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62" r:id="rId1"/>
  </p:sldMasterIdLst>
  <p:notesMasterIdLst>
    <p:notesMasterId r:id="rId49"/>
  </p:notesMasterIdLst>
  <p:handoutMasterIdLst>
    <p:handoutMasterId r:id="rId50"/>
  </p:handoutMasterIdLst>
  <p:sldIdLst>
    <p:sldId id="258" r:id="rId2"/>
    <p:sldId id="582" r:id="rId3"/>
    <p:sldId id="550" r:id="rId4"/>
    <p:sldId id="583" r:id="rId5"/>
    <p:sldId id="584" r:id="rId6"/>
    <p:sldId id="551" r:id="rId7"/>
    <p:sldId id="552" r:id="rId8"/>
    <p:sldId id="557" r:id="rId9"/>
    <p:sldId id="558" r:id="rId10"/>
    <p:sldId id="559" r:id="rId11"/>
    <p:sldId id="560" r:id="rId12"/>
    <p:sldId id="561" r:id="rId13"/>
    <p:sldId id="562" r:id="rId14"/>
    <p:sldId id="563" r:id="rId15"/>
    <p:sldId id="564" r:id="rId16"/>
    <p:sldId id="565" r:id="rId17"/>
    <p:sldId id="566" r:id="rId18"/>
    <p:sldId id="596" r:id="rId19"/>
    <p:sldId id="597" r:id="rId20"/>
    <p:sldId id="598" r:id="rId21"/>
    <p:sldId id="599" r:id="rId22"/>
    <p:sldId id="600" r:id="rId23"/>
    <p:sldId id="601" r:id="rId24"/>
    <p:sldId id="602" r:id="rId25"/>
    <p:sldId id="603" r:id="rId26"/>
    <p:sldId id="604" r:id="rId27"/>
    <p:sldId id="605" r:id="rId28"/>
    <p:sldId id="606" r:id="rId29"/>
    <p:sldId id="607" r:id="rId30"/>
    <p:sldId id="608" r:id="rId31"/>
    <p:sldId id="585" r:id="rId32"/>
    <p:sldId id="595" r:id="rId33"/>
    <p:sldId id="586" r:id="rId34"/>
    <p:sldId id="587" r:id="rId35"/>
    <p:sldId id="588" r:id="rId36"/>
    <p:sldId id="609" r:id="rId37"/>
    <p:sldId id="610" r:id="rId38"/>
    <p:sldId id="593" r:id="rId39"/>
    <p:sldId id="594" r:id="rId40"/>
    <p:sldId id="611" r:id="rId41"/>
    <p:sldId id="590" r:id="rId42"/>
    <p:sldId id="612" r:id="rId43"/>
    <p:sldId id="613" r:id="rId44"/>
    <p:sldId id="614" r:id="rId45"/>
    <p:sldId id="615" r:id="rId46"/>
    <p:sldId id="616" r:id="rId47"/>
    <p:sldId id="617" r:id="rId48"/>
  </p:sldIdLst>
  <p:sldSz cx="12192000" cy="6858000"/>
  <p:notesSz cx="7077075" cy="9363075"/>
  <p:defaultTextStyle>
    <a:defPPr>
      <a:defRPr lang="en-US"/>
    </a:defPPr>
    <a:lvl1pPr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0000"/>
    <a:srgbClr val="FFE6E6"/>
    <a:srgbClr val="500000"/>
    <a:srgbClr val="0099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12" autoAdjust="0"/>
    <p:restoredTop sz="94660" autoAdjust="0"/>
  </p:normalViewPr>
  <p:slideViewPr>
    <p:cSldViewPr>
      <p:cViewPr varScale="1">
        <p:scale>
          <a:sx n="149" d="100"/>
          <a:sy n="149" d="100"/>
        </p:scale>
        <p:origin x="1388"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3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3067155" cy="468629"/>
          </a:xfrm>
          <a:prstGeom prst="rect">
            <a:avLst/>
          </a:prstGeom>
          <a:noFill/>
          <a:ln w="9525">
            <a:noFill/>
            <a:miter lim="800000"/>
            <a:headEnd/>
            <a:tailEnd/>
          </a:ln>
          <a:effectLst/>
        </p:spPr>
        <p:txBody>
          <a:bodyPr vert="horz" wrap="square" lIns="93937" tIns="46968" rIns="93937" bIns="46968" numCol="1" anchor="t" anchorCtr="0" compatLnSpc="1">
            <a:prstTxWarp prst="textNoShape">
              <a:avLst/>
            </a:prstTxWarp>
          </a:bodyPr>
          <a:lstStyle>
            <a:lvl1pPr>
              <a:spcBef>
                <a:spcPct val="0"/>
              </a:spcBef>
              <a:buClrTx/>
              <a:buSzTx/>
              <a:buFontTx/>
              <a:buNone/>
              <a:defRPr sz="1200"/>
            </a:lvl1pPr>
          </a:lstStyle>
          <a:p>
            <a:pPr>
              <a:defRPr/>
            </a:pPr>
            <a:endParaRPr lang="en-US" dirty="0"/>
          </a:p>
        </p:txBody>
      </p:sp>
      <p:sp>
        <p:nvSpPr>
          <p:cNvPr id="28675" name="Rectangle 3"/>
          <p:cNvSpPr>
            <a:spLocks noGrp="1" noChangeArrowheads="1"/>
          </p:cNvSpPr>
          <p:nvPr>
            <p:ph type="dt" sz="quarter" idx="1"/>
          </p:nvPr>
        </p:nvSpPr>
        <p:spPr bwMode="auto">
          <a:xfrm>
            <a:off x="4009921" y="0"/>
            <a:ext cx="3067154" cy="468629"/>
          </a:xfrm>
          <a:prstGeom prst="rect">
            <a:avLst/>
          </a:prstGeom>
          <a:noFill/>
          <a:ln w="9525">
            <a:noFill/>
            <a:miter lim="800000"/>
            <a:headEnd/>
            <a:tailEnd/>
          </a:ln>
          <a:effectLst/>
        </p:spPr>
        <p:txBody>
          <a:bodyPr vert="horz" wrap="square" lIns="93937" tIns="46968" rIns="93937" bIns="46968" numCol="1" anchor="t" anchorCtr="0" compatLnSpc="1">
            <a:prstTxWarp prst="textNoShape">
              <a:avLst/>
            </a:prstTxWarp>
          </a:bodyPr>
          <a:lstStyle>
            <a:lvl1pPr algn="r">
              <a:spcBef>
                <a:spcPct val="0"/>
              </a:spcBef>
              <a:buClrTx/>
              <a:buSzTx/>
              <a:buFontTx/>
              <a:buNone/>
              <a:defRPr sz="1200"/>
            </a:lvl1pPr>
          </a:lstStyle>
          <a:p>
            <a:pPr>
              <a:defRPr/>
            </a:pPr>
            <a:endParaRPr lang="en-US" dirty="0"/>
          </a:p>
        </p:txBody>
      </p:sp>
      <p:sp>
        <p:nvSpPr>
          <p:cNvPr id="28676" name="Rectangle 4"/>
          <p:cNvSpPr>
            <a:spLocks noGrp="1" noChangeArrowheads="1"/>
          </p:cNvSpPr>
          <p:nvPr>
            <p:ph type="ftr" sz="quarter" idx="2"/>
          </p:nvPr>
        </p:nvSpPr>
        <p:spPr bwMode="auto">
          <a:xfrm>
            <a:off x="0" y="8894446"/>
            <a:ext cx="3067155" cy="468629"/>
          </a:xfrm>
          <a:prstGeom prst="rect">
            <a:avLst/>
          </a:prstGeom>
          <a:noFill/>
          <a:ln w="9525">
            <a:noFill/>
            <a:miter lim="800000"/>
            <a:headEnd/>
            <a:tailEnd/>
          </a:ln>
          <a:effectLst/>
        </p:spPr>
        <p:txBody>
          <a:bodyPr vert="horz" wrap="square" lIns="93937" tIns="46968" rIns="93937" bIns="46968" numCol="1" anchor="b" anchorCtr="0" compatLnSpc="1">
            <a:prstTxWarp prst="textNoShape">
              <a:avLst/>
            </a:prstTxWarp>
          </a:bodyPr>
          <a:lstStyle>
            <a:lvl1pPr>
              <a:spcBef>
                <a:spcPct val="0"/>
              </a:spcBef>
              <a:buClrTx/>
              <a:buSzTx/>
              <a:buFontTx/>
              <a:buNone/>
              <a:defRPr sz="1200"/>
            </a:lvl1pPr>
          </a:lstStyle>
          <a:p>
            <a:pPr>
              <a:defRPr/>
            </a:pPr>
            <a:endParaRPr lang="en-US" dirty="0"/>
          </a:p>
        </p:txBody>
      </p:sp>
      <p:sp>
        <p:nvSpPr>
          <p:cNvPr id="28677" name="Rectangle 5"/>
          <p:cNvSpPr>
            <a:spLocks noGrp="1" noChangeArrowheads="1"/>
          </p:cNvSpPr>
          <p:nvPr>
            <p:ph type="sldNum" sz="quarter" idx="3"/>
          </p:nvPr>
        </p:nvSpPr>
        <p:spPr bwMode="auto">
          <a:xfrm>
            <a:off x="4009921" y="8894446"/>
            <a:ext cx="3067154" cy="468629"/>
          </a:xfrm>
          <a:prstGeom prst="rect">
            <a:avLst/>
          </a:prstGeom>
          <a:noFill/>
          <a:ln w="9525">
            <a:noFill/>
            <a:miter lim="800000"/>
            <a:headEnd/>
            <a:tailEnd/>
          </a:ln>
          <a:effectLst/>
        </p:spPr>
        <p:txBody>
          <a:bodyPr vert="horz" wrap="square" lIns="93937" tIns="46968" rIns="93937" bIns="46968" numCol="1" anchor="b" anchorCtr="0" compatLnSpc="1">
            <a:prstTxWarp prst="textNoShape">
              <a:avLst/>
            </a:prstTxWarp>
          </a:bodyPr>
          <a:lstStyle>
            <a:lvl1pPr algn="r">
              <a:spcBef>
                <a:spcPct val="0"/>
              </a:spcBef>
              <a:buClrTx/>
              <a:buSzTx/>
              <a:buFontTx/>
              <a:buNone/>
              <a:defRPr sz="1200"/>
            </a:lvl1pPr>
          </a:lstStyle>
          <a:p>
            <a:pPr>
              <a:defRPr/>
            </a:pPr>
            <a:fld id="{3B7227E4-51F8-45C2-83C1-D251491FB81E}" type="slidenum">
              <a:rPr lang="en-US"/>
              <a:pPr>
                <a:defRPr/>
              </a:pPr>
              <a:t>‹#›</a:t>
            </a:fld>
            <a:endParaRPr lang="en-US" dirty="0"/>
          </a:p>
        </p:txBody>
      </p:sp>
    </p:spTree>
    <p:extLst>
      <p:ext uri="{BB962C8B-B14F-4D97-AF65-F5344CB8AC3E}">
        <p14:creationId xmlns:p14="http://schemas.microsoft.com/office/powerpoint/2010/main" val="1714397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155" cy="468629"/>
          </a:xfrm>
          <a:prstGeom prst="rect">
            <a:avLst/>
          </a:prstGeom>
        </p:spPr>
        <p:txBody>
          <a:bodyPr vert="horz" wrap="square" lIns="93937" tIns="46968" rIns="93937" bIns="46968" numCol="1" anchor="t" anchorCtr="0" compatLnSpc="1">
            <a:prstTxWarp prst="textNoShape">
              <a:avLst/>
            </a:prstTxWarp>
          </a:bodyPr>
          <a:lstStyle>
            <a:lvl1pPr>
              <a:defRPr sz="1200"/>
            </a:lvl1pPr>
          </a:lstStyle>
          <a:p>
            <a:pPr>
              <a:defRPr/>
            </a:pPr>
            <a:endParaRPr lang="en-US" dirty="0"/>
          </a:p>
        </p:txBody>
      </p:sp>
      <p:sp>
        <p:nvSpPr>
          <p:cNvPr id="3" name="Date Placeholder 2"/>
          <p:cNvSpPr>
            <a:spLocks noGrp="1"/>
          </p:cNvSpPr>
          <p:nvPr>
            <p:ph type="dt" idx="1"/>
          </p:nvPr>
        </p:nvSpPr>
        <p:spPr>
          <a:xfrm>
            <a:off x="4008339" y="0"/>
            <a:ext cx="3067155" cy="468629"/>
          </a:xfrm>
          <a:prstGeom prst="rect">
            <a:avLst/>
          </a:prstGeom>
        </p:spPr>
        <p:txBody>
          <a:bodyPr vert="horz" wrap="square" lIns="93937" tIns="46968" rIns="93937" bIns="46968" numCol="1" anchor="t" anchorCtr="0" compatLnSpc="1">
            <a:prstTxWarp prst="textNoShape">
              <a:avLst/>
            </a:prstTxWarp>
          </a:bodyPr>
          <a:lstStyle>
            <a:lvl1pPr algn="r">
              <a:defRPr sz="1200"/>
            </a:lvl1pPr>
          </a:lstStyle>
          <a:p>
            <a:pPr>
              <a:defRPr/>
            </a:pPr>
            <a:fld id="{24C5774C-03E1-499A-B4E4-895282C04360}" type="datetimeFigureOut">
              <a:rPr lang="en-US"/>
              <a:pPr>
                <a:defRPr/>
              </a:pPr>
              <a:t>3/17/2024</a:t>
            </a:fld>
            <a:endParaRPr lang="en-US" dirty="0"/>
          </a:p>
        </p:txBody>
      </p:sp>
      <p:sp>
        <p:nvSpPr>
          <p:cNvPr id="4" name="Slide Image Placeholder 3"/>
          <p:cNvSpPr>
            <a:spLocks noGrp="1" noRot="1" noChangeAspect="1"/>
          </p:cNvSpPr>
          <p:nvPr>
            <p:ph type="sldImg" idx="2"/>
          </p:nvPr>
        </p:nvSpPr>
        <p:spPr>
          <a:xfrm>
            <a:off x="419100" y="703263"/>
            <a:ext cx="6238875" cy="3509962"/>
          </a:xfrm>
          <a:prstGeom prst="rect">
            <a:avLst/>
          </a:prstGeom>
          <a:noFill/>
          <a:ln w="12700">
            <a:solidFill>
              <a:prstClr val="black"/>
            </a:solidFill>
          </a:ln>
        </p:spPr>
        <p:txBody>
          <a:bodyPr vert="horz" lIns="93937" tIns="46968" rIns="93937" bIns="46968" rtlCol="0" anchor="ctr"/>
          <a:lstStyle/>
          <a:p>
            <a:pPr lvl="0"/>
            <a:endParaRPr lang="en-US" noProof="0" dirty="0"/>
          </a:p>
        </p:txBody>
      </p:sp>
      <p:sp>
        <p:nvSpPr>
          <p:cNvPr id="5" name="Notes Placeholder 4"/>
          <p:cNvSpPr>
            <a:spLocks noGrp="1"/>
          </p:cNvSpPr>
          <p:nvPr>
            <p:ph type="body" sz="quarter" idx="3"/>
          </p:nvPr>
        </p:nvSpPr>
        <p:spPr>
          <a:xfrm>
            <a:off x="707075" y="4447224"/>
            <a:ext cx="5662925" cy="4212908"/>
          </a:xfrm>
          <a:prstGeom prst="rect">
            <a:avLst/>
          </a:prstGeom>
        </p:spPr>
        <p:txBody>
          <a:bodyPr vert="horz" lIns="93937" tIns="46968" rIns="93937" bIns="4696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92863"/>
            <a:ext cx="3067155" cy="468629"/>
          </a:xfrm>
          <a:prstGeom prst="rect">
            <a:avLst/>
          </a:prstGeom>
        </p:spPr>
        <p:txBody>
          <a:bodyPr vert="horz" wrap="square" lIns="93937" tIns="46968" rIns="93937" bIns="46968" numCol="1" anchor="b" anchorCtr="0" compatLnSpc="1">
            <a:prstTxWarp prst="textNoShape">
              <a:avLst/>
            </a:prstTxWarp>
          </a:bodyPr>
          <a:lstStyle>
            <a:lvl1pPr>
              <a:defRPr sz="1200"/>
            </a:lvl1pPr>
          </a:lstStyle>
          <a:p>
            <a:pPr>
              <a:defRPr/>
            </a:pPr>
            <a:endParaRPr lang="en-US" dirty="0"/>
          </a:p>
        </p:txBody>
      </p:sp>
      <p:sp>
        <p:nvSpPr>
          <p:cNvPr id="7" name="Slide Number Placeholder 6"/>
          <p:cNvSpPr>
            <a:spLocks noGrp="1"/>
          </p:cNvSpPr>
          <p:nvPr>
            <p:ph type="sldNum" sz="quarter" idx="5"/>
          </p:nvPr>
        </p:nvSpPr>
        <p:spPr>
          <a:xfrm>
            <a:off x="4008339" y="8892863"/>
            <a:ext cx="3067155" cy="468629"/>
          </a:xfrm>
          <a:prstGeom prst="rect">
            <a:avLst/>
          </a:prstGeom>
        </p:spPr>
        <p:txBody>
          <a:bodyPr vert="horz" wrap="square" lIns="93937" tIns="46968" rIns="93937" bIns="46968" numCol="1" anchor="b" anchorCtr="0" compatLnSpc="1">
            <a:prstTxWarp prst="textNoShape">
              <a:avLst/>
            </a:prstTxWarp>
          </a:bodyPr>
          <a:lstStyle>
            <a:lvl1pPr algn="r">
              <a:defRPr sz="1200"/>
            </a:lvl1pPr>
          </a:lstStyle>
          <a:p>
            <a:pPr>
              <a:defRPr/>
            </a:pPr>
            <a:fld id="{169181FC-D85A-4591-8BD1-5E6A6B17461A}" type="slidenum">
              <a:rPr lang="en-US"/>
              <a:pPr>
                <a:defRPr/>
              </a:pPr>
              <a:t>‹#›</a:t>
            </a:fld>
            <a:endParaRPr lang="en-US" dirty="0"/>
          </a:p>
        </p:txBody>
      </p:sp>
    </p:spTree>
    <p:extLst>
      <p:ext uri="{BB962C8B-B14F-4D97-AF65-F5344CB8AC3E}">
        <p14:creationId xmlns:p14="http://schemas.microsoft.com/office/powerpoint/2010/main" val="35706096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419100" y="703263"/>
            <a:ext cx="6238875" cy="35099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defRPr>
            </a:lvl1pPr>
            <a:lvl2pPr marL="740647" indent="-284864" eaLnBrk="0" hangingPunct="0">
              <a:defRPr sz="2800">
                <a:solidFill>
                  <a:schemeClr val="tx1"/>
                </a:solidFill>
                <a:latin typeface="Times New Roman" pitchFamily="18" charset="0"/>
              </a:defRPr>
            </a:lvl2pPr>
            <a:lvl3pPr marL="1139457" indent="-227891" eaLnBrk="0" hangingPunct="0">
              <a:defRPr sz="2800">
                <a:solidFill>
                  <a:schemeClr val="tx1"/>
                </a:solidFill>
                <a:latin typeface="Times New Roman" pitchFamily="18" charset="0"/>
              </a:defRPr>
            </a:lvl3pPr>
            <a:lvl4pPr marL="1595239" indent="-227891" eaLnBrk="0" hangingPunct="0">
              <a:defRPr sz="2800">
                <a:solidFill>
                  <a:schemeClr val="tx1"/>
                </a:solidFill>
                <a:latin typeface="Times New Roman" pitchFamily="18" charset="0"/>
              </a:defRPr>
            </a:lvl4pPr>
            <a:lvl5pPr marL="2051022" indent="-227891" eaLnBrk="0" hangingPunct="0">
              <a:defRPr sz="2800">
                <a:solidFill>
                  <a:schemeClr val="tx1"/>
                </a:solidFill>
                <a:latin typeface="Times New Roman" pitchFamily="18" charset="0"/>
              </a:defRPr>
            </a:lvl5pPr>
            <a:lvl6pPr marL="2506805" indent="-227891" eaLnBrk="0" fontAlgn="base" hangingPunct="0">
              <a:spcBef>
                <a:spcPct val="20000"/>
              </a:spcBef>
              <a:spcAft>
                <a:spcPct val="0"/>
              </a:spcAft>
              <a:buClr>
                <a:schemeClr val="tx1"/>
              </a:buClr>
              <a:buSzPct val="100000"/>
              <a:buFont typeface="Wingdings" pitchFamily="2" charset="2"/>
              <a:defRPr sz="2800">
                <a:solidFill>
                  <a:schemeClr val="tx1"/>
                </a:solidFill>
                <a:latin typeface="Times New Roman" pitchFamily="18" charset="0"/>
              </a:defRPr>
            </a:lvl6pPr>
            <a:lvl7pPr marL="2962587" indent="-227891" eaLnBrk="0" fontAlgn="base" hangingPunct="0">
              <a:spcBef>
                <a:spcPct val="20000"/>
              </a:spcBef>
              <a:spcAft>
                <a:spcPct val="0"/>
              </a:spcAft>
              <a:buClr>
                <a:schemeClr val="tx1"/>
              </a:buClr>
              <a:buSzPct val="100000"/>
              <a:buFont typeface="Wingdings" pitchFamily="2" charset="2"/>
              <a:defRPr sz="2800">
                <a:solidFill>
                  <a:schemeClr val="tx1"/>
                </a:solidFill>
                <a:latin typeface="Times New Roman" pitchFamily="18" charset="0"/>
              </a:defRPr>
            </a:lvl7pPr>
            <a:lvl8pPr marL="3418370" indent="-227891" eaLnBrk="0" fontAlgn="base" hangingPunct="0">
              <a:spcBef>
                <a:spcPct val="20000"/>
              </a:spcBef>
              <a:spcAft>
                <a:spcPct val="0"/>
              </a:spcAft>
              <a:buClr>
                <a:schemeClr val="tx1"/>
              </a:buClr>
              <a:buSzPct val="100000"/>
              <a:buFont typeface="Wingdings" pitchFamily="2" charset="2"/>
              <a:defRPr sz="2800">
                <a:solidFill>
                  <a:schemeClr val="tx1"/>
                </a:solidFill>
                <a:latin typeface="Times New Roman" pitchFamily="18" charset="0"/>
              </a:defRPr>
            </a:lvl8pPr>
            <a:lvl9pPr marL="3874153" indent="-227891" eaLnBrk="0" fontAlgn="base" hangingPunct="0">
              <a:spcBef>
                <a:spcPct val="20000"/>
              </a:spcBef>
              <a:spcAft>
                <a:spcPct val="0"/>
              </a:spcAft>
              <a:buClr>
                <a:schemeClr val="tx1"/>
              </a:buClr>
              <a:buSzPct val="100000"/>
              <a:buFont typeface="Wingdings" pitchFamily="2" charset="2"/>
              <a:defRPr sz="2800">
                <a:solidFill>
                  <a:schemeClr val="tx1"/>
                </a:solidFill>
                <a:latin typeface="Times New Roman" pitchFamily="18" charset="0"/>
              </a:defRPr>
            </a:lvl9pPr>
          </a:lstStyle>
          <a:p>
            <a:pPr eaLnBrk="1" hangingPunct="1"/>
            <a:fld id="{FFA44757-FF1F-42D8-B2CA-5FE2A078B1AB}" type="slidenum">
              <a:rPr lang="en-US" altLang="en-US" sz="1200"/>
              <a:pPr eaLnBrk="1" hangingPunct="1"/>
              <a:t>0</a:t>
            </a:fld>
            <a:endParaRPr lang="en-US" altLang="en-US" sz="1200" dirty="0"/>
          </a:p>
        </p:txBody>
      </p:sp>
    </p:spTree>
    <p:extLst>
      <p:ext uri="{BB962C8B-B14F-4D97-AF65-F5344CB8AC3E}">
        <p14:creationId xmlns:p14="http://schemas.microsoft.com/office/powerpoint/2010/main" val="1770369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AutoShape 1027"/>
          <p:cNvSpPr>
            <a:spLocks noChangeArrowheads="1"/>
          </p:cNvSpPr>
          <p:nvPr/>
        </p:nvSpPr>
        <p:spPr bwMode="auto">
          <a:xfrm>
            <a:off x="914400" y="990600"/>
            <a:ext cx="6908800" cy="1905000"/>
          </a:xfrm>
          <a:prstGeom prst="roundRect">
            <a:avLst>
              <a:gd name="adj" fmla="val 50000"/>
            </a:avLst>
          </a:prstGeom>
          <a:solidFill>
            <a:schemeClr val="bg1"/>
          </a:solidFill>
          <a:ln w="9525">
            <a:noFill/>
            <a:round/>
            <a:headEnd/>
            <a:tailEnd/>
          </a:ln>
        </p:spPr>
        <p:txBody>
          <a:bodyPr wrap="none" anchor="ctr"/>
          <a:lstStyle/>
          <a:p>
            <a:pPr algn="ctr">
              <a:spcBef>
                <a:spcPct val="0"/>
              </a:spcBef>
              <a:buClrTx/>
              <a:buSzTx/>
              <a:buFontTx/>
              <a:buNone/>
              <a:defRPr/>
            </a:pPr>
            <a:endParaRPr kumimoji="1" lang="en-US" sz="2400" dirty="0"/>
          </a:p>
        </p:txBody>
      </p:sp>
      <p:sp>
        <p:nvSpPr>
          <p:cNvPr id="9" name="Line 4103"/>
          <p:cNvSpPr>
            <a:spLocks noChangeShapeType="1"/>
          </p:cNvSpPr>
          <p:nvPr userDrawn="1"/>
        </p:nvSpPr>
        <p:spPr bwMode="auto">
          <a:xfrm>
            <a:off x="0" y="3048000"/>
            <a:ext cx="11988800" cy="0"/>
          </a:xfrm>
          <a:prstGeom prst="line">
            <a:avLst/>
          </a:prstGeom>
          <a:noFill/>
          <a:ln w="50800">
            <a:solidFill>
              <a:srgbClr val="500000"/>
            </a:solidFill>
            <a:round/>
            <a:headEnd type="none" w="sm" len="sm"/>
            <a:tailEnd type="none" w="sm" len="sm"/>
          </a:ln>
          <a:effectLst/>
        </p:spPr>
        <p:txBody>
          <a:bodyPr wrap="none" anchor="ctr"/>
          <a:lstStyle/>
          <a:p>
            <a:pPr>
              <a:defRPr/>
            </a:pPr>
            <a:endParaRPr lang="en-US" sz="2800" dirty="0"/>
          </a:p>
        </p:txBody>
      </p:sp>
      <p:sp>
        <p:nvSpPr>
          <p:cNvPr id="10" name="Rectangle 4098"/>
          <p:cNvSpPr>
            <a:spLocks noGrp="1" noChangeArrowheads="1"/>
          </p:cNvSpPr>
          <p:nvPr>
            <p:ph type="ctrTitle" sz="quarter"/>
          </p:nvPr>
        </p:nvSpPr>
        <p:spPr>
          <a:xfrm>
            <a:off x="914400" y="228600"/>
            <a:ext cx="10363200" cy="1143000"/>
          </a:xfrm>
        </p:spPr>
        <p:txBody>
          <a:bodyPr/>
          <a:lstStyle>
            <a:lvl1pPr>
              <a:defRPr sz="3600" baseline="0">
                <a:solidFill>
                  <a:srgbClr val="1E0000"/>
                </a:solidFill>
                <a:latin typeface="Arial" pitchFamily="34" charset="0"/>
                <a:cs typeface="Arial" pitchFamily="34" charset="0"/>
              </a:defRPr>
            </a:lvl1pPr>
          </a:lstStyle>
          <a:p>
            <a:r>
              <a:rPr lang="en-US" dirty="0"/>
              <a:t>Click to edit Master title style</a:t>
            </a:r>
          </a:p>
        </p:txBody>
      </p:sp>
      <p:sp>
        <p:nvSpPr>
          <p:cNvPr id="11" name="Rectangle 4099"/>
          <p:cNvSpPr>
            <a:spLocks noGrp="1" noChangeArrowheads="1"/>
          </p:cNvSpPr>
          <p:nvPr>
            <p:ph type="subTitle" sz="quarter" idx="1"/>
          </p:nvPr>
        </p:nvSpPr>
        <p:spPr>
          <a:xfrm>
            <a:off x="1930400" y="3124200"/>
            <a:ext cx="8534400" cy="1752600"/>
          </a:xfrm>
        </p:spPr>
        <p:txBody>
          <a:bodyPr/>
          <a:lstStyle>
            <a:lvl1pPr marL="0" indent="0" algn="ctr">
              <a:buFontTx/>
              <a:buNone/>
              <a:defRPr baseline="0">
                <a:solidFill>
                  <a:srgbClr val="1E0000"/>
                </a:solidFill>
                <a:latin typeface="Arial" pitchFamily="34" charset="0"/>
                <a:cs typeface="Arial" pitchFamily="34" charset="0"/>
              </a:defRPr>
            </a:lvl1pPr>
          </a:lstStyle>
          <a:p>
            <a:r>
              <a:rPr lang="en-US" dirty="0"/>
              <a:t>Click to edit Master subtitle style</a:t>
            </a:r>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6200" y="5486400"/>
            <a:ext cx="3886200" cy="1036320"/>
          </a:xfrm>
          <a:prstGeom prst="rect">
            <a:avLst/>
          </a:prstGeom>
        </p:spPr>
      </p:pic>
    </p:spTree>
    <p:extLst>
      <p:ext uri="{BB962C8B-B14F-4D97-AF65-F5344CB8AC3E}">
        <p14:creationId xmlns:p14="http://schemas.microsoft.com/office/powerpoint/2010/main" val="4216950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457200" y="76200"/>
            <a:ext cx="11176000" cy="1066800"/>
          </a:xfrm>
        </p:spPr>
        <p:txBody>
          <a:bodyPr/>
          <a:lstStyle>
            <a:lvl1pPr>
              <a:defRPr baseline="0">
                <a:solidFill>
                  <a:srgbClr val="1E0000"/>
                </a:solidFill>
              </a:defRPr>
            </a:lvl1pPr>
          </a:lstStyle>
          <a:p>
            <a:r>
              <a:rPr lang="en-US" dirty="0"/>
              <a:t>Click to edit Master title style</a:t>
            </a:r>
          </a:p>
        </p:txBody>
      </p:sp>
      <p:sp>
        <p:nvSpPr>
          <p:cNvPr id="5" name="Content Placeholder 2"/>
          <p:cNvSpPr>
            <a:spLocks noGrp="1"/>
          </p:cNvSpPr>
          <p:nvPr>
            <p:ph idx="1"/>
          </p:nvPr>
        </p:nvSpPr>
        <p:spPr>
          <a:xfrm>
            <a:off x="457200" y="1280160"/>
            <a:ext cx="11297920" cy="3733800"/>
          </a:xfrm>
        </p:spPr>
        <p:txBody>
          <a:bodyPr/>
          <a:lstStyle>
            <a:lvl1pPr marL="457200" indent="-457200">
              <a:buClr>
                <a:srgbClr val="1E0000"/>
              </a:buClr>
              <a:buSzPct val="100000"/>
              <a:buFont typeface="Arial" panose="020B0604020202020204" pitchFamily="34" charset="0"/>
              <a:buChar char="•"/>
              <a:defRPr baseline="0">
                <a:solidFill>
                  <a:srgbClr val="1E0000"/>
                </a:solidFill>
              </a:defRPr>
            </a:lvl1pPr>
            <a:lvl2pPr>
              <a:buClr>
                <a:srgbClr val="1E0000"/>
              </a:buClr>
              <a:defRPr baseline="0">
                <a:solidFill>
                  <a:srgbClr val="1E0000"/>
                </a:solidFill>
              </a:defRPr>
            </a:lvl2pPr>
            <a:lvl3pPr marL="1257300" indent="-342900">
              <a:buClr>
                <a:srgbClr val="1E0000"/>
              </a:buClr>
              <a:buSzPct val="90000"/>
              <a:buFont typeface="Arial" panose="020B0604020202020204" pitchFamily="34" charset="0"/>
              <a:buChar char="•"/>
              <a:defRPr baseline="0">
                <a:solidFill>
                  <a:srgbClr val="1E0000"/>
                </a:solidFill>
              </a:defRPr>
            </a:lvl3pPr>
            <a:lvl4pPr>
              <a:buClr>
                <a:srgbClr val="1E0000"/>
              </a:buClr>
              <a:defRPr baseline="0">
                <a:solidFill>
                  <a:srgbClr val="1E0000"/>
                </a:solidFill>
              </a:defRPr>
            </a:lvl4pPr>
            <a:lvl5pPr>
              <a:buClr>
                <a:srgbClr val="1E0000"/>
              </a:buClr>
              <a:defRPr baseline="0">
                <a:solidFill>
                  <a:srgbClr val="1E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6"/>
          <p:cNvSpPr>
            <a:spLocks noGrp="1" noChangeArrowheads="1"/>
          </p:cNvSpPr>
          <p:nvPr>
            <p:ph type="sldNum" sz="quarter" idx="4"/>
          </p:nvPr>
        </p:nvSpPr>
        <p:spPr bwMode="auto">
          <a:xfrm>
            <a:off x="9448800" y="63246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2000">
                <a:latin typeface="Times New Roman" pitchFamily="18" charset="0"/>
              </a:defRPr>
            </a:lvl1pPr>
          </a:lstStyle>
          <a:p>
            <a:pPr>
              <a:defRPr/>
            </a:pPr>
            <a:fld id="{F6D20532-61D7-47D0-903F-227F7C48AD34}" type="slidenum">
              <a:rPr lang="en-US"/>
              <a:pPr>
                <a:defRPr/>
              </a:pPr>
              <a:t>‹#›</a:t>
            </a:fld>
            <a:endParaRPr lang="en-US" dirty="0"/>
          </a:p>
        </p:txBody>
      </p:sp>
    </p:spTree>
    <p:extLst>
      <p:ext uri="{BB962C8B-B14F-4D97-AF65-F5344CB8AC3E}">
        <p14:creationId xmlns:p14="http://schemas.microsoft.com/office/powerpoint/2010/main" val="654020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46007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10668000" cy="1069848"/>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524000"/>
            <a:ext cx="5232400" cy="3733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96000" y="1524000"/>
            <a:ext cx="5232400" cy="3733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3174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11155680" cy="1069848"/>
          </a:xfrm>
          <a:prstGeom prst="rect">
            <a:avLst/>
          </a:prstGeom>
        </p:spPr>
        <p:txBody>
          <a:bodyPr/>
          <a:lstStyle/>
          <a:p>
            <a:r>
              <a:rPr lang="en-US" dirty="0"/>
              <a:t>Click to edit Master title style</a:t>
            </a:r>
          </a:p>
        </p:txBody>
      </p:sp>
      <p:sp>
        <p:nvSpPr>
          <p:cNvPr id="3" name="Rectangle 6"/>
          <p:cNvSpPr>
            <a:spLocks noGrp="1" noChangeArrowheads="1"/>
          </p:cNvSpPr>
          <p:nvPr>
            <p:ph type="sldNum" sz="quarter" idx="4"/>
          </p:nvPr>
        </p:nvSpPr>
        <p:spPr bwMode="auto">
          <a:xfrm>
            <a:off x="9448800" y="63246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2000">
                <a:latin typeface="Times New Roman" pitchFamily="18" charset="0"/>
              </a:defRPr>
            </a:lvl1pPr>
          </a:lstStyle>
          <a:p>
            <a:pPr>
              <a:defRPr/>
            </a:pPr>
            <a:fld id="{F6D20532-61D7-47D0-903F-227F7C48AD34}" type="slidenum">
              <a:rPr lang="en-US"/>
              <a:pPr>
                <a:defRPr/>
              </a:pPr>
              <a:t>‹#›</a:t>
            </a:fld>
            <a:endParaRPr lang="en-US" dirty="0"/>
          </a:p>
        </p:txBody>
      </p:sp>
    </p:spTree>
    <p:extLst>
      <p:ext uri="{BB962C8B-B14F-4D97-AF65-F5344CB8AC3E}">
        <p14:creationId xmlns:p14="http://schemas.microsoft.com/office/powerpoint/2010/main" val="150242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002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AutoShape 5"/>
          <p:cNvSpPr>
            <a:spLocks noChangeArrowheads="1"/>
          </p:cNvSpPr>
          <p:nvPr/>
        </p:nvSpPr>
        <p:spPr bwMode="auto">
          <a:xfrm>
            <a:off x="1016000" y="1143000"/>
            <a:ext cx="6807200" cy="609600"/>
          </a:xfrm>
          <a:prstGeom prst="roundRect">
            <a:avLst>
              <a:gd name="adj" fmla="val 50000"/>
            </a:avLst>
          </a:prstGeom>
          <a:solidFill>
            <a:schemeClr val="bg1"/>
          </a:solidFill>
          <a:ln w="9525">
            <a:noFill/>
            <a:round/>
            <a:headEnd/>
            <a:tailEnd/>
          </a:ln>
        </p:spPr>
        <p:txBody>
          <a:bodyPr wrap="none" anchor="ctr"/>
          <a:lstStyle/>
          <a:p>
            <a:pPr algn="ctr">
              <a:spcBef>
                <a:spcPct val="0"/>
              </a:spcBef>
              <a:buClrTx/>
              <a:buSzTx/>
              <a:buFontTx/>
              <a:buNone/>
              <a:defRPr/>
            </a:pPr>
            <a:endParaRPr kumimoji="1" lang="en-US" sz="2400" dirty="0"/>
          </a:p>
        </p:txBody>
      </p:sp>
      <p:sp>
        <p:nvSpPr>
          <p:cNvPr id="25615" name="Rectangle 15"/>
          <p:cNvSpPr>
            <a:spLocks noChangeArrowheads="1"/>
          </p:cNvSpPr>
          <p:nvPr userDrawn="1"/>
        </p:nvSpPr>
        <p:spPr bwMode="auto">
          <a:xfrm>
            <a:off x="304801" y="6629401"/>
            <a:ext cx="11578167" cy="9525"/>
          </a:xfrm>
          <a:prstGeom prst="rect">
            <a:avLst/>
          </a:prstGeom>
          <a:gradFill rotWithShape="0">
            <a:gsLst>
              <a:gs pos="0">
                <a:schemeClr val="folHlink"/>
              </a:gs>
              <a:gs pos="100000">
                <a:schemeClr val="folHlink">
                  <a:gamma/>
                  <a:tint val="25098"/>
                  <a:invGamma/>
                </a:schemeClr>
              </a:gs>
            </a:gsLst>
            <a:path path="shape">
              <a:fillToRect l="50000" t="50000" r="50000" b="50000"/>
            </a:path>
          </a:gradFill>
          <a:ln w="19050">
            <a:noFill/>
            <a:miter lim="800000"/>
            <a:headEnd/>
            <a:tailEnd/>
          </a:ln>
          <a:effectLst/>
        </p:spPr>
        <p:txBody>
          <a:bodyPr wrap="none" anchor="ctr"/>
          <a:lstStyle/>
          <a:p>
            <a:pPr algn="ctr">
              <a:spcBef>
                <a:spcPct val="0"/>
              </a:spcBef>
              <a:buClrTx/>
              <a:buSzTx/>
              <a:buFontTx/>
              <a:buNone/>
              <a:defRPr/>
            </a:pPr>
            <a:endParaRPr lang="en-US" sz="2400" dirty="0">
              <a:latin typeface="Helvetica" charset="0"/>
            </a:endParaRPr>
          </a:p>
        </p:txBody>
      </p:sp>
      <p:sp>
        <p:nvSpPr>
          <p:cNvPr id="11" name="Line 8"/>
          <p:cNvSpPr>
            <a:spLocks noChangeShapeType="1"/>
          </p:cNvSpPr>
          <p:nvPr userDrawn="1"/>
        </p:nvSpPr>
        <p:spPr bwMode="auto">
          <a:xfrm>
            <a:off x="0" y="1143000"/>
            <a:ext cx="11176000" cy="0"/>
          </a:xfrm>
          <a:prstGeom prst="line">
            <a:avLst/>
          </a:prstGeom>
          <a:noFill/>
          <a:ln w="50800">
            <a:solidFill>
              <a:srgbClr val="500000"/>
            </a:solidFill>
            <a:round/>
            <a:headEnd type="none" w="sm" len="sm"/>
            <a:tailEnd type="none" w="sm" len="sm"/>
          </a:ln>
          <a:effectLst/>
        </p:spPr>
        <p:txBody>
          <a:bodyPr wrap="none" anchor="ctr"/>
          <a:lstStyle/>
          <a:p>
            <a:pPr>
              <a:defRPr/>
            </a:pPr>
            <a:endParaRPr lang="en-US" sz="2800" dirty="0"/>
          </a:p>
        </p:txBody>
      </p:sp>
      <p:sp>
        <p:nvSpPr>
          <p:cNvPr id="12" name="Rectangle 6"/>
          <p:cNvSpPr>
            <a:spLocks noGrp="1" noChangeArrowheads="1"/>
          </p:cNvSpPr>
          <p:nvPr>
            <p:ph type="title"/>
          </p:nvPr>
        </p:nvSpPr>
        <p:spPr bwMode="auto">
          <a:xfrm>
            <a:off x="457200" y="76200"/>
            <a:ext cx="106680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3" name="Rectangle 6"/>
          <p:cNvSpPr>
            <a:spLocks noGrp="1" noChangeArrowheads="1"/>
          </p:cNvSpPr>
          <p:nvPr>
            <p:ph type="sldNum" sz="quarter" idx="4"/>
          </p:nvPr>
        </p:nvSpPr>
        <p:spPr bwMode="auto">
          <a:xfrm>
            <a:off x="9448800" y="63246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2000">
                <a:latin typeface="Times New Roman" pitchFamily="18" charset="0"/>
              </a:defRPr>
            </a:lvl1pPr>
          </a:lstStyle>
          <a:p>
            <a:pPr>
              <a:defRPr/>
            </a:pPr>
            <a:fld id="{F6D20532-61D7-47D0-903F-227F7C48AD34}" type="slidenum">
              <a:rPr lang="en-US"/>
              <a:pPr>
                <a:defRPr/>
              </a:pPr>
              <a:t>‹#›</a:t>
            </a:fld>
            <a:endParaRPr lang="en-US" dirty="0"/>
          </a:p>
        </p:txBody>
      </p:sp>
      <p:sp>
        <p:nvSpPr>
          <p:cNvPr id="15" name="Rectangle 7"/>
          <p:cNvSpPr>
            <a:spLocks noGrp="1" noChangeArrowheads="1"/>
          </p:cNvSpPr>
          <p:nvPr>
            <p:ph type="body" idx="1"/>
          </p:nvPr>
        </p:nvSpPr>
        <p:spPr bwMode="auto">
          <a:xfrm>
            <a:off x="457200" y="1280160"/>
            <a:ext cx="10668000" cy="373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074" name="Picture 2" descr="Related image"/>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11318241" y="838200"/>
            <a:ext cx="670559" cy="6096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33" r:id="rId1"/>
    <p:sldLayoutId id="2147483723" r:id="rId2"/>
    <p:sldLayoutId id="2147483724" r:id="rId3"/>
    <p:sldLayoutId id="2147483725" r:id="rId4"/>
    <p:sldLayoutId id="2147483727" r:id="rId5"/>
    <p:sldLayoutId id="2147483734" r:id="rId6"/>
  </p:sldLayoutIdLst>
  <p:txStyles>
    <p:titleStyle>
      <a:lvl1pPr algn="l" rtl="0" eaLnBrk="0" fontAlgn="base" hangingPunct="0">
        <a:lnSpc>
          <a:spcPct val="90000"/>
        </a:lnSpc>
        <a:spcBef>
          <a:spcPct val="0"/>
        </a:spcBef>
        <a:spcAft>
          <a:spcPct val="0"/>
        </a:spcAft>
        <a:defRPr sz="3600" b="1" baseline="0">
          <a:solidFill>
            <a:srgbClr val="3C0000"/>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457200" indent="-457200" algn="l" rtl="0" eaLnBrk="0" fontAlgn="base" hangingPunct="0">
        <a:spcBef>
          <a:spcPct val="20000"/>
        </a:spcBef>
        <a:spcAft>
          <a:spcPct val="0"/>
        </a:spcAft>
        <a:buClr>
          <a:schemeClr val="tx1"/>
        </a:buClr>
        <a:buSzPct val="100000"/>
        <a:buFont typeface="Arial" panose="020B0604020202020204" pitchFamily="34" charset="0"/>
        <a:buChar char="•"/>
        <a:defRPr sz="2800" baseline="0">
          <a:solidFill>
            <a:srgbClr val="28000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aseline="0">
          <a:solidFill>
            <a:srgbClr val="280000"/>
          </a:solidFill>
          <a:latin typeface="+mn-lt"/>
        </a:defRPr>
      </a:lvl2pPr>
      <a:lvl3pPr marL="1257300" indent="-342900" algn="l" rtl="0" eaLnBrk="0" fontAlgn="base" hangingPunct="0">
        <a:spcBef>
          <a:spcPct val="20000"/>
        </a:spcBef>
        <a:spcAft>
          <a:spcPct val="0"/>
        </a:spcAft>
        <a:buClr>
          <a:schemeClr val="tx1"/>
        </a:buClr>
        <a:buSzPct val="90000"/>
        <a:buFont typeface="Arial" panose="020B0604020202020204" pitchFamily="34" charset="0"/>
        <a:buChar char="•"/>
        <a:defRPr sz="2000" baseline="0">
          <a:solidFill>
            <a:srgbClr val="280000"/>
          </a:solidFill>
          <a:latin typeface="+mn-lt"/>
        </a:defRPr>
      </a:lvl3pPr>
      <a:lvl4pPr marL="1600200" indent="-228600" algn="l" rtl="0" eaLnBrk="0" fontAlgn="base" hangingPunct="0">
        <a:spcBef>
          <a:spcPct val="20000"/>
        </a:spcBef>
        <a:spcAft>
          <a:spcPct val="0"/>
        </a:spcAft>
        <a:buClr>
          <a:schemeClr val="tx1"/>
        </a:buClr>
        <a:buSzPct val="80000"/>
        <a:buChar char="–"/>
        <a:defRPr sz="2000" baseline="0">
          <a:solidFill>
            <a:srgbClr val="280000"/>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
        <a:defRPr sz="2000" baseline="0">
          <a:solidFill>
            <a:srgbClr val="280000"/>
          </a:solidFill>
          <a:latin typeface="+mn-lt"/>
        </a:defRPr>
      </a:lvl5pPr>
      <a:lvl6pPr marL="25146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verbye@tamu.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p:cNvSpPr>
            <a:spLocks noGrp="1" noChangeArrowheads="1"/>
          </p:cNvSpPr>
          <p:nvPr>
            <p:ph type="ctrTitle"/>
          </p:nvPr>
        </p:nvSpPr>
        <p:spPr>
          <a:xfrm>
            <a:off x="1066800" y="76201"/>
            <a:ext cx="10439400" cy="1646237"/>
          </a:xfrm>
          <a:noFill/>
        </p:spPr>
        <p:txBody>
          <a:bodyPr anchor="ctr"/>
          <a:lstStyle/>
          <a:p>
            <a:pPr algn="ctr" eaLnBrk="1" hangingPunct="1">
              <a:spcBef>
                <a:spcPct val="50000"/>
              </a:spcBef>
            </a:pPr>
            <a:r>
              <a:rPr lang="en-US" b="1" dirty="0">
                <a:solidFill>
                  <a:srgbClr val="000000"/>
                </a:solidFill>
                <a:effectLst/>
                <a:ea typeface="Times New Roman" panose="02020603050405020304" pitchFamily="18" charset="0"/>
              </a:rPr>
              <a:t>Fundamentals of Electric Transmission System Planning</a:t>
            </a:r>
            <a:endParaRPr lang="en-US" altLang="en-US" dirty="0"/>
          </a:p>
        </p:txBody>
      </p:sp>
      <p:sp>
        <p:nvSpPr>
          <p:cNvPr id="6" name="Rectangle 5"/>
          <p:cNvSpPr/>
          <p:nvPr/>
        </p:nvSpPr>
        <p:spPr>
          <a:xfrm>
            <a:off x="1828800" y="1752601"/>
            <a:ext cx="8686800" cy="1668149"/>
          </a:xfrm>
          <a:prstGeom prst="rect">
            <a:avLst/>
          </a:prstGeom>
        </p:spPr>
        <p:txBody>
          <a:bodyPr wrap="square">
            <a:spAutoFit/>
          </a:bodyPr>
          <a:lstStyle/>
          <a:p>
            <a:pPr algn="ctr"/>
            <a:r>
              <a:rPr lang="en-US" sz="3200" b="1" kern="0" dirty="0">
                <a:solidFill>
                  <a:srgbClr val="1E0000"/>
                </a:solidFill>
                <a:latin typeface="Arial" pitchFamily="34" charset="0"/>
                <a:cs typeface="Arial" pitchFamily="34" charset="0"/>
              </a:rPr>
              <a:t>Talk 4: Power Flow for Large-Scale Systems, Part 1</a:t>
            </a:r>
          </a:p>
          <a:p>
            <a:pPr algn="ctr"/>
            <a:endParaRPr lang="en-US" sz="3200" b="1" kern="0" dirty="0">
              <a:solidFill>
                <a:srgbClr val="1E0000"/>
              </a:solidFill>
              <a:latin typeface="Arial" pitchFamily="34" charset="0"/>
              <a:cs typeface="Arial" pitchFamily="34" charset="0"/>
            </a:endParaRPr>
          </a:p>
        </p:txBody>
      </p:sp>
      <p:sp>
        <p:nvSpPr>
          <p:cNvPr id="7" name="Subtitle 2"/>
          <p:cNvSpPr>
            <a:spLocks noGrp="1"/>
          </p:cNvSpPr>
          <p:nvPr>
            <p:ph type="subTitle" sz="quarter" idx="1"/>
          </p:nvPr>
        </p:nvSpPr>
        <p:spPr>
          <a:xfrm>
            <a:off x="1752600" y="3251817"/>
            <a:ext cx="8534400" cy="1752600"/>
          </a:xfrm>
        </p:spPr>
        <p:txBody>
          <a:bodyPr/>
          <a:lstStyle/>
          <a:p>
            <a:r>
              <a:rPr lang="en-US" dirty="0"/>
              <a:t>Prof. Tom Overbye</a:t>
            </a:r>
          </a:p>
          <a:p>
            <a:r>
              <a:rPr lang="en-US" dirty="0"/>
              <a:t>Dept. of Electrical and Computer Engineering</a:t>
            </a:r>
          </a:p>
          <a:p>
            <a:r>
              <a:rPr lang="en-US" dirty="0"/>
              <a:t>Texas A&amp;M University</a:t>
            </a:r>
          </a:p>
          <a:p>
            <a:r>
              <a:rPr lang="en-US" dirty="0">
                <a:hlinkClick r:id="rId3"/>
              </a:rPr>
              <a:t>overbye@tamu.edu</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Linear Power System Elements</a:t>
            </a:r>
            <a:endParaRPr lang="en-US" dirty="0"/>
          </a:p>
        </p:txBody>
      </p:sp>
      <p:sp>
        <p:nvSpPr>
          <p:cNvPr id="4" name="Slide Number Placeholder 3"/>
          <p:cNvSpPr>
            <a:spLocks noGrp="1"/>
          </p:cNvSpPr>
          <p:nvPr>
            <p:ph type="sldNum" sz="quarter" idx="4"/>
          </p:nvPr>
        </p:nvSpPr>
        <p:spPr/>
        <p:txBody>
          <a:bodyPr/>
          <a:lstStyle/>
          <a:p>
            <a:fld id="{F06A5241-12CB-C64D-AE38-6540AC6C648E}" type="slidenum">
              <a:rPr lang="en-US" smtClean="0">
                <a:solidFill>
                  <a:schemeClr val="tx1">
                    <a:lumMod val="50000"/>
                  </a:schemeClr>
                </a:solidFill>
              </a:rPr>
              <a:pPr/>
              <a:t>9</a:t>
            </a:fld>
            <a:endParaRPr lang="en-US" dirty="0">
              <a:solidFill>
                <a:schemeClr val="tx1">
                  <a:lumMod val="50000"/>
                </a:schemeClr>
              </a:solidFill>
            </a:endParaRP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914400" y="1280160"/>
            <a:ext cx="6819900" cy="300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descr="Fig92A"/>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159182" y="4533224"/>
            <a:ext cx="59436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7485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Mixed Linear and Nonlinear Models</a:t>
            </a:r>
          </a:p>
        </p:txBody>
      </p:sp>
      <p:sp>
        <p:nvSpPr>
          <p:cNvPr id="3" name="Content Placeholder 2"/>
          <p:cNvSpPr>
            <a:spLocks noGrp="1"/>
          </p:cNvSpPr>
          <p:nvPr>
            <p:ph idx="1"/>
          </p:nvPr>
        </p:nvSpPr>
        <p:spPr>
          <a:xfrm>
            <a:off x="457200" y="1280160"/>
            <a:ext cx="10896600" cy="1423358"/>
          </a:xfrm>
        </p:spPr>
        <p:txBody>
          <a:bodyPr/>
          <a:lstStyle/>
          <a:p>
            <a:r>
              <a:rPr lang="en-US" altLang="en-US" dirty="0"/>
              <a:t>Constant power loads and generator injections are nonlinear and hence systems with these elements can not be analyzed by superposition</a:t>
            </a:r>
          </a:p>
        </p:txBody>
      </p:sp>
      <p:sp>
        <p:nvSpPr>
          <p:cNvPr id="4" name="Slide Number Placeholder 3"/>
          <p:cNvSpPr>
            <a:spLocks noGrp="1"/>
          </p:cNvSpPr>
          <p:nvPr>
            <p:ph type="sldNum" sz="quarter" idx="4"/>
          </p:nvPr>
        </p:nvSpPr>
        <p:spPr/>
        <p:txBody>
          <a:bodyPr/>
          <a:lstStyle/>
          <a:p>
            <a:fld id="{F06A5241-12CB-C64D-AE38-6540AC6C648E}" type="slidenum">
              <a:rPr lang="en-US" smtClean="0">
                <a:solidFill>
                  <a:schemeClr val="tx1">
                    <a:lumMod val="50000"/>
                  </a:schemeClr>
                </a:solidFill>
              </a:rPr>
              <a:pPr/>
              <a:t>10</a:t>
            </a:fld>
            <a:endParaRPr lang="en-US" dirty="0">
              <a:solidFill>
                <a:schemeClr val="tx1">
                  <a:lumMod val="50000"/>
                </a:schemeClr>
              </a:solidFill>
            </a:endParaRPr>
          </a:p>
        </p:txBody>
      </p:sp>
      <p:pic>
        <p:nvPicPr>
          <p:cNvPr id="5" name="Picture 4" descr="Fig92B"/>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295400" y="2438400"/>
            <a:ext cx="630164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1143000" y="5127346"/>
            <a:ext cx="9448800" cy="946150"/>
          </a:xfrm>
          <a:prstGeom prst="rect">
            <a:avLst/>
          </a:prstGeom>
          <a:solidFill>
            <a:schemeClr val="accent3">
              <a:lumMod val="95000"/>
            </a:schemeClr>
          </a:solidFill>
          <a:ln>
            <a:noFill/>
          </a:ln>
        </p:spPr>
        <p:txBody>
          <a:bodyPr wrap="square">
            <a:spAutoFit/>
          </a:bodyPr>
          <a:lstStyle>
            <a:defPPr>
              <a:defRPr lang="en-US"/>
            </a:defPPr>
            <a:lvl1pPr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a:lstStyle>
          <a:p>
            <a:pPr eaLnBrk="1" hangingPunct="1">
              <a:spcBef>
                <a:spcPts val="0"/>
              </a:spcBef>
            </a:pPr>
            <a:r>
              <a:rPr lang="en-US" altLang="en-US" sz="2800" dirty="0">
                <a:solidFill>
                  <a:schemeClr val="tx1">
                    <a:lumMod val="50000"/>
                  </a:schemeClr>
                </a:solidFill>
              </a:rPr>
              <a:t>Nonlinear problems can be very difficult to solve, and usually require an iterative approach</a:t>
            </a:r>
          </a:p>
        </p:txBody>
      </p:sp>
    </p:spTree>
    <p:extLst>
      <p:ext uri="{BB962C8B-B14F-4D97-AF65-F5344CB8AC3E}">
        <p14:creationId xmlns:p14="http://schemas.microsoft.com/office/powerpoint/2010/main" val="2452246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Multiple Solution DC Circuit Example</a:t>
            </a:r>
            <a:endParaRPr lang="en-US" dirty="0"/>
          </a:p>
        </p:txBody>
      </p:sp>
      <p:sp>
        <p:nvSpPr>
          <p:cNvPr id="3" name="Content Placeholder 2"/>
          <p:cNvSpPr>
            <a:spLocks noGrp="1"/>
          </p:cNvSpPr>
          <p:nvPr>
            <p:ph idx="1"/>
          </p:nvPr>
        </p:nvSpPr>
        <p:spPr>
          <a:xfrm>
            <a:off x="457200" y="1280160"/>
            <a:ext cx="8229600" cy="707366"/>
          </a:xfrm>
        </p:spPr>
        <p:txBody>
          <a:bodyPr/>
          <a:lstStyle/>
          <a:p>
            <a:r>
              <a:rPr lang="en-US" altLang="en-US" dirty="0"/>
              <a:t>The dc system shown below has two solutions</a:t>
            </a:r>
            <a:endParaRPr lang="en-US" dirty="0"/>
          </a:p>
          <a:p>
            <a:endParaRPr lang="en-US" dirty="0"/>
          </a:p>
        </p:txBody>
      </p:sp>
      <p:sp>
        <p:nvSpPr>
          <p:cNvPr id="4" name="Slide Number Placeholder 3"/>
          <p:cNvSpPr>
            <a:spLocks noGrp="1"/>
          </p:cNvSpPr>
          <p:nvPr>
            <p:ph type="sldNum" sz="quarter" idx="4"/>
          </p:nvPr>
        </p:nvSpPr>
        <p:spPr/>
        <p:txBody>
          <a:bodyPr/>
          <a:lstStyle/>
          <a:p>
            <a:fld id="{F06A5241-12CB-C64D-AE38-6540AC6C648E}" type="slidenum">
              <a:rPr lang="en-US" smtClean="0">
                <a:solidFill>
                  <a:schemeClr val="tx1">
                    <a:lumMod val="50000"/>
                  </a:schemeClr>
                </a:solidFill>
              </a:rPr>
              <a:pPr/>
              <a:t>11</a:t>
            </a:fld>
            <a:endParaRPr lang="en-US" dirty="0">
              <a:solidFill>
                <a:schemeClr val="tx1">
                  <a:lumMod val="50000"/>
                </a:schemeClr>
              </a:solidFill>
            </a:endParaRPr>
          </a:p>
        </p:txBody>
      </p:sp>
      <p:pic>
        <p:nvPicPr>
          <p:cNvPr id="5" name="Picture 4" descr="Fig96b"/>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143000" y="1894465"/>
            <a:ext cx="38862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5257800" y="2279849"/>
            <a:ext cx="3443968" cy="954107"/>
          </a:xfrm>
          <a:prstGeom prst="rect">
            <a:avLst/>
          </a:prstGeom>
          <a:solidFill>
            <a:schemeClr val="accent3">
              <a:lumMod val="95000"/>
            </a:schemeClr>
          </a:solidFill>
          <a:ln>
            <a:noFill/>
          </a:ln>
        </p:spPr>
        <p:txBody>
          <a:bodyPr wrap="square">
            <a:spAutoFit/>
          </a:bodyPr>
          <a:lstStyle>
            <a:defPPr>
              <a:defRPr lang="en-US"/>
            </a:defPPr>
            <a:lvl1pPr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a:lstStyle>
          <a:p>
            <a:pPr eaLnBrk="1" hangingPunct="1"/>
            <a:r>
              <a:rPr lang="en-US" altLang="en-US" sz="2800" dirty="0">
                <a:solidFill>
                  <a:srgbClr val="1E0000"/>
                </a:solidFill>
              </a:rPr>
              <a:t>where the 18 watt load is a resistive load</a:t>
            </a:r>
          </a:p>
        </p:txBody>
      </p:sp>
      <p:sp>
        <p:nvSpPr>
          <p:cNvPr id="7" name="Text Box 7"/>
          <p:cNvSpPr txBox="1">
            <a:spLocks noChangeArrowheads="1"/>
          </p:cNvSpPr>
          <p:nvPr/>
        </p:nvSpPr>
        <p:spPr bwMode="auto">
          <a:xfrm>
            <a:off x="7239000" y="5100786"/>
            <a:ext cx="2540000" cy="954107"/>
          </a:xfrm>
          <a:prstGeom prst="rect">
            <a:avLst/>
          </a:prstGeom>
          <a:solidFill>
            <a:schemeClr val="accent3">
              <a:lumMod val="95000"/>
            </a:schemeClr>
          </a:solidFill>
          <a:ln>
            <a:solidFill>
              <a:schemeClr val="accent1"/>
            </a:solidFill>
          </a:ln>
        </p:spPr>
        <p:txBody>
          <a:bodyPr wrap="square">
            <a:spAutoFit/>
          </a:bodyPr>
          <a:lstStyle>
            <a:defPPr>
              <a:defRPr lang="en-US"/>
            </a:defPPr>
            <a:lvl1pPr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a:lstStyle>
          <a:p>
            <a:pPr eaLnBrk="1" hangingPunct="1">
              <a:spcBef>
                <a:spcPts val="0"/>
              </a:spcBef>
            </a:pPr>
            <a:r>
              <a:rPr lang="en-US" altLang="en-US" sz="2800" dirty="0">
                <a:solidFill>
                  <a:schemeClr val="tx1">
                    <a:lumMod val="50000"/>
                  </a:schemeClr>
                </a:solidFill>
              </a:rPr>
              <a:t>The maximum</a:t>
            </a:r>
            <a:br>
              <a:rPr lang="en-US" altLang="en-US" sz="2800" dirty="0">
                <a:solidFill>
                  <a:schemeClr val="tx1">
                    <a:lumMod val="50000"/>
                  </a:schemeClr>
                </a:solidFill>
              </a:rPr>
            </a:br>
            <a:r>
              <a:rPr lang="en-US" altLang="en-US" sz="2800" dirty="0">
                <a:solidFill>
                  <a:schemeClr val="tx1">
                    <a:lumMod val="50000"/>
                  </a:schemeClr>
                </a:solidFill>
              </a:rPr>
              <a:t>load is 20.25 W</a:t>
            </a:r>
            <a:endParaRPr lang="en-US" altLang="en-US" sz="2800" dirty="0">
              <a:solidFill>
                <a:schemeClr val="tx1">
                  <a:lumMod val="50000"/>
                </a:schemeClr>
              </a:solidFill>
              <a:latin typeface="Times"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422109375"/>
              </p:ext>
            </p:extLst>
          </p:nvPr>
        </p:nvGraphicFramePr>
        <p:xfrm>
          <a:off x="1066800" y="3842284"/>
          <a:ext cx="5829300" cy="2692400"/>
        </p:xfrm>
        <a:graphic>
          <a:graphicData uri="http://schemas.openxmlformats.org/presentationml/2006/ole">
            <mc:AlternateContent xmlns:mc="http://schemas.openxmlformats.org/markup-compatibility/2006">
              <mc:Choice xmlns:v="urn:schemas-microsoft-com:vml" Requires="v">
                <p:oleObj name="Equation" r:id="rId3" imgW="5829120" imgH="2692080" progId="Equation.DSMT4">
                  <p:embed/>
                </p:oleObj>
              </mc:Choice>
              <mc:Fallback>
                <p:oleObj name="Equation" r:id="rId3" imgW="5829120" imgH="2692080" progId="Equation.DSMT4">
                  <p:embed/>
                  <p:pic>
                    <p:nvPicPr>
                      <p:cNvPr id="8" name="Object 7"/>
                      <p:cNvPicPr>
                        <a:picLocks noChangeAspect="1" noChangeArrowheads="1"/>
                      </p:cNvPicPr>
                      <p:nvPr/>
                    </p:nvPicPr>
                    <p:blipFill>
                      <a:blip r:embed="rId4"/>
                      <a:srcRect/>
                      <a:stretch>
                        <a:fillRect/>
                      </a:stretch>
                    </p:blipFill>
                    <p:spPr bwMode="auto">
                      <a:xfrm>
                        <a:off x="1066800" y="3842284"/>
                        <a:ext cx="5829300" cy="269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72871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Admittance Matrix or Y</a:t>
            </a:r>
            <a:r>
              <a:rPr lang="en-US" baseline="-25000" dirty="0"/>
              <a:t>bus</a:t>
            </a:r>
            <a:endParaRPr lang="en-US" dirty="0"/>
          </a:p>
        </p:txBody>
      </p:sp>
      <p:sp>
        <p:nvSpPr>
          <p:cNvPr id="3" name="Content Placeholder 2"/>
          <p:cNvSpPr>
            <a:spLocks noGrp="1"/>
          </p:cNvSpPr>
          <p:nvPr>
            <p:ph idx="1"/>
          </p:nvPr>
        </p:nvSpPr>
        <p:spPr>
          <a:xfrm>
            <a:off x="457200" y="1280160"/>
            <a:ext cx="10820400" cy="3733800"/>
          </a:xfrm>
        </p:spPr>
        <p:txBody>
          <a:bodyPr/>
          <a:lstStyle/>
          <a:p>
            <a:r>
              <a:rPr lang="en-US" dirty="0"/>
              <a:t>A key step in solving the power flow is to create what is known as the bus admittance matrix, often call the </a:t>
            </a:r>
            <a:r>
              <a:rPr lang="en-US" b="1" dirty="0"/>
              <a:t>Y</a:t>
            </a:r>
            <a:r>
              <a:rPr lang="en-US" baseline="-25000" dirty="0"/>
              <a:t>bus</a:t>
            </a:r>
            <a:r>
              <a:rPr lang="en-US" dirty="0"/>
              <a:t>.</a:t>
            </a:r>
            <a:r>
              <a:rPr lang="en-US" baseline="-25000" dirty="0"/>
              <a:t>  </a:t>
            </a:r>
          </a:p>
          <a:p>
            <a:r>
              <a:rPr lang="en-US" dirty="0"/>
              <a:t>The</a:t>
            </a:r>
            <a:r>
              <a:rPr lang="en-US" b="1" dirty="0"/>
              <a:t> Y</a:t>
            </a:r>
            <a:r>
              <a:rPr lang="en-US" baseline="-25000" dirty="0"/>
              <a:t>bus </a:t>
            </a:r>
            <a:r>
              <a:rPr lang="en-US" dirty="0"/>
              <a:t>gives the relationships between the bus current injections, </a:t>
            </a:r>
            <a:r>
              <a:rPr lang="en-US" b="1" dirty="0"/>
              <a:t>I</a:t>
            </a:r>
            <a:r>
              <a:rPr lang="en-US" dirty="0"/>
              <a:t>, and the bus voltages, </a:t>
            </a:r>
            <a:r>
              <a:rPr lang="en-US" b="1" dirty="0"/>
              <a:t>V</a:t>
            </a:r>
            <a:br>
              <a:rPr lang="en-US" dirty="0"/>
            </a:br>
            <a:r>
              <a:rPr lang="en-US" dirty="0"/>
              <a:t>	</a:t>
            </a:r>
            <a:br>
              <a:rPr lang="en-US" dirty="0"/>
            </a:br>
            <a:r>
              <a:rPr lang="en-US" b="1" dirty="0"/>
              <a:t>I</a:t>
            </a:r>
            <a:r>
              <a:rPr lang="en-US" dirty="0"/>
              <a:t>  = </a:t>
            </a:r>
            <a:r>
              <a:rPr lang="en-US" b="1" dirty="0"/>
              <a:t>Y</a:t>
            </a:r>
            <a:r>
              <a:rPr lang="en-US" baseline="-25000" dirty="0"/>
              <a:t>bus</a:t>
            </a:r>
            <a:r>
              <a:rPr lang="en-US" dirty="0"/>
              <a:t> </a:t>
            </a:r>
            <a:r>
              <a:rPr lang="en-US" b="1" dirty="0"/>
              <a:t>V</a:t>
            </a:r>
            <a:br>
              <a:rPr lang="en-US" b="1" dirty="0"/>
            </a:br>
            <a:endParaRPr lang="en-US" b="1" dirty="0"/>
          </a:p>
          <a:p>
            <a:r>
              <a:rPr lang="en-US" dirty="0"/>
              <a:t>The </a:t>
            </a:r>
            <a:r>
              <a:rPr lang="en-US" b="1" dirty="0"/>
              <a:t>Y</a:t>
            </a:r>
            <a:r>
              <a:rPr lang="en-US" baseline="-25000" dirty="0"/>
              <a:t>bus </a:t>
            </a:r>
            <a:r>
              <a:rPr lang="en-US" dirty="0"/>
              <a:t>is developed by applying KCL at each bus in the system to relate the bus current injections, the bus voltages, and the branch impedances and admittances</a:t>
            </a:r>
          </a:p>
        </p:txBody>
      </p:sp>
      <p:sp>
        <p:nvSpPr>
          <p:cNvPr id="4" name="Slide Number Placeholder 3"/>
          <p:cNvSpPr>
            <a:spLocks noGrp="1"/>
          </p:cNvSpPr>
          <p:nvPr>
            <p:ph type="sldNum" sz="quarter" idx="4"/>
          </p:nvPr>
        </p:nvSpPr>
        <p:spPr/>
        <p:txBody>
          <a:bodyPr/>
          <a:lstStyle/>
          <a:p>
            <a:fld id="{F06A5241-12CB-C64D-AE38-6540AC6C648E}" type="slidenum">
              <a:rPr lang="en-US" smtClean="0">
                <a:solidFill>
                  <a:schemeClr val="tx1">
                    <a:lumMod val="50000"/>
                  </a:schemeClr>
                </a:solidFill>
              </a:rPr>
              <a:pPr/>
              <a:t>12</a:t>
            </a:fld>
            <a:endParaRPr lang="en-US" dirty="0">
              <a:solidFill>
                <a:schemeClr val="tx1">
                  <a:lumMod val="50000"/>
                </a:schemeClr>
              </a:solidFill>
            </a:endParaRPr>
          </a:p>
        </p:txBody>
      </p:sp>
      <p:sp>
        <p:nvSpPr>
          <p:cNvPr id="5" name="Text Box 7"/>
          <p:cNvSpPr txBox="1">
            <a:spLocks noChangeArrowheads="1"/>
          </p:cNvSpPr>
          <p:nvPr/>
        </p:nvSpPr>
        <p:spPr bwMode="auto">
          <a:xfrm>
            <a:off x="5181600" y="3124200"/>
            <a:ext cx="5304951" cy="954107"/>
          </a:xfrm>
          <a:prstGeom prst="rect">
            <a:avLst/>
          </a:prstGeom>
          <a:solidFill>
            <a:schemeClr val="accent3">
              <a:lumMod val="95000"/>
            </a:schemeClr>
          </a:solidFill>
          <a:ln>
            <a:solidFill>
              <a:schemeClr val="accent1"/>
            </a:solidFill>
          </a:ln>
        </p:spPr>
        <p:txBody>
          <a:bodyPr wrap="square">
            <a:spAutoFit/>
          </a:bodyPr>
          <a:lstStyle>
            <a:defPPr>
              <a:defRPr lang="en-US"/>
            </a:defPPr>
            <a:lvl1pPr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a:lstStyle>
          <a:p>
            <a:pPr eaLnBrk="1" hangingPunct="1">
              <a:spcBef>
                <a:spcPts val="0"/>
              </a:spcBef>
            </a:pPr>
            <a:r>
              <a:rPr lang="en-US" altLang="en-US" sz="2800" dirty="0">
                <a:solidFill>
                  <a:schemeClr val="tx1">
                    <a:lumMod val="50000"/>
                  </a:schemeClr>
                </a:solidFill>
              </a:rPr>
              <a:t>The </a:t>
            </a:r>
            <a:r>
              <a:rPr lang="en-US" altLang="en-US" sz="2800" b="1" dirty="0">
                <a:solidFill>
                  <a:schemeClr val="tx1">
                    <a:lumMod val="50000"/>
                  </a:schemeClr>
                </a:solidFill>
              </a:rPr>
              <a:t>Y</a:t>
            </a:r>
            <a:r>
              <a:rPr lang="en-US" altLang="en-US" sz="2800" baseline="-25000" dirty="0">
                <a:solidFill>
                  <a:schemeClr val="tx1">
                    <a:lumMod val="50000"/>
                  </a:schemeClr>
                </a:solidFill>
              </a:rPr>
              <a:t>bus</a:t>
            </a:r>
            <a:r>
              <a:rPr lang="en-US" altLang="en-US" sz="2800" dirty="0">
                <a:solidFill>
                  <a:schemeClr val="tx1">
                    <a:lumMod val="50000"/>
                  </a:schemeClr>
                </a:solidFill>
              </a:rPr>
              <a:t> is sparse for a large system (i.e. most elements are zero)</a:t>
            </a:r>
            <a:endParaRPr lang="en-US" altLang="en-US" sz="2800" dirty="0">
              <a:solidFill>
                <a:schemeClr val="tx1">
                  <a:lumMod val="50000"/>
                </a:schemeClr>
              </a:solidFill>
              <a:latin typeface="Times" charset="0"/>
            </a:endParaRPr>
          </a:p>
        </p:txBody>
      </p:sp>
    </p:spTree>
    <p:extLst>
      <p:ext uri="{BB962C8B-B14F-4D97-AF65-F5344CB8AC3E}">
        <p14:creationId xmlns:p14="http://schemas.microsoft.com/office/powerpoint/2010/main" val="524856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Flow Analysis</a:t>
            </a:r>
          </a:p>
        </p:txBody>
      </p:sp>
      <p:sp>
        <p:nvSpPr>
          <p:cNvPr id="3" name="Content Placeholder 2"/>
          <p:cNvSpPr>
            <a:spLocks noGrp="1"/>
          </p:cNvSpPr>
          <p:nvPr>
            <p:ph idx="1"/>
          </p:nvPr>
        </p:nvSpPr>
        <p:spPr/>
        <p:txBody>
          <a:bodyPr/>
          <a:lstStyle/>
          <a:p>
            <a:r>
              <a:rPr lang="en-US" dirty="0"/>
              <a:t>The goal of the power flow is to determine </a:t>
            </a:r>
            <a:r>
              <a:rPr lang="en-US" b="1" dirty="0"/>
              <a:t>V</a:t>
            </a:r>
            <a:r>
              <a:rPr lang="en-US" dirty="0"/>
              <a:t>, but since we do not know </a:t>
            </a:r>
            <a:r>
              <a:rPr lang="en-US" b="1" dirty="0"/>
              <a:t>I</a:t>
            </a:r>
            <a:r>
              <a:rPr lang="en-US" dirty="0"/>
              <a:t> we cannot directly use </a:t>
            </a:r>
            <a:br>
              <a:rPr lang="en-US" dirty="0"/>
            </a:br>
            <a:br>
              <a:rPr lang="en-US" dirty="0"/>
            </a:br>
            <a:r>
              <a:rPr lang="en-US" b="1" dirty="0"/>
              <a:t>I</a:t>
            </a:r>
            <a:r>
              <a:rPr lang="en-US" dirty="0"/>
              <a:t>  = </a:t>
            </a:r>
            <a:r>
              <a:rPr lang="en-US" b="1" dirty="0"/>
              <a:t>Y</a:t>
            </a:r>
            <a:r>
              <a:rPr lang="en-US" baseline="-25000" dirty="0"/>
              <a:t>bus</a:t>
            </a:r>
            <a:r>
              <a:rPr lang="en-US" dirty="0"/>
              <a:t> </a:t>
            </a:r>
            <a:r>
              <a:rPr lang="en-US" b="1" dirty="0"/>
              <a:t>V</a:t>
            </a:r>
            <a:br>
              <a:rPr lang="en-US" b="1" dirty="0"/>
            </a:br>
            <a:endParaRPr lang="en-US" dirty="0"/>
          </a:p>
          <a:p>
            <a:r>
              <a:rPr lang="en-US" dirty="0"/>
              <a:t>Rather, we know the complex power being consumed by the load, and the power being injected by the generators plus their voltage magnitudes</a:t>
            </a:r>
          </a:p>
          <a:p>
            <a:r>
              <a:rPr lang="en-US" dirty="0"/>
              <a:t>So rather we setup and solve the power balance equations: </a:t>
            </a:r>
            <a:br>
              <a:rPr lang="en-US" dirty="0"/>
            </a:br>
            <a:br>
              <a:rPr lang="en-US" dirty="0"/>
            </a:br>
            <a:r>
              <a:rPr lang="en-US" b="1" dirty="0"/>
              <a:t>S</a:t>
            </a:r>
            <a:r>
              <a:rPr lang="en-US" dirty="0"/>
              <a:t> =</a:t>
            </a:r>
            <a:r>
              <a:rPr lang="en-US" b="1" dirty="0"/>
              <a:t> V [Y</a:t>
            </a:r>
            <a:r>
              <a:rPr lang="en-US" baseline="-25000" dirty="0"/>
              <a:t>bus</a:t>
            </a:r>
            <a:r>
              <a:rPr lang="en-US" dirty="0"/>
              <a:t> ]</a:t>
            </a:r>
            <a:r>
              <a:rPr lang="en-US" baseline="30000" dirty="0"/>
              <a:t>*</a:t>
            </a:r>
            <a:r>
              <a:rPr lang="en-US" dirty="0"/>
              <a:t> </a:t>
            </a:r>
            <a:r>
              <a:rPr lang="en-US" b="1" dirty="0"/>
              <a:t>V</a:t>
            </a:r>
            <a:r>
              <a:rPr lang="en-US" b="1" baseline="30000" dirty="0"/>
              <a:t>*</a:t>
            </a:r>
            <a:endParaRPr lang="en-US" baseline="30000" dirty="0"/>
          </a:p>
        </p:txBody>
      </p:sp>
      <p:sp>
        <p:nvSpPr>
          <p:cNvPr id="4" name="Slide Number Placeholder 3"/>
          <p:cNvSpPr>
            <a:spLocks noGrp="1"/>
          </p:cNvSpPr>
          <p:nvPr>
            <p:ph type="sldNum" sz="quarter" idx="4"/>
          </p:nvPr>
        </p:nvSpPr>
        <p:spPr/>
        <p:txBody>
          <a:bodyPr/>
          <a:lstStyle/>
          <a:p>
            <a:fld id="{F06A5241-12CB-C64D-AE38-6540AC6C648E}" type="slidenum">
              <a:rPr lang="en-US" smtClean="0">
                <a:solidFill>
                  <a:schemeClr val="tx1">
                    <a:lumMod val="50000"/>
                  </a:schemeClr>
                </a:solidFill>
              </a:rPr>
              <a:pPr/>
              <a:t>13</a:t>
            </a:fld>
            <a:endParaRPr lang="en-US" dirty="0">
              <a:solidFill>
                <a:schemeClr val="tx1">
                  <a:lumMod val="50000"/>
                </a:schemeClr>
              </a:solidFill>
            </a:endParaRPr>
          </a:p>
        </p:txBody>
      </p:sp>
    </p:spTree>
    <p:extLst>
      <p:ext uri="{BB962C8B-B14F-4D97-AF65-F5344CB8AC3E}">
        <p14:creationId xmlns:p14="http://schemas.microsoft.com/office/powerpoint/2010/main" val="3272359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Balance Equations at Bus i</a:t>
            </a:r>
          </a:p>
        </p:txBody>
      </p:sp>
      <p:sp>
        <p:nvSpPr>
          <p:cNvPr id="4" name="Slide Number Placeholder 3"/>
          <p:cNvSpPr>
            <a:spLocks noGrp="1"/>
          </p:cNvSpPr>
          <p:nvPr>
            <p:ph type="sldNum" sz="quarter" idx="4"/>
          </p:nvPr>
        </p:nvSpPr>
        <p:spPr/>
        <p:txBody>
          <a:bodyPr/>
          <a:lstStyle/>
          <a:p>
            <a:fld id="{F06A5241-12CB-C64D-AE38-6540AC6C648E}" type="slidenum">
              <a:rPr lang="en-US" smtClean="0">
                <a:solidFill>
                  <a:schemeClr val="tx1">
                    <a:lumMod val="50000"/>
                  </a:schemeClr>
                </a:solidFill>
              </a:rPr>
              <a:pPr/>
              <a:t>14</a:t>
            </a:fld>
            <a:endParaRPr lang="en-US" dirty="0">
              <a:solidFill>
                <a:schemeClr val="tx1">
                  <a:lumMod val="50000"/>
                </a:schemeClr>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529548842"/>
              </p:ext>
            </p:extLst>
          </p:nvPr>
        </p:nvGraphicFramePr>
        <p:xfrm>
          <a:off x="457200" y="1280160"/>
          <a:ext cx="7848600" cy="4787900"/>
        </p:xfrm>
        <a:graphic>
          <a:graphicData uri="http://schemas.openxmlformats.org/presentationml/2006/ole">
            <mc:AlternateContent xmlns:mc="http://schemas.openxmlformats.org/markup-compatibility/2006">
              <mc:Choice xmlns:v="urn:schemas-microsoft-com:vml" Requires="v">
                <p:oleObj name="Equation" r:id="rId2" imgW="7848600" imgH="4787900" progId="Equation.DSMT4">
                  <p:embed/>
                </p:oleObj>
              </mc:Choice>
              <mc:Fallback>
                <p:oleObj name="Equation" r:id="rId2" imgW="7848600" imgH="4787900" progId="Equation.DSMT4">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80160"/>
                        <a:ext cx="7848600" cy="478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147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Slack (or Reference) Bus</a:t>
            </a:r>
          </a:p>
        </p:txBody>
      </p:sp>
      <p:sp>
        <p:nvSpPr>
          <p:cNvPr id="3" name="Content Placeholder 2"/>
          <p:cNvSpPr>
            <a:spLocks noGrp="1"/>
          </p:cNvSpPr>
          <p:nvPr>
            <p:ph idx="1"/>
          </p:nvPr>
        </p:nvSpPr>
        <p:spPr/>
        <p:txBody>
          <a:bodyPr/>
          <a:lstStyle/>
          <a:p>
            <a:r>
              <a:rPr lang="en-US" dirty="0"/>
              <a:t>We can not arbitrarily specify </a:t>
            </a:r>
            <a:r>
              <a:rPr lang="en-US" b="1" dirty="0"/>
              <a:t>S</a:t>
            </a:r>
            <a:r>
              <a:rPr lang="en-US" dirty="0"/>
              <a:t> at all buses because total generation must equal total load + total losses</a:t>
            </a:r>
          </a:p>
          <a:p>
            <a:r>
              <a:rPr lang="en-US" dirty="0"/>
              <a:t>We also need an angle reference bus.</a:t>
            </a:r>
          </a:p>
          <a:p>
            <a:r>
              <a:rPr lang="en-US" dirty="0"/>
              <a:t>To solve these problems we define one bus as the "slack" bus.  This bus has a fixed voltage magnitude and angle, and a varying real/reactive power injection.</a:t>
            </a:r>
          </a:p>
          <a:p>
            <a:r>
              <a:rPr lang="en-US" dirty="0"/>
              <a:t>There is no slack bus in a real system; the frequency changes locally when the power supplied does not match the power consumed    </a:t>
            </a:r>
          </a:p>
        </p:txBody>
      </p:sp>
      <p:sp>
        <p:nvSpPr>
          <p:cNvPr id="4" name="Slide Number Placeholder 3"/>
          <p:cNvSpPr>
            <a:spLocks noGrp="1"/>
          </p:cNvSpPr>
          <p:nvPr>
            <p:ph type="sldNum" sz="quarter" idx="4"/>
          </p:nvPr>
        </p:nvSpPr>
        <p:spPr/>
        <p:txBody>
          <a:bodyPr/>
          <a:lstStyle/>
          <a:p>
            <a:fld id="{F06A5241-12CB-C64D-AE38-6540AC6C648E}" type="slidenum">
              <a:rPr lang="en-US" smtClean="0">
                <a:solidFill>
                  <a:schemeClr val="tx1">
                    <a:lumMod val="50000"/>
                  </a:schemeClr>
                </a:solidFill>
              </a:rPr>
              <a:pPr/>
              <a:t>15</a:t>
            </a:fld>
            <a:endParaRPr lang="en-US" dirty="0">
              <a:solidFill>
                <a:schemeClr val="tx1">
                  <a:lumMod val="50000"/>
                </a:schemeClr>
              </a:solidFill>
            </a:endParaRPr>
          </a:p>
        </p:txBody>
      </p:sp>
    </p:spTree>
    <p:extLst>
      <p:ext uri="{BB962C8B-B14F-4D97-AF65-F5344CB8AC3E}">
        <p14:creationId xmlns:p14="http://schemas.microsoft.com/office/powerpoint/2010/main" val="324186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Traditional Types of </a:t>
            </a:r>
            <a:br>
              <a:rPr lang="en-US" dirty="0"/>
            </a:br>
            <a:r>
              <a:rPr lang="en-US" dirty="0"/>
              <a:t>Power Flow Buses</a:t>
            </a:r>
          </a:p>
        </p:txBody>
      </p:sp>
      <p:sp>
        <p:nvSpPr>
          <p:cNvPr id="3" name="Content Placeholder 2"/>
          <p:cNvSpPr>
            <a:spLocks noGrp="1"/>
          </p:cNvSpPr>
          <p:nvPr>
            <p:ph idx="1"/>
          </p:nvPr>
        </p:nvSpPr>
        <p:spPr>
          <a:xfrm>
            <a:off x="457200" y="1280160"/>
            <a:ext cx="9677400" cy="3733800"/>
          </a:xfrm>
        </p:spPr>
        <p:txBody>
          <a:bodyPr/>
          <a:lstStyle/>
          <a:p>
            <a:r>
              <a:rPr lang="en-US" dirty="0"/>
              <a:t>There are three traditional types of power flow buses</a:t>
            </a:r>
          </a:p>
          <a:p>
            <a:pPr lvl="1"/>
            <a:r>
              <a:rPr lang="en-US" dirty="0"/>
              <a:t>Load (PQ) at which P/Q are fixed; iteration solves for voltage magnitude and angle.  </a:t>
            </a:r>
          </a:p>
          <a:p>
            <a:pPr lvl="1"/>
            <a:r>
              <a:rPr lang="en-US" dirty="0"/>
              <a:t>Slack at which the voltage magnitude and angle are fixed; iteration solves for P/Q injections</a:t>
            </a:r>
          </a:p>
          <a:p>
            <a:pPr lvl="1"/>
            <a:r>
              <a:rPr lang="en-US" dirty="0"/>
              <a:t>Generator (PV) at which P and </a:t>
            </a:r>
            <a:r>
              <a:rPr lang="en-US" dirty="0">
                <a:cs typeface="Times New Roman" pitchFamily="18" charset="0"/>
              </a:rPr>
              <a:t>|V| are fixed; iteration solves for voltage angle and Q injection</a:t>
            </a:r>
          </a:p>
          <a:p>
            <a:pPr marL="0" indent="0">
              <a:buNone/>
            </a:pPr>
            <a:endParaRPr lang="en-US" dirty="0">
              <a:cs typeface="Times New Roman" pitchFamily="18" charset="0"/>
            </a:endParaRPr>
          </a:p>
        </p:txBody>
      </p:sp>
      <p:sp>
        <p:nvSpPr>
          <p:cNvPr id="4" name="Slide Number Placeholder 3"/>
          <p:cNvSpPr>
            <a:spLocks noGrp="1"/>
          </p:cNvSpPr>
          <p:nvPr>
            <p:ph type="sldNum" sz="quarter" idx="4"/>
          </p:nvPr>
        </p:nvSpPr>
        <p:spPr/>
        <p:txBody>
          <a:bodyPr/>
          <a:lstStyle/>
          <a:p>
            <a:fld id="{F06A5241-12CB-C64D-AE38-6540AC6C648E}" type="slidenum">
              <a:rPr lang="en-US" smtClean="0">
                <a:solidFill>
                  <a:schemeClr val="tx1">
                    <a:lumMod val="50000"/>
                  </a:schemeClr>
                </a:solidFill>
              </a:rPr>
              <a:pPr/>
              <a:t>16</a:t>
            </a:fld>
            <a:endParaRPr lang="en-US" dirty="0">
              <a:solidFill>
                <a:schemeClr val="tx1">
                  <a:lumMod val="50000"/>
                </a:schemeClr>
              </a:solidFill>
            </a:endParaRPr>
          </a:p>
        </p:txBody>
      </p:sp>
    </p:spTree>
    <p:extLst>
      <p:ext uri="{BB962C8B-B14F-4D97-AF65-F5344CB8AC3E}">
        <p14:creationId xmlns:p14="http://schemas.microsoft.com/office/powerpoint/2010/main" val="2846701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DD5D-58CB-20E5-2587-5014E46B7886}"/>
              </a:ext>
            </a:extLst>
          </p:cNvPr>
          <p:cNvSpPr>
            <a:spLocks noGrp="1"/>
          </p:cNvSpPr>
          <p:nvPr>
            <p:ph type="title"/>
          </p:nvPr>
        </p:nvSpPr>
        <p:spPr/>
        <p:txBody>
          <a:bodyPr/>
          <a:lstStyle/>
          <a:p>
            <a:r>
              <a:rPr lang="en-US" dirty="0"/>
              <a:t>Newton-Raphson Algorithm</a:t>
            </a:r>
          </a:p>
        </p:txBody>
      </p:sp>
      <p:sp>
        <p:nvSpPr>
          <p:cNvPr id="3" name="Content Placeholder 2">
            <a:extLst>
              <a:ext uri="{FF2B5EF4-FFF2-40B4-BE49-F238E27FC236}">
                <a16:creationId xmlns:a16="http://schemas.microsoft.com/office/drawing/2014/main" id="{80DE546D-F08A-62C3-97FA-35A7022ACB75}"/>
              </a:ext>
            </a:extLst>
          </p:cNvPr>
          <p:cNvSpPr>
            <a:spLocks noGrp="1"/>
          </p:cNvSpPr>
          <p:nvPr>
            <p:ph idx="1"/>
          </p:nvPr>
        </p:nvSpPr>
        <p:spPr>
          <a:xfrm>
            <a:off x="457200" y="1280160"/>
            <a:ext cx="11297920" cy="1539240"/>
          </a:xfrm>
        </p:spPr>
        <p:txBody>
          <a:bodyPr/>
          <a:lstStyle/>
          <a:p>
            <a:r>
              <a:rPr lang="en-US" dirty="0"/>
              <a:t>Most common technique for solving the power flow problem is to use the Newton-Raphson algorithm</a:t>
            </a:r>
          </a:p>
          <a:p>
            <a:r>
              <a:rPr lang="en-US" dirty="0"/>
              <a:t>Key idea behind Newton-Raphson is to use sequential linearization</a:t>
            </a:r>
          </a:p>
        </p:txBody>
      </p:sp>
      <p:graphicFrame>
        <p:nvGraphicFramePr>
          <p:cNvPr id="4" name="Object 4">
            <a:extLst>
              <a:ext uri="{FF2B5EF4-FFF2-40B4-BE49-F238E27FC236}">
                <a16:creationId xmlns:a16="http://schemas.microsoft.com/office/drawing/2014/main" id="{840668E4-D3E9-E6FC-A9DE-823ABDB20416}"/>
              </a:ext>
            </a:extLst>
          </p:cNvPr>
          <p:cNvGraphicFramePr>
            <a:graphicFrameLocks noChangeAspect="1"/>
          </p:cNvGraphicFramePr>
          <p:nvPr>
            <p:extLst>
              <p:ext uri="{D42A27DB-BD31-4B8C-83A1-F6EECF244321}">
                <p14:modId xmlns:p14="http://schemas.microsoft.com/office/powerpoint/2010/main" val="4003526833"/>
              </p:ext>
            </p:extLst>
          </p:nvPr>
        </p:nvGraphicFramePr>
        <p:xfrm>
          <a:off x="990600" y="2895600"/>
          <a:ext cx="7010400" cy="914400"/>
        </p:xfrm>
        <a:graphic>
          <a:graphicData uri="http://schemas.openxmlformats.org/presentationml/2006/ole">
            <mc:AlternateContent xmlns:mc="http://schemas.openxmlformats.org/markup-compatibility/2006">
              <mc:Choice xmlns:v="urn:schemas-microsoft-com:vml" Requires="v">
                <p:oleObj name="Equation" r:id="rId2" imgW="6476760" imgH="914400" progId="Equation.DSMT4">
                  <p:embed/>
                </p:oleObj>
              </mc:Choice>
              <mc:Fallback>
                <p:oleObj name="Equation" r:id="rId2" imgW="6476760" imgH="914400" progId="Equation.DSMT4">
                  <p:embed/>
                  <p:pic>
                    <p:nvPicPr>
                      <p:cNvPr id="45060" name="Object 4"/>
                      <p:cNvPicPr>
                        <a:picLocks noChangeAspect="1" noChangeArrowheads="1"/>
                      </p:cNvPicPr>
                      <p:nvPr/>
                    </p:nvPicPr>
                    <p:blipFill>
                      <a:blip r:embed="rId3"/>
                      <a:srcRect/>
                      <a:stretch>
                        <a:fillRect/>
                      </a:stretch>
                    </p:blipFill>
                    <p:spPr bwMode="auto">
                      <a:xfrm>
                        <a:off x="990600" y="2895600"/>
                        <a:ext cx="7010400" cy="914400"/>
                      </a:xfrm>
                      <a:prstGeom prst="rect">
                        <a:avLst/>
                      </a:prstGeom>
                      <a:noFill/>
                      <a:ln>
                        <a:noFill/>
                      </a:ln>
                      <a:effectLst/>
                    </p:spPr>
                  </p:pic>
                </p:oleObj>
              </mc:Fallback>
            </mc:AlternateContent>
          </a:graphicData>
        </a:graphic>
      </p:graphicFrame>
      <p:sp>
        <p:nvSpPr>
          <p:cNvPr id="5" name="Slide Number Placeholder 3">
            <a:extLst>
              <a:ext uri="{FF2B5EF4-FFF2-40B4-BE49-F238E27FC236}">
                <a16:creationId xmlns:a16="http://schemas.microsoft.com/office/drawing/2014/main" id="{9B87C71F-D49B-9815-EB0F-D3958C46EB1B}"/>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17</a:t>
            </a:fld>
            <a:endParaRPr lang="en-US" dirty="0">
              <a:solidFill>
                <a:schemeClr val="tx1">
                  <a:lumMod val="50000"/>
                </a:schemeClr>
              </a:solidFill>
            </a:endParaRPr>
          </a:p>
        </p:txBody>
      </p:sp>
    </p:spTree>
    <p:extLst>
      <p:ext uri="{BB962C8B-B14F-4D97-AF65-F5344CB8AC3E}">
        <p14:creationId xmlns:p14="http://schemas.microsoft.com/office/powerpoint/2010/main" val="2475472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E8C7-2F47-F9E9-8BDF-17CB34AC8BDB}"/>
              </a:ext>
            </a:extLst>
          </p:cNvPr>
          <p:cNvSpPr>
            <a:spLocks noGrp="1"/>
          </p:cNvSpPr>
          <p:nvPr>
            <p:ph type="title"/>
          </p:nvPr>
        </p:nvSpPr>
        <p:spPr/>
        <p:txBody>
          <a:bodyPr/>
          <a:lstStyle/>
          <a:p>
            <a:r>
              <a:rPr lang="en-US" altLang="en-US" dirty="0"/>
              <a:t>Newton-Raphson Method (scalar)</a:t>
            </a:r>
            <a:endParaRPr lang="en-US" dirty="0"/>
          </a:p>
        </p:txBody>
      </p:sp>
      <p:graphicFrame>
        <p:nvGraphicFramePr>
          <p:cNvPr id="4" name="Object 3">
            <a:extLst>
              <a:ext uri="{FF2B5EF4-FFF2-40B4-BE49-F238E27FC236}">
                <a16:creationId xmlns:a16="http://schemas.microsoft.com/office/drawing/2014/main" id="{E4A1879E-CEA3-1ECC-FE70-520557E98B06}"/>
              </a:ext>
            </a:extLst>
          </p:cNvPr>
          <p:cNvGraphicFramePr>
            <a:graphicFrameLocks noChangeAspect="1"/>
          </p:cNvGraphicFramePr>
          <p:nvPr>
            <p:extLst>
              <p:ext uri="{D42A27DB-BD31-4B8C-83A1-F6EECF244321}">
                <p14:modId xmlns:p14="http://schemas.microsoft.com/office/powerpoint/2010/main" val="1824074648"/>
              </p:ext>
            </p:extLst>
          </p:nvPr>
        </p:nvGraphicFramePr>
        <p:xfrm>
          <a:off x="476250" y="1371600"/>
          <a:ext cx="8153400" cy="4711700"/>
        </p:xfrm>
        <a:graphic>
          <a:graphicData uri="http://schemas.openxmlformats.org/presentationml/2006/ole">
            <mc:AlternateContent xmlns:mc="http://schemas.openxmlformats.org/markup-compatibility/2006">
              <mc:Choice xmlns:v="urn:schemas-microsoft-com:vml" Requires="v">
                <p:oleObj name="Equation" r:id="rId2" imgW="8153280" imgH="4711680" progId="Equation.DSMT4">
                  <p:embed/>
                </p:oleObj>
              </mc:Choice>
              <mc:Fallback>
                <p:oleObj name="Equation" r:id="rId2" imgW="8153280" imgH="4711680" progId="Equation.DSMT4">
                  <p:embed/>
                  <p:pic>
                    <p:nvPicPr>
                      <p:cNvPr id="3" name="Object 2"/>
                      <p:cNvPicPr>
                        <a:picLocks noChangeAspect="1" noChangeArrowheads="1"/>
                      </p:cNvPicPr>
                      <p:nvPr/>
                    </p:nvPicPr>
                    <p:blipFill>
                      <a:blip r:embed="rId3"/>
                      <a:srcRect/>
                      <a:stretch>
                        <a:fillRect/>
                      </a:stretch>
                    </p:blipFill>
                    <p:spPr bwMode="auto">
                      <a:xfrm>
                        <a:off x="476250" y="1371600"/>
                        <a:ext cx="8153400" cy="471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Slide Number Placeholder 3">
            <a:extLst>
              <a:ext uri="{FF2B5EF4-FFF2-40B4-BE49-F238E27FC236}">
                <a16:creationId xmlns:a16="http://schemas.microsoft.com/office/drawing/2014/main" id="{6C85DDF7-03C2-82B7-343C-72329E6DADE7}"/>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18</a:t>
            </a:fld>
            <a:endParaRPr lang="en-US" dirty="0">
              <a:solidFill>
                <a:schemeClr val="tx1">
                  <a:lumMod val="50000"/>
                </a:schemeClr>
              </a:solidFill>
            </a:endParaRPr>
          </a:p>
        </p:txBody>
      </p:sp>
    </p:spTree>
    <p:extLst>
      <p:ext uri="{BB962C8B-B14F-4D97-AF65-F5344CB8AC3E}">
        <p14:creationId xmlns:p14="http://schemas.microsoft.com/office/powerpoint/2010/main" val="3229343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46B0-0B71-A77C-B3FA-7418CE27618D}"/>
              </a:ext>
            </a:extLst>
          </p:cNvPr>
          <p:cNvSpPr>
            <a:spLocks noGrp="1"/>
          </p:cNvSpPr>
          <p:nvPr>
            <p:ph type="title"/>
          </p:nvPr>
        </p:nvSpPr>
        <p:spPr/>
        <p:txBody>
          <a:bodyPr/>
          <a:lstStyle/>
          <a:p>
            <a:r>
              <a:rPr lang="en-US" dirty="0"/>
              <a:t>Power Flow versus Load Flow</a:t>
            </a:r>
          </a:p>
        </p:txBody>
      </p:sp>
      <p:sp>
        <p:nvSpPr>
          <p:cNvPr id="3" name="Content Placeholder 2">
            <a:extLst>
              <a:ext uri="{FF2B5EF4-FFF2-40B4-BE49-F238E27FC236}">
                <a16:creationId xmlns:a16="http://schemas.microsoft.com/office/drawing/2014/main" id="{F022A845-272E-B635-FF21-A3FC490F7848}"/>
              </a:ext>
            </a:extLst>
          </p:cNvPr>
          <p:cNvSpPr>
            <a:spLocks noGrp="1"/>
          </p:cNvSpPr>
          <p:nvPr>
            <p:ph idx="1"/>
          </p:nvPr>
        </p:nvSpPr>
        <p:spPr>
          <a:xfrm>
            <a:off x="457200" y="1280160"/>
            <a:ext cx="11531600" cy="3733800"/>
          </a:xfrm>
        </p:spPr>
        <p:txBody>
          <a:bodyPr/>
          <a:lstStyle/>
          <a:p>
            <a:r>
              <a:rPr lang="en-US" dirty="0"/>
              <a:t>The power flow is one of the most widely used power system analysis tools</a:t>
            </a:r>
          </a:p>
          <a:p>
            <a:pPr lvl="1"/>
            <a:r>
              <a:rPr lang="en-US" dirty="0"/>
              <a:t>The terms “power flow” and “load flow” are used synonymously; I prefer the term power flow since the power “flows”, not the load</a:t>
            </a:r>
          </a:p>
          <a:p>
            <a:pPr lvl="1"/>
            <a:r>
              <a:rPr lang="en-US" dirty="0"/>
              <a:t>But both are commonly used, and have been commonly used in the power industry for at least 60 years</a:t>
            </a:r>
          </a:p>
          <a:p>
            <a:r>
              <a:rPr lang="en-US" dirty="0"/>
              <a:t>The classic paper in this area is by W.F. Tinney and C.E. Hart, “Power Flow Solution by Newton’s Method,” </a:t>
            </a:r>
            <a:r>
              <a:rPr lang="en-US" i="1" dirty="0"/>
              <a:t>IEEE Power App System</a:t>
            </a:r>
            <a:r>
              <a:rPr lang="en-US" dirty="0"/>
              <a:t>, Nov 1967</a:t>
            </a:r>
          </a:p>
          <a:p>
            <a:pPr lvl="1"/>
            <a:r>
              <a:rPr lang="en-US" dirty="0"/>
              <a:t>The power flow usage is not new with a 1956 paper by Ward and Hale titled “Digital Computer Solution of Power-Flow Problems”</a:t>
            </a:r>
          </a:p>
          <a:p>
            <a:pPr lvl="1"/>
            <a:r>
              <a:rPr lang="en-US" dirty="0"/>
              <a:t>In that 1956 paper there are a number of “load flow” references; a nice history of the power flow is given in an insert by Alvarado and Thomas in T.J. Overbye, J.D. Weber, “Visualizing the Electric Grid,” </a:t>
            </a:r>
            <a:r>
              <a:rPr lang="en-US" i="1" dirty="0"/>
              <a:t>IEEE Spectrum</a:t>
            </a:r>
            <a:r>
              <a:rPr lang="en-US" dirty="0"/>
              <a:t>, Feb 2001</a:t>
            </a:r>
          </a:p>
          <a:p>
            <a:endParaRPr lang="en-US" dirty="0"/>
          </a:p>
        </p:txBody>
      </p:sp>
      <p:sp>
        <p:nvSpPr>
          <p:cNvPr id="4" name="Slide Number Placeholder 3">
            <a:extLst>
              <a:ext uri="{FF2B5EF4-FFF2-40B4-BE49-F238E27FC236}">
                <a16:creationId xmlns:a16="http://schemas.microsoft.com/office/drawing/2014/main" id="{B95971A0-84A9-6DF7-8D8F-402999D752F3}"/>
              </a:ext>
            </a:extLst>
          </p:cNvPr>
          <p:cNvSpPr>
            <a:spLocks noGrp="1"/>
          </p:cNvSpPr>
          <p:nvPr>
            <p:ph type="sldNum" sz="quarter" idx="4"/>
          </p:nvPr>
        </p:nvSpPr>
        <p:spPr>
          <a:xfrm>
            <a:off x="9448800" y="6324600"/>
            <a:ext cx="2540000" cy="457200"/>
          </a:xfrm>
        </p:spPr>
        <p:txBody>
          <a:bodyPr/>
          <a:lstStyle/>
          <a:p>
            <a:fld id="{F06A5241-12CB-C64D-AE38-6540AC6C648E}" type="slidenum">
              <a:rPr lang="en-US" smtClean="0">
                <a:solidFill>
                  <a:schemeClr val="tx1">
                    <a:lumMod val="50000"/>
                  </a:schemeClr>
                </a:solidFill>
              </a:rPr>
              <a:pPr/>
              <a:t>1</a:t>
            </a:fld>
            <a:endParaRPr lang="en-US" dirty="0">
              <a:solidFill>
                <a:schemeClr val="tx1">
                  <a:lumMod val="50000"/>
                </a:schemeClr>
              </a:solidFill>
            </a:endParaRPr>
          </a:p>
        </p:txBody>
      </p:sp>
    </p:spTree>
    <p:extLst>
      <p:ext uri="{BB962C8B-B14F-4D97-AF65-F5344CB8AC3E}">
        <p14:creationId xmlns:p14="http://schemas.microsoft.com/office/powerpoint/2010/main" val="1617178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DE01-3FD0-DD9B-8817-2DE8D4A3E2D7}"/>
              </a:ext>
            </a:extLst>
          </p:cNvPr>
          <p:cNvSpPr>
            <a:spLocks noGrp="1"/>
          </p:cNvSpPr>
          <p:nvPr>
            <p:ph type="title"/>
          </p:nvPr>
        </p:nvSpPr>
        <p:spPr/>
        <p:txBody>
          <a:bodyPr/>
          <a:lstStyle/>
          <a:p>
            <a:r>
              <a:rPr lang="en-US" altLang="en-US" dirty="0"/>
              <a:t>Newton-Raphson Method, cont’d</a:t>
            </a:r>
            <a:endParaRPr lang="en-US" dirty="0"/>
          </a:p>
        </p:txBody>
      </p:sp>
      <p:graphicFrame>
        <p:nvGraphicFramePr>
          <p:cNvPr id="4" name="Object 3">
            <a:extLst>
              <a:ext uri="{FF2B5EF4-FFF2-40B4-BE49-F238E27FC236}">
                <a16:creationId xmlns:a16="http://schemas.microsoft.com/office/drawing/2014/main" id="{2AD4C379-C94F-FD35-08D3-249146BC7638}"/>
              </a:ext>
            </a:extLst>
          </p:cNvPr>
          <p:cNvGraphicFramePr>
            <a:graphicFrameLocks noChangeAspect="1"/>
          </p:cNvGraphicFramePr>
          <p:nvPr>
            <p:extLst>
              <p:ext uri="{D42A27DB-BD31-4B8C-83A1-F6EECF244321}">
                <p14:modId xmlns:p14="http://schemas.microsoft.com/office/powerpoint/2010/main" val="1340091196"/>
              </p:ext>
            </p:extLst>
          </p:nvPr>
        </p:nvGraphicFramePr>
        <p:xfrm>
          <a:off x="476250" y="1371600"/>
          <a:ext cx="7239000" cy="4914900"/>
        </p:xfrm>
        <a:graphic>
          <a:graphicData uri="http://schemas.openxmlformats.org/presentationml/2006/ole">
            <mc:AlternateContent xmlns:mc="http://schemas.openxmlformats.org/markup-compatibility/2006">
              <mc:Choice xmlns:v="urn:schemas-microsoft-com:vml" Requires="v">
                <p:oleObj name="Equation" r:id="rId2" imgW="7238880" imgH="4914720" progId="Equation.DSMT4">
                  <p:embed/>
                </p:oleObj>
              </mc:Choice>
              <mc:Fallback>
                <p:oleObj name="Equation" r:id="rId2" imgW="7238880" imgH="4914720" progId="Equation.DSMT4">
                  <p:embed/>
                  <p:pic>
                    <p:nvPicPr>
                      <p:cNvPr id="3" name="Object 2"/>
                      <p:cNvPicPr>
                        <a:picLocks noChangeAspect="1" noChangeArrowheads="1"/>
                      </p:cNvPicPr>
                      <p:nvPr/>
                    </p:nvPicPr>
                    <p:blipFill>
                      <a:blip r:embed="rId3"/>
                      <a:srcRect/>
                      <a:stretch>
                        <a:fillRect/>
                      </a:stretch>
                    </p:blipFill>
                    <p:spPr bwMode="auto">
                      <a:xfrm>
                        <a:off x="476250" y="1371600"/>
                        <a:ext cx="7239000" cy="491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Slide Number Placeholder 3">
            <a:extLst>
              <a:ext uri="{FF2B5EF4-FFF2-40B4-BE49-F238E27FC236}">
                <a16:creationId xmlns:a16="http://schemas.microsoft.com/office/drawing/2014/main" id="{EA6E6D35-925F-ED99-DDC2-F0441ED76721}"/>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19</a:t>
            </a:fld>
            <a:endParaRPr lang="en-US" dirty="0">
              <a:solidFill>
                <a:schemeClr val="tx1">
                  <a:lumMod val="50000"/>
                </a:schemeClr>
              </a:solidFill>
            </a:endParaRPr>
          </a:p>
        </p:txBody>
      </p:sp>
    </p:spTree>
    <p:extLst>
      <p:ext uri="{BB962C8B-B14F-4D97-AF65-F5344CB8AC3E}">
        <p14:creationId xmlns:p14="http://schemas.microsoft.com/office/powerpoint/2010/main" val="925828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7A2D-76DB-1428-242B-F665D39CB410}"/>
              </a:ext>
            </a:extLst>
          </p:cNvPr>
          <p:cNvSpPr>
            <a:spLocks noGrp="1"/>
          </p:cNvSpPr>
          <p:nvPr>
            <p:ph type="title"/>
          </p:nvPr>
        </p:nvSpPr>
        <p:spPr/>
        <p:txBody>
          <a:bodyPr/>
          <a:lstStyle/>
          <a:p>
            <a:r>
              <a:rPr lang="en-US" altLang="en-US" dirty="0"/>
              <a:t>Newton-Raphson Example</a:t>
            </a:r>
            <a:endParaRPr lang="en-US" dirty="0"/>
          </a:p>
        </p:txBody>
      </p:sp>
      <p:graphicFrame>
        <p:nvGraphicFramePr>
          <p:cNvPr id="4" name="Object 3">
            <a:extLst>
              <a:ext uri="{FF2B5EF4-FFF2-40B4-BE49-F238E27FC236}">
                <a16:creationId xmlns:a16="http://schemas.microsoft.com/office/drawing/2014/main" id="{0FB3C6F0-E528-0D70-992D-832BDE2E7C14}"/>
              </a:ext>
            </a:extLst>
          </p:cNvPr>
          <p:cNvGraphicFramePr>
            <a:graphicFrameLocks noChangeAspect="1"/>
          </p:cNvGraphicFramePr>
          <p:nvPr>
            <p:extLst>
              <p:ext uri="{D42A27DB-BD31-4B8C-83A1-F6EECF244321}">
                <p14:modId xmlns:p14="http://schemas.microsoft.com/office/powerpoint/2010/main" val="3849755129"/>
              </p:ext>
            </p:extLst>
          </p:nvPr>
        </p:nvGraphicFramePr>
        <p:xfrm>
          <a:off x="457200" y="1280160"/>
          <a:ext cx="6896100" cy="5372100"/>
        </p:xfrm>
        <a:graphic>
          <a:graphicData uri="http://schemas.openxmlformats.org/presentationml/2006/ole">
            <mc:AlternateContent xmlns:mc="http://schemas.openxmlformats.org/markup-compatibility/2006">
              <mc:Choice xmlns:v="urn:schemas-microsoft-com:vml" Requires="v">
                <p:oleObj name="Equation" r:id="rId2" imgW="6895800" imgH="5371920" progId="Equation.DSMT4">
                  <p:embed/>
                </p:oleObj>
              </mc:Choice>
              <mc:Fallback>
                <p:oleObj name="Equation" r:id="rId2" imgW="6895800" imgH="5371920" progId="Equation.DSMT4">
                  <p:embed/>
                  <p:pic>
                    <p:nvPicPr>
                      <p:cNvPr id="3" name="Object 2"/>
                      <p:cNvPicPr>
                        <a:picLocks noChangeAspect="1" noChangeArrowheads="1"/>
                      </p:cNvPicPr>
                      <p:nvPr/>
                    </p:nvPicPr>
                    <p:blipFill>
                      <a:blip r:embed="rId3"/>
                      <a:srcRect/>
                      <a:stretch>
                        <a:fillRect/>
                      </a:stretch>
                    </p:blipFill>
                    <p:spPr bwMode="auto">
                      <a:xfrm>
                        <a:off x="457200" y="1280160"/>
                        <a:ext cx="6896100" cy="537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Slide Number Placeholder 3">
            <a:extLst>
              <a:ext uri="{FF2B5EF4-FFF2-40B4-BE49-F238E27FC236}">
                <a16:creationId xmlns:a16="http://schemas.microsoft.com/office/drawing/2014/main" id="{270E9C39-D8E1-8796-A5F7-D77F7FE63A19}"/>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20</a:t>
            </a:fld>
            <a:endParaRPr lang="en-US" dirty="0">
              <a:solidFill>
                <a:schemeClr val="tx1">
                  <a:lumMod val="50000"/>
                </a:schemeClr>
              </a:solidFill>
            </a:endParaRPr>
          </a:p>
        </p:txBody>
      </p:sp>
    </p:spTree>
    <p:extLst>
      <p:ext uri="{BB962C8B-B14F-4D97-AF65-F5344CB8AC3E}">
        <p14:creationId xmlns:p14="http://schemas.microsoft.com/office/powerpoint/2010/main" val="450689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714A0-AAE3-D773-97BA-7D2089AC1244}"/>
              </a:ext>
            </a:extLst>
          </p:cNvPr>
          <p:cNvSpPr>
            <a:spLocks noGrp="1"/>
          </p:cNvSpPr>
          <p:nvPr>
            <p:ph type="title"/>
          </p:nvPr>
        </p:nvSpPr>
        <p:spPr/>
        <p:txBody>
          <a:bodyPr/>
          <a:lstStyle/>
          <a:p>
            <a:r>
              <a:rPr lang="en-US" altLang="en-US" dirty="0"/>
              <a:t>Newton-Raphson Example, cont’d</a:t>
            </a:r>
            <a:endParaRPr lang="en-US" dirty="0"/>
          </a:p>
        </p:txBody>
      </p:sp>
      <p:graphicFrame>
        <p:nvGraphicFramePr>
          <p:cNvPr id="4" name="Object 3">
            <a:extLst>
              <a:ext uri="{FF2B5EF4-FFF2-40B4-BE49-F238E27FC236}">
                <a16:creationId xmlns:a16="http://schemas.microsoft.com/office/drawing/2014/main" id="{F57BF5C5-9681-63AB-F72D-17AF1C6CF4E2}"/>
              </a:ext>
            </a:extLst>
          </p:cNvPr>
          <p:cNvGraphicFramePr>
            <a:graphicFrameLocks noChangeAspect="1"/>
          </p:cNvGraphicFramePr>
          <p:nvPr>
            <p:extLst>
              <p:ext uri="{D42A27DB-BD31-4B8C-83A1-F6EECF244321}">
                <p14:modId xmlns:p14="http://schemas.microsoft.com/office/powerpoint/2010/main" val="3238444391"/>
              </p:ext>
            </p:extLst>
          </p:nvPr>
        </p:nvGraphicFramePr>
        <p:xfrm>
          <a:off x="457200" y="1280160"/>
          <a:ext cx="7823200" cy="4343400"/>
        </p:xfrm>
        <a:graphic>
          <a:graphicData uri="http://schemas.openxmlformats.org/presentationml/2006/ole">
            <mc:AlternateContent xmlns:mc="http://schemas.openxmlformats.org/markup-compatibility/2006">
              <mc:Choice xmlns:v="urn:schemas-microsoft-com:vml" Requires="v">
                <p:oleObj name="Equation" r:id="rId2" imgW="7823160" imgH="4343400" progId="Equation.DSMT4">
                  <p:embed/>
                </p:oleObj>
              </mc:Choice>
              <mc:Fallback>
                <p:oleObj name="Equation" r:id="rId2" imgW="7823160" imgH="4343400" progId="Equation.DSMT4">
                  <p:embed/>
                  <p:pic>
                    <p:nvPicPr>
                      <p:cNvPr id="3" name="Object 2"/>
                      <p:cNvPicPr>
                        <a:picLocks noChangeAspect="1" noChangeArrowheads="1"/>
                      </p:cNvPicPr>
                      <p:nvPr/>
                    </p:nvPicPr>
                    <p:blipFill>
                      <a:blip r:embed="rId3"/>
                      <a:srcRect/>
                      <a:stretch>
                        <a:fillRect/>
                      </a:stretch>
                    </p:blipFill>
                    <p:spPr bwMode="auto">
                      <a:xfrm>
                        <a:off x="457200" y="1280160"/>
                        <a:ext cx="7823200" cy="4343400"/>
                      </a:xfrm>
                      <a:prstGeom prst="rect">
                        <a:avLst/>
                      </a:prstGeom>
                      <a:noFill/>
                      <a:ln>
                        <a:noFill/>
                      </a:ln>
                      <a:effectLst/>
                    </p:spPr>
                  </p:pic>
                </p:oleObj>
              </mc:Fallback>
            </mc:AlternateContent>
          </a:graphicData>
        </a:graphic>
      </p:graphicFrame>
      <p:sp>
        <p:nvSpPr>
          <p:cNvPr id="3" name="Slide Number Placeholder 3">
            <a:extLst>
              <a:ext uri="{FF2B5EF4-FFF2-40B4-BE49-F238E27FC236}">
                <a16:creationId xmlns:a16="http://schemas.microsoft.com/office/drawing/2014/main" id="{99C8D0B5-073C-8B5F-7339-2EF215C6514F}"/>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21</a:t>
            </a:fld>
            <a:endParaRPr lang="en-US" dirty="0">
              <a:solidFill>
                <a:schemeClr val="tx1">
                  <a:lumMod val="50000"/>
                </a:schemeClr>
              </a:solidFill>
            </a:endParaRPr>
          </a:p>
        </p:txBody>
      </p:sp>
    </p:spTree>
    <p:extLst>
      <p:ext uri="{BB962C8B-B14F-4D97-AF65-F5344CB8AC3E}">
        <p14:creationId xmlns:p14="http://schemas.microsoft.com/office/powerpoint/2010/main" val="1156361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3D2F7-5458-E68E-3302-E4BFBD790182}"/>
              </a:ext>
            </a:extLst>
          </p:cNvPr>
          <p:cNvSpPr>
            <a:spLocks noGrp="1"/>
          </p:cNvSpPr>
          <p:nvPr>
            <p:ph type="title"/>
          </p:nvPr>
        </p:nvSpPr>
        <p:spPr/>
        <p:txBody>
          <a:bodyPr/>
          <a:lstStyle/>
          <a:p>
            <a:r>
              <a:rPr lang="en-US" dirty="0"/>
              <a:t>Power Flow Variables</a:t>
            </a:r>
          </a:p>
        </p:txBody>
      </p:sp>
      <p:graphicFrame>
        <p:nvGraphicFramePr>
          <p:cNvPr id="4" name="Object 3">
            <a:extLst>
              <a:ext uri="{FF2B5EF4-FFF2-40B4-BE49-F238E27FC236}">
                <a16:creationId xmlns:a16="http://schemas.microsoft.com/office/drawing/2014/main" id="{AC7AC192-46B9-F4D2-A5A8-8435CBC54A52}"/>
              </a:ext>
            </a:extLst>
          </p:cNvPr>
          <p:cNvGraphicFramePr>
            <a:graphicFrameLocks noChangeAspect="1"/>
          </p:cNvGraphicFramePr>
          <p:nvPr>
            <p:extLst>
              <p:ext uri="{D42A27DB-BD31-4B8C-83A1-F6EECF244321}">
                <p14:modId xmlns:p14="http://schemas.microsoft.com/office/powerpoint/2010/main" val="1822331682"/>
              </p:ext>
            </p:extLst>
          </p:nvPr>
        </p:nvGraphicFramePr>
        <p:xfrm>
          <a:off x="457200" y="1280160"/>
          <a:ext cx="11049000" cy="4178300"/>
        </p:xfrm>
        <a:graphic>
          <a:graphicData uri="http://schemas.openxmlformats.org/presentationml/2006/ole">
            <mc:AlternateContent xmlns:mc="http://schemas.openxmlformats.org/markup-compatibility/2006">
              <mc:Choice xmlns:v="urn:schemas-microsoft-com:vml" Requires="v">
                <p:oleObj name="Equation" r:id="rId2" imgW="11048760" imgH="4178160" progId="Equation.DSMT4">
                  <p:embed/>
                </p:oleObj>
              </mc:Choice>
              <mc:Fallback>
                <p:oleObj name="Equation" r:id="rId2" imgW="11048760" imgH="4178160" progId="Equation.DSMT4">
                  <p:embed/>
                  <p:pic>
                    <p:nvPicPr>
                      <p:cNvPr id="2" name="Object 1"/>
                      <p:cNvPicPr>
                        <a:picLocks noChangeAspect="1" noChangeArrowheads="1"/>
                      </p:cNvPicPr>
                      <p:nvPr/>
                    </p:nvPicPr>
                    <p:blipFill>
                      <a:blip r:embed="rId3"/>
                      <a:srcRect/>
                      <a:stretch>
                        <a:fillRect/>
                      </a:stretch>
                    </p:blipFill>
                    <p:spPr bwMode="auto">
                      <a:xfrm>
                        <a:off x="457200" y="1280160"/>
                        <a:ext cx="11049000" cy="417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Slide Number Placeholder 3">
            <a:extLst>
              <a:ext uri="{FF2B5EF4-FFF2-40B4-BE49-F238E27FC236}">
                <a16:creationId xmlns:a16="http://schemas.microsoft.com/office/drawing/2014/main" id="{5BAD4AEA-D830-823A-A70B-DD51E074CBB5}"/>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22</a:t>
            </a:fld>
            <a:endParaRPr lang="en-US" dirty="0">
              <a:solidFill>
                <a:schemeClr val="tx1">
                  <a:lumMod val="50000"/>
                </a:schemeClr>
              </a:solidFill>
            </a:endParaRPr>
          </a:p>
        </p:txBody>
      </p:sp>
    </p:spTree>
    <p:extLst>
      <p:ext uri="{BB962C8B-B14F-4D97-AF65-F5344CB8AC3E}">
        <p14:creationId xmlns:p14="http://schemas.microsoft.com/office/powerpoint/2010/main" val="1790556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25695-34EA-6119-778E-04F2C2FA9D4F}"/>
              </a:ext>
            </a:extLst>
          </p:cNvPr>
          <p:cNvSpPr>
            <a:spLocks noGrp="1"/>
          </p:cNvSpPr>
          <p:nvPr>
            <p:ph type="title"/>
          </p:nvPr>
        </p:nvSpPr>
        <p:spPr/>
        <p:txBody>
          <a:bodyPr/>
          <a:lstStyle/>
          <a:p>
            <a:r>
              <a:rPr lang="en-US" dirty="0"/>
              <a:t>Newton-Raphson Power Flow Solution </a:t>
            </a:r>
          </a:p>
        </p:txBody>
      </p:sp>
      <p:graphicFrame>
        <p:nvGraphicFramePr>
          <p:cNvPr id="4" name="Object 3">
            <a:extLst>
              <a:ext uri="{FF2B5EF4-FFF2-40B4-BE49-F238E27FC236}">
                <a16:creationId xmlns:a16="http://schemas.microsoft.com/office/drawing/2014/main" id="{F3DAFA66-DED4-ABDA-8AA4-2AFA4E587BEC}"/>
              </a:ext>
            </a:extLst>
          </p:cNvPr>
          <p:cNvGraphicFramePr>
            <a:graphicFrameLocks noChangeAspect="1"/>
          </p:cNvGraphicFramePr>
          <p:nvPr>
            <p:extLst>
              <p:ext uri="{D42A27DB-BD31-4B8C-83A1-F6EECF244321}">
                <p14:modId xmlns:p14="http://schemas.microsoft.com/office/powerpoint/2010/main" val="1371596136"/>
              </p:ext>
            </p:extLst>
          </p:nvPr>
        </p:nvGraphicFramePr>
        <p:xfrm>
          <a:off x="457200" y="1279525"/>
          <a:ext cx="7327900" cy="4419600"/>
        </p:xfrm>
        <a:graphic>
          <a:graphicData uri="http://schemas.openxmlformats.org/presentationml/2006/ole">
            <mc:AlternateContent xmlns:mc="http://schemas.openxmlformats.org/markup-compatibility/2006">
              <mc:Choice xmlns:v="urn:schemas-microsoft-com:vml" Requires="v">
                <p:oleObj name="Equation" r:id="rId2" imgW="7327800" imgH="4419360" progId="Equation.DSMT4">
                  <p:embed/>
                </p:oleObj>
              </mc:Choice>
              <mc:Fallback>
                <p:oleObj name="Equation" r:id="rId2" imgW="7327800" imgH="4419360" progId="Equation.DSMT4">
                  <p:embed/>
                  <p:pic>
                    <p:nvPicPr>
                      <p:cNvPr id="2"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79525"/>
                        <a:ext cx="73279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Slide Number Placeholder 3">
            <a:extLst>
              <a:ext uri="{FF2B5EF4-FFF2-40B4-BE49-F238E27FC236}">
                <a16:creationId xmlns:a16="http://schemas.microsoft.com/office/drawing/2014/main" id="{BD6D6B49-4322-7518-4454-2EAAF611F287}"/>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23</a:t>
            </a:fld>
            <a:endParaRPr lang="en-US" dirty="0">
              <a:solidFill>
                <a:schemeClr val="tx1">
                  <a:lumMod val="50000"/>
                </a:schemeClr>
              </a:solidFill>
            </a:endParaRPr>
          </a:p>
        </p:txBody>
      </p:sp>
    </p:spTree>
    <p:extLst>
      <p:ext uri="{BB962C8B-B14F-4D97-AF65-F5344CB8AC3E}">
        <p14:creationId xmlns:p14="http://schemas.microsoft.com/office/powerpoint/2010/main" val="3413789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D4DF-04A5-2E78-93B0-35331FB21A53}"/>
              </a:ext>
            </a:extLst>
          </p:cNvPr>
          <p:cNvSpPr>
            <a:spLocks noGrp="1"/>
          </p:cNvSpPr>
          <p:nvPr>
            <p:ph type="title"/>
          </p:nvPr>
        </p:nvSpPr>
        <p:spPr/>
        <p:txBody>
          <a:bodyPr/>
          <a:lstStyle/>
          <a:p>
            <a:r>
              <a:rPr lang="en-US" dirty="0"/>
              <a:t>Two Bus Newton-Raphson Example</a:t>
            </a:r>
          </a:p>
        </p:txBody>
      </p:sp>
      <p:sp>
        <p:nvSpPr>
          <p:cNvPr id="3" name="Content Placeholder 2">
            <a:extLst>
              <a:ext uri="{FF2B5EF4-FFF2-40B4-BE49-F238E27FC236}">
                <a16:creationId xmlns:a16="http://schemas.microsoft.com/office/drawing/2014/main" id="{CE8ED990-2AF4-F06B-3BFD-89FF7A96E4F8}"/>
              </a:ext>
            </a:extLst>
          </p:cNvPr>
          <p:cNvSpPr>
            <a:spLocks noGrp="1"/>
          </p:cNvSpPr>
          <p:nvPr>
            <p:ph idx="1"/>
          </p:nvPr>
        </p:nvSpPr>
        <p:spPr>
          <a:xfrm>
            <a:off x="457200" y="1280160"/>
            <a:ext cx="11297920" cy="1463040"/>
          </a:xfrm>
        </p:spPr>
        <p:txBody>
          <a:bodyPr/>
          <a:lstStyle/>
          <a:p>
            <a:r>
              <a:rPr lang="en-US" dirty="0"/>
              <a:t>For the two bus power system shown below, use the Newton-Raphson power flow to determine the voltage magnitude and angle at bus two.  Assume that bus one is the slack and S</a:t>
            </a:r>
            <a:r>
              <a:rPr lang="en-US" baseline="-25000" dirty="0"/>
              <a:t>Base</a:t>
            </a:r>
            <a:r>
              <a:rPr lang="en-US" dirty="0"/>
              <a:t> = 100 MVA.   </a:t>
            </a:r>
          </a:p>
          <a:p>
            <a:endParaRPr lang="en-US" dirty="0"/>
          </a:p>
        </p:txBody>
      </p:sp>
      <p:pic>
        <p:nvPicPr>
          <p:cNvPr id="4" name="Picture 3">
            <a:extLst>
              <a:ext uri="{FF2B5EF4-FFF2-40B4-BE49-F238E27FC236}">
                <a16:creationId xmlns:a16="http://schemas.microsoft.com/office/drawing/2014/main" id="{8368823E-7360-AC71-354F-8B49C6A8B2BA}"/>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914400" y="5102225"/>
            <a:ext cx="7738533"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a:extLst>
              <a:ext uri="{FF2B5EF4-FFF2-40B4-BE49-F238E27FC236}">
                <a16:creationId xmlns:a16="http://schemas.microsoft.com/office/drawing/2014/main" id="{5EBFAD9C-7A04-3A99-F1D0-47AF0CE93BE4}"/>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r="20000" b="57426"/>
          <a:stretch>
            <a:fillRect/>
          </a:stretch>
        </p:blipFill>
        <p:spPr bwMode="auto">
          <a:xfrm>
            <a:off x="1066800" y="2743200"/>
            <a:ext cx="7848600" cy="23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3">
            <a:extLst>
              <a:ext uri="{FF2B5EF4-FFF2-40B4-BE49-F238E27FC236}">
                <a16:creationId xmlns:a16="http://schemas.microsoft.com/office/drawing/2014/main" id="{6FCCCF48-892A-8E43-3FF9-4096C09F52E0}"/>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24</a:t>
            </a:fld>
            <a:endParaRPr lang="en-US" dirty="0">
              <a:solidFill>
                <a:schemeClr val="tx1">
                  <a:lumMod val="50000"/>
                </a:schemeClr>
              </a:solidFill>
            </a:endParaRPr>
          </a:p>
        </p:txBody>
      </p:sp>
    </p:spTree>
    <p:extLst>
      <p:ext uri="{BB962C8B-B14F-4D97-AF65-F5344CB8AC3E}">
        <p14:creationId xmlns:p14="http://schemas.microsoft.com/office/powerpoint/2010/main" val="2946952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0A7A-1DCA-A6D1-CB7D-8B9E1D9B1F1F}"/>
              </a:ext>
            </a:extLst>
          </p:cNvPr>
          <p:cNvSpPr>
            <a:spLocks noGrp="1"/>
          </p:cNvSpPr>
          <p:nvPr>
            <p:ph type="title"/>
          </p:nvPr>
        </p:nvSpPr>
        <p:spPr/>
        <p:txBody>
          <a:bodyPr/>
          <a:lstStyle/>
          <a:p>
            <a:r>
              <a:rPr lang="en-US" dirty="0"/>
              <a:t>Two Bus Example, cont’d</a:t>
            </a:r>
          </a:p>
        </p:txBody>
      </p:sp>
      <p:graphicFrame>
        <p:nvGraphicFramePr>
          <p:cNvPr id="4" name="Object 3">
            <a:extLst>
              <a:ext uri="{FF2B5EF4-FFF2-40B4-BE49-F238E27FC236}">
                <a16:creationId xmlns:a16="http://schemas.microsoft.com/office/drawing/2014/main" id="{D34965C0-C640-D880-31F1-729ED2B9ECA4}"/>
              </a:ext>
            </a:extLst>
          </p:cNvPr>
          <p:cNvGraphicFramePr>
            <a:graphicFrameLocks noChangeAspect="1"/>
          </p:cNvGraphicFramePr>
          <p:nvPr>
            <p:extLst>
              <p:ext uri="{D42A27DB-BD31-4B8C-83A1-F6EECF244321}">
                <p14:modId xmlns:p14="http://schemas.microsoft.com/office/powerpoint/2010/main" val="2751482946"/>
              </p:ext>
            </p:extLst>
          </p:nvPr>
        </p:nvGraphicFramePr>
        <p:xfrm>
          <a:off x="457200" y="1371600"/>
          <a:ext cx="7264400" cy="4343400"/>
        </p:xfrm>
        <a:graphic>
          <a:graphicData uri="http://schemas.openxmlformats.org/presentationml/2006/ole">
            <mc:AlternateContent xmlns:mc="http://schemas.openxmlformats.org/markup-compatibility/2006">
              <mc:Choice xmlns:v="urn:schemas-microsoft-com:vml" Requires="v">
                <p:oleObj name="Equation" r:id="rId2" imgW="7264400" imgH="4343400" progId="Equation.DSMT4">
                  <p:embed/>
                </p:oleObj>
              </mc:Choice>
              <mc:Fallback>
                <p:oleObj name="Equation" r:id="rId2" imgW="7264400" imgH="4343400" progId="Equation.DSMT4">
                  <p:embed/>
                  <p:pic>
                    <p:nvPicPr>
                      <p:cNvPr id="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7264400" cy="434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Slide Number Placeholder 3">
            <a:extLst>
              <a:ext uri="{FF2B5EF4-FFF2-40B4-BE49-F238E27FC236}">
                <a16:creationId xmlns:a16="http://schemas.microsoft.com/office/drawing/2014/main" id="{F3E7D3E5-938A-3D42-3A97-41049DD8EEF8}"/>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25</a:t>
            </a:fld>
            <a:endParaRPr lang="en-US" dirty="0">
              <a:solidFill>
                <a:schemeClr val="tx1">
                  <a:lumMod val="50000"/>
                </a:schemeClr>
              </a:solidFill>
            </a:endParaRPr>
          </a:p>
        </p:txBody>
      </p:sp>
    </p:spTree>
    <p:extLst>
      <p:ext uri="{BB962C8B-B14F-4D97-AF65-F5344CB8AC3E}">
        <p14:creationId xmlns:p14="http://schemas.microsoft.com/office/powerpoint/2010/main" val="1131975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D7696-B64A-BA3A-25D1-38F35E2F57C6}"/>
              </a:ext>
            </a:extLst>
          </p:cNvPr>
          <p:cNvSpPr>
            <a:spLocks noGrp="1"/>
          </p:cNvSpPr>
          <p:nvPr>
            <p:ph type="title"/>
          </p:nvPr>
        </p:nvSpPr>
        <p:spPr/>
        <p:txBody>
          <a:bodyPr/>
          <a:lstStyle/>
          <a:p>
            <a:r>
              <a:rPr lang="en-US" dirty="0"/>
              <a:t>Two Bus Solved Values</a:t>
            </a:r>
          </a:p>
        </p:txBody>
      </p:sp>
      <p:sp>
        <p:nvSpPr>
          <p:cNvPr id="3" name="Content Placeholder 2">
            <a:extLst>
              <a:ext uri="{FF2B5EF4-FFF2-40B4-BE49-F238E27FC236}">
                <a16:creationId xmlns:a16="http://schemas.microsoft.com/office/drawing/2014/main" id="{0FB03DC4-217B-9E94-5680-B84694ECFF69}"/>
              </a:ext>
            </a:extLst>
          </p:cNvPr>
          <p:cNvSpPr>
            <a:spLocks noGrp="1"/>
          </p:cNvSpPr>
          <p:nvPr>
            <p:ph idx="1"/>
          </p:nvPr>
        </p:nvSpPr>
        <p:spPr>
          <a:xfrm>
            <a:off x="457200" y="1280160"/>
            <a:ext cx="11297920" cy="1691640"/>
          </a:xfrm>
        </p:spPr>
        <p:txBody>
          <a:bodyPr/>
          <a:lstStyle/>
          <a:p>
            <a:r>
              <a:rPr lang="en-US" dirty="0">
                <a:solidFill>
                  <a:srgbClr val="080808"/>
                </a:solidFill>
              </a:rPr>
              <a:t>The power flow then determines the bus 2 values (voltage magnitude and angle). Once these are known we can calculate all the other system values, such as the line flows and the generator reactive power</a:t>
            </a:r>
            <a:endParaRPr lang="en-US" dirty="0"/>
          </a:p>
          <a:p>
            <a:endParaRPr lang="en-US" dirty="0"/>
          </a:p>
        </p:txBody>
      </p:sp>
      <p:pic>
        <p:nvPicPr>
          <p:cNvPr id="4" name="Picture 3">
            <a:extLst>
              <a:ext uri="{FF2B5EF4-FFF2-40B4-BE49-F238E27FC236}">
                <a16:creationId xmlns:a16="http://schemas.microsoft.com/office/drawing/2014/main" id="{88E27182-D349-8E32-9944-30D16F98F3F8}"/>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l="5556" t="3723" r="28575" b="64526"/>
          <a:stretch>
            <a:fillRect/>
          </a:stretch>
        </p:blipFill>
        <p:spPr bwMode="auto">
          <a:xfrm>
            <a:off x="914400" y="2819400"/>
            <a:ext cx="8649406"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3">
            <a:extLst>
              <a:ext uri="{FF2B5EF4-FFF2-40B4-BE49-F238E27FC236}">
                <a16:creationId xmlns:a16="http://schemas.microsoft.com/office/drawing/2014/main" id="{144681BC-6A1D-EE4D-D5D4-7C518B6C91C8}"/>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26</a:t>
            </a:fld>
            <a:endParaRPr lang="en-US" dirty="0">
              <a:solidFill>
                <a:schemeClr val="tx1">
                  <a:lumMod val="50000"/>
                </a:schemeClr>
              </a:solidFill>
            </a:endParaRPr>
          </a:p>
        </p:txBody>
      </p:sp>
    </p:spTree>
    <p:extLst>
      <p:ext uri="{BB962C8B-B14F-4D97-AF65-F5344CB8AC3E}">
        <p14:creationId xmlns:p14="http://schemas.microsoft.com/office/powerpoint/2010/main" val="788589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C388E-0DEB-A214-EBDB-1531C38C12A9}"/>
              </a:ext>
            </a:extLst>
          </p:cNvPr>
          <p:cNvSpPr>
            <a:spLocks noGrp="1"/>
          </p:cNvSpPr>
          <p:nvPr>
            <p:ph type="title"/>
          </p:nvPr>
        </p:nvSpPr>
        <p:spPr/>
        <p:txBody>
          <a:bodyPr/>
          <a:lstStyle/>
          <a:p>
            <a:r>
              <a:rPr lang="en-US" dirty="0"/>
              <a:t>Low Voltage Power Flow Solutions</a:t>
            </a:r>
          </a:p>
        </p:txBody>
      </p:sp>
      <p:sp>
        <p:nvSpPr>
          <p:cNvPr id="3" name="Content Placeholder 2">
            <a:extLst>
              <a:ext uri="{FF2B5EF4-FFF2-40B4-BE49-F238E27FC236}">
                <a16:creationId xmlns:a16="http://schemas.microsoft.com/office/drawing/2014/main" id="{13717B01-3642-574B-D69B-207EAA66764C}"/>
              </a:ext>
            </a:extLst>
          </p:cNvPr>
          <p:cNvSpPr>
            <a:spLocks noGrp="1"/>
          </p:cNvSpPr>
          <p:nvPr>
            <p:ph idx="1"/>
          </p:nvPr>
        </p:nvSpPr>
        <p:spPr>
          <a:xfrm>
            <a:off x="457200" y="1280160"/>
            <a:ext cx="11297920" cy="1066800"/>
          </a:xfrm>
        </p:spPr>
        <p:txBody>
          <a:bodyPr/>
          <a:lstStyle/>
          <a:p>
            <a:r>
              <a:rPr lang="en-US" dirty="0"/>
              <a:t>If the load is assumed to be truly constant power, then the power flow solutions actually have two solutions!  </a:t>
            </a:r>
          </a:p>
          <a:p>
            <a:endParaRPr lang="en-US" dirty="0"/>
          </a:p>
        </p:txBody>
      </p:sp>
      <p:pic>
        <p:nvPicPr>
          <p:cNvPr id="4" name="Picture 2">
            <a:extLst>
              <a:ext uri="{FF2B5EF4-FFF2-40B4-BE49-F238E27FC236}">
                <a16:creationId xmlns:a16="http://schemas.microsoft.com/office/drawing/2014/main" id="{967FE846-A2E7-3A1F-F146-1BADDC4CC913}"/>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l="9169" t="11735" r="14745" b="34265"/>
          <a:stretch/>
        </p:blipFill>
        <p:spPr bwMode="auto">
          <a:xfrm>
            <a:off x="1066800" y="2438400"/>
            <a:ext cx="7589520" cy="24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5">
            <a:extLst>
              <a:ext uri="{FF2B5EF4-FFF2-40B4-BE49-F238E27FC236}">
                <a16:creationId xmlns:a16="http://schemas.microsoft.com/office/drawing/2014/main" id="{8D35046A-25C8-1BDF-0C29-22902633FB7F}"/>
              </a:ext>
            </a:extLst>
          </p:cNvPr>
          <p:cNvSpPr txBox="1">
            <a:spLocks noChangeArrowheads="1"/>
          </p:cNvSpPr>
          <p:nvPr/>
        </p:nvSpPr>
        <p:spPr bwMode="auto">
          <a:xfrm>
            <a:off x="838200" y="5029200"/>
            <a:ext cx="10668000" cy="1384995"/>
          </a:xfrm>
          <a:prstGeom prst="rect">
            <a:avLst/>
          </a:prstGeom>
          <a:solidFill>
            <a:schemeClr val="accent3">
              <a:lumMod val="95000"/>
            </a:schemeClr>
          </a:solidFill>
          <a:ln>
            <a:noFill/>
          </a:ln>
        </p:spPr>
        <p:txBody>
          <a:bodyPr wrap="square">
            <a:spAutoFit/>
          </a:bodyPr>
          <a:lstStyle>
            <a:defPPr>
              <a:defRPr lang="en-US"/>
            </a:defPPr>
            <a:lvl1pPr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a:lstStyle>
          <a:p>
            <a:pPr eaLnBrk="1" hangingPunct="1">
              <a:spcBef>
                <a:spcPts val="0"/>
              </a:spcBef>
            </a:pPr>
            <a:r>
              <a:rPr lang="en-US" altLang="en-US" dirty="0">
                <a:solidFill>
                  <a:schemeClr val="tx1">
                    <a:lumMod val="50000"/>
                  </a:schemeClr>
                </a:solidFill>
              </a:rPr>
              <a:t>In reality at low voltages the load is not constant power; in practice these solutions can be avoid by the power flow switching to constant impedance at low voltages  </a:t>
            </a:r>
          </a:p>
        </p:txBody>
      </p:sp>
      <p:sp>
        <p:nvSpPr>
          <p:cNvPr id="6" name="Slide Number Placeholder 3">
            <a:extLst>
              <a:ext uri="{FF2B5EF4-FFF2-40B4-BE49-F238E27FC236}">
                <a16:creationId xmlns:a16="http://schemas.microsoft.com/office/drawing/2014/main" id="{7A2BC6C6-7203-F770-D7C4-97C23BD09DC7}"/>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27</a:t>
            </a:fld>
            <a:endParaRPr lang="en-US" dirty="0">
              <a:solidFill>
                <a:schemeClr val="tx1">
                  <a:lumMod val="50000"/>
                </a:schemeClr>
              </a:solidFill>
            </a:endParaRPr>
          </a:p>
        </p:txBody>
      </p:sp>
    </p:spTree>
    <p:extLst>
      <p:ext uri="{BB962C8B-B14F-4D97-AF65-F5344CB8AC3E}">
        <p14:creationId xmlns:p14="http://schemas.microsoft.com/office/powerpoint/2010/main" val="2510680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95D3-9B6D-F323-E2A2-7C32A6A5D3AA}"/>
              </a:ext>
            </a:extLst>
          </p:cNvPr>
          <p:cNvSpPr>
            <a:spLocks noGrp="1"/>
          </p:cNvSpPr>
          <p:nvPr>
            <p:ph type="title"/>
          </p:nvPr>
        </p:nvSpPr>
        <p:spPr/>
        <p:txBody>
          <a:bodyPr/>
          <a:lstStyle/>
          <a:p>
            <a:r>
              <a:rPr lang="en-US" altLang="en-US" dirty="0"/>
              <a:t>Two Bus Region of Convergence</a:t>
            </a:r>
            <a:endParaRPr lang="en-US" dirty="0"/>
          </a:p>
        </p:txBody>
      </p:sp>
      <p:sp>
        <p:nvSpPr>
          <p:cNvPr id="3" name="Content Placeholder 2">
            <a:extLst>
              <a:ext uri="{FF2B5EF4-FFF2-40B4-BE49-F238E27FC236}">
                <a16:creationId xmlns:a16="http://schemas.microsoft.com/office/drawing/2014/main" id="{6A59878F-D838-932E-E994-94295195D7C6}"/>
              </a:ext>
            </a:extLst>
          </p:cNvPr>
          <p:cNvSpPr>
            <a:spLocks noGrp="1"/>
          </p:cNvSpPr>
          <p:nvPr>
            <p:ph idx="1"/>
          </p:nvPr>
        </p:nvSpPr>
        <p:spPr>
          <a:xfrm>
            <a:off x="457200" y="1280160"/>
            <a:ext cx="11297920" cy="1158240"/>
          </a:xfrm>
        </p:spPr>
        <p:txBody>
          <a:bodyPr/>
          <a:lstStyle/>
          <a:p>
            <a:r>
              <a:rPr lang="en-US" altLang="en-US" dirty="0"/>
              <a:t>Image shows the region of convergence for different initial guesses of bus 2 angle (x-axis) and magnitude (y-axis)</a:t>
            </a:r>
          </a:p>
          <a:p>
            <a:endParaRPr lang="en-US" dirty="0"/>
          </a:p>
        </p:txBody>
      </p:sp>
      <p:pic>
        <p:nvPicPr>
          <p:cNvPr id="4" name="Picture 3">
            <a:extLst>
              <a:ext uri="{FF2B5EF4-FFF2-40B4-BE49-F238E27FC236}">
                <a16:creationId xmlns:a16="http://schemas.microsoft.com/office/drawing/2014/main" id="{52E495B6-1202-4E4E-0448-4713052FB6D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85800" y="2438400"/>
            <a:ext cx="5791200" cy="4045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A775D5E9-9BA0-E101-A475-7153FE4AFC57}"/>
              </a:ext>
            </a:extLst>
          </p:cNvPr>
          <p:cNvSpPr txBox="1">
            <a:spLocks noChangeArrowheads="1"/>
          </p:cNvSpPr>
          <p:nvPr/>
        </p:nvSpPr>
        <p:spPr bwMode="auto">
          <a:xfrm>
            <a:off x="7391400" y="2362200"/>
            <a:ext cx="2976154" cy="3539430"/>
          </a:xfrm>
          <a:prstGeom prst="rect">
            <a:avLst/>
          </a:prstGeom>
          <a:solidFill>
            <a:schemeClr val="accent3">
              <a:lumMod val="95000"/>
            </a:schemeClr>
          </a:solidFill>
          <a:ln>
            <a:noFill/>
          </a:ln>
        </p:spPr>
        <p:txBody>
          <a:bodyPr wrap="square">
            <a:spAutoFit/>
          </a:bodyPr>
          <a:lstStyle>
            <a:defPPr>
              <a:defRPr lang="en-US"/>
            </a:defPPr>
            <a:lvl1pPr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a:lstStyle>
          <a:p>
            <a:pPr eaLnBrk="1" hangingPunct="1">
              <a:spcBef>
                <a:spcPts val="0"/>
              </a:spcBef>
            </a:pPr>
            <a:r>
              <a:rPr lang="en-US" altLang="en-US" dirty="0">
                <a:solidFill>
                  <a:schemeClr val="tx1">
                    <a:lumMod val="50000"/>
                  </a:schemeClr>
                </a:solidFill>
              </a:rPr>
              <a:t>Red region converges to the high voltage solution, while the </a:t>
            </a:r>
          </a:p>
          <a:p>
            <a:pPr eaLnBrk="1" hangingPunct="1">
              <a:spcBef>
                <a:spcPts val="0"/>
              </a:spcBef>
            </a:pPr>
            <a:r>
              <a:rPr lang="en-US" altLang="en-US" dirty="0">
                <a:solidFill>
                  <a:schemeClr val="tx1">
                    <a:lumMod val="50000"/>
                  </a:schemeClr>
                </a:solidFill>
              </a:rPr>
              <a:t>yellow region converges to the low voltage solution</a:t>
            </a:r>
          </a:p>
        </p:txBody>
      </p:sp>
      <p:sp>
        <p:nvSpPr>
          <p:cNvPr id="6" name="Slide Number Placeholder 3">
            <a:extLst>
              <a:ext uri="{FF2B5EF4-FFF2-40B4-BE49-F238E27FC236}">
                <a16:creationId xmlns:a16="http://schemas.microsoft.com/office/drawing/2014/main" id="{FFAC6AA9-E1FD-6C39-BFBA-9CD8FA1C8907}"/>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28</a:t>
            </a:fld>
            <a:endParaRPr lang="en-US" dirty="0">
              <a:solidFill>
                <a:schemeClr val="tx1">
                  <a:lumMod val="50000"/>
                </a:schemeClr>
              </a:solidFill>
            </a:endParaRPr>
          </a:p>
        </p:txBody>
      </p:sp>
    </p:spTree>
    <p:extLst>
      <p:ext uri="{BB962C8B-B14F-4D97-AF65-F5344CB8AC3E}">
        <p14:creationId xmlns:p14="http://schemas.microsoft.com/office/powerpoint/2010/main" val="3621470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52"/>
            <a:ext cx="10287000" cy="1087309"/>
          </a:xfrm>
        </p:spPr>
        <p:txBody>
          <a:bodyPr/>
          <a:lstStyle/>
          <a:p>
            <a:r>
              <a:rPr lang="en-US" dirty="0"/>
              <a:t>Challenge: Power System Time Frames</a:t>
            </a:r>
          </a:p>
        </p:txBody>
      </p:sp>
      <p:sp>
        <p:nvSpPr>
          <p:cNvPr id="4" name="Slide Number Placeholder 3"/>
          <p:cNvSpPr>
            <a:spLocks noGrp="1"/>
          </p:cNvSpPr>
          <p:nvPr>
            <p:ph type="sldNum" sz="quarter" idx="4"/>
          </p:nvPr>
        </p:nvSpPr>
        <p:spPr/>
        <p:txBody>
          <a:bodyPr/>
          <a:lstStyle/>
          <a:p>
            <a:fld id="{F06A5241-12CB-C64D-AE38-6540AC6C648E}" type="slidenum">
              <a:rPr lang="en-US" smtClean="0">
                <a:solidFill>
                  <a:schemeClr val="tx1">
                    <a:lumMod val="50000"/>
                  </a:schemeClr>
                </a:solidFill>
              </a:rPr>
              <a:pPr/>
              <a:t>2</a:t>
            </a:fld>
            <a:endParaRPr lang="en-US" dirty="0">
              <a:solidFill>
                <a:schemeClr val="tx1">
                  <a:lumMod val="50000"/>
                </a:schemeClr>
              </a:solidFill>
            </a:endParaRPr>
          </a:p>
        </p:txBody>
      </p:sp>
      <p:pic>
        <p:nvPicPr>
          <p:cNvPr id="6" name="Picture 5"/>
          <p:cNvPicPr/>
          <p:nvPr/>
        </p:nvPicPr>
        <p:blipFill>
          <a:blip r:embed="rId2">
            <a:extLst>
              <a:ext uri="{28A0092B-C50C-407E-A947-70E740481C1C}">
                <a14:useLocalDpi xmlns:a14="http://schemas.microsoft.com/office/drawing/2010/main"/>
              </a:ext>
            </a:extLst>
          </a:blip>
          <a:srcRect/>
          <a:stretch>
            <a:fillRect/>
          </a:stretch>
        </p:blipFill>
        <p:spPr bwMode="auto">
          <a:xfrm>
            <a:off x="838200" y="1371599"/>
            <a:ext cx="8839200" cy="4498977"/>
          </a:xfrm>
          <a:prstGeom prst="rect">
            <a:avLst/>
          </a:prstGeom>
          <a:noFill/>
          <a:ln>
            <a:noFill/>
          </a:ln>
        </p:spPr>
      </p:pic>
      <p:sp>
        <p:nvSpPr>
          <p:cNvPr id="7" name="TextBox 6"/>
          <p:cNvSpPr txBox="1">
            <a:spLocks noChangeArrowheads="1"/>
          </p:cNvSpPr>
          <p:nvPr/>
        </p:nvSpPr>
        <p:spPr bwMode="auto">
          <a:xfrm>
            <a:off x="2057400" y="6172201"/>
            <a:ext cx="792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dirty="0"/>
              <a:t>Image source: P.W. Sauer, M.A. Pai, Power System Dynamics and Stability, 1997, Fig 1.2, modified</a:t>
            </a:r>
          </a:p>
        </p:txBody>
      </p:sp>
      <p:cxnSp>
        <p:nvCxnSpPr>
          <p:cNvPr id="3" name="Straight Arrow Connector 2">
            <a:extLst>
              <a:ext uri="{FF2B5EF4-FFF2-40B4-BE49-F238E27FC236}">
                <a16:creationId xmlns:a16="http://schemas.microsoft.com/office/drawing/2014/main" id="{C5CF381D-13C3-F953-FB13-1B3B1437A8C3}"/>
              </a:ext>
            </a:extLst>
          </p:cNvPr>
          <p:cNvCxnSpPr>
            <a:cxnSpLocks/>
          </p:cNvCxnSpPr>
          <p:nvPr/>
        </p:nvCxnSpPr>
        <p:spPr>
          <a:xfrm flipH="1">
            <a:off x="8910472" y="3259695"/>
            <a:ext cx="614528" cy="965671"/>
          </a:xfrm>
          <a:prstGeom prst="straightConnector1">
            <a:avLst/>
          </a:prstGeom>
          <a:ln w="38100">
            <a:tailEnd type="arrow"/>
          </a:ln>
        </p:spPr>
        <p:style>
          <a:lnRef idx="2">
            <a:schemeClr val="dk1"/>
          </a:lnRef>
          <a:fillRef idx="0">
            <a:schemeClr val="dk1"/>
          </a:fillRef>
          <a:effectRef idx="1">
            <a:schemeClr val="dk1"/>
          </a:effectRef>
          <a:fontRef idx="minor">
            <a:schemeClr val="tx1"/>
          </a:fontRef>
        </p:style>
      </p:cxnSp>
      <p:sp>
        <p:nvSpPr>
          <p:cNvPr id="8" name="Text Box 5">
            <a:extLst>
              <a:ext uri="{FF2B5EF4-FFF2-40B4-BE49-F238E27FC236}">
                <a16:creationId xmlns:a16="http://schemas.microsoft.com/office/drawing/2014/main" id="{0682A95C-2EAF-1BA8-3767-029E10814B5F}"/>
              </a:ext>
            </a:extLst>
          </p:cNvPr>
          <p:cNvSpPr txBox="1">
            <a:spLocks noChangeArrowheads="1"/>
          </p:cNvSpPr>
          <p:nvPr/>
        </p:nvSpPr>
        <p:spPr bwMode="auto">
          <a:xfrm>
            <a:off x="8915400" y="2131455"/>
            <a:ext cx="2338654" cy="954107"/>
          </a:xfrm>
          <a:prstGeom prst="rect">
            <a:avLst/>
          </a:prstGeom>
          <a:solidFill>
            <a:schemeClr val="accent3">
              <a:lumMod val="95000"/>
            </a:schemeClr>
          </a:solidFill>
          <a:ln>
            <a:noFill/>
          </a:ln>
        </p:spPr>
        <p:txBody>
          <a:bodyPr wrap="square">
            <a:spAutoFit/>
          </a:bodyPr>
          <a:lstStyle>
            <a:defPPr>
              <a:defRPr lang="en-US"/>
            </a:defPPr>
            <a:lvl1pPr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a:lstStyle>
          <a:p>
            <a:pPr eaLnBrk="1" hangingPunct="1">
              <a:spcBef>
                <a:spcPts val="0"/>
              </a:spcBef>
            </a:pPr>
            <a:r>
              <a:rPr lang="en-US" altLang="en-US" sz="2800" dirty="0">
                <a:solidFill>
                  <a:schemeClr val="tx1">
                    <a:lumMod val="50000"/>
                  </a:schemeClr>
                </a:solidFill>
              </a:rPr>
              <a:t>We’ll be here for this talk</a:t>
            </a:r>
          </a:p>
        </p:txBody>
      </p:sp>
    </p:spTree>
    <p:extLst>
      <p:ext uri="{BB962C8B-B14F-4D97-AF65-F5344CB8AC3E}">
        <p14:creationId xmlns:p14="http://schemas.microsoft.com/office/powerpoint/2010/main" val="3178322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AB6AD-7B90-CE20-D6F8-C512115FBAA7}"/>
              </a:ext>
            </a:extLst>
          </p:cNvPr>
          <p:cNvSpPr>
            <a:spLocks noGrp="1"/>
          </p:cNvSpPr>
          <p:nvPr>
            <p:ph type="title"/>
          </p:nvPr>
        </p:nvSpPr>
        <p:spPr/>
        <p:txBody>
          <a:bodyPr/>
          <a:lstStyle/>
          <a:p>
            <a:r>
              <a:rPr lang="en-US" dirty="0"/>
              <a:t>Low Voltage Solutions in Practice</a:t>
            </a:r>
          </a:p>
        </p:txBody>
      </p:sp>
      <p:pic>
        <p:nvPicPr>
          <p:cNvPr id="4" name="Picture 8">
            <a:extLst>
              <a:ext uri="{FF2B5EF4-FFF2-40B4-BE49-F238E27FC236}">
                <a16:creationId xmlns:a16="http://schemas.microsoft.com/office/drawing/2014/main" id="{5B2AF3A2-4783-84C6-E792-22AFAEDD7FF0}"/>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a:ext>
            </a:extLst>
          </a:blip>
          <a:srcRect/>
          <a:stretch>
            <a:fillRect/>
          </a:stretch>
        </p:blipFill>
        <p:spPr>
          <a:xfrm>
            <a:off x="457200" y="1371600"/>
            <a:ext cx="6629400" cy="4251325"/>
          </a:xfrm>
          <a:noFill/>
          <a:ln w="12700" cap="flat">
            <a:solidFill>
              <a:schemeClr val="tx1"/>
            </a:solidFill>
            <a:miter lim="800000"/>
            <a:headEnd type="none" w="sm" len="sm"/>
            <a:tailEnd type="none" w="sm" len="sm"/>
          </a:ln>
        </p:spPr>
      </p:pic>
      <p:sp>
        <p:nvSpPr>
          <p:cNvPr id="5" name="TextBox 11">
            <a:extLst>
              <a:ext uri="{FF2B5EF4-FFF2-40B4-BE49-F238E27FC236}">
                <a16:creationId xmlns:a16="http://schemas.microsoft.com/office/drawing/2014/main" id="{C1659AB6-0B94-40F1-9963-D8D84AEC810F}"/>
              </a:ext>
            </a:extLst>
          </p:cNvPr>
          <p:cNvSpPr txBox="1">
            <a:spLocks noChangeArrowheads="1"/>
          </p:cNvSpPr>
          <p:nvPr/>
        </p:nvSpPr>
        <p:spPr bwMode="auto">
          <a:xfrm>
            <a:off x="381000" y="5638800"/>
            <a:ext cx="8376011" cy="1015663"/>
          </a:xfrm>
          <a:prstGeom prst="rect">
            <a:avLst/>
          </a:prstGeom>
          <a:solidFill>
            <a:schemeClr val="accent3">
              <a:lumMod val="95000"/>
            </a:schemeClr>
          </a:solidFill>
          <a:ln>
            <a:noFill/>
          </a:ln>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dirty="0">
                <a:solidFill>
                  <a:schemeClr val="tx1">
                    <a:lumMod val="50000"/>
                  </a:schemeClr>
                </a:solidFill>
              </a:rPr>
              <a:t>The lowest 138 kV voltage was 0.836 pu; lowest 34.5 kV was 0.621 pu;</a:t>
            </a:r>
            <a:br>
              <a:rPr lang="en-US" sz="2000" dirty="0">
                <a:solidFill>
                  <a:schemeClr val="tx1">
                    <a:lumMod val="50000"/>
                  </a:schemeClr>
                </a:solidFill>
              </a:rPr>
            </a:br>
            <a:r>
              <a:rPr lang="en-US" sz="2000" dirty="0">
                <a:solidFill>
                  <a:schemeClr val="tx1">
                    <a:lumMod val="50000"/>
                  </a:schemeClr>
                </a:solidFill>
              </a:rPr>
              <a:t>case contained 42,766 buses; once a power flow solves to a low voltage</a:t>
            </a:r>
            <a:br>
              <a:rPr lang="en-US" sz="2000" dirty="0">
                <a:solidFill>
                  <a:schemeClr val="tx1">
                    <a:lumMod val="50000"/>
                  </a:schemeClr>
                </a:solidFill>
              </a:rPr>
            </a:br>
            <a:r>
              <a:rPr lang="en-US" sz="2000" dirty="0">
                <a:solidFill>
                  <a:schemeClr val="tx1">
                    <a:lumMod val="50000"/>
                  </a:schemeClr>
                </a:solidFill>
              </a:rPr>
              <a:t>solution, it tends to stay there fore subsequent changes!</a:t>
            </a:r>
          </a:p>
        </p:txBody>
      </p:sp>
      <p:sp>
        <p:nvSpPr>
          <p:cNvPr id="6" name="Text Box 5">
            <a:extLst>
              <a:ext uri="{FF2B5EF4-FFF2-40B4-BE49-F238E27FC236}">
                <a16:creationId xmlns:a16="http://schemas.microsoft.com/office/drawing/2014/main" id="{E05BE7D5-1BF7-B817-AB32-542901975BCE}"/>
              </a:ext>
            </a:extLst>
          </p:cNvPr>
          <p:cNvSpPr txBox="1">
            <a:spLocks noChangeArrowheads="1"/>
          </p:cNvSpPr>
          <p:nvPr/>
        </p:nvSpPr>
        <p:spPr bwMode="auto">
          <a:xfrm>
            <a:off x="7726110" y="1797784"/>
            <a:ext cx="4038600" cy="1631216"/>
          </a:xfrm>
          <a:prstGeom prst="rect">
            <a:avLst/>
          </a:prstGeom>
          <a:solidFill>
            <a:schemeClr val="accent3">
              <a:lumMod val="95000"/>
            </a:schemeClr>
          </a:solidFill>
          <a:ln>
            <a:noFill/>
          </a:ln>
        </p:spPr>
        <p:txBody>
          <a:bodyPr wrap="squar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dirty="0">
                <a:solidFill>
                  <a:schemeClr val="tx1">
                    <a:lumMod val="50000"/>
                  </a:schemeClr>
                </a:solidFill>
              </a:rPr>
              <a:t>Image shows planning study voltage contour (with red low) that had 65 energized 115,138, or 230 kV buses with voltages below </a:t>
            </a:r>
            <a:br>
              <a:rPr lang="en-US" sz="2000" dirty="0">
                <a:solidFill>
                  <a:schemeClr val="tx1">
                    <a:lumMod val="50000"/>
                  </a:schemeClr>
                </a:solidFill>
              </a:rPr>
            </a:br>
            <a:r>
              <a:rPr lang="en-US" sz="2000" dirty="0">
                <a:solidFill>
                  <a:schemeClr val="tx1">
                    <a:lumMod val="50000"/>
                  </a:schemeClr>
                </a:solidFill>
              </a:rPr>
              <a:t>0.90 pu  </a:t>
            </a:r>
            <a:endParaRPr lang="en-US" dirty="0">
              <a:solidFill>
                <a:schemeClr val="tx1">
                  <a:lumMod val="50000"/>
                </a:schemeClr>
              </a:solidFill>
            </a:endParaRPr>
          </a:p>
        </p:txBody>
      </p:sp>
      <p:sp>
        <p:nvSpPr>
          <p:cNvPr id="3" name="Slide Number Placeholder 3">
            <a:extLst>
              <a:ext uri="{FF2B5EF4-FFF2-40B4-BE49-F238E27FC236}">
                <a16:creationId xmlns:a16="http://schemas.microsoft.com/office/drawing/2014/main" id="{B23E3A09-D8C3-F713-DA87-2723B9A2E437}"/>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29</a:t>
            </a:fld>
            <a:endParaRPr lang="en-US" dirty="0">
              <a:solidFill>
                <a:schemeClr val="tx1">
                  <a:lumMod val="50000"/>
                </a:schemeClr>
              </a:solidFill>
            </a:endParaRPr>
          </a:p>
        </p:txBody>
      </p:sp>
    </p:spTree>
    <p:extLst>
      <p:ext uri="{BB962C8B-B14F-4D97-AF65-F5344CB8AC3E}">
        <p14:creationId xmlns:p14="http://schemas.microsoft.com/office/powerpoint/2010/main" val="1823800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27FE-0E6E-F804-E5A0-D33F0CBDD22F}"/>
              </a:ext>
            </a:extLst>
          </p:cNvPr>
          <p:cNvSpPr>
            <a:spLocks noGrp="1"/>
          </p:cNvSpPr>
          <p:nvPr>
            <p:ph type="title"/>
          </p:nvPr>
        </p:nvSpPr>
        <p:spPr/>
        <p:txBody>
          <a:bodyPr/>
          <a:lstStyle/>
          <a:p>
            <a:r>
              <a:rPr lang="en-US" dirty="0"/>
              <a:t>PowerWorld Simulator</a:t>
            </a:r>
          </a:p>
        </p:txBody>
      </p:sp>
      <p:sp>
        <p:nvSpPr>
          <p:cNvPr id="3" name="Content Placeholder 2">
            <a:extLst>
              <a:ext uri="{FF2B5EF4-FFF2-40B4-BE49-F238E27FC236}">
                <a16:creationId xmlns:a16="http://schemas.microsoft.com/office/drawing/2014/main" id="{E74C3641-0E92-EB6A-2B3A-9B0E0A5EFC04}"/>
              </a:ext>
            </a:extLst>
          </p:cNvPr>
          <p:cNvSpPr>
            <a:spLocks noGrp="1"/>
          </p:cNvSpPr>
          <p:nvPr>
            <p:ph idx="1"/>
          </p:nvPr>
        </p:nvSpPr>
        <p:spPr>
          <a:xfrm>
            <a:off x="457200" y="1280160"/>
            <a:ext cx="11277600" cy="3733800"/>
          </a:xfrm>
        </p:spPr>
        <p:txBody>
          <a:bodyPr/>
          <a:lstStyle/>
          <a:p>
            <a:r>
              <a:rPr lang="en-US" sz="2800" dirty="0"/>
              <a:t>Commercial tool in actual use by utilities and others (1000+ customers in 70 countries)</a:t>
            </a:r>
          </a:p>
          <a:p>
            <a:r>
              <a:rPr lang="en-US" sz="2800" dirty="0"/>
              <a:t>Originally developed in 1996 by Prof. Overbye (formerly at University of Illinois, now at Texas A&amp;M)</a:t>
            </a:r>
          </a:p>
          <a:p>
            <a:r>
              <a:rPr lang="en-US" sz="2800" dirty="0"/>
              <a:t>Originally designed to be well-suited to teaching students about power systems. Still has that capability while being full-featured for industry use</a:t>
            </a:r>
          </a:p>
          <a:p>
            <a:r>
              <a:rPr lang="en-US" sz="2800" dirty="0"/>
              <a:t>Strengths are user-friendliness, great abilities to </a:t>
            </a:r>
            <a:br>
              <a:rPr lang="en-US" sz="2800" dirty="0"/>
            </a:br>
            <a:r>
              <a:rPr lang="en-US" sz="2800" dirty="0"/>
              <a:t>show power system data and advanced visualization</a:t>
            </a:r>
          </a:p>
          <a:p>
            <a:r>
              <a:rPr lang="en-US" sz="2800" dirty="0"/>
              <a:t>There is a free student 42-bus version. We use the </a:t>
            </a:r>
            <a:br>
              <a:rPr lang="en-US" sz="2800" dirty="0"/>
            </a:br>
            <a:r>
              <a:rPr lang="en-US" sz="2800" dirty="0"/>
              <a:t>full (unlimited bus) version for hands-on in this class.</a:t>
            </a:r>
          </a:p>
          <a:p>
            <a:endParaRPr lang="en-US" dirty="0"/>
          </a:p>
        </p:txBody>
      </p:sp>
      <p:pic>
        <p:nvPicPr>
          <p:cNvPr id="4" name="Picture 3">
            <a:extLst>
              <a:ext uri="{FF2B5EF4-FFF2-40B4-BE49-F238E27FC236}">
                <a16:creationId xmlns:a16="http://schemas.microsoft.com/office/drawing/2014/main" id="{B74E7C76-B07C-23ED-186C-F4EC854EBF4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144000" y="4191000"/>
            <a:ext cx="2362200" cy="2006745"/>
          </a:xfrm>
          <a:prstGeom prst="rect">
            <a:avLst/>
          </a:prstGeom>
        </p:spPr>
      </p:pic>
      <p:sp>
        <p:nvSpPr>
          <p:cNvPr id="5" name="TextBox 4">
            <a:extLst>
              <a:ext uri="{FF2B5EF4-FFF2-40B4-BE49-F238E27FC236}">
                <a16:creationId xmlns:a16="http://schemas.microsoft.com/office/drawing/2014/main" id="{95E959F9-193B-99B7-AD81-F275EA71AAFD}"/>
              </a:ext>
            </a:extLst>
          </p:cNvPr>
          <p:cNvSpPr txBox="1"/>
          <p:nvPr/>
        </p:nvSpPr>
        <p:spPr>
          <a:xfrm>
            <a:off x="9448800" y="6248400"/>
            <a:ext cx="1928733" cy="400110"/>
          </a:xfrm>
          <a:prstGeom prst="rect">
            <a:avLst/>
          </a:prstGeom>
          <a:noFill/>
        </p:spPr>
        <p:txBody>
          <a:bodyPr wrap="none" rtlCol="0">
            <a:spAutoFit/>
          </a:bodyPr>
          <a:lstStyle/>
          <a:p>
            <a:r>
              <a:rPr lang="en-US" sz="2000" dirty="0">
                <a:latin typeface="+mn-lt"/>
              </a:rPr>
              <a:t>powerworld.com</a:t>
            </a:r>
          </a:p>
        </p:txBody>
      </p:sp>
      <p:sp>
        <p:nvSpPr>
          <p:cNvPr id="6" name="Slide Number Placeholder 3">
            <a:extLst>
              <a:ext uri="{FF2B5EF4-FFF2-40B4-BE49-F238E27FC236}">
                <a16:creationId xmlns:a16="http://schemas.microsoft.com/office/drawing/2014/main" id="{1FFE9C17-D463-8907-18CC-33C282B8BC8B}"/>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30</a:t>
            </a:fld>
            <a:endParaRPr lang="en-US" dirty="0">
              <a:solidFill>
                <a:schemeClr val="tx1">
                  <a:lumMod val="50000"/>
                </a:schemeClr>
              </a:solidFill>
            </a:endParaRPr>
          </a:p>
        </p:txBody>
      </p:sp>
    </p:spTree>
    <p:extLst>
      <p:ext uri="{BB962C8B-B14F-4D97-AF65-F5344CB8AC3E}">
        <p14:creationId xmlns:p14="http://schemas.microsoft.com/office/powerpoint/2010/main" val="2823040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2538-73ED-13AB-C357-64D9F4D8602F}"/>
              </a:ext>
            </a:extLst>
          </p:cNvPr>
          <p:cNvSpPr>
            <a:spLocks noGrp="1"/>
          </p:cNvSpPr>
          <p:nvPr>
            <p:ph type="title"/>
          </p:nvPr>
        </p:nvSpPr>
        <p:spPr/>
        <p:txBody>
          <a:bodyPr/>
          <a:lstStyle/>
          <a:p>
            <a:r>
              <a:rPr lang="en-US" dirty="0"/>
              <a:t>PowerWorld Version, Build Date and Add-Ons</a:t>
            </a:r>
          </a:p>
        </p:txBody>
      </p:sp>
      <p:sp>
        <p:nvSpPr>
          <p:cNvPr id="3" name="Content Placeholder 2">
            <a:extLst>
              <a:ext uri="{FF2B5EF4-FFF2-40B4-BE49-F238E27FC236}">
                <a16:creationId xmlns:a16="http://schemas.microsoft.com/office/drawing/2014/main" id="{C7401F0E-BC92-A46A-E5E3-470E56B29DA7}"/>
              </a:ext>
            </a:extLst>
          </p:cNvPr>
          <p:cNvSpPr>
            <a:spLocks noGrp="1"/>
          </p:cNvSpPr>
          <p:nvPr>
            <p:ph idx="1"/>
          </p:nvPr>
        </p:nvSpPr>
        <p:spPr/>
        <p:txBody>
          <a:bodyPr/>
          <a:lstStyle/>
          <a:p>
            <a:r>
              <a:rPr lang="en-US" dirty="0"/>
              <a:t>Open PowerWorld Simulator; to see your version and build date select </a:t>
            </a:r>
            <a:r>
              <a:rPr lang="en-US" b="1" dirty="0"/>
              <a:t>Window, About</a:t>
            </a:r>
          </a:p>
          <a:p>
            <a:r>
              <a:rPr lang="en-US" dirty="0"/>
              <a:t>Simulator stores information</a:t>
            </a:r>
            <a:br>
              <a:rPr lang="en-US" dirty="0"/>
            </a:br>
            <a:r>
              <a:rPr lang="en-US" dirty="0"/>
              <a:t>about the power system</a:t>
            </a:r>
            <a:br>
              <a:rPr lang="en-US" dirty="0"/>
            </a:br>
            <a:r>
              <a:rPr lang="en-US" dirty="0"/>
              <a:t>in *.pwb files and information </a:t>
            </a:r>
            <a:br>
              <a:rPr lang="en-US" dirty="0"/>
            </a:br>
            <a:r>
              <a:rPr lang="en-US" dirty="0"/>
              <a:t>about the onelines in *.pwd files</a:t>
            </a:r>
          </a:p>
          <a:p>
            <a:r>
              <a:rPr lang="en-US" dirty="0"/>
              <a:t>PowerWorld Simulator</a:t>
            </a:r>
            <a:br>
              <a:rPr lang="en-US" dirty="0"/>
            </a:br>
            <a:r>
              <a:rPr lang="en-US" dirty="0"/>
              <a:t>has the ability to read and</a:t>
            </a:r>
            <a:br>
              <a:rPr lang="en-US" dirty="0"/>
            </a:br>
            <a:r>
              <a:rPr lang="en-US" dirty="0"/>
              <a:t>write current and previous </a:t>
            </a:r>
            <a:br>
              <a:rPr lang="en-US" dirty="0"/>
            </a:br>
            <a:r>
              <a:rPr lang="en-US" dirty="0"/>
              <a:t>versions of its *.pwb and *.pwd files,</a:t>
            </a:r>
            <a:br>
              <a:rPr lang="en-US" dirty="0"/>
            </a:br>
            <a:r>
              <a:rPr lang="en-US" dirty="0"/>
              <a:t>but cannot read future versions</a:t>
            </a:r>
          </a:p>
          <a:p>
            <a:endParaRPr lang="en-US" dirty="0"/>
          </a:p>
        </p:txBody>
      </p:sp>
      <p:pic>
        <p:nvPicPr>
          <p:cNvPr id="5" name="Picture 4">
            <a:extLst>
              <a:ext uri="{FF2B5EF4-FFF2-40B4-BE49-F238E27FC236}">
                <a16:creationId xmlns:a16="http://schemas.microsoft.com/office/drawing/2014/main" id="{043FFA54-306A-A575-4E25-541D3939B9DC}"/>
              </a:ext>
            </a:extLst>
          </p:cNvPr>
          <p:cNvPicPr>
            <a:picLocks noChangeAspect="1"/>
          </p:cNvPicPr>
          <p:nvPr/>
        </p:nvPicPr>
        <p:blipFill>
          <a:blip r:embed="rId2"/>
          <a:stretch>
            <a:fillRect/>
          </a:stretch>
        </p:blipFill>
        <p:spPr>
          <a:xfrm>
            <a:off x="6629400" y="1828800"/>
            <a:ext cx="4724400" cy="4864921"/>
          </a:xfrm>
          <a:prstGeom prst="rect">
            <a:avLst/>
          </a:prstGeom>
        </p:spPr>
      </p:pic>
      <p:sp>
        <p:nvSpPr>
          <p:cNvPr id="4" name="Slide Number Placeholder 3">
            <a:extLst>
              <a:ext uri="{FF2B5EF4-FFF2-40B4-BE49-F238E27FC236}">
                <a16:creationId xmlns:a16="http://schemas.microsoft.com/office/drawing/2014/main" id="{E08098A1-1703-B985-F252-30B3E97D30DA}"/>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31</a:t>
            </a:fld>
            <a:endParaRPr lang="en-US" dirty="0">
              <a:solidFill>
                <a:schemeClr val="tx1">
                  <a:lumMod val="50000"/>
                </a:schemeClr>
              </a:solidFill>
            </a:endParaRPr>
          </a:p>
        </p:txBody>
      </p:sp>
    </p:spTree>
    <p:extLst>
      <p:ext uri="{BB962C8B-B14F-4D97-AF65-F5344CB8AC3E}">
        <p14:creationId xmlns:p14="http://schemas.microsoft.com/office/powerpoint/2010/main" val="3253713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331E2-C0EE-B585-9DC1-29F26259E43B}"/>
              </a:ext>
            </a:extLst>
          </p:cNvPr>
          <p:cNvSpPr>
            <a:spLocks noGrp="1"/>
          </p:cNvSpPr>
          <p:nvPr>
            <p:ph type="title"/>
          </p:nvPr>
        </p:nvSpPr>
        <p:spPr/>
        <p:txBody>
          <a:bodyPr/>
          <a:lstStyle/>
          <a:p>
            <a:r>
              <a:rPr lang="en-US" dirty="0"/>
              <a:t>PowerWorld Simulator Basic Operation</a:t>
            </a:r>
          </a:p>
        </p:txBody>
      </p:sp>
      <p:sp>
        <p:nvSpPr>
          <p:cNvPr id="3" name="Content Placeholder 2">
            <a:extLst>
              <a:ext uri="{FF2B5EF4-FFF2-40B4-BE49-F238E27FC236}">
                <a16:creationId xmlns:a16="http://schemas.microsoft.com/office/drawing/2014/main" id="{3DE46E83-655A-8062-857D-2B0ACD84D9F2}"/>
              </a:ext>
            </a:extLst>
          </p:cNvPr>
          <p:cNvSpPr>
            <a:spLocks noGrp="1"/>
          </p:cNvSpPr>
          <p:nvPr>
            <p:ph idx="1"/>
          </p:nvPr>
        </p:nvSpPr>
        <p:spPr/>
        <p:txBody>
          <a:bodyPr/>
          <a:lstStyle/>
          <a:p>
            <a:r>
              <a:rPr lang="en-US" dirty="0"/>
              <a:t>PowerWorld Simulator (PowerWorld) has lots of power system simulation capabilities. Initially we’ll just use it to simulate the steady-state (quasi-static) operation of small electric grids</a:t>
            </a:r>
          </a:p>
          <a:p>
            <a:r>
              <a:rPr lang="en-US" dirty="0"/>
              <a:t>PowerWorld power system cases are stored using two file types: 1) a *.pwb file to store the power system itself, and 2) a *.pwd file to store the displays. Often when opening a *.pwb it automatically opens a pwd file</a:t>
            </a:r>
          </a:p>
          <a:p>
            <a:r>
              <a:rPr lang="en-US" dirty="0"/>
              <a:t>PowerWorld can run as a time-varying simulation; while this isn’t the most common way it is used, it is a good place to start</a:t>
            </a:r>
          </a:p>
          <a:p>
            <a:r>
              <a:rPr lang="en-US" dirty="0"/>
              <a:t>Start PowerWorld, and select </a:t>
            </a:r>
            <a:r>
              <a:rPr lang="en-US" b="1" dirty="0"/>
              <a:t>File, Open Case </a:t>
            </a:r>
            <a:r>
              <a:rPr lang="en-US" dirty="0"/>
              <a:t>and then use the dialog to select the case </a:t>
            </a:r>
            <a:r>
              <a:rPr lang="en-US" b="1" dirty="0"/>
              <a:t>PSC_37Bus.pwb </a:t>
            </a:r>
            <a:r>
              <a:rPr lang="en-US" dirty="0"/>
              <a:t>(in the Talk 4 directory)</a:t>
            </a:r>
          </a:p>
          <a:p>
            <a:endParaRPr lang="en-US" dirty="0"/>
          </a:p>
        </p:txBody>
      </p:sp>
      <p:sp>
        <p:nvSpPr>
          <p:cNvPr id="4" name="Slide Number Placeholder 3">
            <a:extLst>
              <a:ext uri="{FF2B5EF4-FFF2-40B4-BE49-F238E27FC236}">
                <a16:creationId xmlns:a16="http://schemas.microsoft.com/office/drawing/2014/main" id="{DBA66685-DB07-6D52-AFF0-DD2227DF564C}"/>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32</a:t>
            </a:fld>
            <a:endParaRPr lang="en-US" dirty="0">
              <a:solidFill>
                <a:schemeClr val="tx1">
                  <a:lumMod val="50000"/>
                </a:schemeClr>
              </a:solidFill>
            </a:endParaRPr>
          </a:p>
        </p:txBody>
      </p:sp>
    </p:spTree>
    <p:extLst>
      <p:ext uri="{BB962C8B-B14F-4D97-AF65-F5344CB8AC3E}">
        <p14:creationId xmlns:p14="http://schemas.microsoft.com/office/powerpoint/2010/main" val="2194354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A33D-6BC2-663E-A71A-713AA947E30F}"/>
              </a:ext>
            </a:extLst>
          </p:cNvPr>
          <p:cNvSpPr>
            <a:spLocks noGrp="1"/>
          </p:cNvSpPr>
          <p:nvPr>
            <p:ph type="title"/>
          </p:nvPr>
        </p:nvSpPr>
        <p:spPr/>
        <p:txBody>
          <a:bodyPr/>
          <a:lstStyle/>
          <a:p>
            <a:r>
              <a:rPr lang="en-US" dirty="0"/>
              <a:t>PowerWorld Simulator Basic Operation, cont.</a:t>
            </a:r>
          </a:p>
        </p:txBody>
      </p:sp>
      <p:sp>
        <p:nvSpPr>
          <p:cNvPr id="3" name="Content Placeholder 2">
            <a:extLst>
              <a:ext uri="{FF2B5EF4-FFF2-40B4-BE49-F238E27FC236}">
                <a16:creationId xmlns:a16="http://schemas.microsoft.com/office/drawing/2014/main" id="{384045F5-08C7-A4C9-899F-A17D33361E80}"/>
              </a:ext>
            </a:extLst>
          </p:cNvPr>
          <p:cNvSpPr>
            <a:spLocks noGrp="1"/>
          </p:cNvSpPr>
          <p:nvPr>
            <p:ph idx="1"/>
          </p:nvPr>
        </p:nvSpPr>
        <p:spPr>
          <a:xfrm>
            <a:off x="457200" y="1280160"/>
            <a:ext cx="11297920" cy="1066800"/>
          </a:xfrm>
        </p:spPr>
        <p:txBody>
          <a:bodyPr/>
          <a:lstStyle/>
          <a:p>
            <a:r>
              <a:rPr lang="en-US" dirty="0"/>
              <a:t>PowerWorld has two main modes: </a:t>
            </a:r>
            <a:r>
              <a:rPr lang="en-US" b="1" dirty="0"/>
              <a:t>Edit Mode </a:t>
            </a:r>
            <a:r>
              <a:rPr lang="en-US" dirty="0"/>
              <a:t>and </a:t>
            </a:r>
            <a:r>
              <a:rPr lang="en-US" b="1" dirty="0"/>
              <a:t>Run Mode</a:t>
            </a:r>
            <a:r>
              <a:rPr lang="en-US" dirty="0"/>
              <a:t>; for this course we’ll only be using the Run Mode; if you do not start in Run Mode, just click on the button on the ribbon</a:t>
            </a:r>
          </a:p>
          <a:p>
            <a:endParaRPr lang="en-US" dirty="0"/>
          </a:p>
          <a:p>
            <a:endParaRPr lang="en-US" dirty="0"/>
          </a:p>
          <a:p>
            <a:r>
              <a:rPr lang="en-US" dirty="0"/>
              <a:t>To start solving the power flows, click on </a:t>
            </a:r>
            <a:r>
              <a:rPr lang="en-US" b="1" dirty="0"/>
              <a:t>Tools</a:t>
            </a:r>
            <a:r>
              <a:rPr lang="en-US" dirty="0"/>
              <a:t>, and then click on the green button with the black arrow; if you wish to solve a singe power flow select </a:t>
            </a:r>
            <a:r>
              <a:rPr lang="en-US" b="1" dirty="0"/>
              <a:t>Solve, Solve Power Flow - Newton</a:t>
            </a:r>
          </a:p>
        </p:txBody>
      </p:sp>
      <p:pic>
        <p:nvPicPr>
          <p:cNvPr id="5" name="Picture 4">
            <a:extLst>
              <a:ext uri="{FF2B5EF4-FFF2-40B4-BE49-F238E27FC236}">
                <a16:creationId xmlns:a16="http://schemas.microsoft.com/office/drawing/2014/main" id="{D13BCC12-6D43-1254-47C2-9E11C5D6039D}"/>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t="-8"/>
          <a:stretch/>
        </p:blipFill>
        <p:spPr>
          <a:xfrm>
            <a:off x="1066800" y="2743200"/>
            <a:ext cx="8503920" cy="822960"/>
          </a:xfrm>
          <a:prstGeom prst="rect">
            <a:avLst/>
          </a:prstGeom>
        </p:spPr>
      </p:pic>
      <p:cxnSp>
        <p:nvCxnSpPr>
          <p:cNvPr id="6" name="Straight Arrow Connector 5">
            <a:extLst>
              <a:ext uri="{FF2B5EF4-FFF2-40B4-BE49-F238E27FC236}">
                <a16:creationId xmlns:a16="http://schemas.microsoft.com/office/drawing/2014/main" id="{777DFF76-609E-C429-712A-BB71E25906EB}"/>
              </a:ext>
            </a:extLst>
          </p:cNvPr>
          <p:cNvCxnSpPr>
            <a:cxnSpLocks/>
          </p:cNvCxnSpPr>
          <p:nvPr/>
        </p:nvCxnSpPr>
        <p:spPr>
          <a:xfrm flipH="1">
            <a:off x="1524000" y="2667000"/>
            <a:ext cx="3048000" cy="457200"/>
          </a:xfrm>
          <a:prstGeom prst="straightConnector1">
            <a:avLst/>
          </a:prstGeom>
          <a:ln w="63500">
            <a:solidFill>
              <a:schemeClr val="tx1">
                <a:lumMod val="50000"/>
              </a:schemeClr>
            </a:solidFill>
            <a:tailEnd type="arrow"/>
          </a:ln>
        </p:spPr>
        <p:style>
          <a:lnRef idx="2">
            <a:schemeClr val="dk1"/>
          </a:lnRef>
          <a:fillRef idx="0">
            <a:schemeClr val="dk1"/>
          </a:fillRef>
          <a:effectRef idx="1">
            <a:schemeClr val="dk1"/>
          </a:effectRef>
          <a:fontRef idx="minor">
            <a:schemeClr val="tx1"/>
          </a:fontRef>
        </p:style>
      </p:cxnSp>
      <p:pic>
        <p:nvPicPr>
          <p:cNvPr id="11" name="Picture 10">
            <a:extLst>
              <a:ext uri="{FF2B5EF4-FFF2-40B4-BE49-F238E27FC236}">
                <a16:creationId xmlns:a16="http://schemas.microsoft.com/office/drawing/2014/main" id="{4968A8E8-3527-7C3B-4FAE-360D2C5E967D}"/>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9"/>
          <a:stretch/>
        </p:blipFill>
        <p:spPr>
          <a:xfrm>
            <a:off x="1039026" y="5334000"/>
            <a:ext cx="9875520" cy="1066800"/>
          </a:xfrm>
          <a:prstGeom prst="rect">
            <a:avLst/>
          </a:prstGeom>
        </p:spPr>
      </p:pic>
      <p:cxnSp>
        <p:nvCxnSpPr>
          <p:cNvPr id="12" name="Straight Arrow Connector 11">
            <a:extLst>
              <a:ext uri="{FF2B5EF4-FFF2-40B4-BE49-F238E27FC236}">
                <a16:creationId xmlns:a16="http://schemas.microsoft.com/office/drawing/2014/main" id="{E13E7E29-7B7D-9CA3-0063-FA21B062916A}"/>
              </a:ext>
            </a:extLst>
          </p:cNvPr>
          <p:cNvCxnSpPr>
            <a:cxnSpLocks/>
          </p:cNvCxnSpPr>
          <p:nvPr/>
        </p:nvCxnSpPr>
        <p:spPr>
          <a:xfrm flipH="1">
            <a:off x="4099560" y="5105400"/>
            <a:ext cx="396240" cy="438969"/>
          </a:xfrm>
          <a:prstGeom prst="straightConnector1">
            <a:avLst/>
          </a:prstGeom>
          <a:ln w="63500">
            <a:solidFill>
              <a:schemeClr val="tx1">
                <a:lumMod val="50000"/>
              </a:schemeClr>
            </a:solidFill>
            <a:tailEnd type="arrow"/>
          </a:ln>
        </p:spPr>
        <p:style>
          <a:lnRef idx="2">
            <a:schemeClr val="dk1"/>
          </a:lnRef>
          <a:fillRef idx="0">
            <a:schemeClr val="dk1"/>
          </a:fillRef>
          <a:effectRef idx="1">
            <a:schemeClr val="dk1"/>
          </a:effectRef>
          <a:fontRef idx="minor">
            <a:schemeClr val="tx1"/>
          </a:fontRef>
        </p:style>
      </p:cxnSp>
      <p:sp>
        <p:nvSpPr>
          <p:cNvPr id="4" name="Slide Number Placeholder 3">
            <a:extLst>
              <a:ext uri="{FF2B5EF4-FFF2-40B4-BE49-F238E27FC236}">
                <a16:creationId xmlns:a16="http://schemas.microsoft.com/office/drawing/2014/main" id="{21FBA0DF-B792-F580-089D-F94C71B3C43F}"/>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33</a:t>
            </a:fld>
            <a:endParaRPr lang="en-US" dirty="0">
              <a:solidFill>
                <a:schemeClr val="tx1">
                  <a:lumMod val="50000"/>
                </a:schemeClr>
              </a:solidFill>
            </a:endParaRPr>
          </a:p>
        </p:txBody>
      </p:sp>
    </p:spTree>
    <p:extLst>
      <p:ext uri="{BB962C8B-B14F-4D97-AF65-F5344CB8AC3E}">
        <p14:creationId xmlns:p14="http://schemas.microsoft.com/office/powerpoint/2010/main" val="2655153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FBD48B-08DE-37B5-4BA0-F1EDB2CC5317}"/>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962400" y="1258389"/>
            <a:ext cx="7391400" cy="5411687"/>
          </a:xfrm>
          <a:prstGeom prst="rect">
            <a:avLst/>
          </a:prstGeom>
        </p:spPr>
      </p:pic>
      <p:sp>
        <p:nvSpPr>
          <p:cNvPr id="2" name="Title 1">
            <a:extLst>
              <a:ext uri="{FF2B5EF4-FFF2-40B4-BE49-F238E27FC236}">
                <a16:creationId xmlns:a16="http://schemas.microsoft.com/office/drawing/2014/main" id="{B0035227-6000-6131-F160-88656AA62A3F}"/>
              </a:ext>
            </a:extLst>
          </p:cNvPr>
          <p:cNvSpPr>
            <a:spLocks noGrp="1"/>
          </p:cNvSpPr>
          <p:nvPr>
            <p:ph type="title"/>
          </p:nvPr>
        </p:nvSpPr>
        <p:spPr/>
        <p:txBody>
          <a:bodyPr/>
          <a:lstStyle/>
          <a:p>
            <a:r>
              <a:rPr lang="en-US" dirty="0"/>
              <a:t>PowerWorld Simulator 37 Bus Power Flow</a:t>
            </a:r>
          </a:p>
        </p:txBody>
      </p:sp>
      <p:sp>
        <p:nvSpPr>
          <p:cNvPr id="3" name="Content Placeholder 2">
            <a:extLst>
              <a:ext uri="{FF2B5EF4-FFF2-40B4-BE49-F238E27FC236}">
                <a16:creationId xmlns:a16="http://schemas.microsoft.com/office/drawing/2014/main" id="{E380C9FB-7B72-AD86-5EEF-17EF9DF9C4A0}"/>
              </a:ext>
            </a:extLst>
          </p:cNvPr>
          <p:cNvSpPr>
            <a:spLocks noGrp="1"/>
          </p:cNvSpPr>
          <p:nvPr>
            <p:ph idx="1"/>
          </p:nvPr>
        </p:nvSpPr>
        <p:spPr>
          <a:xfrm>
            <a:off x="457200" y="1280160"/>
            <a:ext cx="3429000" cy="1463040"/>
          </a:xfrm>
        </p:spPr>
        <p:txBody>
          <a:bodyPr/>
          <a:lstStyle/>
          <a:p>
            <a:r>
              <a:rPr lang="en-US" dirty="0"/>
              <a:t>When the power flow is running the green “flow arrows” will be moving; click on any red circuit breaker to open a transmission line; or us the System Load button to uniformly scale the case load</a:t>
            </a:r>
          </a:p>
        </p:txBody>
      </p:sp>
      <p:sp>
        <p:nvSpPr>
          <p:cNvPr id="4" name="Slide Number Placeholder 3">
            <a:extLst>
              <a:ext uri="{FF2B5EF4-FFF2-40B4-BE49-F238E27FC236}">
                <a16:creationId xmlns:a16="http://schemas.microsoft.com/office/drawing/2014/main" id="{5E9763D4-3E6B-D20F-DCF7-7CE50492FD7C}"/>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34</a:t>
            </a:fld>
            <a:endParaRPr lang="en-US" dirty="0">
              <a:solidFill>
                <a:schemeClr val="tx1">
                  <a:lumMod val="50000"/>
                </a:schemeClr>
              </a:solidFill>
            </a:endParaRPr>
          </a:p>
        </p:txBody>
      </p:sp>
    </p:spTree>
    <p:extLst>
      <p:ext uri="{BB962C8B-B14F-4D97-AF65-F5344CB8AC3E}">
        <p14:creationId xmlns:p14="http://schemas.microsoft.com/office/powerpoint/2010/main" val="1142745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7AB0-A1CC-6682-BECA-865F45B8AA9F}"/>
              </a:ext>
            </a:extLst>
          </p:cNvPr>
          <p:cNvSpPr>
            <a:spLocks noGrp="1"/>
          </p:cNvSpPr>
          <p:nvPr>
            <p:ph type="title"/>
          </p:nvPr>
        </p:nvSpPr>
        <p:spPr/>
        <p:txBody>
          <a:bodyPr/>
          <a:lstStyle/>
          <a:p>
            <a:r>
              <a:rPr lang="en-US" dirty="0"/>
              <a:t>What the Power Flow is Showing</a:t>
            </a:r>
          </a:p>
        </p:txBody>
      </p:sp>
      <p:sp>
        <p:nvSpPr>
          <p:cNvPr id="3" name="Content Placeholder 2">
            <a:extLst>
              <a:ext uri="{FF2B5EF4-FFF2-40B4-BE49-F238E27FC236}">
                <a16:creationId xmlns:a16="http://schemas.microsoft.com/office/drawing/2014/main" id="{CA9F0D8A-D3D7-5277-61F7-4D46B5BF76D6}"/>
              </a:ext>
            </a:extLst>
          </p:cNvPr>
          <p:cNvSpPr>
            <a:spLocks noGrp="1"/>
          </p:cNvSpPr>
          <p:nvPr>
            <p:ph idx="1"/>
          </p:nvPr>
        </p:nvSpPr>
        <p:spPr/>
        <p:txBody>
          <a:bodyPr/>
          <a:lstStyle/>
          <a:p>
            <a:r>
              <a:rPr lang="en-US" dirty="0"/>
              <a:t>The power flow is used to primarily determine 1) the amount of power flowing on each transmission line or transformer (generically sometimes called branches), and 2) the voltage magnitudes at each of the buses in the grid</a:t>
            </a:r>
          </a:p>
          <a:p>
            <a:pPr lvl="1"/>
            <a:r>
              <a:rPr lang="en-US" dirty="0"/>
              <a:t>It also shows some other values, like the reactive power outputs of generators</a:t>
            </a:r>
          </a:p>
          <a:p>
            <a:r>
              <a:rPr lang="en-US" dirty="0"/>
              <a:t>Good power system operation (given by NERC Standard TPL-001-4) says that in steady-state</a:t>
            </a:r>
          </a:p>
          <a:p>
            <a:pPr lvl="1"/>
            <a:r>
              <a:rPr lang="en-US" dirty="0"/>
              <a:t>The facility ratings shall not be exceeded (noting that “facilities” [e.g., branches]) can have multiple ratings in different situations</a:t>
            </a:r>
          </a:p>
          <a:p>
            <a:pPr lvl="1"/>
            <a:r>
              <a:rPr lang="en-US" dirty="0"/>
              <a:t>System steady state voltages and post-contingency voltage deviations shall be within acceptable limits</a:t>
            </a:r>
          </a:p>
          <a:p>
            <a:endParaRPr lang="en-US" dirty="0"/>
          </a:p>
        </p:txBody>
      </p:sp>
      <p:sp>
        <p:nvSpPr>
          <p:cNvPr id="4" name="Slide Number Placeholder 3">
            <a:extLst>
              <a:ext uri="{FF2B5EF4-FFF2-40B4-BE49-F238E27FC236}">
                <a16:creationId xmlns:a16="http://schemas.microsoft.com/office/drawing/2014/main" id="{AD67E1A8-8145-821F-8DCE-6CD546378B11}"/>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35</a:t>
            </a:fld>
            <a:endParaRPr lang="en-US" dirty="0">
              <a:solidFill>
                <a:schemeClr val="tx1">
                  <a:lumMod val="50000"/>
                </a:schemeClr>
              </a:solidFill>
            </a:endParaRPr>
          </a:p>
        </p:txBody>
      </p:sp>
    </p:spTree>
    <p:extLst>
      <p:ext uri="{BB962C8B-B14F-4D97-AF65-F5344CB8AC3E}">
        <p14:creationId xmlns:p14="http://schemas.microsoft.com/office/powerpoint/2010/main" val="32389472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7F1F-3FA9-CB25-169A-2CE684B7AA23}"/>
              </a:ext>
            </a:extLst>
          </p:cNvPr>
          <p:cNvSpPr>
            <a:spLocks noGrp="1"/>
          </p:cNvSpPr>
          <p:nvPr>
            <p:ph type="title"/>
          </p:nvPr>
        </p:nvSpPr>
        <p:spPr/>
        <p:txBody>
          <a:bodyPr/>
          <a:lstStyle/>
          <a:p>
            <a:r>
              <a:rPr lang="en-US" dirty="0"/>
              <a:t>Learning (and Teaching) the Power Flow</a:t>
            </a:r>
          </a:p>
        </p:txBody>
      </p:sp>
      <p:sp>
        <p:nvSpPr>
          <p:cNvPr id="3" name="Content Placeholder 2">
            <a:extLst>
              <a:ext uri="{FF2B5EF4-FFF2-40B4-BE49-F238E27FC236}">
                <a16:creationId xmlns:a16="http://schemas.microsoft.com/office/drawing/2014/main" id="{DCA4E530-4C76-6FC5-4F64-7781F729C4C8}"/>
              </a:ext>
            </a:extLst>
          </p:cNvPr>
          <p:cNvSpPr>
            <a:spLocks noGrp="1"/>
          </p:cNvSpPr>
          <p:nvPr>
            <p:ph idx="1"/>
          </p:nvPr>
        </p:nvSpPr>
        <p:spPr/>
        <p:txBody>
          <a:bodyPr/>
          <a:lstStyle/>
          <a:p>
            <a:r>
              <a:rPr lang="en-US" dirty="0"/>
              <a:t>There are two primary ways of teaching the power flow</a:t>
            </a:r>
          </a:p>
          <a:p>
            <a:pPr lvl="1"/>
            <a:r>
              <a:rPr lang="en-US" dirty="0"/>
              <a:t>Give the equations and solution methods, and focus on making sure the students know how to implement a power flow solution (i.e., coding it up); usually the power flow is only used on very small grids</a:t>
            </a:r>
          </a:p>
          <a:p>
            <a:pPr lvl="1"/>
            <a:r>
              <a:rPr lang="en-US" dirty="0"/>
              <a:t>Give some background on the problem formulation and solution approaches, but focus more on applications; the assumption here is people are going to be using the power flow, but not writing their own power flow</a:t>
            </a:r>
          </a:p>
          <a:p>
            <a:r>
              <a:rPr lang="en-US" dirty="0"/>
              <a:t>The focus here is on the second approach, with a learning by doing methodology</a:t>
            </a:r>
          </a:p>
          <a:p>
            <a:r>
              <a:rPr lang="en-US" dirty="0"/>
              <a:t>The size of an electric grid model is usually quantified by its number of buses; large grids models (like the North America Eastern Interconnect) have on the order of 80,000 buses</a:t>
            </a:r>
          </a:p>
          <a:p>
            <a:endParaRPr lang="en-US" dirty="0"/>
          </a:p>
        </p:txBody>
      </p:sp>
      <p:sp>
        <p:nvSpPr>
          <p:cNvPr id="4" name="Slide Number Placeholder 3">
            <a:extLst>
              <a:ext uri="{FF2B5EF4-FFF2-40B4-BE49-F238E27FC236}">
                <a16:creationId xmlns:a16="http://schemas.microsoft.com/office/drawing/2014/main" id="{E67C9A52-A93B-60D6-8432-CE4393C36597}"/>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36</a:t>
            </a:fld>
            <a:endParaRPr lang="en-US" dirty="0">
              <a:solidFill>
                <a:schemeClr val="tx1">
                  <a:lumMod val="50000"/>
                </a:schemeClr>
              </a:solidFill>
            </a:endParaRPr>
          </a:p>
        </p:txBody>
      </p:sp>
    </p:spTree>
    <p:extLst>
      <p:ext uri="{BB962C8B-B14F-4D97-AF65-F5344CB8AC3E}">
        <p14:creationId xmlns:p14="http://schemas.microsoft.com/office/powerpoint/2010/main" val="2768151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F45C-1EFB-73A7-1793-0F508E519439}"/>
              </a:ext>
            </a:extLst>
          </p:cNvPr>
          <p:cNvSpPr>
            <a:spLocks noGrp="1"/>
          </p:cNvSpPr>
          <p:nvPr>
            <p:ph type="title"/>
          </p:nvPr>
        </p:nvSpPr>
        <p:spPr/>
        <p:txBody>
          <a:bodyPr/>
          <a:lstStyle/>
          <a:p>
            <a:r>
              <a:rPr lang="en-US" dirty="0"/>
              <a:t>Power System Models, Cases and  Islands</a:t>
            </a:r>
          </a:p>
        </p:txBody>
      </p:sp>
      <p:sp>
        <p:nvSpPr>
          <p:cNvPr id="3" name="Content Placeholder 2">
            <a:extLst>
              <a:ext uri="{FF2B5EF4-FFF2-40B4-BE49-F238E27FC236}">
                <a16:creationId xmlns:a16="http://schemas.microsoft.com/office/drawing/2014/main" id="{728B560B-9D7F-C3F2-12D9-A2AE28676BBA}"/>
              </a:ext>
            </a:extLst>
          </p:cNvPr>
          <p:cNvSpPr>
            <a:spLocks noGrp="1"/>
          </p:cNvSpPr>
          <p:nvPr>
            <p:ph idx="1"/>
          </p:nvPr>
        </p:nvSpPr>
        <p:spPr/>
        <p:txBody>
          <a:bodyPr/>
          <a:lstStyle/>
          <a:p>
            <a:r>
              <a:rPr lang="en-US" dirty="0"/>
              <a:t>Before moving forward it is helpful to clarify a three terms that commonly come up related to power flow </a:t>
            </a:r>
          </a:p>
          <a:p>
            <a:r>
              <a:rPr lang="en-US" dirty="0"/>
              <a:t>In an engineering context the term “model”, as defined by Merriam-Webster is, “A system of postulates, data, and inferences presented as a mathematical description of an entity or state of affairs.”  </a:t>
            </a:r>
          </a:p>
          <a:p>
            <a:pPr lvl="1"/>
            <a:r>
              <a:rPr lang="en-US" dirty="0"/>
              <a:t>Models for the same devices can vary in complexity, and (as noted by George Box), “All models are wrong but some models are useful.”  </a:t>
            </a:r>
          </a:p>
          <a:p>
            <a:pPr lvl="1"/>
            <a:r>
              <a:rPr lang="en-US" dirty="0"/>
              <a:t>For example models for a resistor are V = R</a:t>
            </a:r>
            <a:r>
              <a:rPr lang="en-US" baseline="-25000" dirty="0"/>
              <a:t>0</a:t>
            </a:r>
            <a:r>
              <a:rPr lang="en-US" dirty="0"/>
              <a:t>I or V = R</a:t>
            </a:r>
            <a:r>
              <a:rPr lang="en-US" baseline="-25000" dirty="0"/>
              <a:t>0</a:t>
            </a:r>
            <a:r>
              <a:rPr lang="en-US" dirty="0"/>
              <a:t>(1 + 0.004*(T – T</a:t>
            </a:r>
            <a:r>
              <a:rPr lang="en-US" baseline="-25000" dirty="0"/>
              <a:t>0</a:t>
            </a:r>
            <a:r>
              <a:rPr lang="en-US" dirty="0"/>
              <a:t>)) I </a:t>
            </a:r>
          </a:p>
          <a:p>
            <a:pPr lvl="1"/>
            <a:r>
              <a:rPr lang="en-US" dirty="0"/>
              <a:t>The values of the parameters (e.g. R</a:t>
            </a:r>
            <a:r>
              <a:rPr lang="en-US" baseline="-25000" dirty="0"/>
              <a:t>0</a:t>
            </a:r>
            <a:r>
              <a:rPr lang="en-US" dirty="0"/>
              <a:t> and T</a:t>
            </a:r>
            <a:r>
              <a:rPr lang="en-US" baseline="-25000" dirty="0"/>
              <a:t>0</a:t>
            </a:r>
            <a:r>
              <a:rPr lang="en-US" dirty="0"/>
              <a:t>) then denote a particular model instance</a:t>
            </a:r>
          </a:p>
          <a:p>
            <a:r>
              <a:rPr lang="en-US" dirty="0"/>
              <a:t>In power flow the term model if often used more generically to indicate a particular electric grid with the associated parameters for the more static electric grid components (e.g., the transmission lines and transformers)</a:t>
            </a:r>
          </a:p>
          <a:p>
            <a:endParaRPr lang="en-US" dirty="0"/>
          </a:p>
        </p:txBody>
      </p:sp>
      <p:sp>
        <p:nvSpPr>
          <p:cNvPr id="4" name="Slide Number Placeholder 3">
            <a:extLst>
              <a:ext uri="{FF2B5EF4-FFF2-40B4-BE49-F238E27FC236}">
                <a16:creationId xmlns:a16="http://schemas.microsoft.com/office/drawing/2014/main" id="{C50E900C-BDDA-FE85-F8E4-A30925FECA04}"/>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37</a:t>
            </a:fld>
            <a:endParaRPr lang="en-US" dirty="0">
              <a:solidFill>
                <a:schemeClr val="tx1">
                  <a:lumMod val="50000"/>
                </a:schemeClr>
              </a:solidFill>
            </a:endParaRPr>
          </a:p>
        </p:txBody>
      </p:sp>
    </p:spTree>
    <p:extLst>
      <p:ext uri="{BB962C8B-B14F-4D97-AF65-F5344CB8AC3E}">
        <p14:creationId xmlns:p14="http://schemas.microsoft.com/office/powerpoint/2010/main" val="285623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28BE-C78B-CE34-0585-170616BF4660}"/>
              </a:ext>
            </a:extLst>
          </p:cNvPr>
          <p:cNvSpPr>
            <a:spLocks noGrp="1"/>
          </p:cNvSpPr>
          <p:nvPr>
            <p:ph type="title"/>
          </p:nvPr>
        </p:nvSpPr>
        <p:spPr/>
        <p:txBody>
          <a:bodyPr/>
          <a:lstStyle/>
          <a:p>
            <a:r>
              <a:rPr lang="en-US" dirty="0"/>
              <a:t>Power System Models, Cases and  Islands, cont.</a:t>
            </a:r>
          </a:p>
        </p:txBody>
      </p:sp>
      <p:sp>
        <p:nvSpPr>
          <p:cNvPr id="3" name="Content Placeholder 2">
            <a:extLst>
              <a:ext uri="{FF2B5EF4-FFF2-40B4-BE49-F238E27FC236}">
                <a16:creationId xmlns:a16="http://schemas.microsoft.com/office/drawing/2014/main" id="{F1F6BAD6-6F8E-04DA-7DB2-91512A5D84A9}"/>
              </a:ext>
            </a:extLst>
          </p:cNvPr>
          <p:cNvSpPr>
            <a:spLocks noGrp="1"/>
          </p:cNvSpPr>
          <p:nvPr>
            <p:ph idx="1"/>
          </p:nvPr>
        </p:nvSpPr>
        <p:spPr>
          <a:xfrm>
            <a:off x="457200" y="1280160"/>
            <a:ext cx="11658600" cy="3733800"/>
          </a:xfrm>
        </p:spPr>
        <p:txBody>
          <a:bodyPr/>
          <a:lstStyle/>
          <a:p>
            <a:r>
              <a:rPr lang="en-US" dirty="0"/>
              <a:t>The term “case” is usually used to a particular electric grid operating point including  all values needed to solve the power flow</a:t>
            </a:r>
          </a:p>
          <a:p>
            <a:pPr lvl="1"/>
            <a:r>
              <a:rPr lang="en-US" dirty="0"/>
              <a:t>There is a fuzzy line between what is relatively constant (e.g., the impedance of a transformer) and what commonly changes (e.g., the amount of bus load, whether a particular transmission line is in-service)  </a:t>
            </a:r>
          </a:p>
          <a:p>
            <a:r>
              <a:rPr lang="en-US" dirty="0"/>
              <a:t>The term “base case” is often used to refer a starting case that is used for additional studies, such as with contingency analysis</a:t>
            </a:r>
          </a:p>
          <a:p>
            <a:r>
              <a:rPr lang="en-US" dirty="0"/>
              <a:t>The term “island” refers to a set of ac-interconnected buses.  </a:t>
            </a:r>
          </a:p>
          <a:p>
            <a:pPr lvl="1"/>
            <a:r>
              <a:rPr lang="en-US" dirty="0"/>
              <a:t>A small power flow case usually has just a single island, though they can certainly have multiple islands.</a:t>
            </a:r>
          </a:p>
          <a:p>
            <a:pPr lvl="1"/>
            <a:r>
              <a:rPr lang="en-US" dirty="0"/>
              <a:t>The number of islands can change as a result of topology changes</a:t>
            </a:r>
          </a:p>
          <a:p>
            <a:pPr lvl="1"/>
            <a:r>
              <a:rPr lang="en-US" dirty="0"/>
              <a:t>Large electric grid cases often have multiple islands; islands often joined by HVDC.</a:t>
            </a:r>
          </a:p>
          <a:p>
            <a:endParaRPr lang="en-US" dirty="0"/>
          </a:p>
        </p:txBody>
      </p:sp>
      <p:sp>
        <p:nvSpPr>
          <p:cNvPr id="4" name="Slide Number Placeholder 3">
            <a:extLst>
              <a:ext uri="{FF2B5EF4-FFF2-40B4-BE49-F238E27FC236}">
                <a16:creationId xmlns:a16="http://schemas.microsoft.com/office/drawing/2014/main" id="{166303D2-57DD-411E-BE40-F9DA19A94165}"/>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38</a:t>
            </a:fld>
            <a:endParaRPr lang="en-US" dirty="0">
              <a:solidFill>
                <a:schemeClr val="tx1">
                  <a:lumMod val="50000"/>
                </a:schemeClr>
              </a:solidFill>
            </a:endParaRPr>
          </a:p>
        </p:txBody>
      </p:sp>
    </p:spTree>
    <p:extLst>
      <p:ext uri="{BB962C8B-B14F-4D97-AF65-F5344CB8AC3E}">
        <p14:creationId xmlns:p14="http://schemas.microsoft.com/office/powerpoint/2010/main" val="3002653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53D3E-A9EA-DC51-A7A7-31E42FAC2981}"/>
              </a:ext>
            </a:extLst>
          </p:cNvPr>
          <p:cNvSpPr>
            <a:spLocks noGrp="1"/>
          </p:cNvSpPr>
          <p:nvPr>
            <p:ph type="title"/>
          </p:nvPr>
        </p:nvSpPr>
        <p:spPr/>
        <p:txBody>
          <a:bodyPr/>
          <a:lstStyle/>
          <a:p>
            <a:r>
              <a:rPr lang="en-US" dirty="0"/>
              <a:t>Static versus Dynamic Analysis</a:t>
            </a:r>
          </a:p>
        </p:txBody>
      </p:sp>
      <p:sp>
        <p:nvSpPr>
          <p:cNvPr id="3" name="Content Placeholder 2">
            <a:extLst>
              <a:ext uri="{FF2B5EF4-FFF2-40B4-BE49-F238E27FC236}">
                <a16:creationId xmlns:a16="http://schemas.microsoft.com/office/drawing/2014/main" id="{26FCB5F5-CDE1-35DB-3071-65A86D0347CC}"/>
              </a:ext>
            </a:extLst>
          </p:cNvPr>
          <p:cNvSpPr>
            <a:spLocks noGrp="1"/>
          </p:cNvSpPr>
          <p:nvPr>
            <p:ph idx="1"/>
          </p:nvPr>
        </p:nvSpPr>
        <p:spPr/>
        <p:txBody>
          <a:bodyPr/>
          <a:lstStyle/>
          <a:p>
            <a:r>
              <a:rPr lang="en-US" dirty="0"/>
              <a:t>Statics versus dynamics analysis appears in many fields</a:t>
            </a:r>
          </a:p>
          <a:p>
            <a:r>
              <a:rPr lang="en-US" dirty="0"/>
              <a:t>An equilibrium point is a point at which the system model is not changing</a:t>
            </a:r>
          </a:p>
          <a:p>
            <a:pPr lvl="1"/>
            <a:r>
              <a:rPr lang="en-US" dirty="0"/>
              <a:t>Real systems are always changing, but over the time period of interest an unchanging system can be a useful approximation</a:t>
            </a:r>
          </a:p>
          <a:p>
            <a:r>
              <a:rPr lang="en-US" dirty="0"/>
              <a:t>Static analysis looks at how the equilibrium points change with respect to a change in the model</a:t>
            </a:r>
          </a:p>
          <a:p>
            <a:pPr lvl="1"/>
            <a:r>
              <a:rPr lang="en-US" dirty="0"/>
              <a:t>Power flow is a power system example</a:t>
            </a:r>
          </a:p>
          <a:p>
            <a:r>
              <a:rPr lang="en-US" dirty="0"/>
              <a:t>Dynamic analysis looks at how the system </a:t>
            </a:r>
            <a:br>
              <a:rPr lang="en-US" dirty="0"/>
            </a:br>
            <a:r>
              <a:rPr lang="en-US" dirty="0"/>
              <a:t>responds over time when it is perturbed away </a:t>
            </a:r>
            <a:br>
              <a:rPr lang="en-US" dirty="0"/>
            </a:br>
            <a:r>
              <a:rPr lang="en-US" dirty="0"/>
              <a:t>from an equilibrium point</a:t>
            </a:r>
          </a:p>
          <a:p>
            <a:pPr lvl="1"/>
            <a:r>
              <a:rPr lang="en-US" dirty="0"/>
              <a:t>GICs caused by GMDs  are analyzed in the </a:t>
            </a:r>
            <a:br>
              <a:rPr lang="en-US" dirty="0"/>
            </a:br>
            <a:r>
              <a:rPr lang="en-US" dirty="0"/>
              <a:t>power flow</a:t>
            </a:r>
          </a:p>
          <a:p>
            <a:endParaRPr lang="en-US" dirty="0"/>
          </a:p>
        </p:txBody>
      </p:sp>
      <p:pic>
        <p:nvPicPr>
          <p:cNvPr id="4" name="Picture 3">
            <a:extLst>
              <a:ext uri="{FF2B5EF4-FFF2-40B4-BE49-F238E27FC236}">
                <a16:creationId xmlns:a16="http://schemas.microsoft.com/office/drawing/2014/main" id="{C23FBC53-3437-7B6A-30AF-C30E290DDE5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20000" y="3756660"/>
            <a:ext cx="4259027" cy="2514600"/>
          </a:xfrm>
          <a:prstGeom prst="rect">
            <a:avLst/>
          </a:prstGeom>
        </p:spPr>
      </p:pic>
      <p:sp>
        <p:nvSpPr>
          <p:cNvPr id="5" name="Slide Number Placeholder 3">
            <a:extLst>
              <a:ext uri="{FF2B5EF4-FFF2-40B4-BE49-F238E27FC236}">
                <a16:creationId xmlns:a16="http://schemas.microsoft.com/office/drawing/2014/main" id="{F32BBDCA-478E-F7D2-9D46-35F41C3CF03B}"/>
              </a:ext>
            </a:extLst>
          </p:cNvPr>
          <p:cNvSpPr>
            <a:spLocks noGrp="1"/>
          </p:cNvSpPr>
          <p:nvPr>
            <p:ph type="sldNum" sz="quarter" idx="4"/>
          </p:nvPr>
        </p:nvSpPr>
        <p:spPr>
          <a:xfrm>
            <a:off x="9448800" y="6324600"/>
            <a:ext cx="2540000" cy="457200"/>
          </a:xfrm>
        </p:spPr>
        <p:txBody>
          <a:bodyPr/>
          <a:lstStyle/>
          <a:p>
            <a:fld id="{F06A5241-12CB-C64D-AE38-6540AC6C648E}" type="slidenum">
              <a:rPr lang="en-US" smtClean="0">
                <a:solidFill>
                  <a:schemeClr val="tx1">
                    <a:lumMod val="50000"/>
                  </a:schemeClr>
                </a:solidFill>
              </a:rPr>
              <a:pPr/>
              <a:t>3</a:t>
            </a:fld>
            <a:endParaRPr lang="en-US" dirty="0">
              <a:solidFill>
                <a:schemeClr val="tx1">
                  <a:lumMod val="50000"/>
                </a:schemeClr>
              </a:solidFill>
            </a:endParaRPr>
          </a:p>
        </p:txBody>
      </p:sp>
    </p:spTree>
    <p:extLst>
      <p:ext uri="{BB962C8B-B14F-4D97-AF65-F5344CB8AC3E}">
        <p14:creationId xmlns:p14="http://schemas.microsoft.com/office/powerpoint/2010/main" val="973395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6777-0CB3-EE83-1E1B-9C90B174BDDE}"/>
              </a:ext>
            </a:extLst>
          </p:cNvPr>
          <p:cNvSpPr>
            <a:spLocks noGrp="1"/>
          </p:cNvSpPr>
          <p:nvPr>
            <p:ph type="title"/>
          </p:nvPr>
        </p:nvSpPr>
        <p:spPr/>
        <p:txBody>
          <a:bodyPr/>
          <a:lstStyle/>
          <a:p>
            <a:r>
              <a:rPr lang="en-US" dirty="0"/>
              <a:t>Showing Power Flow Results </a:t>
            </a:r>
          </a:p>
        </p:txBody>
      </p:sp>
      <p:sp>
        <p:nvSpPr>
          <p:cNvPr id="3" name="Content Placeholder 2">
            <a:extLst>
              <a:ext uri="{FF2B5EF4-FFF2-40B4-BE49-F238E27FC236}">
                <a16:creationId xmlns:a16="http://schemas.microsoft.com/office/drawing/2014/main" id="{230FC192-AEE6-AD32-BF61-F41307F1731C}"/>
              </a:ext>
            </a:extLst>
          </p:cNvPr>
          <p:cNvSpPr>
            <a:spLocks noGrp="1"/>
          </p:cNvSpPr>
          <p:nvPr>
            <p:ph idx="1"/>
          </p:nvPr>
        </p:nvSpPr>
        <p:spPr>
          <a:xfrm>
            <a:off x="457200" y="1280160"/>
            <a:ext cx="6096000" cy="3733800"/>
          </a:xfrm>
        </p:spPr>
        <p:txBody>
          <a:bodyPr/>
          <a:lstStyle/>
          <a:p>
            <a:r>
              <a:rPr lang="en-US" dirty="0"/>
              <a:t>For small grids (up to maybe 100 buses) the results can be shown graphically on a oneline diagram</a:t>
            </a:r>
          </a:p>
          <a:p>
            <a:r>
              <a:rPr lang="en-US" dirty="0"/>
              <a:t>For larger cases oneline diagrams and other visualizations can still be very effective, but they are usually supplemented with other types of displays</a:t>
            </a:r>
          </a:p>
          <a:p>
            <a:pPr lvl="1"/>
            <a:r>
              <a:rPr lang="en-US" dirty="0"/>
              <a:t>In PowerWorld the main tabular displays are known as Case Information displays</a:t>
            </a:r>
          </a:p>
        </p:txBody>
      </p:sp>
      <p:pic>
        <p:nvPicPr>
          <p:cNvPr id="5" name="Picture 4">
            <a:extLst>
              <a:ext uri="{FF2B5EF4-FFF2-40B4-BE49-F238E27FC236}">
                <a16:creationId xmlns:a16="http://schemas.microsoft.com/office/drawing/2014/main" id="{4282663D-48AE-B4B0-C264-865874BEA459}"/>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87356" y="990600"/>
            <a:ext cx="3491295" cy="259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AADF00E6-FEC4-32C5-815B-277E51EAB27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543800" y="4114800"/>
            <a:ext cx="3733800" cy="2595447"/>
          </a:xfrm>
          <a:prstGeom prst="rect">
            <a:avLst/>
          </a:prstGeom>
        </p:spPr>
      </p:pic>
      <p:sp>
        <p:nvSpPr>
          <p:cNvPr id="7" name="Text Box 5">
            <a:extLst>
              <a:ext uri="{FF2B5EF4-FFF2-40B4-BE49-F238E27FC236}">
                <a16:creationId xmlns:a16="http://schemas.microsoft.com/office/drawing/2014/main" id="{B2F298FA-E154-5D1A-3878-B017DA5B6085}"/>
              </a:ext>
            </a:extLst>
          </p:cNvPr>
          <p:cNvSpPr txBox="1">
            <a:spLocks noChangeArrowheads="1"/>
          </p:cNvSpPr>
          <p:nvPr/>
        </p:nvSpPr>
        <p:spPr bwMode="auto">
          <a:xfrm>
            <a:off x="7670903" y="609600"/>
            <a:ext cx="3124200" cy="400110"/>
          </a:xfrm>
          <a:prstGeom prst="rect">
            <a:avLst/>
          </a:prstGeom>
          <a:solidFill>
            <a:schemeClr val="accent3">
              <a:lumMod val="95000"/>
            </a:schemeClr>
          </a:solidFill>
          <a:ln>
            <a:noFill/>
          </a:ln>
        </p:spPr>
        <p:txBody>
          <a:bodyPr wrap="square">
            <a:spAutoFit/>
          </a:bodyPr>
          <a:lstStyle>
            <a:defPPr>
              <a:defRPr lang="en-US"/>
            </a:defPPr>
            <a:lvl1pPr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a:lstStyle>
          <a:p>
            <a:pPr eaLnBrk="1" hangingPunct="1">
              <a:spcBef>
                <a:spcPts val="0"/>
              </a:spcBef>
            </a:pPr>
            <a:r>
              <a:rPr lang="en-US" altLang="en-US" sz="2000" dirty="0">
                <a:solidFill>
                  <a:schemeClr val="tx1">
                    <a:lumMod val="50000"/>
                  </a:schemeClr>
                </a:solidFill>
              </a:rPr>
              <a:t>Early PowerWorld Oneline</a:t>
            </a:r>
          </a:p>
        </p:txBody>
      </p:sp>
      <p:sp>
        <p:nvSpPr>
          <p:cNvPr id="8" name="Text Box 5">
            <a:extLst>
              <a:ext uri="{FF2B5EF4-FFF2-40B4-BE49-F238E27FC236}">
                <a16:creationId xmlns:a16="http://schemas.microsoft.com/office/drawing/2014/main" id="{0851DF19-AE1F-2518-BBAB-565569E114E8}"/>
              </a:ext>
            </a:extLst>
          </p:cNvPr>
          <p:cNvSpPr txBox="1">
            <a:spLocks noChangeArrowheads="1"/>
          </p:cNvSpPr>
          <p:nvPr/>
        </p:nvSpPr>
        <p:spPr bwMode="auto">
          <a:xfrm>
            <a:off x="7705593" y="3627567"/>
            <a:ext cx="3946835" cy="707886"/>
          </a:xfrm>
          <a:prstGeom prst="rect">
            <a:avLst/>
          </a:prstGeom>
          <a:solidFill>
            <a:schemeClr val="accent3">
              <a:lumMod val="95000"/>
            </a:schemeClr>
          </a:solidFill>
          <a:ln>
            <a:noFill/>
          </a:ln>
        </p:spPr>
        <p:txBody>
          <a:bodyPr wrap="square">
            <a:spAutoFit/>
          </a:bodyPr>
          <a:lstStyle>
            <a:defPPr>
              <a:defRPr lang="en-US"/>
            </a:defPPr>
            <a:lvl1pPr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a:lstStyle>
          <a:p>
            <a:pPr eaLnBrk="1" hangingPunct="1">
              <a:spcBef>
                <a:spcPts val="0"/>
              </a:spcBef>
            </a:pPr>
            <a:r>
              <a:rPr lang="en-US" altLang="en-US" sz="2000" dirty="0">
                <a:solidFill>
                  <a:schemeClr val="tx1">
                    <a:lumMod val="50000"/>
                  </a:schemeClr>
                </a:solidFill>
              </a:rPr>
              <a:t>120,000 Bus Model for East-West Interconnection Study</a:t>
            </a:r>
          </a:p>
        </p:txBody>
      </p:sp>
      <p:sp>
        <p:nvSpPr>
          <p:cNvPr id="4" name="Slide Number Placeholder 3">
            <a:extLst>
              <a:ext uri="{FF2B5EF4-FFF2-40B4-BE49-F238E27FC236}">
                <a16:creationId xmlns:a16="http://schemas.microsoft.com/office/drawing/2014/main" id="{734A0C72-A061-938B-C992-0E153A74EBA1}"/>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39</a:t>
            </a:fld>
            <a:endParaRPr lang="en-US" dirty="0">
              <a:solidFill>
                <a:schemeClr val="tx1">
                  <a:lumMod val="50000"/>
                </a:schemeClr>
              </a:solidFill>
            </a:endParaRPr>
          </a:p>
        </p:txBody>
      </p:sp>
    </p:spTree>
    <p:extLst>
      <p:ext uri="{BB962C8B-B14F-4D97-AF65-F5344CB8AC3E}">
        <p14:creationId xmlns:p14="http://schemas.microsoft.com/office/powerpoint/2010/main" val="3481505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7AA999-6FD1-DE18-2CF0-F71E411088C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990600" y="2743200"/>
            <a:ext cx="7005484" cy="3810000"/>
          </a:xfrm>
          <a:prstGeom prst="rect">
            <a:avLst/>
          </a:prstGeom>
        </p:spPr>
      </p:pic>
      <p:sp>
        <p:nvSpPr>
          <p:cNvPr id="2" name="Title 1">
            <a:extLst>
              <a:ext uri="{FF2B5EF4-FFF2-40B4-BE49-F238E27FC236}">
                <a16:creationId xmlns:a16="http://schemas.microsoft.com/office/drawing/2014/main" id="{C5545EB9-2B22-0409-3E34-A4CE9720CA7A}"/>
              </a:ext>
            </a:extLst>
          </p:cNvPr>
          <p:cNvSpPr>
            <a:spLocks noGrp="1"/>
          </p:cNvSpPr>
          <p:nvPr>
            <p:ph type="title"/>
          </p:nvPr>
        </p:nvSpPr>
        <p:spPr/>
        <p:txBody>
          <a:bodyPr/>
          <a:lstStyle/>
          <a:p>
            <a:r>
              <a:rPr lang="en-US" dirty="0"/>
              <a:t>PowerWorld Case Information Displays</a:t>
            </a:r>
          </a:p>
        </p:txBody>
      </p:sp>
      <p:sp>
        <p:nvSpPr>
          <p:cNvPr id="3" name="Content Placeholder 2">
            <a:extLst>
              <a:ext uri="{FF2B5EF4-FFF2-40B4-BE49-F238E27FC236}">
                <a16:creationId xmlns:a16="http://schemas.microsoft.com/office/drawing/2014/main" id="{CA8D0E56-89D1-A2F3-34B3-272BD411F44D}"/>
              </a:ext>
            </a:extLst>
          </p:cNvPr>
          <p:cNvSpPr>
            <a:spLocks noGrp="1"/>
          </p:cNvSpPr>
          <p:nvPr>
            <p:ph idx="1"/>
          </p:nvPr>
        </p:nvSpPr>
        <p:spPr/>
        <p:txBody>
          <a:bodyPr/>
          <a:lstStyle/>
          <a:p>
            <a:r>
              <a:rPr lang="en-US" dirty="0"/>
              <a:t>The Case Information displays can be accessed using the </a:t>
            </a:r>
            <a:r>
              <a:rPr lang="en-US" b="1" dirty="0"/>
              <a:t>Case Information </a:t>
            </a:r>
            <a:r>
              <a:rPr lang="en-US" dirty="0"/>
              <a:t>menu item</a:t>
            </a:r>
          </a:p>
          <a:p>
            <a:r>
              <a:rPr lang="en-US" dirty="0"/>
              <a:t>As an example, select </a:t>
            </a:r>
            <a:r>
              <a:rPr lang="en-US" b="1" dirty="0"/>
              <a:t>Case Information, Network, Buses</a:t>
            </a:r>
          </a:p>
          <a:p>
            <a:endParaRPr lang="en-US" dirty="0"/>
          </a:p>
        </p:txBody>
      </p:sp>
      <p:sp>
        <p:nvSpPr>
          <p:cNvPr id="6" name="Text Box 5">
            <a:extLst>
              <a:ext uri="{FF2B5EF4-FFF2-40B4-BE49-F238E27FC236}">
                <a16:creationId xmlns:a16="http://schemas.microsoft.com/office/drawing/2014/main" id="{828942F8-D17A-BD76-F28C-A8CACF407509}"/>
              </a:ext>
            </a:extLst>
          </p:cNvPr>
          <p:cNvSpPr txBox="1">
            <a:spLocks noChangeArrowheads="1"/>
          </p:cNvSpPr>
          <p:nvPr/>
        </p:nvSpPr>
        <p:spPr bwMode="auto">
          <a:xfrm>
            <a:off x="7843274" y="4522708"/>
            <a:ext cx="4120126" cy="1569660"/>
          </a:xfrm>
          <a:prstGeom prst="rect">
            <a:avLst/>
          </a:prstGeom>
          <a:solidFill>
            <a:schemeClr val="accent3">
              <a:lumMod val="95000"/>
            </a:schemeClr>
          </a:solidFill>
          <a:ln>
            <a:noFill/>
          </a:ln>
        </p:spPr>
        <p:txBody>
          <a:bodyPr wrap="square">
            <a:spAutoFit/>
          </a:bodyPr>
          <a:lstStyle>
            <a:defPPr>
              <a:defRPr lang="en-US"/>
            </a:defPPr>
            <a:lvl1pPr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a:lstStyle>
          <a:p>
            <a:pPr eaLnBrk="1" hangingPunct="1">
              <a:spcBef>
                <a:spcPts val="0"/>
              </a:spcBef>
            </a:pPr>
            <a:r>
              <a:rPr lang="en-US" altLang="en-US" sz="2400" dirty="0">
                <a:solidFill>
                  <a:schemeClr val="tx1">
                    <a:lumMod val="50000"/>
                  </a:schemeClr>
                </a:solidFill>
                <a:latin typeface="+mn-lt"/>
              </a:rPr>
              <a:t>Even more information is available by right-clicking on a device and selecting </a:t>
            </a:r>
            <a:r>
              <a:rPr lang="en-US" altLang="en-US" sz="2400" b="1" dirty="0">
                <a:solidFill>
                  <a:schemeClr val="tx1">
                    <a:lumMod val="50000"/>
                  </a:schemeClr>
                </a:solidFill>
                <a:latin typeface="+mn-lt"/>
              </a:rPr>
              <a:t>Show Dialog</a:t>
            </a:r>
          </a:p>
        </p:txBody>
      </p:sp>
      <p:sp>
        <p:nvSpPr>
          <p:cNvPr id="7" name="Text Box 5">
            <a:extLst>
              <a:ext uri="{FF2B5EF4-FFF2-40B4-BE49-F238E27FC236}">
                <a16:creationId xmlns:a16="http://schemas.microsoft.com/office/drawing/2014/main" id="{006B5ECC-7E30-4CC1-0C84-8C7E68EFFDAC}"/>
              </a:ext>
            </a:extLst>
          </p:cNvPr>
          <p:cNvSpPr txBox="1">
            <a:spLocks noChangeArrowheads="1"/>
          </p:cNvSpPr>
          <p:nvPr/>
        </p:nvSpPr>
        <p:spPr bwMode="auto">
          <a:xfrm>
            <a:off x="8410783" y="3013501"/>
            <a:ext cx="3561394" cy="830997"/>
          </a:xfrm>
          <a:prstGeom prst="rect">
            <a:avLst/>
          </a:prstGeom>
          <a:solidFill>
            <a:schemeClr val="accent3">
              <a:lumMod val="95000"/>
            </a:schemeClr>
          </a:solidFill>
          <a:ln>
            <a:noFill/>
          </a:ln>
        </p:spPr>
        <p:txBody>
          <a:bodyPr wrap="square">
            <a:spAutoFit/>
          </a:bodyPr>
          <a:lstStyle>
            <a:defPPr>
              <a:defRPr lang="en-US"/>
            </a:defPPr>
            <a:lvl1pPr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a:lstStyle>
          <a:p>
            <a:pPr eaLnBrk="1" hangingPunct="1">
              <a:spcBef>
                <a:spcPts val="0"/>
              </a:spcBef>
            </a:pPr>
            <a:r>
              <a:rPr lang="en-US" altLang="en-US" sz="2400" dirty="0">
                <a:solidFill>
                  <a:schemeClr val="tx1">
                    <a:lumMod val="50000"/>
                  </a:schemeClr>
                </a:solidFill>
                <a:latin typeface="+mn-lt"/>
              </a:rPr>
              <a:t>To sort a column, left-click on the column header </a:t>
            </a:r>
            <a:endParaRPr lang="en-US" altLang="en-US" sz="2400" b="1" dirty="0">
              <a:solidFill>
                <a:schemeClr val="tx1">
                  <a:lumMod val="50000"/>
                </a:schemeClr>
              </a:solidFill>
              <a:latin typeface="+mn-lt"/>
            </a:endParaRPr>
          </a:p>
        </p:txBody>
      </p:sp>
      <p:sp>
        <p:nvSpPr>
          <p:cNvPr id="8" name="Line 5">
            <a:extLst>
              <a:ext uri="{FF2B5EF4-FFF2-40B4-BE49-F238E27FC236}">
                <a16:creationId xmlns:a16="http://schemas.microsoft.com/office/drawing/2014/main" id="{021A7B78-1AC3-FB94-431E-08126B27B73A}"/>
              </a:ext>
            </a:extLst>
          </p:cNvPr>
          <p:cNvSpPr>
            <a:spLocks noChangeShapeType="1"/>
          </p:cNvSpPr>
          <p:nvPr/>
        </p:nvSpPr>
        <p:spPr bwMode="auto">
          <a:xfrm flipH="1">
            <a:off x="5097123" y="3352800"/>
            <a:ext cx="3313660" cy="754975"/>
          </a:xfrm>
          <a:prstGeom prst="line">
            <a:avLst/>
          </a:prstGeom>
          <a:noFill/>
          <a:ln w="50800">
            <a:solidFill>
              <a:srgbClr val="000000"/>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a:lstStyle>
          <a:p>
            <a:endParaRPr lang="en-US" dirty="0"/>
          </a:p>
        </p:txBody>
      </p:sp>
      <p:sp>
        <p:nvSpPr>
          <p:cNvPr id="4" name="Slide Number Placeholder 3">
            <a:extLst>
              <a:ext uri="{FF2B5EF4-FFF2-40B4-BE49-F238E27FC236}">
                <a16:creationId xmlns:a16="http://schemas.microsoft.com/office/drawing/2014/main" id="{29BFCAF4-F4D2-BF43-D874-60F9AA41565B}"/>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40</a:t>
            </a:fld>
            <a:endParaRPr lang="en-US" dirty="0">
              <a:solidFill>
                <a:schemeClr val="tx1">
                  <a:lumMod val="50000"/>
                </a:schemeClr>
              </a:solidFill>
            </a:endParaRPr>
          </a:p>
        </p:txBody>
      </p:sp>
    </p:spTree>
    <p:extLst>
      <p:ext uri="{BB962C8B-B14F-4D97-AF65-F5344CB8AC3E}">
        <p14:creationId xmlns:p14="http://schemas.microsoft.com/office/powerpoint/2010/main" val="3423906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90C93-8A1D-760A-9AEE-B5B74E0554A7}"/>
              </a:ext>
            </a:extLst>
          </p:cNvPr>
          <p:cNvSpPr>
            <a:spLocks noGrp="1"/>
          </p:cNvSpPr>
          <p:nvPr>
            <p:ph type="title"/>
          </p:nvPr>
        </p:nvSpPr>
        <p:spPr/>
        <p:txBody>
          <a:bodyPr/>
          <a:lstStyle/>
          <a:p>
            <a:r>
              <a:rPr lang="en-US" dirty="0"/>
              <a:t>Power Flow and Electric Grid Planning Challenges </a:t>
            </a:r>
          </a:p>
        </p:txBody>
      </p:sp>
      <p:sp>
        <p:nvSpPr>
          <p:cNvPr id="3" name="Content Placeholder 2">
            <a:extLst>
              <a:ext uri="{FF2B5EF4-FFF2-40B4-BE49-F238E27FC236}">
                <a16:creationId xmlns:a16="http://schemas.microsoft.com/office/drawing/2014/main" id="{3D7FB69C-78ED-0380-5488-74AB4CA97A31}"/>
              </a:ext>
            </a:extLst>
          </p:cNvPr>
          <p:cNvSpPr>
            <a:spLocks noGrp="1"/>
          </p:cNvSpPr>
          <p:nvPr>
            <p:ph idx="1"/>
          </p:nvPr>
        </p:nvSpPr>
        <p:spPr>
          <a:xfrm>
            <a:off x="457200" y="1280160"/>
            <a:ext cx="11658600" cy="3733800"/>
          </a:xfrm>
        </p:spPr>
        <p:txBody>
          <a:bodyPr/>
          <a:lstStyle/>
          <a:p>
            <a:r>
              <a:rPr lang="en-US" dirty="0"/>
              <a:t>The power flow models a grid at a specific instance in time (i.e., what is called a case). However, most everything associated with the case can change (though some values are more changeable than others) . For example,</a:t>
            </a:r>
          </a:p>
          <a:p>
            <a:pPr lvl="1"/>
            <a:r>
              <a:rPr lang="en-US" dirty="0"/>
              <a:t>The loading level</a:t>
            </a:r>
          </a:p>
          <a:p>
            <a:pPr lvl="1"/>
            <a:r>
              <a:rPr lang="en-US" dirty="0"/>
              <a:t>The generation</a:t>
            </a:r>
          </a:p>
          <a:p>
            <a:pPr lvl="1"/>
            <a:r>
              <a:rPr lang="en-US" dirty="0"/>
              <a:t>Branch statuses</a:t>
            </a:r>
          </a:p>
          <a:p>
            <a:pPr lvl="1"/>
            <a:r>
              <a:rPr lang="en-US" dirty="0"/>
              <a:t>New equipment</a:t>
            </a:r>
          </a:p>
          <a:p>
            <a:r>
              <a:rPr lang="en-US" dirty="0"/>
              <a:t>The planning challenge is to economically design a grid so that for all reasonably credible situations the grid works</a:t>
            </a:r>
          </a:p>
          <a:p>
            <a:r>
              <a:rPr lang="en-US" dirty="0"/>
              <a:t>This is becoming more challenging as the easily controllable generation of the past is being replaced by less controllable wind and solar</a:t>
            </a:r>
          </a:p>
        </p:txBody>
      </p:sp>
      <p:sp>
        <p:nvSpPr>
          <p:cNvPr id="4" name="Slide Number Placeholder 3">
            <a:extLst>
              <a:ext uri="{FF2B5EF4-FFF2-40B4-BE49-F238E27FC236}">
                <a16:creationId xmlns:a16="http://schemas.microsoft.com/office/drawing/2014/main" id="{D7426C0B-839B-E887-AB9A-0EC69F3AC948}"/>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41</a:t>
            </a:fld>
            <a:endParaRPr lang="en-US" dirty="0">
              <a:solidFill>
                <a:schemeClr val="tx1">
                  <a:lumMod val="50000"/>
                </a:schemeClr>
              </a:solidFill>
            </a:endParaRPr>
          </a:p>
        </p:txBody>
      </p:sp>
    </p:spTree>
    <p:extLst>
      <p:ext uri="{BB962C8B-B14F-4D97-AF65-F5344CB8AC3E}">
        <p14:creationId xmlns:p14="http://schemas.microsoft.com/office/powerpoint/2010/main" val="1131066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B7887-41B1-D557-6EE3-8BA849B49CB5}"/>
              </a:ext>
            </a:extLst>
          </p:cNvPr>
          <p:cNvSpPr>
            <a:spLocks noGrp="1"/>
          </p:cNvSpPr>
          <p:nvPr>
            <p:ph type="title"/>
          </p:nvPr>
        </p:nvSpPr>
        <p:spPr/>
        <p:txBody>
          <a:bodyPr/>
          <a:lstStyle/>
          <a:p>
            <a:r>
              <a:rPr lang="en-US" dirty="0"/>
              <a:t>Example: Modeling a Change in Generation</a:t>
            </a:r>
          </a:p>
        </p:txBody>
      </p:sp>
      <p:sp>
        <p:nvSpPr>
          <p:cNvPr id="3" name="Content Placeholder 2">
            <a:extLst>
              <a:ext uri="{FF2B5EF4-FFF2-40B4-BE49-F238E27FC236}">
                <a16:creationId xmlns:a16="http://schemas.microsoft.com/office/drawing/2014/main" id="{BE988DB8-D9C4-6818-9EAE-8AD8382B9F38}"/>
              </a:ext>
            </a:extLst>
          </p:cNvPr>
          <p:cNvSpPr>
            <a:spLocks noGrp="1"/>
          </p:cNvSpPr>
          <p:nvPr>
            <p:ph idx="1"/>
          </p:nvPr>
        </p:nvSpPr>
        <p:spPr>
          <a:xfrm>
            <a:off x="457200" y="1280160"/>
            <a:ext cx="8915400" cy="3733800"/>
          </a:xfrm>
        </p:spPr>
        <p:txBody>
          <a:bodyPr/>
          <a:lstStyle/>
          <a:p>
            <a:r>
              <a:rPr lang="en-US" dirty="0"/>
              <a:t>The power flow is a steady-state analysis tool, so the assumption is total load plus losses is always equal to total generation</a:t>
            </a:r>
          </a:p>
          <a:p>
            <a:pPr lvl="1"/>
            <a:r>
              <a:rPr lang="en-US" dirty="0"/>
              <a:t>Generation mismatch is made up at the slack bus (also known as the reference bus or swing bus)</a:t>
            </a:r>
          </a:p>
          <a:p>
            <a:r>
              <a:rPr lang="en-US" dirty="0"/>
              <a:t>When doing generation change power flow studies one always needs to be cognizant of where the generation is being made up</a:t>
            </a:r>
          </a:p>
          <a:p>
            <a:pPr lvl="1"/>
            <a:r>
              <a:rPr lang="en-US" dirty="0"/>
              <a:t>Common options include system slack, distributed across multiple generators by participation factors or by economics </a:t>
            </a:r>
          </a:p>
          <a:p>
            <a:endParaRPr lang="en-US" dirty="0"/>
          </a:p>
        </p:txBody>
      </p:sp>
      <p:sp>
        <p:nvSpPr>
          <p:cNvPr id="4" name="Slide Number Placeholder 3">
            <a:extLst>
              <a:ext uri="{FF2B5EF4-FFF2-40B4-BE49-F238E27FC236}">
                <a16:creationId xmlns:a16="http://schemas.microsoft.com/office/drawing/2014/main" id="{954F6CCD-76CF-A51B-9562-B2122285AE35}"/>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42</a:t>
            </a:fld>
            <a:endParaRPr lang="en-US" dirty="0">
              <a:solidFill>
                <a:schemeClr val="tx1">
                  <a:lumMod val="50000"/>
                </a:schemeClr>
              </a:solidFill>
            </a:endParaRPr>
          </a:p>
        </p:txBody>
      </p:sp>
    </p:spTree>
    <p:extLst>
      <p:ext uri="{BB962C8B-B14F-4D97-AF65-F5344CB8AC3E}">
        <p14:creationId xmlns:p14="http://schemas.microsoft.com/office/powerpoint/2010/main" val="50576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BE4DC-09EA-C856-CDE7-F7951FF77233}"/>
              </a:ext>
            </a:extLst>
          </p:cNvPr>
          <p:cNvSpPr>
            <a:spLocks noGrp="1"/>
          </p:cNvSpPr>
          <p:nvPr>
            <p:ph type="title"/>
          </p:nvPr>
        </p:nvSpPr>
        <p:spPr/>
        <p:txBody>
          <a:bodyPr/>
          <a:lstStyle/>
          <a:p>
            <a:r>
              <a:rPr lang="en-US" dirty="0"/>
              <a:t>Generator Change Example 1:  Actual Flows for 100 MW Change</a:t>
            </a:r>
          </a:p>
        </p:txBody>
      </p:sp>
      <p:sp>
        <p:nvSpPr>
          <p:cNvPr id="3" name="Content Placeholder 2">
            <a:extLst>
              <a:ext uri="{FF2B5EF4-FFF2-40B4-BE49-F238E27FC236}">
                <a16:creationId xmlns:a16="http://schemas.microsoft.com/office/drawing/2014/main" id="{B2693287-542E-32C0-3EDA-80FB928D99D1}"/>
              </a:ext>
            </a:extLst>
          </p:cNvPr>
          <p:cNvSpPr>
            <a:spLocks noGrp="1"/>
          </p:cNvSpPr>
          <p:nvPr>
            <p:ph idx="1"/>
          </p:nvPr>
        </p:nvSpPr>
        <p:spPr>
          <a:xfrm>
            <a:off x="457200" y="1280160"/>
            <a:ext cx="10515600" cy="3733800"/>
          </a:xfrm>
        </p:spPr>
        <p:txBody>
          <a:bodyPr/>
          <a:lstStyle/>
          <a:p>
            <a:r>
              <a:rPr lang="en-US" dirty="0"/>
              <a:t>Increase the generation at Pear138 by 100 MW (one click increases its output by 20 MW)</a:t>
            </a:r>
          </a:p>
        </p:txBody>
      </p:sp>
      <p:pic>
        <p:nvPicPr>
          <p:cNvPr id="5" name="Picture 4">
            <a:extLst>
              <a:ext uri="{FF2B5EF4-FFF2-40B4-BE49-F238E27FC236}">
                <a16:creationId xmlns:a16="http://schemas.microsoft.com/office/drawing/2014/main" id="{550E3B33-47CD-9DF8-6EBC-28904C199147}"/>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447800" y="2209800"/>
            <a:ext cx="8229600" cy="4389120"/>
          </a:xfrm>
          <a:prstGeom prst="rect">
            <a:avLst/>
          </a:prstGeom>
        </p:spPr>
      </p:pic>
      <p:sp>
        <p:nvSpPr>
          <p:cNvPr id="6" name="Line 5">
            <a:extLst>
              <a:ext uri="{FF2B5EF4-FFF2-40B4-BE49-F238E27FC236}">
                <a16:creationId xmlns:a16="http://schemas.microsoft.com/office/drawing/2014/main" id="{1374F23B-F73B-4A46-433E-3D32A6693F01}"/>
              </a:ext>
            </a:extLst>
          </p:cNvPr>
          <p:cNvSpPr>
            <a:spLocks noChangeShapeType="1"/>
          </p:cNvSpPr>
          <p:nvPr/>
        </p:nvSpPr>
        <p:spPr bwMode="auto">
          <a:xfrm>
            <a:off x="3200400" y="2286000"/>
            <a:ext cx="2590800" cy="2667000"/>
          </a:xfrm>
          <a:prstGeom prst="line">
            <a:avLst/>
          </a:prstGeom>
          <a:noFill/>
          <a:ln w="50800">
            <a:solidFill>
              <a:srgbClr val="000000"/>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a:lstStyle>
          <a:p>
            <a:endParaRPr lang="en-US" dirty="0"/>
          </a:p>
        </p:txBody>
      </p:sp>
      <p:sp>
        <p:nvSpPr>
          <p:cNvPr id="7" name="Line 5">
            <a:extLst>
              <a:ext uri="{FF2B5EF4-FFF2-40B4-BE49-F238E27FC236}">
                <a16:creationId xmlns:a16="http://schemas.microsoft.com/office/drawing/2014/main" id="{B7FE1F9D-2849-7C16-B4F2-347E35B45351}"/>
              </a:ext>
            </a:extLst>
          </p:cNvPr>
          <p:cNvSpPr>
            <a:spLocks noChangeShapeType="1"/>
          </p:cNvSpPr>
          <p:nvPr/>
        </p:nvSpPr>
        <p:spPr bwMode="auto">
          <a:xfrm flipH="1">
            <a:off x="8305800" y="2743200"/>
            <a:ext cx="914400" cy="22860"/>
          </a:xfrm>
          <a:prstGeom prst="line">
            <a:avLst/>
          </a:prstGeom>
          <a:noFill/>
          <a:ln w="50800">
            <a:solidFill>
              <a:srgbClr val="000000"/>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a:lstStyle>
          <a:p>
            <a:endParaRPr lang="en-US" dirty="0"/>
          </a:p>
        </p:txBody>
      </p:sp>
      <p:sp>
        <p:nvSpPr>
          <p:cNvPr id="8" name="Text Box 5">
            <a:extLst>
              <a:ext uri="{FF2B5EF4-FFF2-40B4-BE49-F238E27FC236}">
                <a16:creationId xmlns:a16="http://schemas.microsoft.com/office/drawing/2014/main" id="{B1EDB4C3-D74D-EC1C-5F81-A16A400A508B}"/>
              </a:ext>
            </a:extLst>
          </p:cNvPr>
          <p:cNvSpPr txBox="1">
            <a:spLocks noChangeArrowheads="1"/>
          </p:cNvSpPr>
          <p:nvPr/>
        </p:nvSpPr>
        <p:spPr bwMode="auto">
          <a:xfrm>
            <a:off x="9401383" y="1981200"/>
            <a:ext cx="2028617" cy="1938992"/>
          </a:xfrm>
          <a:prstGeom prst="rect">
            <a:avLst/>
          </a:prstGeom>
          <a:solidFill>
            <a:schemeClr val="accent3">
              <a:lumMod val="95000"/>
            </a:schemeClr>
          </a:solidFill>
          <a:ln>
            <a:noFill/>
          </a:ln>
        </p:spPr>
        <p:txBody>
          <a:bodyPr wrap="square">
            <a:spAutoFit/>
          </a:bodyPr>
          <a:lstStyle>
            <a:defPPr>
              <a:defRPr lang="en-US"/>
            </a:defPPr>
            <a:lvl1pPr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a:lstStyle>
          <a:p>
            <a:pPr eaLnBrk="1" hangingPunct="1">
              <a:spcBef>
                <a:spcPts val="0"/>
              </a:spcBef>
            </a:pPr>
            <a:r>
              <a:rPr lang="en-US" altLang="en-US" sz="2400" dirty="0">
                <a:solidFill>
                  <a:schemeClr val="tx1">
                    <a:lumMod val="50000"/>
                  </a:schemeClr>
                </a:solidFill>
                <a:latin typeface="+mn-lt"/>
              </a:rPr>
              <a:t>Notice a corresponding and opposite change at the slack bus</a:t>
            </a:r>
            <a:endParaRPr lang="en-US" altLang="en-US" sz="2400" b="1" dirty="0">
              <a:solidFill>
                <a:schemeClr val="tx1">
                  <a:lumMod val="50000"/>
                </a:schemeClr>
              </a:solidFill>
              <a:latin typeface="+mn-lt"/>
            </a:endParaRPr>
          </a:p>
        </p:txBody>
      </p:sp>
      <p:sp>
        <p:nvSpPr>
          <p:cNvPr id="4" name="Slide Number Placeholder 3">
            <a:extLst>
              <a:ext uri="{FF2B5EF4-FFF2-40B4-BE49-F238E27FC236}">
                <a16:creationId xmlns:a16="http://schemas.microsoft.com/office/drawing/2014/main" id="{68BC0F11-F194-CA92-48C8-0D362ACC3415}"/>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43</a:t>
            </a:fld>
            <a:endParaRPr lang="en-US" dirty="0">
              <a:solidFill>
                <a:schemeClr val="tx1">
                  <a:lumMod val="50000"/>
                </a:schemeClr>
              </a:solidFill>
            </a:endParaRPr>
          </a:p>
        </p:txBody>
      </p:sp>
    </p:spTree>
    <p:extLst>
      <p:ext uri="{BB962C8B-B14F-4D97-AF65-F5344CB8AC3E}">
        <p14:creationId xmlns:p14="http://schemas.microsoft.com/office/powerpoint/2010/main" val="38239136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64252-86A7-A38F-4D8F-80368AE90E61}"/>
              </a:ext>
            </a:extLst>
          </p:cNvPr>
          <p:cNvSpPr>
            <a:spLocks noGrp="1"/>
          </p:cNvSpPr>
          <p:nvPr>
            <p:ph type="title"/>
          </p:nvPr>
        </p:nvSpPr>
        <p:spPr/>
        <p:txBody>
          <a:bodyPr/>
          <a:lstStyle/>
          <a:p>
            <a:r>
              <a:rPr lang="en-US" dirty="0"/>
              <a:t>Generator Change Example 1: </a:t>
            </a:r>
            <a:br>
              <a:rPr lang="en-US" dirty="0"/>
            </a:br>
            <a:r>
              <a:rPr lang="en-US" dirty="0"/>
              <a:t>Difference Flows for 100 MW Change</a:t>
            </a:r>
          </a:p>
        </p:txBody>
      </p:sp>
      <p:sp>
        <p:nvSpPr>
          <p:cNvPr id="3" name="Content Placeholder 2">
            <a:extLst>
              <a:ext uri="{FF2B5EF4-FFF2-40B4-BE49-F238E27FC236}">
                <a16:creationId xmlns:a16="http://schemas.microsoft.com/office/drawing/2014/main" id="{B6841C10-FC57-9DAD-2E87-7C4675463052}"/>
              </a:ext>
            </a:extLst>
          </p:cNvPr>
          <p:cNvSpPr>
            <a:spLocks noGrp="1"/>
          </p:cNvSpPr>
          <p:nvPr>
            <p:ph idx="1"/>
          </p:nvPr>
        </p:nvSpPr>
        <p:spPr>
          <a:xfrm>
            <a:off x="457200" y="1280160"/>
            <a:ext cx="11297920" cy="1158240"/>
          </a:xfrm>
        </p:spPr>
        <p:txBody>
          <a:bodyPr/>
          <a:lstStyle/>
          <a:p>
            <a:r>
              <a:rPr lang="en-US" sz="2800" dirty="0"/>
              <a:t>To visualize just the change in the flows, before doing the change select </a:t>
            </a:r>
            <a:r>
              <a:rPr lang="en-US" sz="2800" b="1" dirty="0"/>
              <a:t>Tools, Difference Case </a:t>
            </a:r>
            <a:r>
              <a:rPr lang="en-US" sz="2800" dirty="0"/>
              <a:t>and then </a:t>
            </a:r>
            <a:r>
              <a:rPr lang="en-US" sz="2800" b="1" dirty="0"/>
              <a:t>Set Present as Base</a:t>
            </a:r>
            <a:r>
              <a:rPr lang="en-US" sz="2800" dirty="0"/>
              <a:t>.  Then do the </a:t>
            </a:r>
            <a:r>
              <a:rPr lang="en-US" dirty="0"/>
              <a:t>c</a:t>
            </a:r>
            <a:r>
              <a:rPr lang="en-US" sz="2800" dirty="0"/>
              <a:t>hange</a:t>
            </a:r>
            <a:r>
              <a:rPr lang="en-US" dirty="0"/>
              <a:t> </a:t>
            </a:r>
            <a:r>
              <a:rPr lang="en-US" sz="2800" dirty="0"/>
              <a:t>and select </a:t>
            </a:r>
            <a:r>
              <a:rPr lang="en-US" sz="2800" b="1" dirty="0"/>
              <a:t>Difference Mode</a:t>
            </a:r>
          </a:p>
          <a:p>
            <a:endParaRPr lang="en-US" dirty="0"/>
          </a:p>
        </p:txBody>
      </p:sp>
      <p:pic>
        <p:nvPicPr>
          <p:cNvPr id="5" name="Picture 4">
            <a:extLst>
              <a:ext uri="{FF2B5EF4-FFF2-40B4-BE49-F238E27FC236}">
                <a16:creationId xmlns:a16="http://schemas.microsoft.com/office/drawing/2014/main" id="{759FCABD-A908-4199-86FB-6A5F59487A06}"/>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19200" y="2590800"/>
            <a:ext cx="7680960" cy="3840480"/>
          </a:xfrm>
          <a:prstGeom prst="rect">
            <a:avLst/>
          </a:prstGeom>
        </p:spPr>
      </p:pic>
      <p:sp>
        <p:nvSpPr>
          <p:cNvPr id="6" name="Line 5">
            <a:extLst>
              <a:ext uri="{FF2B5EF4-FFF2-40B4-BE49-F238E27FC236}">
                <a16:creationId xmlns:a16="http://schemas.microsoft.com/office/drawing/2014/main" id="{AE463E48-5DEB-1DFB-6649-EDEB572E7AE9}"/>
              </a:ext>
            </a:extLst>
          </p:cNvPr>
          <p:cNvSpPr>
            <a:spLocks noChangeShapeType="1"/>
          </p:cNvSpPr>
          <p:nvPr/>
        </p:nvSpPr>
        <p:spPr bwMode="auto">
          <a:xfrm flipH="1">
            <a:off x="7924800" y="3048000"/>
            <a:ext cx="914400" cy="22860"/>
          </a:xfrm>
          <a:prstGeom prst="line">
            <a:avLst/>
          </a:prstGeom>
          <a:noFill/>
          <a:ln w="50800">
            <a:solidFill>
              <a:srgbClr val="000000"/>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a:lstStyle>
          <a:p>
            <a:endParaRPr lang="en-US" dirty="0"/>
          </a:p>
        </p:txBody>
      </p:sp>
      <p:sp>
        <p:nvSpPr>
          <p:cNvPr id="7" name="Text Box 5">
            <a:extLst>
              <a:ext uri="{FF2B5EF4-FFF2-40B4-BE49-F238E27FC236}">
                <a16:creationId xmlns:a16="http://schemas.microsoft.com/office/drawing/2014/main" id="{D20AC327-8E90-7D52-76BD-2AE676383388}"/>
              </a:ext>
            </a:extLst>
          </p:cNvPr>
          <p:cNvSpPr txBox="1">
            <a:spLocks noChangeArrowheads="1"/>
          </p:cNvSpPr>
          <p:nvPr/>
        </p:nvSpPr>
        <p:spPr bwMode="auto">
          <a:xfrm>
            <a:off x="8934925" y="2447835"/>
            <a:ext cx="2647475" cy="1938992"/>
          </a:xfrm>
          <a:prstGeom prst="rect">
            <a:avLst/>
          </a:prstGeom>
          <a:solidFill>
            <a:schemeClr val="accent3">
              <a:lumMod val="95000"/>
            </a:schemeClr>
          </a:solidFill>
          <a:ln>
            <a:noFill/>
          </a:ln>
        </p:spPr>
        <p:txBody>
          <a:bodyPr wrap="square">
            <a:spAutoFit/>
          </a:bodyPr>
          <a:lstStyle>
            <a:defPPr>
              <a:defRPr lang="en-US"/>
            </a:defPPr>
            <a:lvl1pPr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a:lstStyle>
          <a:p>
            <a:pPr eaLnBrk="1" hangingPunct="1">
              <a:spcBef>
                <a:spcPts val="0"/>
              </a:spcBef>
            </a:pPr>
            <a:r>
              <a:rPr lang="en-US" altLang="en-US" sz="2400" dirty="0">
                <a:solidFill>
                  <a:schemeClr val="tx1">
                    <a:lumMod val="50000"/>
                  </a:schemeClr>
                </a:solidFill>
                <a:latin typeface="+mn-lt"/>
              </a:rPr>
              <a:t>The slack decreased by -101 MW, with the extra -1 MW due to a change in the system losses. </a:t>
            </a:r>
            <a:endParaRPr lang="en-US" altLang="en-US" sz="2400" b="1" dirty="0">
              <a:solidFill>
                <a:schemeClr val="tx1">
                  <a:lumMod val="50000"/>
                </a:schemeClr>
              </a:solidFill>
              <a:latin typeface="+mn-lt"/>
            </a:endParaRPr>
          </a:p>
        </p:txBody>
      </p:sp>
      <p:sp>
        <p:nvSpPr>
          <p:cNvPr id="4" name="Slide Number Placeholder 3">
            <a:extLst>
              <a:ext uri="{FF2B5EF4-FFF2-40B4-BE49-F238E27FC236}">
                <a16:creationId xmlns:a16="http://schemas.microsoft.com/office/drawing/2014/main" id="{B884E744-CF45-CB5C-6F00-EA86C5B4BB13}"/>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44</a:t>
            </a:fld>
            <a:endParaRPr lang="en-US" dirty="0">
              <a:solidFill>
                <a:schemeClr val="tx1">
                  <a:lumMod val="50000"/>
                </a:schemeClr>
              </a:solidFill>
            </a:endParaRPr>
          </a:p>
        </p:txBody>
      </p:sp>
    </p:spTree>
    <p:extLst>
      <p:ext uri="{BB962C8B-B14F-4D97-AF65-F5344CB8AC3E}">
        <p14:creationId xmlns:p14="http://schemas.microsoft.com/office/powerpoint/2010/main" val="11867698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B528-EDF2-B2E4-F266-A6317C9C7438}"/>
              </a:ext>
            </a:extLst>
          </p:cNvPr>
          <p:cNvSpPr>
            <a:spLocks noGrp="1"/>
          </p:cNvSpPr>
          <p:nvPr>
            <p:ph type="title"/>
          </p:nvPr>
        </p:nvSpPr>
        <p:spPr/>
        <p:txBody>
          <a:bodyPr/>
          <a:lstStyle/>
          <a:p>
            <a:r>
              <a:rPr lang="en-US" dirty="0"/>
              <a:t>Area Automatic Generation Control (AGC) Using Participation Factors</a:t>
            </a:r>
          </a:p>
        </p:txBody>
      </p:sp>
      <p:sp>
        <p:nvSpPr>
          <p:cNvPr id="3" name="Content Placeholder 2">
            <a:extLst>
              <a:ext uri="{FF2B5EF4-FFF2-40B4-BE49-F238E27FC236}">
                <a16:creationId xmlns:a16="http://schemas.microsoft.com/office/drawing/2014/main" id="{A37897FF-61C1-7BC1-DEA4-FF74F6697D5B}"/>
              </a:ext>
            </a:extLst>
          </p:cNvPr>
          <p:cNvSpPr>
            <a:spLocks noGrp="1"/>
          </p:cNvSpPr>
          <p:nvPr>
            <p:ph idx="1"/>
          </p:nvPr>
        </p:nvSpPr>
        <p:spPr>
          <a:xfrm>
            <a:off x="457200" y="1280160"/>
            <a:ext cx="9296400" cy="3733800"/>
          </a:xfrm>
        </p:spPr>
        <p:txBody>
          <a:bodyPr/>
          <a:lstStyle/>
          <a:p>
            <a:r>
              <a:rPr lang="en-US" dirty="0"/>
              <a:t>A more realistic way to allocate the change in generation is to assume it is picked up by a number of generators</a:t>
            </a:r>
          </a:p>
          <a:p>
            <a:pPr lvl="1"/>
            <a:r>
              <a:rPr lang="en-US" dirty="0"/>
              <a:t>One approach is to use generator participation factors, in which each generator picks up a specified proportion of the change</a:t>
            </a:r>
          </a:p>
          <a:p>
            <a:pPr lvl="1"/>
            <a:r>
              <a:rPr lang="en-US" dirty="0"/>
              <a:t>Generator min/max limits would be enforced</a:t>
            </a:r>
          </a:p>
          <a:p>
            <a:r>
              <a:rPr lang="en-US" dirty="0"/>
              <a:t>Area participation factor can be enabled by selecting </a:t>
            </a:r>
            <a:r>
              <a:rPr lang="en-US" b="1" dirty="0"/>
              <a:t>Case Information, Aggregation, Areas </a:t>
            </a:r>
            <a:r>
              <a:rPr lang="en-US" dirty="0"/>
              <a:t>and then toggling AGC Status to “Part AGC”</a:t>
            </a:r>
          </a:p>
          <a:p>
            <a:endParaRPr lang="en-US" dirty="0"/>
          </a:p>
        </p:txBody>
      </p:sp>
      <p:sp>
        <p:nvSpPr>
          <p:cNvPr id="4" name="Slide Number Placeholder 3">
            <a:extLst>
              <a:ext uri="{FF2B5EF4-FFF2-40B4-BE49-F238E27FC236}">
                <a16:creationId xmlns:a16="http://schemas.microsoft.com/office/drawing/2014/main" id="{D9B51C08-6515-4F28-3C70-F3E4BD866613}"/>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45</a:t>
            </a:fld>
            <a:endParaRPr lang="en-US" dirty="0">
              <a:solidFill>
                <a:schemeClr val="tx1">
                  <a:lumMod val="50000"/>
                </a:schemeClr>
              </a:solidFill>
            </a:endParaRPr>
          </a:p>
        </p:txBody>
      </p:sp>
    </p:spTree>
    <p:extLst>
      <p:ext uri="{BB962C8B-B14F-4D97-AF65-F5344CB8AC3E}">
        <p14:creationId xmlns:p14="http://schemas.microsoft.com/office/powerpoint/2010/main" val="12259528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EF0D-0E7F-1C45-F82A-47FAF8DF581D}"/>
              </a:ext>
            </a:extLst>
          </p:cNvPr>
          <p:cNvSpPr>
            <a:spLocks noGrp="1"/>
          </p:cNvSpPr>
          <p:nvPr>
            <p:ph type="title"/>
          </p:nvPr>
        </p:nvSpPr>
        <p:spPr/>
        <p:txBody>
          <a:bodyPr/>
          <a:lstStyle/>
          <a:p>
            <a:r>
              <a:rPr lang="en-US" dirty="0"/>
              <a:t>Generator Change Example 2: </a:t>
            </a:r>
            <a:br>
              <a:rPr lang="en-US" dirty="0"/>
            </a:br>
            <a:r>
              <a:rPr lang="en-US" dirty="0"/>
              <a:t>Using Area Participation Factors</a:t>
            </a:r>
          </a:p>
        </p:txBody>
      </p:sp>
      <p:sp>
        <p:nvSpPr>
          <p:cNvPr id="3" name="Content Placeholder 2">
            <a:extLst>
              <a:ext uri="{FF2B5EF4-FFF2-40B4-BE49-F238E27FC236}">
                <a16:creationId xmlns:a16="http://schemas.microsoft.com/office/drawing/2014/main" id="{D295B59A-27EE-46C5-BB90-D4181F649FF3}"/>
              </a:ext>
            </a:extLst>
          </p:cNvPr>
          <p:cNvSpPr>
            <a:spLocks noGrp="1"/>
          </p:cNvSpPr>
          <p:nvPr>
            <p:ph idx="1"/>
          </p:nvPr>
        </p:nvSpPr>
        <p:spPr>
          <a:xfrm>
            <a:off x="457200" y="1280160"/>
            <a:ext cx="10591800" cy="3733800"/>
          </a:xfrm>
        </p:spPr>
        <p:txBody>
          <a:bodyPr/>
          <a:lstStyle/>
          <a:p>
            <a:r>
              <a:rPr lang="en-US" dirty="0"/>
              <a:t>Reload the case PSC_37Bus</a:t>
            </a:r>
          </a:p>
          <a:p>
            <a:r>
              <a:rPr lang="en-US" dirty="0"/>
              <a:t>Turn on area participation control</a:t>
            </a:r>
          </a:p>
          <a:p>
            <a:pPr lvl="1"/>
            <a:r>
              <a:rPr lang="en-US" dirty="0"/>
              <a:t>The values can be seen on </a:t>
            </a:r>
            <a:r>
              <a:rPr lang="en-US" b="1" dirty="0"/>
              <a:t>Case </a:t>
            </a:r>
            <a:br>
              <a:rPr lang="en-US" b="1" dirty="0"/>
            </a:br>
            <a:r>
              <a:rPr lang="en-US" b="1" dirty="0"/>
              <a:t>Information, Generators</a:t>
            </a:r>
            <a:r>
              <a:rPr lang="en-US" dirty="0"/>
              <a:t>; here they </a:t>
            </a:r>
            <a:br>
              <a:rPr lang="en-US" dirty="0"/>
            </a:br>
            <a:r>
              <a:rPr lang="en-US" dirty="0"/>
              <a:t>are all set to be proportional to each </a:t>
            </a:r>
            <a:br>
              <a:rPr lang="en-US" dirty="0"/>
            </a:br>
            <a:r>
              <a:rPr lang="en-US" dirty="0"/>
              <a:t>generator’s maximum MW value</a:t>
            </a:r>
          </a:p>
          <a:p>
            <a:pPr lvl="1"/>
            <a:r>
              <a:rPr lang="en-US" dirty="0"/>
              <a:t>To participate in area control each </a:t>
            </a:r>
            <a:br>
              <a:rPr lang="en-US" dirty="0"/>
            </a:br>
            <a:r>
              <a:rPr lang="en-US" dirty="0"/>
              <a:t>generator must be set on AGC (they are </a:t>
            </a:r>
            <a:br>
              <a:rPr lang="en-US" dirty="0"/>
            </a:br>
            <a:r>
              <a:rPr lang="en-US" dirty="0"/>
              <a:t>set off AGC when their output is </a:t>
            </a:r>
            <a:br>
              <a:rPr lang="en-US" dirty="0"/>
            </a:br>
            <a:r>
              <a:rPr lang="en-US" dirty="0"/>
              <a:t>manually changed); this value can be </a:t>
            </a:r>
            <a:br>
              <a:rPr lang="en-US" dirty="0"/>
            </a:br>
            <a:r>
              <a:rPr lang="en-US" dirty="0"/>
              <a:t>viewed/changed on the generator case info display</a:t>
            </a:r>
          </a:p>
          <a:p>
            <a:r>
              <a:rPr lang="en-US" dirty="0"/>
              <a:t>Use the difference mode to see how the generation changes as the load is changed</a:t>
            </a:r>
          </a:p>
          <a:p>
            <a:endParaRPr lang="en-US" dirty="0"/>
          </a:p>
        </p:txBody>
      </p:sp>
      <p:pic>
        <p:nvPicPr>
          <p:cNvPr id="7" name="Picture 6">
            <a:extLst>
              <a:ext uri="{FF2B5EF4-FFF2-40B4-BE49-F238E27FC236}">
                <a16:creationId xmlns:a16="http://schemas.microsoft.com/office/drawing/2014/main" id="{2180C3F6-5C29-16D5-E2FB-9463AD989ED0}"/>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2" t="3688" r="39252" b="6827"/>
          <a:stretch/>
        </p:blipFill>
        <p:spPr>
          <a:xfrm>
            <a:off x="6324600" y="1177834"/>
            <a:ext cx="5674093" cy="3992880"/>
          </a:xfrm>
          <a:prstGeom prst="rect">
            <a:avLst/>
          </a:prstGeom>
        </p:spPr>
      </p:pic>
      <p:sp>
        <p:nvSpPr>
          <p:cNvPr id="4" name="Slide Number Placeholder 3">
            <a:extLst>
              <a:ext uri="{FF2B5EF4-FFF2-40B4-BE49-F238E27FC236}">
                <a16:creationId xmlns:a16="http://schemas.microsoft.com/office/drawing/2014/main" id="{31DFFBC6-E09C-5AA7-1F06-D2AB22DEBDBA}"/>
              </a:ext>
            </a:extLst>
          </p:cNvPr>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46</a:t>
            </a:fld>
            <a:endParaRPr lang="en-US" dirty="0">
              <a:solidFill>
                <a:schemeClr val="tx1">
                  <a:lumMod val="50000"/>
                </a:schemeClr>
              </a:solidFill>
            </a:endParaRPr>
          </a:p>
        </p:txBody>
      </p:sp>
    </p:spTree>
    <p:extLst>
      <p:ext uri="{BB962C8B-B14F-4D97-AF65-F5344CB8AC3E}">
        <p14:creationId xmlns:p14="http://schemas.microsoft.com/office/powerpoint/2010/main" val="2739064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E4DF2-A44C-859B-1A00-2A9FF46A27DD}"/>
              </a:ext>
            </a:extLst>
          </p:cNvPr>
          <p:cNvSpPr>
            <a:spLocks noGrp="1"/>
          </p:cNvSpPr>
          <p:nvPr>
            <p:ph type="title"/>
          </p:nvPr>
        </p:nvSpPr>
        <p:spPr/>
        <p:txBody>
          <a:bodyPr/>
          <a:lstStyle/>
          <a:p>
            <a:r>
              <a:rPr lang="en-US" dirty="0"/>
              <a:t>Static versus Dynamic Analysis, cont.</a:t>
            </a:r>
          </a:p>
        </p:txBody>
      </p:sp>
      <p:sp>
        <p:nvSpPr>
          <p:cNvPr id="3" name="Content Placeholder 2">
            <a:extLst>
              <a:ext uri="{FF2B5EF4-FFF2-40B4-BE49-F238E27FC236}">
                <a16:creationId xmlns:a16="http://schemas.microsoft.com/office/drawing/2014/main" id="{1CAAB8DB-7A88-6A0F-E21B-3E49A960DE68}"/>
              </a:ext>
            </a:extLst>
          </p:cNvPr>
          <p:cNvSpPr>
            <a:spLocks noGrp="1"/>
          </p:cNvSpPr>
          <p:nvPr>
            <p:ph idx="1"/>
          </p:nvPr>
        </p:nvSpPr>
        <p:spPr>
          <a:xfrm>
            <a:off x="457200" y="1280160"/>
            <a:ext cx="11582400" cy="3733800"/>
          </a:xfrm>
        </p:spPr>
        <p:txBody>
          <a:bodyPr/>
          <a:lstStyle/>
          <a:p>
            <a:r>
              <a:rPr lang="en-US" dirty="0"/>
              <a:t>Values that change slowing (relative to the time frame of interest) can be assumed as constant</a:t>
            </a:r>
          </a:p>
          <a:p>
            <a:pPr lvl="1"/>
            <a:r>
              <a:rPr lang="en-US" dirty="0"/>
              <a:t>Power flow example is the load real and reactive values are assumed constant (sometimes voltage dependence is included)</a:t>
            </a:r>
          </a:p>
          <a:p>
            <a:r>
              <a:rPr lang="en-US" dirty="0"/>
              <a:t>Values that change quickly (relative to the time frame of interest) can be assumed to be algebraic</a:t>
            </a:r>
          </a:p>
          <a:p>
            <a:pPr lvl="1"/>
            <a:r>
              <a:rPr lang="en-US" dirty="0"/>
              <a:t>A generator's terminal voltage in power flow is an algebraic constraint, but not in transient stability</a:t>
            </a:r>
          </a:p>
          <a:p>
            <a:pPr lvl="1"/>
            <a:r>
              <a:rPr lang="en-US" dirty="0"/>
              <a:t>In power flow and stability the network power balance equations are assumed algebraic </a:t>
            </a:r>
          </a:p>
          <a:p>
            <a:r>
              <a:rPr lang="en-US" dirty="0"/>
              <a:t>In the power flow the control response of the human operator is considered a fast control whereas in dynamic analysis it is either slow or considered</a:t>
            </a:r>
          </a:p>
          <a:p>
            <a:endParaRPr lang="en-US" dirty="0"/>
          </a:p>
        </p:txBody>
      </p:sp>
      <p:sp>
        <p:nvSpPr>
          <p:cNvPr id="4" name="Slide Number Placeholder 3">
            <a:extLst>
              <a:ext uri="{FF2B5EF4-FFF2-40B4-BE49-F238E27FC236}">
                <a16:creationId xmlns:a16="http://schemas.microsoft.com/office/drawing/2014/main" id="{5BE94BBD-D1E5-EA57-6BC5-1F2BBB542897}"/>
              </a:ext>
            </a:extLst>
          </p:cNvPr>
          <p:cNvSpPr>
            <a:spLocks noGrp="1"/>
          </p:cNvSpPr>
          <p:nvPr>
            <p:ph type="sldNum" sz="quarter" idx="4"/>
          </p:nvPr>
        </p:nvSpPr>
        <p:spPr>
          <a:xfrm>
            <a:off x="9448800" y="6324600"/>
            <a:ext cx="2540000" cy="457200"/>
          </a:xfrm>
        </p:spPr>
        <p:txBody>
          <a:bodyPr/>
          <a:lstStyle/>
          <a:p>
            <a:fld id="{F06A5241-12CB-C64D-AE38-6540AC6C648E}" type="slidenum">
              <a:rPr lang="en-US" smtClean="0">
                <a:solidFill>
                  <a:schemeClr val="tx1">
                    <a:lumMod val="50000"/>
                  </a:schemeClr>
                </a:solidFill>
              </a:rPr>
              <a:pPr/>
              <a:t>4</a:t>
            </a:fld>
            <a:endParaRPr lang="en-US" dirty="0">
              <a:solidFill>
                <a:schemeClr val="tx1">
                  <a:lumMod val="50000"/>
                </a:schemeClr>
              </a:solidFill>
            </a:endParaRPr>
          </a:p>
        </p:txBody>
      </p:sp>
    </p:spTree>
    <p:extLst>
      <p:ext uri="{BB962C8B-B14F-4D97-AF65-F5344CB8AC3E}">
        <p14:creationId xmlns:p14="http://schemas.microsoft.com/office/powerpoint/2010/main" val="4127307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and Their Parameters</a:t>
            </a:r>
          </a:p>
        </p:txBody>
      </p:sp>
      <p:sp>
        <p:nvSpPr>
          <p:cNvPr id="3" name="Content Placeholder 2"/>
          <p:cNvSpPr>
            <a:spLocks noGrp="1"/>
          </p:cNvSpPr>
          <p:nvPr>
            <p:ph idx="1"/>
          </p:nvPr>
        </p:nvSpPr>
        <p:spPr>
          <a:xfrm>
            <a:off x="457200" y="1280160"/>
            <a:ext cx="10287000" cy="4323703"/>
          </a:xfrm>
        </p:spPr>
        <p:txBody>
          <a:bodyPr/>
          <a:lstStyle/>
          <a:p>
            <a:r>
              <a:rPr lang="en-US" dirty="0"/>
              <a:t>Models approximate the generic behavior of an object  (e.g., a resistor with V = RI)</a:t>
            </a:r>
          </a:p>
          <a:p>
            <a:r>
              <a:rPr lang="en-US" dirty="0"/>
              <a:t>The model’s parameters describe the behavior of a particular object</a:t>
            </a:r>
          </a:p>
          <a:p>
            <a:r>
              <a:rPr lang="en-US" dirty="0"/>
              <a:t>Models and parameters can be tightly coupled</a:t>
            </a:r>
          </a:p>
          <a:p>
            <a:pPr lvl="1"/>
            <a:r>
              <a:rPr lang="en-US" dirty="0"/>
              <a:t>The parameters for a particular model might have been derived from actual results on the object of interest, with the parameters tuned to match</a:t>
            </a:r>
          </a:p>
          <a:p>
            <a:pPr lvl="1"/>
            <a:r>
              <a:rPr lang="en-US" dirty="0"/>
              <a:t>For example, the resistance of an aluminum conductor is dependent on temperature and frequency, which might not be included in its model </a:t>
            </a:r>
          </a:p>
          <a:p>
            <a:pPr lvl="1"/>
            <a:endParaRPr lang="en-US" dirty="0"/>
          </a:p>
        </p:txBody>
      </p:sp>
      <p:sp>
        <p:nvSpPr>
          <p:cNvPr id="4" name="Slide Number Placeholder 3"/>
          <p:cNvSpPr>
            <a:spLocks noGrp="1"/>
          </p:cNvSpPr>
          <p:nvPr>
            <p:ph type="sldNum" sz="quarter" idx="4"/>
          </p:nvPr>
        </p:nvSpPr>
        <p:spPr/>
        <p:txBody>
          <a:bodyPr/>
          <a:lstStyle/>
          <a:p>
            <a:fld id="{F06A5241-12CB-C64D-AE38-6540AC6C648E}" type="slidenum">
              <a:rPr lang="en-US" smtClean="0">
                <a:solidFill>
                  <a:schemeClr val="tx1">
                    <a:lumMod val="50000"/>
                  </a:schemeClr>
                </a:solidFill>
              </a:rPr>
              <a:pPr/>
              <a:t>5</a:t>
            </a:fld>
            <a:endParaRPr lang="en-US" dirty="0">
              <a:solidFill>
                <a:schemeClr val="tx1">
                  <a:lumMod val="50000"/>
                </a:schemeClr>
              </a:solidFill>
            </a:endParaRPr>
          </a:p>
        </p:txBody>
      </p:sp>
    </p:spTree>
    <p:extLst>
      <p:ext uri="{BB962C8B-B14F-4D97-AF65-F5344CB8AC3E}">
        <p14:creationId xmlns:p14="http://schemas.microsoft.com/office/powerpoint/2010/main" val="2980909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and Their Parameters</a:t>
            </a:r>
          </a:p>
        </p:txBody>
      </p:sp>
      <p:sp>
        <p:nvSpPr>
          <p:cNvPr id="3" name="Content Placeholder 2"/>
          <p:cNvSpPr>
            <a:spLocks noGrp="1"/>
          </p:cNvSpPr>
          <p:nvPr>
            <p:ph idx="1"/>
          </p:nvPr>
        </p:nvSpPr>
        <p:spPr/>
        <p:txBody>
          <a:bodyPr/>
          <a:lstStyle/>
          <a:p>
            <a:r>
              <a:rPr lang="en-US" dirty="0"/>
              <a:t>Changing the model (even correcting an "incorrect" simulation implementation) can result in unexpected results!</a:t>
            </a:r>
          </a:p>
          <a:p>
            <a:r>
              <a:rPr lang="en-US" dirty="0"/>
              <a:t>Using a more detailed simulation approach, without changing the model, can also result in incorrect results</a:t>
            </a:r>
          </a:p>
          <a:p>
            <a:pPr lvl="1"/>
            <a:r>
              <a:rPr lang="en-US" dirty="0"/>
              <a:t>More detailed models are not </a:t>
            </a:r>
            <a:br>
              <a:rPr lang="en-US" dirty="0"/>
            </a:br>
            <a:r>
              <a:rPr lang="en-US" dirty="0"/>
              <a:t>necessarily more accurate</a:t>
            </a:r>
          </a:p>
          <a:p>
            <a:r>
              <a:rPr lang="en-US" dirty="0"/>
              <a:t>Not all parameters are</a:t>
            </a:r>
            <a:br>
              <a:rPr lang="en-US" dirty="0"/>
            </a:br>
            <a:r>
              <a:rPr lang="en-US" dirty="0"/>
              <a:t>created equal, and don’t</a:t>
            </a:r>
            <a:br>
              <a:rPr lang="en-US" dirty="0"/>
            </a:br>
            <a:r>
              <a:rPr lang="en-US" dirty="0"/>
              <a:t>need equal accuracy</a:t>
            </a:r>
          </a:p>
          <a:p>
            <a:pPr marL="0" indent="0">
              <a:buNone/>
            </a:pPr>
            <a:endParaRPr lang="en-US" dirty="0"/>
          </a:p>
          <a:p>
            <a:endParaRPr lang="en-US" dirty="0"/>
          </a:p>
        </p:txBody>
      </p:sp>
      <p:sp>
        <p:nvSpPr>
          <p:cNvPr id="4" name="Slide Number Placeholder 3"/>
          <p:cNvSpPr>
            <a:spLocks noGrp="1"/>
          </p:cNvSpPr>
          <p:nvPr>
            <p:ph type="sldNum" sz="quarter" idx="4"/>
          </p:nvPr>
        </p:nvSpPr>
        <p:spPr/>
        <p:txBody>
          <a:bodyPr/>
          <a:lstStyle/>
          <a:p>
            <a:fld id="{F06A5241-12CB-C64D-AE38-6540AC6C648E}" type="slidenum">
              <a:rPr lang="en-US" smtClean="0">
                <a:solidFill>
                  <a:schemeClr val="tx1">
                    <a:lumMod val="50000"/>
                  </a:schemeClr>
                </a:solidFill>
              </a:rPr>
              <a:pPr/>
              <a:t>6</a:t>
            </a:fld>
            <a:endParaRPr lang="en-US" dirty="0">
              <a:solidFill>
                <a:schemeClr val="tx1">
                  <a:lumMod val="50000"/>
                </a:schemeClr>
              </a:solidFill>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157668" y="2872616"/>
            <a:ext cx="4917273" cy="2865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6934200" y="5738170"/>
            <a:ext cx="3621504" cy="646331"/>
          </a:xfrm>
          <a:prstGeom prst="rect">
            <a:avLst/>
          </a:prstGeom>
          <a:solidFill>
            <a:schemeClr val="accent3">
              <a:lumMod val="95000"/>
            </a:schemeClr>
          </a:solidFill>
        </p:spPr>
        <p:txBody>
          <a:bodyPr wrap="square" rtlCol="0">
            <a:spAutoFit/>
          </a:bodyPr>
          <a:lstStyle/>
          <a:p>
            <a:r>
              <a:rPr lang="en-US" sz="1800" dirty="0">
                <a:solidFill>
                  <a:schemeClr val="tx1">
                    <a:lumMod val="50000"/>
                  </a:schemeClr>
                </a:solidFill>
              </a:rPr>
              <a:t>Image shows estimated line </a:t>
            </a:r>
            <a:br>
              <a:rPr lang="en-US" sz="1800" dirty="0">
                <a:solidFill>
                  <a:schemeClr val="tx1">
                    <a:lumMod val="50000"/>
                  </a:schemeClr>
                </a:solidFill>
              </a:rPr>
            </a:br>
            <a:r>
              <a:rPr lang="en-US" sz="1800" dirty="0">
                <a:solidFill>
                  <a:schemeClr val="tx1">
                    <a:lumMod val="50000"/>
                  </a:schemeClr>
                </a:solidFill>
              </a:rPr>
              <a:t>resistance variation (time in seconds)</a:t>
            </a:r>
          </a:p>
        </p:txBody>
      </p:sp>
    </p:spTree>
    <p:extLst>
      <p:ext uri="{BB962C8B-B14F-4D97-AF65-F5344CB8AC3E}">
        <p14:creationId xmlns:p14="http://schemas.microsoft.com/office/powerpoint/2010/main" val="2581822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 Phase Analysis of Three-Phase</a:t>
            </a:r>
          </a:p>
        </p:txBody>
      </p:sp>
      <p:sp>
        <p:nvSpPr>
          <p:cNvPr id="3" name="Content Placeholder 2"/>
          <p:cNvSpPr>
            <a:spLocks noGrp="1"/>
          </p:cNvSpPr>
          <p:nvPr>
            <p:ph idx="1"/>
          </p:nvPr>
        </p:nvSpPr>
        <p:spPr/>
        <p:txBody>
          <a:bodyPr/>
          <a:lstStyle/>
          <a:p>
            <a:r>
              <a:rPr lang="en-US" dirty="0"/>
              <a:t>Large-scale electrical systems are almost exclusively three-phase.  Common analysis tools, such as power flow and transient stability, often assume balanced operation</a:t>
            </a:r>
          </a:p>
          <a:p>
            <a:r>
              <a:rPr lang="en-US" dirty="0"/>
              <a:t>Balanced three-phase systems could be modeled with a per phase approach</a:t>
            </a:r>
          </a:p>
          <a:p>
            <a:pPr lvl="1"/>
            <a:r>
              <a:rPr lang="en-US" dirty="0"/>
              <a:t>Balanced Three-Phase Theorem: If a three-phase system is balanced, all loads and sources are Y-connected, and there is no mutual inductance between the phases then</a:t>
            </a:r>
          </a:p>
          <a:p>
            <a:pPr lvl="2"/>
            <a:r>
              <a:rPr lang="en-US" dirty="0"/>
              <a:t>All neutrals at the same potential</a:t>
            </a:r>
          </a:p>
          <a:p>
            <a:pPr lvl="2"/>
            <a:r>
              <a:rPr lang="en-US" dirty="0"/>
              <a:t>Phases are completely decoupled</a:t>
            </a:r>
          </a:p>
          <a:p>
            <a:pPr lvl="2"/>
            <a:endParaRPr lang="en-US" dirty="0"/>
          </a:p>
        </p:txBody>
      </p:sp>
      <p:sp>
        <p:nvSpPr>
          <p:cNvPr id="4" name="Slide Number Placeholder 3"/>
          <p:cNvSpPr>
            <a:spLocks noGrp="1"/>
          </p:cNvSpPr>
          <p:nvPr>
            <p:ph type="sldNum" sz="quarter" idx="4"/>
          </p:nvPr>
        </p:nvSpPr>
        <p:spPr>
          <a:xfrm>
            <a:off x="11506200" y="6324600"/>
            <a:ext cx="482600" cy="457200"/>
          </a:xfrm>
        </p:spPr>
        <p:txBody>
          <a:bodyPr/>
          <a:lstStyle/>
          <a:p>
            <a:fld id="{F06A5241-12CB-C64D-AE38-6540AC6C648E}" type="slidenum">
              <a:rPr lang="en-US" smtClean="0">
                <a:solidFill>
                  <a:schemeClr val="tx1">
                    <a:lumMod val="50000"/>
                  </a:schemeClr>
                </a:solidFill>
              </a:rPr>
              <a:pPr/>
              <a:t>7</a:t>
            </a:fld>
            <a:endParaRPr lang="en-US" dirty="0">
              <a:solidFill>
                <a:schemeClr val="tx1">
                  <a:lumMod val="50000"/>
                </a:schemeClr>
              </a:solidFill>
            </a:endParaRPr>
          </a:p>
        </p:txBody>
      </p:sp>
    </p:spTree>
    <p:extLst>
      <p:ext uri="{BB962C8B-B14F-4D97-AF65-F5344CB8AC3E}">
        <p14:creationId xmlns:p14="http://schemas.microsoft.com/office/powerpoint/2010/main" val="2459294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Linear versus Nonlinear Systems</a:t>
            </a:r>
            <a:endParaRPr lang="en-US" dirty="0"/>
          </a:p>
        </p:txBody>
      </p:sp>
      <p:sp>
        <p:nvSpPr>
          <p:cNvPr id="4" name="Slide Number Placeholder 3"/>
          <p:cNvSpPr>
            <a:spLocks noGrp="1"/>
          </p:cNvSpPr>
          <p:nvPr>
            <p:ph type="sldNum" sz="quarter" idx="4"/>
          </p:nvPr>
        </p:nvSpPr>
        <p:spPr/>
        <p:txBody>
          <a:bodyPr/>
          <a:lstStyle/>
          <a:p>
            <a:fld id="{F06A5241-12CB-C64D-AE38-6540AC6C648E}" type="slidenum">
              <a:rPr lang="en-US" smtClean="0">
                <a:solidFill>
                  <a:schemeClr val="tx1">
                    <a:lumMod val="50000"/>
                  </a:schemeClr>
                </a:solidFill>
              </a:rPr>
              <a:pPr/>
              <a:t>8</a:t>
            </a:fld>
            <a:endParaRPr lang="en-US" dirty="0">
              <a:solidFill>
                <a:schemeClr val="tx1">
                  <a:lumMod val="50000"/>
                </a:schemeClr>
              </a:solidFill>
            </a:endParaRPr>
          </a:p>
        </p:txBody>
      </p:sp>
      <p:sp>
        <p:nvSpPr>
          <p:cNvPr id="5" name="Rectangle 4"/>
          <p:cNvSpPr>
            <a:spLocks noGrp="1" noChangeArrowheads="1"/>
          </p:cNvSpPr>
          <p:nvPr/>
        </p:nvSpPr>
        <p:spPr bwMode="auto">
          <a:xfrm>
            <a:off x="457200" y="1280160"/>
            <a:ext cx="84582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57200" indent="-457200" algn="l" rtl="0" eaLnBrk="0" fontAlgn="base" hangingPunct="0">
              <a:spcBef>
                <a:spcPct val="20000"/>
              </a:spcBef>
              <a:spcAft>
                <a:spcPct val="0"/>
              </a:spcAft>
              <a:buClr>
                <a:schemeClr val="tx1"/>
              </a:buClr>
              <a:buSzPct val="100000"/>
              <a:buFont typeface="Arial" panose="020B0604020202020204" pitchFamily="34"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257300" indent="-342900" algn="l" rtl="0" eaLnBrk="0" fontAlgn="base" hangingPunct="0">
              <a:spcBef>
                <a:spcPct val="20000"/>
              </a:spcBef>
              <a:spcAft>
                <a:spcPct val="0"/>
              </a:spcAft>
              <a:buClr>
                <a:schemeClr val="tx1"/>
              </a:buClr>
              <a:buSzPct val="90000"/>
              <a:buFont typeface="Arial" panose="020B0604020202020204" pitchFamily="34" charset="0"/>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defRPr>
                <a:solidFill>
                  <a:schemeClr val="tx1"/>
                </a:solidFill>
                <a:latin typeface="+mn-lt"/>
              </a:defRPr>
            </a:lvl9pPr>
          </a:lstStyle>
          <a:p>
            <a:pPr marL="0" indent="0">
              <a:buNone/>
            </a:pPr>
            <a:r>
              <a:rPr lang="en-US" altLang="en-US" sz="2800" dirty="0">
                <a:solidFill>
                  <a:srgbClr val="1E0000"/>
                </a:solidFill>
              </a:rPr>
              <a:t>A function </a:t>
            </a:r>
            <a:r>
              <a:rPr lang="en-US" altLang="en-US" sz="2800" b="1" dirty="0">
                <a:solidFill>
                  <a:srgbClr val="1E0000"/>
                </a:solidFill>
              </a:rPr>
              <a:t>H</a:t>
            </a:r>
            <a:r>
              <a:rPr lang="en-US" altLang="en-US" sz="2800" dirty="0">
                <a:solidFill>
                  <a:srgbClr val="1E0000"/>
                </a:solidFill>
              </a:rPr>
              <a:t> is linear if</a:t>
            </a:r>
          </a:p>
          <a:p>
            <a:pPr marL="0" indent="0">
              <a:buNone/>
            </a:pPr>
            <a:r>
              <a:rPr lang="en-US" altLang="en-US" sz="2800" dirty="0">
                <a:solidFill>
                  <a:srgbClr val="1E0000"/>
                </a:solidFill>
              </a:rPr>
              <a:t>	</a:t>
            </a:r>
            <a:r>
              <a:rPr lang="en-US" altLang="en-US" sz="2800" b="1" dirty="0">
                <a:solidFill>
                  <a:srgbClr val="1E0000"/>
                </a:solidFill>
              </a:rPr>
              <a:t>H</a:t>
            </a:r>
            <a:r>
              <a:rPr lang="en-US" altLang="en-US" sz="2800" dirty="0">
                <a:solidFill>
                  <a:srgbClr val="1E0000"/>
                </a:solidFill>
              </a:rPr>
              <a:t>(</a:t>
            </a:r>
            <a:r>
              <a:rPr lang="en-US" altLang="en-US" sz="2800" dirty="0">
                <a:solidFill>
                  <a:srgbClr val="1E0000"/>
                </a:solidFill>
                <a:latin typeface="Symbol" pitchFamily="18" charset="2"/>
              </a:rPr>
              <a:t>a</a:t>
            </a:r>
            <a:r>
              <a:rPr lang="en-US" altLang="en-US" sz="2800" baseline="-25000" dirty="0">
                <a:solidFill>
                  <a:srgbClr val="1E0000"/>
                </a:solidFill>
              </a:rPr>
              <a:t>1</a:t>
            </a:r>
            <a:r>
              <a:rPr lang="en-US" altLang="en-US" sz="2800" b="1" dirty="0">
                <a:solidFill>
                  <a:srgbClr val="1E0000"/>
                </a:solidFill>
                <a:latin typeface="Symbol" pitchFamily="18" charset="2"/>
              </a:rPr>
              <a:t>m</a:t>
            </a:r>
            <a:r>
              <a:rPr lang="en-US" altLang="en-US" sz="2800" baseline="-25000" dirty="0">
                <a:solidFill>
                  <a:srgbClr val="1E0000"/>
                </a:solidFill>
              </a:rPr>
              <a:t>1</a:t>
            </a:r>
            <a:r>
              <a:rPr lang="en-US" altLang="en-US" sz="2800" dirty="0">
                <a:solidFill>
                  <a:srgbClr val="1E0000"/>
                </a:solidFill>
              </a:rPr>
              <a:t> + </a:t>
            </a:r>
            <a:r>
              <a:rPr lang="en-US" altLang="en-US" sz="2800" dirty="0">
                <a:solidFill>
                  <a:srgbClr val="1E0000"/>
                </a:solidFill>
                <a:latin typeface="Symbol" pitchFamily="18" charset="2"/>
              </a:rPr>
              <a:t>a</a:t>
            </a:r>
            <a:r>
              <a:rPr lang="en-US" altLang="en-US" sz="2800" baseline="-25000" dirty="0">
                <a:solidFill>
                  <a:srgbClr val="1E0000"/>
                </a:solidFill>
              </a:rPr>
              <a:t>2</a:t>
            </a:r>
            <a:r>
              <a:rPr lang="en-US" altLang="en-US" sz="2800" b="1" dirty="0">
                <a:solidFill>
                  <a:srgbClr val="1E0000"/>
                </a:solidFill>
                <a:latin typeface="Symbol" pitchFamily="18" charset="2"/>
              </a:rPr>
              <a:t>m</a:t>
            </a:r>
            <a:r>
              <a:rPr lang="en-US" altLang="en-US" sz="2800" baseline="-25000" dirty="0">
                <a:solidFill>
                  <a:srgbClr val="1E0000"/>
                </a:solidFill>
              </a:rPr>
              <a:t>2</a:t>
            </a:r>
            <a:r>
              <a:rPr lang="en-US" altLang="en-US" sz="2800" dirty="0">
                <a:solidFill>
                  <a:srgbClr val="1E0000"/>
                </a:solidFill>
              </a:rPr>
              <a:t>) = </a:t>
            </a:r>
            <a:r>
              <a:rPr lang="en-US" altLang="en-US" sz="2800" dirty="0">
                <a:solidFill>
                  <a:srgbClr val="1E0000"/>
                </a:solidFill>
                <a:latin typeface="Symbol" pitchFamily="18" charset="2"/>
              </a:rPr>
              <a:t>a</a:t>
            </a:r>
            <a:r>
              <a:rPr lang="en-US" altLang="en-US" sz="2800" baseline="-25000" dirty="0">
                <a:solidFill>
                  <a:srgbClr val="1E0000"/>
                </a:solidFill>
              </a:rPr>
              <a:t>1</a:t>
            </a:r>
            <a:r>
              <a:rPr lang="en-US" altLang="en-US" sz="2800" b="1" dirty="0">
                <a:solidFill>
                  <a:srgbClr val="1E0000"/>
                </a:solidFill>
              </a:rPr>
              <a:t>H</a:t>
            </a:r>
            <a:r>
              <a:rPr lang="en-US" altLang="en-US" sz="2800" dirty="0">
                <a:solidFill>
                  <a:srgbClr val="1E0000"/>
                </a:solidFill>
              </a:rPr>
              <a:t>(</a:t>
            </a:r>
            <a:r>
              <a:rPr lang="en-US" altLang="en-US" sz="2800" b="1" dirty="0">
                <a:solidFill>
                  <a:srgbClr val="1E0000"/>
                </a:solidFill>
                <a:latin typeface="Symbol" pitchFamily="18" charset="2"/>
              </a:rPr>
              <a:t>m</a:t>
            </a:r>
            <a:r>
              <a:rPr lang="en-US" altLang="en-US" sz="2800" baseline="-25000" dirty="0">
                <a:solidFill>
                  <a:srgbClr val="1E0000"/>
                </a:solidFill>
              </a:rPr>
              <a:t>1</a:t>
            </a:r>
            <a:r>
              <a:rPr lang="en-US" altLang="en-US" sz="2800" dirty="0">
                <a:solidFill>
                  <a:srgbClr val="1E0000"/>
                </a:solidFill>
              </a:rPr>
              <a:t>) + </a:t>
            </a:r>
            <a:r>
              <a:rPr lang="en-US" altLang="en-US" sz="2800" dirty="0">
                <a:solidFill>
                  <a:srgbClr val="1E0000"/>
                </a:solidFill>
                <a:latin typeface="Symbol" pitchFamily="18" charset="2"/>
              </a:rPr>
              <a:t>a</a:t>
            </a:r>
            <a:r>
              <a:rPr lang="en-US" altLang="en-US" sz="2800" baseline="-25000" dirty="0">
                <a:solidFill>
                  <a:srgbClr val="1E0000"/>
                </a:solidFill>
              </a:rPr>
              <a:t>2</a:t>
            </a:r>
            <a:r>
              <a:rPr lang="en-US" altLang="en-US" sz="2800" b="1" dirty="0">
                <a:solidFill>
                  <a:srgbClr val="1E0000"/>
                </a:solidFill>
              </a:rPr>
              <a:t>H</a:t>
            </a:r>
            <a:r>
              <a:rPr lang="en-US" altLang="en-US" sz="2800" dirty="0">
                <a:solidFill>
                  <a:srgbClr val="1E0000"/>
                </a:solidFill>
              </a:rPr>
              <a:t>(</a:t>
            </a:r>
            <a:r>
              <a:rPr lang="en-US" altLang="en-US" sz="2800" b="1" dirty="0">
                <a:solidFill>
                  <a:srgbClr val="1E0000"/>
                </a:solidFill>
                <a:latin typeface="Symbol" pitchFamily="18" charset="2"/>
              </a:rPr>
              <a:t>m</a:t>
            </a:r>
            <a:r>
              <a:rPr lang="en-US" altLang="en-US" sz="2800" baseline="-25000" dirty="0">
                <a:solidFill>
                  <a:srgbClr val="1E0000"/>
                </a:solidFill>
              </a:rPr>
              <a:t>2</a:t>
            </a:r>
            <a:r>
              <a:rPr lang="en-US" altLang="en-US" sz="2800" dirty="0">
                <a:solidFill>
                  <a:srgbClr val="1E0000"/>
                </a:solidFill>
              </a:rPr>
              <a:t>)</a:t>
            </a:r>
          </a:p>
          <a:p>
            <a:pPr marL="0" indent="0">
              <a:buNone/>
            </a:pPr>
            <a:r>
              <a:rPr lang="en-US" altLang="en-US" sz="2800" dirty="0">
                <a:solidFill>
                  <a:srgbClr val="1E0000"/>
                </a:solidFill>
              </a:rPr>
              <a:t>That is</a:t>
            </a:r>
          </a:p>
          <a:p>
            <a:pPr marL="0" indent="0">
              <a:buNone/>
            </a:pPr>
            <a:r>
              <a:rPr lang="en-US" altLang="en-US" sz="2800" dirty="0">
                <a:solidFill>
                  <a:srgbClr val="1E0000"/>
                </a:solidFill>
              </a:rPr>
              <a:t>	1)	the output is proportional to the input</a:t>
            </a:r>
          </a:p>
          <a:p>
            <a:pPr marL="0" indent="0">
              <a:buNone/>
            </a:pPr>
            <a:r>
              <a:rPr lang="en-US" altLang="en-US" sz="2800" dirty="0">
                <a:solidFill>
                  <a:srgbClr val="1E0000"/>
                </a:solidFill>
              </a:rPr>
              <a:t>	2)	the principle of superposition holds</a:t>
            </a:r>
          </a:p>
          <a:p>
            <a:pPr marL="0" indent="0">
              <a:buNone/>
            </a:pPr>
            <a:r>
              <a:rPr lang="en-US" altLang="en-US" sz="2800" b="1" dirty="0">
                <a:solidFill>
                  <a:srgbClr val="1E0000"/>
                </a:solidFill>
              </a:rPr>
              <a:t>Linear Example:</a:t>
            </a:r>
            <a:r>
              <a:rPr lang="en-US" altLang="en-US" sz="2800" dirty="0">
                <a:solidFill>
                  <a:srgbClr val="1E0000"/>
                </a:solidFill>
              </a:rPr>
              <a:t> 	</a:t>
            </a:r>
            <a:r>
              <a:rPr lang="en-US" altLang="en-US" sz="2800" b="1" dirty="0">
                <a:solidFill>
                  <a:srgbClr val="1E0000"/>
                </a:solidFill>
              </a:rPr>
              <a:t>y</a:t>
            </a:r>
            <a:r>
              <a:rPr lang="en-US" altLang="en-US" sz="2800" dirty="0">
                <a:solidFill>
                  <a:srgbClr val="1E0000"/>
                </a:solidFill>
              </a:rPr>
              <a:t> = </a:t>
            </a:r>
            <a:r>
              <a:rPr lang="en-US" altLang="en-US" sz="2800" b="1" dirty="0">
                <a:solidFill>
                  <a:srgbClr val="1E0000"/>
                </a:solidFill>
              </a:rPr>
              <a:t>H</a:t>
            </a:r>
            <a:r>
              <a:rPr lang="en-US" altLang="en-US" sz="2800" dirty="0">
                <a:solidFill>
                  <a:srgbClr val="1E0000"/>
                </a:solidFill>
              </a:rPr>
              <a:t>(</a:t>
            </a:r>
            <a:r>
              <a:rPr lang="en-US" altLang="en-US" sz="2800" b="1" dirty="0">
                <a:solidFill>
                  <a:srgbClr val="1E0000"/>
                </a:solidFill>
              </a:rPr>
              <a:t>x</a:t>
            </a:r>
            <a:r>
              <a:rPr lang="en-US" altLang="en-US" sz="2800" dirty="0">
                <a:solidFill>
                  <a:srgbClr val="1E0000"/>
                </a:solidFill>
              </a:rPr>
              <a:t>) = c </a:t>
            </a:r>
            <a:r>
              <a:rPr lang="en-US" altLang="en-US" sz="2800" b="1" dirty="0">
                <a:solidFill>
                  <a:srgbClr val="1E0000"/>
                </a:solidFill>
              </a:rPr>
              <a:t>x</a:t>
            </a:r>
            <a:r>
              <a:rPr lang="en-US" altLang="en-US" sz="2800" dirty="0">
                <a:solidFill>
                  <a:srgbClr val="1E0000"/>
                </a:solidFill>
              </a:rPr>
              <a:t> </a:t>
            </a:r>
          </a:p>
          <a:p>
            <a:pPr marL="0" indent="0">
              <a:buNone/>
            </a:pPr>
            <a:r>
              <a:rPr lang="en-US" altLang="en-US" sz="2800" dirty="0">
                <a:solidFill>
                  <a:srgbClr val="1E0000"/>
                </a:solidFill>
              </a:rPr>
              <a:t>				</a:t>
            </a:r>
            <a:r>
              <a:rPr lang="en-US" altLang="en-US" sz="2800" b="1" dirty="0">
                <a:solidFill>
                  <a:srgbClr val="1E0000"/>
                </a:solidFill>
              </a:rPr>
              <a:t>y</a:t>
            </a:r>
            <a:r>
              <a:rPr lang="en-US" altLang="en-US" sz="2800" dirty="0">
                <a:solidFill>
                  <a:srgbClr val="1E0000"/>
                </a:solidFill>
              </a:rPr>
              <a:t> = c(</a:t>
            </a:r>
            <a:r>
              <a:rPr lang="en-US" altLang="en-US" sz="2800" b="1" dirty="0">
                <a:solidFill>
                  <a:srgbClr val="1E0000"/>
                </a:solidFill>
              </a:rPr>
              <a:t>x</a:t>
            </a:r>
            <a:r>
              <a:rPr lang="en-US" altLang="en-US" sz="2800" baseline="-25000" dirty="0">
                <a:solidFill>
                  <a:srgbClr val="1E0000"/>
                </a:solidFill>
              </a:rPr>
              <a:t>1</a:t>
            </a:r>
            <a:r>
              <a:rPr lang="en-US" altLang="en-US" sz="2800" dirty="0">
                <a:solidFill>
                  <a:srgbClr val="1E0000"/>
                </a:solidFill>
              </a:rPr>
              <a:t>+</a:t>
            </a:r>
            <a:r>
              <a:rPr lang="en-US" altLang="en-US" sz="2800" b="1" dirty="0">
                <a:solidFill>
                  <a:srgbClr val="1E0000"/>
                </a:solidFill>
              </a:rPr>
              <a:t>x</a:t>
            </a:r>
            <a:r>
              <a:rPr lang="en-US" altLang="en-US" sz="2800" baseline="-25000" dirty="0">
                <a:solidFill>
                  <a:srgbClr val="1E0000"/>
                </a:solidFill>
              </a:rPr>
              <a:t>2</a:t>
            </a:r>
            <a:r>
              <a:rPr lang="en-US" altLang="en-US" sz="2800" dirty="0">
                <a:solidFill>
                  <a:srgbClr val="1E0000"/>
                </a:solidFill>
              </a:rPr>
              <a:t>) = c</a:t>
            </a:r>
            <a:r>
              <a:rPr lang="en-US" altLang="en-US" sz="2800" b="1" dirty="0">
                <a:solidFill>
                  <a:srgbClr val="1E0000"/>
                </a:solidFill>
              </a:rPr>
              <a:t>x</a:t>
            </a:r>
            <a:r>
              <a:rPr lang="en-US" altLang="en-US" sz="2800" baseline="-25000" dirty="0">
                <a:solidFill>
                  <a:srgbClr val="1E0000"/>
                </a:solidFill>
              </a:rPr>
              <a:t>1</a:t>
            </a:r>
            <a:r>
              <a:rPr lang="en-US" altLang="en-US" sz="2800" dirty="0">
                <a:solidFill>
                  <a:srgbClr val="1E0000"/>
                </a:solidFill>
              </a:rPr>
              <a:t> + c </a:t>
            </a:r>
            <a:r>
              <a:rPr lang="en-US" altLang="en-US" sz="2800" b="1" dirty="0">
                <a:solidFill>
                  <a:srgbClr val="1E0000"/>
                </a:solidFill>
              </a:rPr>
              <a:t>x</a:t>
            </a:r>
            <a:r>
              <a:rPr lang="en-US" altLang="en-US" sz="2800" baseline="-25000" dirty="0">
                <a:solidFill>
                  <a:srgbClr val="1E0000"/>
                </a:solidFill>
              </a:rPr>
              <a:t>2</a:t>
            </a:r>
          </a:p>
          <a:p>
            <a:pPr marL="0" indent="0">
              <a:buNone/>
            </a:pPr>
            <a:r>
              <a:rPr lang="en-US" altLang="en-US" sz="2800" b="1" dirty="0">
                <a:solidFill>
                  <a:srgbClr val="1E0000"/>
                </a:solidFill>
              </a:rPr>
              <a:t>Nonlinear Example:</a:t>
            </a:r>
            <a:r>
              <a:rPr lang="en-US" altLang="en-US" sz="2800" dirty="0">
                <a:solidFill>
                  <a:srgbClr val="1E0000"/>
                </a:solidFill>
              </a:rPr>
              <a:t> </a:t>
            </a:r>
            <a:r>
              <a:rPr lang="en-US" altLang="en-US" sz="2800" b="1" dirty="0">
                <a:solidFill>
                  <a:srgbClr val="1E0000"/>
                </a:solidFill>
              </a:rPr>
              <a:t>y</a:t>
            </a:r>
            <a:r>
              <a:rPr lang="en-US" altLang="en-US" sz="2800" dirty="0">
                <a:solidFill>
                  <a:srgbClr val="1E0000"/>
                </a:solidFill>
              </a:rPr>
              <a:t> = </a:t>
            </a:r>
            <a:r>
              <a:rPr lang="en-US" altLang="en-US" sz="2800" b="1" dirty="0">
                <a:solidFill>
                  <a:srgbClr val="1E0000"/>
                </a:solidFill>
              </a:rPr>
              <a:t>H</a:t>
            </a:r>
            <a:r>
              <a:rPr lang="en-US" altLang="en-US" sz="2800" dirty="0">
                <a:solidFill>
                  <a:srgbClr val="1E0000"/>
                </a:solidFill>
              </a:rPr>
              <a:t>(</a:t>
            </a:r>
            <a:r>
              <a:rPr lang="en-US" altLang="en-US" sz="2800" b="1" dirty="0">
                <a:solidFill>
                  <a:srgbClr val="1E0000"/>
                </a:solidFill>
              </a:rPr>
              <a:t>x</a:t>
            </a:r>
            <a:r>
              <a:rPr lang="en-US" altLang="en-US" sz="2800" dirty="0">
                <a:solidFill>
                  <a:srgbClr val="1E0000"/>
                </a:solidFill>
              </a:rPr>
              <a:t>) = c </a:t>
            </a:r>
            <a:r>
              <a:rPr lang="en-US" altLang="en-US" sz="2800" b="1" dirty="0">
                <a:solidFill>
                  <a:srgbClr val="1E0000"/>
                </a:solidFill>
              </a:rPr>
              <a:t>x</a:t>
            </a:r>
            <a:r>
              <a:rPr lang="en-US" altLang="en-US" sz="2800" b="1" baseline="30000" dirty="0">
                <a:solidFill>
                  <a:srgbClr val="1E0000"/>
                </a:solidFill>
              </a:rPr>
              <a:t>2</a:t>
            </a:r>
            <a:r>
              <a:rPr lang="en-US" altLang="en-US" sz="2800" dirty="0">
                <a:solidFill>
                  <a:srgbClr val="1E0000"/>
                </a:solidFill>
              </a:rPr>
              <a:t> </a:t>
            </a:r>
          </a:p>
          <a:p>
            <a:pPr marL="0" indent="0">
              <a:buNone/>
            </a:pPr>
            <a:r>
              <a:rPr lang="en-US" altLang="en-US" sz="2800" dirty="0">
                <a:solidFill>
                  <a:srgbClr val="1E0000"/>
                </a:solidFill>
              </a:rPr>
              <a:t>				 </a:t>
            </a:r>
            <a:r>
              <a:rPr lang="en-US" altLang="en-US" sz="2800" b="1" dirty="0">
                <a:solidFill>
                  <a:srgbClr val="1E0000"/>
                </a:solidFill>
              </a:rPr>
              <a:t>y</a:t>
            </a:r>
            <a:r>
              <a:rPr lang="en-US" altLang="en-US" sz="2800" dirty="0">
                <a:solidFill>
                  <a:srgbClr val="1E0000"/>
                </a:solidFill>
              </a:rPr>
              <a:t> = c(</a:t>
            </a:r>
            <a:r>
              <a:rPr lang="en-US" altLang="en-US" sz="2800" b="1" dirty="0">
                <a:solidFill>
                  <a:srgbClr val="1E0000"/>
                </a:solidFill>
              </a:rPr>
              <a:t>x</a:t>
            </a:r>
            <a:r>
              <a:rPr lang="en-US" altLang="en-US" sz="2800" baseline="-25000" dirty="0">
                <a:solidFill>
                  <a:srgbClr val="1E0000"/>
                </a:solidFill>
              </a:rPr>
              <a:t>1</a:t>
            </a:r>
            <a:r>
              <a:rPr lang="en-US" altLang="en-US" sz="2800" dirty="0">
                <a:solidFill>
                  <a:srgbClr val="1E0000"/>
                </a:solidFill>
              </a:rPr>
              <a:t>+</a:t>
            </a:r>
            <a:r>
              <a:rPr lang="en-US" altLang="en-US" sz="2800" b="1" dirty="0">
                <a:solidFill>
                  <a:srgbClr val="1E0000"/>
                </a:solidFill>
              </a:rPr>
              <a:t>x</a:t>
            </a:r>
            <a:r>
              <a:rPr lang="en-US" altLang="en-US" sz="2800" baseline="-25000" dirty="0">
                <a:solidFill>
                  <a:srgbClr val="1E0000"/>
                </a:solidFill>
              </a:rPr>
              <a:t>2</a:t>
            </a:r>
            <a:r>
              <a:rPr lang="en-US" altLang="en-US" sz="2800" dirty="0">
                <a:solidFill>
                  <a:srgbClr val="1E0000"/>
                </a:solidFill>
              </a:rPr>
              <a:t>)</a:t>
            </a:r>
            <a:r>
              <a:rPr lang="en-US" altLang="en-US" sz="2800" baseline="30000" dirty="0">
                <a:solidFill>
                  <a:srgbClr val="1E0000"/>
                </a:solidFill>
              </a:rPr>
              <a:t>2</a:t>
            </a:r>
            <a:r>
              <a:rPr lang="en-US" altLang="en-US" sz="2800" dirty="0">
                <a:solidFill>
                  <a:srgbClr val="1E0000"/>
                </a:solidFill>
              </a:rPr>
              <a:t> ≠ (c</a:t>
            </a:r>
            <a:r>
              <a:rPr lang="en-US" altLang="en-US" sz="2800" b="1" dirty="0">
                <a:solidFill>
                  <a:srgbClr val="1E0000"/>
                </a:solidFill>
              </a:rPr>
              <a:t>x</a:t>
            </a:r>
            <a:r>
              <a:rPr lang="en-US" altLang="en-US" sz="2800" baseline="-25000" dirty="0">
                <a:solidFill>
                  <a:srgbClr val="1E0000"/>
                </a:solidFill>
              </a:rPr>
              <a:t>1</a:t>
            </a:r>
            <a:r>
              <a:rPr lang="en-US" altLang="en-US" sz="2800" dirty="0">
                <a:solidFill>
                  <a:srgbClr val="1E0000"/>
                </a:solidFill>
              </a:rPr>
              <a:t>)</a:t>
            </a:r>
            <a:r>
              <a:rPr lang="en-US" altLang="en-US" sz="2800" baseline="30000" dirty="0">
                <a:solidFill>
                  <a:srgbClr val="1E0000"/>
                </a:solidFill>
              </a:rPr>
              <a:t>2</a:t>
            </a:r>
            <a:r>
              <a:rPr lang="en-US" altLang="en-US" sz="2800" dirty="0">
                <a:solidFill>
                  <a:srgbClr val="1E0000"/>
                </a:solidFill>
              </a:rPr>
              <a:t> + (c </a:t>
            </a:r>
            <a:r>
              <a:rPr lang="en-US" altLang="en-US" sz="2800" b="1" dirty="0">
                <a:solidFill>
                  <a:srgbClr val="1E0000"/>
                </a:solidFill>
              </a:rPr>
              <a:t>x</a:t>
            </a:r>
            <a:r>
              <a:rPr lang="en-US" altLang="en-US" sz="2800" baseline="-25000" dirty="0">
                <a:solidFill>
                  <a:srgbClr val="1E0000"/>
                </a:solidFill>
              </a:rPr>
              <a:t>2</a:t>
            </a:r>
            <a:r>
              <a:rPr lang="en-US" altLang="en-US" sz="2800" dirty="0">
                <a:solidFill>
                  <a:srgbClr val="1E0000"/>
                </a:solidFill>
              </a:rPr>
              <a:t>)</a:t>
            </a:r>
            <a:r>
              <a:rPr lang="en-US" altLang="en-US" sz="2800" baseline="30000" dirty="0">
                <a:solidFill>
                  <a:srgbClr val="1E0000"/>
                </a:solidFill>
              </a:rPr>
              <a:t>2</a:t>
            </a:r>
          </a:p>
        </p:txBody>
      </p:sp>
      <p:sp>
        <p:nvSpPr>
          <p:cNvPr id="6" name="Text Box 5"/>
          <p:cNvSpPr txBox="1">
            <a:spLocks noChangeArrowheads="1"/>
          </p:cNvSpPr>
          <p:nvPr/>
        </p:nvSpPr>
        <p:spPr bwMode="auto">
          <a:xfrm>
            <a:off x="8557946" y="1278736"/>
            <a:ext cx="3024454" cy="1815882"/>
          </a:xfrm>
          <a:prstGeom prst="rect">
            <a:avLst/>
          </a:prstGeom>
          <a:solidFill>
            <a:schemeClr val="accent3">
              <a:lumMod val="95000"/>
            </a:schemeClr>
          </a:solidFill>
          <a:ln>
            <a:noFill/>
          </a:ln>
        </p:spPr>
        <p:txBody>
          <a:bodyPr wrap="square">
            <a:spAutoFit/>
          </a:bodyPr>
          <a:lstStyle>
            <a:defPPr>
              <a:defRPr lang="en-US"/>
            </a:defPPr>
            <a:lvl1pPr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1pPr>
            <a:lvl2pPr marL="4572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2pPr>
            <a:lvl3pPr marL="9144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3pPr>
            <a:lvl4pPr marL="13716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4pPr>
            <a:lvl5pPr marL="1828800" algn="l" rtl="0" fontAlgn="base">
              <a:spcBef>
                <a:spcPct val="20000"/>
              </a:spcBef>
              <a:spcAft>
                <a:spcPct val="0"/>
              </a:spcAft>
              <a:buClr>
                <a:schemeClr val="tx1"/>
              </a:buClr>
              <a:buSzPct val="100000"/>
              <a:buFont typeface="Wingdings" pitchFamily="2" charset="2"/>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a:lstStyle>
          <a:p>
            <a:pPr eaLnBrk="1" hangingPunct="1">
              <a:spcBef>
                <a:spcPts val="0"/>
              </a:spcBef>
            </a:pPr>
            <a:r>
              <a:rPr lang="en-US" altLang="en-US" sz="2800" dirty="0">
                <a:solidFill>
                  <a:schemeClr val="tx1">
                    <a:lumMod val="50000"/>
                  </a:schemeClr>
                </a:solidFill>
              </a:rPr>
              <a:t>Solving for GICs</a:t>
            </a:r>
            <a:br>
              <a:rPr lang="en-US" altLang="en-US" sz="2800" dirty="0">
                <a:solidFill>
                  <a:schemeClr val="tx1">
                    <a:lumMod val="50000"/>
                  </a:schemeClr>
                </a:solidFill>
              </a:rPr>
            </a:br>
            <a:r>
              <a:rPr lang="en-US" altLang="en-US" sz="2800" dirty="0">
                <a:solidFill>
                  <a:schemeClr val="tx1">
                    <a:lumMod val="50000"/>
                  </a:schemeClr>
                </a:solidFill>
              </a:rPr>
              <a:t>is linear and</a:t>
            </a:r>
            <a:br>
              <a:rPr lang="en-US" altLang="en-US" sz="2800" dirty="0">
                <a:solidFill>
                  <a:schemeClr val="tx1">
                    <a:lumMod val="50000"/>
                  </a:schemeClr>
                </a:solidFill>
              </a:rPr>
            </a:br>
            <a:r>
              <a:rPr lang="en-US" altLang="en-US" sz="2800" dirty="0">
                <a:solidFill>
                  <a:schemeClr val="tx1">
                    <a:lumMod val="50000"/>
                  </a:schemeClr>
                </a:solidFill>
              </a:rPr>
              <a:t>the power flow</a:t>
            </a:r>
            <a:br>
              <a:rPr lang="en-US" altLang="en-US" sz="2800" dirty="0">
                <a:solidFill>
                  <a:schemeClr val="tx1">
                    <a:lumMod val="50000"/>
                  </a:schemeClr>
                </a:solidFill>
              </a:rPr>
            </a:br>
            <a:r>
              <a:rPr lang="en-US" altLang="en-US" sz="2800" dirty="0">
                <a:solidFill>
                  <a:schemeClr val="tx1">
                    <a:lumMod val="50000"/>
                  </a:schemeClr>
                </a:solidFill>
              </a:rPr>
              <a:t>is nonlinear</a:t>
            </a:r>
          </a:p>
        </p:txBody>
      </p:sp>
    </p:spTree>
    <p:extLst>
      <p:ext uri="{BB962C8B-B14F-4D97-AF65-F5344CB8AC3E}">
        <p14:creationId xmlns:p14="http://schemas.microsoft.com/office/powerpoint/2010/main" val="1641446008"/>
      </p:ext>
    </p:extLst>
  </p:cSld>
  <p:clrMapOvr>
    <a:masterClrMapping/>
  </p:clrMapOvr>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4683</TotalTime>
  <Words>3306</Words>
  <Application>Microsoft Office PowerPoint</Application>
  <PresentationFormat>Widescreen</PresentationFormat>
  <Paragraphs>250</Paragraphs>
  <Slides>47</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6" baseType="lpstr">
      <vt:lpstr>Arial</vt:lpstr>
      <vt:lpstr>Calibri</vt:lpstr>
      <vt:lpstr>Helvetica</vt:lpstr>
      <vt:lpstr>Symbol</vt:lpstr>
      <vt:lpstr>Times</vt:lpstr>
      <vt:lpstr>Times New Roman</vt:lpstr>
      <vt:lpstr>Wingdings</vt:lpstr>
      <vt:lpstr>Capsules</vt:lpstr>
      <vt:lpstr>Equation</vt:lpstr>
      <vt:lpstr>Fundamentals of Electric Transmission System Planning</vt:lpstr>
      <vt:lpstr>Power Flow versus Load Flow</vt:lpstr>
      <vt:lpstr>Challenge: Power System Time Frames</vt:lpstr>
      <vt:lpstr>Static versus Dynamic Analysis</vt:lpstr>
      <vt:lpstr>Static versus Dynamic Analysis, cont.</vt:lpstr>
      <vt:lpstr>Models and Their Parameters</vt:lpstr>
      <vt:lpstr>Models and Their Parameters</vt:lpstr>
      <vt:lpstr>Per Phase Analysis of Three-Phase</vt:lpstr>
      <vt:lpstr>Linear versus Nonlinear Systems</vt:lpstr>
      <vt:lpstr>Linear Power System Elements</vt:lpstr>
      <vt:lpstr>Mixed Linear and Nonlinear Models</vt:lpstr>
      <vt:lpstr>Multiple Solution DC Circuit Example</vt:lpstr>
      <vt:lpstr>Bus Admittance Matrix or Ybus</vt:lpstr>
      <vt:lpstr>Power Flow Analysis</vt:lpstr>
      <vt:lpstr>Power Balance Equations at Bus i</vt:lpstr>
      <vt:lpstr>Slack (or Reference) Bus</vt:lpstr>
      <vt:lpstr>Three Traditional Types of  Power Flow Buses</vt:lpstr>
      <vt:lpstr>Newton-Raphson Algorithm</vt:lpstr>
      <vt:lpstr>Newton-Raphson Method (scalar)</vt:lpstr>
      <vt:lpstr>Newton-Raphson Method, cont’d</vt:lpstr>
      <vt:lpstr>Newton-Raphson Example</vt:lpstr>
      <vt:lpstr>Newton-Raphson Example, cont’d</vt:lpstr>
      <vt:lpstr>Power Flow Variables</vt:lpstr>
      <vt:lpstr>Newton-Raphson Power Flow Solution </vt:lpstr>
      <vt:lpstr>Two Bus Newton-Raphson Example</vt:lpstr>
      <vt:lpstr>Two Bus Example, cont’d</vt:lpstr>
      <vt:lpstr>Two Bus Solved Values</vt:lpstr>
      <vt:lpstr>Low Voltage Power Flow Solutions</vt:lpstr>
      <vt:lpstr>Two Bus Region of Convergence</vt:lpstr>
      <vt:lpstr>Low Voltage Solutions in Practice</vt:lpstr>
      <vt:lpstr>PowerWorld Simulator</vt:lpstr>
      <vt:lpstr>PowerWorld Version, Build Date and Add-Ons</vt:lpstr>
      <vt:lpstr>PowerWorld Simulator Basic Operation</vt:lpstr>
      <vt:lpstr>PowerWorld Simulator Basic Operation, cont.</vt:lpstr>
      <vt:lpstr>PowerWorld Simulator 37 Bus Power Flow</vt:lpstr>
      <vt:lpstr>What the Power Flow is Showing</vt:lpstr>
      <vt:lpstr>Learning (and Teaching) the Power Flow</vt:lpstr>
      <vt:lpstr>Power System Models, Cases and  Islands</vt:lpstr>
      <vt:lpstr>Power System Models, Cases and  Islands, cont.</vt:lpstr>
      <vt:lpstr>Showing Power Flow Results </vt:lpstr>
      <vt:lpstr>PowerWorld Case Information Displays</vt:lpstr>
      <vt:lpstr>Power Flow and Electric Grid Planning Challenges </vt:lpstr>
      <vt:lpstr>Example: Modeling a Change in Generation</vt:lpstr>
      <vt:lpstr>Generator Change Example 1:  Actual Flows for 100 MW Change</vt:lpstr>
      <vt:lpstr>Generator Change Example 1:  Difference Flows for 100 MW Change</vt:lpstr>
      <vt:lpstr>Area Automatic Generation Control (AGC) Using Participation Factors</vt:lpstr>
      <vt:lpstr>Generator Change Example 2:  Using Area Participation Factors</vt:lpstr>
    </vt:vector>
  </TitlesOfParts>
  <Company>ECE - UIUC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ECEN 615_Lect1</dc:title>
  <dc:creator>ECE Publications</dc:creator>
  <cp:lastModifiedBy>Thomas Overbye</cp:lastModifiedBy>
  <cp:revision>466</cp:revision>
  <cp:lastPrinted>2020-08-20T12:26:33Z</cp:lastPrinted>
  <dcterms:created xsi:type="dcterms:W3CDTF">2000-05-11T14:27:08Z</dcterms:created>
  <dcterms:modified xsi:type="dcterms:W3CDTF">2024-03-17T20:56:11Z</dcterms:modified>
</cp:coreProperties>
</file>