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92" r:id="rId3"/>
    <p:sldId id="293" r:id="rId4"/>
    <p:sldId id="308" r:id="rId5"/>
    <p:sldId id="309" r:id="rId6"/>
    <p:sldId id="314" r:id="rId7"/>
    <p:sldId id="319" r:id="rId8"/>
    <p:sldId id="318" r:id="rId9"/>
    <p:sldId id="320" r:id="rId10"/>
    <p:sldId id="321" r:id="rId11"/>
    <p:sldId id="322" r:id="rId12"/>
    <p:sldId id="323" r:id="rId13"/>
    <p:sldId id="317" r:id="rId14"/>
    <p:sldId id="324" r:id="rId15"/>
    <p:sldId id="325" r:id="rId16"/>
    <p:sldId id="326" r:id="rId17"/>
    <p:sldId id="327" r:id="rId18"/>
    <p:sldId id="328" r:id="rId19"/>
    <p:sldId id="329" r:id="rId20"/>
    <p:sldId id="330" r:id="rId21"/>
    <p:sldId id="286" r:id="rId22"/>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32C2C"/>
        </a:solidFill>
        <a:effectLst/>
        <a:uFillTx/>
        <a:latin typeface="Times New Roman"/>
        <a:ea typeface="Times New Roman"/>
        <a:cs typeface="Times New Roman"/>
        <a:sym typeface="Times New Roman"/>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32C2C"/>
        </a:solidFill>
        <a:effectLst/>
        <a:uFillTx/>
        <a:latin typeface="Times New Roman"/>
        <a:ea typeface="Times New Roman"/>
        <a:cs typeface="Times New Roman"/>
        <a:sym typeface="Times New Roman"/>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32C2C"/>
        </a:solidFill>
        <a:effectLst/>
        <a:uFillTx/>
        <a:latin typeface="Times New Roman"/>
        <a:ea typeface="Times New Roman"/>
        <a:cs typeface="Times New Roman"/>
        <a:sym typeface="Times New Roman"/>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32C2C"/>
        </a:solidFill>
        <a:effectLst/>
        <a:uFillTx/>
        <a:latin typeface="Times New Roman"/>
        <a:ea typeface="Times New Roman"/>
        <a:cs typeface="Times New Roman"/>
        <a:sym typeface="Times New Roman"/>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32C2C"/>
        </a:solidFill>
        <a:effectLst/>
        <a:uFillTx/>
        <a:latin typeface="Times New Roman"/>
        <a:ea typeface="Times New Roman"/>
        <a:cs typeface="Times New Roman"/>
        <a:sym typeface="Times New Roman"/>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32C2C"/>
        </a:solidFill>
        <a:effectLst/>
        <a:uFillTx/>
        <a:latin typeface="Times New Roman"/>
        <a:ea typeface="Times New Roman"/>
        <a:cs typeface="Times New Roman"/>
        <a:sym typeface="Times New Roman"/>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32C2C"/>
        </a:solidFill>
        <a:effectLst/>
        <a:uFillTx/>
        <a:latin typeface="Times New Roman"/>
        <a:ea typeface="Times New Roman"/>
        <a:cs typeface="Times New Roman"/>
        <a:sym typeface="Times New Roman"/>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32C2C"/>
        </a:solidFill>
        <a:effectLst/>
        <a:uFillTx/>
        <a:latin typeface="Times New Roman"/>
        <a:ea typeface="Times New Roman"/>
        <a:cs typeface="Times New Roman"/>
        <a:sym typeface="Times New Roman"/>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32C2C"/>
        </a:solidFill>
        <a:effectLst/>
        <a:uFillTx/>
        <a:latin typeface="Times New Roman"/>
        <a:ea typeface="Times New Roman"/>
        <a:cs typeface="Times New Roman"/>
        <a:sym typeface="Times New Roman"/>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1CCEF0-8245-4445-A0F9-44253F470911}" v="65" dt="2024-03-14T17:23:57.342"/>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Times New Roman"/>
          <a:ea typeface="Times New Roman"/>
          <a:cs typeface="Times New Roman"/>
        </a:font>
        <a:srgbClr val="332C2C"/>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FCACA"/>
          </a:solidFill>
        </a:fill>
      </a:tcStyle>
    </a:wholeTbl>
    <a:band2H>
      <a:tcTxStyle/>
      <a:tcStyle>
        <a:tcBdr/>
        <a:fill>
          <a:solidFill>
            <a:srgbClr val="E8E6E6"/>
          </a:solidFill>
        </a:fill>
      </a:tcStyle>
    </a:band2H>
    <a:firstCol>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
          <a:latin typeface="Times New Roman"/>
          <a:ea typeface="Times New Roman"/>
          <a:cs typeface="Times New Roman"/>
        </a:font>
        <a:srgbClr val="332C2C"/>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a:tcStyle>
        <a:tcBdr/>
        <a:fill>
          <a:solidFill>
            <a:schemeClr val="accent3">
              <a:lumOff val="44000"/>
            </a:schemeClr>
          </a:solidFill>
        </a:fill>
      </a:tcStyle>
    </a:band2H>
    <a:firstCol>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
          <a:latin typeface="Times New Roman"/>
          <a:ea typeface="Times New Roman"/>
          <a:cs typeface="Times New Roman"/>
        </a:font>
        <a:srgbClr val="332C2C"/>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CF821DB8-F4EB-4A41-A1BA-3FCAFE7338EE}" styleName="">
    <a:tblBg/>
    <a:wholeTbl>
      <a:tcTxStyle b="off" i="off">
        <a:font>
          <a:latin typeface="Times New Roman"/>
          <a:ea typeface="Times New Roman"/>
          <a:cs typeface="Times New Roman"/>
        </a:font>
        <a:srgbClr val="332C2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chemeClr val="accent3">
              <a:lumOff val="44000"/>
            </a:schemeClr>
          </a:solidFill>
        </a:fill>
      </a:tcStyle>
    </a:band2H>
    <a:firstCol>
      <a:tcTxStyle b="on" i="off">
        <a:font>
          <a:latin typeface="Times New Roman"/>
          <a:ea typeface="Times New Roman"/>
          <a:cs typeface="Times New Roman"/>
        </a:font>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Times New Roman"/>
          <a:ea typeface="Times New Roman"/>
          <a:cs typeface="Times New Roman"/>
        </a:font>
        <a:srgbClr val="332C2C"/>
      </a:tcTxStyle>
      <a:tcStyle>
        <a:tcBdr>
          <a:left>
            <a:ln w="12700" cap="flat">
              <a:noFill/>
              <a:miter lim="400000"/>
            </a:ln>
          </a:left>
          <a:right>
            <a:ln w="12700" cap="flat">
              <a:noFill/>
              <a:miter lim="400000"/>
            </a:ln>
          </a:right>
          <a:top>
            <a:ln w="50800" cap="flat">
              <a:solidFill>
                <a:srgbClr val="332C2C"/>
              </a:solidFill>
              <a:prstDash val="solid"/>
              <a:round/>
            </a:ln>
          </a:top>
          <a:bottom>
            <a:ln w="25400" cap="flat">
              <a:solidFill>
                <a:srgbClr val="332C2C"/>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
          <a:latin typeface="Times New Roman"/>
          <a:ea typeface="Times New Roman"/>
          <a:cs typeface="Times New Roman"/>
        </a:font>
        <a:schemeClr val="accent3">
          <a:lumOff val="44000"/>
        </a:schemeClr>
      </a:tcTxStyle>
      <a:tcStyle>
        <a:tcBdr>
          <a:left>
            <a:ln w="12700" cap="flat">
              <a:noFill/>
              <a:miter lim="400000"/>
            </a:ln>
          </a:left>
          <a:right>
            <a:ln w="12700" cap="flat">
              <a:noFill/>
              <a:miter lim="400000"/>
            </a:ln>
          </a:right>
          <a:top>
            <a:ln w="25400" cap="flat">
              <a:solidFill>
                <a:srgbClr val="332C2C"/>
              </a:solidFill>
              <a:prstDash val="solid"/>
              <a:round/>
            </a:ln>
          </a:top>
          <a:bottom>
            <a:ln w="25400" cap="flat">
              <a:solidFill>
                <a:srgbClr val="332C2C"/>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Times New Roman"/>
          <a:ea typeface="Times New Roman"/>
          <a:cs typeface="Times New Roman"/>
        </a:font>
        <a:srgbClr val="332C2C"/>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CCBCB"/>
          </a:solidFill>
        </a:fill>
      </a:tcStyle>
    </a:wholeTbl>
    <a:band2H>
      <a:tcTxStyle/>
      <a:tcStyle>
        <a:tcBdr/>
        <a:fill>
          <a:solidFill>
            <a:srgbClr val="E7E7E7"/>
          </a:solidFill>
        </a:fill>
      </a:tcStyle>
    </a:band2H>
    <a:firstCol>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332C2C"/>
          </a:solidFill>
        </a:fill>
      </a:tcStyle>
    </a:firstCol>
    <a:lastRow>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332C2C"/>
          </a:solidFill>
        </a:fill>
      </a:tcStyle>
    </a:lastRow>
    <a:firstRow>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332C2C"/>
          </a:solidFill>
        </a:fill>
      </a:tcStyle>
    </a:firstRow>
  </a:tblStyle>
  <a:tblStyle styleId="{2708684C-4D16-4618-839F-0558EEFCDFE6}" styleName="">
    <a:tblBg/>
    <a:wholeTbl>
      <a:tcTxStyle b="off" i="off">
        <a:font>
          <a:latin typeface="Times New Roman"/>
          <a:ea typeface="Times New Roman"/>
          <a:cs typeface="Times New Roman"/>
        </a:font>
        <a:srgbClr val="332C2C"/>
      </a:tcTxStyle>
      <a:tcStyle>
        <a:tcBdr>
          <a:left>
            <a:ln w="12700" cap="flat">
              <a:solidFill>
                <a:srgbClr val="332C2C"/>
              </a:solidFill>
              <a:prstDash val="solid"/>
              <a:round/>
            </a:ln>
          </a:left>
          <a:right>
            <a:ln w="12700" cap="flat">
              <a:solidFill>
                <a:srgbClr val="332C2C"/>
              </a:solidFill>
              <a:prstDash val="solid"/>
              <a:round/>
            </a:ln>
          </a:right>
          <a:top>
            <a:ln w="12700" cap="flat">
              <a:solidFill>
                <a:srgbClr val="332C2C"/>
              </a:solidFill>
              <a:prstDash val="solid"/>
              <a:round/>
            </a:ln>
          </a:top>
          <a:bottom>
            <a:ln w="12700" cap="flat">
              <a:solidFill>
                <a:srgbClr val="332C2C"/>
              </a:solidFill>
              <a:prstDash val="solid"/>
              <a:round/>
            </a:ln>
          </a:bottom>
          <a:insideH>
            <a:ln w="12700" cap="flat">
              <a:solidFill>
                <a:srgbClr val="332C2C"/>
              </a:solidFill>
              <a:prstDash val="solid"/>
              <a:round/>
            </a:ln>
          </a:insideH>
          <a:insideV>
            <a:ln w="12700" cap="flat">
              <a:solidFill>
                <a:srgbClr val="332C2C"/>
              </a:solidFill>
              <a:prstDash val="solid"/>
              <a:round/>
            </a:ln>
          </a:insideV>
        </a:tcBdr>
        <a:fill>
          <a:solidFill>
            <a:srgbClr val="332C2C">
              <a:alpha val="20000"/>
            </a:srgbClr>
          </a:solidFill>
        </a:fill>
      </a:tcStyle>
    </a:wholeTbl>
    <a:band2H>
      <a:tcTxStyle/>
      <a:tcStyle>
        <a:tcBdr/>
        <a:fill>
          <a:solidFill>
            <a:schemeClr val="accent3">
              <a:lumOff val="44000"/>
            </a:schemeClr>
          </a:solidFill>
        </a:fill>
      </a:tcStyle>
    </a:band2H>
    <a:firstCol>
      <a:tcTxStyle b="on" i="off">
        <a:font>
          <a:latin typeface="Times New Roman"/>
          <a:ea typeface="Times New Roman"/>
          <a:cs typeface="Times New Roman"/>
        </a:font>
        <a:srgbClr val="332C2C"/>
      </a:tcTxStyle>
      <a:tcStyle>
        <a:tcBdr>
          <a:left>
            <a:ln w="12700" cap="flat">
              <a:solidFill>
                <a:srgbClr val="332C2C"/>
              </a:solidFill>
              <a:prstDash val="solid"/>
              <a:round/>
            </a:ln>
          </a:left>
          <a:right>
            <a:ln w="12700" cap="flat">
              <a:solidFill>
                <a:srgbClr val="332C2C"/>
              </a:solidFill>
              <a:prstDash val="solid"/>
              <a:round/>
            </a:ln>
          </a:right>
          <a:top>
            <a:ln w="12700" cap="flat">
              <a:solidFill>
                <a:srgbClr val="332C2C"/>
              </a:solidFill>
              <a:prstDash val="solid"/>
              <a:round/>
            </a:ln>
          </a:top>
          <a:bottom>
            <a:ln w="12700" cap="flat">
              <a:solidFill>
                <a:srgbClr val="332C2C"/>
              </a:solidFill>
              <a:prstDash val="solid"/>
              <a:round/>
            </a:ln>
          </a:bottom>
          <a:insideH>
            <a:ln w="12700" cap="flat">
              <a:solidFill>
                <a:srgbClr val="332C2C"/>
              </a:solidFill>
              <a:prstDash val="solid"/>
              <a:round/>
            </a:ln>
          </a:insideH>
          <a:insideV>
            <a:ln w="12700" cap="flat">
              <a:solidFill>
                <a:srgbClr val="332C2C"/>
              </a:solidFill>
              <a:prstDash val="solid"/>
              <a:round/>
            </a:ln>
          </a:insideV>
        </a:tcBdr>
        <a:fill>
          <a:solidFill>
            <a:srgbClr val="332C2C">
              <a:alpha val="20000"/>
            </a:srgbClr>
          </a:solidFill>
        </a:fill>
      </a:tcStyle>
    </a:firstCol>
    <a:lastRow>
      <a:tcTxStyle b="on" i="off">
        <a:font>
          <a:latin typeface="Times New Roman"/>
          <a:ea typeface="Times New Roman"/>
          <a:cs typeface="Times New Roman"/>
        </a:font>
        <a:srgbClr val="332C2C"/>
      </a:tcTxStyle>
      <a:tcStyle>
        <a:tcBdr>
          <a:left>
            <a:ln w="12700" cap="flat">
              <a:solidFill>
                <a:srgbClr val="332C2C"/>
              </a:solidFill>
              <a:prstDash val="solid"/>
              <a:round/>
            </a:ln>
          </a:left>
          <a:right>
            <a:ln w="12700" cap="flat">
              <a:solidFill>
                <a:srgbClr val="332C2C"/>
              </a:solidFill>
              <a:prstDash val="solid"/>
              <a:round/>
            </a:ln>
          </a:right>
          <a:top>
            <a:ln w="50800" cap="flat">
              <a:solidFill>
                <a:srgbClr val="332C2C"/>
              </a:solidFill>
              <a:prstDash val="solid"/>
              <a:round/>
            </a:ln>
          </a:top>
          <a:bottom>
            <a:ln w="12700" cap="flat">
              <a:solidFill>
                <a:srgbClr val="332C2C"/>
              </a:solidFill>
              <a:prstDash val="solid"/>
              <a:round/>
            </a:ln>
          </a:bottom>
          <a:insideH>
            <a:ln w="12700" cap="flat">
              <a:solidFill>
                <a:srgbClr val="332C2C"/>
              </a:solidFill>
              <a:prstDash val="solid"/>
              <a:round/>
            </a:ln>
          </a:insideH>
          <a:insideV>
            <a:ln w="12700" cap="flat">
              <a:solidFill>
                <a:srgbClr val="332C2C"/>
              </a:solidFill>
              <a:prstDash val="solid"/>
              <a:round/>
            </a:ln>
          </a:insideV>
        </a:tcBdr>
        <a:fill>
          <a:noFill/>
        </a:fill>
      </a:tcStyle>
    </a:lastRow>
    <a:firstRow>
      <a:tcTxStyle b="on" i="off">
        <a:font>
          <a:latin typeface="Times New Roman"/>
          <a:ea typeface="Times New Roman"/>
          <a:cs typeface="Times New Roman"/>
        </a:font>
        <a:srgbClr val="332C2C"/>
      </a:tcTxStyle>
      <a:tcStyle>
        <a:tcBdr>
          <a:left>
            <a:ln w="12700" cap="flat">
              <a:solidFill>
                <a:srgbClr val="332C2C"/>
              </a:solidFill>
              <a:prstDash val="solid"/>
              <a:round/>
            </a:ln>
          </a:left>
          <a:right>
            <a:ln w="12700" cap="flat">
              <a:solidFill>
                <a:srgbClr val="332C2C"/>
              </a:solidFill>
              <a:prstDash val="solid"/>
              <a:round/>
            </a:ln>
          </a:right>
          <a:top>
            <a:ln w="12700" cap="flat">
              <a:solidFill>
                <a:srgbClr val="332C2C"/>
              </a:solidFill>
              <a:prstDash val="solid"/>
              <a:round/>
            </a:ln>
          </a:top>
          <a:bottom>
            <a:ln w="25400" cap="flat">
              <a:solidFill>
                <a:srgbClr val="332C2C"/>
              </a:solidFill>
              <a:prstDash val="solid"/>
              <a:round/>
            </a:ln>
          </a:bottom>
          <a:insideH>
            <a:ln w="12700" cap="flat">
              <a:solidFill>
                <a:srgbClr val="332C2C"/>
              </a:solidFill>
              <a:prstDash val="solid"/>
              <a:round/>
            </a:ln>
          </a:insideH>
          <a:insideV>
            <a:ln w="12700" cap="flat">
              <a:solidFill>
                <a:srgbClr val="332C2C"/>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15"/>
    <p:restoredTop sz="94858"/>
  </p:normalViewPr>
  <p:slideViewPr>
    <p:cSldViewPr snapToGrid="0" snapToObjects="1">
      <p:cViewPr varScale="1">
        <p:scale>
          <a:sx n="105" d="100"/>
          <a:sy n="105" d="100"/>
        </p:scale>
        <p:origin x="163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acy Rolstad" userId="92223766650931d2" providerId="LiveId" clId="{FAB87F9B-4B31-4DCA-BD34-43CAD2798BA2}"/>
    <pc:docChg chg="custSel modSld">
      <pc:chgData name="Tracy Rolstad" userId="92223766650931d2" providerId="LiveId" clId="{FAB87F9B-4B31-4DCA-BD34-43CAD2798BA2}" dt="2024-03-14T19:03:17.524" v="0" actId="478"/>
      <pc:docMkLst>
        <pc:docMk/>
      </pc:docMkLst>
      <pc:sldChg chg="delSp mod">
        <pc:chgData name="Tracy Rolstad" userId="92223766650931d2" providerId="LiveId" clId="{FAB87F9B-4B31-4DCA-BD34-43CAD2798BA2}" dt="2024-03-14T19:03:17.524" v="0" actId="478"/>
        <pc:sldMkLst>
          <pc:docMk/>
          <pc:sldMk cId="0" sldId="256"/>
        </pc:sldMkLst>
        <pc:spChg chg="del">
          <ac:chgData name="Tracy Rolstad" userId="92223766650931d2" providerId="LiveId" clId="{FAB87F9B-4B31-4DCA-BD34-43CAD2798BA2}" dt="2024-03-14T19:03:17.524" v="0" actId="478"/>
          <ac:spMkLst>
            <pc:docMk/>
            <pc:sldMk cId="0" sldId="256"/>
            <ac:spMk id="97"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D4BCC6-37A6-4FAA-B2B7-397EF6E3090F}" type="doc">
      <dgm:prSet loTypeId="urn:microsoft.com/office/officeart/2005/8/layout/chevron1" loCatId="process" qsTypeId="urn:microsoft.com/office/officeart/2005/8/quickstyle/simple1" qsCatId="simple" csTypeId="urn:microsoft.com/office/officeart/2005/8/colors/accent1_2" csCatId="accent1" phldr="1"/>
      <dgm:spPr/>
    </dgm:pt>
    <dgm:pt modelId="{34F3B63C-CC3B-4B23-B3C9-B2BE69DC8797}">
      <dgm:prSet phldrT="[Text]"/>
      <dgm:spPr/>
      <dgm:t>
        <a:bodyPr/>
        <a:lstStyle/>
        <a:p>
          <a:endParaRPr lang="en-US" dirty="0"/>
        </a:p>
        <a:p>
          <a:r>
            <a:rPr lang="en-US" dirty="0"/>
            <a:t>1977 Outage 	 </a:t>
          </a:r>
        </a:p>
      </dgm:t>
    </dgm:pt>
    <dgm:pt modelId="{42B7A8E6-D715-42F4-A7C4-3D91F4330AA0}" type="parTrans" cxnId="{05C46C9A-9BE3-45CE-8A25-9D01344F4082}">
      <dgm:prSet/>
      <dgm:spPr/>
      <dgm:t>
        <a:bodyPr/>
        <a:lstStyle/>
        <a:p>
          <a:endParaRPr lang="en-US"/>
        </a:p>
      </dgm:t>
    </dgm:pt>
    <dgm:pt modelId="{3B1BE377-476D-4147-B9BD-95475283CF6E}" type="sibTrans" cxnId="{05C46C9A-9BE3-45CE-8A25-9D01344F4082}">
      <dgm:prSet/>
      <dgm:spPr/>
      <dgm:t>
        <a:bodyPr/>
        <a:lstStyle/>
        <a:p>
          <a:endParaRPr lang="en-US"/>
        </a:p>
      </dgm:t>
    </dgm:pt>
    <dgm:pt modelId="{A43CB7B1-1EA6-4F87-8600-4E59B22E059D}">
      <dgm:prSet phldrT="[Text]"/>
      <dgm:spPr/>
      <dgm:t>
        <a:bodyPr/>
        <a:lstStyle/>
        <a:p>
          <a:r>
            <a:rPr lang="en-US" dirty="0"/>
            <a:t>1996 Outage</a:t>
          </a:r>
        </a:p>
      </dgm:t>
    </dgm:pt>
    <dgm:pt modelId="{38A6BDB3-358C-452C-A936-283C3A15A5D1}" type="parTrans" cxnId="{D874B485-627A-487F-9EE9-6F42ED8C24CF}">
      <dgm:prSet/>
      <dgm:spPr/>
      <dgm:t>
        <a:bodyPr/>
        <a:lstStyle/>
        <a:p>
          <a:endParaRPr lang="en-US"/>
        </a:p>
      </dgm:t>
    </dgm:pt>
    <dgm:pt modelId="{95D48C9C-3CF5-46E3-9C78-E7B20DD1BB11}" type="sibTrans" cxnId="{D874B485-627A-487F-9EE9-6F42ED8C24CF}">
      <dgm:prSet/>
      <dgm:spPr/>
      <dgm:t>
        <a:bodyPr/>
        <a:lstStyle/>
        <a:p>
          <a:endParaRPr lang="en-US"/>
        </a:p>
      </dgm:t>
    </dgm:pt>
    <dgm:pt modelId="{9CB5B731-66DE-4D10-AF49-428412185BF6}">
      <dgm:prSet phldrT="[Text]"/>
      <dgm:spPr/>
      <dgm:t>
        <a:bodyPr/>
        <a:lstStyle/>
        <a:p>
          <a:r>
            <a:rPr lang="en-US" dirty="0"/>
            <a:t>2003 Outage</a:t>
          </a:r>
        </a:p>
      </dgm:t>
    </dgm:pt>
    <dgm:pt modelId="{BB3B7D11-8086-426C-BBBA-CF8DBBEDF4B7}" type="parTrans" cxnId="{1E396D04-7408-4433-A4E5-9B4A7582B931}">
      <dgm:prSet/>
      <dgm:spPr/>
      <dgm:t>
        <a:bodyPr/>
        <a:lstStyle/>
        <a:p>
          <a:endParaRPr lang="en-US"/>
        </a:p>
      </dgm:t>
    </dgm:pt>
    <dgm:pt modelId="{7E1EDEB4-E8CE-490F-9198-DC887B88D820}" type="sibTrans" cxnId="{1E396D04-7408-4433-A4E5-9B4A7582B931}">
      <dgm:prSet/>
      <dgm:spPr/>
      <dgm:t>
        <a:bodyPr/>
        <a:lstStyle/>
        <a:p>
          <a:endParaRPr lang="en-US"/>
        </a:p>
      </dgm:t>
    </dgm:pt>
    <dgm:pt modelId="{06A88B9F-2BAE-4C0F-A6E2-55E7C8A93B0D}" type="pres">
      <dgm:prSet presAssocID="{A5D4BCC6-37A6-4FAA-B2B7-397EF6E3090F}" presName="Name0" presStyleCnt="0">
        <dgm:presLayoutVars>
          <dgm:dir/>
          <dgm:animLvl val="lvl"/>
          <dgm:resizeHandles val="exact"/>
        </dgm:presLayoutVars>
      </dgm:prSet>
      <dgm:spPr/>
    </dgm:pt>
    <dgm:pt modelId="{538F3FC2-B214-4E3D-A093-1E9C733C4F8F}" type="pres">
      <dgm:prSet presAssocID="{34F3B63C-CC3B-4B23-B3C9-B2BE69DC8797}" presName="parTxOnly" presStyleLbl="node1" presStyleIdx="0" presStyleCnt="3" custLinFactY="-25778" custLinFactNeighborX="-821" custLinFactNeighborY="-100000">
        <dgm:presLayoutVars>
          <dgm:chMax val="0"/>
          <dgm:chPref val="0"/>
          <dgm:bulletEnabled val="1"/>
        </dgm:presLayoutVars>
      </dgm:prSet>
      <dgm:spPr/>
    </dgm:pt>
    <dgm:pt modelId="{52A2E834-FE0A-428A-A88C-AD819C7CD84C}" type="pres">
      <dgm:prSet presAssocID="{3B1BE377-476D-4147-B9BD-95475283CF6E}" presName="parTxOnlySpace" presStyleCnt="0"/>
      <dgm:spPr/>
    </dgm:pt>
    <dgm:pt modelId="{CB91BA50-C1C2-40C0-8396-C929E3D4DECE}" type="pres">
      <dgm:prSet presAssocID="{A43CB7B1-1EA6-4F87-8600-4E59B22E059D}" presName="parTxOnly" presStyleLbl="node1" presStyleIdx="1" presStyleCnt="3" custLinFactY="-25778" custLinFactNeighborX="0" custLinFactNeighborY="-100000">
        <dgm:presLayoutVars>
          <dgm:chMax val="0"/>
          <dgm:chPref val="0"/>
          <dgm:bulletEnabled val="1"/>
        </dgm:presLayoutVars>
      </dgm:prSet>
      <dgm:spPr/>
    </dgm:pt>
    <dgm:pt modelId="{FFD025C0-856C-4831-9194-BC102D99256A}" type="pres">
      <dgm:prSet presAssocID="{95D48C9C-3CF5-46E3-9C78-E7B20DD1BB11}" presName="parTxOnlySpace" presStyleCnt="0"/>
      <dgm:spPr/>
    </dgm:pt>
    <dgm:pt modelId="{1C58BAC6-2A7B-47F5-B130-231C82BDC3C8}" type="pres">
      <dgm:prSet presAssocID="{9CB5B731-66DE-4D10-AF49-428412185BF6}" presName="parTxOnly" presStyleLbl="node1" presStyleIdx="2" presStyleCnt="3" custLinFactY="-25778" custLinFactNeighborX="68590" custLinFactNeighborY="-100000">
        <dgm:presLayoutVars>
          <dgm:chMax val="0"/>
          <dgm:chPref val="0"/>
          <dgm:bulletEnabled val="1"/>
        </dgm:presLayoutVars>
      </dgm:prSet>
      <dgm:spPr/>
    </dgm:pt>
  </dgm:ptLst>
  <dgm:cxnLst>
    <dgm:cxn modelId="{1E396D04-7408-4433-A4E5-9B4A7582B931}" srcId="{A5D4BCC6-37A6-4FAA-B2B7-397EF6E3090F}" destId="{9CB5B731-66DE-4D10-AF49-428412185BF6}" srcOrd="2" destOrd="0" parTransId="{BB3B7D11-8086-426C-BBBA-CF8DBBEDF4B7}" sibTransId="{7E1EDEB4-E8CE-490F-9198-DC887B88D820}"/>
    <dgm:cxn modelId="{7087EB46-5C52-475F-976D-51589F44800D}" type="presOf" srcId="{34F3B63C-CC3B-4B23-B3C9-B2BE69DC8797}" destId="{538F3FC2-B214-4E3D-A093-1E9C733C4F8F}" srcOrd="0" destOrd="0" presId="urn:microsoft.com/office/officeart/2005/8/layout/chevron1"/>
    <dgm:cxn modelId="{341E296B-1DC6-4FB6-9F2A-7B33DEAD05F4}" type="presOf" srcId="{A43CB7B1-1EA6-4F87-8600-4E59B22E059D}" destId="{CB91BA50-C1C2-40C0-8396-C929E3D4DECE}" srcOrd="0" destOrd="0" presId="urn:microsoft.com/office/officeart/2005/8/layout/chevron1"/>
    <dgm:cxn modelId="{D874B485-627A-487F-9EE9-6F42ED8C24CF}" srcId="{A5D4BCC6-37A6-4FAA-B2B7-397EF6E3090F}" destId="{A43CB7B1-1EA6-4F87-8600-4E59B22E059D}" srcOrd="1" destOrd="0" parTransId="{38A6BDB3-358C-452C-A936-283C3A15A5D1}" sibTransId="{95D48C9C-3CF5-46E3-9C78-E7B20DD1BB11}"/>
    <dgm:cxn modelId="{05C46C9A-9BE3-45CE-8A25-9D01344F4082}" srcId="{A5D4BCC6-37A6-4FAA-B2B7-397EF6E3090F}" destId="{34F3B63C-CC3B-4B23-B3C9-B2BE69DC8797}" srcOrd="0" destOrd="0" parTransId="{42B7A8E6-D715-42F4-A7C4-3D91F4330AA0}" sibTransId="{3B1BE377-476D-4147-B9BD-95475283CF6E}"/>
    <dgm:cxn modelId="{A51F3EA7-5A61-4B9C-8838-835334414978}" type="presOf" srcId="{9CB5B731-66DE-4D10-AF49-428412185BF6}" destId="{1C58BAC6-2A7B-47F5-B130-231C82BDC3C8}" srcOrd="0" destOrd="0" presId="urn:microsoft.com/office/officeart/2005/8/layout/chevron1"/>
    <dgm:cxn modelId="{258AE7A7-1D34-4AF9-B5F8-8EE97B89E9BA}" type="presOf" srcId="{A5D4BCC6-37A6-4FAA-B2B7-397EF6E3090F}" destId="{06A88B9F-2BAE-4C0F-A6E2-55E7C8A93B0D}" srcOrd="0" destOrd="0" presId="urn:microsoft.com/office/officeart/2005/8/layout/chevron1"/>
    <dgm:cxn modelId="{A4F680A7-659D-4038-8CDD-A5F424D52C93}" type="presParOf" srcId="{06A88B9F-2BAE-4C0F-A6E2-55E7C8A93B0D}" destId="{538F3FC2-B214-4E3D-A093-1E9C733C4F8F}" srcOrd="0" destOrd="0" presId="urn:microsoft.com/office/officeart/2005/8/layout/chevron1"/>
    <dgm:cxn modelId="{A9F7F923-F02F-4912-8D09-949D7D24B5F9}" type="presParOf" srcId="{06A88B9F-2BAE-4C0F-A6E2-55E7C8A93B0D}" destId="{52A2E834-FE0A-428A-A88C-AD819C7CD84C}" srcOrd="1" destOrd="0" presId="urn:microsoft.com/office/officeart/2005/8/layout/chevron1"/>
    <dgm:cxn modelId="{4375FDF7-2282-473C-88AD-154B40AF622B}" type="presParOf" srcId="{06A88B9F-2BAE-4C0F-A6E2-55E7C8A93B0D}" destId="{CB91BA50-C1C2-40C0-8396-C929E3D4DECE}" srcOrd="2" destOrd="0" presId="urn:microsoft.com/office/officeart/2005/8/layout/chevron1"/>
    <dgm:cxn modelId="{B6EE81E7-63D0-43FB-AAFD-DCAB953DBE91}" type="presParOf" srcId="{06A88B9F-2BAE-4C0F-A6E2-55E7C8A93B0D}" destId="{FFD025C0-856C-4831-9194-BC102D99256A}" srcOrd="3" destOrd="0" presId="urn:microsoft.com/office/officeart/2005/8/layout/chevron1"/>
    <dgm:cxn modelId="{A30A5576-3E6C-43B5-B22F-20CC32D9CA18}" type="presParOf" srcId="{06A88B9F-2BAE-4C0F-A6E2-55E7C8A93B0D}" destId="{1C58BAC6-2A7B-47F5-B130-231C82BDC3C8}"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8F3FC2-B214-4E3D-A093-1E9C733C4F8F}">
      <dsp:nvSpPr>
        <dsp:cNvPr id="0" name=""/>
        <dsp:cNvSpPr/>
      </dsp:nvSpPr>
      <dsp:spPr>
        <a:xfrm>
          <a:off x="0" y="1"/>
          <a:ext cx="2203065" cy="88122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endParaRPr lang="en-US" sz="1600" kern="1200" dirty="0"/>
        </a:p>
        <a:p>
          <a:pPr marL="0" lvl="0" indent="0" algn="ctr" defTabSz="711200">
            <a:lnSpc>
              <a:spcPct val="90000"/>
            </a:lnSpc>
            <a:spcBef>
              <a:spcPct val="0"/>
            </a:spcBef>
            <a:spcAft>
              <a:spcPct val="35000"/>
            </a:spcAft>
            <a:buNone/>
          </a:pPr>
          <a:r>
            <a:rPr lang="en-US" sz="1600" kern="1200" dirty="0"/>
            <a:t>1977 Outage 	 </a:t>
          </a:r>
        </a:p>
      </dsp:txBody>
      <dsp:txXfrm>
        <a:off x="440613" y="1"/>
        <a:ext cx="1321839" cy="881226"/>
      </dsp:txXfrm>
    </dsp:sp>
    <dsp:sp modelId="{CB91BA50-C1C2-40C0-8396-C929E3D4DECE}">
      <dsp:nvSpPr>
        <dsp:cNvPr id="0" name=""/>
        <dsp:cNvSpPr/>
      </dsp:nvSpPr>
      <dsp:spPr>
        <a:xfrm>
          <a:off x="1984567" y="1"/>
          <a:ext cx="2203065" cy="88122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1996 Outage</a:t>
          </a:r>
        </a:p>
      </dsp:txBody>
      <dsp:txXfrm>
        <a:off x="2425180" y="1"/>
        <a:ext cx="1321839" cy="881226"/>
      </dsp:txXfrm>
    </dsp:sp>
    <dsp:sp modelId="{1C58BAC6-2A7B-47F5-B130-231C82BDC3C8}">
      <dsp:nvSpPr>
        <dsp:cNvPr id="0" name=""/>
        <dsp:cNvSpPr/>
      </dsp:nvSpPr>
      <dsp:spPr>
        <a:xfrm>
          <a:off x="3969134" y="1"/>
          <a:ext cx="2203065" cy="88122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2003 Outage</a:t>
          </a:r>
        </a:p>
      </dsp:txBody>
      <dsp:txXfrm>
        <a:off x="4409747" y="1"/>
        <a:ext cx="1321839" cy="88122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2" name="Shape 92"/>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93" name="Shape 9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Western Systems Coordinating</a:t>
            </a:r>
            <a:r>
              <a:rPr lang="en-US" baseline="0" dirty="0"/>
              <a:t> Council </a:t>
            </a:r>
          </a:p>
          <a:p>
            <a:endParaRPr lang="en-US" dirty="0"/>
          </a:p>
        </p:txBody>
      </p:sp>
      <p:sp>
        <p:nvSpPr>
          <p:cNvPr id="4" name="Slide Number Placeholder 3"/>
          <p:cNvSpPr>
            <a:spLocks noGrp="1"/>
          </p:cNvSpPr>
          <p:nvPr>
            <p:ph type="sldNum" sz="quarter" idx="10"/>
          </p:nvPr>
        </p:nvSpPr>
        <p:spPr/>
        <p:txBody>
          <a:bodyPr/>
          <a:lstStyle/>
          <a:p>
            <a:fld id="{4744A7D8-F3D1-405D-94FA-FF63A22A09A5}" type="slidenum">
              <a:rPr lang="en-US" smtClean="0"/>
              <a:pPr/>
              <a:t>4</a:t>
            </a:fld>
            <a:endParaRPr lang="en-US" dirty="0"/>
          </a:p>
        </p:txBody>
      </p:sp>
    </p:spTree>
    <p:extLst>
      <p:ext uri="{BB962C8B-B14F-4D97-AF65-F5344CB8AC3E}">
        <p14:creationId xmlns:p14="http://schemas.microsoft.com/office/powerpoint/2010/main" val="1233009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685800" y="1763374"/>
            <a:ext cx="7772400" cy="1470026"/>
          </a:xfrm>
          <a:prstGeom prst="rect">
            <a:avLst/>
          </a:prstGeom>
        </p:spPr>
        <p:txBody>
          <a:bodyPr/>
          <a:lstStyle/>
          <a:p>
            <a:r>
              <a:t>Title Text</a:t>
            </a:r>
          </a:p>
        </p:txBody>
      </p:sp>
      <p:sp>
        <p:nvSpPr>
          <p:cNvPr id="13" name="Body Level One…"/>
          <p:cNvSpPr txBox="1">
            <a:spLocks noGrp="1"/>
          </p:cNvSpPr>
          <p:nvPr>
            <p:ph type="body" sz="quarter" idx="1"/>
          </p:nvPr>
        </p:nvSpPr>
        <p:spPr>
          <a:xfrm>
            <a:off x="1371600" y="3519149"/>
            <a:ext cx="6400800" cy="1752601"/>
          </a:xfrm>
          <a:prstGeom prst="rect">
            <a:avLst/>
          </a:prstGeom>
        </p:spPr>
        <p:txBody>
          <a:bodyPr/>
          <a:lstStyle>
            <a:lvl1pPr marL="0" indent="0" algn="ctr">
              <a:buSzTx/>
              <a:buFontTx/>
              <a:buNone/>
              <a:defRPr>
                <a:solidFill>
                  <a:srgbClr val="8D8C8C"/>
                </a:solidFill>
              </a:defRPr>
            </a:lvl1pPr>
            <a:lvl2pPr marL="0" indent="457200" algn="ctr">
              <a:buSzTx/>
              <a:buFontTx/>
              <a:buNone/>
              <a:defRPr>
                <a:solidFill>
                  <a:srgbClr val="8D8C8C"/>
                </a:solidFill>
              </a:defRPr>
            </a:lvl2pPr>
            <a:lvl3pPr marL="0" indent="914400" algn="ctr">
              <a:buSzTx/>
              <a:buFontTx/>
              <a:buNone/>
              <a:defRPr>
                <a:solidFill>
                  <a:srgbClr val="8D8C8C"/>
                </a:solidFill>
              </a:defRPr>
            </a:lvl3pPr>
            <a:lvl4pPr marL="0" indent="1371600" algn="ctr">
              <a:buSzTx/>
              <a:buFontTx/>
              <a:buNone/>
              <a:defRPr>
                <a:solidFill>
                  <a:srgbClr val="8D8C8C"/>
                </a:solidFill>
              </a:defRPr>
            </a:lvl4pPr>
            <a:lvl5pPr marL="0" indent="1828800" algn="ctr">
              <a:buSzTx/>
              <a:buFontTx/>
              <a:buNone/>
              <a:defRPr>
                <a:solidFill>
                  <a:srgbClr val="8D8C8C"/>
                </a:solidFill>
              </a:defRPr>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xfrm>
            <a:off x="4419600" y="6172200"/>
            <a:ext cx="2133600" cy="368301"/>
          </a:xfrm>
          <a:prstGeom prst="rect">
            <a:avLst/>
          </a:prstGeom>
        </p:spPr>
        <p:txBody>
          <a:bodyPr/>
          <a:lstStyle>
            <a:lvl1pPr>
              <a:defRPr>
                <a:solidFill>
                  <a:srgbClr val="8D8C8C"/>
                </a:solidFill>
              </a:defRPr>
            </a:lvl1pPr>
          </a:lstStyle>
          <a:p>
            <a:fld id="{86CB4B4D-7CA3-9044-876B-883B54F8677D}" type="slidenum">
              <a:rPr/>
              <a:t>‹#›</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1" name="Title Text"/>
          <p:cNvSpPr txBox="1">
            <a:spLocks noGrp="1"/>
          </p:cNvSpPr>
          <p:nvPr>
            <p:ph type="title"/>
          </p:nvPr>
        </p:nvSpPr>
        <p:spPr>
          <a:prstGeom prst="rect">
            <a:avLst/>
          </a:prstGeom>
        </p:spPr>
        <p:txBody>
          <a:bodyPr/>
          <a:lstStyle/>
          <a:p>
            <a:r>
              <a:t>Title Text</a:t>
            </a:r>
          </a:p>
        </p:txBody>
      </p:sp>
      <p:sp>
        <p:nvSpPr>
          <p:cNvPr id="2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722312" y="4406900"/>
            <a:ext cx="7772401" cy="1362075"/>
          </a:xfrm>
          <a:prstGeom prst="rect">
            <a:avLst/>
          </a:prstGeom>
        </p:spPr>
        <p:txBody>
          <a:bodyPr anchor="t"/>
          <a:lstStyle>
            <a:lvl1pPr algn="l">
              <a:defRPr cap="all"/>
            </a:lvl1pPr>
          </a:lstStyle>
          <a:p>
            <a:r>
              <a:t>Title Text</a:t>
            </a:r>
          </a:p>
        </p:txBody>
      </p:sp>
      <p:sp>
        <p:nvSpPr>
          <p:cNvPr id="31" name="Body Level One…"/>
          <p:cNvSpPr txBox="1">
            <a:spLocks noGrp="1"/>
          </p:cNvSpPr>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D8C8C"/>
                </a:solidFill>
              </a:defRPr>
            </a:lvl1pPr>
            <a:lvl2pPr marL="0" indent="457200">
              <a:spcBef>
                <a:spcPts val="400"/>
              </a:spcBef>
              <a:buSzTx/>
              <a:buFontTx/>
              <a:buNone/>
              <a:defRPr sz="2000">
                <a:solidFill>
                  <a:srgbClr val="8D8C8C"/>
                </a:solidFill>
              </a:defRPr>
            </a:lvl2pPr>
            <a:lvl3pPr marL="0" indent="914400">
              <a:spcBef>
                <a:spcPts val="400"/>
              </a:spcBef>
              <a:buSzTx/>
              <a:buFontTx/>
              <a:buNone/>
              <a:defRPr sz="2000">
                <a:solidFill>
                  <a:srgbClr val="8D8C8C"/>
                </a:solidFill>
              </a:defRPr>
            </a:lvl3pPr>
            <a:lvl4pPr marL="0" indent="1371600">
              <a:spcBef>
                <a:spcPts val="400"/>
              </a:spcBef>
              <a:buSzTx/>
              <a:buFontTx/>
              <a:buNone/>
              <a:defRPr sz="2000">
                <a:solidFill>
                  <a:srgbClr val="8D8C8C"/>
                </a:solidFill>
              </a:defRPr>
            </a:lvl4pPr>
            <a:lvl5pPr marL="0" indent="1828800">
              <a:spcBef>
                <a:spcPts val="400"/>
              </a:spcBef>
              <a:buSzTx/>
              <a:buFontTx/>
              <a:buNone/>
              <a:defRPr sz="2000">
                <a:solidFill>
                  <a:srgbClr val="8D8C8C"/>
                </a:solidFill>
              </a:defRPr>
            </a:lvl5pPr>
          </a:lstStyle>
          <a:p>
            <a:r>
              <a:t>Body Level One</a:t>
            </a:r>
          </a:p>
          <a:p>
            <a:pPr lvl="1"/>
            <a:r>
              <a:t>Body Level Two</a:t>
            </a:r>
          </a:p>
          <a:p>
            <a:pPr lvl="2"/>
            <a:r>
              <a:t>Body Level Three</a:t>
            </a:r>
          </a:p>
          <a:p>
            <a:pPr lvl="3"/>
            <a:r>
              <a:t>Body Level Four</a:t>
            </a:r>
          </a:p>
          <a:p>
            <a:pPr lvl="4"/>
            <a:r>
              <a:t>Body Level Five</a:t>
            </a:r>
          </a:p>
        </p:txBody>
      </p:sp>
      <p:sp>
        <p:nvSpPr>
          <p:cNvPr id="32" name="Slide Number"/>
          <p:cNvSpPr txBox="1">
            <a:spLocks noGrp="1"/>
          </p:cNvSpPr>
          <p:nvPr>
            <p:ph type="sldNum" sz="quarter" idx="2"/>
          </p:nvPr>
        </p:nvSpPr>
        <p:spPr>
          <a:xfrm>
            <a:off x="8430260" y="6594557"/>
            <a:ext cx="256541" cy="275467"/>
          </a:xfrm>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8" name="Title Text"/>
          <p:cNvSpPr txBox="1">
            <a:spLocks noGrp="1"/>
          </p:cNvSpPr>
          <p:nvPr>
            <p:ph type="title"/>
          </p:nvPr>
        </p:nvSpPr>
        <p:spPr>
          <a:xfrm>
            <a:off x="457200" y="333365"/>
            <a:ext cx="8229600" cy="1143001"/>
          </a:xfrm>
          <a:prstGeom prst="rect">
            <a:avLst/>
          </a:prstGeom>
        </p:spPr>
        <p:txBody>
          <a:bodyPr/>
          <a:lstStyle/>
          <a:p>
            <a:r>
              <a:t>Title Text</a:t>
            </a:r>
          </a:p>
        </p:txBody>
      </p:sp>
      <p:sp>
        <p:nvSpPr>
          <p:cNvPr id="49" name="Body Level One…"/>
          <p:cNvSpPr txBox="1">
            <a:spLocks noGrp="1"/>
          </p:cNvSpPr>
          <p:nvPr>
            <p:ph type="body" sz="quarter" idx="1"/>
          </p:nvPr>
        </p:nvSpPr>
        <p:spPr>
          <a:xfrm>
            <a:off x="457200" y="1535112"/>
            <a:ext cx="4040188" cy="639763"/>
          </a:xfrm>
          <a:prstGeom prst="rect">
            <a:avLst/>
          </a:prstGeom>
        </p:spPr>
        <p:txBody>
          <a:bodyPr anchor="b"/>
          <a:lstStyle>
            <a:lvl1pPr marL="0" indent="0">
              <a:spcBef>
                <a:spcPts val="400"/>
              </a:spcBef>
              <a:buSzTx/>
              <a:buFontTx/>
              <a:buNone/>
              <a:defRPr sz="2000" b="1"/>
            </a:lvl1pPr>
            <a:lvl2pPr marL="0" indent="457200">
              <a:spcBef>
                <a:spcPts val="400"/>
              </a:spcBef>
              <a:buSzTx/>
              <a:buFontTx/>
              <a:buNone/>
              <a:defRPr sz="2000" b="1"/>
            </a:lvl2pPr>
            <a:lvl3pPr marL="0" indent="914400">
              <a:spcBef>
                <a:spcPts val="400"/>
              </a:spcBef>
              <a:buSzTx/>
              <a:buFontTx/>
              <a:buNone/>
              <a:defRPr sz="2000" b="1"/>
            </a:lvl3pPr>
            <a:lvl4pPr marL="0" indent="1371600">
              <a:spcBef>
                <a:spcPts val="400"/>
              </a:spcBef>
              <a:buSzTx/>
              <a:buFontTx/>
              <a:buNone/>
              <a:defRPr sz="2000" b="1"/>
            </a:lvl4pPr>
            <a:lvl5pPr marL="0" indent="1828800">
              <a:spcBef>
                <a:spcPts val="400"/>
              </a:spcBef>
              <a:buSzTx/>
              <a:buFontTx/>
              <a:buNone/>
              <a:defRPr sz="2000" b="1"/>
            </a:lvl5pPr>
          </a:lstStyle>
          <a:p>
            <a:r>
              <a:t>Body Level One</a:t>
            </a:r>
          </a:p>
          <a:p>
            <a:pPr lvl="1"/>
            <a:r>
              <a:t>Body Level Two</a:t>
            </a:r>
          </a:p>
          <a:p>
            <a:pPr lvl="2"/>
            <a:r>
              <a:t>Body Level Three</a:t>
            </a:r>
          </a:p>
          <a:p>
            <a:pPr lvl="3"/>
            <a:r>
              <a:t>Body Level Four</a:t>
            </a:r>
          </a:p>
          <a:p>
            <a:pPr lvl="4"/>
            <a:r>
              <a:t>Body Level Five</a:t>
            </a:r>
          </a:p>
        </p:txBody>
      </p:sp>
      <p:sp>
        <p:nvSpPr>
          <p:cNvPr id="50" name="Text Placeholder 4"/>
          <p:cNvSpPr>
            <a:spLocks noGrp="1"/>
          </p:cNvSpPr>
          <p:nvPr>
            <p:ph type="body" sz="quarter" idx="13"/>
          </p:nvPr>
        </p:nvSpPr>
        <p:spPr>
          <a:xfrm>
            <a:off x="4645025" y="1535112"/>
            <a:ext cx="4041775" cy="639763"/>
          </a:xfrm>
          <a:prstGeom prst="rect">
            <a:avLst/>
          </a:prstGeom>
        </p:spPr>
        <p:txBody>
          <a:bodyPr anchor="b"/>
          <a:lstStyle/>
          <a:p>
            <a:pPr marL="0" indent="0">
              <a:spcBef>
                <a:spcPts val="400"/>
              </a:spcBef>
              <a:buSzTx/>
              <a:buFontTx/>
              <a:buNone/>
              <a:defRPr sz="2000" b="1"/>
            </a:pPr>
            <a:endParaRPr/>
          </a:p>
        </p:txBody>
      </p:sp>
      <p:sp>
        <p:nvSpPr>
          <p:cNvPr id="51" name="Slide Number"/>
          <p:cNvSpPr txBox="1">
            <a:spLocks noGrp="1"/>
          </p:cNvSpPr>
          <p:nvPr>
            <p:ph type="sldNum" sz="quarter" idx="2"/>
          </p:nvPr>
        </p:nvSpPr>
        <p:spPr>
          <a:xfrm>
            <a:off x="8430260" y="6594557"/>
            <a:ext cx="256541" cy="275467"/>
          </a:xfrm>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8" name="Title Text"/>
          <p:cNvSpPr txBox="1">
            <a:spLocks noGrp="1"/>
          </p:cNvSpPr>
          <p:nvPr>
            <p:ph type="title"/>
          </p:nvPr>
        </p:nvSpPr>
        <p:spPr>
          <a:xfrm>
            <a:off x="457200" y="531572"/>
            <a:ext cx="8229600" cy="1143001"/>
          </a:xfrm>
          <a:prstGeom prst="rect">
            <a:avLst/>
          </a:prstGeom>
        </p:spPr>
        <p:txBody>
          <a:bodyPr/>
          <a:lstStyle/>
          <a:p>
            <a:r>
              <a:t>Title Text</a:t>
            </a:r>
          </a:p>
        </p:txBody>
      </p:sp>
      <p:sp>
        <p:nvSpPr>
          <p:cNvPr id="59" name="Slide Number"/>
          <p:cNvSpPr txBox="1">
            <a:spLocks noGrp="1"/>
          </p:cNvSpPr>
          <p:nvPr>
            <p:ph type="sldNum" sz="quarter" idx="2"/>
          </p:nvPr>
        </p:nvSpPr>
        <p:spPr>
          <a:xfrm>
            <a:off x="8430260" y="6596036"/>
            <a:ext cx="256541" cy="275467"/>
          </a:xfrm>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3" name="Title Text"/>
          <p:cNvSpPr txBox="1">
            <a:spLocks noGrp="1"/>
          </p:cNvSpPr>
          <p:nvPr>
            <p:ph type="title"/>
          </p:nvPr>
        </p:nvSpPr>
        <p:spPr>
          <a:xfrm>
            <a:off x="457200" y="403734"/>
            <a:ext cx="3008314" cy="1031365"/>
          </a:xfrm>
          <a:prstGeom prst="rect">
            <a:avLst/>
          </a:prstGeom>
        </p:spPr>
        <p:txBody>
          <a:bodyPr anchor="b"/>
          <a:lstStyle>
            <a:lvl1pPr algn="l">
              <a:defRPr sz="2000" b="1"/>
            </a:lvl1pPr>
          </a:lstStyle>
          <a:p>
            <a:r>
              <a:t>Title Text</a:t>
            </a:r>
          </a:p>
        </p:txBody>
      </p:sp>
      <p:sp>
        <p:nvSpPr>
          <p:cNvPr id="74" name="Body Level One…"/>
          <p:cNvSpPr txBox="1">
            <a:spLocks noGrp="1"/>
          </p:cNvSpPr>
          <p:nvPr>
            <p:ph type="body" idx="1"/>
          </p:nvPr>
        </p:nvSpPr>
        <p:spPr>
          <a:xfrm>
            <a:off x="3575050" y="403734"/>
            <a:ext cx="5111750" cy="5476125"/>
          </a:xfrm>
          <a:prstGeom prst="rect">
            <a:avLst/>
          </a:prstGeom>
        </p:spPr>
        <p:txBody>
          <a:bodyPr/>
          <a:lstStyle>
            <a:lvl1pPr>
              <a:spcBef>
                <a:spcPts val="700"/>
              </a:spcBef>
              <a:defRPr sz="3200"/>
            </a:lvl1pPr>
            <a:lvl2pPr marL="783771" indent="-326571">
              <a:spcBef>
                <a:spcPts val="700"/>
              </a:spcBef>
              <a:defRPr sz="3200"/>
            </a:lvl2pPr>
            <a:lvl3pPr marL="1219200" indent="-304800">
              <a:spcBef>
                <a:spcPts val="700"/>
              </a:spcBef>
              <a:defRPr sz="3200"/>
            </a:lvl3pPr>
            <a:lvl4pPr marL="1737360" indent="-365760">
              <a:spcBef>
                <a:spcPts val="700"/>
              </a:spcBef>
              <a:defRPr sz="3200"/>
            </a:lvl4pPr>
            <a:lvl5pPr marL="2194560" indent="-365760">
              <a:spcBef>
                <a:spcPts val="700"/>
              </a:spcBef>
              <a:defRPr sz="3200"/>
            </a:lvl5pPr>
          </a:lstStyle>
          <a:p>
            <a:r>
              <a:t>Body Level One</a:t>
            </a:r>
          </a:p>
          <a:p>
            <a:pPr lvl="1"/>
            <a:r>
              <a:t>Body Level Two</a:t>
            </a:r>
          </a:p>
          <a:p>
            <a:pPr lvl="2"/>
            <a:r>
              <a:t>Body Level Three</a:t>
            </a:r>
          </a:p>
          <a:p>
            <a:pPr lvl="3"/>
            <a:r>
              <a:t>Body Level Four</a:t>
            </a:r>
          </a:p>
          <a:p>
            <a:pPr lvl="4"/>
            <a:r>
              <a:t>Body Level Five</a:t>
            </a:r>
          </a:p>
        </p:txBody>
      </p:sp>
      <p:sp>
        <p:nvSpPr>
          <p:cNvPr id="75" name="Text Placeholder 3"/>
          <p:cNvSpPr>
            <a:spLocks noGrp="1"/>
          </p:cNvSpPr>
          <p:nvPr>
            <p:ph type="body" sz="half" idx="13"/>
          </p:nvPr>
        </p:nvSpPr>
        <p:spPr>
          <a:xfrm>
            <a:off x="457199" y="1435099"/>
            <a:ext cx="3008315" cy="4444761"/>
          </a:xfrm>
          <a:prstGeom prst="rect">
            <a:avLst/>
          </a:prstGeom>
        </p:spPr>
        <p:txBody>
          <a:bodyPr/>
          <a:lstStyle/>
          <a:p>
            <a:pPr marL="0" indent="0">
              <a:spcBef>
                <a:spcPts val="300"/>
              </a:spcBef>
              <a:buSzTx/>
              <a:buFontTx/>
              <a:buNone/>
              <a:defRPr sz="1400"/>
            </a:pPr>
            <a:endParaRPr/>
          </a:p>
        </p:txBody>
      </p:sp>
      <p:sp>
        <p:nvSpPr>
          <p:cNvPr id="76" name="Slide Number"/>
          <p:cNvSpPr txBox="1">
            <a:spLocks noGrp="1"/>
          </p:cNvSpPr>
          <p:nvPr>
            <p:ph type="sldNum" sz="quarter" idx="2"/>
          </p:nvPr>
        </p:nvSpPr>
        <p:spPr>
          <a:xfrm>
            <a:off x="8430260" y="6594557"/>
            <a:ext cx="256541" cy="275467"/>
          </a:xfrm>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3" name="Title Text"/>
          <p:cNvSpPr txBox="1">
            <a:spLocks noGrp="1"/>
          </p:cNvSpPr>
          <p:nvPr>
            <p:ph type="title"/>
          </p:nvPr>
        </p:nvSpPr>
        <p:spPr>
          <a:xfrm>
            <a:off x="1792288" y="4800600"/>
            <a:ext cx="5486401" cy="566738"/>
          </a:xfrm>
          <a:prstGeom prst="rect">
            <a:avLst/>
          </a:prstGeom>
        </p:spPr>
        <p:txBody>
          <a:bodyPr anchor="b"/>
          <a:lstStyle>
            <a:lvl1pPr algn="l">
              <a:defRPr sz="2000" b="1"/>
            </a:lvl1pPr>
          </a:lstStyle>
          <a:p>
            <a:r>
              <a:t>Title Text</a:t>
            </a:r>
          </a:p>
        </p:txBody>
      </p:sp>
      <p:sp>
        <p:nvSpPr>
          <p:cNvPr id="84" name="Picture Placeholder 2"/>
          <p:cNvSpPr>
            <a:spLocks noGrp="1"/>
          </p:cNvSpPr>
          <p:nvPr>
            <p:ph type="pic" sz="half" idx="13"/>
          </p:nvPr>
        </p:nvSpPr>
        <p:spPr>
          <a:xfrm>
            <a:off x="1792288" y="612775"/>
            <a:ext cx="5486401" cy="4114800"/>
          </a:xfrm>
          <a:prstGeom prst="rect">
            <a:avLst/>
          </a:prstGeom>
        </p:spPr>
        <p:txBody>
          <a:bodyPr lIns="91439" rIns="91439">
            <a:noAutofit/>
          </a:bodyPr>
          <a:lstStyle/>
          <a:p>
            <a:endParaRPr dirty="0"/>
          </a:p>
        </p:txBody>
      </p:sp>
      <p:sp>
        <p:nvSpPr>
          <p:cNvPr id="85" name="Body Level One…"/>
          <p:cNvSpPr txBox="1">
            <a:spLocks noGrp="1"/>
          </p:cNvSpPr>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86" name="Slide Number"/>
          <p:cNvSpPr txBox="1">
            <a:spLocks noGrp="1"/>
          </p:cNvSpPr>
          <p:nvPr>
            <p:ph type="sldNum" sz="quarter" idx="2"/>
          </p:nvPr>
        </p:nvSpPr>
        <p:spPr>
          <a:xfrm>
            <a:off x="8430260" y="6594557"/>
            <a:ext cx="256541" cy="275467"/>
          </a:xfrm>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8C22B-9E29-CF41-BE3C-2F7D168881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5C07BA-C0A0-6F49-8E99-8A4EA75F27A8}"/>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40A7C5-CA27-D945-9210-99D11741EAB9}"/>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4DDC2E-2CC7-2E46-81FB-817C3F573F73}"/>
              </a:ext>
            </a:extLst>
          </p:cNvPr>
          <p:cNvSpPr>
            <a:spLocks noGrp="1"/>
          </p:cNvSpPr>
          <p:nvPr>
            <p:ph type="dt" sz="half" idx="10"/>
          </p:nvPr>
        </p:nvSpPr>
        <p:spPr/>
        <p:txBody>
          <a:bodyPr/>
          <a:lstStyle/>
          <a:p>
            <a:fld id="{7E67B611-6BAE-494A-ADC4-E3E4A69D586A}" type="datetimeFigureOut">
              <a:rPr lang="en-US" smtClean="0"/>
              <a:t>3/14/2024</a:t>
            </a:fld>
            <a:endParaRPr lang="en-US" dirty="0"/>
          </a:p>
        </p:txBody>
      </p:sp>
      <p:sp>
        <p:nvSpPr>
          <p:cNvPr id="6" name="Footer Placeholder 5">
            <a:extLst>
              <a:ext uri="{FF2B5EF4-FFF2-40B4-BE49-F238E27FC236}">
                <a16:creationId xmlns:a16="http://schemas.microsoft.com/office/drawing/2014/main" id="{DB893BEB-D6B1-564C-B59F-EA18EF97D2A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70F890-8763-0247-9423-F369F06133E9}"/>
              </a:ext>
            </a:extLst>
          </p:cNvPr>
          <p:cNvSpPr>
            <a:spLocks noGrp="1"/>
          </p:cNvSpPr>
          <p:nvPr>
            <p:ph type="sldNum" sz="quarter" idx="12"/>
          </p:nvPr>
        </p:nvSpPr>
        <p:spPr>
          <a:xfrm>
            <a:off x="8414934" y="6593792"/>
            <a:ext cx="271867" cy="276999"/>
          </a:xfrm>
        </p:spPr>
        <p:txBody>
          <a:bodyPr/>
          <a:lstStyle/>
          <a:p>
            <a:fld id="{D2C53F45-3930-244F-A5EC-61E36CFC3827}" type="slidenum">
              <a:rPr lang="en-US" smtClean="0"/>
              <a:t>‹#›</a:t>
            </a:fld>
            <a:endParaRPr lang="en-US" dirty="0"/>
          </a:p>
        </p:txBody>
      </p:sp>
    </p:spTree>
    <p:extLst>
      <p:ext uri="{BB962C8B-B14F-4D97-AF65-F5344CB8AC3E}">
        <p14:creationId xmlns:p14="http://schemas.microsoft.com/office/powerpoint/2010/main" val="4128678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Off val="44000"/>
          </a:schemeClr>
        </a:solidFill>
        <a:effectLst/>
      </p:bgPr>
    </p:bg>
    <p:spTree>
      <p:nvGrpSpPr>
        <p:cNvPr id="1" name=""/>
        <p:cNvGrpSpPr/>
        <p:nvPr/>
      </p:nvGrpSpPr>
      <p:grpSpPr>
        <a:xfrm>
          <a:off x="0" y="0"/>
          <a:ext cx="0" cy="0"/>
          <a:chOff x="0" y="0"/>
          <a:chExt cx="0" cy="0"/>
        </a:xfrm>
      </p:grpSpPr>
      <p:pic>
        <p:nvPicPr>
          <p:cNvPr id="2" name="Picture 6" descr="Picture 6"/>
          <p:cNvPicPr>
            <a:picLocks noChangeAspect="1"/>
          </p:cNvPicPr>
          <p:nvPr/>
        </p:nvPicPr>
        <p:blipFill>
          <a:blip r:embed="rId10"/>
          <a:stretch>
            <a:fillRect/>
          </a:stretch>
        </p:blipFill>
        <p:spPr>
          <a:xfrm>
            <a:off x="0" y="0"/>
            <a:ext cx="9144000" cy="6858000"/>
          </a:xfrm>
          <a:prstGeom prst="rect">
            <a:avLst/>
          </a:prstGeom>
          <a:ln w="12700">
            <a:miter lim="400000"/>
          </a:ln>
        </p:spPr>
      </p:pic>
      <p:sp>
        <p:nvSpPr>
          <p:cNvPr id="3" name="Title Text"/>
          <p:cNvSpPr txBox="1">
            <a:spLocks noGrp="1"/>
          </p:cNvSpPr>
          <p:nvPr>
            <p:ph type="title"/>
          </p:nvPr>
        </p:nvSpPr>
        <p:spPr>
          <a:xfrm>
            <a:off x="457200" y="330327"/>
            <a:ext cx="8229600" cy="10873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4" name="Body Level One…"/>
          <p:cNvSpPr txBox="1">
            <a:spLocks noGrp="1"/>
          </p:cNvSpPr>
          <p:nvPr>
            <p:ph type="body" idx="1"/>
          </p:nvPr>
        </p:nvSpPr>
        <p:spPr>
          <a:xfrm>
            <a:off x="457200" y="1371600"/>
            <a:ext cx="8229600" cy="43237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8430260" y="6594558"/>
            <a:ext cx="256541" cy="275467"/>
          </a:xfrm>
          <a:prstGeom prst="rect">
            <a:avLst/>
          </a:prstGeom>
          <a:ln w="12700">
            <a:miter lim="400000"/>
          </a:ln>
        </p:spPr>
        <p:txBody>
          <a:bodyPr wrap="none" lIns="45719" rIns="45719" anchor="ctr">
            <a:spAutoFit/>
          </a:bodyPr>
          <a:lstStyle>
            <a:lvl1pPr algn="r">
              <a:defRPr sz="1200">
                <a:solidFill>
                  <a:schemeClr val="accent3">
                    <a:lumOff val="44000"/>
                  </a:schemeClr>
                </a:solidFill>
              </a:defRPr>
            </a:lvl1pPr>
          </a:lstStyle>
          <a:p>
            <a:fld id="{86CB4B4D-7CA3-9044-876B-883B54F8677D}" type="slidenum">
              <a:rPr/>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6" r:id="rId6"/>
    <p:sldLayoutId id="2147483657" r:id="rId7"/>
    <p:sldLayoutId id="2147483658" r:id="rId8"/>
  </p:sldLayoutIdLst>
  <p:transition spd="med"/>
  <p:txStyles>
    <p:titleStyle>
      <a:lvl1pPr marL="0" marR="0" indent="0" algn="ctr" defTabSz="457200" rtl="0" latinLnBrk="0">
        <a:lnSpc>
          <a:spcPct val="100000"/>
        </a:lnSpc>
        <a:spcBef>
          <a:spcPts val="0"/>
        </a:spcBef>
        <a:spcAft>
          <a:spcPts val="0"/>
        </a:spcAft>
        <a:buClrTx/>
        <a:buSzTx/>
        <a:buFontTx/>
        <a:buNone/>
        <a:tabLst/>
        <a:defRPr sz="3600" b="0" i="0" u="none" strike="noStrike" cap="none" spc="0" baseline="0">
          <a:ln>
            <a:noFill/>
          </a:ln>
          <a:solidFill>
            <a:srgbClr val="332C2C"/>
          </a:solidFill>
          <a:uFillTx/>
          <a:latin typeface="Arial"/>
          <a:ea typeface="Arial"/>
          <a:cs typeface="Arial"/>
          <a:sym typeface="Arial"/>
        </a:defRPr>
      </a:lvl1pPr>
      <a:lvl2pPr marL="0" marR="0" indent="0" algn="ctr" defTabSz="457200" rtl="0" latinLnBrk="0">
        <a:lnSpc>
          <a:spcPct val="100000"/>
        </a:lnSpc>
        <a:spcBef>
          <a:spcPts val="0"/>
        </a:spcBef>
        <a:spcAft>
          <a:spcPts val="0"/>
        </a:spcAft>
        <a:buClrTx/>
        <a:buSzTx/>
        <a:buFontTx/>
        <a:buNone/>
        <a:tabLst/>
        <a:defRPr sz="3600" b="0" i="0" u="none" strike="noStrike" cap="none" spc="0" baseline="0">
          <a:ln>
            <a:noFill/>
          </a:ln>
          <a:solidFill>
            <a:srgbClr val="332C2C"/>
          </a:solidFill>
          <a:uFillTx/>
          <a:latin typeface="Arial"/>
          <a:ea typeface="Arial"/>
          <a:cs typeface="Arial"/>
          <a:sym typeface="Arial"/>
        </a:defRPr>
      </a:lvl2pPr>
      <a:lvl3pPr marL="0" marR="0" indent="0" algn="ctr" defTabSz="457200" rtl="0" latinLnBrk="0">
        <a:lnSpc>
          <a:spcPct val="100000"/>
        </a:lnSpc>
        <a:spcBef>
          <a:spcPts val="0"/>
        </a:spcBef>
        <a:spcAft>
          <a:spcPts val="0"/>
        </a:spcAft>
        <a:buClrTx/>
        <a:buSzTx/>
        <a:buFontTx/>
        <a:buNone/>
        <a:tabLst/>
        <a:defRPr sz="3600" b="0" i="0" u="none" strike="noStrike" cap="none" spc="0" baseline="0">
          <a:ln>
            <a:noFill/>
          </a:ln>
          <a:solidFill>
            <a:srgbClr val="332C2C"/>
          </a:solidFill>
          <a:uFillTx/>
          <a:latin typeface="Arial"/>
          <a:ea typeface="Arial"/>
          <a:cs typeface="Arial"/>
          <a:sym typeface="Arial"/>
        </a:defRPr>
      </a:lvl3pPr>
      <a:lvl4pPr marL="0" marR="0" indent="0" algn="ctr" defTabSz="457200" rtl="0" latinLnBrk="0">
        <a:lnSpc>
          <a:spcPct val="100000"/>
        </a:lnSpc>
        <a:spcBef>
          <a:spcPts val="0"/>
        </a:spcBef>
        <a:spcAft>
          <a:spcPts val="0"/>
        </a:spcAft>
        <a:buClrTx/>
        <a:buSzTx/>
        <a:buFontTx/>
        <a:buNone/>
        <a:tabLst/>
        <a:defRPr sz="3600" b="0" i="0" u="none" strike="noStrike" cap="none" spc="0" baseline="0">
          <a:ln>
            <a:noFill/>
          </a:ln>
          <a:solidFill>
            <a:srgbClr val="332C2C"/>
          </a:solidFill>
          <a:uFillTx/>
          <a:latin typeface="Arial"/>
          <a:ea typeface="Arial"/>
          <a:cs typeface="Arial"/>
          <a:sym typeface="Arial"/>
        </a:defRPr>
      </a:lvl4pPr>
      <a:lvl5pPr marL="0" marR="0" indent="0" algn="ctr" defTabSz="457200" rtl="0" latinLnBrk="0">
        <a:lnSpc>
          <a:spcPct val="100000"/>
        </a:lnSpc>
        <a:spcBef>
          <a:spcPts val="0"/>
        </a:spcBef>
        <a:spcAft>
          <a:spcPts val="0"/>
        </a:spcAft>
        <a:buClrTx/>
        <a:buSzTx/>
        <a:buFontTx/>
        <a:buNone/>
        <a:tabLst/>
        <a:defRPr sz="3600" b="0" i="0" u="none" strike="noStrike" cap="none" spc="0" baseline="0">
          <a:ln>
            <a:noFill/>
          </a:ln>
          <a:solidFill>
            <a:srgbClr val="332C2C"/>
          </a:solidFill>
          <a:uFillTx/>
          <a:latin typeface="Arial"/>
          <a:ea typeface="Arial"/>
          <a:cs typeface="Arial"/>
          <a:sym typeface="Arial"/>
        </a:defRPr>
      </a:lvl5pPr>
      <a:lvl6pPr marL="0" marR="0" indent="0" algn="ctr" defTabSz="457200" rtl="0" latinLnBrk="0">
        <a:lnSpc>
          <a:spcPct val="100000"/>
        </a:lnSpc>
        <a:spcBef>
          <a:spcPts val="0"/>
        </a:spcBef>
        <a:spcAft>
          <a:spcPts val="0"/>
        </a:spcAft>
        <a:buClrTx/>
        <a:buSzTx/>
        <a:buFontTx/>
        <a:buNone/>
        <a:tabLst/>
        <a:defRPr sz="3600" b="0" i="0" u="none" strike="noStrike" cap="none" spc="0" baseline="0">
          <a:ln>
            <a:noFill/>
          </a:ln>
          <a:solidFill>
            <a:srgbClr val="332C2C"/>
          </a:solidFill>
          <a:uFillTx/>
          <a:latin typeface="Arial"/>
          <a:ea typeface="Arial"/>
          <a:cs typeface="Arial"/>
          <a:sym typeface="Arial"/>
        </a:defRPr>
      </a:lvl6pPr>
      <a:lvl7pPr marL="0" marR="0" indent="0" algn="ctr" defTabSz="457200" rtl="0" latinLnBrk="0">
        <a:lnSpc>
          <a:spcPct val="100000"/>
        </a:lnSpc>
        <a:spcBef>
          <a:spcPts val="0"/>
        </a:spcBef>
        <a:spcAft>
          <a:spcPts val="0"/>
        </a:spcAft>
        <a:buClrTx/>
        <a:buSzTx/>
        <a:buFontTx/>
        <a:buNone/>
        <a:tabLst/>
        <a:defRPr sz="3600" b="0" i="0" u="none" strike="noStrike" cap="none" spc="0" baseline="0">
          <a:ln>
            <a:noFill/>
          </a:ln>
          <a:solidFill>
            <a:srgbClr val="332C2C"/>
          </a:solidFill>
          <a:uFillTx/>
          <a:latin typeface="Arial"/>
          <a:ea typeface="Arial"/>
          <a:cs typeface="Arial"/>
          <a:sym typeface="Arial"/>
        </a:defRPr>
      </a:lvl7pPr>
      <a:lvl8pPr marL="0" marR="0" indent="0" algn="ctr" defTabSz="457200" rtl="0" latinLnBrk="0">
        <a:lnSpc>
          <a:spcPct val="100000"/>
        </a:lnSpc>
        <a:spcBef>
          <a:spcPts val="0"/>
        </a:spcBef>
        <a:spcAft>
          <a:spcPts val="0"/>
        </a:spcAft>
        <a:buClrTx/>
        <a:buSzTx/>
        <a:buFontTx/>
        <a:buNone/>
        <a:tabLst/>
        <a:defRPr sz="3600" b="0" i="0" u="none" strike="noStrike" cap="none" spc="0" baseline="0">
          <a:ln>
            <a:noFill/>
          </a:ln>
          <a:solidFill>
            <a:srgbClr val="332C2C"/>
          </a:solidFill>
          <a:uFillTx/>
          <a:latin typeface="Arial"/>
          <a:ea typeface="Arial"/>
          <a:cs typeface="Arial"/>
          <a:sym typeface="Arial"/>
        </a:defRPr>
      </a:lvl8pPr>
      <a:lvl9pPr marL="0" marR="0" indent="0" algn="ctr" defTabSz="457200" rtl="0" latinLnBrk="0">
        <a:lnSpc>
          <a:spcPct val="100000"/>
        </a:lnSpc>
        <a:spcBef>
          <a:spcPts val="0"/>
        </a:spcBef>
        <a:spcAft>
          <a:spcPts val="0"/>
        </a:spcAft>
        <a:buClrTx/>
        <a:buSzTx/>
        <a:buFontTx/>
        <a:buNone/>
        <a:tabLst/>
        <a:defRPr sz="3600" b="0" i="0" u="none" strike="noStrike" cap="none" spc="0" baseline="0">
          <a:ln>
            <a:noFill/>
          </a:ln>
          <a:solidFill>
            <a:srgbClr val="332C2C"/>
          </a:solidFill>
          <a:uFillTx/>
          <a:latin typeface="Arial"/>
          <a:ea typeface="Arial"/>
          <a:cs typeface="Arial"/>
          <a:sym typeface="Arial"/>
        </a:defRPr>
      </a:lvl9pPr>
    </p:titleStyle>
    <p:bodyStyle>
      <a:lvl1pPr marL="342900" marR="0" indent="-34290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332C2C"/>
          </a:solidFill>
          <a:uFillTx/>
          <a:latin typeface="Arial"/>
          <a:ea typeface="Arial"/>
          <a:cs typeface="Arial"/>
          <a:sym typeface="Arial"/>
        </a:defRPr>
      </a:lvl1pPr>
      <a:lvl2pPr marL="790575" marR="0" indent="-333375"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332C2C"/>
          </a:solidFill>
          <a:uFillTx/>
          <a:latin typeface="Arial"/>
          <a:ea typeface="Arial"/>
          <a:cs typeface="Arial"/>
          <a:sym typeface="Arial"/>
        </a:defRPr>
      </a:lvl2pPr>
      <a:lvl3pPr marL="1234439" marR="0" indent="-320039"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332C2C"/>
          </a:solidFill>
          <a:uFillTx/>
          <a:latin typeface="Arial"/>
          <a:ea typeface="Arial"/>
          <a:cs typeface="Arial"/>
          <a:sym typeface="Arial"/>
        </a:defRPr>
      </a:lvl3pPr>
      <a:lvl4pPr marL="1691639" marR="0" indent="-320039"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332C2C"/>
          </a:solidFill>
          <a:uFillTx/>
          <a:latin typeface="Arial"/>
          <a:ea typeface="Arial"/>
          <a:cs typeface="Arial"/>
          <a:sym typeface="Arial"/>
        </a:defRPr>
      </a:lvl4pPr>
      <a:lvl5pPr marL="2148839" marR="0" indent="-320039"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332C2C"/>
          </a:solidFill>
          <a:uFillTx/>
          <a:latin typeface="Arial"/>
          <a:ea typeface="Arial"/>
          <a:cs typeface="Arial"/>
          <a:sym typeface="Arial"/>
        </a:defRPr>
      </a:lvl5pPr>
      <a:lvl6pPr marL="2606039" marR="0" indent="-320039"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332C2C"/>
          </a:solidFill>
          <a:uFillTx/>
          <a:latin typeface="Arial"/>
          <a:ea typeface="Arial"/>
          <a:cs typeface="Arial"/>
          <a:sym typeface="Arial"/>
        </a:defRPr>
      </a:lvl6pPr>
      <a:lvl7pPr marL="3063239" marR="0" indent="-320039"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332C2C"/>
          </a:solidFill>
          <a:uFillTx/>
          <a:latin typeface="Arial"/>
          <a:ea typeface="Arial"/>
          <a:cs typeface="Arial"/>
          <a:sym typeface="Arial"/>
        </a:defRPr>
      </a:lvl7pPr>
      <a:lvl8pPr marL="3520440" marR="0" indent="-32004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332C2C"/>
          </a:solidFill>
          <a:uFillTx/>
          <a:latin typeface="Arial"/>
          <a:ea typeface="Arial"/>
          <a:cs typeface="Arial"/>
          <a:sym typeface="Arial"/>
        </a:defRPr>
      </a:lvl8pPr>
      <a:lvl9pPr marL="3977640" marR="0" indent="-32004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332C2C"/>
          </a:solidFill>
          <a:uFillTx/>
          <a:latin typeface="Arial"/>
          <a:ea typeface="Arial"/>
          <a:cs typeface="Arial"/>
          <a:sym typeface="Arial"/>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Times New Roman"/>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Times New Roman"/>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Times New Roman"/>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Times New Roman"/>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Times New Roman"/>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Times New Roman"/>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Times New Roman"/>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Times New Roman"/>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Times New Roman"/>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www.bpa.gov/transmission/CustomerInvolvement/AttachmentK/Documents/2018-BPA-Transmission-Plan-Final.pdf"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northerngrid.net/private-media/documents/2022-23_Regional_Transmission_Plan.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ercot.com/" TargetMode="External"/><Relationship Id="rId2" Type="http://schemas.openxmlformats.org/officeDocument/2006/relationships/hyperlink" Target="http://www.caiso.com/" TargetMode="External"/><Relationship Id="rId1" Type="http://schemas.openxmlformats.org/officeDocument/2006/relationships/slideLayout" Target="../slideLayouts/slideLayout2.xml"/><Relationship Id="rId5" Type="http://schemas.openxmlformats.org/officeDocument/2006/relationships/hyperlink" Target="http://www.aeso.ca/" TargetMode="External"/><Relationship Id="rId4" Type="http://schemas.openxmlformats.org/officeDocument/2006/relationships/hyperlink" Target="http://www.westconnect.com/"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ferc.gov/industries/electric/indus-act/trans-plan.as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 name="Picture 2" descr="Picture 2"/>
          <p:cNvPicPr>
            <a:picLocks noChangeAspect="1"/>
          </p:cNvPicPr>
          <p:nvPr/>
        </p:nvPicPr>
        <p:blipFill>
          <a:blip r:embed="rId2"/>
          <a:stretch>
            <a:fillRect/>
          </a:stretch>
        </p:blipFill>
        <p:spPr>
          <a:xfrm>
            <a:off x="-146305" y="0"/>
            <a:ext cx="9144001" cy="6858000"/>
          </a:xfrm>
          <a:prstGeom prst="rect">
            <a:avLst/>
          </a:prstGeom>
          <a:ln w="12700">
            <a:miter lim="400000"/>
          </a:ln>
        </p:spPr>
      </p:pic>
      <p:sp>
        <p:nvSpPr>
          <p:cNvPr id="96" name="Title 1"/>
          <p:cNvSpPr txBox="1"/>
          <p:nvPr/>
        </p:nvSpPr>
        <p:spPr>
          <a:xfrm>
            <a:off x="86497" y="1611590"/>
            <a:ext cx="8911199" cy="30469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p>
            <a:pPr algn="ctr">
              <a:defRPr sz="3200">
                <a:solidFill>
                  <a:schemeClr val="accent3">
                    <a:lumOff val="44000"/>
                  </a:schemeClr>
                </a:solidFill>
                <a:latin typeface="Arial"/>
                <a:ea typeface="Arial"/>
                <a:cs typeface="Arial"/>
                <a:sym typeface="Arial"/>
              </a:defRPr>
            </a:pPr>
            <a:r>
              <a:rPr dirty="0"/>
              <a:t>Fundamentals of Electric Transmission System Planning Short Course</a:t>
            </a:r>
          </a:p>
          <a:p>
            <a:pPr algn="ctr">
              <a:defRPr sz="3200">
                <a:solidFill>
                  <a:schemeClr val="accent3">
                    <a:lumOff val="44000"/>
                  </a:schemeClr>
                </a:solidFill>
                <a:latin typeface="Arial"/>
                <a:ea typeface="Arial"/>
                <a:cs typeface="Arial"/>
                <a:sym typeface="Arial"/>
              </a:defRPr>
            </a:pPr>
            <a:endParaRPr dirty="0"/>
          </a:p>
          <a:p>
            <a:pPr algn="ctr">
              <a:defRPr sz="3200">
                <a:solidFill>
                  <a:schemeClr val="accent3">
                    <a:lumOff val="44000"/>
                  </a:schemeClr>
                </a:solidFill>
                <a:latin typeface="Arial"/>
                <a:ea typeface="Arial"/>
                <a:cs typeface="Arial"/>
                <a:sym typeface="Arial"/>
              </a:defRPr>
            </a:pPr>
            <a:r>
              <a:rPr lang="en-US" dirty="0"/>
              <a:t>The Role of Regional Planning Organizations</a:t>
            </a:r>
            <a:endParaRPr sz="4400" dirty="0"/>
          </a:p>
          <a:p>
            <a:pPr algn="ctr">
              <a:defRPr sz="3200">
                <a:solidFill>
                  <a:schemeClr val="accent3">
                    <a:lumOff val="44000"/>
                  </a:schemeClr>
                </a:solidFill>
                <a:latin typeface="Arial"/>
                <a:ea typeface="Arial"/>
                <a:cs typeface="Arial"/>
                <a:sym typeface="Arial"/>
              </a:defRPr>
            </a:pPr>
            <a:endParaRPr dirty="0"/>
          </a:p>
          <a:p>
            <a:pPr algn="ctr">
              <a:defRPr sz="3200">
                <a:solidFill>
                  <a:schemeClr val="accent3">
                    <a:lumOff val="44000"/>
                  </a:schemeClr>
                </a:solidFill>
                <a:latin typeface="Arial"/>
                <a:ea typeface="Arial"/>
                <a:cs typeface="Arial"/>
                <a:sym typeface="Arial"/>
              </a:defRPr>
            </a:pPr>
            <a:r>
              <a:rPr dirty="0"/>
              <a:t>Tracy Rolstad</a:t>
            </a:r>
            <a:endParaRPr sz="4400" dirty="0"/>
          </a:p>
        </p:txBody>
      </p:sp>
      <p:pic>
        <p:nvPicPr>
          <p:cNvPr id="3" name="Picture 2">
            <a:extLst>
              <a:ext uri="{FF2B5EF4-FFF2-40B4-BE49-F238E27FC236}">
                <a16:creationId xmlns:a16="http://schemas.microsoft.com/office/drawing/2014/main" id="{888423B6-8770-7D4D-B60D-816FD38DECA6}"/>
              </a:ext>
            </a:extLst>
          </p:cNvPr>
          <p:cNvPicPr>
            <a:picLocks noChangeAspect="1"/>
          </p:cNvPicPr>
          <p:nvPr/>
        </p:nvPicPr>
        <p:blipFill>
          <a:blip r:embed="rId3"/>
          <a:stretch>
            <a:fillRect/>
          </a:stretch>
        </p:blipFill>
        <p:spPr>
          <a:xfrm>
            <a:off x="-146304" y="3657600"/>
            <a:ext cx="2454852" cy="3200400"/>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3F9D-9D61-874C-888F-517CBD458940}"/>
              </a:ext>
            </a:extLst>
          </p:cNvPr>
          <p:cNvSpPr>
            <a:spLocks noGrp="1"/>
          </p:cNvSpPr>
          <p:nvPr>
            <p:ph type="title"/>
          </p:nvPr>
        </p:nvSpPr>
        <p:spPr/>
        <p:txBody>
          <a:bodyPr/>
          <a:lstStyle/>
          <a:p>
            <a:r>
              <a:rPr lang="en-US" dirty="0"/>
              <a:t>Regional Planning Organizations</a:t>
            </a:r>
          </a:p>
        </p:txBody>
      </p:sp>
      <p:sp>
        <p:nvSpPr>
          <p:cNvPr id="3" name="Text Placeholder 2">
            <a:extLst>
              <a:ext uri="{FF2B5EF4-FFF2-40B4-BE49-F238E27FC236}">
                <a16:creationId xmlns:a16="http://schemas.microsoft.com/office/drawing/2014/main" id="{64D77F6B-7BB2-164F-9E2B-9473A52CD99B}"/>
              </a:ext>
            </a:extLst>
          </p:cNvPr>
          <p:cNvSpPr>
            <a:spLocks noGrp="1"/>
          </p:cNvSpPr>
          <p:nvPr>
            <p:ph type="body" idx="1"/>
          </p:nvPr>
        </p:nvSpPr>
        <p:spPr>
          <a:xfrm>
            <a:off x="457200" y="1371599"/>
            <a:ext cx="8229600" cy="4871545"/>
          </a:xfrm>
        </p:spPr>
        <p:txBody>
          <a:bodyPr>
            <a:normAutofit fontScale="85000" lnSpcReduction="10000"/>
          </a:bodyPr>
          <a:lstStyle/>
          <a:p>
            <a:r>
              <a:rPr lang="en-US" dirty="0"/>
              <a:t>What do they do?</a:t>
            </a:r>
          </a:p>
          <a:p>
            <a:pPr lvl="1"/>
            <a:r>
              <a:rPr lang="en-US" dirty="0"/>
              <a:t>Intra-regional planning</a:t>
            </a:r>
          </a:p>
          <a:p>
            <a:pPr lvl="1"/>
            <a:r>
              <a:rPr lang="en-US" dirty="0"/>
              <a:t>Cost allocation environment</a:t>
            </a:r>
          </a:p>
          <a:p>
            <a:pPr lvl="1"/>
            <a:r>
              <a:rPr lang="en-US" dirty="0"/>
              <a:t>”Long staple” through members plans</a:t>
            </a:r>
          </a:p>
          <a:p>
            <a:pPr lvl="2"/>
            <a:r>
              <a:rPr lang="en-US" dirty="0"/>
              <a:t>They are independent Planners so if they see an issue they will pursue a solution through their respective agreements</a:t>
            </a:r>
          </a:p>
          <a:p>
            <a:pPr lvl="1"/>
            <a:r>
              <a:rPr lang="en-US" dirty="0"/>
              <a:t>Case building generally happens here</a:t>
            </a:r>
          </a:p>
          <a:p>
            <a:pPr lvl="1"/>
            <a:r>
              <a:rPr lang="en-US" dirty="0"/>
              <a:t>Provide another forum for public transparency</a:t>
            </a:r>
          </a:p>
          <a:p>
            <a:pPr lvl="1"/>
            <a:r>
              <a:rPr lang="en-US" dirty="0"/>
              <a:t>Perform Production Cost modeling work regionally</a:t>
            </a:r>
          </a:p>
          <a:p>
            <a:pPr lvl="1"/>
            <a:r>
              <a:rPr lang="en-US" dirty="0"/>
              <a:t>ISO/RTO markets don’t have RPO’s</a:t>
            </a:r>
          </a:p>
          <a:p>
            <a:pPr lvl="2"/>
            <a:r>
              <a:rPr lang="en-US" dirty="0"/>
              <a:t>They ARE an RPO</a:t>
            </a:r>
          </a:p>
        </p:txBody>
      </p:sp>
    </p:spTree>
    <p:extLst>
      <p:ext uri="{BB962C8B-B14F-4D97-AF65-F5344CB8AC3E}">
        <p14:creationId xmlns:p14="http://schemas.microsoft.com/office/powerpoint/2010/main" val="397487978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EE17B-1F39-B24A-B34B-D95D312A8014}"/>
              </a:ext>
            </a:extLst>
          </p:cNvPr>
          <p:cNvSpPr>
            <a:spLocks noGrp="1"/>
          </p:cNvSpPr>
          <p:nvPr>
            <p:ph type="title"/>
          </p:nvPr>
        </p:nvSpPr>
        <p:spPr/>
        <p:txBody>
          <a:bodyPr/>
          <a:lstStyle/>
          <a:p>
            <a:r>
              <a:rPr lang="en-US" dirty="0"/>
              <a:t>Where you won’t hear about RPO’s</a:t>
            </a:r>
          </a:p>
        </p:txBody>
      </p:sp>
      <p:sp>
        <p:nvSpPr>
          <p:cNvPr id="3" name="Text Placeholder 2">
            <a:extLst>
              <a:ext uri="{FF2B5EF4-FFF2-40B4-BE49-F238E27FC236}">
                <a16:creationId xmlns:a16="http://schemas.microsoft.com/office/drawing/2014/main" id="{D235A150-9AD1-EB49-B04B-DF33BC8C6CBF}"/>
              </a:ext>
            </a:extLst>
          </p:cNvPr>
          <p:cNvSpPr>
            <a:spLocks noGrp="1"/>
          </p:cNvSpPr>
          <p:nvPr>
            <p:ph type="body" idx="1"/>
          </p:nvPr>
        </p:nvSpPr>
        <p:spPr>
          <a:xfrm>
            <a:off x="457200" y="1371600"/>
            <a:ext cx="8229600" cy="4861034"/>
          </a:xfrm>
        </p:spPr>
        <p:txBody>
          <a:bodyPr>
            <a:normAutofit fontScale="92500" lnSpcReduction="10000"/>
          </a:bodyPr>
          <a:lstStyle/>
          <a:p>
            <a:r>
              <a:rPr lang="en-US" dirty="0"/>
              <a:t>Unless you broaden your view</a:t>
            </a:r>
          </a:p>
          <a:p>
            <a:pPr lvl="1"/>
            <a:r>
              <a:rPr lang="en-US" dirty="0"/>
              <a:t>Look past Order 1000</a:t>
            </a:r>
          </a:p>
          <a:p>
            <a:pPr lvl="2"/>
            <a:r>
              <a:rPr lang="en-US" dirty="0"/>
              <a:t>NERC serves a role</a:t>
            </a:r>
          </a:p>
          <a:p>
            <a:pPr lvl="3"/>
            <a:r>
              <a:rPr lang="en-US" dirty="0"/>
              <a:t>And RPO’s care about</a:t>
            </a:r>
            <a:r>
              <a:rPr lang="en-US" dirty="0">
                <a:sym typeface="Wingdings" pitchFamily="2" charset="2"/>
              </a:rPr>
              <a:t></a:t>
            </a:r>
          </a:p>
          <a:p>
            <a:r>
              <a:rPr lang="en-US" dirty="0">
                <a:sym typeface="Wingdings" pitchFamily="2" charset="2"/>
              </a:rPr>
              <a:t>The “balkanized” West</a:t>
            </a:r>
          </a:p>
          <a:p>
            <a:pPr lvl="1"/>
            <a:r>
              <a:rPr lang="en-US" dirty="0">
                <a:sym typeface="Wingdings" pitchFamily="2" charset="2"/>
              </a:rPr>
              <a:t>CAISO is a well-oiled machine</a:t>
            </a:r>
          </a:p>
          <a:p>
            <a:pPr lvl="1"/>
            <a:r>
              <a:rPr lang="en-US" dirty="0">
                <a:sym typeface="Wingdings" pitchFamily="2" charset="2"/>
              </a:rPr>
              <a:t>The Northwest is a mess</a:t>
            </a:r>
          </a:p>
          <a:p>
            <a:pPr lvl="2"/>
            <a:r>
              <a:rPr lang="en-US" dirty="0">
                <a:sym typeface="Wingdings" pitchFamily="2" charset="2"/>
              </a:rPr>
              <a:t>BPA has federal law that limits their ability to play in an ISO/RTO</a:t>
            </a:r>
          </a:p>
          <a:p>
            <a:pPr lvl="3"/>
            <a:r>
              <a:rPr lang="en-US" dirty="0">
                <a:sym typeface="Wingdings" pitchFamily="2" charset="2"/>
              </a:rPr>
              <a:t>This mess is 20 years old</a:t>
            </a:r>
          </a:p>
          <a:p>
            <a:pPr lvl="4"/>
            <a:r>
              <a:rPr lang="en-US" dirty="0">
                <a:sym typeface="Wingdings" pitchFamily="2" charset="2"/>
              </a:rPr>
              <a:t>Have I mentioned inverse dog years? </a:t>
            </a:r>
            <a:endParaRPr lang="en-US" dirty="0"/>
          </a:p>
        </p:txBody>
      </p:sp>
      <p:pic>
        <p:nvPicPr>
          <p:cNvPr id="4" name="Picture 3">
            <a:extLst>
              <a:ext uri="{FF2B5EF4-FFF2-40B4-BE49-F238E27FC236}">
                <a16:creationId xmlns:a16="http://schemas.microsoft.com/office/drawing/2014/main" id="{5A697E83-CD3C-9F44-984A-86028AA01459}"/>
              </a:ext>
            </a:extLst>
          </p:cNvPr>
          <p:cNvPicPr>
            <a:picLocks noChangeAspect="1"/>
          </p:cNvPicPr>
          <p:nvPr/>
        </p:nvPicPr>
        <p:blipFill>
          <a:blip r:embed="rId2"/>
          <a:stretch>
            <a:fillRect/>
          </a:stretch>
        </p:blipFill>
        <p:spPr>
          <a:xfrm>
            <a:off x="6328069" y="1282262"/>
            <a:ext cx="2454852" cy="3200400"/>
          </a:xfrm>
          <a:prstGeom prst="rect">
            <a:avLst/>
          </a:prstGeom>
        </p:spPr>
      </p:pic>
    </p:spTree>
    <p:extLst>
      <p:ext uri="{BB962C8B-B14F-4D97-AF65-F5344CB8AC3E}">
        <p14:creationId xmlns:p14="http://schemas.microsoft.com/office/powerpoint/2010/main" val="207487017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8E734-87C4-A145-9633-806E379E7552}"/>
              </a:ext>
            </a:extLst>
          </p:cNvPr>
          <p:cNvSpPr>
            <a:spLocks noGrp="1"/>
          </p:cNvSpPr>
          <p:nvPr>
            <p:ph type="title"/>
          </p:nvPr>
        </p:nvSpPr>
        <p:spPr/>
        <p:txBody>
          <a:bodyPr>
            <a:normAutofit fontScale="90000"/>
          </a:bodyPr>
          <a:lstStyle/>
          <a:p>
            <a:r>
              <a:rPr lang="en-US" dirty="0"/>
              <a:t>Columbia Grid (replaced by NorthernGrid)</a:t>
            </a:r>
          </a:p>
        </p:txBody>
      </p:sp>
      <p:sp>
        <p:nvSpPr>
          <p:cNvPr id="3" name="Text Placeholder 2">
            <a:extLst>
              <a:ext uri="{FF2B5EF4-FFF2-40B4-BE49-F238E27FC236}">
                <a16:creationId xmlns:a16="http://schemas.microsoft.com/office/drawing/2014/main" id="{95CC276A-306F-134B-9820-5532CE32FE3E}"/>
              </a:ext>
            </a:extLst>
          </p:cNvPr>
          <p:cNvSpPr>
            <a:spLocks noGrp="1"/>
          </p:cNvSpPr>
          <p:nvPr>
            <p:ph type="body" idx="1"/>
          </p:nvPr>
        </p:nvSpPr>
        <p:spPr>
          <a:xfrm>
            <a:off x="457200" y="1371599"/>
            <a:ext cx="8229600" cy="4966139"/>
          </a:xfrm>
        </p:spPr>
        <p:txBody>
          <a:bodyPr>
            <a:normAutofit fontScale="92500" lnSpcReduction="20000"/>
          </a:bodyPr>
          <a:lstStyle/>
          <a:p>
            <a:r>
              <a:rPr lang="en-US" dirty="0"/>
              <a:t>Outstanding staff and work (deep experience)</a:t>
            </a:r>
          </a:p>
          <a:p>
            <a:pPr lvl="1"/>
            <a:r>
              <a:rPr lang="en-US" dirty="0"/>
              <a:t>Oddly, only Avista and Puget must belong</a:t>
            </a:r>
          </a:p>
          <a:p>
            <a:pPr lvl="2"/>
            <a:r>
              <a:rPr lang="en-US" dirty="0"/>
              <a:t>Everyone else is NOT FERC jurisdictional</a:t>
            </a:r>
          </a:p>
          <a:p>
            <a:pPr lvl="3"/>
            <a:r>
              <a:rPr lang="en-US" dirty="0"/>
              <a:t>Do you know what that means?</a:t>
            </a:r>
          </a:p>
          <a:p>
            <a:r>
              <a:rPr lang="en-US" dirty="0"/>
              <a:t>Outcomes</a:t>
            </a:r>
          </a:p>
          <a:p>
            <a:pPr lvl="1"/>
            <a:r>
              <a:rPr lang="en-US" dirty="0"/>
              <a:t>Area coordination (open &amp; transparent)</a:t>
            </a:r>
          </a:p>
          <a:p>
            <a:pPr lvl="1"/>
            <a:r>
              <a:rPr lang="en-US" dirty="0"/>
              <a:t>Transparency to the public at large</a:t>
            </a:r>
          </a:p>
          <a:p>
            <a:pPr lvl="2"/>
            <a:r>
              <a:rPr lang="en-US" dirty="0"/>
              <a:t>Open meetings…very useful</a:t>
            </a:r>
          </a:p>
          <a:p>
            <a:pPr lvl="1"/>
            <a:r>
              <a:rPr lang="en-US" dirty="0"/>
              <a:t>Studies and workshops</a:t>
            </a:r>
          </a:p>
          <a:p>
            <a:pPr lvl="2"/>
            <a:r>
              <a:rPr lang="en-US" dirty="0"/>
              <a:t>PNW non-wires meeting for example</a:t>
            </a:r>
          </a:p>
          <a:p>
            <a:pPr lvl="3"/>
            <a:r>
              <a:rPr lang="en-US" dirty="0"/>
              <a:t>Provides messaging to state capitals</a:t>
            </a:r>
          </a:p>
          <a:p>
            <a:pPr lvl="1"/>
            <a:r>
              <a:rPr lang="en-US" dirty="0"/>
              <a:t>Peer groups that function better than at WECC</a:t>
            </a:r>
          </a:p>
          <a:p>
            <a:pPr lvl="1"/>
            <a:endParaRPr lang="en-US" dirty="0"/>
          </a:p>
        </p:txBody>
      </p:sp>
    </p:spTree>
    <p:extLst>
      <p:ext uri="{BB962C8B-B14F-4D97-AF65-F5344CB8AC3E}">
        <p14:creationId xmlns:p14="http://schemas.microsoft.com/office/powerpoint/2010/main" val="382446788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1C749-65CE-8B43-BDD8-4CF303E82DCA}"/>
              </a:ext>
            </a:extLst>
          </p:cNvPr>
          <p:cNvSpPr>
            <a:spLocks noGrp="1"/>
          </p:cNvSpPr>
          <p:nvPr>
            <p:ph type="title"/>
          </p:nvPr>
        </p:nvSpPr>
        <p:spPr/>
        <p:txBody>
          <a:bodyPr/>
          <a:lstStyle/>
          <a:p>
            <a:r>
              <a:rPr lang="en-US" dirty="0"/>
              <a:t>Might Not Be Available Except for CG</a:t>
            </a:r>
          </a:p>
        </p:txBody>
      </p:sp>
      <p:pic>
        <p:nvPicPr>
          <p:cNvPr id="4" name="Picture 3">
            <a:extLst>
              <a:ext uri="{FF2B5EF4-FFF2-40B4-BE49-F238E27FC236}">
                <a16:creationId xmlns:a16="http://schemas.microsoft.com/office/drawing/2014/main" id="{F94651AB-6A2F-4146-A3E0-820D37BD9259}"/>
              </a:ext>
            </a:extLst>
          </p:cNvPr>
          <p:cNvPicPr>
            <a:picLocks noChangeAspect="1"/>
          </p:cNvPicPr>
          <p:nvPr/>
        </p:nvPicPr>
        <p:blipFill>
          <a:blip r:embed="rId2"/>
          <a:stretch>
            <a:fillRect/>
          </a:stretch>
        </p:blipFill>
        <p:spPr>
          <a:xfrm>
            <a:off x="457200" y="1371600"/>
            <a:ext cx="3980329" cy="5157143"/>
          </a:xfrm>
          <a:prstGeom prst="rect">
            <a:avLst/>
          </a:prstGeom>
        </p:spPr>
      </p:pic>
      <p:pic>
        <p:nvPicPr>
          <p:cNvPr id="5" name="Picture 4">
            <a:extLst>
              <a:ext uri="{FF2B5EF4-FFF2-40B4-BE49-F238E27FC236}">
                <a16:creationId xmlns:a16="http://schemas.microsoft.com/office/drawing/2014/main" id="{DF30637B-C4CB-264B-8007-967F7D1AB482}"/>
              </a:ext>
            </a:extLst>
          </p:cNvPr>
          <p:cNvPicPr>
            <a:picLocks noChangeAspect="1"/>
          </p:cNvPicPr>
          <p:nvPr/>
        </p:nvPicPr>
        <p:blipFill>
          <a:blip r:embed="rId3"/>
          <a:stretch>
            <a:fillRect/>
          </a:stretch>
        </p:blipFill>
        <p:spPr>
          <a:xfrm>
            <a:off x="4706473" y="1386197"/>
            <a:ext cx="4073442" cy="5173987"/>
          </a:xfrm>
          <a:prstGeom prst="rect">
            <a:avLst/>
          </a:prstGeom>
        </p:spPr>
      </p:pic>
      <p:sp>
        <p:nvSpPr>
          <p:cNvPr id="6" name="Rectangle 5">
            <a:extLst>
              <a:ext uri="{FF2B5EF4-FFF2-40B4-BE49-F238E27FC236}">
                <a16:creationId xmlns:a16="http://schemas.microsoft.com/office/drawing/2014/main" id="{64E178F7-20E3-8142-93F0-3E57CFAE69E9}"/>
              </a:ext>
            </a:extLst>
          </p:cNvPr>
          <p:cNvSpPr/>
          <p:nvPr/>
        </p:nvSpPr>
        <p:spPr>
          <a:xfrm>
            <a:off x="4437528" y="1048306"/>
            <a:ext cx="4342387" cy="677108"/>
          </a:xfrm>
          <a:prstGeom prst="rect">
            <a:avLst/>
          </a:prstGeom>
        </p:spPr>
        <p:txBody>
          <a:bodyPr wrap="square">
            <a:spAutoFit/>
          </a:bodyPr>
          <a:lstStyle/>
          <a:p>
            <a:r>
              <a:rPr lang="en-US" sz="1200" dirty="0">
                <a:hlinkClick r:id="rId4"/>
              </a:rPr>
              <a:t>https://www.bpa.gov/transmission/CustomerInvolvement/AttachmentK/Documents/2018-BPA-Transmission-Plan-Final.pdf</a:t>
            </a:r>
            <a:endParaRPr lang="en-US" sz="1200" dirty="0"/>
          </a:p>
          <a:p>
            <a:endParaRPr lang="en-US" sz="1400" dirty="0"/>
          </a:p>
        </p:txBody>
      </p:sp>
    </p:spTree>
    <p:extLst>
      <p:ext uri="{BB962C8B-B14F-4D97-AF65-F5344CB8AC3E}">
        <p14:creationId xmlns:p14="http://schemas.microsoft.com/office/powerpoint/2010/main" val="50930045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46EA2-FC66-3648-A2E8-7620E4862A30}"/>
              </a:ext>
            </a:extLst>
          </p:cNvPr>
          <p:cNvSpPr>
            <a:spLocks noGrp="1"/>
          </p:cNvSpPr>
          <p:nvPr>
            <p:ph type="title"/>
          </p:nvPr>
        </p:nvSpPr>
        <p:spPr/>
        <p:txBody>
          <a:bodyPr/>
          <a:lstStyle/>
          <a:p>
            <a:r>
              <a:rPr lang="en-US" dirty="0"/>
              <a:t>NorthernGrid Plans</a:t>
            </a:r>
          </a:p>
        </p:txBody>
      </p:sp>
      <p:sp>
        <p:nvSpPr>
          <p:cNvPr id="3" name="Text Placeholder 2">
            <a:extLst>
              <a:ext uri="{FF2B5EF4-FFF2-40B4-BE49-F238E27FC236}">
                <a16:creationId xmlns:a16="http://schemas.microsoft.com/office/drawing/2014/main" id="{1CC63218-EB26-8A4F-AA2F-2D444C6216AE}"/>
              </a:ext>
            </a:extLst>
          </p:cNvPr>
          <p:cNvSpPr>
            <a:spLocks noGrp="1"/>
          </p:cNvSpPr>
          <p:nvPr>
            <p:ph type="body" idx="1"/>
          </p:nvPr>
        </p:nvSpPr>
        <p:spPr>
          <a:xfrm>
            <a:off x="457200" y="1371600"/>
            <a:ext cx="8229600" cy="635876"/>
          </a:xfrm>
        </p:spPr>
        <p:txBody>
          <a:bodyPr>
            <a:normAutofit fontScale="77500" lnSpcReduction="20000"/>
          </a:bodyPr>
          <a:lstStyle/>
          <a:p>
            <a:r>
              <a:rPr lang="en-US" dirty="0">
                <a:hlinkClick r:id="rId2"/>
              </a:rPr>
              <a:t>https://www.northerngrid.net/private-media/documents/2022-23_Regional_Transmission_Plan.pdf</a:t>
            </a:r>
            <a:endParaRPr lang="en-US" dirty="0"/>
          </a:p>
          <a:p>
            <a:pPr marL="0" indent="0">
              <a:buNone/>
            </a:pPr>
            <a:endParaRPr lang="en-US" dirty="0"/>
          </a:p>
        </p:txBody>
      </p:sp>
      <p:pic>
        <p:nvPicPr>
          <p:cNvPr id="8" name="Picture 7">
            <a:extLst>
              <a:ext uri="{FF2B5EF4-FFF2-40B4-BE49-F238E27FC236}">
                <a16:creationId xmlns:a16="http://schemas.microsoft.com/office/drawing/2014/main" id="{2901ABDF-4198-2923-3B7E-1472C3976245}"/>
              </a:ext>
            </a:extLst>
          </p:cNvPr>
          <p:cNvPicPr>
            <a:picLocks noChangeAspect="1"/>
          </p:cNvPicPr>
          <p:nvPr/>
        </p:nvPicPr>
        <p:blipFill>
          <a:blip r:embed="rId3"/>
          <a:stretch>
            <a:fillRect/>
          </a:stretch>
        </p:blipFill>
        <p:spPr>
          <a:xfrm>
            <a:off x="2761488" y="2007476"/>
            <a:ext cx="3363021" cy="4419821"/>
          </a:xfrm>
          <a:prstGeom prst="rect">
            <a:avLst/>
          </a:prstGeom>
        </p:spPr>
      </p:pic>
    </p:spTree>
    <p:extLst>
      <p:ext uri="{BB962C8B-B14F-4D97-AF65-F5344CB8AC3E}">
        <p14:creationId xmlns:p14="http://schemas.microsoft.com/office/powerpoint/2010/main" val="313068033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81987-5057-8740-A2F8-0469D056ECCA}"/>
              </a:ext>
            </a:extLst>
          </p:cNvPr>
          <p:cNvSpPr>
            <a:spLocks noGrp="1"/>
          </p:cNvSpPr>
          <p:nvPr>
            <p:ph type="title"/>
          </p:nvPr>
        </p:nvSpPr>
        <p:spPr/>
        <p:txBody>
          <a:bodyPr>
            <a:normAutofit/>
          </a:bodyPr>
          <a:lstStyle/>
          <a:p>
            <a:r>
              <a:rPr lang="en-US" dirty="0"/>
              <a:t>Example RPO Work Products (=2 FTE)</a:t>
            </a:r>
          </a:p>
        </p:txBody>
      </p:sp>
      <p:pic>
        <p:nvPicPr>
          <p:cNvPr id="7" name="Picture 6">
            <a:extLst>
              <a:ext uri="{FF2B5EF4-FFF2-40B4-BE49-F238E27FC236}">
                <a16:creationId xmlns:a16="http://schemas.microsoft.com/office/drawing/2014/main" id="{339B0B2D-BA6B-0C47-BB7F-4F6DBCD534C6}"/>
              </a:ext>
            </a:extLst>
          </p:cNvPr>
          <p:cNvPicPr>
            <a:picLocks noChangeAspect="1"/>
          </p:cNvPicPr>
          <p:nvPr/>
        </p:nvPicPr>
        <p:blipFill>
          <a:blip r:embed="rId2"/>
          <a:stretch>
            <a:fillRect/>
          </a:stretch>
        </p:blipFill>
        <p:spPr>
          <a:xfrm>
            <a:off x="3098524" y="1849369"/>
            <a:ext cx="3152990" cy="4209245"/>
          </a:xfrm>
          <a:prstGeom prst="rect">
            <a:avLst/>
          </a:prstGeom>
        </p:spPr>
      </p:pic>
      <p:sp>
        <p:nvSpPr>
          <p:cNvPr id="8" name="TextBox 7">
            <a:extLst>
              <a:ext uri="{FF2B5EF4-FFF2-40B4-BE49-F238E27FC236}">
                <a16:creationId xmlns:a16="http://schemas.microsoft.com/office/drawing/2014/main" id="{2480F743-7774-A548-B894-9CEA8BBC0FB4}"/>
              </a:ext>
            </a:extLst>
          </p:cNvPr>
          <p:cNvSpPr txBox="1"/>
          <p:nvPr/>
        </p:nvSpPr>
        <p:spPr>
          <a:xfrm>
            <a:off x="4163650" y="1563463"/>
            <a:ext cx="127214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332C2C"/>
                </a:solidFill>
                <a:effectLst/>
                <a:uFillTx/>
                <a:latin typeface="Times New Roman"/>
                <a:ea typeface="Times New Roman"/>
                <a:cs typeface="Times New Roman"/>
                <a:sym typeface="Times New Roman"/>
              </a:rPr>
              <a:t>Compliance</a:t>
            </a:r>
          </a:p>
        </p:txBody>
      </p:sp>
      <p:pic>
        <p:nvPicPr>
          <p:cNvPr id="10" name="Picture 9">
            <a:extLst>
              <a:ext uri="{FF2B5EF4-FFF2-40B4-BE49-F238E27FC236}">
                <a16:creationId xmlns:a16="http://schemas.microsoft.com/office/drawing/2014/main" id="{46228616-D19F-5048-B874-ECBB1850FD41}"/>
              </a:ext>
            </a:extLst>
          </p:cNvPr>
          <p:cNvPicPr>
            <a:picLocks noChangeAspect="1"/>
          </p:cNvPicPr>
          <p:nvPr/>
        </p:nvPicPr>
        <p:blipFill>
          <a:blip r:embed="rId3"/>
          <a:stretch>
            <a:fillRect/>
          </a:stretch>
        </p:blipFill>
        <p:spPr>
          <a:xfrm>
            <a:off x="6039612" y="1867695"/>
            <a:ext cx="2787763" cy="4172592"/>
          </a:xfrm>
          <a:prstGeom prst="rect">
            <a:avLst/>
          </a:prstGeom>
        </p:spPr>
      </p:pic>
      <p:sp>
        <p:nvSpPr>
          <p:cNvPr id="3" name="TextBox 2">
            <a:extLst>
              <a:ext uri="{FF2B5EF4-FFF2-40B4-BE49-F238E27FC236}">
                <a16:creationId xmlns:a16="http://schemas.microsoft.com/office/drawing/2014/main" id="{10699D05-672F-8312-D782-A62872719221}"/>
              </a:ext>
            </a:extLst>
          </p:cNvPr>
          <p:cNvSpPr txBox="1"/>
          <p:nvPr/>
        </p:nvSpPr>
        <p:spPr>
          <a:xfrm>
            <a:off x="345208" y="1913415"/>
            <a:ext cx="2843084" cy="3693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332C2C"/>
                </a:solidFill>
                <a:effectLst/>
                <a:uFillTx/>
                <a:latin typeface="Times New Roman"/>
                <a:ea typeface="Times New Roman"/>
                <a:cs typeface="Times New Roman"/>
                <a:sym typeface="Times New Roman"/>
              </a:rPr>
              <a:t>Note that NorthernGrid</a:t>
            </a:r>
          </a:p>
          <a:p>
            <a:pPr marL="0" marR="0" indent="0" algn="l" defTabSz="457200" rtl="0" fontAlgn="auto" latinLnBrk="0" hangingPunct="0">
              <a:lnSpc>
                <a:spcPct val="100000"/>
              </a:lnSpc>
              <a:spcBef>
                <a:spcPts val="0"/>
              </a:spcBef>
              <a:spcAft>
                <a:spcPts val="0"/>
              </a:spcAft>
              <a:buClrTx/>
              <a:buSzTx/>
              <a:buFontTx/>
              <a:buNone/>
              <a:tabLst/>
            </a:pPr>
            <a:r>
              <a:rPr lang="en-US" dirty="0"/>
              <a:t>performs a notably </a:t>
            </a:r>
          </a:p>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332C2C"/>
                </a:solidFill>
                <a:effectLst/>
                <a:uFillTx/>
                <a:latin typeface="Times New Roman"/>
                <a:ea typeface="Times New Roman"/>
                <a:cs typeface="Times New Roman"/>
                <a:sym typeface="Times New Roman"/>
              </a:rPr>
              <a:t>different role than did</a:t>
            </a:r>
          </a:p>
          <a:p>
            <a:pPr marL="0" marR="0" indent="0" algn="l" defTabSz="457200" rtl="0" fontAlgn="auto" latinLnBrk="0" hangingPunct="0">
              <a:lnSpc>
                <a:spcPct val="100000"/>
              </a:lnSpc>
              <a:spcBef>
                <a:spcPts val="0"/>
              </a:spcBef>
              <a:spcAft>
                <a:spcPts val="0"/>
              </a:spcAft>
              <a:buClrTx/>
              <a:buSzTx/>
              <a:buFontTx/>
              <a:buNone/>
              <a:tabLst/>
            </a:pPr>
            <a:r>
              <a:rPr lang="en-US" dirty="0" err="1"/>
              <a:t>ColumbiaGrid</a:t>
            </a:r>
            <a:r>
              <a:rPr lang="en-US" dirty="0"/>
              <a:t>.</a:t>
            </a:r>
          </a:p>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332C2C"/>
              </a:solidFill>
              <a:effectLst/>
              <a:uFillTx/>
              <a:latin typeface="Times New Roman"/>
              <a:ea typeface="Times New Roman"/>
              <a:cs typeface="Times New Roman"/>
              <a:sym typeface="Times New Roman"/>
            </a:endParaRPr>
          </a:p>
          <a:p>
            <a:pPr marL="0" marR="0" indent="0" algn="l" defTabSz="457200" rtl="0" fontAlgn="auto" latinLnBrk="0" hangingPunct="0">
              <a:lnSpc>
                <a:spcPct val="100000"/>
              </a:lnSpc>
              <a:spcBef>
                <a:spcPts val="0"/>
              </a:spcBef>
              <a:spcAft>
                <a:spcPts val="0"/>
              </a:spcAft>
              <a:buClrTx/>
              <a:buSzTx/>
              <a:buFontTx/>
              <a:buNone/>
              <a:tabLst/>
            </a:pPr>
            <a:r>
              <a:rPr lang="en-US" dirty="0"/>
              <a:t>Focus is on Production Cost </a:t>
            </a:r>
          </a:p>
          <a:p>
            <a:pPr marL="0" marR="0" indent="0" algn="l" defTabSz="457200" rtl="0" fontAlgn="auto" latinLnBrk="0" hangingPunct="0">
              <a:lnSpc>
                <a:spcPct val="100000"/>
              </a:lnSpc>
              <a:spcBef>
                <a:spcPts val="0"/>
              </a:spcBef>
              <a:spcAft>
                <a:spcPts val="0"/>
              </a:spcAft>
              <a:buClrTx/>
              <a:buSzTx/>
              <a:buFontTx/>
              <a:buNone/>
              <a:tabLst/>
            </a:pPr>
            <a:r>
              <a:rPr lang="en-US" dirty="0"/>
              <a:t>Modeling.</a:t>
            </a:r>
          </a:p>
          <a:p>
            <a:pPr marL="0" marR="0" indent="0" algn="l" defTabSz="457200" rtl="0" fontAlgn="auto" latinLnBrk="0" hangingPunct="0">
              <a:lnSpc>
                <a:spcPct val="100000"/>
              </a:lnSpc>
              <a:spcBef>
                <a:spcPts val="0"/>
              </a:spcBef>
              <a:spcAft>
                <a:spcPts val="0"/>
              </a:spcAft>
              <a:buClrTx/>
              <a:buSzTx/>
              <a:buFontTx/>
              <a:buNone/>
              <a:tabLst/>
            </a:pPr>
            <a:endParaRPr lang="en-US" dirty="0"/>
          </a:p>
          <a:p>
            <a:pPr marL="0" marR="0" indent="0" algn="l" defTabSz="457200" rtl="0" fontAlgn="auto" latinLnBrk="0" hangingPunct="0">
              <a:lnSpc>
                <a:spcPct val="100000"/>
              </a:lnSpc>
              <a:spcBef>
                <a:spcPts val="0"/>
              </a:spcBef>
              <a:spcAft>
                <a:spcPts val="0"/>
              </a:spcAft>
              <a:buClrTx/>
              <a:buSzTx/>
              <a:buFontTx/>
              <a:buNone/>
              <a:tabLst/>
            </a:pPr>
            <a:r>
              <a:rPr lang="en-US" dirty="0"/>
              <a:t>RPO’s can and will come and</a:t>
            </a:r>
          </a:p>
          <a:p>
            <a:pPr marL="0" marR="0" indent="0" algn="l" defTabSz="457200" rtl="0" fontAlgn="auto" latinLnBrk="0" hangingPunct="0">
              <a:lnSpc>
                <a:spcPct val="100000"/>
              </a:lnSpc>
              <a:spcBef>
                <a:spcPts val="0"/>
              </a:spcBef>
              <a:spcAft>
                <a:spcPts val="0"/>
              </a:spcAft>
              <a:buClrTx/>
              <a:buSzTx/>
              <a:buFontTx/>
              <a:buNone/>
              <a:tabLst/>
            </a:pPr>
            <a:r>
              <a:rPr lang="en-US" dirty="0"/>
              <a:t>go. Organizational change </a:t>
            </a:r>
          </a:p>
          <a:p>
            <a:pPr marL="0" marR="0" indent="0" algn="l" defTabSz="457200" rtl="0" fontAlgn="auto" latinLnBrk="0" hangingPunct="0">
              <a:lnSpc>
                <a:spcPct val="100000"/>
              </a:lnSpc>
              <a:spcBef>
                <a:spcPts val="0"/>
              </a:spcBef>
              <a:spcAft>
                <a:spcPts val="0"/>
              </a:spcAft>
              <a:buClrTx/>
              <a:buSzTx/>
              <a:buFontTx/>
              <a:buNone/>
              <a:tabLst/>
            </a:pPr>
            <a:r>
              <a:rPr lang="en-US" dirty="0"/>
              <a:t>happens…</a:t>
            </a:r>
          </a:p>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332C2C"/>
              </a:solidFill>
              <a:effectLst/>
              <a:uFillTx/>
              <a:latin typeface="Times New Roman"/>
              <a:ea typeface="Times New Roman"/>
              <a:cs typeface="Times New Roman"/>
              <a:sym typeface="Times New Roman"/>
            </a:endParaRPr>
          </a:p>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332C2C"/>
              </a:solidFill>
              <a:effectLst/>
              <a:uFillTx/>
              <a:latin typeface="Times New Roman"/>
              <a:ea typeface="Times New Roman"/>
              <a:cs typeface="Times New Roman"/>
              <a:sym typeface="Times New Roman"/>
            </a:endParaRPr>
          </a:p>
        </p:txBody>
      </p:sp>
    </p:spTree>
    <p:extLst>
      <p:ext uri="{BB962C8B-B14F-4D97-AF65-F5344CB8AC3E}">
        <p14:creationId xmlns:p14="http://schemas.microsoft.com/office/powerpoint/2010/main" val="191045657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3EB57-EB35-D843-8497-02DD092203E6}"/>
              </a:ext>
            </a:extLst>
          </p:cNvPr>
          <p:cNvSpPr>
            <a:spLocks noGrp="1"/>
          </p:cNvSpPr>
          <p:nvPr>
            <p:ph type="title"/>
          </p:nvPr>
        </p:nvSpPr>
        <p:spPr/>
        <p:txBody>
          <a:bodyPr/>
          <a:lstStyle/>
          <a:p>
            <a:r>
              <a:rPr lang="en-US" dirty="0"/>
              <a:t>CAISO</a:t>
            </a:r>
          </a:p>
        </p:txBody>
      </p:sp>
      <p:sp>
        <p:nvSpPr>
          <p:cNvPr id="3" name="Text Placeholder 2">
            <a:extLst>
              <a:ext uri="{FF2B5EF4-FFF2-40B4-BE49-F238E27FC236}">
                <a16:creationId xmlns:a16="http://schemas.microsoft.com/office/drawing/2014/main" id="{95D921B1-3CFF-B747-9272-BE9FCAE5BF36}"/>
              </a:ext>
            </a:extLst>
          </p:cNvPr>
          <p:cNvSpPr>
            <a:spLocks noGrp="1"/>
          </p:cNvSpPr>
          <p:nvPr>
            <p:ph type="body" idx="1"/>
          </p:nvPr>
        </p:nvSpPr>
        <p:spPr/>
        <p:txBody>
          <a:bodyPr/>
          <a:lstStyle/>
          <a:p>
            <a:r>
              <a:rPr lang="en-US" dirty="0"/>
              <a:t>The Duck Curve</a:t>
            </a:r>
          </a:p>
          <a:p>
            <a:pPr lvl="1"/>
            <a:r>
              <a:rPr lang="en-US" dirty="0"/>
              <a:t>It was an RPO thing first…openness is good!  </a:t>
            </a:r>
          </a:p>
        </p:txBody>
      </p:sp>
      <p:pic>
        <p:nvPicPr>
          <p:cNvPr id="4" name="Picture 3">
            <a:extLst>
              <a:ext uri="{FF2B5EF4-FFF2-40B4-BE49-F238E27FC236}">
                <a16:creationId xmlns:a16="http://schemas.microsoft.com/office/drawing/2014/main" id="{9C1F0237-0331-044B-9D7F-2297E76109B5}"/>
              </a:ext>
            </a:extLst>
          </p:cNvPr>
          <p:cNvPicPr>
            <a:picLocks noChangeAspect="1"/>
          </p:cNvPicPr>
          <p:nvPr/>
        </p:nvPicPr>
        <p:blipFill>
          <a:blip r:embed="rId2"/>
          <a:stretch>
            <a:fillRect/>
          </a:stretch>
        </p:blipFill>
        <p:spPr>
          <a:xfrm>
            <a:off x="262758" y="2450470"/>
            <a:ext cx="6768663" cy="3857211"/>
          </a:xfrm>
          <a:prstGeom prst="rect">
            <a:avLst/>
          </a:prstGeom>
        </p:spPr>
      </p:pic>
    </p:spTree>
    <p:extLst>
      <p:ext uri="{BB962C8B-B14F-4D97-AF65-F5344CB8AC3E}">
        <p14:creationId xmlns:p14="http://schemas.microsoft.com/office/powerpoint/2010/main" val="271876787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07902-5337-D14D-95A9-B4E4622B80E2}"/>
              </a:ext>
            </a:extLst>
          </p:cNvPr>
          <p:cNvSpPr>
            <a:spLocks noGrp="1"/>
          </p:cNvSpPr>
          <p:nvPr>
            <p:ph type="title"/>
          </p:nvPr>
        </p:nvSpPr>
        <p:spPr/>
        <p:txBody>
          <a:bodyPr/>
          <a:lstStyle/>
          <a:p>
            <a:r>
              <a:rPr lang="en-US" dirty="0"/>
              <a:t>Compliance and the RPO</a:t>
            </a:r>
          </a:p>
        </p:txBody>
      </p:sp>
      <p:sp>
        <p:nvSpPr>
          <p:cNvPr id="3" name="Text Placeholder 2">
            <a:extLst>
              <a:ext uri="{FF2B5EF4-FFF2-40B4-BE49-F238E27FC236}">
                <a16:creationId xmlns:a16="http://schemas.microsoft.com/office/drawing/2014/main" id="{522931EA-F1F0-3443-A756-2EEE4DF5FB9F}"/>
              </a:ext>
            </a:extLst>
          </p:cNvPr>
          <p:cNvSpPr>
            <a:spLocks noGrp="1"/>
          </p:cNvSpPr>
          <p:nvPr>
            <p:ph type="body" idx="1"/>
          </p:nvPr>
        </p:nvSpPr>
        <p:spPr>
          <a:xfrm>
            <a:off x="457200" y="1371599"/>
            <a:ext cx="8229600" cy="5156073"/>
          </a:xfrm>
        </p:spPr>
        <p:txBody>
          <a:bodyPr>
            <a:normAutofit/>
          </a:bodyPr>
          <a:lstStyle/>
          <a:p>
            <a:r>
              <a:rPr lang="en-US" dirty="0"/>
              <a:t>RPO’s help us comply with NERC Standards</a:t>
            </a:r>
          </a:p>
          <a:p>
            <a:r>
              <a:rPr lang="en-US" dirty="0"/>
              <a:t>MOD-033, PRC-026, TPL-007 </a:t>
            </a:r>
          </a:p>
          <a:p>
            <a:pPr lvl="1"/>
            <a:r>
              <a:rPr lang="en-US" dirty="0"/>
              <a:t>Done by our RPO</a:t>
            </a:r>
          </a:p>
          <a:p>
            <a:pPr lvl="1"/>
            <a:r>
              <a:rPr lang="en-US" dirty="0"/>
              <a:t>MOD-033 is so well done non-members use it</a:t>
            </a:r>
          </a:p>
          <a:p>
            <a:r>
              <a:rPr lang="en-US" dirty="0"/>
              <a:t>RPO’s provide communication we needed</a:t>
            </a:r>
          </a:p>
          <a:p>
            <a:pPr lvl="1"/>
            <a:r>
              <a:rPr lang="en-US" dirty="0"/>
              <a:t>We NEVER communicated this well</a:t>
            </a:r>
          </a:p>
          <a:p>
            <a:pPr lvl="2"/>
            <a:r>
              <a:rPr lang="en-US" dirty="0"/>
              <a:t>See “duck curve” slide</a:t>
            </a:r>
          </a:p>
          <a:p>
            <a:r>
              <a:rPr lang="en-US" dirty="0"/>
              <a:t>We learn from each other</a:t>
            </a:r>
          </a:p>
          <a:p>
            <a:pPr lvl="1"/>
            <a:r>
              <a:rPr lang="en-US" dirty="0"/>
              <a:t>Utilities really don’t compete with each other</a:t>
            </a:r>
          </a:p>
          <a:p>
            <a:r>
              <a:rPr lang="en-US" dirty="0"/>
              <a:t>Only down side is the cost</a:t>
            </a:r>
          </a:p>
        </p:txBody>
      </p:sp>
    </p:spTree>
    <p:extLst>
      <p:ext uri="{BB962C8B-B14F-4D97-AF65-F5344CB8AC3E}">
        <p14:creationId xmlns:p14="http://schemas.microsoft.com/office/powerpoint/2010/main" val="334138651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8A017-5192-9E48-A20F-2926C66BF31D}"/>
              </a:ext>
            </a:extLst>
          </p:cNvPr>
          <p:cNvSpPr>
            <a:spLocks noGrp="1"/>
          </p:cNvSpPr>
          <p:nvPr>
            <p:ph type="title"/>
          </p:nvPr>
        </p:nvSpPr>
        <p:spPr/>
        <p:txBody>
          <a:bodyPr/>
          <a:lstStyle/>
          <a:p>
            <a:r>
              <a:rPr lang="en-US" dirty="0"/>
              <a:t>Example RPO’s (some are ISO’s)</a:t>
            </a:r>
          </a:p>
        </p:txBody>
      </p:sp>
      <p:sp>
        <p:nvSpPr>
          <p:cNvPr id="3" name="Text Placeholder 2">
            <a:extLst>
              <a:ext uri="{FF2B5EF4-FFF2-40B4-BE49-F238E27FC236}">
                <a16:creationId xmlns:a16="http://schemas.microsoft.com/office/drawing/2014/main" id="{082652F2-5AFE-744B-953B-3C6B3947002D}"/>
              </a:ext>
            </a:extLst>
          </p:cNvPr>
          <p:cNvSpPr>
            <a:spLocks noGrp="1"/>
          </p:cNvSpPr>
          <p:nvPr>
            <p:ph type="body" idx="1"/>
          </p:nvPr>
        </p:nvSpPr>
        <p:spPr>
          <a:xfrm>
            <a:off x="457200" y="1371599"/>
            <a:ext cx="8229600" cy="4692869"/>
          </a:xfrm>
        </p:spPr>
        <p:txBody>
          <a:bodyPr>
            <a:normAutofit/>
          </a:bodyPr>
          <a:lstStyle/>
          <a:p>
            <a:r>
              <a:rPr lang="en-US" dirty="0"/>
              <a:t>CAISO</a:t>
            </a:r>
          </a:p>
          <a:p>
            <a:pPr lvl="1"/>
            <a:r>
              <a:rPr lang="en-US" sz="1500" dirty="0">
                <a:hlinkClick r:id="rId2"/>
              </a:rPr>
              <a:t>www.caiso.com</a:t>
            </a:r>
            <a:endParaRPr lang="en-US" sz="1500" dirty="0"/>
          </a:p>
          <a:p>
            <a:r>
              <a:rPr lang="en-US" dirty="0"/>
              <a:t>ERCOT</a:t>
            </a:r>
          </a:p>
          <a:p>
            <a:pPr lvl="1"/>
            <a:r>
              <a:rPr lang="en-US" sz="1500" dirty="0">
                <a:hlinkClick r:id="rId3"/>
              </a:rPr>
              <a:t>http://www.ercot.com/</a:t>
            </a:r>
            <a:endParaRPr lang="en-US" sz="1500" dirty="0"/>
          </a:p>
          <a:p>
            <a:r>
              <a:rPr lang="en-US" dirty="0" err="1"/>
              <a:t>WestConnect</a:t>
            </a:r>
            <a:endParaRPr lang="en-US" dirty="0"/>
          </a:p>
          <a:p>
            <a:pPr lvl="1"/>
            <a:r>
              <a:rPr lang="en-US" sz="1600" dirty="0">
                <a:hlinkClick r:id="rId4"/>
              </a:rPr>
              <a:t>http://www.westconnect.com/</a:t>
            </a:r>
            <a:endParaRPr lang="en-US" dirty="0"/>
          </a:p>
          <a:p>
            <a:r>
              <a:rPr lang="en-US" dirty="0"/>
              <a:t>AESO</a:t>
            </a:r>
          </a:p>
          <a:p>
            <a:pPr lvl="1"/>
            <a:r>
              <a:rPr lang="en-US" sz="1500" dirty="0">
                <a:hlinkClick r:id="rId5"/>
              </a:rPr>
              <a:t>www.aeso.ca</a:t>
            </a:r>
            <a:endParaRPr lang="en-US" sz="1500" dirty="0"/>
          </a:p>
          <a:p>
            <a:pPr marL="457200" lvl="1" indent="0">
              <a:buNone/>
            </a:pPr>
            <a:endParaRPr lang="en-US" dirty="0"/>
          </a:p>
          <a:p>
            <a:endParaRPr lang="en-US" dirty="0"/>
          </a:p>
        </p:txBody>
      </p:sp>
      <p:sp>
        <p:nvSpPr>
          <p:cNvPr id="4" name="TextBox 3">
            <a:extLst>
              <a:ext uri="{FF2B5EF4-FFF2-40B4-BE49-F238E27FC236}">
                <a16:creationId xmlns:a16="http://schemas.microsoft.com/office/drawing/2014/main" id="{00F029FF-B641-4B41-89BC-E6B71A3619D5}"/>
              </a:ext>
            </a:extLst>
          </p:cNvPr>
          <p:cNvSpPr txBox="1"/>
          <p:nvPr/>
        </p:nvSpPr>
        <p:spPr>
          <a:xfrm>
            <a:off x="4477406" y="1776248"/>
            <a:ext cx="4272963"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dirty="0"/>
              <a:t>Goldmines of professionally relevant</a:t>
            </a:r>
          </a:p>
          <a:p>
            <a:pPr marL="0" marR="0" indent="0" algn="l" defTabSz="457200" rtl="0" fontAlgn="auto" latinLnBrk="0" hangingPunct="0">
              <a:lnSpc>
                <a:spcPct val="100000"/>
              </a:lnSpc>
              <a:spcBef>
                <a:spcPts val="0"/>
              </a:spcBef>
              <a:spcAft>
                <a:spcPts val="0"/>
              </a:spcAft>
              <a:buClrTx/>
              <a:buSzTx/>
              <a:buFontTx/>
              <a:buNone/>
              <a:tabLst/>
            </a:pPr>
            <a:r>
              <a:rPr lang="en-US" dirty="0"/>
              <a:t>educational and practical documentation.</a:t>
            </a:r>
          </a:p>
          <a:p>
            <a:pPr marL="0" marR="0" indent="0" algn="l" defTabSz="457200" rtl="0" fontAlgn="auto" latinLnBrk="0" hangingPunct="0">
              <a:lnSpc>
                <a:spcPct val="100000"/>
              </a:lnSpc>
              <a:spcBef>
                <a:spcPts val="0"/>
              </a:spcBef>
              <a:spcAft>
                <a:spcPts val="0"/>
              </a:spcAft>
              <a:buClrTx/>
              <a:buSzTx/>
              <a:buFontTx/>
              <a:buNone/>
              <a:tabLst/>
            </a:pPr>
            <a:endParaRPr lang="en-US" dirty="0"/>
          </a:p>
          <a:p>
            <a:pPr marL="0" marR="0" indent="0" algn="l" defTabSz="457200" rtl="0" fontAlgn="auto" latinLnBrk="0" hangingPunct="0">
              <a:lnSpc>
                <a:spcPct val="100000"/>
              </a:lnSpc>
              <a:spcBef>
                <a:spcPts val="0"/>
              </a:spcBef>
              <a:spcAft>
                <a:spcPts val="0"/>
              </a:spcAft>
              <a:buClrTx/>
              <a:buSzTx/>
              <a:buFontTx/>
              <a:buNone/>
              <a:tabLst/>
            </a:pPr>
            <a:r>
              <a:rPr lang="en-US" dirty="0"/>
              <a:t>If you are subject to an ISO/RTO you HAVE</a:t>
            </a:r>
          </a:p>
          <a:p>
            <a:pPr marL="0" marR="0" indent="0" algn="l" defTabSz="457200" rtl="0" fontAlgn="auto" latinLnBrk="0" hangingPunct="0">
              <a:lnSpc>
                <a:spcPct val="100000"/>
              </a:lnSpc>
              <a:spcBef>
                <a:spcPts val="0"/>
              </a:spcBef>
              <a:spcAft>
                <a:spcPts val="0"/>
              </a:spcAft>
              <a:buClrTx/>
              <a:buSzTx/>
              <a:buFontTx/>
              <a:buNone/>
              <a:tabLst/>
            </a:pPr>
            <a:r>
              <a:rPr lang="en-US" dirty="0"/>
              <a:t>to follow their rules.  Still planning like a </a:t>
            </a:r>
          </a:p>
          <a:p>
            <a:pPr marL="0" marR="0" indent="0" algn="l" defTabSz="457200" rtl="0" fontAlgn="auto" latinLnBrk="0" hangingPunct="0">
              <a:lnSpc>
                <a:spcPct val="100000"/>
              </a:lnSpc>
              <a:spcBef>
                <a:spcPts val="0"/>
              </a:spcBef>
              <a:spcAft>
                <a:spcPts val="0"/>
              </a:spcAft>
              <a:buClrTx/>
              <a:buSzTx/>
              <a:buFontTx/>
              <a:buNone/>
              <a:tabLst/>
            </a:pPr>
            <a:r>
              <a:rPr lang="en-US" dirty="0"/>
              <a:t>warrior?  Know your “enemy.” </a:t>
            </a:r>
            <a:endParaRPr kumimoji="0" lang="en-US" sz="1800" b="0" i="0" u="none" strike="noStrike" cap="none" spc="0" normalizeH="0" baseline="0" dirty="0">
              <a:ln>
                <a:noFill/>
              </a:ln>
              <a:solidFill>
                <a:srgbClr val="332C2C"/>
              </a:solidFill>
              <a:effectLst/>
              <a:uFillTx/>
              <a:latin typeface="Times New Roman"/>
              <a:ea typeface="Times New Roman"/>
              <a:cs typeface="Times New Roman"/>
              <a:sym typeface="Times New Roman"/>
            </a:endParaRPr>
          </a:p>
        </p:txBody>
      </p:sp>
    </p:spTree>
    <p:extLst>
      <p:ext uri="{BB962C8B-B14F-4D97-AF65-F5344CB8AC3E}">
        <p14:creationId xmlns:p14="http://schemas.microsoft.com/office/powerpoint/2010/main" val="23184727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F86D5-B353-9540-A9F4-585E97FB54AC}"/>
              </a:ext>
            </a:extLst>
          </p:cNvPr>
          <p:cNvSpPr>
            <a:spLocks noGrp="1"/>
          </p:cNvSpPr>
          <p:nvPr>
            <p:ph type="title"/>
          </p:nvPr>
        </p:nvSpPr>
        <p:spPr/>
        <p:txBody>
          <a:bodyPr/>
          <a:lstStyle/>
          <a:p>
            <a:r>
              <a:rPr lang="en-US" dirty="0"/>
              <a:t>Economist Influencers</a:t>
            </a:r>
          </a:p>
        </p:txBody>
      </p:sp>
      <p:sp>
        <p:nvSpPr>
          <p:cNvPr id="3" name="Text Placeholder 2">
            <a:extLst>
              <a:ext uri="{FF2B5EF4-FFF2-40B4-BE49-F238E27FC236}">
                <a16:creationId xmlns:a16="http://schemas.microsoft.com/office/drawing/2014/main" id="{190EE0AE-2154-4B45-A105-613BD9766727}"/>
              </a:ext>
            </a:extLst>
          </p:cNvPr>
          <p:cNvSpPr>
            <a:spLocks noGrp="1"/>
          </p:cNvSpPr>
          <p:nvPr>
            <p:ph type="body" idx="1"/>
          </p:nvPr>
        </p:nvSpPr>
        <p:spPr/>
        <p:txBody>
          <a:bodyPr/>
          <a:lstStyle/>
          <a:p>
            <a:r>
              <a:rPr lang="en-US" dirty="0"/>
              <a:t>One of the influencers around electricity markets</a:t>
            </a:r>
          </a:p>
          <a:p>
            <a:pPr lvl="1"/>
            <a:r>
              <a:rPr lang="en-US" dirty="0"/>
              <a:t>And thus ISO/RTO/RPO, etc.</a:t>
            </a:r>
          </a:p>
          <a:p>
            <a:pPr lvl="2"/>
            <a:r>
              <a:rPr lang="en-US" dirty="0"/>
              <a:t>Not sure that RTO’s and ISO’s lower costs</a:t>
            </a:r>
          </a:p>
          <a:p>
            <a:pPr lvl="2"/>
            <a:endParaRPr lang="en-US" dirty="0"/>
          </a:p>
        </p:txBody>
      </p:sp>
      <p:pic>
        <p:nvPicPr>
          <p:cNvPr id="4" name="Picture 3">
            <a:extLst>
              <a:ext uri="{FF2B5EF4-FFF2-40B4-BE49-F238E27FC236}">
                <a16:creationId xmlns:a16="http://schemas.microsoft.com/office/drawing/2014/main" id="{638D88AA-B28D-144D-A292-43AC9210DCE3}"/>
              </a:ext>
            </a:extLst>
          </p:cNvPr>
          <p:cNvPicPr>
            <a:picLocks noChangeAspect="1"/>
          </p:cNvPicPr>
          <p:nvPr/>
        </p:nvPicPr>
        <p:blipFill>
          <a:blip r:embed="rId2"/>
          <a:stretch>
            <a:fillRect/>
          </a:stretch>
        </p:blipFill>
        <p:spPr>
          <a:xfrm>
            <a:off x="1929384" y="3169727"/>
            <a:ext cx="4316541" cy="3296017"/>
          </a:xfrm>
          <a:prstGeom prst="rect">
            <a:avLst/>
          </a:prstGeom>
        </p:spPr>
      </p:pic>
    </p:spTree>
    <p:extLst>
      <p:ext uri="{BB962C8B-B14F-4D97-AF65-F5344CB8AC3E}">
        <p14:creationId xmlns:p14="http://schemas.microsoft.com/office/powerpoint/2010/main" val="10060428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B8FAD-F848-A54A-8060-EF16B0D337E9}"/>
              </a:ext>
            </a:extLst>
          </p:cNvPr>
          <p:cNvSpPr>
            <a:spLocks noGrp="1"/>
          </p:cNvSpPr>
          <p:nvPr>
            <p:ph type="title"/>
          </p:nvPr>
        </p:nvSpPr>
        <p:spPr/>
        <p:txBody>
          <a:bodyPr/>
          <a:lstStyle/>
          <a:p>
            <a:r>
              <a:rPr lang="en-US" dirty="0"/>
              <a:t>Remember This Slide!</a:t>
            </a:r>
          </a:p>
        </p:txBody>
      </p:sp>
      <p:sp>
        <p:nvSpPr>
          <p:cNvPr id="3" name="Text Placeholder 2">
            <a:extLst>
              <a:ext uri="{FF2B5EF4-FFF2-40B4-BE49-F238E27FC236}">
                <a16:creationId xmlns:a16="http://schemas.microsoft.com/office/drawing/2014/main" id="{50689243-3DC9-9546-8ABE-4DF110A9AF61}"/>
              </a:ext>
            </a:extLst>
          </p:cNvPr>
          <p:cNvSpPr>
            <a:spLocks noGrp="1"/>
          </p:cNvSpPr>
          <p:nvPr>
            <p:ph type="body" idx="1"/>
          </p:nvPr>
        </p:nvSpPr>
        <p:spPr/>
        <p:txBody>
          <a:bodyPr/>
          <a:lstStyle/>
          <a:p>
            <a:r>
              <a:rPr lang="en-US" dirty="0"/>
              <a:t>What is your job ultimately?</a:t>
            </a:r>
          </a:p>
          <a:p>
            <a:pPr lvl="1"/>
            <a:r>
              <a:rPr lang="en-US" b="1" u="sng" dirty="0"/>
              <a:t>To be boring!</a:t>
            </a:r>
          </a:p>
          <a:p>
            <a:r>
              <a:rPr lang="en-US" dirty="0"/>
              <a:t>Regional Planning is all about this</a:t>
            </a:r>
          </a:p>
          <a:p>
            <a:r>
              <a:rPr lang="en-US" dirty="0"/>
              <a:t>Plus, FERC sad we weren’t very good at it…</a:t>
            </a:r>
          </a:p>
          <a:p>
            <a:pPr lvl="1"/>
            <a:r>
              <a:rPr lang="en-US" dirty="0"/>
              <a:t>They were right by the way</a:t>
            </a:r>
          </a:p>
          <a:p>
            <a:pPr lvl="1"/>
            <a:r>
              <a:rPr lang="en-US" dirty="0"/>
              <a:t>So, they fired out a NOPR flowed by an Order</a:t>
            </a:r>
          </a:p>
          <a:p>
            <a:pPr lvl="2"/>
            <a:r>
              <a:rPr lang="en-US" dirty="0"/>
              <a:t>What is an NOPR?</a:t>
            </a:r>
          </a:p>
          <a:p>
            <a:pPr lvl="1"/>
            <a:endParaRPr lang="en-US" dirty="0"/>
          </a:p>
        </p:txBody>
      </p:sp>
    </p:spTree>
    <p:extLst>
      <p:ext uri="{BB962C8B-B14F-4D97-AF65-F5344CB8AC3E}">
        <p14:creationId xmlns:p14="http://schemas.microsoft.com/office/powerpoint/2010/main" val="383587379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0BF00-DAFF-9F0F-9005-228F09480C04}"/>
              </a:ext>
            </a:extLst>
          </p:cNvPr>
          <p:cNvSpPr>
            <a:spLocks noGrp="1"/>
          </p:cNvSpPr>
          <p:nvPr>
            <p:ph type="title"/>
          </p:nvPr>
        </p:nvSpPr>
        <p:spPr/>
        <p:txBody>
          <a:bodyPr/>
          <a:lstStyle/>
          <a:p>
            <a:r>
              <a:rPr lang="en-US" dirty="0"/>
              <a:t>Take Away’s</a:t>
            </a:r>
          </a:p>
        </p:txBody>
      </p:sp>
      <p:sp>
        <p:nvSpPr>
          <p:cNvPr id="3" name="Text Placeholder 2">
            <a:extLst>
              <a:ext uri="{FF2B5EF4-FFF2-40B4-BE49-F238E27FC236}">
                <a16:creationId xmlns:a16="http://schemas.microsoft.com/office/drawing/2014/main" id="{E9F9E6AC-289C-E40B-4F80-F192B957C5B7}"/>
              </a:ext>
            </a:extLst>
          </p:cNvPr>
          <p:cNvSpPr>
            <a:spLocks noGrp="1"/>
          </p:cNvSpPr>
          <p:nvPr>
            <p:ph type="body" idx="1"/>
          </p:nvPr>
        </p:nvSpPr>
        <p:spPr/>
        <p:txBody>
          <a:bodyPr/>
          <a:lstStyle/>
          <a:p>
            <a:r>
              <a:rPr lang="en-US" dirty="0"/>
              <a:t>Planning is NOT just Electrical Engineering’</a:t>
            </a:r>
          </a:p>
          <a:p>
            <a:pPr lvl="1"/>
            <a:r>
              <a:rPr lang="en-US" dirty="0"/>
              <a:t>Honestly, the engineering is the easy part</a:t>
            </a:r>
          </a:p>
          <a:p>
            <a:r>
              <a:rPr lang="en-US" dirty="0"/>
              <a:t>Everyone seems to have opinion!</a:t>
            </a:r>
          </a:p>
          <a:p>
            <a:pPr lvl="1"/>
            <a:r>
              <a:rPr lang="en-US" dirty="0"/>
              <a:t>Utility Planners need to </a:t>
            </a:r>
            <a:r>
              <a:rPr lang="en-US"/>
              <a:t>be engaged</a:t>
            </a:r>
            <a:endParaRPr lang="en-US" dirty="0"/>
          </a:p>
          <a:p>
            <a:pPr lvl="1"/>
            <a:endParaRPr lang="en-US" dirty="0"/>
          </a:p>
        </p:txBody>
      </p:sp>
    </p:spTree>
    <p:extLst>
      <p:ext uri="{BB962C8B-B14F-4D97-AF65-F5344CB8AC3E}">
        <p14:creationId xmlns:p14="http://schemas.microsoft.com/office/powerpoint/2010/main" val="104514307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 name="Picture 2" descr="Picture 2"/>
          <p:cNvPicPr>
            <a:picLocks noChangeAspect="1"/>
          </p:cNvPicPr>
          <p:nvPr/>
        </p:nvPicPr>
        <p:blipFill>
          <a:blip r:embed="rId2"/>
          <a:stretch>
            <a:fillRect/>
          </a:stretch>
        </p:blipFill>
        <p:spPr>
          <a:xfrm>
            <a:off x="0" y="0"/>
            <a:ext cx="9144000" cy="6858000"/>
          </a:xfrm>
          <a:prstGeom prst="rect">
            <a:avLst/>
          </a:prstGeom>
          <a:ln w="12700">
            <a:miter lim="400000"/>
          </a:ln>
        </p:spPr>
      </p:pic>
      <p:sp>
        <p:nvSpPr>
          <p:cNvPr id="246" name="Title 1"/>
          <p:cNvSpPr txBox="1">
            <a:spLocks noGrp="1"/>
          </p:cNvSpPr>
          <p:nvPr>
            <p:ph type="ctrTitle"/>
          </p:nvPr>
        </p:nvSpPr>
        <p:spPr>
          <a:xfrm>
            <a:off x="184638" y="1561232"/>
            <a:ext cx="8845062" cy="4013091"/>
          </a:xfrm>
          <a:prstGeom prst="rect">
            <a:avLst/>
          </a:prstGeom>
        </p:spPr>
        <p:txBody>
          <a:bodyPr/>
          <a:lstStyle/>
          <a:p>
            <a:pPr>
              <a:defRPr>
                <a:solidFill>
                  <a:schemeClr val="accent3">
                    <a:lumOff val="44000"/>
                  </a:schemeClr>
                </a:solidFill>
              </a:defRPr>
            </a:pPr>
            <a:r>
              <a:rPr dirty="0"/>
              <a:t>Questions?</a:t>
            </a:r>
            <a:br>
              <a:rPr dirty="0"/>
            </a:br>
            <a:br>
              <a:rPr dirty="0"/>
            </a:br>
            <a:r>
              <a:rPr sz="3000" dirty="0"/>
              <a:t> </a:t>
            </a:r>
            <a:br>
              <a:rPr sz="3000" dirty="0"/>
            </a:br>
            <a:endParaRPr sz="3000"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B8FAD-F848-A54A-8060-EF16B0D337E9}"/>
              </a:ext>
            </a:extLst>
          </p:cNvPr>
          <p:cNvSpPr>
            <a:spLocks noGrp="1"/>
          </p:cNvSpPr>
          <p:nvPr>
            <p:ph type="title"/>
          </p:nvPr>
        </p:nvSpPr>
        <p:spPr/>
        <p:txBody>
          <a:bodyPr/>
          <a:lstStyle/>
          <a:p>
            <a:r>
              <a:rPr lang="en-US" dirty="0"/>
              <a:t>Regional Planning Works Because?</a:t>
            </a:r>
          </a:p>
        </p:txBody>
      </p:sp>
      <p:sp>
        <p:nvSpPr>
          <p:cNvPr id="3" name="Text Placeholder 2">
            <a:extLst>
              <a:ext uri="{FF2B5EF4-FFF2-40B4-BE49-F238E27FC236}">
                <a16:creationId xmlns:a16="http://schemas.microsoft.com/office/drawing/2014/main" id="{50689243-3DC9-9546-8ABE-4DF110A9AF61}"/>
              </a:ext>
            </a:extLst>
          </p:cNvPr>
          <p:cNvSpPr>
            <a:spLocks noGrp="1"/>
          </p:cNvSpPr>
          <p:nvPr>
            <p:ph type="body" idx="1"/>
          </p:nvPr>
        </p:nvSpPr>
        <p:spPr>
          <a:xfrm>
            <a:off x="457200" y="1371599"/>
            <a:ext cx="8229600" cy="4640317"/>
          </a:xfrm>
        </p:spPr>
        <p:txBody>
          <a:bodyPr>
            <a:normAutofit fontScale="92500" lnSpcReduction="20000"/>
          </a:bodyPr>
          <a:lstStyle/>
          <a:p>
            <a:r>
              <a:rPr lang="en-US" dirty="0"/>
              <a:t>What is your job ultimately?</a:t>
            </a:r>
          </a:p>
          <a:p>
            <a:pPr lvl="1"/>
            <a:r>
              <a:rPr lang="en-US" b="1" u="sng" dirty="0"/>
              <a:t>To be boring!</a:t>
            </a:r>
          </a:p>
          <a:p>
            <a:pPr lvl="2"/>
            <a:r>
              <a:rPr lang="en-US" dirty="0"/>
              <a:t>Defeat the “enemy”</a:t>
            </a:r>
          </a:p>
          <a:p>
            <a:pPr lvl="3"/>
            <a:r>
              <a:rPr lang="en-US" dirty="0"/>
              <a:t>Who is the enemy?</a:t>
            </a:r>
          </a:p>
          <a:p>
            <a:pPr lvl="4"/>
            <a:r>
              <a:rPr lang="en-US" dirty="0"/>
              <a:t>Poor or unreliable service (outages)</a:t>
            </a:r>
          </a:p>
          <a:p>
            <a:pPr lvl="1"/>
            <a:r>
              <a:rPr lang="en-US" dirty="0"/>
              <a:t>We provide a commodity (electricity)</a:t>
            </a:r>
          </a:p>
          <a:p>
            <a:pPr lvl="2"/>
            <a:r>
              <a:rPr lang="en-US" dirty="0"/>
              <a:t>Virtually indistinguishable from “</a:t>
            </a:r>
            <a:r>
              <a:rPr lang="en-US" dirty="0">
                <a:solidFill>
                  <a:srgbClr val="FF0000"/>
                </a:solidFill>
              </a:rPr>
              <a:t>competitors</a:t>
            </a:r>
            <a:r>
              <a:rPr lang="en-US" dirty="0"/>
              <a:t>” </a:t>
            </a:r>
          </a:p>
          <a:p>
            <a:pPr lvl="3"/>
            <a:r>
              <a:rPr lang="en-US" dirty="0"/>
              <a:t>Except for price</a:t>
            </a:r>
          </a:p>
          <a:p>
            <a:pPr lvl="4"/>
            <a:r>
              <a:rPr lang="en-US" dirty="0"/>
              <a:t>Be safe, reliable, affordable…</a:t>
            </a:r>
          </a:p>
          <a:p>
            <a:r>
              <a:rPr lang="en-US" dirty="0"/>
              <a:t>If you know the enemy and you know yourself, your victory will not stand in doubt ~ Sun Tzu</a:t>
            </a:r>
          </a:p>
          <a:p>
            <a:pPr lvl="1"/>
            <a:endParaRPr lang="en-US" dirty="0"/>
          </a:p>
        </p:txBody>
      </p:sp>
    </p:spTree>
    <p:extLst>
      <p:ext uri="{BB962C8B-B14F-4D97-AF65-F5344CB8AC3E}">
        <p14:creationId xmlns:p14="http://schemas.microsoft.com/office/powerpoint/2010/main" val="194151613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40-Year Fallout	</a:t>
            </a:r>
          </a:p>
        </p:txBody>
      </p:sp>
      <p:graphicFrame>
        <p:nvGraphicFramePr>
          <p:cNvPr id="5" name="Content Placeholder 4"/>
          <p:cNvGraphicFramePr>
            <a:graphicFrameLocks noGrp="1"/>
          </p:cNvGraphicFramePr>
          <p:nvPr>
            <p:ph sz="half" idx="1"/>
          </p:nvPr>
        </p:nvGraphicFramePr>
        <p:xfrm>
          <a:off x="1485900" y="2057401"/>
          <a:ext cx="6172200" cy="30980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1270862" y="3042511"/>
            <a:ext cx="2231756" cy="323165"/>
          </a:xfrm>
          <a:prstGeom prst="rect">
            <a:avLst/>
          </a:prstGeom>
          <a:noFill/>
        </p:spPr>
        <p:txBody>
          <a:bodyPr wrap="square" rtlCol="0">
            <a:spAutoFit/>
          </a:bodyPr>
          <a:lstStyle/>
          <a:p>
            <a:pPr marL="214313" indent="-214313">
              <a:buFont typeface="Arial" panose="020B0604020202020204" pitchFamily="34" charset="0"/>
              <a:buChar char="•"/>
            </a:pPr>
            <a:endParaRPr lang="en-US" sz="1500" dirty="0"/>
          </a:p>
        </p:txBody>
      </p:sp>
      <p:sp>
        <p:nvSpPr>
          <p:cNvPr id="8" name="TextBox 7"/>
          <p:cNvSpPr txBox="1"/>
          <p:nvPr/>
        </p:nvSpPr>
        <p:spPr>
          <a:xfrm>
            <a:off x="1604075" y="2943055"/>
            <a:ext cx="1894668" cy="1962076"/>
          </a:xfrm>
          <a:prstGeom prst="rect">
            <a:avLst/>
          </a:prstGeom>
          <a:noFill/>
        </p:spPr>
        <p:txBody>
          <a:bodyPr wrap="square" rtlCol="0">
            <a:spAutoFit/>
          </a:bodyPr>
          <a:lstStyle/>
          <a:p>
            <a:pPr marL="214313" indent="-214313">
              <a:buFont typeface="Arial" panose="020B0604020202020204" pitchFamily="34" charset="0"/>
              <a:buChar char="•"/>
            </a:pPr>
            <a:r>
              <a:rPr lang="en-US" sz="1350" dirty="0"/>
              <a:t>New York City blackout occurs</a:t>
            </a:r>
          </a:p>
          <a:p>
            <a:pPr marL="214313" indent="-214313">
              <a:buFont typeface="Arial" panose="020B0604020202020204" pitchFamily="34" charset="0"/>
              <a:buChar char="•"/>
            </a:pPr>
            <a:r>
              <a:rPr lang="en-US" sz="1350" dirty="0"/>
              <a:t>Leads to first limited reliability provision in Fed. Govt.</a:t>
            </a:r>
          </a:p>
          <a:p>
            <a:pPr marL="214313" indent="-214313">
              <a:buFont typeface="Arial" panose="020B0604020202020204" pitchFamily="34" charset="0"/>
              <a:buChar char="•"/>
            </a:pPr>
            <a:r>
              <a:rPr lang="en-US" sz="1350" dirty="0"/>
              <a:t>Enables Govt. to propose voluntary standards</a:t>
            </a:r>
          </a:p>
          <a:p>
            <a:pPr marL="214313" indent="-214313">
              <a:buFont typeface="Arial" panose="020B0604020202020204" pitchFamily="34" charset="0"/>
              <a:buChar char="•"/>
            </a:pPr>
            <a:endParaRPr lang="en-US" sz="1350" dirty="0"/>
          </a:p>
        </p:txBody>
      </p:sp>
      <p:sp>
        <p:nvSpPr>
          <p:cNvPr id="10" name="TextBox 9"/>
          <p:cNvSpPr txBox="1"/>
          <p:nvPr/>
        </p:nvSpPr>
        <p:spPr>
          <a:xfrm>
            <a:off x="3616917" y="2943055"/>
            <a:ext cx="1894668" cy="2585323"/>
          </a:xfrm>
          <a:prstGeom prst="rect">
            <a:avLst/>
          </a:prstGeom>
          <a:noFill/>
        </p:spPr>
        <p:txBody>
          <a:bodyPr wrap="square" rtlCol="0">
            <a:spAutoFit/>
          </a:bodyPr>
          <a:lstStyle/>
          <a:p>
            <a:pPr marL="214313" indent="-214313">
              <a:buFont typeface="Arial" panose="020B0604020202020204" pitchFamily="34" charset="0"/>
              <a:buChar char="•"/>
            </a:pPr>
            <a:r>
              <a:rPr lang="en-US" sz="1350" dirty="0"/>
              <a:t>Two major blackouts in Western U.S. </a:t>
            </a:r>
          </a:p>
          <a:p>
            <a:pPr marL="214313" indent="-214313">
              <a:buFont typeface="Arial" panose="020B0604020202020204" pitchFamily="34" charset="0"/>
              <a:buChar char="•"/>
            </a:pPr>
            <a:r>
              <a:rPr lang="en-US" sz="1350" dirty="0"/>
              <a:t>WSCC develops Reliability Standards System</a:t>
            </a:r>
          </a:p>
          <a:p>
            <a:pPr marL="214313" indent="-214313">
              <a:buFont typeface="Arial" panose="020B0604020202020204" pitchFamily="34" charset="0"/>
              <a:buChar char="•"/>
            </a:pPr>
            <a:r>
              <a:rPr lang="en-US" sz="1350" dirty="0"/>
              <a:t>Member utilities voluntarily agree to pay fines to WSCC for reliability Violations</a:t>
            </a:r>
          </a:p>
          <a:p>
            <a:pPr marL="214313" indent="-214313">
              <a:buFont typeface="Arial" panose="020B0604020202020204" pitchFamily="34" charset="0"/>
              <a:buChar char="•"/>
            </a:pPr>
            <a:r>
              <a:rPr lang="en-US" sz="1350" dirty="0"/>
              <a:t>Still no Federal Regulation</a:t>
            </a:r>
          </a:p>
        </p:txBody>
      </p:sp>
      <p:sp>
        <p:nvSpPr>
          <p:cNvPr id="11" name="TextBox 10"/>
          <p:cNvSpPr txBox="1"/>
          <p:nvPr/>
        </p:nvSpPr>
        <p:spPr>
          <a:xfrm>
            <a:off x="5511585" y="2943055"/>
            <a:ext cx="1894668" cy="2793072"/>
          </a:xfrm>
          <a:prstGeom prst="rect">
            <a:avLst/>
          </a:prstGeom>
          <a:noFill/>
        </p:spPr>
        <p:txBody>
          <a:bodyPr wrap="square" rtlCol="0">
            <a:spAutoFit/>
          </a:bodyPr>
          <a:lstStyle/>
          <a:p>
            <a:pPr marL="214313" indent="-214313">
              <a:buFont typeface="Arial" panose="020B0604020202020204" pitchFamily="34" charset="0"/>
              <a:buChar char="•"/>
            </a:pPr>
            <a:r>
              <a:rPr lang="en-US" sz="1350" dirty="0"/>
              <a:t>Worst blackout to date in U.S. occurs</a:t>
            </a:r>
          </a:p>
          <a:p>
            <a:pPr marL="214313" indent="-214313">
              <a:buFont typeface="Arial" panose="020B0604020202020204" pitchFamily="34" charset="0"/>
              <a:buChar char="•"/>
            </a:pPr>
            <a:r>
              <a:rPr lang="en-US" sz="1350" dirty="0"/>
              <a:t>Task force is put together to investigate outage</a:t>
            </a:r>
          </a:p>
          <a:p>
            <a:pPr marL="214313" indent="-214313">
              <a:buFont typeface="Arial" panose="020B0604020202020204" pitchFamily="34" charset="0"/>
              <a:buChar char="•"/>
            </a:pPr>
            <a:r>
              <a:rPr lang="en-US" sz="1350" dirty="0"/>
              <a:t>Final report concludes that to prevent future blackouts, govt. need's mandatory reliability standards.</a:t>
            </a:r>
          </a:p>
          <a:p>
            <a:pPr marL="214313" indent="-214313">
              <a:buFont typeface="Arial" panose="020B0604020202020204" pitchFamily="34" charset="0"/>
              <a:buChar char="•"/>
            </a:pPr>
            <a:r>
              <a:rPr lang="en-US" sz="1350" b="1" u="sng" dirty="0"/>
              <a:t>You had your chance! </a:t>
            </a:r>
          </a:p>
        </p:txBody>
      </p:sp>
      <p:pic>
        <p:nvPicPr>
          <p:cNvPr id="9" name="Picture 8">
            <a:extLst>
              <a:ext uri="{FF2B5EF4-FFF2-40B4-BE49-F238E27FC236}">
                <a16:creationId xmlns:a16="http://schemas.microsoft.com/office/drawing/2014/main" id="{E6852725-FE66-C34E-A213-C1823A37BADD}"/>
              </a:ext>
            </a:extLst>
          </p:cNvPr>
          <p:cNvPicPr>
            <a:picLocks noChangeAspect="1"/>
          </p:cNvPicPr>
          <p:nvPr/>
        </p:nvPicPr>
        <p:blipFill>
          <a:blip r:embed="rId8"/>
          <a:stretch>
            <a:fillRect/>
          </a:stretch>
        </p:blipFill>
        <p:spPr>
          <a:xfrm>
            <a:off x="0" y="5770689"/>
            <a:ext cx="1056769" cy="1087311"/>
          </a:xfrm>
          <a:prstGeom prst="rect">
            <a:avLst/>
          </a:prstGeom>
        </p:spPr>
      </p:pic>
    </p:spTree>
    <p:extLst>
      <p:ext uri="{BB962C8B-B14F-4D97-AF65-F5344CB8AC3E}">
        <p14:creationId xmlns:p14="http://schemas.microsoft.com/office/powerpoint/2010/main" val="112914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build="p"/>
      <p:bldP spid="1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Mandatory Reliability Standards</a:t>
            </a:r>
          </a:p>
        </p:txBody>
      </p:sp>
      <p:sp>
        <p:nvSpPr>
          <p:cNvPr id="3" name="Content Placeholder 2"/>
          <p:cNvSpPr>
            <a:spLocks noGrp="1"/>
          </p:cNvSpPr>
          <p:nvPr>
            <p:ph sz="half" idx="1"/>
          </p:nvPr>
        </p:nvSpPr>
        <p:spPr>
          <a:xfrm>
            <a:off x="1582765" y="2057401"/>
            <a:ext cx="3028950" cy="3098392"/>
          </a:xfrm>
        </p:spPr>
        <p:txBody>
          <a:bodyPr>
            <a:normAutofit fontScale="55000" lnSpcReduction="20000"/>
          </a:bodyPr>
          <a:lstStyle/>
          <a:p>
            <a:r>
              <a:rPr lang="en-US" dirty="0"/>
              <a:t>Version 0 Reliability Standards </a:t>
            </a:r>
          </a:p>
          <a:p>
            <a:pPr lvl="1"/>
            <a:r>
              <a:rPr lang="en-US" dirty="0"/>
              <a:t>In 2004, NERC begins translating it’s operating policies in to 90 measurable standards </a:t>
            </a:r>
          </a:p>
          <a:p>
            <a:r>
              <a:rPr lang="en-US" dirty="0"/>
              <a:t>Energy Policy Act of 2005 </a:t>
            </a:r>
          </a:p>
          <a:p>
            <a:pPr lvl="1"/>
            <a:r>
              <a:rPr lang="en-US" dirty="0"/>
              <a:t>Authorizes the creation of a Electric Reliability Organization w/ oversight from NERC</a:t>
            </a:r>
          </a:p>
          <a:p>
            <a:pPr lvl="1"/>
            <a:endParaRPr lang="en-US" dirty="0"/>
          </a:p>
          <a:p>
            <a:pPr marL="342900" lvl="1" indent="0">
              <a:buNone/>
            </a:pPr>
            <a:endParaRPr lang="en-US" dirty="0"/>
          </a:p>
        </p:txBody>
      </p:sp>
      <p:sp>
        <p:nvSpPr>
          <p:cNvPr id="4" name="Content Placeholder 3"/>
          <p:cNvSpPr>
            <a:spLocks noGrp="1"/>
          </p:cNvSpPr>
          <p:nvPr>
            <p:ph sz="half" idx="2"/>
          </p:nvPr>
        </p:nvSpPr>
        <p:spPr/>
        <p:txBody>
          <a:bodyPr>
            <a:normAutofit fontScale="55000" lnSpcReduction="20000"/>
          </a:bodyPr>
          <a:lstStyle/>
          <a:p>
            <a:r>
              <a:rPr lang="en-US" dirty="0"/>
              <a:t>2006 – NERC Files an application with FERC to become ERO in U.S.</a:t>
            </a:r>
          </a:p>
          <a:p>
            <a:r>
              <a:rPr lang="en-US" dirty="0"/>
              <a:t>2007 – NERC has been  certified by FERC and reliability standards become mandatory for all Utilities</a:t>
            </a:r>
          </a:p>
          <a:p>
            <a:r>
              <a:rPr lang="en-US" dirty="0"/>
              <a:t>Now NERC Standards are a cottage industry made from nothing!</a:t>
            </a:r>
          </a:p>
        </p:txBody>
      </p:sp>
      <p:pic>
        <p:nvPicPr>
          <p:cNvPr id="5" name="Picture 4">
            <a:extLst>
              <a:ext uri="{FF2B5EF4-FFF2-40B4-BE49-F238E27FC236}">
                <a16:creationId xmlns:a16="http://schemas.microsoft.com/office/drawing/2014/main" id="{98CE847E-49B2-5D49-9C19-BDD576017E81}"/>
              </a:ext>
            </a:extLst>
          </p:cNvPr>
          <p:cNvPicPr>
            <a:picLocks noChangeAspect="1"/>
          </p:cNvPicPr>
          <p:nvPr/>
        </p:nvPicPr>
        <p:blipFill>
          <a:blip r:embed="rId2"/>
          <a:stretch>
            <a:fillRect/>
          </a:stretch>
        </p:blipFill>
        <p:spPr>
          <a:xfrm>
            <a:off x="0" y="5770689"/>
            <a:ext cx="1056769" cy="1087311"/>
          </a:xfrm>
          <a:prstGeom prst="rect">
            <a:avLst/>
          </a:prstGeom>
        </p:spPr>
      </p:pic>
    </p:spTree>
    <p:extLst>
      <p:ext uri="{BB962C8B-B14F-4D97-AF65-F5344CB8AC3E}">
        <p14:creationId xmlns:p14="http://schemas.microsoft.com/office/powerpoint/2010/main" val="216179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9DAA7-98DF-2A48-B458-CC0DCA9A5B95}"/>
              </a:ext>
            </a:extLst>
          </p:cNvPr>
          <p:cNvSpPr>
            <a:spLocks noGrp="1"/>
          </p:cNvSpPr>
          <p:nvPr>
            <p:ph type="title"/>
          </p:nvPr>
        </p:nvSpPr>
        <p:spPr/>
        <p:txBody>
          <a:bodyPr/>
          <a:lstStyle/>
          <a:p>
            <a:r>
              <a:rPr lang="en-US" b="1" i="1" u="sng" dirty="0"/>
              <a:t>Some more</a:t>
            </a:r>
            <a:r>
              <a:rPr lang="en-US" dirty="0"/>
              <a:t> Notable FERC Events</a:t>
            </a:r>
          </a:p>
        </p:txBody>
      </p:sp>
      <p:sp>
        <p:nvSpPr>
          <p:cNvPr id="3" name="Content Placeholder 2">
            <a:extLst>
              <a:ext uri="{FF2B5EF4-FFF2-40B4-BE49-F238E27FC236}">
                <a16:creationId xmlns:a16="http://schemas.microsoft.com/office/drawing/2014/main" id="{19EBA766-AFFF-014C-BAC8-786EF489061F}"/>
              </a:ext>
            </a:extLst>
          </p:cNvPr>
          <p:cNvSpPr>
            <a:spLocks noGrp="1"/>
          </p:cNvSpPr>
          <p:nvPr>
            <p:ph sz="half" idx="1"/>
          </p:nvPr>
        </p:nvSpPr>
        <p:spPr/>
        <p:txBody>
          <a:bodyPr/>
          <a:lstStyle/>
          <a:p>
            <a:pPr lvl="1"/>
            <a:endParaRPr lang="en-US" dirty="0"/>
          </a:p>
          <a:p>
            <a:pPr lvl="1"/>
            <a:endParaRPr lang="en-US" dirty="0"/>
          </a:p>
        </p:txBody>
      </p:sp>
      <p:sp>
        <p:nvSpPr>
          <p:cNvPr id="9" name="Content Placeholder 2">
            <a:extLst>
              <a:ext uri="{FF2B5EF4-FFF2-40B4-BE49-F238E27FC236}">
                <a16:creationId xmlns:a16="http://schemas.microsoft.com/office/drawing/2014/main" id="{FC8CC035-9B1B-EF4A-A44B-E1D003E31C3F}"/>
              </a:ext>
            </a:extLst>
          </p:cNvPr>
          <p:cNvSpPr txBox="1">
            <a:spLocks/>
          </p:cNvSpPr>
          <p:nvPr/>
        </p:nvSpPr>
        <p:spPr>
          <a:xfrm>
            <a:off x="628650" y="1371598"/>
            <a:ext cx="8229600" cy="49933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fontScale="92500" lnSpcReduction="10000"/>
          </a:bodyPr>
          <a:lstStyle>
            <a:lvl1pPr marL="342900" marR="0" indent="-34290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332C2C"/>
                </a:solidFill>
                <a:uFillTx/>
                <a:latin typeface="Arial"/>
                <a:ea typeface="Arial"/>
                <a:cs typeface="Arial"/>
                <a:sym typeface="Arial"/>
              </a:defRPr>
            </a:lvl1pPr>
            <a:lvl2pPr marL="790575" marR="0" indent="-333375"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332C2C"/>
                </a:solidFill>
                <a:uFillTx/>
                <a:latin typeface="Arial"/>
                <a:ea typeface="Arial"/>
                <a:cs typeface="Arial"/>
                <a:sym typeface="Arial"/>
              </a:defRPr>
            </a:lvl2pPr>
            <a:lvl3pPr marL="1234439" marR="0" indent="-320039"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332C2C"/>
                </a:solidFill>
                <a:uFillTx/>
                <a:latin typeface="Arial"/>
                <a:ea typeface="Arial"/>
                <a:cs typeface="Arial"/>
                <a:sym typeface="Arial"/>
              </a:defRPr>
            </a:lvl3pPr>
            <a:lvl4pPr marL="1691639" marR="0" indent="-320039"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332C2C"/>
                </a:solidFill>
                <a:uFillTx/>
                <a:latin typeface="Arial"/>
                <a:ea typeface="Arial"/>
                <a:cs typeface="Arial"/>
                <a:sym typeface="Arial"/>
              </a:defRPr>
            </a:lvl4pPr>
            <a:lvl5pPr marL="2148839" marR="0" indent="-320039"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332C2C"/>
                </a:solidFill>
                <a:uFillTx/>
                <a:latin typeface="Arial"/>
                <a:ea typeface="Arial"/>
                <a:cs typeface="Arial"/>
                <a:sym typeface="Arial"/>
              </a:defRPr>
            </a:lvl5pPr>
            <a:lvl6pPr marL="2606039" marR="0" indent="-320039"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332C2C"/>
                </a:solidFill>
                <a:uFillTx/>
                <a:latin typeface="Arial"/>
                <a:ea typeface="Arial"/>
                <a:cs typeface="Arial"/>
                <a:sym typeface="Arial"/>
              </a:defRPr>
            </a:lvl6pPr>
            <a:lvl7pPr marL="3063239" marR="0" indent="-320039"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332C2C"/>
                </a:solidFill>
                <a:uFillTx/>
                <a:latin typeface="Arial"/>
                <a:ea typeface="Arial"/>
                <a:cs typeface="Arial"/>
                <a:sym typeface="Arial"/>
              </a:defRPr>
            </a:lvl7pPr>
            <a:lvl8pPr marL="3520440" marR="0" indent="-32004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332C2C"/>
                </a:solidFill>
                <a:uFillTx/>
                <a:latin typeface="Arial"/>
                <a:ea typeface="Arial"/>
                <a:cs typeface="Arial"/>
                <a:sym typeface="Arial"/>
              </a:defRPr>
            </a:lvl8pPr>
            <a:lvl9pPr marL="3977640" marR="0" indent="-32004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332C2C"/>
                </a:solidFill>
                <a:uFillTx/>
                <a:latin typeface="Arial"/>
                <a:ea typeface="Arial"/>
                <a:cs typeface="Arial"/>
                <a:sym typeface="Arial"/>
              </a:defRPr>
            </a:lvl9pPr>
          </a:lstStyle>
          <a:p>
            <a:pPr hangingPunct="1"/>
            <a:r>
              <a:rPr lang="en-US" dirty="0"/>
              <a:t>1965</a:t>
            </a:r>
            <a:endParaRPr lang="en-US" sz="2400" dirty="0"/>
          </a:p>
          <a:p>
            <a:pPr lvl="1" hangingPunct="1"/>
            <a:r>
              <a:rPr lang="en-US" sz="2400" dirty="0"/>
              <a:t>Formation of NERC and Coordinating Councils</a:t>
            </a:r>
          </a:p>
          <a:p>
            <a:pPr lvl="2" hangingPunct="1"/>
            <a:r>
              <a:rPr lang="en-US" sz="2400" dirty="0"/>
              <a:t>They were supposed to do regional planning</a:t>
            </a:r>
          </a:p>
          <a:p>
            <a:pPr lvl="3" hangingPunct="1"/>
            <a:r>
              <a:rPr lang="en-US" sz="1600" dirty="0"/>
              <a:t>I would say they failed</a:t>
            </a:r>
          </a:p>
          <a:p>
            <a:pPr hangingPunct="1"/>
            <a:r>
              <a:rPr lang="en-US" dirty="0"/>
              <a:t>1999</a:t>
            </a:r>
          </a:p>
          <a:p>
            <a:pPr marL="742950" lvl="1" indent="-285750" hangingPunct="1">
              <a:spcBef>
                <a:spcPts val="500"/>
              </a:spcBef>
              <a:defRPr sz="2400"/>
            </a:pPr>
            <a:r>
              <a:rPr lang="en-US" sz="2400" dirty="0"/>
              <a:t>Order 2000</a:t>
            </a:r>
          </a:p>
          <a:p>
            <a:pPr marL="1186814" lvl="2" indent="-285750" hangingPunct="1">
              <a:spcBef>
                <a:spcPts val="500"/>
              </a:spcBef>
              <a:defRPr sz="2400"/>
            </a:pPr>
            <a:r>
              <a:rPr lang="en-US" sz="2400" dirty="0"/>
              <a:t>Facilitates RTO Formation</a:t>
            </a:r>
          </a:p>
          <a:p>
            <a:pPr marL="295275" indent="-285750" hangingPunct="1">
              <a:spcBef>
                <a:spcPts val="500"/>
              </a:spcBef>
              <a:defRPr sz="2400"/>
            </a:pPr>
            <a:r>
              <a:rPr lang="en-US" sz="2900" dirty="0"/>
              <a:t>2010</a:t>
            </a:r>
            <a:r>
              <a:rPr lang="en-US" sz="2400" dirty="0"/>
              <a:t> </a:t>
            </a:r>
          </a:p>
          <a:p>
            <a:pPr marL="742950" lvl="1" indent="-285750" hangingPunct="1">
              <a:spcBef>
                <a:spcPts val="500"/>
              </a:spcBef>
              <a:defRPr sz="2400"/>
            </a:pPr>
            <a:r>
              <a:rPr lang="en-US" sz="2400" dirty="0"/>
              <a:t>Order 1000</a:t>
            </a:r>
          </a:p>
          <a:p>
            <a:pPr marL="1186814" lvl="2" indent="-285750" hangingPunct="1">
              <a:spcBef>
                <a:spcPts val="500"/>
              </a:spcBef>
              <a:defRPr sz="2400"/>
            </a:pPr>
            <a:r>
              <a:rPr lang="en-US" sz="2400" dirty="0"/>
              <a:t>Right…Order 1000 came after Order 2000</a:t>
            </a:r>
          </a:p>
          <a:p>
            <a:pPr marL="1644014" lvl="3" indent="-285750" hangingPunct="1">
              <a:spcBef>
                <a:spcPts val="500"/>
              </a:spcBef>
              <a:defRPr sz="2400"/>
            </a:pPr>
            <a:r>
              <a:rPr lang="en-US" sz="2400" dirty="0"/>
              <a:t>Truly FERC’s naming convention is unknowable</a:t>
            </a:r>
          </a:p>
          <a:p>
            <a:pPr marL="742950" lvl="1" indent="-285750" hangingPunct="1">
              <a:spcBef>
                <a:spcPts val="500"/>
              </a:spcBef>
              <a:defRPr sz="2400"/>
            </a:pPr>
            <a:r>
              <a:rPr lang="en-US" sz="2400" dirty="0"/>
              <a:t>Order 1000 reforms Order 890</a:t>
            </a:r>
          </a:p>
          <a:p>
            <a:pPr marL="1186814" lvl="2" indent="-285750" hangingPunct="1">
              <a:spcBef>
                <a:spcPts val="500"/>
              </a:spcBef>
              <a:defRPr sz="2400"/>
            </a:pPr>
            <a:r>
              <a:rPr lang="en-US" sz="2400" dirty="0"/>
              <a:t>Remember 890?  Feb 2007</a:t>
            </a:r>
          </a:p>
          <a:p>
            <a:pPr marL="901064" lvl="2" indent="0" hangingPunct="1">
              <a:spcBef>
                <a:spcPts val="500"/>
              </a:spcBef>
              <a:buNone/>
              <a:defRPr sz="2400"/>
            </a:pPr>
            <a:endParaRPr lang="en-US" sz="2400" dirty="0"/>
          </a:p>
          <a:p>
            <a:pPr marL="295275" indent="-285750" hangingPunct="1">
              <a:spcBef>
                <a:spcPts val="500"/>
              </a:spcBef>
              <a:defRPr sz="2400"/>
            </a:pPr>
            <a:endParaRPr lang="en-US" sz="2400" dirty="0"/>
          </a:p>
          <a:p>
            <a:pPr marL="295275" indent="-285750" hangingPunct="1">
              <a:spcBef>
                <a:spcPts val="500"/>
              </a:spcBef>
              <a:defRPr sz="2400"/>
            </a:pPr>
            <a:endParaRPr lang="en-US" sz="2400" dirty="0"/>
          </a:p>
          <a:p>
            <a:pPr marL="295275" indent="-285750" hangingPunct="1">
              <a:spcBef>
                <a:spcPts val="500"/>
              </a:spcBef>
              <a:defRPr sz="2400"/>
            </a:pPr>
            <a:endParaRPr lang="en-US" sz="2400" dirty="0"/>
          </a:p>
          <a:p>
            <a:pPr marL="295275" indent="-285750" hangingPunct="1">
              <a:spcBef>
                <a:spcPts val="500"/>
              </a:spcBef>
              <a:defRPr sz="2400"/>
            </a:pPr>
            <a:endParaRPr lang="en-US" sz="2400" dirty="0"/>
          </a:p>
        </p:txBody>
      </p:sp>
    </p:spTree>
    <p:extLst>
      <p:ext uri="{BB962C8B-B14F-4D97-AF65-F5344CB8AC3E}">
        <p14:creationId xmlns:p14="http://schemas.microsoft.com/office/powerpoint/2010/main" val="1073913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6A925-9C14-494D-8792-D8ACFA97085B}"/>
              </a:ext>
            </a:extLst>
          </p:cNvPr>
          <p:cNvSpPr>
            <a:spLocks noGrp="1"/>
          </p:cNvSpPr>
          <p:nvPr>
            <p:ph type="title"/>
          </p:nvPr>
        </p:nvSpPr>
        <p:spPr/>
        <p:txBody>
          <a:bodyPr/>
          <a:lstStyle/>
          <a:p>
            <a:r>
              <a:rPr lang="en-US" dirty="0"/>
              <a:t>FERC Order 890</a:t>
            </a:r>
          </a:p>
        </p:txBody>
      </p:sp>
      <p:sp>
        <p:nvSpPr>
          <p:cNvPr id="3" name="Text Placeholder 2">
            <a:extLst>
              <a:ext uri="{FF2B5EF4-FFF2-40B4-BE49-F238E27FC236}">
                <a16:creationId xmlns:a16="http://schemas.microsoft.com/office/drawing/2014/main" id="{680BF3F3-AF4F-C145-A007-59F20251E907}"/>
              </a:ext>
            </a:extLst>
          </p:cNvPr>
          <p:cNvSpPr>
            <a:spLocks noGrp="1"/>
          </p:cNvSpPr>
          <p:nvPr>
            <p:ph type="body" idx="1"/>
          </p:nvPr>
        </p:nvSpPr>
        <p:spPr/>
        <p:txBody>
          <a:bodyPr/>
          <a:lstStyle/>
          <a:p>
            <a:r>
              <a:rPr lang="en-US" dirty="0"/>
              <a:t>Among other things it was trying to:</a:t>
            </a:r>
          </a:p>
          <a:p>
            <a:pPr lvl="1"/>
            <a:r>
              <a:rPr lang="en-US" dirty="0"/>
              <a:t>Require transmission providers to participate in a coordinated, open and transparent planning process on both local and regional levels. A description of the planning process must be included in the OATT.</a:t>
            </a:r>
          </a:p>
          <a:p>
            <a:pPr lvl="2"/>
            <a:r>
              <a:rPr lang="en-US" dirty="0"/>
              <a:t>It was found to be lacking…hence Order 1000.</a:t>
            </a:r>
          </a:p>
          <a:p>
            <a:pPr lvl="1"/>
            <a:endParaRPr lang="en-US" dirty="0"/>
          </a:p>
        </p:txBody>
      </p:sp>
    </p:spTree>
    <p:extLst>
      <p:ext uri="{BB962C8B-B14F-4D97-AF65-F5344CB8AC3E}">
        <p14:creationId xmlns:p14="http://schemas.microsoft.com/office/powerpoint/2010/main" val="165346818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590F9-838C-4549-8B6E-4CE000D09485}"/>
              </a:ext>
            </a:extLst>
          </p:cNvPr>
          <p:cNvSpPr>
            <a:spLocks noGrp="1"/>
          </p:cNvSpPr>
          <p:nvPr>
            <p:ph type="title"/>
          </p:nvPr>
        </p:nvSpPr>
        <p:spPr/>
        <p:txBody>
          <a:bodyPr/>
          <a:lstStyle/>
          <a:p>
            <a:r>
              <a:rPr lang="en-US" dirty="0"/>
              <a:t>FERC Order 1000</a:t>
            </a:r>
          </a:p>
        </p:txBody>
      </p:sp>
      <p:sp>
        <p:nvSpPr>
          <p:cNvPr id="3" name="Text Placeholder 2">
            <a:extLst>
              <a:ext uri="{FF2B5EF4-FFF2-40B4-BE49-F238E27FC236}">
                <a16:creationId xmlns:a16="http://schemas.microsoft.com/office/drawing/2014/main" id="{692C20A0-572C-9945-9A22-5AE730074A3E}"/>
              </a:ext>
            </a:extLst>
          </p:cNvPr>
          <p:cNvSpPr>
            <a:spLocks noGrp="1"/>
          </p:cNvSpPr>
          <p:nvPr>
            <p:ph type="body" idx="1"/>
          </p:nvPr>
        </p:nvSpPr>
        <p:spPr>
          <a:xfrm>
            <a:off x="457200" y="1524000"/>
            <a:ext cx="8229600" cy="4887310"/>
          </a:xfrm>
        </p:spPr>
        <p:txBody>
          <a:bodyPr>
            <a:normAutofit fontScale="70000" lnSpcReduction="20000"/>
          </a:bodyPr>
          <a:lstStyle/>
          <a:p>
            <a:r>
              <a:rPr lang="en-US" b="1" dirty="0"/>
              <a:t>Planning Reforms</a:t>
            </a:r>
            <a:br>
              <a:rPr lang="en-US" dirty="0"/>
            </a:br>
            <a:r>
              <a:rPr lang="en-US" dirty="0"/>
              <a:t>The rule establishes three requirements for transmission planning:</a:t>
            </a:r>
          </a:p>
          <a:p>
            <a:pPr lvl="1"/>
            <a:r>
              <a:rPr lang="en-US" dirty="0"/>
              <a:t>Each public utility transmission provider must participate in a regional transmission planning process that satisfies the transmission planning principles of Order No. 890 and produces a regional transmission plan.</a:t>
            </a:r>
          </a:p>
          <a:p>
            <a:pPr lvl="1"/>
            <a:r>
              <a:rPr lang="en-US" dirty="0"/>
              <a:t>Local and regional transmission planning processes must consider transmission needs driven by public policy requirements established by state or federal laws or regulations. Each public utility transmission provider must establish procedures to identify transmission needs driven by public policy requirements and evaluate proposed solutions to those transmission needs.</a:t>
            </a:r>
          </a:p>
          <a:p>
            <a:pPr lvl="1"/>
            <a:r>
              <a:rPr lang="en-US" dirty="0"/>
              <a:t>Public utility transmission providers in each pair of neighboring transmission planning regions must coordinate to determine if there are more efficient or cost-effective solutions to their mutual transmission needs.</a:t>
            </a:r>
          </a:p>
          <a:p>
            <a:pPr lvl="1"/>
            <a:r>
              <a:rPr lang="en-US" dirty="0">
                <a:hlinkClick r:id="rId2"/>
              </a:rPr>
              <a:t>https://www.ferc.gov/industries/electric/indus-act/trans-plan.asp</a:t>
            </a:r>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271036217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6601D-C6BF-AC4F-BB9F-BAC7BC42EFB9}"/>
              </a:ext>
            </a:extLst>
          </p:cNvPr>
          <p:cNvSpPr>
            <a:spLocks noGrp="1"/>
          </p:cNvSpPr>
          <p:nvPr>
            <p:ph type="title"/>
          </p:nvPr>
        </p:nvSpPr>
        <p:spPr/>
        <p:txBody>
          <a:bodyPr/>
          <a:lstStyle/>
          <a:p>
            <a:r>
              <a:rPr lang="en-US" dirty="0"/>
              <a:t>Visual of the Outcomes (circa 2018)</a:t>
            </a:r>
          </a:p>
        </p:txBody>
      </p:sp>
      <p:pic>
        <p:nvPicPr>
          <p:cNvPr id="4" name="Picture 3">
            <a:extLst>
              <a:ext uri="{FF2B5EF4-FFF2-40B4-BE49-F238E27FC236}">
                <a16:creationId xmlns:a16="http://schemas.microsoft.com/office/drawing/2014/main" id="{9E2B7739-293C-9640-8592-4805BFBA718D}"/>
              </a:ext>
            </a:extLst>
          </p:cNvPr>
          <p:cNvPicPr>
            <a:picLocks noChangeAspect="1"/>
          </p:cNvPicPr>
          <p:nvPr/>
        </p:nvPicPr>
        <p:blipFill>
          <a:blip r:embed="rId2"/>
          <a:stretch>
            <a:fillRect/>
          </a:stretch>
        </p:blipFill>
        <p:spPr>
          <a:xfrm>
            <a:off x="662151" y="1566041"/>
            <a:ext cx="7599023" cy="4571221"/>
          </a:xfrm>
          <a:prstGeom prst="rect">
            <a:avLst/>
          </a:prstGeom>
        </p:spPr>
      </p:pic>
    </p:spTree>
    <p:extLst>
      <p:ext uri="{BB962C8B-B14F-4D97-AF65-F5344CB8AC3E}">
        <p14:creationId xmlns:p14="http://schemas.microsoft.com/office/powerpoint/2010/main" val="1138891784"/>
      </p:ext>
    </p:extLst>
  </p:cSld>
  <p:clrMapOvr>
    <a:masterClrMapping/>
  </p:clrMapOvr>
  <p:transition spd="med"/>
</p:sld>
</file>

<file path=ppt/theme/theme1.xml><?xml version="1.0" encoding="utf-8"?>
<a:theme xmlns:a="http://schemas.openxmlformats.org/drawingml/2006/main" name="Office Theme">
  <a:themeElements>
    <a:clrScheme name="Office Theme">
      <a:dk1>
        <a:srgbClr val="332C2C"/>
      </a:dk1>
      <a:lt1>
        <a:srgbClr val="FFFFFF"/>
      </a:lt1>
      <a:dk2>
        <a:srgbClr val="A7A7A7"/>
      </a:dk2>
      <a:lt2>
        <a:srgbClr val="535353"/>
      </a:lt2>
      <a:accent1>
        <a:srgbClr val="500000"/>
      </a:accent1>
      <a:accent2>
        <a:srgbClr val="1D3362"/>
      </a:accent2>
      <a:accent3>
        <a:srgbClr val="8F8F8F"/>
      </a:accent3>
      <a:accent4>
        <a:srgbClr val="D0D0D0"/>
      </a:accent4>
      <a:accent5>
        <a:srgbClr val="444040"/>
      </a:accent5>
      <a:accent6>
        <a:srgbClr val="707070"/>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32C2C"/>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32C2C"/>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00000"/>
      </a:accent1>
      <a:accent2>
        <a:srgbClr val="1D3362"/>
      </a:accent2>
      <a:accent3>
        <a:srgbClr val="8F8F8F"/>
      </a:accent3>
      <a:accent4>
        <a:srgbClr val="D0D0D0"/>
      </a:accent4>
      <a:accent5>
        <a:srgbClr val="444040"/>
      </a:accent5>
      <a:accent6>
        <a:srgbClr val="707070"/>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32C2C"/>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32C2C"/>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440</TotalTime>
  <Words>1110</Words>
  <Application>Microsoft Office PowerPoint</Application>
  <PresentationFormat>On-screen Show (4:3)</PresentationFormat>
  <Paragraphs>169</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Times New Roman</vt:lpstr>
      <vt:lpstr>Wingdings</vt:lpstr>
      <vt:lpstr>Office Theme</vt:lpstr>
      <vt:lpstr>PowerPoint Presentation</vt:lpstr>
      <vt:lpstr>Remember This Slide!</vt:lpstr>
      <vt:lpstr>Regional Planning Works Because?</vt:lpstr>
      <vt:lpstr>The 40-Year Fallout </vt:lpstr>
      <vt:lpstr>Mandatory Reliability Standards</vt:lpstr>
      <vt:lpstr>Some more Notable FERC Events</vt:lpstr>
      <vt:lpstr>FERC Order 890</vt:lpstr>
      <vt:lpstr>FERC Order 1000</vt:lpstr>
      <vt:lpstr>Visual of the Outcomes (circa 2018)</vt:lpstr>
      <vt:lpstr>Regional Planning Organizations</vt:lpstr>
      <vt:lpstr>Where you won’t hear about RPO’s</vt:lpstr>
      <vt:lpstr>Columbia Grid (replaced by NorthernGrid)</vt:lpstr>
      <vt:lpstr>Might Not Be Available Except for CG</vt:lpstr>
      <vt:lpstr>NorthernGrid Plans</vt:lpstr>
      <vt:lpstr>Example RPO Work Products (=2 FTE)</vt:lpstr>
      <vt:lpstr>CAISO</vt:lpstr>
      <vt:lpstr>Compliance and the RPO</vt:lpstr>
      <vt:lpstr>Example RPO’s (some are ISO’s)</vt:lpstr>
      <vt:lpstr>Economist Influencers</vt:lpstr>
      <vt:lpstr>Take Away’s</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Tracy Rolstad</cp:lastModifiedBy>
  <cp:revision>42</cp:revision>
  <dcterms:modified xsi:type="dcterms:W3CDTF">2024-03-14T19:03:25Z</dcterms:modified>
</cp:coreProperties>
</file>