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FA3A7-793F-4C2E-8E00-BF44258F9368}" type="datetimeFigureOut">
              <a:rPr lang="de-DE" smtClean="0"/>
              <a:t>28.09.2017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C64CA-0442-452B-8A1C-90D0763F8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9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92C37-93F8-4F25-BFF2-4A365C652A75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21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EE7-9564-4F8D-AE1B-A8C15E29F6B3}" type="datetimeFigureOut">
              <a:rPr lang="de-DE" smtClean="0"/>
              <a:t>28.09.2017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072-D745-4C26-AF86-70D1FE51F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34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EE7-9564-4F8D-AE1B-A8C15E29F6B3}" type="datetimeFigureOut">
              <a:rPr lang="de-DE" smtClean="0"/>
              <a:t>28.09.2017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072-D745-4C26-AF86-70D1FE51F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32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EE7-9564-4F8D-AE1B-A8C15E29F6B3}" type="datetimeFigureOut">
              <a:rPr lang="de-DE" smtClean="0"/>
              <a:t>28.09.2017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072-D745-4C26-AF86-70D1FE51F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03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EE7-9564-4F8D-AE1B-A8C15E29F6B3}" type="datetimeFigureOut">
              <a:rPr lang="de-DE" smtClean="0"/>
              <a:t>28.09.2017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072-D745-4C26-AF86-70D1FE51F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58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EE7-9564-4F8D-AE1B-A8C15E29F6B3}" type="datetimeFigureOut">
              <a:rPr lang="de-DE" smtClean="0"/>
              <a:t>28.09.2017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072-D745-4C26-AF86-70D1FE51F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15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EE7-9564-4F8D-AE1B-A8C15E29F6B3}" type="datetimeFigureOut">
              <a:rPr lang="de-DE" smtClean="0"/>
              <a:t>28.09.2017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072-D745-4C26-AF86-70D1FE51F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59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EE7-9564-4F8D-AE1B-A8C15E29F6B3}" type="datetimeFigureOut">
              <a:rPr lang="de-DE" smtClean="0"/>
              <a:t>28.09.2017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072-D745-4C26-AF86-70D1FE51F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13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EE7-9564-4F8D-AE1B-A8C15E29F6B3}" type="datetimeFigureOut">
              <a:rPr lang="de-DE" smtClean="0"/>
              <a:t>28.09.2017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072-D745-4C26-AF86-70D1FE51F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93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EE7-9564-4F8D-AE1B-A8C15E29F6B3}" type="datetimeFigureOut">
              <a:rPr lang="de-DE" smtClean="0"/>
              <a:t>28.09.2017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072-D745-4C26-AF86-70D1FE51F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58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EE7-9564-4F8D-AE1B-A8C15E29F6B3}" type="datetimeFigureOut">
              <a:rPr lang="de-DE" smtClean="0"/>
              <a:t>28.09.2017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072-D745-4C26-AF86-70D1FE51F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71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EE7-9564-4F8D-AE1B-A8C15E29F6B3}" type="datetimeFigureOut">
              <a:rPr lang="de-DE" smtClean="0"/>
              <a:t>28.09.2017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072-D745-4C26-AF86-70D1FE51F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04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CEE7-9564-4F8D-AE1B-A8C15E29F6B3}" type="datetimeFigureOut">
              <a:rPr lang="de-DE" smtClean="0"/>
              <a:t>28.09.2017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072-D745-4C26-AF86-70D1FE51F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32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74825" y="490440"/>
            <a:ext cx="7850188" cy="92233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Beispiel</a:t>
            </a:r>
            <a:br>
              <a:rPr lang="de-DE" dirty="0" smtClean="0"/>
            </a:br>
            <a:r>
              <a:rPr lang="de-DE" sz="2400" dirty="0"/>
              <a:t>Erzeugen eines Triggers, der die Veränderung des jeweiligen Gehaltes der Mitarbeiter speichert.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919536" y="1844825"/>
            <a:ext cx="74888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Notwendige </a:t>
            </a:r>
            <a:r>
              <a:rPr lang="de-DE" sz="2400" b="1" i="1" dirty="0">
                <a:solidFill>
                  <a:srgbClr val="FF0000"/>
                </a:solidFill>
              </a:rPr>
              <a:t>Tabellen</a:t>
            </a:r>
            <a:r>
              <a:rPr lang="de-DE" sz="2400" b="1" dirty="0">
                <a:solidFill>
                  <a:srgbClr val="FF0000"/>
                </a:solidFill>
              </a:rPr>
              <a:t> aus Datenbanksicht</a:t>
            </a:r>
          </a:p>
          <a:p>
            <a:pPr marL="342900" indent="-342900">
              <a:buFont typeface="+mj-lt"/>
              <a:buAutoNum type="arabicParenR"/>
            </a:pPr>
            <a:r>
              <a:rPr lang="de-DE" dirty="0"/>
              <a:t>Stammdatentabelle des Mitarbeiters, in der u.a. das aktuelle Gehalt verzeichnet ist. (Tabellenname </a:t>
            </a:r>
            <a:r>
              <a:rPr lang="de-DE" b="1" i="1" dirty="0"/>
              <a:t>Mitarbeiter</a:t>
            </a:r>
            <a:r>
              <a:rPr lang="de-DE" dirty="0"/>
              <a:t>)</a:t>
            </a:r>
          </a:p>
          <a:p>
            <a:pPr marL="342900" indent="-342900">
              <a:buFont typeface="+mj-lt"/>
              <a:buAutoNum type="arabicParenR"/>
            </a:pPr>
            <a:r>
              <a:rPr lang="de-DE" dirty="0"/>
              <a:t>Tabelle mit historischen Daten (Daten zur Gehaltsentwicklung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LOG-Datei mit Name des Mitarbeiters, Gehalt, Änderungsdatum), (Tabellenname </a:t>
            </a:r>
            <a:r>
              <a:rPr lang="de-DE" b="1" i="1" dirty="0" err="1"/>
              <a:t>Gehalt_Historisch</a:t>
            </a:r>
            <a:r>
              <a:rPr lang="de-DE" b="1" i="1" dirty="0"/>
              <a:t>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919537" y="4379620"/>
            <a:ext cx="68170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Notwendige </a:t>
            </a:r>
            <a:r>
              <a:rPr lang="de-DE" sz="2400" b="1" i="1" dirty="0">
                <a:solidFill>
                  <a:srgbClr val="FF0000"/>
                </a:solidFill>
              </a:rPr>
              <a:t>Datenbankobjekte</a:t>
            </a:r>
          </a:p>
          <a:p>
            <a:pPr marL="342900" indent="-342900">
              <a:buAutoNum type="arabicParenR"/>
            </a:pPr>
            <a:r>
              <a:rPr lang="de-DE" b="1" dirty="0"/>
              <a:t>Datenbanktabellen</a:t>
            </a:r>
            <a:r>
              <a:rPr lang="de-DE" dirty="0"/>
              <a:t> mit automatisch generierten </a:t>
            </a:r>
            <a:r>
              <a:rPr lang="de-DE" dirty="0" err="1"/>
              <a:t>ID‘s</a:t>
            </a:r>
            <a:endParaRPr lang="de-DE" dirty="0"/>
          </a:p>
          <a:p>
            <a:pPr marL="342900" indent="-342900">
              <a:buAutoNum type="arabicParenR"/>
            </a:pPr>
            <a:r>
              <a:rPr lang="de-DE" b="1" dirty="0"/>
              <a:t>Sequenzen</a:t>
            </a:r>
            <a:r>
              <a:rPr lang="de-DE" dirty="0"/>
              <a:t>, welche für die ID-Generierung notwendig sind</a:t>
            </a:r>
          </a:p>
          <a:p>
            <a:pPr marL="342900" indent="-342900">
              <a:buAutoNum type="arabicParenR"/>
            </a:pPr>
            <a:r>
              <a:rPr lang="de-DE" b="1" dirty="0"/>
              <a:t>Funktion</a:t>
            </a:r>
            <a:r>
              <a:rPr lang="de-DE" dirty="0"/>
              <a:t>, welche bei einer Änderung des Gehaltes aufgerufen wird</a:t>
            </a:r>
          </a:p>
          <a:p>
            <a:pPr marL="342900" indent="-342900">
              <a:buAutoNum type="arabicParenR"/>
            </a:pPr>
            <a:r>
              <a:rPr lang="de-DE" dirty="0"/>
              <a:t>Bindung eines </a:t>
            </a:r>
            <a:r>
              <a:rPr lang="de-DE" b="1" dirty="0"/>
              <a:t>Triggers</a:t>
            </a:r>
            <a:r>
              <a:rPr lang="de-DE" dirty="0"/>
              <a:t> an die Mitarbeiter-Stammdatentabelle</a:t>
            </a:r>
          </a:p>
        </p:txBody>
      </p:sp>
      <p:sp>
        <p:nvSpPr>
          <p:cNvPr id="7" name="Pfeil nach unten 6"/>
          <p:cNvSpPr/>
          <p:nvPr/>
        </p:nvSpPr>
        <p:spPr>
          <a:xfrm>
            <a:off x="5015880" y="3796592"/>
            <a:ext cx="432048" cy="568513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SEQUENZEN</a:t>
            </a:r>
            <a:br>
              <a:rPr lang="de-DE" b="1" dirty="0" smtClean="0"/>
            </a:br>
            <a:r>
              <a:rPr lang="de-DE" sz="2000" b="1" dirty="0"/>
              <a:t>MITARBEITER_ID_SEQ</a:t>
            </a:r>
            <a:r>
              <a:rPr lang="de-DE" sz="2000" dirty="0"/>
              <a:t> und </a:t>
            </a:r>
            <a:r>
              <a:rPr lang="de-DE" sz="2000" b="1" dirty="0"/>
              <a:t>GEHALT_HISTORISCH_ID_SEQ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775521" y="1556792"/>
            <a:ext cx="820891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DE" sz="2400" b="1" dirty="0"/>
              <a:t>Sequenz für die Stammdatentabelle der Mitarbeiter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CREATE SEQUENCE MITARBEITER_ID_SEQ INCREMENT BY 1 MINVALUE 0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  <a:p>
            <a:pPr marL="342900" indent="-342900">
              <a:buFont typeface="+mj-lt"/>
              <a:buAutoNum type="arabicParenR"/>
            </a:pPr>
            <a:r>
              <a:rPr lang="de-DE" sz="2400" b="1" dirty="0"/>
              <a:t>LOG-Sequenz für die Gehaltsentwicklung (</a:t>
            </a:r>
            <a:r>
              <a:rPr lang="de-DE" sz="2400" b="1" i="1" dirty="0" err="1"/>
              <a:t>Gehalt_Historisch</a:t>
            </a:r>
            <a:r>
              <a:rPr lang="de-DE" sz="2400" b="1" i="1" dirty="0"/>
              <a:t>)</a:t>
            </a:r>
            <a:endParaRPr lang="de-DE" sz="2400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CREATE SEQUENCE GEHALT_HISTORISCH_ID_SEQ INCREMENT BY 1 MINVALUE 0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26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Tabellen</a:t>
            </a:r>
            <a:br>
              <a:rPr lang="de-DE" dirty="0" smtClean="0"/>
            </a:br>
            <a:r>
              <a:rPr lang="en-US" sz="2000" b="1" dirty="0" err="1"/>
              <a:t>Mitarbeiter</a:t>
            </a:r>
            <a:r>
              <a:rPr lang="en-US" sz="2000" dirty="0"/>
              <a:t> und </a:t>
            </a:r>
            <a:r>
              <a:rPr lang="en-US" sz="2000" b="1" dirty="0" err="1"/>
              <a:t>Gehalt_Historisch</a:t>
            </a:r>
            <a:r>
              <a:rPr lang="en-US" sz="2000" b="1" dirty="0"/>
              <a:t> </a:t>
            </a:r>
            <a:endParaRPr lang="de-DE" sz="20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1991545" y="1340768"/>
            <a:ext cx="5956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Mitarbeitertabelle</a:t>
            </a:r>
            <a:r>
              <a:rPr lang="en-US" b="1" dirty="0"/>
              <a:t>:</a:t>
            </a:r>
          </a:p>
          <a:p>
            <a:r>
              <a:rPr lang="en-US" dirty="0"/>
              <a:t>CREATE TABLE </a:t>
            </a:r>
            <a:r>
              <a:rPr lang="en-US" dirty="0" err="1"/>
              <a:t>Mitarbeiter</a:t>
            </a:r>
            <a:r>
              <a:rPr lang="en-US" dirty="0"/>
              <a:t>(</a:t>
            </a:r>
          </a:p>
          <a:p>
            <a:r>
              <a:rPr lang="en-US" dirty="0"/>
              <a:t>   id </a:t>
            </a:r>
            <a:r>
              <a:rPr lang="en-US" dirty="0">
                <a:solidFill>
                  <a:srgbClr val="B418B4"/>
                </a:solidFill>
              </a:rPr>
              <a:t>int4</a:t>
            </a:r>
            <a:r>
              <a:rPr lang="en-US" dirty="0"/>
              <a:t> DEFAULT </a:t>
            </a:r>
            <a:r>
              <a:rPr lang="en-US" dirty="0" err="1"/>
              <a:t>nextval</a:t>
            </a:r>
            <a:r>
              <a:rPr lang="en-US" dirty="0"/>
              <a:t>(‘</a:t>
            </a:r>
            <a:r>
              <a:rPr lang="de-DE" dirty="0"/>
              <a:t>MITARBEITER_ID_SEQ </a:t>
            </a:r>
            <a:r>
              <a:rPr lang="en-US" dirty="0"/>
              <a:t>') NOT NULL,</a:t>
            </a:r>
          </a:p>
          <a:p>
            <a:r>
              <a:rPr lang="en-US" dirty="0"/>
              <a:t>   </a:t>
            </a:r>
            <a:r>
              <a:rPr lang="en-US" dirty="0" err="1"/>
              <a:t>vorname</a:t>
            </a:r>
            <a:r>
              <a:rPr lang="en-US" dirty="0"/>
              <a:t> </a:t>
            </a:r>
            <a:r>
              <a:rPr lang="en-US" dirty="0" err="1">
                <a:solidFill>
                  <a:srgbClr val="B418B4"/>
                </a:solidFill>
              </a:rPr>
              <a:t>varchar</a:t>
            </a:r>
            <a:r>
              <a:rPr lang="en-US" dirty="0">
                <a:solidFill>
                  <a:srgbClr val="B418B4"/>
                </a:solidFill>
              </a:rPr>
              <a:t>(40)</a:t>
            </a:r>
            <a:r>
              <a:rPr lang="en-US" dirty="0"/>
              <a:t> NOT NULL,</a:t>
            </a:r>
          </a:p>
          <a:p>
            <a:r>
              <a:rPr lang="en-US" dirty="0"/>
              <a:t>   </a:t>
            </a:r>
            <a:r>
              <a:rPr lang="en-US" dirty="0" err="1"/>
              <a:t>nachname</a:t>
            </a:r>
            <a:r>
              <a:rPr lang="en-US" dirty="0"/>
              <a:t> </a:t>
            </a:r>
            <a:r>
              <a:rPr lang="en-US" dirty="0" err="1">
                <a:solidFill>
                  <a:srgbClr val="B418B4"/>
                </a:solidFill>
              </a:rPr>
              <a:t>varchar</a:t>
            </a:r>
            <a:r>
              <a:rPr lang="en-US" dirty="0">
                <a:solidFill>
                  <a:srgbClr val="B418B4"/>
                </a:solidFill>
              </a:rPr>
              <a:t>(40)</a:t>
            </a:r>
            <a:r>
              <a:rPr lang="en-US" dirty="0"/>
              <a:t> NOT NULL,</a:t>
            </a:r>
          </a:p>
          <a:p>
            <a:r>
              <a:rPr lang="en-US" dirty="0"/>
              <a:t>   </a:t>
            </a:r>
            <a:r>
              <a:rPr lang="en-US" dirty="0" err="1"/>
              <a:t>gehalt</a:t>
            </a:r>
            <a:r>
              <a:rPr lang="en-US" dirty="0"/>
              <a:t> </a:t>
            </a:r>
            <a:r>
              <a:rPr lang="en-US" dirty="0">
                <a:solidFill>
                  <a:srgbClr val="B418B4"/>
                </a:solidFill>
              </a:rPr>
              <a:t>int4</a:t>
            </a:r>
            <a:r>
              <a:rPr lang="en-US" dirty="0"/>
              <a:t> NOT NULL</a:t>
            </a:r>
          </a:p>
          <a:p>
            <a:r>
              <a:rPr lang="en-US" dirty="0"/>
              <a:t>);</a:t>
            </a: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991544" y="3372093"/>
            <a:ext cx="66125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LOG-</a:t>
            </a:r>
            <a:r>
              <a:rPr lang="en-US" b="1" dirty="0" err="1"/>
              <a:t>Tabelle</a:t>
            </a:r>
            <a:endParaRPr lang="en-US" b="1" dirty="0"/>
          </a:p>
          <a:p>
            <a:r>
              <a:rPr lang="en-US" dirty="0"/>
              <a:t>CREATE TABLE </a:t>
            </a:r>
            <a:r>
              <a:rPr lang="en-US" dirty="0" err="1"/>
              <a:t>Gehalt_Historisch</a:t>
            </a:r>
            <a:r>
              <a:rPr lang="en-US" dirty="0"/>
              <a:t> (</a:t>
            </a:r>
          </a:p>
          <a:p>
            <a:r>
              <a:rPr lang="en-US" dirty="0"/>
              <a:t>   id </a:t>
            </a:r>
            <a:r>
              <a:rPr lang="en-US" dirty="0">
                <a:solidFill>
                  <a:srgbClr val="B418B4"/>
                </a:solidFill>
              </a:rPr>
              <a:t>int4</a:t>
            </a:r>
            <a:r>
              <a:rPr lang="en-US" dirty="0"/>
              <a:t> DEFAULT </a:t>
            </a:r>
            <a:r>
              <a:rPr lang="en-US" dirty="0" err="1"/>
              <a:t>nextval</a:t>
            </a:r>
            <a:r>
              <a:rPr lang="en-US" dirty="0"/>
              <a:t>(‘</a:t>
            </a:r>
            <a:r>
              <a:rPr lang="de-DE" dirty="0"/>
              <a:t>GEHALT_HISTORISCH_ID_SEQ</a:t>
            </a:r>
            <a:r>
              <a:rPr lang="en-US" dirty="0"/>
              <a:t>') NOT NULL,</a:t>
            </a:r>
          </a:p>
          <a:p>
            <a:r>
              <a:rPr lang="en-US" dirty="0"/>
              <a:t>   </a:t>
            </a:r>
            <a:r>
              <a:rPr lang="en-US" dirty="0" err="1"/>
              <a:t>mitarbeiter_id</a:t>
            </a:r>
            <a:r>
              <a:rPr lang="en-US" dirty="0"/>
              <a:t> </a:t>
            </a:r>
            <a:r>
              <a:rPr lang="en-US" dirty="0">
                <a:solidFill>
                  <a:srgbClr val="B418B4"/>
                </a:solidFill>
              </a:rPr>
              <a:t>int4</a:t>
            </a:r>
            <a:r>
              <a:rPr lang="en-US" dirty="0"/>
              <a:t> NOT NULL,</a:t>
            </a:r>
          </a:p>
          <a:p>
            <a:r>
              <a:rPr lang="en-US" dirty="0"/>
              <a:t>   </a:t>
            </a:r>
            <a:r>
              <a:rPr lang="en-US" dirty="0" err="1"/>
              <a:t>letztes_Gehalt</a:t>
            </a:r>
            <a:r>
              <a:rPr lang="en-US" dirty="0"/>
              <a:t> </a:t>
            </a:r>
            <a:r>
              <a:rPr lang="en-US" dirty="0" err="1">
                <a:solidFill>
                  <a:srgbClr val="B418B4"/>
                </a:solidFill>
              </a:rPr>
              <a:t>varchar</a:t>
            </a:r>
            <a:r>
              <a:rPr lang="en-US" dirty="0">
                <a:solidFill>
                  <a:srgbClr val="B418B4"/>
                </a:solidFill>
              </a:rPr>
              <a:t>(40</a:t>
            </a:r>
            <a:r>
              <a:rPr lang="en-US" dirty="0"/>
              <a:t>) NOT NULL,</a:t>
            </a:r>
          </a:p>
          <a:p>
            <a:r>
              <a:rPr lang="en-US" dirty="0"/>
              <a:t>   </a:t>
            </a:r>
            <a:r>
              <a:rPr lang="en-US" dirty="0" err="1"/>
              <a:t>geaendert_am</a:t>
            </a:r>
            <a:r>
              <a:rPr lang="en-US" dirty="0"/>
              <a:t> </a:t>
            </a:r>
            <a:r>
              <a:rPr lang="en-US" dirty="0">
                <a:solidFill>
                  <a:srgbClr val="B418B4"/>
                </a:solidFill>
              </a:rPr>
              <a:t>timestamp(6</a:t>
            </a:r>
            <a:r>
              <a:rPr lang="en-US" dirty="0"/>
              <a:t>) NOT NULL</a:t>
            </a:r>
          </a:p>
          <a:p>
            <a:r>
              <a:rPr lang="en-US" dirty="0"/>
              <a:t>);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81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Funktionsdefinition</a:t>
            </a:r>
            <a:br>
              <a:rPr lang="de-DE" dirty="0" smtClean="0"/>
            </a:br>
            <a:r>
              <a:rPr lang="en-US" sz="2000" b="1" dirty="0" err="1"/>
              <a:t>log_letzte_gehalts_aenderung</a:t>
            </a:r>
            <a:r>
              <a:rPr lang="en-US" sz="2000" dirty="0"/>
              <a:t>()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775521" y="1906391"/>
            <a:ext cx="767780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CREATE OR REPLACE FUNCTION </a:t>
            </a:r>
            <a:r>
              <a:rPr lang="en-US" sz="2000" dirty="0" err="1" smtClean="0"/>
              <a:t>log_letzte_gehalts_aenderung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  RETURNS trigger AS</a:t>
            </a:r>
          </a:p>
          <a:p>
            <a:r>
              <a:rPr lang="en-US" sz="2000" dirty="0" smtClean="0"/>
              <a:t>$BODY$</a:t>
            </a:r>
          </a:p>
          <a:p>
            <a:r>
              <a:rPr lang="en-US" sz="2000" dirty="0" smtClean="0"/>
              <a:t>BEGIN</a:t>
            </a:r>
          </a:p>
          <a:p>
            <a:r>
              <a:rPr lang="en-US" sz="2000" dirty="0" smtClean="0"/>
              <a:t>IF </a:t>
            </a:r>
            <a:r>
              <a:rPr lang="en-US" sz="2000" dirty="0" err="1" smtClean="0"/>
              <a:t>NEW.gehalt</a:t>
            </a:r>
            <a:r>
              <a:rPr lang="en-US" sz="2000" dirty="0" smtClean="0"/>
              <a:t> &lt;&gt; </a:t>
            </a:r>
            <a:r>
              <a:rPr lang="en-US" sz="2000" dirty="0" err="1" smtClean="0"/>
              <a:t>OLD.gehalt</a:t>
            </a:r>
            <a:r>
              <a:rPr lang="en-US" sz="2000" dirty="0" smtClean="0"/>
              <a:t> THEN</a:t>
            </a:r>
          </a:p>
          <a:p>
            <a:r>
              <a:rPr lang="en-US" sz="2000" dirty="0" smtClean="0"/>
              <a:t>	INSERT INTO 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gehalt_historisch</a:t>
            </a:r>
            <a:r>
              <a:rPr lang="en-US" sz="2000" dirty="0" smtClean="0"/>
              <a:t>(</a:t>
            </a:r>
            <a:r>
              <a:rPr lang="en-US" sz="2000" dirty="0" err="1" smtClean="0"/>
              <a:t>mitarbeiter_id,letztes_gehalt,geaendert_am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	VALUES(</a:t>
            </a:r>
            <a:r>
              <a:rPr lang="en-US" sz="2000" dirty="0" err="1" smtClean="0"/>
              <a:t>OLD.id,OLD.gehalt,now</a:t>
            </a:r>
            <a:r>
              <a:rPr lang="en-US" sz="2000" dirty="0" smtClean="0"/>
              <a:t>());</a:t>
            </a:r>
          </a:p>
          <a:p>
            <a:r>
              <a:rPr lang="en-US" sz="2000" dirty="0" smtClean="0"/>
              <a:t>END IF;</a:t>
            </a:r>
          </a:p>
          <a:p>
            <a:r>
              <a:rPr lang="en-US" sz="2000" dirty="0" smtClean="0"/>
              <a:t>RETURN NEW;</a:t>
            </a:r>
          </a:p>
          <a:p>
            <a:r>
              <a:rPr lang="en-US" sz="2000" dirty="0" smtClean="0"/>
              <a:t>END;</a:t>
            </a:r>
          </a:p>
          <a:p>
            <a:r>
              <a:rPr lang="en-US" sz="2000" dirty="0" smtClean="0"/>
              <a:t>$BODY$</a:t>
            </a:r>
          </a:p>
          <a:p>
            <a:r>
              <a:rPr lang="en-US" sz="2000" dirty="0" smtClean="0"/>
              <a:t>LANGUAGE </a:t>
            </a:r>
            <a:r>
              <a:rPr lang="en-US" sz="2000" dirty="0" err="1" smtClean="0"/>
              <a:t>plpgsql</a:t>
            </a:r>
            <a:r>
              <a:rPr lang="en-US" sz="2000" dirty="0" smtClean="0"/>
              <a:t>;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136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des Triggers</a:t>
            </a:r>
            <a:br>
              <a:rPr lang="de-DE" dirty="0" smtClean="0"/>
            </a:br>
            <a:r>
              <a:rPr lang="en-US" sz="2000" b="1" dirty="0" err="1"/>
              <a:t>trigger_letzte_Gehalts_Aenderung</a:t>
            </a:r>
            <a:endParaRPr lang="de-DE" sz="20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2063553" y="1916833"/>
            <a:ext cx="61681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Erzeugen</a:t>
            </a:r>
            <a:r>
              <a:rPr lang="en-US" sz="2000" b="1" dirty="0">
                <a:solidFill>
                  <a:srgbClr val="FF0000"/>
                </a:solidFill>
              </a:rPr>
              <a:t> des Triggers:</a:t>
            </a:r>
          </a:p>
          <a:p>
            <a:r>
              <a:rPr lang="en-US" sz="2000" dirty="0"/>
              <a:t>CREATE TRIGGER </a:t>
            </a:r>
            <a:r>
              <a:rPr lang="en-US" sz="2000" dirty="0" err="1"/>
              <a:t>trigger_letzte_Gehalts_Aenderung</a:t>
            </a:r>
            <a:endParaRPr lang="en-US" sz="2000" dirty="0"/>
          </a:p>
          <a:p>
            <a:r>
              <a:rPr lang="en-US" sz="2000" dirty="0"/>
              <a:t>  BEFORE UPDATE</a:t>
            </a:r>
          </a:p>
          <a:p>
            <a:r>
              <a:rPr lang="en-US" sz="2000" dirty="0"/>
              <a:t>  ON </a:t>
            </a:r>
            <a:r>
              <a:rPr lang="en-US" sz="2000" dirty="0" err="1"/>
              <a:t>mitarbeiter</a:t>
            </a:r>
            <a:endParaRPr lang="en-US" sz="2000" dirty="0"/>
          </a:p>
          <a:p>
            <a:r>
              <a:rPr lang="en-US" sz="2000" dirty="0"/>
              <a:t>  FOR EACH ROW</a:t>
            </a:r>
          </a:p>
          <a:p>
            <a:r>
              <a:rPr lang="en-US" sz="2000" dirty="0"/>
              <a:t>  EXECUTE PROCEDURE </a:t>
            </a:r>
            <a:r>
              <a:rPr lang="en-US" sz="2000" dirty="0" err="1"/>
              <a:t>func_letzte_gehalts_aenderung</a:t>
            </a:r>
            <a:r>
              <a:rPr lang="en-US" sz="2000" dirty="0"/>
              <a:t>();</a:t>
            </a:r>
          </a:p>
          <a:p>
            <a:endParaRPr lang="de-DE" sz="2000" dirty="0"/>
          </a:p>
        </p:txBody>
      </p:sp>
      <p:sp>
        <p:nvSpPr>
          <p:cNvPr id="3" name="Textfeld 2"/>
          <p:cNvSpPr txBox="1"/>
          <p:nvPr/>
        </p:nvSpPr>
        <p:spPr>
          <a:xfrm>
            <a:off x="2207569" y="4941169"/>
            <a:ext cx="6444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Löschen des Triggers</a:t>
            </a:r>
          </a:p>
          <a:p>
            <a:r>
              <a:rPr lang="de-DE" dirty="0"/>
              <a:t>DROP TRIGGER </a:t>
            </a:r>
            <a:r>
              <a:rPr lang="de-DE" dirty="0" err="1"/>
              <a:t>trigger_letzte_Gehalts_Aenderung</a:t>
            </a:r>
            <a:r>
              <a:rPr lang="de-DE" dirty="0"/>
              <a:t> ON Mitarbeiter;</a:t>
            </a:r>
          </a:p>
        </p:txBody>
      </p:sp>
    </p:spTree>
    <p:extLst>
      <p:ext uri="{BB962C8B-B14F-4D97-AF65-F5344CB8AC3E}">
        <p14:creationId xmlns:p14="http://schemas.microsoft.com/office/powerpoint/2010/main" val="183870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der Funktionen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611322" y="1268760"/>
            <a:ext cx="90566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Stammdateneingabe:</a:t>
            </a:r>
          </a:p>
          <a:p>
            <a:r>
              <a:rPr lang="de-DE" dirty="0"/>
              <a:t>INSERT INTO </a:t>
            </a:r>
            <a:r>
              <a:rPr lang="de-DE" dirty="0" err="1"/>
              <a:t>mitarbeiter</a:t>
            </a:r>
            <a:r>
              <a:rPr lang="de-DE" dirty="0"/>
              <a:t> (</a:t>
            </a:r>
            <a:r>
              <a:rPr lang="de-DE" dirty="0" err="1"/>
              <a:t>nachname</a:t>
            </a:r>
            <a:r>
              <a:rPr lang="de-DE" dirty="0"/>
              <a:t>, </a:t>
            </a:r>
            <a:r>
              <a:rPr lang="de-DE" dirty="0" err="1"/>
              <a:t>vorname</a:t>
            </a:r>
            <a:r>
              <a:rPr lang="de-DE" dirty="0"/>
              <a:t>, </a:t>
            </a:r>
            <a:r>
              <a:rPr lang="de-DE" dirty="0" err="1"/>
              <a:t>gehalt</a:t>
            </a:r>
            <a:r>
              <a:rPr lang="de-DE" dirty="0"/>
              <a:t>) </a:t>
            </a:r>
            <a:r>
              <a:rPr lang="de-DE" dirty="0" err="1"/>
              <a:t>values</a:t>
            </a:r>
            <a:r>
              <a:rPr lang="de-DE" dirty="0"/>
              <a:t>(‘Köhler‘,‘Steffen‘,3400);</a:t>
            </a:r>
          </a:p>
          <a:p>
            <a:r>
              <a:rPr lang="de-DE" dirty="0"/>
              <a:t>INSERT INTO </a:t>
            </a:r>
            <a:r>
              <a:rPr lang="de-DE" dirty="0" err="1"/>
              <a:t>mitarbeiter</a:t>
            </a:r>
            <a:r>
              <a:rPr lang="de-DE" dirty="0"/>
              <a:t> (</a:t>
            </a:r>
            <a:r>
              <a:rPr lang="de-DE" dirty="0" err="1"/>
              <a:t>nachname</a:t>
            </a:r>
            <a:r>
              <a:rPr lang="de-DE" dirty="0"/>
              <a:t>, </a:t>
            </a:r>
            <a:r>
              <a:rPr lang="de-DE" dirty="0" err="1"/>
              <a:t>vorname</a:t>
            </a:r>
            <a:r>
              <a:rPr lang="de-DE" dirty="0"/>
              <a:t>, </a:t>
            </a:r>
            <a:r>
              <a:rPr lang="de-DE" dirty="0" err="1"/>
              <a:t>gehalt</a:t>
            </a:r>
            <a:r>
              <a:rPr lang="de-DE" dirty="0"/>
              <a:t>) </a:t>
            </a:r>
            <a:r>
              <a:rPr lang="de-DE" dirty="0" err="1"/>
              <a:t>values</a:t>
            </a:r>
            <a:r>
              <a:rPr lang="de-DE" dirty="0"/>
              <a:t>(‘Löffler‘,‘Ralf‘,2900);</a:t>
            </a:r>
          </a:p>
          <a:p>
            <a:endParaRPr lang="de-DE" b="1" dirty="0">
              <a:solidFill>
                <a:srgbClr val="FF0000"/>
              </a:solidFill>
            </a:endParaRPr>
          </a:p>
          <a:p>
            <a:r>
              <a:rPr lang="de-DE" b="1" dirty="0">
                <a:solidFill>
                  <a:srgbClr val="FF0000"/>
                </a:solidFill>
              </a:rPr>
              <a:t>Ausgabe der Daten:</a:t>
            </a:r>
          </a:p>
          <a:p>
            <a:r>
              <a:rPr lang="de-DE" b="1" i="1" dirty="0">
                <a:solidFill>
                  <a:srgbClr val="3366FF"/>
                </a:solidFill>
              </a:rPr>
              <a:t>SELECT * FROM </a:t>
            </a:r>
            <a:r>
              <a:rPr lang="de-DE" b="1" i="1" dirty="0" err="1">
                <a:solidFill>
                  <a:srgbClr val="3366FF"/>
                </a:solidFill>
              </a:rPr>
              <a:t>mitarbeiter</a:t>
            </a:r>
            <a:r>
              <a:rPr lang="de-DE" b="1" i="1" dirty="0">
                <a:solidFill>
                  <a:srgbClr val="3366FF"/>
                </a:solidFill>
              </a:rPr>
              <a:t>;</a:t>
            </a:r>
          </a:p>
          <a:p>
            <a:r>
              <a:rPr lang="de-DE" b="1" dirty="0"/>
              <a:t>ID	NAME		VORNAME	GEHALT</a:t>
            </a:r>
          </a:p>
          <a:p>
            <a:r>
              <a:rPr lang="de-DE" dirty="0"/>
              <a:t>0	Köhler		Steffen		3400</a:t>
            </a:r>
          </a:p>
          <a:p>
            <a:r>
              <a:rPr lang="de-DE" dirty="0"/>
              <a:t>1	Löffler		Ralf		2900</a:t>
            </a:r>
          </a:p>
          <a:p>
            <a:endParaRPr lang="de-DE" dirty="0"/>
          </a:p>
          <a:p>
            <a:r>
              <a:rPr lang="de-DE" b="1" dirty="0">
                <a:solidFill>
                  <a:srgbClr val="FF0000"/>
                </a:solidFill>
              </a:rPr>
              <a:t>Datenänderung(1)</a:t>
            </a:r>
          </a:p>
          <a:p>
            <a:r>
              <a:rPr lang="de-DE" dirty="0"/>
              <a:t>UPDATE </a:t>
            </a:r>
            <a:r>
              <a:rPr lang="de-DE" dirty="0" err="1"/>
              <a:t>mitarbeiter</a:t>
            </a:r>
            <a:r>
              <a:rPr lang="de-DE" dirty="0"/>
              <a:t> SET </a:t>
            </a:r>
            <a:r>
              <a:rPr lang="de-DE" dirty="0" err="1"/>
              <a:t>gehalt</a:t>
            </a:r>
            <a:r>
              <a:rPr lang="de-DE" dirty="0"/>
              <a:t>=3500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nachname</a:t>
            </a:r>
            <a:r>
              <a:rPr lang="de-DE" dirty="0"/>
              <a:t>=‘Köhler‘ AND </a:t>
            </a:r>
            <a:r>
              <a:rPr lang="de-DE" dirty="0" err="1"/>
              <a:t>vorname</a:t>
            </a:r>
            <a:r>
              <a:rPr lang="de-DE" dirty="0"/>
              <a:t>=‘Steffen‘</a:t>
            </a:r>
          </a:p>
          <a:p>
            <a:r>
              <a:rPr lang="de-DE" dirty="0"/>
              <a:t>oder</a:t>
            </a:r>
          </a:p>
          <a:p>
            <a:r>
              <a:rPr lang="de-DE" dirty="0"/>
              <a:t>UPDATE </a:t>
            </a:r>
            <a:r>
              <a:rPr lang="de-DE" dirty="0" err="1"/>
              <a:t>mitarbeiter</a:t>
            </a:r>
            <a:r>
              <a:rPr lang="de-DE" dirty="0"/>
              <a:t> SET </a:t>
            </a:r>
            <a:r>
              <a:rPr lang="de-DE" dirty="0" err="1"/>
              <a:t>gehalt</a:t>
            </a:r>
            <a:r>
              <a:rPr lang="de-DE" dirty="0"/>
              <a:t>=3500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=1</a:t>
            </a:r>
          </a:p>
          <a:p>
            <a:endParaRPr lang="de-DE" dirty="0"/>
          </a:p>
          <a:p>
            <a:r>
              <a:rPr lang="de-DE" b="1" dirty="0">
                <a:solidFill>
                  <a:srgbClr val="FF0000"/>
                </a:solidFill>
              </a:rPr>
              <a:t>Datenänderung(2</a:t>
            </a:r>
            <a:r>
              <a:rPr lang="de-DE" dirty="0"/>
              <a:t>)</a:t>
            </a:r>
          </a:p>
          <a:p>
            <a:r>
              <a:rPr lang="de-DE" dirty="0"/>
              <a:t>UPDATE </a:t>
            </a:r>
            <a:r>
              <a:rPr lang="de-DE" dirty="0" err="1"/>
              <a:t>mitarbeiter</a:t>
            </a:r>
            <a:r>
              <a:rPr lang="de-DE" dirty="0"/>
              <a:t> SET </a:t>
            </a:r>
            <a:r>
              <a:rPr lang="de-DE" dirty="0" err="1"/>
              <a:t>gehalt</a:t>
            </a:r>
            <a:r>
              <a:rPr lang="de-DE" dirty="0"/>
              <a:t>=3100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=2 </a:t>
            </a:r>
          </a:p>
        </p:txBody>
      </p:sp>
    </p:spTree>
    <p:extLst>
      <p:ext uri="{BB962C8B-B14F-4D97-AF65-F5344CB8AC3E}">
        <p14:creationId xmlns:p14="http://schemas.microsoft.com/office/powerpoint/2010/main" val="22381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Breitbild</PresentationFormat>
  <Paragraphs>73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PowerPoint-Präsentation</vt:lpstr>
      <vt:lpstr>Beispiel Erzeugen eines Triggers, der die Veränderung des jeweiligen Gehaltes der Mitarbeiter speichert.</vt:lpstr>
      <vt:lpstr>SEQUENZEN MITARBEITER_ID_SEQ und GEHALT_HISTORISCH_ID_SEQ </vt:lpstr>
      <vt:lpstr>Tabellen Mitarbeiter und Gehalt_Historisch </vt:lpstr>
      <vt:lpstr>Funktionsdefinition log_letzte_gehalts_aenderung()</vt:lpstr>
      <vt:lpstr>Definition des Triggers trigger_letzte_Gehalts_Aenderung</vt:lpstr>
      <vt:lpstr>Test der Funktionen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Carsten Busch</dc:creator>
  <cp:lastModifiedBy>Daphne Linnéa Meyreiß</cp:lastModifiedBy>
  <cp:revision>3</cp:revision>
  <dcterms:created xsi:type="dcterms:W3CDTF">2017-09-28T09:45:04Z</dcterms:created>
  <dcterms:modified xsi:type="dcterms:W3CDTF">2017-09-28T11:04:42Z</dcterms:modified>
</cp:coreProperties>
</file>