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74" r:id="rId10"/>
    <p:sldId id="262" r:id="rId11"/>
    <p:sldId id="271" r:id="rId12"/>
    <p:sldId id="270" r:id="rId13"/>
    <p:sldId id="263" r:id="rId14"/>
    <p:sldId id="267" r:id="rId15"/>
    <p:sldId id="268" r:id="rId16"/>
    <p:sldId id="269" r:id="rId17"/>
    <p:sldId id="272" r:id="rId18"/>
    <p:sldId id="26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0" autoAdjust="0"/>
    <p:restoredTop sz="77365" autoAdjust="0"/>
  </p:normalViewPr>
  <p:slideViewPr>
    <p:cSldViewPr snapToGrid="0">
      <p:cViewPr varScale="1">
        <p:scale>
          <a:sx n="97" d="100"/>
          <a:sy n="97" d="100"/>
        </p:scale>
        <p:origin x="124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A5DAD-3342-4B4E-BBD5-2091A736E669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21E1D-4275-499E-B0D8-364853585D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72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79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Kritische</a:t>
            </a:r>
            <a:r>
              <a:rPr lang="en-GB" dirty="0"/>
              <a:t> </a:t>
            </a:r>
            <a:r>
              <a:rPr lang="en-GB" dirty="0" err="1"/>
              <a:t>Sicht</a:t>
            </a:r>
            <a:r>
              <a:rPr lang="en-GB" dirty="0"/>
              <a:t> auf </a:t>
            </a:r>
            <a:r>
              <a:rPr lang="en-GB" dirty="0" err="1"/>
              <a:t>gis</a:t>
            </a:r>
            <a:r>
              <a:rPr lang="en-GB" dirty="0"/>
              <a:t> da </a:t>
            </a:r>
            <a:r>
              <a:rPr lang="en-GB" dirty="0" err="1"/>
              <a:t>militärisch</a:t>
            </a:r>
            <a:r>
              <a:rPr lang="en-GB" dirty="0"/>
              <a:t> </a:t>
            </a:r>
            <a:r>
              <a:rPr lang="en-GB" dirty="0" err="1"/>
              <a:t>genutzt</a:t>
            </a:r>
            <a:r>
              <a:rPr lang="en-GB" dirty="0"/>
              <a:t>, ins </a:t>
            </a:r>
            <a:r>
              <a:rPr lang="en-GB" dirty="0" err="1"/>
              <a:t>besonders</a:t>
            </a:r>
            <a:r>
              <a:rPr lang="en-GB" dirty="0"/>
              <a:t> quantitative </a:t>
            </a:r>
            <a:r>
              <a:rPr lang="en-GB" dirty="0" err="1"/>
              <a:t>methoden</a:t>
            </a:r>
            <a:r>
              <a:rPr lang="en-GB" dirty="0"/>
              <a:t> </a:t>
            </a:r>
            <a:r>
              <a:rPr lang="en-GB" dirty="0" err="1"/>
              <a:t>unterstützt</a:t>
            </a:r>
            <a:r>
              <a:rPr lang="en-GB" dirty="0"/>
              <a:t>, </a:t>
            </a:r>
            <a:r>
              <a:rPr lang="en-GB" dirty="0" err="1"/>
              <a:t>unreflektierte</a:t>
            </a:r>
            <a:r>
              <a:rPr lang="en-GB" dirty="0"/>
              <a:t> </a:t>
            </a:r>
            <a:r>
              <a:rPr lang="en-GB" dirty="0" err="1"/>
              <a:t>Verarbeitung</a:t>
            </a:r>
            <a:r>
              <a:rPr lang="en-GB" dirty="0"/>
              <a:t> der </a:t>
            </a:r>
            <a:r>
              <a:rPr lang="en-GB" dirty="0" err="1"/>
              <a:t>Daten</a:t>
            </a:r>
            <a:r>
              <a:rPr lang="en-GB" dirty="0"/>
              <a:t> (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allem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getriebene</a:t>
            </a:r>
            <a:r>
              <a:rPr lang="en-GB" dirty="0"/>
              <a:t> </a:t>
            </a:r>
            <a:r>
              <a:rPr lang="en-GB" dirty="0" err="1"/>
              <a:t>Methoden</a:t>
            </a:r>
            <a:r>
              <a:rPr lang="en-GB" dirty="0"/>
              <a:t>, </a:t>
            </a:r>
            <a:r>
              <a:rPr lang="en-GB" dirty="0" err="1"/>
              <a:t>welcher</a:t>
            </a:r>
            <a:r>
              <a:rPr lang="en-GB" dirty="0"/>
              <a:t> </a:t>
            </a:r>
            <a:r>
              <a:rPr lang="en-GB" dirty="0" err="1"/>
              <a:t>qualitativen</a:t>
            </a:r>
            <a:r>
              <a:rPr lang="en-GB" dirty="0"/>
              <a:t> </a:t>
            </a:r>
            <a:r>
              <a:rPr lang="en-GB" dirty="0" err="1"/>
              <a:t>forschung</a:t>
            </a:r>
            <a:r>
              <a:rPr lang="en-GB" dirty="0"/>
              <a:t> oft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gerecht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) 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kritischen</a:t>
            </a:r>
            <a:r>
              <a:rPr lang="en-GB" dirty="0"/>
              <a:t> </a:t>
            </a:r>
            <a:r>
              <a:rPr lang="en-GB" dirty="0" err="1"/>
              <a:t>Gegenspieler</a:t>
            </a:r>
            <a:r>
              <a:rPr lang="en-GB" dirty="0"/>
              <a:t> </a:t>
            </a: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mitspieler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 to share, manage, analyse, and visualize large spatial data </a:t>
            </a:r>
          </a:p>
          <a:p>
            <a:pPr marL="171450" indent="-171450">
              <a:buFontTx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GIS influences social and political decision-making</a:t>
            </a:r>
          </a:p>
          <a:p>
            <a:pPr marL="0" indent="0">
              <a:buFontTx/>
              <a:buNone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VGI and PGIS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Web 2.0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447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Anwendung</a:t>
            </a:r>
            <a:r>
              <a:rPr lang="en-GB" dirty="0"/>
              <a:t> von qual. Und quant. </a:t>
            </a:r>
            <a:r>
              <a:rPr lang="en-GB" dirty="0" err="1"/>
              <a:t>Methoden</a:t>
            </a:r>
            <a:r>
              <a:rPr lang="en-GB" dirty="0"/>
              <a:t> </a:t>
            </a:r>
            <a:r>
              <a:rPr lang="en-GB" dirty="0" err="1"/>
              <a:t>innerhalb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GIS-</a:t>
            </a:r>
            <a:r>
              <a:rPr lang="en-GB" dirty="0" err="1"/>
              <a:t>Struktur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712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Social science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einig</a:t>
            </a:r>
            <a:r>
              <a:rPr lang="en-GB" dirty="0"/>
              <a:t> das qual. </a:t>
            </a:r>
            <a:r>
              <a:rPr lang="en-GB" dirty="0" err="1"/>
              <a:t>Gis</a:t>
            </a:r>
            <a:r>
              <a:rPr lang="en-GB" dirty="0"/>
              <a:t> </a:t>
            </a:r>
            <a:r>
              <a:rPr lang="en-GB" dirty="0" err="1"/>
              <a:t>wichtig</a:t>
            </a:r>
            <a:r>
              <a:rPr lang="en-GB" dirty="0"/>
              <a:t> und relevant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werkzeug</a:t>
            </a:r>
            <a:r>
              <a:rPr lang="en-GB" dirty="0"/>
              <a:t> </a:t>
            </a:r>
            <a:r>
              <a:rPr lang="en-GB" dirty="0" err="1"/>
              <a:t>dieser</a:t>
            </a:r>
            <a:r>
              <a:rPr lang="en-GB" dirty="0"/>
              <a:t> </a:t>
            </a:r>
            <a:r>
              <a:rPr lang="en-GB" dirty="0" err="1"/>
              <a:t>Forschung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aber</a:t>
            </a:r>
            <a:r>
              <a:rPr lang="en-GB" dirty="0">
                <a:sym typeface="Wingdings" panose="05000000000000000000" pitchFamily="2" charset="2"/>
              </a:rPr>
              <a:t> die </a:t>
            </a:r>
            <a:r>
              <a:rPr lang="en-GB" dirty="0" err="1">
                <a:sym typeface="Wingdings" panose="05000000000000000000" pitchFamily="2" charset="2"/>
              </a:rPr>
              <a:t>Anwendung</a:t>
            </a:r>
            <a:r>
              <a:rPr lang="en-GB" dirty="0">
                <a:sym typeface="Wingdings" panose="05000000000000000000" pitchFamily="2" charset="2"/>
              </a:rPr>
              <a:t> von GIS </a:t>
            </a:r>
            <a:r>
              <a:rPr lang="en-GB" dirty="0" err="1">
                <a:sym typeface="Wingdings" panose="05000000000000000000" pitchFamily="2" charset="2"/>
              </a:rPr>
              <a:t>ist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eher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unstrukturiert</a:t>
            </a:r>
            <a:r>
              <a:rPr lang="en-GB" dirty="0">
                <a:sym typeface="Wingdings" panose="05000000000000000000" pitchFamily="2" charset="2"/>
              </a:rPr>
              <a:t> und </a:t>
            </a:r>
            <a:r>
              <a:rPr lang="en-GB" dirty="0" err="1">
                <a:sym typeface="Wingdings" panose="05000000000000000000" pitchFamily="2" charset="2"/>
              </a:rPr>
              <a:t>heterogen</a:t>
            </a:r>
            <a:endParaRPr lang="en-GB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en-GB" dirty="0">
              <a:sym typeface="Wingdings" panose="05000000000000000000" pitchFamily="2" charset="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dirty="0">
                <a:sym typeface="Wingdings" panose="05000000000000000000" pitchFamily="2" charset="2"/>
              </a:rPr>
              <a:t>Lack of reproducibility and transparency  </a:t>
            </a:r>
            <a:r>
              <a:rPr lang="en-GB" sz="1200" dirty="0" err="1">
                <a:sym typeface="Wingdings" panose="05000000000000000000" pitchFamily="2" charset="2"/>
              </a:rPr>
              <a:t>Nutzung</a:t>
            </a:r>
            <a:r>
              <a:rPr lang="en-GB" sz="1200" dirty="0">
                <a:sym typeface="Wingdings" panose="05000000000000000000" pitchFamily="2" charset="2"/>
              </a:rPr>
              <a:t> von </a:t>
            </a:r>
            <a:r>
              <a:rPr lang="en-GB" sz="1200" dirty="0" err="1">
                <a:sym typeface="Wingdings" panose="05000000000000000000" pitchFamily="2" charset="2"/>
              </a:rPr>
              <a:t>oopen</a:t>
            </a:r>
            <a:r>
              <a:rPr lang="en-GB" sz="1200" dirty="0">
                <a:sym typeface="Wingdings" panose="05000000000000000000" pitchFamily="2" charset="2"/>
              </a:rPr>
              <a:t> sources data/software </a:t>
            </a:r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75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27 </a:t>
            </a:r>
            <a:r>
              <a:rPr lang="de-DE" dirty="0" err="1"/>
              <a:t>keywords</a:t>
            </a:r>
            <a:r>
              <a:rPr lang="de-DE" dirty="0"/>
              <a:t> </a:t>
            </a:r>
            <a:r>
              <a:rPr lang="de-DE" dirty="0" err="1"/>
              <a:t>feminist</a:t>
            </a:r>
            <a:r>
              <a:rPr lang="de-DE" dirty="0"/>
              <a:t> </a:t>
            </a:r>
            <a:r>
              <a:rPr lang="de-DE" dirty="0" err="1"/>
              <a:t>gis</a:t>
            </a:r>
            <a:r>
              <a:rPr lang="de-DE" dirty="0"/>
              <a:t>, </a:t>
            </a:r>
            <a:r>
              <a:rPr lang="de-DE" dirty="0" err="1"/>
              <a:t>qual</a:t>
            </a:r>
            <a:r>
              <a:rPr lang="de-DE" dirty="0"/>
              <a:t> GIS </a:t>
            </a:r>
            <a:r>
              <a:rPr lang="de-DE" dirty="0" err="1"/>
              <a:t>usw</a:t>
            </a:r>
            <a:r>
              <a:rPr lang="de-DE" dirty="0"/>
              <a:t>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74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D6C8-8876-45A8-8F34-AE1FA7EC4B2C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01CE-3E3E-4A97-B025-D58BA8DD192A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F4D-E096-4DFC-BCBE-C565E1193D3B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07BF-F00A-451D-B228-CD9A78FF3CBA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CF4F-ACC2-466D-BCF4-026C0DB15F48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A946-6B9F-4D15-82F8-FF9D6A809581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2EF2-542A-439B-88DF-E14992C4608A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46F6-5C83-4DE1-A173-5E0C5EDF318F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5BE4-DB12-48D5-A9E7-081793616B37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DB52-9942-4112-A5F9-032A22E0C7FB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7BD6-E9AB-4861-8570-1E40781F479D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EF2D-1F50-4EA1-909F-C21FE0D01EA3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8841-E23D-485B-8927-33443F978E11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A88A-4EC3-496A-B390-60C7FCD44DD1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D5C0-7B25-402B-B14E-3667F799E167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2445-26BA-4299-897E-A2FB56B335B9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641D-AF91-4789-AAED-69140FE33BA8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6E9DA9-3B80-448E-9E07-9CF6E0538B95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5906" y="1063416"/>
            <a:ext cx="10880188" cy="3328142"/>
          </a:xfrm>
        </p:spPr>
        <p:txBody>
          <a:bodyPr/>
          <a:lstStyle/>
          <a:p>
            <a:pPr algn="ctr"/>
            <a:r>
              <a:rPr lang="en-GB" sz="3600" dirty="0"/>
              <a:t>Paper Presentation:</a:t>
            </a:r>
            <a:br>
              <a:rPr lang="en-GB" sz="3600" b="1" dirty="0"/>
            </a:br>
            <a:r>
              <a:rPr lang="en-GB" sz="3600" b="1" dirty="0"/>
              <a:t>Reviewing</a:t>
            </a:r>
            <a:r>
              <a:rPr lang="de-DE" sz="3600" b="1" dirty="0"/>
              <a:t> </a:t>
            </a:r>
            <a:r>
              <a:rPr lang="en-GB" sz="3600" b="1" dirty="0"/>
              <a:t>qualitative GIS research – </a:t>
            </a:r>
            <a:br>
              <a:rPr lang="en-GB" sz="3600" b="1" dirty="0"/>
            </a:br>
            <a:r>
              <a:rPr lang="en-GB" sz="3600" b="1" dirty="0"/>
              <a:t>current trends and promoting interdisciplinary, reproducible research with open-source software.</a:t>
            </a:r>
            <a:r>
              <a:rPr lang="de-DE" sz="3600" b="1" dirty="0"/>
              <a:t>  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934238" y="5502593"/>
            <a:ext cx="8825658" cy="861420"/>
          </a:xfrm>
        </p:spPr>
        <p:txBody>
          <a:bodyPr numCol="1">
            <a:normAutofit/>
          </a:bodyPr>
          <a:lstStyle/>
          <a:p>
            <a:r>
              <a:rPr lang="en-GB" dirty="0"/>
              <a:t>Presentation: Eric Krüger</a:t>
            </a:r>
          </a:p>
          <a:p>
            <a:r>
              <a:rPr lang="en-GB" dirty="0"/>
              <a:t>Moderators: </a:t>
            </a:r>
            <a:r>
              <a:rPr lang="de-DE" dirty="0"/>
              <a:t> Dr. Susann Schäfer, Dr. Jannes </a:t>
            </a:r>
            <a:r>
              <a:rPr lang="de-DE" dirty="0" err="1"/>
              <a:t>Münchow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83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75202-6D96-418A-86BE-C0DD2E94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7020D7-BCEA-46D6-BB2D-34A4F0EC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42D3F0-5541-48C2-849B-067ED3D1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8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75202-6D96-418A-86BE-C0DD2E94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7020D7-BCEA-46D6-BB2D-34A4F0EC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42D3F0-5541-48C2-849B-067ED3D1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02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75202-6D96-418A-86BE-C0DD2E94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7020D7-BCEA-46D6-BB2D-34A4F0EC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42D3F0-5541-48C2-849B-067ED3D1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B6104-C7B5-4F16-93D2-F17144E9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9CE1B8-6BE1-4077-A8EF-DBF96BF4A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552EEF-9399-40E9-87A8-ABD8BCAB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8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B6104-C7B5-4F16-93D2-F17144E9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9CE1B8-6BE1-4077-A8EF-DBF96BF4A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552EEF-9399-40E9-87A8-ABD8BCAB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09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B6104-C7B5-4F16-93D2-F17144E9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9CE1B8-6BE1-4077-A8EF-DBF96BF4A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552EEF-9399-40E9-87A8-ABD8BCAB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9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B6104-C7B5-4F16-93D2-F17144E9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9CE1B8-6BE1-4077-A8EF-DBF96BF4A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552EEF-9399-40E9-87A8-ABD8BCAB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6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B6104-C7B5-4F16-93D2-F17144E9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9CE1B8-6BE1-4077-A8EF-DBF96BF4A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552EEF-9399-40E9-87A8-ABD8BCAB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41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941B2-B2CE-4ACE-8B10-C80AC244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64A424-C641-47AD-A27F-F639A87C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28C100-AD5C-4CEF-A4F9-9CB41429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05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941B2-B2CE-4ACE-8B10-C80AC244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64A424-C641-47AD-A27F-F639A87C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28C100-AD5C-4CEF-A4F9-9CB41429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9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1671146"/>
            <a:ext cx="8946541" cy="457725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de-DE" sz="2800" dirty="0" err="1"/>
              <a:t>Aims</a:t>
            </a:r>
            <a:r>
              <a:rPr lang="de-DE" sz="2800" dirty="0"/>
              <a:t> &amp; </a:t>
            </a:r>
            <a:r>
              <a:rPr lang="de-DE" sz="2800" dirty="0" err="1"/>
              <a:t>Challenges</a:t>
            </a:r>
            <a:r>
              <a:rPr lang="de-DE" sz="2800" dirty="0"/>
              <a:t> 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800" dirty="0"/>
              <a:t>Filling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Gap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800" dirty="0"/>
              <a:t>Data 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800" dirty="0"/>
              <a:t>Methodology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800" dirty="0"/>
              <a:t>Results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800" dirty="0"/>
              <a:t>Discussion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800" dirty="0" err="1"/>
              <a:t>Conclusion</a:t>
            </a:r>
            <a:r>
              <a:rPr lang="de-DE" sz="2800" dirty="0"/>
              <a:t> </a:t>
            </a:r>
          </a:p>
          <a:p>
            <a:pPr marL="0" indent="0">
              <a:buNone/>
            </a:pPr>
            <a:r>
              <a:rPr lang="de-DE" sz="2800" dirty="0" err="1"/>
              <a:t>Literature</a:t>
            </a:r>
            <a:endParaRPr lang="de-DE" sz="2800" dirty="0"/>
          </a:p>
          <a:p>
            <a:pPr marL="457200" indent="-457200">
              <a:buFont typeface="+mj-lt"/>
              <a:buAutoNum type="arabicParenR"/>
            </a:pPr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3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52CEE-4B7F-4C15-A073-C7C42D4F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 </a:t>
            </a:r>
            <a:r>
              <a:rPr lang="de-DE" dirty="0" err="1"/>
              <a:t>Aims</a:t>
            </a:r>
            <a:r>
              <a:rPr lang="de-DE" dirty="0"/>
              <a:t> &amp; </a:t>
            </a:r>
            <a:r>
              <a:rPr lang="de-DE" dirty="0" err="1"/>
              <a:t>Challenges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CCCDD8-C67A-45BD-9DDB-7B02F245A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575753"/>
            <a:ext cx="9174534" cy="4829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Challenges:</a:t>
            </a:r>
          </a:p>
          <a:p>
            <a:r>
              <a:rPr lang="en-GB" sz="2400" dirty="0"/>
              <a:t>Lack of clear information about used Methodology</a:t>
            </a:r>
          </a:p>
          <a:p>
            <a:r>
              <a:rPr lang="en-GB" sz="2400" dirty="0"/>
              <a:t>Dominant use of proprietary software </a:t>
            </a:r>
          </a:p>
          <a:p>
            <a:pPr marL="457200" lvl="1" indent="0">
              <a:buNone/>
            </a:pPr>
            <a:r>
              <a:rPr lang="en-GB" sz="2400" dirty="0">
                <a:sym typeface="Wingdings" panose="05000000000000000000" pitchFamily="2" charset="2"/>
              </a:rPr>
              <a:t> Accessibility Limitations: </a:t>
            </a:r>
            <a:r>
              <a:rPr lang="en-GB" sz="2400" b="1" dirty="0">
                <a:sym typeface="Wingdings" panose="05000000000000000000" pitchFamily="2" charset="2"/>
              </a:rPr>
              <a:t>Data, Methodology &amp; Software </a:t>
            </a:r>
            <a:endParaRPr lang="en-GB" sz="2400" dirty="0"/>
          </a:p>
          <a:p>
            <a:pPr marL="0" indent="0">
              <a:buNone/>
            </a:pPr>
            <a:r>
              <a:rPr lang="en-GB" sz="1800" dirty="0"/>
              <a:t>(Dennis 2006)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dirty="0"/>
              <a:t>Aims: </a:t>
            </a:r>
          </a:p>
          <a:p>
            <a:r>
              <a:rPr lang="en-GB" sz="2400" dirty="0"/>
              <a:t>Portray the current status of qualitative GIS</a:t>
            </a:r>
          </a:p>
          <a:p>
            <a:r>
              <a:rPr lang="en-GB" sz="2400" dirty="0"/>
              <a:t>reproducible approach</a:t>
            </a:r>
          </a:p>
          <a:p>
            <a:pPr marL="457200" lvl="1" indent="0">
              <a:buNone/>
            </a:pPr>
            <a:r>
              <a:rPr lang="en-GB" sz="2400" dirty="0"/>
              <a:t> </a:t>
            </a:r>
            <a:r>
              <a:rPr lang="en-GB" sz="2400" dirty="0">
                <a:sym typeface="Wingdings" panose="05000000000000000000" pitchFamily="2" charset="2"/>
              </a:rPr>
              <a:t> public accessible data, open-source software  </a:t>
            </a:r>
            <a:endParaRPr lang="en-GB" sz="2400" dirty="0"/>
          </a:p>
          <a:p>
            <a:endParaRPr lang="en-GB" sz="2400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C855E8-54D3-47C4-AFA6-B9625129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6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C8A86-7CD0-475F-A32B-BA4A4C01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Filling the Gap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EDB89-DE55-4963-9E99-E3FF9E6C6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719898"/>
            <a:ext cx="10315538" cy="4552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What is qualitative GIS?</a:t>
            </a:r>
          </a:p>
          <a:p>
            <a:r>
              <a:rPr lang="en-GB" b="1" dirty="0"/>
              <a:t>Critical GIS</a:t>
            </a:r>
            <a:r>
              <a:rPr lang="en-GB" dirty="0"/>
              <a:t> as alternative GIS research since 1990 </a:t>
            </a:r>
            <a:r>
              <a:rPr lang="en-GB" sz="1600" dirty="0"/>
              <a:t>(Openshaw, 1991; </a:t>
            </a:r>
            <a:r>
              <a:rPr lang="en-GB" sz="1600" dirty="0" err="1"/>
              <a:t>Schuurman</a:t>
            </a:r>
            <a:r>
              <a:rPr lang="en-GB" sz="1600" dirty="0"/>
              <a:t>, 2000</a:t>
            </a:r>
          </a:p>
          <a:p>
            <a:pPr marL="0" indent="0">
              <a:buNone/>
            </a:pPr>
            <a:r>
              <a:rPr lang="en-GB" sz="1600" dirty="0">
                <a:sym typeface="Wingdings" panose="05000000000000000000" pitchFamily="2" charset="2"/>
              </a:rPr>
              <a:t>		</a:t>
            </a:r>
            <a:r>
              <a:rPr lang="en-GB" sz="1600" dirty="0">
                <a:solidFill>
                  <a:schemeClr val="bg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GB" sz="1600" dirty="0">
                <a:sym typeface="Wingdings" panose="05000000000000000000" pitchFamily="2" charset="2"/>
              </a:rPr>
              <a:t> 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Alignment and reorientation of GIS</a:t>
            </a:r>
            <a:endParaRPr lang="en-GB" sz="1200" dirty="0"/>
          </a:p>
          <a:p>
            <a:r>
              <a:rPr lang="en-GB" b="1" dirty="0"/>
              <a:t>Change</a:t>
            </a:r>
            <a:r>
              <a:rPr lang="en-GB" dirty="0"/>
              <a:t> of perspective since 2000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sz="2000" dirty="0">
                <a:sym typeface="Wingdings" panose="05000000000000000000" pitchFamily="2" charset="2"/>
              </a:rPr>
              <a:t>new software &amp; technology developments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sz="2000" dirty="0">
                <a:sym typeface="Wingdings" panose="05000000000000000000" pitchFamily="2" charset="2"/>
              </a:rPr>
              <a:t>emerging of new subdisciplines (VGI, PPGIS)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sz="2000" b="1" dirty="0">
                <a:sym typeface="Wingdings" panose="05000000000000000000" pitchFamily="2" charset="2"/>
              </a:rPr>
              <a:t>Qual. GIS as toolbox to understand social </a:t>
            </a:r>
            <a:r>
              <a:rPr lang="en-GB" sz="2000" b="1" dirty="0" err="1">
                <a:sym typeface="Wingdings" panose="05000000000000000000" pitchFamily="2" charset="2"/>
              </a:rPr>
              <a:t>phenomenas</a:t>
            </a:r>
            <a:r>
              <a:rPr lang="en-GB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GB" sz="1600" dirty="0"/>
              <a:t>(Elwood, 2006; </a:t>
            </a:r>
            <a:r>
              <a:rPr lang="en-GB" sz="1600" dirty="0" err="1"/>
              <a:t>O’Sullivian</a:t>
            </a:r>
            <a:r>
              <a:rPr lang="en-GB" sz="1600" dirty="0"/>
              <a:t>, 2006; </a:t>
            </a:r>
            <a:r>
              <a:rPr lang="en-GB" sz="1600" dirty="0" err="1"/>
              <a:t>Schuurmann</a:t>
            </a:r>
            <a:r>
              <a:rPr lang="en-GB" sz="1600" dirty="0"/>
              <a:t> 2000)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ym typeface="Wingdings" panose="05000000000000000000" pitchFamily="2" charset="2"/>
              </a:rPr>
              <a:t>Research fields: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i="1" dirty="0">
                <a:sym typeface="Wingdings" panose="05000000000000000000" pitchFamily="2" charset="2"/>
              </a:rPr>
              <a:t>Social and political decision making, urban- and community management, ecosystem services …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140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30F314-27DD-4620-AD62-8E57F22E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02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C8A86-7CD0-475F-A32B-BA4A4C01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Filling the Gap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EDB89-DE55-4963-9E99-E3FF9E6C6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33818"/>
            <a:ext cx="9907589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b="1" dirty="0"/>
              <a:t>Qualitative GIS as mixed method approach.</a:t>
            </a:r>
          </a:p>
          <a:p>
            <a:r>
              <a:rPr lang="en-GB" sz="2400" dirty="0"/>
              <a:t>Analysis of qualitative data  in combination with spatial information </a:t>
            </a:r>
            <a:r>
              <a:rPr lang="en-GB" sz="1600" dirty="0"/>
              <a:t>(Sui, 2015)</a:t>
            </a:r>
            <a:endParaRPr lang="en-GB" dirty="0"/>
          </a:p>
          <a:p>
            <a:pPr marL="0" indent="0" algn="just">
              <a:buNone/>
            </a:pPr>
            <a:r>
              <a:rPr lang="en-GB" sz="2400" dirty="0">
                <a:sym typeface="Wingdings" panose="05000000000000000000" pitchFamily="2" charset="2"/>
              </a:rPr>
              <a:t>		</a:t>
            </a:r>
            <a:r>
              <a:rPr lang="en-GB" sz="2400" b="1" dirty="0">
                <a:sym typeface="Wingdings" panose="05000000000000000000" pitchFamily="2" charset="2"/>
              </a:rPr>
              <a:t>vector  &amp; raster representation  qualitative Data </a:t>
            </a:r>
          </a:p>
          <a:p>
            <a:pPr marL="0" indent="0" algn="just">
              <a:buNone/>
            </a:pPr>
            <a:endParaRPr lang="en-GB" sz="2400" b="1" dirty="0">
              <a:sym typeface="Wingdings" panose="05000000000000000000" pitchFamily="2" charset="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GB" sz="2400" b="1" dirty="0">
                <a:sym typeface="Wingdings" panose="05000000000000000000" pitchFamily="2" charset="2"/>
              </a:rPr>
              <a:t>Transformation </a:t>
            </a:r>
            <a:r>
              <a:rPr lang="en-GB" sz="2400" dirty="0">
                <a:sym typeface="Wingdings" panose="05000000000000000000" pitchFamily="2" charset="2"/>
              </a:rPr>
              <a:t>into a spatial data format</a:t>
            </a:r>
            <a:endParaRPr lang="en-GB" sz="2400" b="1" dirty="0">
              <a:sym typeface="Wingdings" panose="05000000000000000000" pitchFamily="2" charset="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GB" sz="2400" b="1" dirty="0">
                <a:sym typeface="Wingdings" panose="05000000000000000000" pitchFamily="2" charset="2"/>
              </a:rPr>
              <a:t>Hyperlinks – </a:t>
            </a:r>
            <a:r>
              <a:rPr lang="en-GB" sz="2400" dirty="0">
                <a:sym typeface="Wingdings" panose="05000000000000000000" pitchFamily="2" charset="2"/>
              </a:rPr>
              <a:t>linking multiple data types to a location </a:t>
            </a:r>
            <a:endParaRPr lang="en-GB" sz="2400" b="1" dirty="0">
              <a:sym typeface="Wingdings" panose="05000000000000000000" pitchFamily="2" charset="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GB" sz="2400" b="1" dirty="0">
                <a:sym typeface="Wingdings" panose="05000000000000000000" pitchFamily="2" charset="2"/>
              </a:rPr>
              <a:t>Software-Extension  - </a:t>
            </a:r>
            <a:r>
              <a:rPr lang="en-GB" sz="2400" dirty="0">
                <a:sym typeface="Wingdings" panose="05000000000000000000" pitchFamily="2" charset="2"/>
              </a:rPr>
              <a:t>extending data types and methods of a GIS</a:t>
            </a:r>
            <a:endParaRPr lang="en-GB" sz="2400" b="1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GB" b="1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sz="1600" dirty="0"/>
              <a:t>(Jung &amp; Elwood, 2010)</a:t>
            </a:r>
            <a:endParaRPr lang="en-GB" sz="1600" b="1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GB" b="1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GB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30F314-27DD-4620-AD62-8E57F22E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GB" smtClean="0"/>
              <a:t>5</a:t>
            </a:fld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ECCD87-4450-44DB-AC8B-8A2C8C01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887" y="95487"/>
            <a:ext cx="4719637" cy="329964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2E1D66F-E9F7-440A-9040-DA84BC081759}"/>
              </a:ext>
            </a:extLst>
          </p:cNvPr>
          <p:cNvSpPr txBox="1"/>
          <p:nvPr/>
        </p:nvSpPr>
        <p:spPr>
          <a:xfrm>
            <a:off x="7962100" y="3025797"/>
            <a:ext cx="211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Pavlovskaya</a:t>
            </a:r>
            <a:r>
              <a:rPr lang="en-GB" sz="1400" dirty="0">
                <a:solidFill>
                  <a:schemeClr val="bg1"/>
                </a:solidFill>
              </a:rPr>
              <a:t>, 2004)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026212-13E9-4FF0-A6E0-9669E635C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72" y="1692189"/>
            <a:ext cx="4991100" cy="413711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60ED040-D5E3-4759-98B0-B62ED6EBFC0D}"/>
              </a:ext>
            </a:extLst>
          </p:cNvPr>
          <p:cNvSpPr txBox="1"/>
          <p:nvPr/>
        </p:nvSpPr>
        <p:spPr>
          <a:xfrm>
            <a:off x="357372" y="5934743"/>
            <a:ext cx="2116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(Jung &amp; Elwood, 2010)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4C972BA-E120-4755-977B-463721A4B4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80" t="7655"/>
          <a:stretch/>
        </p:blipFill>
        <p:spPr>
          <a:xfrm>
            <a:off x="4793756" y="3643425"/>
            <a:ext cx="4775187" cy="304477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F9EB2A5-8E25-4D86-9897-FC55C7F46B36}"/>
              </a:ext>
            </a:extLst>
          </p:cNvPr>
          <p:cNvSpPr txBox="1"/>
          <p:nvPr/>
        </p:nvSpPr>
        <p:spPr>
          <a:xfrm>
            <a:off x="7688592" y="6215035"/>
            <a:ext cx="211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sz="1400" dirty="0">
                <a:solidFill>
                  <a:schemeClr val="bg1"/>
                </a:solidFill>
              </a:rPr>
              <a:t>Kwan, 2002)</a:t>
            </a:r>
          </a:p>
        </p:txBody>
      </p:sp>
    </p:spTree>
    <p:extLst>
      <p:ext uri="{BB962C8B-B14F-4D97-AF65-F5344CB8AC3E}">
        <p14:creationId xmlns:p14="http://schemas.microsoft.com/office/powerpoint/2010/main" val="228799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C8A86-7CD0-475F-A32B-BA4A4C01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Filling the Gap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EDB89-DE55-4963-9E99-E3FF9E6C6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33188"/>
            <a:ext cx="10899778" cy="4552034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ym typeface="Wingdings" panose="05000000000000000000" pitchFamily="2" charset="2"/>
              </a:rPr>
              <a:t>Qualitative GIS agrees on the </a:t>
            </a:r>
            <a:r>
              <a:rPr lang="en-GB" b="1" dirty="0">
                <a:sym typeface="Wingdings" panose="05000000000000000000" pitchFamily="2" charset="2"/>
              </a:rPr>
              <a:t>reorientation</a:t>
            </a:r>
            <a:r>
              <a:rPr lang="en-GB" dirty="0">
                <a:sym typeface="Wingdings" panose="05000000000000000000" pitchFamily="2" charset="2"/>
              </a:rPr>
              <a:t> of GIS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sz="1800" dirty="0"/>
              <a:t>individual perceptions of geographical places and regions </a:t>
            </a:r>
            <a:r>
              <a:rPr lang="en-GB" sz="1400" dirty="0"/>
              <a:t>(Agnew 2011). </a:t>
            </a:r>
            <a:endParaRPr lang="en-GB" sz="2000" dirty="0"/>
          </a:p>
          <a:p>
            <a:pPr marL="0" indent="0">
              <a:buNone/>
            </a:pPr>
            <a:endParaRPr lang="en-GB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b="1" dirty="0">
                <a:sym typeface="Wingdings" panose="05000000000000000000" pitchFamily="2" charset="2"/>
              </a:rPr>
              <a:t>But: </a:t>
            </a:r>
          </a:p>
          <a:p>
            <a:r>
              <a:rPr lang="en-GB" dirty="0">
                <a:sym typeface="Wingdings" panose="05000000000000000000" pitchFamily="2" charset="2"/>
              </a:rPr>
              <a:t>qualitative GIS is </a:t>
            </a:r>
            <a:r>
              <a:rPr lang="en-GB" dirty="0"/>
              <a:t>inhomogeneous and fragmented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sz="1800" dirty="0"/>
              <a:t>research objects, qualitative methodology, software type </a:t>
            </a:r>
            <a:r>
              <a:rPr lang="en-GB" sz="1400" dirty="0"/>
              <a:t>(Garnett &amp; </a:t>
            </a:r>
            <a:r>
              <a:rPr lang="en-GB" sz="1400" dirty="0" err="1"/>
              <a:t>Kanaroglou</a:t>
            </a:r>
            <a:r>
              <a:rPr lang="en-GB" sz="1400" dirty="0"/>
              <a:t>, 2016)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sz="1800" b="1" dirty="0">
                <a:sym typeface="Wingdings" panose="05000000000000000000" pitchFamily="2" charset="2"/>
              </a:rPr>
              <a:t>technical</a:t>
            </a:r>
            <a:r>
              <a:rPr lang="en-GB" sz="1800" dirty="0">
                <a:sym typeface="Wingdings" panose="05000000000000000000" pitchFamily="2" charset="2"/>
              </a:rPr>
              <a:t> versus </a:t>
            </a:r>
            <a:r>
              <a:rPr lang="en-GB" sz="1800" b="1" dirty="0">
                <a:sym typeface="Wingdings" panose="05000000000000000000" pitchFamily="2" charset="2"/>
              </a:rPr>
              <a:t>theoretical</a:t>
            </a:r>
            <a:r>
              <a:rPr lang="en-GB" sz="1800" dirty="0">
                <a:sym typeface="Wingdings" panose="05000000000000000000" pitchFamily="2" charset="2"/>
              </a:rPr>
              <a:t> papers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sz="1800" dirty="0">
                <a:sym typeface="Wingdings" panose="05000000000000000000" pitchFamily="2" charset="2"/>
              </a:rPr>
              <a:t>Lack of reproducibility and transparency </a:t>
            </a:r>
          </a:p>
          <a:p>
            <a:pPr marL="0" indent="0">
              <a:buNone/>
            </a:pPr>
            <a:endParaRPr lang="en-GB" sz="24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b="1" dirty="0">
                <a:sym typeface="Wingdings" panose="05000000000000000000" pitchFamily="2" charset="2"/>
              </a:rPr>
              <a:t>What we want to fill in the Gap:</a:t>
            </a:r>
          </a:p>
          <a:p>
            <a:r>
              <a:rPr lang="en-GB" b="1" dirty="0">
                <a:sym typeface="Wingdings" panose="05000000000000000000" pitchFamily="2" charset="2"/>
              </a:rPr>
              <a:t>comprehensive literature review</a:t>
            </a:r>
          </a:p>
          <a:p>
            <a:r>
              <a:rPr lang="en-GB" b="1" dirty="0">
                <a:sym typeface="Wingdings" panose="05000000000000000000" pitchFamily="2" charset="2"/>
              </a:rPr>
              <a:t>Example of open source data/software for qual. GIS</a:t>
            </a:r>
          </a:p>
          <a:p>
            <a:endParaRPr lang="en-GB" b="1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30F314-27DD-4620-AD62-8E57F22E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03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B6BA6-26C3-4BC2-AC5F-00D976BE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0DB53A-2EC4-4EC5-A109-4F7A412D5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11483"/>
            <a:ext cx="9893137" cy="4195481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Literature database</a:t>
            </a:r>
          </a:p>
          <a:p>
            <a:r>
              <a:rPr lang="en-GB" dirty="0"/>
              <a:t>Key word query on the ISI web of knowledge </a:t>
            </a:r>
          </a:p>
          <a:p>
            <a:r>
              <a:rPr lang="en-GB" dirty="0"/>
              <a:t>381 relevant publications were reviewed </a:t>
            </a:r>
          </a:p>
          <a:p>
            <a:r>
              <a:rPr lang="en-GB" dirty="0"/>
              <a:t>Extraction of 14 variables on each publication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Open Data</a:t>
            </a:r>
          </a:p>
          <a:p>
            <a:r>
              <a:rPr lang="en-GB" dirty="0"/>
              <a:t>all project data is stored on </a:t>
            </a:r>
            <a:r>
              <a:rPr lang="en-GB" dirty="0" err="1"/>
              <a:t>github</a:t>
            </a:r>
            <a:r>
              <a:rPr lang="en-GB" dirty="0"/>
              <a:t> - github.com/EricKrg/</a:t>
            </a:r>
            <a:r>
              <a:rPr lang="en-GB" dirty="0" err="1"/>
              <a:t>qual_gis</a:t>
            </a:r>
            <a:endParaRPr lang="en-GB" dirty="0"/>
          </a:p>
          <a:p>
            <a:r>
              <a:rPr lang="en-GB" dirty="0"/>
              <a:t>Literature Database is online accessible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B48155-030C-4EBE-8503-59D4D8A7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2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CB1A31-FB8B-44D2-9390-68C0B257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</a:t>
            </a:r>
            <a:br>
              <a:rPr lang="en-GB" dirty="0"/>
            </a:b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1640E1-0812-4F63-BAF7-60E519003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3760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/>
              <a:t>Literatur</a:t>
            </a:r>
            <a:r>
              <a:rPr lang="en-GB" b="1" dirty="0"/>
              <a:t> review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F38D1-BB11-4B0E-9817-ED2E4C68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3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CB1A31-FB8B-44D2-9390-68C0B257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</a:t>
            </a:r>
            <a:br>
              <a:rPr lang="en-GB" dirty="0"/>
            </a:b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1640E1-0812-4F63-BAF7-60E519003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3760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/>
              <a:t>Literatur</a:t>
            </a:r>
            <a:r>
              <a:rPr lang="en-GB" b="1" dirty="0"/>
              <a:t> review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Statistical methods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F38D1-BB11-4B0E-9817-ED2E4C68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36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440</Words>
  <Application>Microsoft Office PowerPoint</Application>
  <PresentationFormat>Breitbild</PresentationFormat>
  <Paragraphs>124</Paragraphs>
  <Slides>19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Wingdings 3</vt:lpstr>
      <vt:lpstr>Ion</vt:lpstr>
      <vt:lpstr>Paper Presentation: Reviewing qualitative GIS research –  current trends and promoting interdisciplinary, reproducible research with open-source software.  </vt:lpstr>
      <vt:lpstr>Content</vt:lpstr>
      <vt:lpstr>1 Aims &amp; Challenges </vt:lpstr>
      <vt:lpstr>2 Filling the Gap</vt:lpstr>
      <vt:lpstr>2 Filling the Gap</vt:lpstr>
      <vt:lpstr>2 Filling the Gap</vt:lpstr>
      <vt:lpstr>3 Data</vt:lpstr>
      <vt:lpstr>Methodology  </vt:lpstr>
      <vt:lpstr>Methodology  </vt:lpstr>
      <vt:lpstr>Results</vt:lpstr>
      <vt:lpstr>Results</vt:lpstr>
      <vt:lpstr>Results</vt:lpstr>
      <vt:lpstr>Discussion</vt:lpstr>
      <vt:lpstr>Discussion</vt:lpstr>
      <vt:lpstr>Discussion</vt:lpstr>
      <vt:lpstr>Discussion</vt:lpstr>
      <vt:lpstr>Discussion</vt:lpstr>
      <vt:lpstr>Conclusion</vt:lpstr>
      <vt:lpstr>Literature</vt:lpstr>
    </vt:vector>
  </TitlesOfParts>
  <Company>FSU Jena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Tutorium 1 – Geo 213</dc:title>
  <dc:creator>Karsten Schmidt</dc:creator>
  <cp:lastModifiedBy>Eric Krüger</cp:lastModifiedBy>
  <cp:revision>64</cp:revision>
  <dcterms:created xsi:type="dcterms:W3CDTF">2016-04-13T10:49:28Z</dcterms:created>
  <dcterms:modified xsi:type="dcterms:W3CDTF">2017-11-20T17:37:17Z</dcterms:modified>
</cp:coreProperties>
</file>