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5" r:id="rId5"/>
    <p:sldId id="266" r:id="rId6"/>
    <p:sldId id="275" r:id="rId7"/>
    <p:sldId id="261" r:id="rId8"/>
    <p:sldId id="260" r:id="rId9"/>
    <p:sldId id="274" r:id="rId10"/>
    <p:sldId id="281" r:id="rId11"/>
    <p:sldId id="278" r:id="rId12"/>
    <p:sldId id="262" r:id="rId13"/>
    <p:sldId id="279" r:id="rId14"/>
    <p:sldId id="271" r:id="rId15"/>
    <p:sldId id="282" r:id="rId16"/>
    <p:sldId id="270" r:id="rId17"/>
    <p:sldId id="283" r:id="rId18"/>
    <p:sldId id="263" r:id="rId19"/>
    <p:sldId id="267" r:id="rId20"/>
    <p:sldId id="268" r:id="rId21"/>
    <p:sldId id="269" r:id="rId22"/>
    <p:sldId id="272" r:id="rId23"/>
    <p:sldId id="264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0" autoAdjust="0"/>
    <p:restoredTop sz="72727" autoAdjust="0"/>
  </p:normalViewPr>
  <p:slideViewPr>
    <p:cSldViewPr snapToGrid="0">
      <p:cViewPr>
        <p:scale>
          <a:sx n="53" d="100"/>
          <a:sy n="53" d="100"/>
        </p:scale>
        <p:origin x="128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397A9-424C-4D01-9E12-76A05569452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1E3A713-FCD2-48C3-8E1D-B968B6A7824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de-DE" sz="2400" dirty="0">
              <a:solidFill>
                <a:sysClr val="windowText" lastClr="000000"/>
              </a:solidFill>
            </a:rPr>
            <a:t>Database </a:t>
          </a:r>
          <a:r>
            <a:rPr lang="en-GB" sz="2400" noProof="0" dirty="0">
              <a:solidFill>
                <a:sysClr val="windowText" lastClr="000000"/>
              </a:solidFill>
            </a:rPr>
            <a:t>conception</a:t>
          </a:r>
          <a:r>
            <a:rPr lang="de-DE" sz="2400" dirty="0">
              <a:solidFill>
                <a:sysClr val="windowText" lastClr="000000"/>
              </a:solidFill>
            </a:rPr>
            <a:t>  </a:t>
          </a:r>
        </a:p>
      </dgm:t>
    </dgm:pt>
    <dgm:pt modelId="{B620F54E-C4CE-42B7-A610-0EFD24EF612F}" type="parTrans" cxnId="{A0010E24-1363-472D-A3FA-542205622695}">
      <dgm:prSet/>
      <dgm:spPr/>
      <dgm:t>
        <a:bodyPr/>
        <a:lstStyle/>
        <a:p>
          <a:endParaRPr lang="de-DE"/>
        </a:p>
      </dgm:t>
    </dgm:pt>
    <dgm:pt modelId="{5A824DAC-6217-4A68-9484-9C13E042DBE3}" type="sibTrans" cxnId="{A0010E24-1363-472D-A3FA-542205622695}">
      <dgm:prSet/>
      <dgm:spPr/>
      <dgm:t>
        <a:bodyPr/>
        <a:lstStyle/>
        <a:p>
          <a:endParaRPr lang="de-DE"/>
        </a:p>
      </dgm:t>
    </dgm:pt>
    <dgm:pt modelId="{FEFDC58C-256E-46B4-AEF4-8C106F63754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400" noProof="0" dirty="0">
              <a:solidFill>
                <a:sysClr val="windowText" lastClr="000000"/>
              </a:solidFill>
            </a:rPr>
            <a:t>reviewing</a:t>
          </a:r>
          <a:r>
            <a:rPr lang="de-DE" sz="2400" dirty="0">
              <a:solidFill>
                <a:sysClr val="windowText" lastClr="000000"/>
              </a:solidFill>
            </a:rPr>
            <a:t> &amp; </a:t>
          </a:r>
          <a:r>
            <a:rPr lang="de-DE" sz="2400" dirty="0" err="1">
              <a:solidFill>
                <a:sysClr val="windowText" lastClr="000000"/>
              </a:solidFill>
            </a:rPr>
            <a:t>cleaning</a:t>
          </a:r>
          <a:endParaRPr lang="de-DE" sz="2400" dirty="0">
            <a:solidFill>
              <a:sysClr val="windowText" lastClr="000000"/>
            </a:solidFill>
          </a:endParaRPr>
        </a:p>
      </dgm:t>
    </dgm:pt>
    <dgm:pt modelId="{C3641616-078F-4B3F-8A13-98A811C36D7C}" type="parTrans" cxnId="{C743BC57-FE07-4EAE-9DD6-02E03DAD6CA5}">
      <dgm:prSet/>
      <dgm:spPr/>
      <dgm:t>
        <a:bodyPr/>
        <a:lstStyle/>
        <a:p>
          <a:endParaRPr lang="de-DE"/>
        </a:p>
      </dgm:t>
    </dgm:pt>
    <dgm:pt modelId="{BF4845F7-2CAF-4542-B206-700C84E00D0B}" type="sibTrans" cxnId="{C743BC57-FE07-4EAE-9DD6-02E03DAD6CA5}">
      <dgm:prSet/>
      <dgm:spPr/>
      <dgm:t>
        <a:bodyPr/>
        <a:lstStyle/>
        <a:p>
          <a:endParaRPr lang="de-DE"/>
        </a:p>
      </dgm:t>
    </dgm:pt>
    <dgm:pt modelId="{A7DAD0F7-6D61-4BEB-AD21-E8E9E95C63E5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GB" sz="2400" dirty="0">
              <a:solidFill>
                <a:sysClr val="windowText" lastClr="000000"/>
              </a:solidFill>
            </a:rPr>
            <a:t>summary statistics, bar plots,              network diagrams </a:t>
          </a:r>
          <a:endParaRPr lang="de-DE" sz="2400" dirty="0">
            <a:solidFill>
              <a:sysClr val="windowText" lastClr="000000"/>
            </a:solidFill>
          </a:endParaRPr>
        </a:p>
      </dgm:t>
    </dgm:pt>
    <dgm:pt modelId="{66B1741D-521B-4FD9-88D3-B1A5FB91EDC2}" type="parTrans" cxnId="{BA7E86E9-A514-4809-997E-9DC476AFDAA2}">
      <dgm:prSet/>
      <dgm:spPr/>
      <dgm:t>
        <a:bodyPr/>
        <a:lstStyle/>
        <a:p>
          <a:endParaRPr lang="de-DE"/>
        </a:p>
      </dgm:t>
    </dgm:pt>
    <dgm:pt modelId="{ACD4E043-9D99-4FDB-BCBF-AFE1B2CF21E3}" type="sibTrans" cxnId="{BA7E86E9-A514-4809-997E-9DC476AFDAA2}">
      <dgm:prSet/>
      <dgm:spPr/>
      <dgm:t>
        <a:bodyPr/>
        <a:lstStyle/>
        <a:p>
          <a:endParaRPr lang="de-DE"/>
        </a:p>
      </dgm:t>
    </dgm:pt>
    <dgm:pt modelId="{F4CAD0FB-853C-4AE9-B61E-C802B9390FA3}" type="pres">
      <dgm:prSet presAssocID="{347397A9-424C-4D01-9E12-76A05569452B}" presName="Name0" presStyleCnt="0">
        <dgm:presLayoutVars>
          <dgm:dir/>
          <dgm:resizeHandles val="exact"/>
        </dgm:presLayoutVars>
      </dgm:prSet>
      <dgm:spPr/>
    </dgm:pt>
    <dgm:pt modelId="{81ECDAF6-3D95-49B3-88B4-415B81EB3D2D}" type="pres">
      <dgm:prSet presAssocID="{31E3A713-FCD2-48C3-8E1D-B968B6A78248}" presName="node" presStyleLbl="node1" presStyleIdx="0" presStyleCnt="3" custScaleY="91058">
        <dgm:presLayoutVars>
          <dgm:bulletEnabled val="1"/>
        </dgm:presLayoutVars>
      </dgm:prSet>
      <dgm:spPr/>
    </dgm:pt>
    <dgm:pt modelId="{CCFA2519-3548-424A-8749-3CB517F391E5}" type="pres">
      <dgm:prSet presAssocID="{5A824DAC-6217-4A68-9484-9C13E042DBE3}" presName="sibTrans" presStyleLbl="sibTrans2D1" presStyleIdx="0" presStyleCnt="2"/>
      <dgm:spPr/>
    </dgm:pt>
    <dgm:pt modelId="{05007347-D11E-4B1C-AA96-2EBF3A96FC25}" type="pres">
      <dgm:prSet presAssocID="{5A824DAC-6217-4A68-9484-9C13E042DBE3}" presName="connectorText" presStyleLbl="sibTrans2D1" presStyleIdx="0" presStyleCnt="2"/>
      <dgm:spPr/>
    </dgm:pt>
    <dgm:pt modelId="{DBBD13F5-6916-4A65-A4CC-2C1F70795932}" type="pres">
      <dgm:prSet presAssocID="{FEFDC58C-256E-46B4-AEF4-8C106F637548}" presName="node" presStyleLbl="node1" presStyleIdx="1" presStyleCnt="3">
        <dgm:presLayoutVars>
          <dgm:bulletEnabled val="1"/>
        </dgm:presLayoutVars>
      </dgm:prSet>
      <dgm:spPr/>
    </dgm:pt>
    <dgm:pt modelId="{88D9FD8C-442A-4A0A-84DB-96EA52A31AAD}" type="pres">
      <dgm:prSet presAssocID="{BF4845F7-2CAF-4542-B206-700C84E00D0B}" presName="sibTrans" presStyleLbl="sibTrans2D1" presStyleIdx="1" presStyleCnt="2"/>
      <dgm:spPr/>
    </dgm:pt>
    <dgm:pt modelId="{049930E8-6E59-4271-AC1D-C72E98D0EB55}" type="pres">
      <dgm:prSet presAssocID="{BF4845F7-2CAF-4542-B206-700C84E00D0B}" presName="connectorText" presStyleLbl="sibTrans2D1" presStyleIdx="1" presStyleCnt="2"/>
      <dgm:spPr/>
    </dgm:pt>
    <dgm:pt modelId="{76BCA38C-ED6C-480E-AAF3-ABAC4AEC0EE7}" type="pres">
      <dgm:prSet presAssocID="{A7DAD0F7-6D61-4BEB-AD21-E8E9E95C63E5}" presName="node" presStyleLbl="node1" presStyleIdx="2" presStyleCnt="3" custScaleX="124793">
        <dgm:presLayoutVars>
          <dgm:bulletEnabled val="1"/>
        </dgm:presLayoutVars>
      </dgm:prSet>
      <dgm:spPr/>
    </dgm:pt>
  </dgm:ptLst>
  <dgm:cxnLst>
    <dgm:cxn modelId="{E5C35F0F-17C7-4974-9361-6F28BEA2408D}" type="presOf" srcId="{5A824DAC-6217-4A68-9484-9C13E042DBE3}" destId="{CCFA2519-3548-424A-8749-3CB517F391E5}" srcOrd="0" destOrd="0" presId="urn:microsoft.com/office/officeart/2005/8/layout/process1"/>
    <dgm:cxn modelId="{A0010E24-1363-472D-A3FA-542205622695}" srcId="{347397A9-424C-4D01-9E12-76A05569452B}" destId="{31E3A713-FCD2-48C3-8E1D-B968B6A78248}" srcOrd="0" destOrd="0" parTransId="{B620F54E-C4CE-42B7-A610-0EFD24EF612F}" sibTransId="{5A824DAC-6217-4A68-9484-9C13E042DBE3}"/>
    <dgm:cxn modelId="{C5709F5D-675A-4441-8537-630E1DB7799D}" type="presOf" srcId="{BF4845F7-2CAF-4542-B206-700C84E00D0B}" destId="{88D9FD8C-442A-4A0A-84DB-96EA52A31AAD}" srcOrd="0" destOrd="0" presId="urn:microsoft.com/office/officeart/2005/8/layout/process1"/>
    <dgm:cxn modelId="{B18A316A-3856-4F03-AC5F-6C82C3F28DE3}" type="presOf" srcId="{347397A9-424C-4D01-9E12-76A05569452B}" destId="{F4CAD0FB-853C-4AE9-B61E-C802B9390FA3}" srcOrd="0" destOrd="0" presId="urn:microsoft.com/office/officeart/2005/8/layout/process1"/>
    <dgm:cxn modelId="{2C29B677-4018-44CB-AC38-BDF10D88B5D9}" type="presOf" srcId="{A7DAD0F7-6D61-4BEB-AD21-E8E9E95C63E5}" destId="{76BCA38C-ED6C-480E-AAF3-ABAC4AEC0EE7}" srcOrd="0" destOrd="0" presId="urn:microsoft.com/office/officeart/2005/8/layout/process1"/>
    <dgm:cxn modelId="{C743BC57-FE07-4EAE-9DD6-02E03DAD6CA5}" srcId="{347397A9-424C-4D01-9E12-76A05569452B}" destId="{FEFDC58C-256E-46B4-AEF4-8C106F637548}" srcOrd="1" destOrd="0" parTransId="{C3641616-078F-4B3F-8A13-98A811C36D7C}" sibTransId="{BF4845F7-2CAF-4542-B206-700C84E00D0B}"/>
    <dgm:cxn modelId="{40847E8E-59BB-423D-B0F0-7D39075324F8}" type="presOf" srcId="{31E3A713-FCD2-48C3-8E1D-B968B6A78248}" destId="{81ECDAF6-3D95-49B3-88B4-415B81EB3D2D}" srcOrd="0" destOrd="0" presId="urn:microsoft.com/office/officeart/2005/8/layout/process1"/>
    <dgm:cxn modelId="{B3CFB0A6-9052-47E1-BB49-B2DA1EC4289D}" type="presOf" srcId="{FEFDC58C-256E-46B4-AEF4-8C106F637548}" destId="{DBBD13F5-6916-4A65-A4CC-2C1F70795932}" srcOrd="0" destOrd="0" presId="urn:microsoft.com/office/officeart/2005/8/layout/process1"/>
    <dgm:cxn modelId="{598CAEC0-9EEB-419B-B967-B09E3A69CAEE}" type="presOf" srcId="{BF4845F7-2CAF-4542-B206-700C84E00D0B}" destId="{049930E8-6E59-4271-AC1D-C72E98D0EB55}" srcOrd="1" destOrd="0" presId="urn:microsoft.com/office/officeart/2005/8/layout/process1"/>
    <dgm:cxn modelId="{9F1E8CC5-1905-4FAB-AAF8-425E5A971778}" type="presOf" srcId="{5A824DAC-6217-4A68-9484-9C13E042DBE3}" destId="{05007347-D11E-4B1C-AA96-2EBF3A96FC25}" srcOrd="1" destOrd="0" presId="urn:microsoft.com/office/officeart/2005/8/layout/process1"/>
    <dgm:cxn modelId="{BA7E86E9-A514-4809-997E-9DC476AFDAA2}" srcId="{347397A9-424C-4D01-9E12-76A05569452B}" destId="{A7DAD0F7-6D61-4BEB-AD21-E8E9E95C63E5}" srcOrd="2" destOrd="0" parTransId="{66B1741D-521B-4FD9-88D3-B1A5FB91EDC2}" sibTransId="{ACD4E043-9D99-4FDB-BCBF-AFE1B2CF21E3}"/>
    <dgm:cxn modelId="{8931BAFE-8056-4C58-8742-6606AD218C42}" type="presParOf" srcId="{F4CAD0FB-853C-4AE9-B61E-C802B9390FA3}" destId="{81ECDAF6-3D95-49B3-88B4-415B81EB3D2D}" srcOrd="0" destOrd="0" presId="urn:microsoft.com/office/officeart/2005/8/layout/process1"/>
    <dgm:cxn modelId="{E1C6F61C-141A-4183-9416-A3C72E8DFC2F}" type="presParOf" srcId="{F4CAD0FB-853C-4AE9-B61E-C802B9390FA3}" destId="{CCFA2519-3548-424A-8749-3CB517F391E5}" srcOrd="1" destOrd="0" presId="urn:microsoft.com/office/officeart/2005/8/layout/process1"/>
    <dgm:cxn modelId="{FCAAC99A-B654-499F-AA34-CA5A4F94DF31}" type="presParOf" srcId="{CCFA2519-3548-424A-8749-3CB517F391E5}" destId="{05007347-D11E-4B1C-AA96-2EBF3A96FC25}" srcOrd="0" destOrd="0" presId="urn:microsoft.com/office/officeart/2005/8/layout/process1"/>
    <dgm:cxn modelId="{D7CAC8F8-A11F-4814-A133-914563427D92}" type="presParOf" srcId="{F4CAD0FB-853C-4AE9-B61E-C802B9390FA3}" destId="{DBBD13F5-6916-4A65-A4CC-2C1F70795932}" srcOrd="2" destOrd="0" presId="urn:microsoft.com/office/officeart/2005/8/layout/process1"/>
    <dgm:cxn modelId="{4004314D-1EDB-4611-99B7-8A0D2F767D97}" type="presParOf" srcId="{F4CAD0FB-853C-4AE9-B61E-C802B9390FA3}" destId="{88D9FD8C-442A-4A0A-84DB-96EA52A31AAD}" srcOrd="3" destOrd="0" presId="urn:microsoft.com/office/officeart/2005/8/layout/process1"/>
    <dgm:cxn modelId="{DB6E79E6-73F1-4C03-87AF-EA6C0269DC82}" type="presParOf" srcId="{88D9FD8C-442A-4A0A-84DB-96EA52A31AAD}" destId="{049930E8-6E59-4271-AC1D-C72E98D0EB55}" srcOrd="0" destOrd="0" presId="urn:microsoft.com/office/officeart/2005/8/layout/process1"/>
    <dgm:cxn modelId="{FBDA9DC3-F98A-4330-8568-C73A69C79AC1}" type="presParOf" srcId="{F4CAD0FB-853C-4AE9-B61E-C802B9390FA3}" destId="{76BCA38C-ED6C-480E-AAF3-ABAC4AEC0EE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CDAF6-3D95-49B3-88B4-415B81EB3D2D}">
      <dsp:nvSpPr>
        <dsp:cNvPr id="0" name=""/>
        <dsp:cNvSpPr/>
      </dsp:nvSpPr>
      <dsp:spPr>
        <a:xfrm>
          <a:off x="9331" y="2159162"/>
          <a:ext cx="2500156" cy="1367290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ysClr val="windowText" lastClr="000000"/>
              </a:solidFill>
            </a:rPr>
            <a:t>Database </a:t>
          </a:r>
          <a:r>
            <a:rPr lang="en-GB" sz="2400" kern="1200" noProof="0" dirty="0">
              <a:solidFill>
                <a:sysClr val="windowText" lastClr="000000"/>
              </a:solidFill>
            </a:rPr>
            <a:t>conception</a:t>
          </a:r>
          <a:r>
            <a:rPr lang="de-DE" sz="2400" kern="1200" dirty="0">
              <a:solidFill>
                <a:sysClr val="windowText" lastClr="000000"/>
              </a:solidFill>
            </a:rPr>
            <a:t>  </a:t>
          </a:r>
        </a:p>
      </dsp:txBody>
      <dsp:txXfrm>
        <a:off x="49378" y="2199209"/>
        <a:ext cx="2420062" cy="1287196"/>
      </dsp:txXfrm>
    </dsp:sp>
    <dsp:sp modelId="{CCFA2519-3548-424A-8749-3CB517F391E5}">
      <dsp:nvSpPr>
        <dsp:cNvPr id="0" name=""/>
        <dsp:cNvSpPr/>
      </dsp:nvSpPr>
      <dsp:spPr>
        <a:xfrm>
          <a:off x="2759503" y="2532788"/>
          <a:ext cx="530033" cy="6200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600" kern="1200"/>
        </a:p>
      </dsp:txBody>
      <dsp:txXfrm>
        <a:off x="2759503" y="2656796"/>
        <a:ext cx="371023" cy="372022"/>
      </dsp:txXfrm>
    </dsp:sp>
    <dsp:sp modelId="{DBBD13F5-6916-4A65-A4CC-2C1F70795932}">
      <dsp:nvSpPr>
        <dsp:cNvPr id="0" name=""/>
        <dsp:cNvSpPr/>
      </dsp:nvSpPr>
      <dsp:spPr>
        <a:xfrm>
          <a:off x="3509550" y="2092027"/>
          <a:ext cx="2500156" cy="1501560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solidFill>
                <a:sysClr val="windowText" lastClr="000000"/>
              </a:solidFill>
            </a:rPr>
            <a:t>reviewing</a:t>
          </a:r>
          <a:r>
            <a:rPr lang="de-DE" sz="2400" kern="1200" dirty="0">
              <a:solidFill>
                <a:sysClr val="windowText" lastClr="000000"/>
              </a:solidFill>
            </a:rPr>
            <a:t> &amp; </a:t>
          </a:r>
          <a:r>
            <a:rPr lang="de-DE" sz="2400" kern="1200" dirty="0" err="1">
              <a:solidFill>
                <a:sysClr val="windowText" lastClr="000000"/>
              </a:solidFill>
            </a:rPr>
            <a:t>cleaning</a:t>
          </a:r>
          <a:endParaRPr lang="de-DE" sz="2400" kern="1200" dirty="0">
            <a:solidFill>
              <a:sysClr val="windowText" lastClr="000000"/>
            </a:solidFill>
          </a:endParaRPr>
        </a:p>
      </dsp:txBody>
      <dsp:txXfrm>
        <a:off x="3553529" y="2136006"/>
        <a:ext cx="2412198" cy="1413602"/>
      </dsp:txXfrm>
    </dsp:sp>
    <dsp:sp modelId="{88D9FD8C-442A-4A0A-84DB-96EA52A31AAD}">
      <dsp:nvSpPr>
        <dsp:cNvPr id="0" name=""/>
        <dsp:cNvSpPr/>
      </dsp:nvSpPr>
      <dsp:spPr>
        <a:xfrm>
          <a:off x="6259721" y="2532788"/>
          <a:ext cx="530033" cy="6200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600" kern="1200"/>
        </a:p>
      </dsp:txBody>
      <dsp:txXfrm>
        <a:off x="6259721" y="2656796"/>
        <a:ext cx="371023" cy="372022"/>
      </dsp:txXfrm>
    </dsp:sp>
    <dsp:sp modelId="{76BCA38C-ED6C-480E-AAF3-ABAC4AEC0EE7}">
      <dsp:nvSpPr>
        <dsp:cNvPr id="0" name=""/>
        <dsp:cNvSpPr/>
      </dsp:nvSpPr>
      <dsp:spPr>
        <a:xfrm>
          <a:off x="7009768" y="2092027"/>
          <a:ext cx="3120019" cy="1501560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ysClr val="windowText" lastClr="000000"/>
              </a:solidFill>
            </a:rPr>
            <a:t>summary statistics, bar plots,              network diagrams </a:t>
          </a:r>
          <a:endParaRPr lang="de-DE" sz="2400" kern="1200" dirty="0">
            <a:solidFill>
              <a:sysClr val="windowText" lastClr="000000"/>
            </a:solidFill>
          </a:endParaRPr>
        </a:p>
      </dsp:txBody>
      <dsp:txXfrm>
        <a:off x="7053747" y="2136006"/>
        <a:ext cx="3032061" cy="1413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A5DAD-3342-4B4E-BBD5-2091A736E669}" type="datetimeFigureOut">
              <a:rPr lang="de-DE" smtClean="0"/>
              <a:t>22.11.2017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21E1D-4275-499E-B0D8-364853585D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72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793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468 matches. We dismissed 87 publications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R</a:t>
            </a:r>
            <a:r>
              <a:rPr lang="en-GB" dirty="0" err="1"/>
              <a:t>etrieved</a:t>
            </a:r>
            <a:r>
              <a:rPr lang="en-GB" dirty="0"/>
              <a:t> 14 var. Location, qual. Data, Analysis method, Software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857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Word </a:t>
            </a:r>
            <a:r>
              <a:rPr lang="de-DE" dirty="0" err="1">
                <a:sym typeface="Wingdings" panose="05000000000000000000" pitchFamily="2" charset="2"/>
              </a:rPr>
              <a:t>preperation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cleaning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stopwords</a:t>
            </a:r>
            <a:r>
              <a:rPr lang="de-DE" dirty="0">
                <a:sym typeface="Wingdings" panose="05000000000000000000" pitchFamily="2" charset="2"/>
              </a:rPr>
              <a:t>, and </a:t>
            </a:r>
            <a:r>
              <a:rPr lang="de-DE" dirty="0" err="1">
                <a:sym typeface="Wingdings" panose="05000000000000000000" pitchFamily="2" charset="2"/>
              </a:rPr>
              <a:t>special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char</a:t>
            </a:r>
            <a:r>
              <a:rPr lang="de-DE" dirty="0">
                <a:sym typeface="Wingdings" panose="05000000000000000000" pitchFamily="2" charset="2"/>
              </a:rPr>
              <a:t>)  </a:t>
            </a:r>
            <a:r>
              <a:rPr lang="de-DE" dirty="0" err="1">
                <a:sym typeface="Wingdings" panose="05000000000000000000" pitchFamily="2" charset="2"/>
              </a:rPr>
              <a:t>word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stemming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Matrix 440 x 4800 Wörtern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983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Reduziert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Hochdimensionale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representation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Daten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in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einen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geringer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dimensionalen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raum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z.b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Streudiagramm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zwei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Achsen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)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transformieren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ohne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dabei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orginalen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Daten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in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ihrem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Informationsgehalt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verringern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Bekannter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ist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PCA 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jedoch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nur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für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lineare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Zusammenhänge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 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für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diese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Arbeit,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erklärt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eine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PCA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lediglich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5%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Varianz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deswegen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schlecht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und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nicht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linear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DCA 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nichtlineare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zusammenhänge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Zweck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der Transformation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ist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Dimensionsreduktion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welche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den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großteil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Varianz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(der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Daten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)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erklärt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Ergebnis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ist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es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möglich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anhand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von 2-3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Achsen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Gradienten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) 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Inhalte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aller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Publikationen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thematische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auszuwerten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(und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clustern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)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Um 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Ergebnisse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der DCA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vor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Verzerrung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zuschützen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wurden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sehr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selten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Worte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leichter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gewichtet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downweighting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) 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sonst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hohen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Einfluss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962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Dimensions </a:t>
            </a:r>
            <a:r>
              <a:rPr lang="en-GB" dirty="0" err="1">
                <a:sym typeface="Wingdings" panose="05000000000000000000" pitchFamily="2" charset="2"/>
              </a:rPr>
              <a:t>reduzierte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Daten</a:t>
            </a:r>
            <a:r>
              <a:rPr lang="en-GB" dirty="0">
                <a:sym typeface="Wingdings" panose="05000000000000000000" pitchFamily="2" charset="2"/>
              </a:rPr>
              <a:t>  </a:t>
            </a:r>
            <a:r>
              <a:rPr lang="en-GB" dirty="0" err="1">
                <a:sym typeface="Wingdings" panose="05000000000000000000" pitchFamily="2" charset="2"/>
              </a:rPr>
              <a:t>mitte</a:t>
            </a:r>
            <a:r>
              <a:rPr lang="en-GB" dirty="0">
                <a:sym typeface="Wingdings" panose="05000000000000000000" pitchFamily="2" charset="2"/>
              </a:rPr>
              <a:t> des Plots </a:t>
            </a:r>
            <a:r>
              <a:rPr lang="en-GB" dirty="0" err="1">
                <a:sym typeface="Wingdings" panose="05000000000000000000" pitchFamily="2" charset="2"/>
              </a:rPr>
              <a:t>kleinster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gemeinsamer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nenner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aller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Daten</a:t>
            </a:r>
            <a:r>
              <a:rPr lang="en-GB" dirty="0">
                <a:sym typeface="Wingdings" panose="05000000000000000000" pitchFamily="2" charset="2"/>
              </a:rPr>
              <a:t>  Rand </a:t>
            </a:r>
            <a:r>
              <a:rPr lang="en-GB" dirty="0" err="1">
                <a:sym typeface="Wingdings" panose="05000000000000000000" pitchFamily="2" charset="2"/>
              </a:rPr>
              <a:t>gebiet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repräsentieren</a:t>
            </a:r>
            <a:r>
              <a:rPr lang="en-GB" dirty="0">
                <a:sym typeface="Wingdings" panose="05000000000000000000" pitchFamily="2" charset="2"/>
              </a:rPr>
              <a:t>  </a:t>
            </a:r>
            <a:r>
              <a:rPr lang="en-GB" dirty="0" err="1">
                <a:sym typeface="Wingdings" panose="05000000000000000000" pitchFamily="2" charset="2"/>
              </a:rPr>
              <a:t>Änderung</a:t>
            </a:r>
            <a:r>
              <a:rPr lang="en-GB" dirty="0">
                <a:sym typeface="Wingdings" panose="05000000000000000000" pitchFamily="2" charset="2"/>
              </a:rPr>
              <a:t> der </a:t>
            </a:r>
            <a:r>
              <a:rPr lang="en-GB" dirty="0" err="1">
                <a:sym typeface="Wingdings" panose="05000000000000000000" pitchFamily="2" charset="2"/>
              </a:rPr>
              <a:t>Inhalte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zu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andern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Themengebieten</a:t>
            </a:r>
            <a:endParaRPr lang="en-GB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GB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GB" dirty="0" err="1">
                <a:sym typeface="Wingdings" panose="05000000000000000000" pitchFamily="2" charset="2"/>
              </a:rPr>
              <a:t>Werte</a:t>
            </a:r>
            <a:r>
              <a:rPr lang="en-GB" dirty="0">
                <a:sym typeface="Wingdings" panose="05000000000000000000" pitchFamily="2" charset="2"/>
              </a:rPr>
              <a:t> der </a:t>
            </a:r>
            <a:r>
              <a:rPr lang="en-GB" dirty="0" err="1">
                <a:sym typeface="Wingdings" panose="05000000000000000000" pitchFamily="2" charset="2"/>
              </a:rPr>
              <a:t>Worte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geben</a:t>
            </a:r>
            <a:r>
              <a:rPr lang="en-GB" dirty="0">
                <a:sym typeface="Wingdings" panose="05000000000000000000" pitchFamily="2" charset="2"/>
              </a:rPr>
              <a:t> den </a:t>
            </a:r>
            <a:r>
              <a:rPr lang="en-GB" dirty="0" err="1">
                <a:sym typeface="Wingdings" panose="05000000000000000000" pitchFamily="2" charset="2"/>
              </a:rPr>
              <a:t>Abstand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zum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Hauptgradienten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GB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Nur die 15 </a:t>
            </a:r>
            <a:r>
              <a:rPr lang="en-GB" dirty="0" err="1">
                <a:sym typeface="Wingdings" panose="05000000000000000000" pitchFamily="2" charset="2"/>
              </a:rPr>
              <a:t>häufgisten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Worte</a:t>
            </a:r>
            <a:r>
              <a:rPr lang="en-GB" dirty="0">
                <a:sym typeface="Wingdings" panose="05000000000000000000" pitchFamily="2" charset="2"/>
              </a:rPr>
              <a:t> der clustering </a:t>
            </a:r>
            <a:r>
              <a:rPr lang="en-GB" dirty="0" err="1">
                <a:sym typeface="Wingdings" panose="05000000000000000000" pitchFamily="2" charset="2"/>
              </a:rPr>
              <a:t>hier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dargestellt</a:t>
            </a:r>
            <a:endParaRPr lang="en-GB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564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K-Means clustering </a:t>
            </a:r>
            <a:r>
              <a:rPr lang="en-GB" dirty="0" err="1"/>
              <a:t>anwendbar</a:t>
            </a:r>
            <a:r>
              <a:rPr lang="en-GB" dirty="0"/>
              <a:t>  auf N-</a:t>
            </a:r>
            <a:r>
              <a:rPr lang="en-GB" dirty="0" err="1"/>
              <a:t>dimensionale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liegen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n-</a:t>
            </a:r>
            <a:r>
              <a:rPr lang="en-GB" dirty="0" err="1"/>
              <a:t>dimensionalen</a:t>
            </a:r>
            <a:r>
              <a:rPr lang="en-GB" dirty="0"/>
              <a:t> </a:t>
            </a:r>
            <a:r>
              <a:rPr lang="en-GB" dirty="0" err="1"/>
              <a:t>Raum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Word Matrix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Auswahl</a:t>
            </a:r>
            <a:r>
              <a:rPr lang="en-GB" dirty="0"/>
              <a:t> von </a:t>
            </a:r>
            <a:r>
              <a:rPr lang="en-GB" dirty="0" err="1"/>
              <a:t>Clusterzentern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Zuweisung</a:t>
            </a:r>
            <a:r>
              <a:rPr lang="en-GB" dirty="0"/>
              <a:t> von </a:t>
            </a:r>
            <a:r>
              <a:rPr lang="en-GB" dirty="0" err="1"/>
              <a:t>Wörtern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der 4 </a:t>
            </a:r>
            <a:r>
              <a:rPr lang="en-GB" dirty="0" err="1"/>
              <a:t>klassen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Jedes</a:t>
            </a:r>
            <a:r>
              <a:rPr lang="en-GB" dirty="0"/>
              <a:t> Wort </a:t>
            </a:r>
            <a:r>
              <a:rPr lang="en-GB" dirty="0" err="1"/>
              <a:t>wird</a:t>
            </a:r>
            <a:r>
              <a:rPr lang="en-GB" dirty="0"/>
              <a:t> Cluster </a:t>
            </a:r>
            <a:r>
              <a:rPr lang="en-GB" dirty="0" err="1"/>
              <a:t>zugeordnet</a:t>
            </a:r>
            <a:r>
              <a:rPr lang="en-GB" dirty="0"/>
              <a:t> 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Abstand</a:t>
            </a:r>
            <a:r>
              <a:rPr lang="en-GB" dirty="0">
                <a:sym typeface="Wingdings" panose="05000000000000000000" pitchFamily="2" charset="2"/>
              </a:rPr>
              <a:t> des </a:t>
            </a:r>
            <a:r>
              <a:rPr lang="en-GB" dirty="0" err="1">
                <a:sym typeface="Wingdings" panose="05000000000000000000" pitchFamily="2" charset="2"/>
              </a:rPr>
              <a:t>Wortes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zum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Klassenzentrum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bestimmt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Zuordnung</a:t>
            </a:r>
            <a:endParaRPr lang="en-GB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GB" dirty="0" err="1">
                <a:sym typeface="Wingdings" panose="05000000000000000000" pitchFamily="2" charset="2"/>
              </a:rPr>
              <a:t>Neuberechnung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Clusterzentrums</a:t>
            </a:r>
            <a:endParaRPr lang="en-GB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GB" dirty="0" err="1">
                <a:sym typeface="Wingdings" panose="05000000000000000000" pitchFamily="2" charset="2"/>
              </a:rPr>
              <a:t>Wiederhole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Bis </a:t>
            </a:r>
            <a:r>
              <a:rPr lang="en-GB" dirty="0" err="1">
                <a:sym typeface="Wingdings" panose="05000000000000000000" pitchFamily="2" charset="2"/>
              </a:rPr>
              <a:t>sich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clusterzentren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nicht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mehr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ändern</a:t>
            </a:r>
            <a:r>
              <a:rPr lang="en-GB" dirty="0">
                <a:sym typeface="Wingdings" panose="05000000000000000000" pitchFamily="2" charset="2"/>
              </a:rPr>
              <a:t> und die </a:t>
            </a:r>
            <a:r>
              <a:rPr lang="en-GB" dirty="0" err="1">
                <a:sym typeface="Wingdings" panose="05000000000000000000" pitchFamily="2" charset="2"/>
              </a:rPr>
              <a:t>innere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Varianz</a:t>
            </a:r>
            <a:r>
              <a:rPr lang="en-GB" dirty="0">
                <a:sym typeface="Wingdings" panose="05000000000000000000" pitchFamily="2" charset="2"/>
              </a:rPr>
              <a:t> der Cluster minimal </a:t>
            </a:r>
            <a:r>
              <a:rPr lang="en-GB" dirty="0" err="1">
                <a:sym typeface="Wingdings" panose="05000000000000000000" pitchFamily="2" charset="2"/>
              </a:rPr>
              <a:t>ist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endParaRPr lang="en-GB" b="1" dirty="0">
              <a:sym typeface="Wingdings" panose="05000000000000000000" pitchFamily="2" charset="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homogeneous groups within our word-publication matrix.</a:t>
            </a:r>
            <a:endParaRPr lang="en-GB" b="1" dirty="0"/>
          </a:p>
          <a:p>
            <a:pPr marL="171450" indent="-171450">
              <a:buFontTx/>
              <a:buChar char="-"/>
            </a:pPr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575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Media and technology research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Ecology and landscape research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Infrastructure research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Participation and community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452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Kritische</a:t>
            </a:r>
            <a:r>
              <a:rPr lang="en-GB" dirty="0"/>
              <a:t> </a:t>
            </a:r>
            <a:r>
              <a:rPr lang="en-GB" dirty="0" err="1"/>
              <a:t>Sicht</a:t>
            </a:r>
            <a:r>
              <a:rPr lang="en-GB" dirty="0"/>
              <a:t> auf </a:t>
            </a:r>
            <a:r>
              <a:rPr lang="en-GB" dirty="0" err="1"/>
              <a:t>gis</a:t>
            </a:r>
            <a:r>
              <a:rPr lang="en-GB" dirty="0"/>
              <a:t> da </a:t>
            </a:r>
            <a:r>
              <a:rPr lang="en-GB" dirty="0" err="1"/>
              <a:t>militärisch</a:t>
            </a:r>
            <a:r>
              <a:rPr lang="en-GB" dirty="0"/>
              <a:t> </a:t>
            </a:r>
            <a:r>
              <a:rPr lang="en-GB" dirty="0" err="1"/>
              <a:t>genutzt</a:t>
            </a:r>
            <a:r>
              <a:rPr lang="en-GB" dirty="0"/>
              <a:t>, ins </a:t>
            </a:r>
            <a:r>
              <a:rPr lang="en-GB" dirty="0" err="1"/>
              <a:t>besonders</a:t>
            </a:r>
            <a:r>
              <a:rPr lang="en-GB" dirty="0"/>
              <a:t> quantitative </a:t>
            </a:r>
            <a:r>
              <a:rPr lang="en-GB" dirty="0" err="1"/>
              <a:t>methoden</a:t>
            </a:r>
            <a:r>
              <a:rPr lang="en-GB" dirty="0"/>
              <a:t> </a:t>
            </a:r>
            <a:r>
              <a:rPr lang="en-GB" dirty="0" err="1"/>
              <a:t>unterstützt</a:t>
            </a:r>
            <a:r>
              <a:rPr lang="en-GB" dirty="0"/>
              <a:t>, </a:t>
            </a:r>
            <a:r>
              <a:rPr lang="en-GB" dirty="0" err="1"/>
              <a:t>unreflektierte</a:t>
            </a:r>
            <a:r>
              <a:rPr lang="en-GB" dirty="0"/>
              <a:t> </a:t>
            </a:r>
            <a:r>
              <a:rPr lang="en-GB" dirty="0" err="1"/>
              <a:t>Verarbeitung</a:t>
            </a:r>
            <a:r>
              <a:rPr lang="en-GB" dirty="0"/>
              <a:t> der </a:t>
            </a:r>
            <a:r>
              <a:rPr lang="en-GB" dirty="0" err="1"/>
              <a:t>Daten</a:t>
            </a:r>
            <a:r>
              <a:rPr lang="en-GB" dirty="0"/>
              <a:t> (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allem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getriebene</a:t>
            </a:r>
            <a:r>
              <a:rPr lang="en-GB" dirty="0"/>
              <a:t> </a:t>
            </a:r>
            <a:r>
              <a:rPr lang="en-GB" dirty="0" err="1"/>
              <a:t>Methoden</a:t>
            </a:r>
            <a:r>
              <a:rPr lang="en-GB" dirty="0"/>
              <a:t>, </a:t>
            </a:r>
            <a:r>
              <a:rPr lang="en-GB" dirty="0" err="1"/>
              <a:t>welcher</a:t>
            </a:r>
            <a:r>
              <a:rPr lang="en-GB" dirty="0"/>
              <a:t> </a:t>
            </a:r>
            <a:r>
              <a:rPr lang="en-GB" dirty="0" err="1"/>
              <a:t>qualitativen</a:t>
            </a:r>
            <a:r>
              <a:rPr lang="en-GB" dirty="0"/>
              <a:t> </a:t>
            </a:r>
            <a:r>
              <a:rPr lang="en-GB" dirty="0" err="1"/>
              <a:t>forschung</a:t>
            </a:r>
            <a:r>
              <a:rPr lang="en-GB" dirty="0"/>
              <a:t> oft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gerecht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) 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kritischen</a:t>
            </a:r>
            <a:r>
              <a:rPr lang="en-GB" dirty="0"/>
              <a:t> </a:t>
            </a:r>
            <a:r>
              <a:rPr lang="en-GB" dirty="0" err="1"/>
              <a:t>Gegenspieler</a:t>
            </a:r>
            <a:r>
              <a:rPr lang="en-GB" dirty="0"/>
              <a:t> </a:t>
            </a: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mitspieler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 to share, manage, analyse, and visualize large spatial data </a:t>
            </a:r>
          </a:p>
          <a:p>
            <a:pPr marL="171450" indent="-171450">
              <a:buFontTx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GIS influences social and political decision-making</a:t>
            </a:r>
          </a:p>
          <a:p>
            <a:pPr marL="0" indent="0">
              <a:buFontTx/>
              <a:buNone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>
              <a:buFont typeface="Wingdings" panose="05000000000000000000" pitchFamily="2" charset="2"/>
              <a:buChar char="à"/>
            </a:pPr>
            <a:r>
              <a:rPr lang="en-GB" sz="2000" dirty="0">
                <a:sym typeface="Wingdings" panose="05000000000000000000" pitchFamily="2" charset="2"/>
              </a:rPr>
              <a:t>new software &amp; technology developments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sz="2000" dirty="0">
                <a:sym typeface="Wingdings" panose="05000000000000000000" pitchFamily="2" charset="2"/>
              </a:rPr>
              <a:t>emerging of new subdisciplines (VGI, PPGIS)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VGI and PGIS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Web 2.0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447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Anwendung</a:t>
            </a:r>
            <a:r>
              <a:rPr lang="en-GB" dirty="0"/>
              <a:t> von qual. Und quant. </a:t>
            </a:r>
            <a:r>
              <a:rPr lang="en-GB" dirty="0" err="1"/>
              <a:t>Methoden</a:t>
            </a:r>
            <a:r>
              <a:rPr lang="en-GB" dirty="0"/>
              <a:t> </a:t>
            </a:r>
            <a:r>
              <a:rPr lang="en-GB" dirty="0" err="1"/>
              <a:t>innerhalb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GIS-</a:t>
            </a:r>
            <a:r>
              <a:rPr lang="en-GB" dirty="0" err="1"/>
              <a:t>Struktur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712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Idee Buchbeitrag Jannes und Susann -&gt; Bachelorarbeit -&gt;  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Social science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einig</a:t>
            </a:r>
            <a:r>
              <a:rPr lang="en-GB" dirty="0"/>
              <a:t> das qual. </a:t>
            </a:r>
            <a:r>
              <a:rPr lang="en-GB" dirty="0" err="1"/>
              <a:t>Gis</a:t>
            </a:r>
            <a:r>
              <a:rPr lang="en-GB" dirty="0"/>
              <a:t> </a:t>
            </a:r>
            <a:r>
              <a:rPr lang="en-GB" dirty="0" err="1"/>
              <a:t>wichtig</a:t>
            </a:r>
            <a:r>
              <a:rPr lang="en-GB" dirty="0"/>
              <a:t> und relevant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werkzeug</a:t>
            </a:r>
            <a:r>
              <a:rPr lang="en-GB" dirty="0"/>
              <a:t> </a:t>
            </a:r>
            <a:r>
              <a:rPr lang="en-GB" dirty="0" err="1"/>
              <a:t>dieser</a:t>
            </a:r>
            <a:r>
              <a:rPr lang="en-GB" dirty="0"/>
              <a:t> </a:t>
            </a:r>
            <a:r>
              <a:rPr lang="en-GB" dirty="0" err="1"/>
              <a:t>Forschung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aber</a:t>
            </a:r>
            <a:r>
              <a:rPr lang="en-GB" dirty="0">
                <a:sym typeface="Wingdings" panose="05000000000000000000" pitchFamily="2" charset="2"/>
              </a:rPr>
              <a:t> die </a:t>
            </a:r>
            <a:r>
              <a:rPr lang="en-GB" dirty="0" err="1">
                <a:sym typeface="Wingdings" panose="05000000000000000000" pitchFamily="2" charset="2"/>
              </a:rPr>
              <a:t>Anwendung</a:t>
            </a:r>
            <a:r>
              <a:rPr lang="en-GB" dirty="0">
                <a:sym typeface="Wingdings" panose="05000000000000000000" pitchFamily="2" charset="2"/>
              </a:rPr>
              <a:t> von GIS </a:t>
            </a:r>
            <a:r>
              <a:rPr lang="en-GB" dirty="0" err="1">
                <a:sym typeface="Wingdings" panose="05000000000000000000" pitchFamily="2" charset="2"/>
              </a:rPr>
              <a:t>ist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eher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unstrukturiert</a:t>
            </a:r>
            <a:r>
              <a:rPr lang="en-GB" dirty="0">
                <a:sym typeface="Wingdings" panose="05000000000000000000" pitchFamily="2" charset="2"/>
              </a:rPr>
              <a:t> und </a:t>
            </a:r>
            <a:r>
              <a:rPr lang="en-GB" dirty="0" err="1">
                <a:sym typeface="Wingdings" panose="05000000000000000000" pitchFamily="2" charset="2"/>
              </a:rPr>
              <a:t>heterogen</a:t>
            </a:r>
            <a:endParaRPr lang="en-GB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en-GB" dirty="0">
              <a:sym typeface="Wingdings" panose="05000000000000000000" pitchFamily="2" charset="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dirty="0">
                <a:sym typeface="Wingdings" panose="05000000000000000000" pitchFamily="2" charset="2"/>
              </a:rPr>
              <a:t>Lack of reproducibility and transparency  </a:t>
            </a:r>
            <a:r>
              <a:rPr lang="en-GB" sz="1200" dirty="0" err="1">
                <a:sym typeface="Wingdings" panose="05000000000000000000" pitchFamily="2" charset="2"/>
              </a:rPr>
              <a:t>Nutzung</a:t>
            </a:r>
            <a:r>
              <a:rPr lang="en-GB" sz="1200" dirty="0">
                <a:sym typeface="Wingdings" panose="05000000000000000000" pitchFamily="2" charset="2"/>
              </a:rPr>
              <a:t> von </a:t>
            </a:r>
            <a:r>
              <a:rPr lang="en-GB" sz="1200" dirty="0" err="1">
                <a:sym typeface="Wingdings" panose="05000000000000000000" pitchFamily="2" charset="2"/>
              </a:rPr>
              <a:t>oopen</a:t>
            </a:r>
            <a:r>
              <a:rPr lang="en-GB" sz="1200" dirty="0">
                <a:sym typeface="Wingdings" panose="05000000000000000000" pitchFamily="2" charset="2"/>
              </a:rPr>
              <a:t> sources data/software </a:t>
            </a:r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75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5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Beantwortung der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111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27 </a:t>
            </a:r>
            <a:r>
              <a:rPr lang="de-DE" dirty="0" err="1"/>
              <a:t>keywords</a:t>
            </a:r>
            <a:r>
              <a:rPr lang="de-DE" dirty="0"/>
              <a:t> </a:t>
            </a:r>
            <a:r>
              <a:rPr lang="de-DE" dirty="0" err="1"/>
              <a:t>feminist</a:t>
            </a:r>
            <a:r>
              <a:rPr lang="de-DE" dirty="0"/>
              <a:t> </a:t>
            </a:r>
            <a:r>
              <a:rPr lang="de-DE" dirty="0" err="1"/>
              <a:t>gis</a:t>
            </a:r>
            <a:r>
              <a:rPr lang="de-DE" dirty="0"/>
              <a:t>, </a:t>
            </a:r>
            <a:r>
              <a:rPr lang="de-DE" dirty="0" err="1"/>
              <a:t>qual</a:t>
            </a:r>
            <a:r>
              <a:rPr lang="de-DE" dirty="0"/>
              <a:t> GIS </a:t>
            </a:r>
            <a:r>
              <a:rPr lang="de-DE" dirty="0" err="1"/>
              <a:t>usw</a:t>
            </a:r>
            <a:r>
              <a:rPr lang="de-DE" dirty="0"/>
              <a:t>…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Var. GIS Trans, Software, Visual., </a:t>
            </a:r>
            <a:r>
              <a:rPr lang="de-DE" dirty="0" err="1"/>
              <a:t>qual.Data</a:t>
            </a:r>
            <a:endParaRPr lang="de-DE" dirty="0"/>
          </a:p>
          <a:p>
            <a:endParaRPr lang="de-DE" dirty="0"/>
          </a:p>
          <a:p>
            <a:r>
              <a:rPr lang="de-DE" dirty="0"/>
              <a:t>Ev. Erwähnen das </a:t>
            </a:r>
            <a:r>
              <a:rPr lang="de-DE" dirty="0" err="1"/>
              <a:t>postgresql</a:t>
            </a:r>
            <a:r>
              <a:rPr lang="de-DE" dirty="0"/>
              <a:t> </a:t>
            </a:r>
            <a:r>
              <a:rPr lang="de-DE" dirty="0" err="1"/>
              <a:t>datenbank</a:t>
            </a:r>
            <a:r>
              <a:rPr lang="de-DE" dirty="0"/>
              <a:t> auf den </a:t>
            </a:r>
            <a:r>
              <a:rPr lang="de-DE" dirty="0" err="1"/>
              <a:t>server</a:t>
            </a:r>
            <a:r>
              <a:rPr lang="de-DE" dirty="0"/>
              <a:t> verschoben wird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740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468 matches. We dismissed 87 publications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R</a:t>
            </a:r>
            <a:r>
              <a:rPr lang="en-GB" dirty="0" err="1"/>
              <a:t>etrieved</a:t>
            </a:r>
            <a:r>
              <a:rPr lang="en-GB" dirty="0"/>
              <a:t> 14 var. Location, qual. Data, Analysis method, Software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853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 kommt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jannes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abbildung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ciatons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68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D6C8-8876-45A8-8F34-AE1FA7EC4B2C}" type="datetime1">
              <a:rPr lang="en-US" smtClean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01CE-3E3E-4A97-B025-D58BA8DD192A}" type="datetime1">
              <a:rPr lang="en-US" smtClean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F4D-E096-4DFC-BCBE-C565E1193D3B}" type="datetime1">
              <a:rPr lang="en-US" smtClean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07BF-F00A-451D-B228-CD9A78FF3CBA}" type="datetime1">
              <a:rPr lang="en-US" smtClean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CF4F-ACC2-466D-BCF4-026C0DB15F48}" type="datetime1">
              <a:rPr lang="en-US" smtClean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A946-6B9F-4D15-82F8-FF9D6A809581}" type="datetime1">
              <a:rPr lang="en-US" smtClean="0"/>
              <a:t>11/22/2017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2EF2-542A-439B-88DF-E14992C4608A}" type="datetime1">
              <a:rPr lang="en-US" smtClean="0"/>
              <a:t>11/22/2017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46F6-5C83-4DE1-A173-5E0C5EDF318F}" type="datetime1">
              <a:rPr lang="en-US" smtClean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5BE4-DB12-48D5-A9E7-081793616B37}" type="datetime1">
              <a:rPr lang="en-US" smtClean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DB52-9942-4112-A5F9-032A22E0C7FB}" type="datetime1">
              <a:rPr lang="en-US" smtClean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7BD6-E9AB-4861-8570-1E40781F479D}" type="datetime1">
              <a:rPr lang="en-US" smtClean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EF2D-1F50-4EA1-909F-C21FE0D01EA3}" type="datetime1">
              <a:rPr lang="en-US" smtClean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8841-E23D-485B-8927-33443F978E11}" type="datetime1">
              <a:rPr lang="en-US" smtClean="0"/>
              <a:t>11/22/2017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A88A-4EC3-496A-B390-60C7FCD44DD1}" type="datetime1">
              <a:rPr lang="en-US" smtClean="0"/>
              <a:t>11/22/2017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D5C0-7B25-402B-B14E-3667F799E167}" type="datetime1">
              <a:rPr lang="en-US" smtClean="0"/>
              <a:t>11/22/2017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2445-26BA-4299-897E-A2FB56B335B9}" type="datetime1">
              <a:rPr lang="en-US" smtClean="0"/>
              <a:t>11/22/2017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641D-AF91-4789-AAED-69140FE33BA8}" type="datetime1">
              <a:rPr lang="en-US" smtClean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6E9DA9-3B80-448E-9E07-9CF6E0538B95}" type="datetime1">
              <a:rPr lang="en-US" smtClean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6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5906" y="1063416"/>
            <a:ext cx="10880188" cy="3328142"/>
          </a:xfrm>
        </p:spPr>
        <p:txBody>
          <a:bodyPr/>
          <a:lstStyle/>
          <a:p>
            <a:pPr algn="ctr"/>
            <a:r>
              <a:rPr lang="en-GB" sz="3600" dirty="0"/>
              <a:t>Paper Presentation:</a:t>
            </a:r>
            <a:br>
              <a:rPr lang="en-GB" sz="3600" b="1" dirty="0"/>
            </a:br>
            <a:r>
              <a:rPr lang="en-GB" sz="3600" b="1" dirty="0"/>
              <a:t>Reviewing</a:t>
            </a:r>
            <a:r>
              <a:rPr lang="de-DE" sz="3600" b="1" dirty="0"/>
              <a:t> </a:t>
            </a:r>
            <a:r>
              <a:rPr lang="en-GB" sz="3600" b="1" dirty="0"/>
              <a:t>qualitative GIS research – </a:t>
            </a:r>
            <a:br>
              <a:rPr lang="en-GB" sz="3600" b="1" dirty="0"/>
            </a:br>
            <a:r>
              <a:rPr lang="en-GB" sz="3600" b="1" dirty="0"/>
              <a:t>current trends and promoting interdisciplinary, reproducible research with open-source software.</a:t>
            </a:r>
            <a:r>
              <a:rPr lang="de-DE" sz="3600" b="1" dirty="0"/>
              <a:t>  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934238" y="5502593"/>
            <a:ext cx="8825658" cy="861420"/>
          </a:xfrm>
        </p:spPr>
        <p:txBody>
          <a:bodyPr numCol="1">
            <a:normAutofit/>
          </a:bodyPr>
          <a:lstStyle/>
          <a:p>
            <a:r>
              <a:rPr lang="en-GB" dirty="0"/>
              <a:t>Presentation: Eric Krüger</a:t>
            </a:r>
          </a:p>
          <a:p>
            <a:r>
              <a:rPr lang="en-GB" dirty="0"/>
              <a:t>Moderators: </a:t>
            </a:r>
            <a:r>
              <a:rPr lang="de-DE" dirty="0"/>
              <a:t> Dr. Susann Schäfer, Dr. Jannes </a:t>
            </a:r>
            <a:r>
              <a:rPr lang="de-DE" dirty="0" err="1"/>
              <a:t>Münchow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83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CB1A31-FB8B-44D2-9390-68C0B257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br>
              <a:rPr lang="en-GB" dirty="0"/>
            </a:b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1640E1-0812-4F63-BAF7-60E519003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3760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Review Analysis</a:t>
            </a:r>
            <a:endParaRPr lang="en-GB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F38D1-BB11-4B0E-9817-ED2E4C68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5DBE647-5274-4CEF-A8BD-4391C1129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5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CB1A31-FB8B-44D2-9390-68C0B257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br>
              <a:rPr lang="en-GB" dirty="0"/>
            </a:b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1640E1-0812-4F63-BAF7-60E519003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3760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Review Analysis</a:t>
            </a:r>
            <a:endParaRPr lang="en-GB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F38D1-BB11-4B0E-9817-ED2E4C68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5588D22-6457-4D54-8CA3-1E3EF910E890}"/>
              </a:ext>
            </a:extLst>
          </p:cNvPr>
          <p:cNvSpPr/>
          <p:nvPr/>
        </p:nvSpPr>
        <p:spPr>
          <a:xfrm>
            <a:off x="0" y="0"/>
            <a:ext cx="12192000" cy="7108166"/>
          </a:xfrm>
          <a:prstGeom prst="rect">
            <a:avLst/>
          </a:prstGeom>
          <a:solidFill>
            <a:schemeClr val="accent4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F6E8F9A-5C67-4E21-B266-2D1233009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693" y="146904"/>
            <a:ext cx="9404724" cy="65641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961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75202-6D96-418A-86BE-C0DD2E94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Methodology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7020D7-BCEA-46D6-BB2D-34A4F0EC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34466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Textcleaning</a:t>
            </a:r>
            <a:r>
              <a:rPr lang="de-DE" b="1" dirty="0"/>
              <a:t> &amp; Word </a:t>
            </a:r>
            <a:r>
              <a:rPr lang="de-DE" b="1" dirty="0" err="1"/>
              <a:t>matrix</a:t>
            </a:r>
            <a:endParaRPr lang="en-GB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42D3F0-5541-48C2-849B-067ED3D1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10" name="Inhaltsplatzhalter 12">
            <a:extLst>
              <a:ext uri="{FF2B5EF4-FFF2-40B4-BE49-F238E27FC236}">
                <a16:creationId xmlns:a16="http://schemas.microsoft.com/office/drawing/2014/main" id="{0B383D7C-B055-4A99-9525-5DE6A89C0F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138510"/>
              </p:ext>
            </p:extLst>
          </p:nvPr>
        </p:nvGraphicFramePr>
        <p:xfrm>
          <a:off x="1278278" y="1924003"/>
          <a:ext cx="9074262" cy="4626864"/>
        </p:xfrm>
        <a:graphic>
          <a:graphicData uri="http://schemas.openxmlformats.org/drawingml/2006/table">
            <a:tbl>
              <a:tblPr firstRow="1" firstCol="1" bandRow="1" bandCol="1">
                <a:tableStyleId>{775DCB02-9BB8-47FD-8907-85C794F793BA}</a:tableStyleId>
              </a:tblPr>
              <a:tblGrid>
                <a:gridCol w="42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0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3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42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 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area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b="1" dirty="0" err="1">
                          <a:effectLst/>
                        </a:rPr>
                        <a:t>caus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b="1" dirty="0" err="1">
                          <a:effectLst/>
                        </a:rPr>
                        <a:t>distanc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b="1" dirty="0" err="1">
                          <a:effectLst/>
                        </a:rPr>
                        <a:t>facilt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b="1" dirty="0" err="1">
                          <a:effectLst/>
                        </a:rPr>
                        <a:t>prarticip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b="1" dirty="0">
                          <a:effectLst/>
                        </a:rPr>
                        <a:t>technolog.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61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1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62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63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64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65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1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1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1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66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67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1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68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1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69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1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1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70</a:t>
                      </a: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2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1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1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0AD76B27-614D-4975-872A-9425EA1D4F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" t="30750" r="6776" b="4651"/>
          <a:stretch/>
        </p:blipFill>
        <p:spPr>
          <a:xfrm>
            <a:off x="3429000" y="3043452"/>
            <a:ext cx="4667534" cy="317765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FDBE2A5-903B-4F50-9DAC-C591E18C5E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474" t="44952" r="5651" b="-44952"/>
          <a:stretch/>
        </p:blipFill>
        <p:spPr>
          <a:xfrm>
            <a:off x="3973032" y="1924003"/>
            <a:ext cx="3899141" cy="802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75202-6D96-418A-86BE-C0DD2E94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Methodology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7020D7-BCEA-46D6-BB2D-34A4F0EC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8270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Word Matrix &amp; Ordination: </a:t>
            </a:r>
            <a:endParaRPr lang="en-GB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42D3F0-5541-48C2-849B-067ED3D1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8" name="Inhaltsplatzhalter 12">
            <a:extLst>
              <a:ext uri="{FF2B5EF4-FFF2-40B4-BE49-F238E27FC236}">
                <a16:creationId xmlns:a16="http://schemas.microsoft.com/office/drawing/2014/main" id="{D788260B-86ED-4A2F-B371-0D2C7385546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844931" y="1862336"/>
          <a:ext cx="3317875" cy="4259835"/>
        </p:xfrm>
        <a:graphic>
          <a:graphicData uri="http://schemas.openxmlformats.org/drawingml/2006/table">
            <a:tbl>
              <a:tblPr firstRow="1" firstCol="1" bandRow="1" bandCol="1">
                <a:tableStyleId>{775DCB02-9BB8-47FD-8907-85C794F793BA}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 </a:t>
                      </a:r>
                      <a:endParaRPr lang="de-DE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Achse1</a:t>
                      </a:r>
                      <a:endParaRPr lang="de-DE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Achse2</a:t>
                      </a:r>
                      <a:endParaRPr lang="de-DE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61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-1.2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0.1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62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63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1.2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1.2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64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0.4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1.3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65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0.8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-0.2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66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0.6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0.3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67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-1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1.5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68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-0.5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-0.7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69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1.1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0.9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70</a:t>
                      </a: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2.2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2.1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Inhaltsplatzhalter 12">
            <a:extLst>
              <a:ext uri="{FF2B5EF4-FFF2-40B4-BE49-F238E27FC236}">
                <a16:creationId xmlns:a16="http://schemas.microsoft.com/office/drawing/2014/main" id="{17CE18D8-4479-4E8B-8ECE-F23EEE67A1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7949562"/>
              </p:ext>
            </p:extLst>
          </p:nvPr>
        </p:nvGraphicFramePr>
        <p:xfrm>
          <a:off x="1278278" y="2005880"/>
          <a:ext cx="9074262" cy="4330574"/>
        </p:xfrm>
        <a:graphic>
          <a:graphicData uri="http://schemas.openxmlformats.org/drawingml/2006/table">
            <a:tbl>
              <a:tblPr firstRow="1" firstCol="1" bandRow="1" bandCol="1">
                <a:tableStyleId>{775DCB02-9BB8-47FD-8907-85C794F793BA}</a:tableStyleId>
              </a:tblPr>
              <a:tblGrid>
                <a:gridCol w="42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0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3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42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 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area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b="1" dirty="0" err="1">
                          <a:effectLst/>
                        </a:rPr>
                        <a:t>caus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b="1" dirty="0" err="1">
                          <a:effectLst/>
                        </a:rPr>
                        <a:t>distanc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b="1" dirty="0" err="1">
                          <a:effectLst/>
                        </a:rPr>
                        <a:t>facilt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b="1" dirty="0" err="1">
                          <a:effectLst/>
                        </a:rPr>
                        <a:t>prarticip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b="1" dirty="0">
                          <a:effectLst/>
                        </a:rPr>
                        <a:t>technolog.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61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1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62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63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64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65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1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1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1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66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67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1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68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1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69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1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1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70</a:t>
                      </a: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1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1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" name="Picture 2" descr="ZIP">
            <a:extLst>
              <a:ext uri="{FF2B5EF4-FFF2-40B4-BE49-F238E27FC236}">
                <a16:creationId xmlns:a16="http://schemas.microsoft.com/office/drawing/2014/main" id="{E4D9B5D1-93DE-444B-882A-390855D55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958" y="1109824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4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75202-6D96-418A-86BE-C0DD2E94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7020D7-BCEA-46D6-BB2D-34A4F0EC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42D3F0-5541-48C2-849B-067ED3D1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046B725-D14A-40F3-B9D0-EB1AC31051C7}"/>
              </a:ext>
            </a:extLst>
          </p:cNvPr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435" y="1152983"/>
            <a:ext cx="5397500" cy="53975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CC0F914-CB4A-4FFC-9CFF-22F69234A5C4}"/>
              </a:ext>
            </a:extLst>
          </p:cNvPr>
          <p:cNvSpPr/>
          <p:nvPr/>
        </p:nvSpPr>
        <p:spPr>
          <a:xfrm>
            <a:off x="3792279" y="6332193"/>
            <a:ext cx="460565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</a:rPr>
              <a:t>nature – GIS technology/critic gradient </a:t>
            </a:r>
            <a:endParaRPr lang="en-GB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5BF8F9A-56BD-4C48-B343-2406642D13B1}"/>
              </a:ext>
            </a:extLst>
          </p:cNvPr>
          <p:cNvSpPr/>
          <p:nvPr/>
        </p:nvSpPr>
        <p:spPr>
          <a:xfrm rot="16200000">
            <a:off x="898733" y="3849741"/>
            <a:ext cx="420340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urban – participatory gradient 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912C52E-4C67-4EDD-9A2E-EB7EE8F88D97}"/>
              </a:ext>
            </a:extLst>
          </p:cNvPr>
          <p:cNvCxnSpPr>
            <a:cxnSpLocks/>
          </p:cNvCxnSpPr>
          <p:nvPr/>
        </p:nvCxnSpPr>
        <p:spPr>
          <a:xfrm flipV="1">
            <a:off x="3414252" y="4291781"/>
            <a:ext cx="4800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B168DAD-CDD1-4FFB-A54F-81171F9FF035}"/>
              </a:ext>
            </a:extLst>
          </p:cNvPr>
          <p:cNvCxnSpPr>
            <a:cxnSpLocks/>
          </p:cNvCxnSpPr>
          <p:nvPr/>
        </p:nvCxnSpPr>
        <p:spPr>
          <a:xfrm flipV="1">
            <a:off x="5520813" y="1487129"/>
            <a:ext cx="0" cy="49136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68CFF93E-8EE5-49B1-80AF-474EEE445F39}"/>
              </a:ext>
            </a:extLst>
          </p:cNvPr>
          <p:cNvSpPr/>
          <p:nvPr/>
        </p:nvSpPr>
        <p:spPr>
          <a:xfrm>
            <a:off x="7841974" y="3200400"/>
            <a:ext cx="477074" cy="10075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40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68748DF-F148-4CF1-87E7-487B2CE11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606" y="1335099"/>
            <a:ext cx="5697764" cy="39884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CE75202-6D96-418A-86BE-C0DD2E94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Methodology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7020D7-BCEA-46D6-BB2D-34A4F0EC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34466"/>
            <a:ext cx="11131361" cy="4195481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</a:t>
            </a:r>
            <a:r>
              <a:rPr lang="de-DE" b="1" dirty="0" err="1"/>
              <a:t>clustering</a:t>
            </a:r>
            <a:endParaRPr lang="de-DE" b="1" dirty="0"/>
          </a:p>
          <a:p>
            <a:r>
              <a:rPr lang="de-DE" dirty="0" err="1"/>
              <a:t>Unsupervised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clusters</a:t>
            </a:r>
            <a:r>
              <a:rPr lang="de-DE" dirty="0"/>
              <a:t>/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 err="1"/>
              <a:t>Aim</a:t>
            </a:r>
            <a:r>
              <a:rPr lang="de-DE" b="1" dirty="0"/>
              <a:t> </a:t>
            </a:r>
          </a:p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	 </a:t>
            </a:r>
            <a:r>
              <a:rPr lang="de-DE" b="1" dirty="0" err="1">
                <a:sym typeface="Wingdings" panose="05000000000000000000" pitchFamily="2" charset="2"/>
              </a:rPr>
              <a:t>minimize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en-GB" dirty="0"/>
              <a:t>within-cluster variation  - </a:t>
            </a:r>
          </a:p>
          <a:p>
            <a:pPr marL="0" indent="0">
              <a:buNone/>
            </a:pPr>
            <a:r>
              <a:rPr lang="en-GB" dirty="0"/>
              <a:t>	find </a:t>
            </a:r>
            <a:r>
              <a:rPr lang="en-GB" b="1" dirty="0"/>
              <a:t>homogeneous word groups</a:t>
            </a:r>
          </a:p>
          <a:p>
            <a:pPr marL="0" indent="0">
              <a:buNone/>
            </a:pPr>
            <a:r>
              <a:rPr lang="en-GB" sz="1600" dirty="0"/>
              <a:t>(James, Witten, Hastie, &amp; </a:t>
            </a:r>
            <a:r>
              <a:rPr lang="en-GB" sz="1600" dirty="0" err="1"/>
              <a:t>Tibshirani</a:t>
            </a:r>
            <a:r>
              <a:rPr lang="en-GB" sz="1600" dirty="0"/>
              <a:t>, 2013)</a:t>
            </a:r>
            <a:endParaRPr lang="en-GB" sz="1600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42D3F0-5541-48C2-849B-067ED3D1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ECA2FC9-D8C5-43A0-9C06-0CC454E77F99}"/>
              </a:ext>
            </a:extLst>
          </p:cNvPr>
          <p:cNvSpPr txBox="1"/>
          <p:nvPr/>
        </p:nvSpPr>
        <p:spPr>
          <a:xfrm>
            <a:off x="9713173" y="5320984"/>
            <a:ext cx="211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</a:t>
            </a:r>
            <a:r>
              <a:rPr lang="en-GB" sz="1400" dirty="0" err="1"/>
              <a:t>Mathworks</a:t>
            </a:r>
            <a:r>
              <a:rPr lang="en-GB" sz="1400" dirty="0"/>
              <a:t>, 2017)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2E06E7A-B04C-4863-B10B-F281A28C7749}"/>
              </a:ext>
            </a:extLst>
          </p:cNvPr>
          <p:cNvSpPr/>
          <p:nvPr/>
        </p:nvSpPr>
        <p:spPr>
          <a:xfrm>
            <a:off x="0" y="-221657"/>
            <a:ext cx="12380939" cy="7301313"/>
          </a:xfrm>
          <a:prstGeom prst="rect">
            <a:avLst/>
          </a:prstGeom>
          <a:solidFill>
            <a:schemeClr val="tx2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FDBE2A5-903B-4F50-9DAC-C591E18C5E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474" t="44952" r="5651" b="-44952"/>
          <a:stretch/>
        </p:blipFill>
        <p:spPr>
          <a:xfrm>
            <a:off x="3957933" y="1152983"/>
            <a:ext cx="3899141" cy="802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5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75202-6D96-418A-86BE-C0DD2E94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27" y="157637"/>
            <a:ext cx="9404723" cy="1400530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7020D7-BCEA-46D6-BB2D-34A4F0EC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42D3F0-5541-48C2-849B-067ED3D1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72BBD3B-5027-442E-8C6A-64096C4EEC8F}"/>
              </a:ext>
            </a:extLst>
          </p:cNvPr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851" y="1063416"/>
            <a:ext cx="5397500" cy="53975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FDF0963-E816-435D-969A-18D433BDE840}"/>
              </a:ext>
            </a:extLst>
          </p:cNvPr>
          <p:cNvSpPr/>
          <p:nvPr/>
        </p:nvSpPr>
        <p:spPr>
          <a:xfrm>
            <a:off x="2548695" y="6242626"/>
            <a:ext cx="460565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</a:rPr>
              <a:t>nature – GIS technology/critic gradient </a:t>
            </a:r>
            <a:endParaRPr lang="en-GB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17FBE5B-892B-4806-8026-18BF1BB93C45}"/>
              </a:ext>
            </a:extLst>
          </p:cNvPr>
          <p:cNvSpPr/>
          <p:nvPr/>
        </p:nvSpPr>
        <p:spPr>
          <a:xfrm rot="16200000">
            <a:off x="-344851" y="3760174"/>
            <a:ext cx="420340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urban – participatory gradient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B03A23-B9BF-463D-A572-2FE6A5D9BE53}"/>
              </a:ext>
            </a:extLst>
          </p:cNvPr>
          <p:cNvSpPr txBox="1"/>
          <p:nvPr/>
        </p:nvSpPr>
        <p:spPr>
          <a:xfrm>
            <a:off x="7294621" y="2950329"/>
            <a:ext cx="4195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000" dirty="0"/>
              <a:t>Media and technology</a:t>
            </a:r>
          </a:p>
          <a:p>
            <a:pPr marL="342900" indent="-342900">
              <a:buAutoNum type="arabicPeriod"/>
            </a:pPr>
            <a:r>
              <a:rPr lang="en-GB" sz="2000" dirty="0"/>
              <a:t>Ecology and landscape</a:t>
            </a:r>
          </a:p>
          <a:p>
            <a:pPr marL="342900" indent="-342900">
              <a:buAutoNum type="arabicPeriod"/>
            </a:pPr>
            <a:r>
              <a:rPr lang="en-GB" sz="2000" dirty="0"/>
              <a:t>Infrastructure research</a:t>
            </a:r>
            <a:r>
              <a:rPr lang="de-DE" sz="2000" dirty="0"/>
              <a:t> </a:t>
            </a:r>
            <a:endParaRPr lang="en-GB" sz="2000" dirty="0"/>
          </a:p>
          <a:p>
            <a:r>
              <a:rPr lang="en-GB" sz="2000" dirty="0"/>
              <a:t>4. Participation and community</a:t>
            </a:r>
          </a:p>
        </p:txBody>
      </p:sp>
    </p:spTree>
    <p:extLst>
      <p:ext uri="{BB962C8B-B14F-4D97-AF65-F5344CB8AC3E}">
        <p14:creationId xmlns:p14="http://schemas.microsoft.com/office/powerpoint/2010/main" val="219238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75202-6D96-418A-86BE-C0DD2E94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7020D7-BCEA-46D6-BB2D-34A4F0EC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42D3F0-5541-48C2-849B-067ED3D1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31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B6104-C7B5-4F16-93D2-F17144E9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9CE1B8-6BE1-4077-A8EF-DBF96BF4A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552EEF-9399-40E9-87A8-ABD8BCAB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8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B6104-C7B5-4F16-93D2-F17144E9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9CE1B8-6BE1-4077-A8EF-DBF96BF4A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552EEF-9399-40E9-87A8-ABD8BCAB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0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4293" y="1220298"/>
            <a:ext cx="8946541" cy="51849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800" dirty="0"/>
          </a:p>
          <a:p>
            <a:pPr marL="457200" indent="-457200">
              <a:buFont typeface="+mj-lt"/>
              <a:buAutoNum type="arabicParenR"/>
            </a:pPr>
            <a:r>
              <a:rPr lang="de-DE" sz="3200" dirty="0" err="1"/>
              <a:t>Filling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Gap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3200" dirty="0"/>
              <a:t>Data</a:t>
            </a:r>
            <a:endParaRPr lang="en-GB" sz="3200" dirty="0"/>
          </a:p>
          <a:p>
            <a:pPr marL="457200" indent="-457200">
              <a:buFont typeface="+mj-lt"/>
              <a:buAutoNum type="arabicParenR"/>
            </a:pPr>
            <a:r>
              <a:rPr lang="en-GB" sz="3200" dirty="0"/>
              <a:t>Methodology</a:t>
            </a:r>
            <a:endParaRPr lang="en-GB" sz="3000" dirty="0"/>
          </a:p>
          <a:p>
            <a:pPr marL="457200" indent="-457200">
              <a:buFont typeface="+mj-lt"/>
              <a:buAutoNum type="arabicParenR"/>
            </a:pPr>
            <a:r>
              <a:rPr lang="en-GB" sz="3200" dirty="0"/>
              <a:t>Results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3200" dirty="0"/>
              <a:t>Discussion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3200" dirty="0" err="1"/>
              <a:t>Conclusion</a:t>
            </a:r>
            <a:r>
              <a:rPr lang="de-DE" sz="3200" dirty="0"/>
              <a:t> </a:t>
            </a:r>
          </a:p>
          <a:p>
            <a:pPr marL="0" indent="0">
              <a:buNone/>
            </a:pPr>
            <a:r>
              <a:rPr lang="de-DE" sz="3200" dirty="0" err="1"/>
              <a:t>Literature</a:t>
            </a:r>
            <a:endParaRPr lang="de-DE" sz="3200" dirty="0"/>
          </a:p>
          <a:p>
            <a:pPr marL="457200" indent="-457200">
              <a:buFont typeface="+mj-lt"/>
              <a:buAutoNum type="arabicParenR"/>
            </a:pPr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37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B6104-C7B5-4F16-93D2-F17144E9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9CE1B8-6BE1-4077-A8EF-DBF96BF4A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552EEF-9399-40E9-87A8-ABD8BCAB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90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B6104-C7B5-4F16-93D2-F17144E9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9CE1B8-6BE1-4077-A8EF-DBF96BF4A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552EEF-9399-40E9-87A8-ABD8BCAB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61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B6104-C7B5-4F16-93D2-F17144E9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9CE1B8-6BE1-4077-A8EF-DBF96BF4A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552EEF-9399-40E9-87A8-ABD8BCAB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41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941B2-B2CE-4ACE-8B10-C80AC244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64A424-C641-47AD-A27F-F639A87C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28C100-AD5C-4CEF-A4F9-9CB41429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05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941B2-B2CE-4ACE-8B10-C80AC244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64A424-C641-47AD-A27F-F639A87C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28C100-AD5C-4CEF-A4F9-9CB41429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9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C8A86-7CD0-475F-A32B-BA4A4C01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Filling the Gap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EDB89-DE55-4963-9E99-E3FF9E6C6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719898"/>
            <a:ext cx="10315538" cy="4552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What is qualitative GIS?</a:t>
            </a:r>
          </a:p>
          <a:p>
            <a:r>
              <a:rPr lang="en-GB" b="1" dirty="0"/>
              <a:t>Critical GIS</a:t>
            </a:r>
            <a:r>
              <a:rPr lang="en-GB" dirty="0"/>
              <a:t> as alternative GIS research since 1990 </a:t>
            </a:r>
            <a:r>
              <a:rPr lang="en-GB" sz="1600" dirty="0"/>
              <a:t>(Openshaw, 1991; </a:t>
            </a:r>
            <a:r>
              <a:rPr lang="en-GB" sz="1600" dirty="0" err="1"/>
              <a:t>Schuurman</a:t>
            </a:r>
            <a:r>
              <a:rPr lang="en-GB" sz="1600" dirty="0"/>
              <a:t>, 2000</a:t>
            </a:r>
          </a:p>
          <a:p>
            <a:pPr marL="0" indent="0">
              <a:buNone/>
            </a:pPr>
            <a:r>
              <a:rPr lang="en-GB" sz="1600" dirty="0">
                <a:sym typeface="Wingdings" panose="05000000000000000000" pitchFamily="2" charset="2"/>
              </a:rPr>
              <a:t>		</a:t>
            </a:r>
            <a:r>
              <a:rPr lang="en-GB" sz="1600" dirty="0">
                <a:solidFill>
                  <a:schemeClr val="bg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GB" sz="1600" dirty="0">
                <a:sym typeface="Wingdings" panose="05000000000000000000" pitchFamily="2" charset="2"/>
              </a:rPr>
              <a:t> 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Alignment and reorientation of GIS</a:t>
            </a:r>
            <a:endParaRPr lang="en-GB" sz="1200" dirty="0"/>
          </a:p>
          <a:p>
            <a:r>
              <a:rPr lang="en-GB" b="1" dirty="0"/>
              <a:t>Change</a:t>
            </a:r>
            <a:r>
              <a:rPr lang="en-GB" dirty="0"/>
              <a:t> of perspective since 2000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sz="2000" b="1" dirty="0">
                <a:sym typeface="Wingdings" panose="05000000000000000000" pitchFamily="2" charset="2"/>
              </a:rPr>
              <a:t>Qual. GIS as toolbox to understand social </a:t>
            </a:r>
            <a:r>
              <a:rPr lang="en-GB" sz="2000" b="1" dirty="0" err="1">
                <a:sym typeface="Wingdings" panose="05000000000000000000" pitchFamily="2" charset="2"/>
              </a:rPr>
              <a:t>phenomenas</a:t>
            </a:r>
            <a:r>
              <a:rPr lang="en-GB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GB" sz="1600" dirty="0"/>
              <a:t>(Elwood, 2006; </a:t>
            </a:r>
            <a:r>
              <a:rPr lang="en-GB" sz="1600" dirty="0" err="1"/>
              <a:t>O’Sullivian</a:t>
            </a:r>
            <a:r>
              <a:rPr lang="en-GB" sz="1600" dirty="0"/>
              <a:t>, 2006; </a:t>
            </a:r>
            <a:r>
              <a:rPr lang="en-GB" sz="1600" dirty="0" err="1"/>
              <a:t>Schuurmann</a:t>
            </a:r>
            <a:r>
              <a:rPr lang="en-GB" sz="1600" dirty="0"/>
              <a:t> 2000)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ym typeface="Wingdings" panose="05000000000000000000" pitchFamily="2" charset="2"/>
              </a:rPr>
              <a:t>Research fields: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i="1" dirty="0">
                <a:sym typeface="Wingdings" panose="05000000000000000000" pitchFamily="2" charset="2"/>
              </a:rPr>
              <a:t>Social and political decision making, urban- and community management, ecosystem services …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140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30F314-27DD-4620-AD62-8E57F22E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02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C8A86-7CD0-475F-A32B-BA4A4C01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Filling the Gap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EDB89-DE55-4963-9E99-E3FF9E6C6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33818"/>
            <a:ext cx="9907589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b="1" dirty="0"/>
              <a:t>Qualitative GIS as mixed method approach.</a:t>
            </a:r>
          </a:p>
          <a:p>
            <a:r>
              <a:rPr lang="en-GB" sz="2400" dirty="0"/>
              <a:t>Analysis of qualitative data  in combination with spatial information </a:t>
            </a:r>
            <a:r>
              <a:rPr lang="en-GB" sz="1600" dirty="0"/>
              <a:t>(Sui, 2015)</a:t>
            </a:r>
            <a:endParaRPr lang="en-GB" dirty="0"/>
          </a:p>
          <a:p>
            <a:pPr marL="0" indent="0" algn="just">
              <a:buNone/>
            </a:pPr>
            <a:r>
              <a:rPr lang="en-GB" sz="2400" dirty="0">
                <a:sym typeface="Wingdings" panose="05000000000000000000" pitchFamily="2" charset="2"/>
              </a:rPr>
              <a:t>		</a:t>
            </a:r>
            <a:r>
              <a:rPr lang="en-GB" sz="2400" b="1" dirty="0">
                <a:sym typeface="Wingdings" panose="05000000000000000000" pitchFamily="2" charset="2"/>
              </a:rPr>
              <a:t>vector  &amp; raster representation  qualitative Data </a:t>
            </a:r>
          </a:p>
          <a:p>
            <a:pPr marL="0" indent="0" algn="just">
              <a:buNone/>
            </a:pPr>
            <a:endParaRPr lang="en-GB" sz="2400" b="1" dirty="0">
              <a:sym typeface="Wingdings" panose="05000000000000000000" pitchFamily="2" charset="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GB" sz="2400" b="1" dirty="0">
                <a:sym typeface="Wingdings" panose="05000000000000000000" pitchFamily="2" charset="2"/>
              </a:rPr>
              <a:t>Transformation </a:t>
            </a:r>
            <a:r>
              <a:rPr lang="en-GB" sz="2400" dirty="0">
                <a:sym typeface="Wingdings" panose="05000000000000000000" pitchFamily="2" charset="2"/>
              </a:rPr>
              <a:t>into a spatial data format</a:t>
            </a:r>
            <a:endParaRPr lang="en-GB" sz="2400" b="1" dirty="0">
              <a:sym typeface="Wingdings" panose="05000000000000000000" pitchFamily="2" charset="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GB" sz="2400" b="1" dirty="0">
                <a:sym typeface="Wingdings" panose="05000000000000000000" pitchFamily="2" charset="2"/>
              </a:rPr>
              <a:t>Hyperlinks – </a:t>
            </a:r>
            <a:r>
              <a:rPr lang="en-GB" sz="2400" dirty="0">
                <a:sym typeface="Wingdings" panose="05000000000000000000" pitchFamily="2" charset="2"/>
              </a:rPr>
              <a:t>linking multiple data types to a location </a:t>
            </a:r>
            <a:endParaRPr lang="en-GB" sz="2400" b="1" dirty="0">
              <a:sym typeface="Wingdings" panose="05000000000000000000" pitchFamily="2" charset="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GB" sz="2400" b="1" dirty="0">
                <a:sym typeface="Wingdings" panose="05000000000000000000" pitchFamily="2" charset="2"/>
              </a:rPr>
              <a:t>Software-Extension  - </a:t>
            </a:r>
            <a:r>
              <a:rPr lang="en-GB" sz="2400" dirty="0">
                <a:sym typeface="Wingdings" panose="05000000000000000000" pitchFamily="2" charset="2"/>
              </a:rPr>
              <a:t>extending data types and methods of a GIS</a:t>
            </a:r>
            <a:endParaRPr lang="en-GB" sz="2400" b="1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GB" b="1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sz="1600" dirty="0"/>
              <a:t>(Jung &amp; Elwood, 2010)</a:t>
            </a:r>
            <a:endParaRPr lang="en-GB" sz="1600" b="1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GB" b="1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GB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30F314-27DD-4620-AD62-8E57F22E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GB" smtClean="0"/>
              <a:t>4</a:t>
            </a:fld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ECCD87-4450-44DB-AC8B-8A2C8C01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887" y="95487"/>
            <a:ext cx="4719637" cy="329964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2E1D66F-E9F7-440A-9040-DA84BC081759}"/>
              </a:ext>
            </a:extLst>
          </p:cNvPr>
          <p:cNvSpPr txBox="1"/>
          <p:nvPr/>
        </p:nvSpPr>
        <p:spPr>
          <a:xfrm>
            <a:off x="7962100" y="3025797"/>
            <a:ext cx="211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Pavlovskaya</a:t>
            </a:r>
            <a:r>
              <a:rPr lang="en-GB" sz="1400" dirty="0">
                <a:solidFill>
                  <a:schemeClr val="bg1"/>
                </a:solidFill>
              </a:rPr>
              <a:t>, 2004)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026212-13E9-4FF0-A6E0-9669E635C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72" y="1692189"/>
            <a:ext cx="4991100" cy="413711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60ED040-D5E3-4759-98B0-B62ED6EBFC0D}"/>
              </a:ext>
            </a:extLst>
          </p:cNvPr>
          <p:cNvSpPr txBox="1"/>
          <p:nvPr/>
        </p:nvSpPr>
        <p:spPr>
          <a:xfrm>
            <a:off x="357372" y="5934743"/>
            <a:ext cx="2116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(Jung &amp; Elwood, 2010)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4C972BA-E120-4755-977B-463721A4B4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80" t="7655"/>
          <a:stretch/>
        </p:blipFill>
        <p:spPr>
          <a:xfrm>
            <a:off x="5085887" y="3643425"/>
            <a:ext cx="4775187" cy="304477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F9EB2A5-8E25-4D86-9897-FC55C7F46B36}"/>
              </a:ext>
            </a:extLst>
          </p:cNvPr>
          <p:cNvSpPr txBox="1"/>
          <p:nvPr/>
        </p:nvSpPr>
        <p:spPr>
          <a:xfrm>
            <a:off x="7980723" y="6215035"/>
            <a:ext cx="211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sz="1400" dirty="0">
                <a:solidFill>
                  <a:schemeClr val="bg1"/>
                </a:solidFill>
              </a:rPr>
              <a:t>Kwan, 2002)</a:t>
            </a:r>
          </a:p>
        </p:txBody>
      </p:sp>
    </p:spTree>
    <p:extLst>
      <p:ext uri="{BB962C8B-B14F-4D97-AF65-F5344CB8AC3E}">
        <p14:creationId xmlns:p14="http://schemas.microsoft.com/office/powerpoint/2010/main" val="228799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C8A86-7CD0-475F-A32B-BA4A4C01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Filling the Gap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EDB89-DE55-4963-9E99-E3FF9E6C6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33188"/>
            <a:ext cx="10899778" cy="4552034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ym typeface="Wingdings" panose="05000000000000000000" pitchFamily="2" charset="2"/>
              </a:rPr>
              <a:t>Qualitative GIS agrees on the </a:t>
            </a:r>
            <a:r>
              <a:rPr lang="en-GB" b="1" dirty="0">
                <a:sym typeface="Wingdings" panose="05000000000000000000" pitchFamily="2" charset="2"/>
              </a:rPr>
              <a:t>reorientation</a:t>
            </a:r>
            <a:r>
              <a:rPr lang="en-GB" dirty="0">
                <a:sym typeface="Wingdings" panose="05000000000000000000" pitchFamily="2" charset="2"/>
              </a:rPr>
              <a:t> of GIS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sz="1800" dirty="0"/>
              <a:t>individual perceptions of geographical places and regions </a:t>
            </a:r>
            <a:r>
              <a:rPr lang="en-GB" sz="1400" dirty="0"/>
              <a:t>(Agnew 2011). </a:t>
            </a:r>
            <a:endParaRPr lang="en-GB" sz="2000" dirty="0"/>
          </a:p>
          <a:p>
            <a:pPr marL="0" indent="0">
              <a:buNone/>
            </a:pPr>
            <a:endParaRPr lang="en-GB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b="1" dirty="0">
                <a:sym typeface="Wingdings" panose="05000000000000000000" pitchFamily="2" charset="2"/>
              </a:rPr>
              <a:t>But we suspect: </a:t>
            </a:r>
          </a:p>
          <a:p>
            <a:r>
              <a:rPr lang="en-GB" dirty="0">
                <a:sym typeface="Wingdings" panose="05000000000000000000" pitchFamily="2" charset="2"/>
              </a:rPr>
              <a:t>qualitative GIS is </a:t>
            </a:r>
            <a:r>
              <a:rPr lang="en-GB" dirty="0"/>
              <a:t>inhomogeneous and fragmented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sz="1800" dirty="0"/>
              <a:t>research objects, qualitative methodology, software type </a:t>
            </a:r>
            <a:r>
              <a:rPr lang="en-GB" sz="1400" dirty="0"/>
              <a:t>(Garnett &amp; </a:t>
            </a:r>
            <a:r>
              <a:rPr lang="en-GB" sz="1400" dirty="0" err="1"/>
              <a:t>Kanaroglou</a:t>
            </a:r>
            <a:r>
              <a:rPr lang="en-GB" sz="1400" dirty="0"/>
              <a:t>, 2016)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sz="1800" b="1" dirty="0">
                <a:sym typeface="Wingdings" panose="05000000000000000000" pitchFamily="2" charset="2"/>
              </a:rPr>
              <a:t>technical</a:t>
            </a:r>
            <a:r>
              <a:rPr lang="en-GB" sz="1800" dirty="0">
                <a:sym typeface="Wingdings" panose="05000000000000000000" pitchFamily="2" charset="2"/>
              </a:rPr>
              <a:t> versus </a:t>
            </a:r>
            <a:r>
              <a:rPr lang="en-GB" sz="1800" b="1" dirty="0">
                <a:sym typeface="Wingdings" panose="05000000000000000000" pitchFamily="2" charset="2"/>
              </a:rPr>
              <a:t>theoretical</a:t>
            </a:r>
            <a:r>
              <a:rPr lang="en-GB" sz="1800" dirty="0">
                <a:sym typeface="Wingdings" panose="05000000000000000000" pitchFamily="2" charset="2"/>
              </a:rPr>
              <a:t> papers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sz="1800" dirty="0">
                <a:sym typeface="Wingdings" panose="05000000000000000000" pitchFamily="2" charset="2"/>
              </a:rPr>
              <a:t>One sided use of propriety software  </a:t>
            </a:r>
          </a:p>
          <a:p>
            <a:pPr marL="0" indent="0">
              <a:buNone/>
            </a:pPr>
            <a:endParaRPr lang="en-GB" sz="24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b="1" dirty="0">
                <a:sym typeface="Wingdings" panose="05000000000000000000" pitchFamily="2" charset="2"/>
              </a:rPr>
              <a:t>What we want to fill in the Gap:</a:t>
            </a:r>
          </a:p>
          <a:p>
            <a:r>
              <a:rPr lang="en-GB" b="1" dirty="0">
                <a:sym typeface="Wingdings" panose="05000000000000000000" pitchFamily="2" charset="2"/>
              </a:rPr>
              <a:t>comprehensive literature review</a:t>
            </a:r>
          </a:p>
          <a:p>
            <a:r>
              <a:rPr lang="en-GB" b="1" dirty="0">
                <a:sym typeface="Wingdings" panose="05000000000000000000" pitchFamily="2" charset="2"/>
              </a:rPr>
              <a:t>Example of open source data/software for qual. GIS</a:t>
            </a:r>
          </a:p>
          <a:p>
            <a:endParaRPr lang="en-GB" b="1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30F314-27DD-4620-AD62-8E57F22E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03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E32C6-5C2F-413E-AA5E-422FD9BE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Filling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Gap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C47108-069C-444E-84FE-2AFEC16A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2918"/>
            <a:ext cx="10326689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Research Questions: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2400" dirty="0"/>
              <a:t>1. What is the current state and relevance of qualitative GIS?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2400" dirty="0"/>
              <a:t>2. Which software and qual. method has been most often applied?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2400" dirty="0"/>
              <a:t>3. Identification of prominent research directions.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2400" dirty="0">
                <a:sym typeface="Wingdings" panose="05000000000000000000" pitchFamily="2" charset="2"/>
              </a:rPr>
              <a:t>	 </a:t>
            </a:r>
            <a:r>
              <a:rPr lang="en-GB" sz="2400" dirty="0"/>
              <a:t>as reproducible qual. GIS approach</a:t>
            </a:r>
            <a:endParaRPr lang="en-GB" sz="2400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154291-D3A2-4CE2-951E-1502F245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8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1640E1-0812-4F63-BAF7-60E519003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37608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F38D1-BB11-4B0E-9817-ED2E4C68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E3FAFAD-3655-4A00-B5F4-42141AFA2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031" y="83748"/>
            <a:ext cx="6270011" cy="6690503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421F3E08-6685-42A1-A2B4-2376EB23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0CFC792-8323-4168-A82D-858AF50C3FCB}"/>
              </a:ext>
            </a:extLst>
          </p:cNvPr>
          <p:cNvSpPr/>
          <p:nvPr/>
        </p:nvSpPr>
        <p:spPr>
          <a:xfrm>
            <a:off x="2139349" y="-11340"/>
            <a:ext cx="7246189" cy="186458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55B8768-1845-441F-89C8-FCF1D19162F2}"/>
              </a:ext>
            </a:extLst>
          </p:cNvPr>
          <p:cNvSpPr/>
          <p:nvPr/>
        </p:nvSpPr>
        <p:spPr>
          <a:xfrm>
            <a:off x="2139350" y="1853246"/>
            <a:ext cx="7246189" cy="16538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810B1F-D968-44C8-ABE8-8D1D65449E75}"/>
              </a:ext>
            </a:extLst>
          </p:cNvPr>
          <p:cNvSpPr/>
          <p:nvPr/>
        </p:nvSpPr>
        <p:spPr>
          <a:xfrm>
            <a:off x="2139349" y="3391782"/>
            <a:ext cx="2846638" cy="338246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4BEA525-350B-4BA8-A0A8-777988970A72}"/>
              </a:ext>
            </a:extLst>
          </p:cNvPr>
          <p:cNvSpPr/>
          <p:nvPr/>
        </p:nvSpPr>
        <p:spPr>
          <a:xfrm>
            <a:off x="4985987" y="3391781"/>
            <a:ext cx="4399552" cy="338246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93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B6BA6-26C3-4BC2-AC5F-00D976BE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0DB53A-2EC4-4EC5-A109-4F7A412D5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11483"/>
            <a:ext cx="9893137" cy="4195481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Literature database</a:t>
            </a:r>
          </a:p>
          <a:p>
            <a:r>
              <a:rPr lang="en-GB" dirty="0"/>
              <a:t>Key word query on the ISI web of knowledge </a:t>
            </a:r>
          </a:p>
          <a:p>
            <a:r>
              <a:rPr lang="en-GB" dirty="0"/>
              <a:t>468 publications were retrieved</a:t>
            </a:r>
          </a:p>
          <a:p>
            <a:r>
              <a:rPr lang="en-GB" dirty="0"/>
              <a:t>Extraction of 14 variables on each publication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Open Data</a:t>
            </a:r>
          </a:p>
          <a:p>
            <a:r>
              <a:rPr lang="en-GB" dirty="0"/>
              <a:t>all project data is stored on </a:t>
            </a:r>
            <a:r>
              <a:rPr lang="en-GB" dirty="0" err="1"/>
              <a:t>github</a:t>
            </a:r>
            <a:r>
              <a:rPr lang="en-GB" dirty="0"/>
              <a:t> - github.com/EricKrg/</a:t>
            </a:r>
            <a:r>
              <a:rPr lang="en-GB" dirty="0" err="1"/>
              <a:t>qual_gis</a:t>
            </a:r>
            <a:endParaRPr lang="en-GB" dirty="0"/>
          </a:p>
          <a:p>
            <a:r>
              <a:rPr lang="en-GB" dirty="0"/>
              <a:t>Literature Database is online accessible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B48155-030C-4EBE-8503-59D4D8A7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https://www.ucm.es/data/cont/media/www/pag-39799/isi.png">
            <a:extLst>
              <a:ext uri="{FF2B5EF4-FFF2-40B4-BE49-F238E27FC236}">
                <a16:creationId xmlns:a16="http://schemas.microsoft.com/office/drawing/2014/main" id="{600238B0-86A8-4A12-9D08-0DB2C3DFD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114" y="1611483"/>
            <a:ext cx="34385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3A6A05A-BF70-41C2-AEA2-43F664D63654}"/>
              </a:ext>
            </a:extLst>
          </p:cNvPr>
          <p:cNvSpPr txBox="1"/>
          <p:nvPr/>
        </p:nvSpPr>
        <p:spPr>
          <a:xfrm>
            <a:off x="9480782" y="2944983"/>
            <a:ext cx="2116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(UCM, 2017)</a:t>
            </a:r>
          </a:p>
        </p:txBody>
      </p:sp>
      <p:pic>
        <p:nvPicPr>
          <p:cNvPr id="1028" name="Picture 4" descr="PostgreSQL Encryption logo">
            <a:extLst>
              <a:ext uri="{FF2B5EF4-FFF2-40B4-BE49-F238E27FC236}">
                <a16:creationId xmlns:a16="http://schemas.microsoft.com/office/drawing/2014/main" id="{3EFFCFFA-F1D0-47F6-9B42-C2DC90437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845" y="3978483"/>
            <a:ext cx="2168894" cy="198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D07E834-DF74-49B0-A941-D382819625BE}"/>
              </a:ext>
            </a:extLst>
          </p:cNvPr>
          <p:cNvSpPr txBox="1"/>
          <p:nvPr/>
        </p:nvSpPr>
        <p:spPr>
          <a:xfrm>
            <a:off x="9021845" y="6047254"/>
            <a:ext cx="245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(PostgreSQL-Dev., 2017)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1C72DC-84DC-40B8-A16C-EB49387326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7097"/>
          <a:stretch/>
        </p:blipFill>
        <p:spPr>
          <a:xfrm>
            <a:off x="580117" y="1556579"/>
            <a:ext cx="9164418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2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CB1A31-FB8B-44D2-9390-68C0B257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Methodology </a:t>
            </a:r>
            <a:br>
              <a:rPr lang="en-GB" dirty="0"/>
            </a:b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1640E1-0812-4F63-BAF7-60E519003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80" y="1673774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Review Analysis</a:t>
            </a:r>
            <a:endParaRPr lang="en-GB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F38D1-BB11-4B0E-9817-ED2E4C68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1EC14FD2-8AEF-4B16-A0BB-AE0DBA5802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7270145"/>
              </p:ext>
            </p:extLst>
          </p:nvPr>
        </p:nvGraphicFramePr>
        <p:xfrm>
          <a:off x="1172615" y="1138879"/>
          <a:ext cx="10139120" cy="5685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512D0F52-BA99-471E-8D91-590D090115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2615" y="2305682"/>
            <a:ext cx="2853466" cy="4099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E40633E-6024-4133-B2B1-48CFDCC2B0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7904" y="2982032"/>
            <a:ext cx="1969813" cy="196747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AED2F77-E83C-423A-AF1C-7FA8E319DD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60889" y="4146098"/>
            <a:ext cx="1494615" cy="149461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1A5FEAB-A0AB-40AA-A0E1-3698F05241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92862" y="1709601"/>
            <a:ext cx="2615930" cy="182583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BBDF0EF-8E78-4C62-8669-DFA197D2CE6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21097"/>
          <a:stretch/>
        </p:blipFill>
        <p:spPr>
          <a:xfrm>
            <a:off x="3090689" y="1291144"/>
            <a:ext cx="6391275" cy="5381086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FF989C48-2B74-4E24-AE17-0B8807AAC71F}"/>
              </a:ext>
            </a:extLst>
          </p:cNvPr>
          <p:cNvSpPr/>
          <p:nvPr/>
        </p:nvSpPr>
        <p:spPr>
          <a:xfrm>
            <a:off x="5710001" y="4664219"/>
            <a:ext cx="3820630" cy="21100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03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1094</Words>
  <Application>Microsoft Office PowerPoint</Application>
  <PresentationFormat>Breitbild</PresentationFormat>
  <Paragraphs>405</Paragraphs>
  <Slides>24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Paper Presentation: Reviewing qualitative GIS research –  current trends and promoting interdisciplinary, reproducible research with open-source software.  </vt:lpstr>
      <vt:lpstr>Content</vt:lpstr>
      <vt:lpstr>1 Filling the Gap</vt:lpstr>
      <vt:lpstr>1 Filling the Gap</vt:lpstr>
      <vt:lpstr>1 Filling the Gap</vt:lpstr>
      <vt:lpstr>1. Filling the Gap</vt:lpstr>
      <vt:lpstr>PowerPoint-Präsentation</vt:lpstr>
      <vt:lpstr>2 Data</vt:lpstr>
      <vt:lpstr>3 Methodology  </vt:lpstr>
      <vt:lpstr>Results </vt:lpstr>
      <vt:lpstr>Results </vt:lpstr>
      <vt:lpstr>3 Methodology</vt:lpstr>
      <vt:lpstr>3 Methodology</vt:lpstr>
      <vt:lpstr>Results</vt:lpstr>
      <vt:lpstr>3 Methodology</vt:lpstr>
      <vt:lpstr>Results</vt:lpstr>
      <vt:lpstr>Results</vt:lpstr>
      <vt:lpstr>Discussion</vt:lpstr>
      <vt:lpstr>Discussion</vt:lpstr>
      <vt:lpstr>Discussion</vt:lpstr>
      <vt:lpstr>Discussion</vt:lpstr>
      <vt:lpstr>Discussion</vt:lpstr>
      <vt:lpstr>Conclusion</vt:lpstr>
      <vt:lpstr>Literature</vt:lpstr>
    </vt:vector>
  </TitlesOfParts>
  <Company>FSU Jena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Tutorium 1 – Geo 213</dc:title>
  <dc:creator>Karsten Schmidt</dc:creator>
  <cp:lastModifiedBy>Eric Krüger</cp:lastModifiedBy>
  <cp:revision>105</cp:revision>
  <dcterms:created xsi:type="dcterms:W3CDTF">2016-04-13T10:49:28Z</dcterms:created>
  <dcterms:modified xsi:type="dcterms:W3CDTF">2017-11-22T17:28:32Z</dcterms:modified>
</cp:coreProperties>
</file>