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Shape 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 rot="5400000">
            <a:off x="10158983" y="1792224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 rot="5400000">
            <a:off x="8951976" y="3227831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Shape 13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154954" y="4969926"/>
            <a:ext cx="882565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154954" y="5536664"/>
            <a:ext cx="8825657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Shape 1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Shape 1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55612" y="2801318"/>
              <a:ext cx="11277600" cy="36026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Shape 149"/>
          <p:cNvSpPr txBox="1"/>
          <p:nvPr>
            <p:ph type="title"/>
          </p:nvPr>
        </p:nvSpPr>
        <p:spPr>
          <a:xfrm>
            <a:off x="1148798" y="1063416"/>
            <a:ext cx="8831816" cy="1372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Shape 15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Shape 15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Shape 16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Shape 166"/>
          <p:cNvSpPr txBox="1"/>
          <p:nvPr/>
        </p:nvSpPr>
        <p:spPr>
          <a:xfrm>
            <a:off x="881566" y="60733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CA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884457" y="2613786"/>
            <a:ext cx="65276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CA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1581878" y="982133"/>
            <a:ext cx="8453905" cy="2696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945944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1154954" y="5029198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3" name="Shape 17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Shape 17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Shape 18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Shape 186"/>
          <p:cNvSpPr txBox="1"/>
          <p:nvPr>
            <p:ph type="title"/>
          </p:nvPr>
        </p:nvSpPr>
        <p:spPr>
          <a:xfrm>
            <a:off x="1154954" y="2370666"/>
            <a:ext cx="8825659" cy="18225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54954" y="5024967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Shape 19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4954" y="2603501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1154953" y="3179764"/>
            <a:ext cx="3141878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5" type="body"/>
          </p:nvPr>
        </p:nvSpPr>
        <p:spPr>
          <a:xfrm>
            <a:off x="7888135" y="2603500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6" type="body"/>
          </p:nvPr>
        </p:nvSpPr>
        <p:spPr>
          <a:xfrm>
            <a:off x="7888328" y="3179761"/>
            <a:ext cx="3145535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00" name="Shape 200"/>
          <p:cNvCxnSpPr/>
          <p:nvPr/>
        </p:nvCxnSpPr>
        <p:spPr>
          <a:xfrm>
            <a:off x="4403971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7772400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Shape 202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Shape 208"/>
          <p:cNvSpPr/>
          <p:nvPr>
            <p:ph idx="2" type="pic"/>
          </p:nvPr>
        </p:nvSpPr>
        <p:spPr>
          <a:xfrm>
            <a:off x="1334553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3" type="body"/>
          </p:nvPr>
        </p:nvSpPr>
        <p:spPr>
          <a:xfrm>
            <a:off x="1154954" y="5109105"/>
            <a:ext cx="3050438" cy="91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4" type="body"/>
          </p:nvPr>
        </p:nvSpPr>
        <p:spPr>
          <a:xfrm>
            <a:off x="456886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Shape 211"/>
          <p:cNvSpPr/>
          <p:nvPr>
            <p:ph idx="5" type="pic"/>
          </p:nvPr>
        </p:nvSpPr>
        <p:spPr>
          <a:xfrm>
            <a:off x="4748462" y="2603500"/>
            <a:ext cx="2691243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6" type="body"/>
          </p:nvPr>
        </p:nvSpPr>
        <p:spPr>
          <a:xfrm>
            <a:off x="4570171" y="5109105"/>
            <a:ext cx="3050438" cy="91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7" type="body"/>
          </p:nvPr>
        </p:nvSpPr>
        <p:spPr>
          <a:xfrm>
            <a:off x="7982775" y="4532844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Shape 214"/>
          <p:cNvSpPr/>
          <p:nvPr>
            <p:ph idx="8" type="pic"/>
          </p:nvPr>
        </p:nvSpPr>
        <p:spPr>
          <a:xfrm>
            <a:off x="8163031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9" type="body"/>
          </p:nvPr>
        </p:nvSpPr>
        <p:spPr>
          <a:xfrm>
            <a:off x="7982775" y="5109103"/>
            <a:ext cx="3051096" cy="91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16" name="Shape 216"/>
          <p:cNvCxnSpPr/>
          <p:nvPr/>
        </p:nvCxnSpPr>
        <p:spPr>
          <a:xfrm>
            <a:off x="4405830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7797802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Shape 218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561110" y="6391837"/>
            <a:ext cx="3644281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 rot="5400000">
            <a:off x="3859633" y="-101179"/>
            <a:ext cx="3416299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10695439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Shape 23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Shape 239"/>
          <p:cNvSpPr txBox="1"/>
          <p:nvPr>
            <p:ph type="title"/>
          </p:nvPr>
        </p:nvSpPr>
        <p:spPr>
          <a:xfrm rot="5400000">
            <a:off x="6915922" y="2947779"/>
            <a:ext cx="4748589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 rot="5400000">
            <a:off x="1908671" y="524749"/>
            <a:ext cx="4748589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10653103" y="6391837"/>
            <a:ext cx="992134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Shape 24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Shape 48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Shape 50"/>
          <p:cNvSpPr txBox="1"/>
          <p:nvPr>
            <p:ph type="title"/>
          </p:nvPr>
        </p:nvSpPr>
        <p:spPr>
          <a:xfrm>
            <a:off x="1154954" y="2677644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95559" y="2677643"/>
            <a:ext cx="3757544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208712" y="2603500"/>
            <a:ext cx="4825158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154954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6208712" y="2603500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6208712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Shape 94"/>
          <p:cNvSpPr txBox="1"/>
          <p:nvPr>
            <p:ph type="title"/>
          </p:nvPr>
        </p:nvSpPr>
        <p:spPr>
          <a:xfrm>
            <a:off x="1154954" y="1295400"/>
            <a:ext cx="279315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1154954" y="3129280"/>
            <a:ext cx="2793158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Shape 113"/>
          <p:cNvSpPr txBox="1"/>
          <p:nvPr>
            <p:ph type="title"/>
          </p:nvPr>
        </p:nvSpPr>
        <p:spPr>
          <a:xfrm>
            <a:off x="1154954" y="1693333"/>
            <a:ext cx="3865134" cy="17356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/>
          <p:nvPr>
            <p:ph idx="2" type="pic"/>
          </p:nvPr>
        </p:nvSpPr>
        <p:spPr>
          <a:xfrm>
            <a:off x="6547869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154954" y="3657600"/>
            <a:ext cx="385921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59506" y="1866405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CA"/>
              <a:t>Electrical and Controls Summary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787342" y="2734525"/>
            <a:ext cx="10617300" cy="4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74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4347"/>
              <a:buFont typeface="Noto Sans Symbols"/>
              <a:buChar char="▶"/>
            </a:pPr>
            <a:r>
              <a:rPr b="1" lang="en-CA" sz="2300"/>
              <a:t>Arduino Mega 2560 interfaced with RAMPS 1.4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2380"/>
              <a:buFont typeface="Noto Sans Symbols"/>
              <a:buChar char="▶"/>
            </a:pPr>
            <a:r>
              <a:rPr lang="en-CA" sz="2100"/>
              <a:t>Design is simplified with modular motor drives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74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4347"/>
              <a:buFont typeface="Noto Sans Symbols"/>
              <a:buChar char="▶"/>
            </a:pPr>
            <a:r>
              <a:rPr b="1" lang="en-CA" sz="2300"/>
              <a:t>Endstops for controlling motors within bounds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74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4347"/>
              <a:buFont typeface="Noto Sans Symbols"/>
              <a:buChar char="▶"/>
            </a:pPr>
            <a:r>
              <a:rPr b="1" lang="en-CA" sz="2300"/>
              <a:t>Simple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2380"/>
              <a:buFont typeface="Noto Sans Symbols"/>
              <a:buChar char="▶"/>
            </a:pPr>
            <a:r>
              <a:rPr lang="en-CA" sz="2100"/>
              <a:t>2 buttons: user control button and move button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619"/>
              <a:buFont typeface="Noto Sans Symbols"/>
              <a:buChar char="▶"/>
            </a:pPr>
            <a:r>
              <a:rPr lang="en-CA" sz="2100"/>
              <a:t>Colour changing LED to indicate system’s current mode</a:t>
            </a:r>
            <a:br>
              <a:rPr lang="en-CA" sz="2000"/>
            </a:br>
            <a:br>
              <a:rPr lang="en-CA" sz="2000"/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154954" y="973667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CA"/>
              <a:t>White Line Sensors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966742" y="2747750"/>
            <a:ext cx="102585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74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4347"/>
              <a:buFont typeface="Noto Sans Symbols"/>
              <a:buChar char="▶"/>
            </a:pPr>
            <a:r>
              <a:rPr b="1" lang="en-CA" sz="2300"/>
              <a:t>2 used in the rotational system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2380"/>
              <a:buFont typeface="Noto Sans Symbols"/>
              <a:buChar char="▶"/>
            </a:pPr>
            <a:r>
              <a:rPr lang="en-CA" sz="2100"/>
              <a:t>1 for each gear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2380"/>
              <a:buFont typeface="Noto Sans Symbols"/>
              <a:buChar char="▶"/>
            </a:pPr>
            <a:r>
              <a:rPr lang="en-CA" sz="2100"/>
              <a:t>When both sensors read low rotational system is at origin</a:t>
            </a:r>
            <a:br>
              <a:rPr lang="en-CA" sz="2100"/>
            </a:br>
            <a:br>
              <a:rPr lang="en-CA" sz="2100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154954" y="973667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CA"/>
              <a:t>Pneumatic End-effector</a:t>
            </a:r>
            <a:br>
              <a:rPr lang="en-CA"/>
            </a:b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572643" y="2612100"/>
            <a:ext cx="9926100" cy="3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2000"/>
              <a:buFont typeface="Noto Sans Symbols"/>
              <a:buChar char="▶"/>
            </a:pPr>
            <a:r>
              <a:rPr lang="en-CA" sz="2000"/>
              <a:t>BJTs used to control extension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     </a:t>
            </a:r>
            <a:r>
              <a:rPr lang="en-CA" sz="1200"/>
              <a:t> </a:t>
            </a:r>
            <a:r>
              <a:rPr lang="en-CA" sz="2000"/>
              <a:t>and retraction motion of piston</a:t>
            </a:r>
            <a:br>
              <a:rPr lang="en-CA"/>
            </a:br>
            <a:br>
              <a:rPr lang="en-CA"/>
            </a:b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730" y="2688680"/>
            <a:ext cx="6461150" cy="39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154954" y="973667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CA"/>
              <a:t>Electrical and Controls Improvements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530274" y="2311100"/>
            <a:ext cx="33870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Noto Sans Symbols"/>
              <a:buChar char="▶"/>
            </a:pPr>
            <a:r>
              <a:rPr lang="en-CA"/>
              <a:t>Speed Up</a:t>
            </a:r>
            <a:r>
              <a:rPr lang="en-CA"/>
              <a:t> </a:t>
            </a:r>
            <a:r>
              <a:rPr lang="en-CA"/>
              <a:t>Slow Down</a:t>
            </a:r>
            <a:br>
              <a:rPr lang="en-CA"/>
            </a:br>
          </a:p>
        </p:txBody>
      </p:sp>
      <p:sp>
        <p:nvSpPr>
          <p:cNvPr id="270" name="Shape 270" title="SpeedUpSlowDown.mp4"/>
          <p:cNvSpPr/>
          <p:nvPr/>
        </p:nvSpPr>
        <p:spPr>
          <a:xfrm>
            <a:off x="530275" y="2787950"/>
            <a:ext cx="4572000" cy="34290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7075499" y="2311100"/>
            <a:ext cx="33870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Noto Sans Symbols"/>
              <a:buChar char="▶"/>
            </a:pPr>
            <a:r>
              <a:rPr lang="en-CA"/>
              <a:t>End Stop Anticipation</a:t>
            </a:r>
            <a:br>
              <a:rPr lang="en-CA"/>
            </a:br>
          </a:p>
        </p:txBody>
      </p:sp>
      <p:sp>
        <p:nvSpPr>
          <p:cNvPr id="272" name="Shape 272" title="EndStopAnticipate.mp4"/>
          <p:cNvSpPr/>
          <p:nvPr/>
        </p:nvSpPr>
        <p:spPr>
          <a:xfrm>
            <a:off x="7075500" y="27879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54949" y="973675"/>
            <a:ext cx="94212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CA"/>
              <a:t>Electrical and Controls Improvements #2</a:t>
            </a:r>
          </a:p>
        </p:txBody>
      </p:sp>
      <p:sp>
        <p:nvSpPr>
          <p:cNvPr id="278" name="Shape 278" title="SystemMotion.mp4"/>
          <p:cNvSpPr/>
          <p:nvPr/>
        </p:nvSpPr>
        <p:spPr>
          <a:xfrm>
            <a:off x="3810000" y="2934150"/>
            <a:ext cx="4572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172049" y="2457325"/>
            <a:ext cx="3386999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Noto Sans Symbols"/>
              <a:buChar char="▶"/>
            </a:pPr>
            <a:r>
              <a:rPr lang="en-CA"/>
              <a:t>Simultaneous Motion</a:t>
            </a:r>
            <a:br>
              <a:rPr lang="en-CA"/>
            </a:b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154954" y="973667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CA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Electrical and Controls Hurdles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530274" y="2347000"/>
            <a:ext cx="37725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Noto Sans Symbols"/>
              <a:buChar char="▶"/>
            </a:pPr>
            <a:r>
              <a:rPr lang="en-CA"/>
              <a:t>Wire management →  MCU</a:t>
            </a:r>
            <a:br>
              <a:rPr lang="en-CA"/>
            </a:b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Noto Sans Symbols"/>
              <a:buChar char="▶"/>
            </a:pPr>
            <a:br>
              <a:rPr lang="en-CA"/>
            </a:b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71" y="2890300"/>
            <a:ext cx="3856475" cy="35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>
            <p:ph idx="1" type="body"/>
          </p:nvPr>
        </p:nvSpPr>
        <p:spPr>
          <a:xfrm>
            <a:off x="6870949" y="2347000"/>
            <a:ext cx="37725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Noto Sans Symbols"/>
              <a:buChar char="▶"/>
            </a:pPr>
            <a:r>
              <a:rPr lang="en-CA"/>
              <a:t>Wire management →  X rails</a:t>
            </a:r>
            <a:br>
              <a:rPr lang="en-CA"/>
            </a:br>
          </a:p>
        </p:txBody>
      </p:sp>
      <p:sp>
        <p:nvSpPr>
          <p:cNvPr id="288" name="Shape 288" title="WireManagement.mp4"/>
          <p:cNvSpPr/>
          <p:nvPr/>
        </p:nvSpPr>
        <p:spPr>
          <a:xfrm>
            <a:off x="6870941" y="2890300"/>
            <a:ext cx="4781632" cy="35862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