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1014" r:id="rId3"/>
    <p:sldId id="257" r:id="rId4"/>
    <p:sldId id="258" r:id="rId5"/>
    <p:sldId id="1011" r:id="rId6"/>
    <p:sldId id="1013" r:id="rId7"/>
    <p:sldId id="1012" r:id="rId8"/>
    <p:sldId id="1015" r:id="rId9"/>
    <p:sldId id="1016" r:id="rId10"/>
    <p:sldId id="1017" r:id="rId11"/>
    <p:sldId id="1018" r:id="rId12"/>
    <p:sldId id="1019" r:id="rId13"/>
    <p:sldId id="1020" r:id="rId14"/>
    <p:sldId id="988" r:id="rId15"/>
    <p:sldId id="989" r:id="rId16"/>
    <p:sldId id="990" r:id="rId17"/>
    <p:sldId id="991" r:id="rId18"/>
    <p:sldId id="992" r:id="rId19"/>
    <p:sldId id="262" r:id="rId20"/>
    <p:sldId id="993" r:id="rId21"/>
    <p:sldId id="994" r:id="rId22"/>
    <p:sldId id="995" r:id="rId23"/>
    <p:sldId id="996" r:id="rId24"/>
    <p:sldId id="997" r:id="rId25"/>
    <p:sldId id="998" r:id="rId26"/>
    <p:sldId id="999" r:id="rId27"/>
    <p:sldId id="1000" r:id="rId28"/>
    <p:sldId id="1001" r:id="rId29"/>
    <p:sldId id="1002" r:id="rId30"/>
    <p:sldId id="1003" r:id="rId31"/>
    <p:sldId id="1004" r:id="rId32"/>
    <p:sldId id="1005" r:id="rId33"/>
    <p:sldId id="1006" r:id="rId34"/>
    <p:sldId id="1007" r:id="rId35"/>
    <p:sldId id="1008" r:id="rId36"/>
    <p:sldId id="1009" r:id="rId37"/>
    <p:sldId id="1010" r:id="rId38"/>
    <p:sldId id="298" r:id="rId39"/>
    <p:sldId id="29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CA606-9079-4D3C-A793-F9C2B379942B}" v="7" dt="2024-04-23T18:43:37.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111" d="100"/>
          <a:sy n="111" d="100"/>
        </p:scale>
        <p:origin x="4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Eric" userId="73f64648-5cc5-4491-b49f-26620bbd76e2" providerId="ADAL" clId="{00FCA606-9079-4D3C-A793-F9C2B379942B}"/>
    <pc:docChg chg="modSld">
      <pc:chgData name="Li, Eric" userId="73f64648-5cc5-4491-b49f-26620bbd76e2" providerId="ADAL" clId="{00FCA606-9079-4D3C-A793-F9C2B379942B}" dt="2024-04-24T18:33:17.081" v="11" actId="13926"/>
      <pc:docMkLst>
        <pc:docMk/>
      </pc:docMkLst>
      <pc:sldChg chg="modSp mod">
        <pc:chgData name="Li, Eric" userId="73f64648-5cc5-4491-b49f-26620bbd76e2" providerId="ADAL" clId="{00FCA606-9079-4D3C-A793-F9C2B379942B}" dt="2024-04-24T17:15:34.688" v="10" actId="13926"/>
        <pc:sldMkLst>
          <pc:docMk/>
          <pc:sldMk cId="2757437624" sldId="257"/>
        </pc:sldMkLst>
        <pc:spChg chg="mod">
          <ac:chgData name="Li, Eric" userId="73f64648-5cc5-4491-b49f-26620bbd76e2" providerId="ADAL" clId="{00FCA606-9079-4D3C-A793-F9C2B379942B}" dt="2024-04-24T17:15:34.688" v="10" actId="13926"/>
          <ac:spMkLst>
            <pc:docMk/>
            <pc:sldMk cId="2757437624" sldId="257"/>
            <ac:spMk id="3" creationId="{200F7069-A2D9-3A89-47DA-38D00F840C7F}"/>
          </ac:spMkLst>
        </pc:spChg>
      </pc:sldChg>
      <pc:sldChg chg="modSp mod">
        <pc:chgData name="Li, Eric" userId="73f64648-5cc5-4491-b49f-26620bbd76e2" providerId="ADAL" clId="{00FCA606-9079-4D3C-A793-F9C2B379942B}" dt="2024-04-24T18:33:17.081" v="11" actId="13926"/>
        <pc:sldMkLst>
          <pc:docMk/>
          <pc:sldMk cId="2260179402" sldId="1011"/>
        </pc:sldMkLst>
        <pc:spChg chg="mod">
          <ac:chgData name="Li, Eric" userId="73f64648-5cc5-4491-b49f-26620bbd76e2" providerId="ADAL" clId="{00FCA606-9079-4D3C-A793-F9C2B379942B}" dt="2024-04-24T18:33:17.081" v="11" actId="13926"/>
          <ac:spMkLst>
            <pc:docMk/>
            <pc:sldMk cId="2260179402" sldId="1011"/>
            <ac:spMk id="3" creationId="{33F465E8-D89C-8F94-C193-777D6C598E9D}"/>
          </ac:spMkLst>
        </pc:spChg>
      </pc:sldChg>
      <pc:sldChg chg="modSp">
        <pc:chgData name="Li, Eric" userId="73f64648-5cc5-4491-b49f-26620bbd76e2" providerId="ADAL" clId="{00FCA606-9079-4D3C-A793-F9C2B379942B}" dt="2024-04-23T18:43:37.723" v="6" actId="113"/>
        <pc:sldMkLst>
          <pc:docMk/>
          <pc:sldMk cId="1210122356" sldId="1018"/>
        </pc:sldMkLst>
        <pc:spChg chg="mod">
          <ac:chgData name="Li, Eric" userId="73f64648-5cc5-4491-b49f-26620bbd76e2" providerId="ADAL" clId="{00FCA606-9079-4D3C-A793-F9C2B379942B}" dt="2024-04-23T18:43:37.723" v="6" actId="113"/>
          <ac:spMkLst>
            <pc:docMk/>
            <pc:sldMk cId="1210122356" sldId="1018"/>
            <ac:spMk id="3" creationId="{C89ED7F5-839E-4EC4-E353-14384D846604}"/>
          </ac:spMkLst>
        </pc:spChg>
      </pc:sldChg>
      <pc:sldChg chg="modSp mod">
        <pc:chgData name="Li, Eric" userId="73f64648-5cc5-4491-b49f-26620bbd76e2" providerId="ADAL" clId="{00FCA606-9079-4D3C-A793-F9C2B379942B}" dt="2024-04-24T14:02:44.729" v="8" actId="1076"/>
        <pc:sldMkLst>
          <pc:docMk/>
          <pc:sldMk cId="3126583320" sldId="1020"/>
        </pc:sldMkLst>
        <pc:picChg chg="mod">
          <ac:chgData name="Li, Eric" userId="73f64648-5cc5-4491-b49f-26620bbd76e2" providerId="ADAL" clId="{00FCA606-9079-4D3C-A793-F9C2B379942B}" dt="2024-04-24T14:02:44.729" v="8" actId="1076"/>
          <ac:picMkLst>
            <pc:docMk/>
            <pc:sldMk cId="3126583320" sldId="1020"/>
            <ac:picMk id="5" creationId="{325E4311-3F05-5895-359E-61A28923F09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CDFD-8668-6C88-2179-5AB967A93E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78EF0B-0820-F9A6-2B77-BA063C729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88C246-6918-1022-4F38-C80AB2391A52}"/>
              </a:ext>
            </a:extLst>
          </p:cNvPr>
          <p:cNvSpPr>
            <a:spLocks noGrp="1"/>
          </p:cNvSpPr>
          <p:nvPr>
            <p:ph type="dt" sz="half" idx="10"/>
          </p:nvPr>
        </p:nvSpPr>
        <p:spPr/>
        <p:txBody>
          <a:bodyPr/>
          <a:lstStyle/>
          <a:p>
            <a:fld id="{8235D663-21FE-43ED-8D15-8A81CBDB56B5}" type="datetimeFigureOut">
              <a:rPr lang="en-US" smtClean="0"/>
              <a:t>4/24/2024</a:t>
            </a:fld>
            <a:endParaRPr lang="en-US"/>
          </a:p>
        </p:txBody>
      </p:sp>
      <p:sp>
        <p:nvSpPr>
          <p:cNvPr id="5" name="Footer Placeholder 4">
            <a:extLst>
              <a:ext uri="{FF2B5EF4-FFF2-40B4-BE49-F238E27FC236}">
                <a16:creationId xmlns:a16="http://schemas.microsoft.com/office/drawing/2014/main" id="{E284664D-65B4-7480-398B-0BCF481C8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61B6C-615F-B928-4CD4-FA4E2B162EE3}"/>
              </a:ext>
            </a:extLst>
          </p:cNvPr>
          <p:cNvSpPr>
            <a:spLocks noGrp="1"/>
          </p:cNvSpPr>
          <p:nvPr>
            <p:ph type="sldNum" sz="quarter" idx="12"/>
          </p:nvPr>
        </p:nvSpPr>
        <p:spPr/>
        <p:txBody>
          <a:bodyPr/>
          <a:lstStyle/>
          <a:p>
            <a:fld id="{F7BBD7CA-A4F9-4CAE-8D34-000F313DE30B}" type="slidenum">
              <a:rPr lang="en-US" smtClean="0"/>
              <a:t>‹#›</a:t>
            </a:fld>
            <a:endParaRPr lang="en-US"/>
          </a:p>
        </p:txBody>
      </p:sp>
    </p:spTree>
    <p:extLst>
      <p:ext uri="{BB962C8B-B14F-4D97-AF65-F5344CB8AC3E}">
        <p14:creationId xmlns:p14="http://schemas.microsoft.com/office/powerpoint/2010/main" val="19718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B61C-BFD3-E537-FC77-876FC25DA0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8238D2-0E78-D26E-BDEB-B992AD4069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5D77ED-C10E-9124-0292-50C1C9F930E0}"/>
              </a:ext>
            </a:extLst>
          </p:cNvPr>
          <p:cNvSpPr>
            <a:spLocks noGrp="1"/>
          </p:cNvSpPr>
          <p:nvPr>
            <p:ph type="dt" sz="half" idx="10"/>
          </p:nvPr>
        </p:nvSpPr>
        <p:spPr/>
        <p:txBody>
          <a:bodyPr/>
          <a:lstStyle/>
          <a:p>
            <a:fld id="{8235D663-21FE-43ED-8D15-8A81CBDB56B5}" type="datetimeFigureOut">
              <a:rPr lang="en-US" smtClean="0"/>
              <a:t>4/24/2024</a:t>
            </a:fld>
            <a:endParaRPr lang="en-US"/>
          </a:p>
        </p:txBody>
      </p:sp>
      <p:sp>
        <p:nvSpPr>
          <p:cNvPr id="5" name="Footer Placeholder 4">
            <a:extLst>
              <a:ext uri="{FF2B5EF4-FFF2-40B4-BE49-F238E27FC236}">
                <a16:creationId xmlns:a16="http://schemas.microsoft.com/office/drawing/2014/main" id="{0DC59BBC-93F7-4513-DB54-C9FA31714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E0D93-9C74-2EA9-4CF7-C28F330F4828}"/>
              </a:ext>
            </a:extLst>
          </p:cNvPr>
          <p:cNvSpPr>
            <a:spLocks noGrp="1"/>
          </p:cNvSpPr>
          <p:nvPr>
            <p:ph type="sldNum" sz="quarter" idx="12"/>
          </p:nvPr>
        </p:nvSpPr>
        <p:spPr/>
        <p:txBody>
          <a:bodyPr/>
          <a:lstStyle/>
          <a:p>
            <a:fld id="{F7BBD7CA-A4F9-4CAE-8D34-000F313DE30B}" type="slidenum">
              <a:rPr lang="en-US" smtClean="0"/>
              <a:t>‹#›</a:t>
            </a:fld>
            <a:endParaRPr lang="en-US"/>
          </a:p>
        </p:txBody>
      </p:sp>
    </p:spTree>
    <p:extLst>
      <p:ext uri="{BB962C8B-B14F-4D97-AF65-F5344CB8AC3E}">
        <p14:creationId xmlns:p14="http://schemas.microsoft.com/office/powerpoint/2010/main" val="400556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93A05-1152-260A-AB6D-720C1488C7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D945AA-A844-612C-D20B-32BD52C4F7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D893D-EB9F-189D-8C54-9C4C5EFA23C2}"/>
              </a:ext>
            </a:extLst>
          </p:cNvPr>
          <p:cNvSpPr>
            <a:spLocks noGrp="1"/>
          </p:cNvSpPr>
          <p:nvPr>
            <p:ph type="dt" sz="half" idx="10"/>
          </p:nvPr>
        </p:nvSpPr>
        <p:spPr/>
        <p:txBody>
          <a:bodyPr/>
          <a:lstStyle/>
          <a:p>
            <a:fld id="{8235D663-21FE-43ED-8D15-8A81CBDB56B5}" type="datetimeFigureOut">
              <a:rPr lang="en-US" smtClean="0"/>
              <a:t>4/24/2024</a:t>
            </a:fld>
            <a:endParaRPr lang="en-US"/>
          </a:p>
        </p:txBody>
      </p:sp>
      <p:sp>
        <p:nvSpPr>
          <p:cNvPr id="5" name="Footer Placeholder 4">
            <a:extLst>
              <a:ext uri="{FF2B5EF4-FFF2-40B4-BE49-F238E27FC236}">
                <a16:creationId xmlns:a16="http://schemas.microsoft.com/office/drawing/2014/main" id="{B3A4AAEA-228E-1AA7-6CEB-F7C89D4AA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8FBC41-CE54-6616-BD87-F2EA85A2D4B5}"/>
              </a:ext>
            </a:extLst>
          </p:cNvPr>
          <p:cNvSpPr>
            <a:spLocks noGrp="1"/>
          </p:cNvSpPr>
          <p:nvPr>
            <p:ph type="sldNum" sz="quarter" idx="12"/>
          </p:nvPr>
        </p:nvSpPr>
        <p:spPr/>
        <p:txBody>
          <a:bodyPr/>
          <a:lstStyle/>
          <a:p>
            <a:fld id="{F7BBD7CA-A4F9-4CAE-8D34-000F313DE30B}" type="slidenum">
              <a:rPr lang="en-US" smtClean="0"/>
              <a:t>‹#›</a:t>
            </a:fld>
            <a:endParaRPr lang="en-US"/>
          </a:p>
        </p:txBody>
      </p:sp>
    </p:spTree>
    <p:extLst>
      <p:ext uri="{BB962C8B-B14F-4D97-AF65-F5344CB8AC3E}">
        <p14:creationId xmlns:p14="http://schemas.microsoft.com/office/powerpoint/2010/main" val="896369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7DE2-0AB7-7033-7A83-0A5CBAD321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6266DD-DD11-6573-9A18-E90C0C2B53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05C5F-3227-0E59-C511-CE471D8DDD38}"/>
              </a:ext>
            </a:extLst>
          </p:cNvPr>
          <p:cNvSpPr>
            <a:spLocks noGrp="1"/>
          </p:cNvSpPr>
          <p:nvPr>
            <p:ph type="dt" sz="half" idx="10"/>
          </p:nvPr>
        </p:nvSpPr>
        <p:spPr/>
        <p:txBody>
          <a:bodyPr/>
          <a:lstStyle/>
          <a:p>
            <a:fld id="{8235D663-21FE-43ED-8D15-8A81CBDB56B5}" type="datetimeFigureOut">
              <a:rPr lang="en-US" smtClean="0"/>
              <a:t>4/24/2024</a:t>
            </a:fld>
            <a:endParaRPr lang="en-US"/>
          </a:p>
        </p:txBody>
      </p:sp>
      <p:sp>
        <p:nvSpPr>
          <p:cNvPr id="5" name="Footer Placeholder 4">
            <a:extLst>
              <a:ext uri="{FF2B5EF4-FFF2-40B4-BE49-F238E27FC236}">
                <a16:creationId xmlns:a16="http://schemas.microsoft.com/office/drawing/2014/main" id="{5DBEAD86-D255-2046-2062-000120845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6635E-4EAF-A9C6-53CC-3A6597553A03}"/>
              </a:ext>
            </a:extLst>
          </p:cNvPr>
          <p:cNvSpPr>
            <a:spLocks noGrp="1"/>
          </p:cNvSpPr>
          <p:nvPr>
            <p:ph type="sldNum" sz="quarter" idx="12"/>
          </p:nvPr>
        </p:nvSpPr>
        <p:spPr/>
        <p:txBody>
          <a:bodyPr/>
          <a:lstStyle/>
          <a:p>
            <a:fld id="{F7BBD7CA-A4F9-4CAE-8D34-000F313DE30B}" type="slidenum">
              <a:rPr lang="en-US" smtClean="0"/>
              <a:t>‹#›</a:t>
            </a:fld>
            <a:endParaRPr lang="en-US"/>
          </a:p>
        </p:txBody>
      </p:sp>
    </p:spTree>
    <p:extLst>
      <p:ext uri="{BB962C8B-B14F-4D97-AF65-F5344CB8AC3E}">
        <p14:creationId xmlns:p14="http://schemas.microsoft.com/office/powerpoint/2010/main" val="315279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2BC8-1E60-3DB9-DDDC-5E05E77E2E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DCE611-B0CF-ABE2-9270-5E5379D14D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3A2F2-084E-3244-D157-F23BEDCA3D21}"/>
              </a:ext>
            </a:extLst>
          </p:cNvPr>
          <p:cNvSpPr>
            <a:spLocks noGrp="1"/>
          </p:cNvSpPr>
          <p:nvPr>
            <p:ph type="dt" sz="half" idx="10"/>
          </p:nvPr>
        </p:nvSpPr>
        <p:spPr/>
        <p:txBody>
          <a:bodyPr/>
          <a:lstStyle/>
          <a:p>
            <a:fld id="{8235D663-21FE-43ED-8D15-8A81CBDB56B5}" type="datetimeFigureOut">
              <a:rPr lang="en-US" smtClean="0"/>
              <a:t>4/24/2024</a:t>
            </a:fld>
            <a:endParaRPr lang="en-US"/>
          </a:p>
        </p:txBody>
      </p:sp>
      <p:sp>
        <p:nvSpPr>
          <p:cNvPr id="5" name="Footer Placeholder 4">
            <a:extLst>
              <a:ext uri="{FF2B5EF4-FFF2-40B4-BE49-F238E27FC236}">
                <a16:creationId xmlns:a16="http://schemas.microsoft.com/office/drawing/2014/main" id="{6E1669ED-6666-5BDC-3DAD-726B8A8B4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9AF3B-485C-B83A-47E1-8E6278C8E3D5}"/>
              </a:ext>
            </a:extLst>
          </p:cNvPr>
          <p:cNvSpPr>
            <a:spLocks noGrp="1"/>
          </p:cNvSpPr>
          <p:nvPr>
            <p:ph type="sldNum" sz="quarter" idx="12"/>
          </p:nvPr>
        </p:nvSpPr>
        <p:spPr/>
        <p:txBody>
          <a:bodyPr/>
          <a:lstStyle/>
          <a:p>
            <a:fld id="{F7BBD7CA-A4F9-4CAE-8D34-000F313DE30B}" type="slidenum">
              <a:rPr lang="en-US" smtClean="0"/>
              <a:t>‹#›</a:t>
            </a:fld>
            <a:endParaRPr lang="en-US"/>
          </a:p>
        </p:txBody>
      </p:sp>
    </p:spTree>
    <p:extLst>
      <p:ext uri="{BB962C8B-B14F-4D97-AF65-F5344CB8AC3E}">
        <p14:creationId xmlns:p14="http://schemas.microsoft.com/office/powerpoint/2010/main" val="924236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5DA53-F5A6-5A16-95F6-53891CF613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94E65B-7B20-8641-B2A2-FDFCDB6B90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6DA29-9694-76A7-B94A-7AD28A0A9A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09AAFB-8AAD-977E-4017-76E7EB07D246}"/>
              </a:ext>
            </a:extLst>
          </p:cNvPr>
          <p:cNvSpPr>
            <a:spLocks noGrp="1"/>
          </p:cNvSpPr>
          <p:nvPr>
            <p:ph type="dt" sz="half" idx="10"/>
          </p:nvPr>
        </p:nvSpPr>
        <p:spPr/>
        <p:txBody>
          <a:bodyPr/>
          <a:lstStyle/>
          <a:p>
            <a:fld id="{8235D663-21FE-43ED-8D15-8A81CBDB56B5}" type="datetimeFigureOut">
              <a:rPr lang="en-US" smtClean="0"/>
              <a:t>4/24/2024</a:t>
            </a:fld>
            <a:endParaRPr lang="en-US"/>
          </a:p>
        </p:txBody>
      </p:sp>
      <p:sp>
        <p:nvSpPr>
          <p:cNvPr id="6" name="Footer Placeholder 5">
            <a:extLst>
              <a:ext uri="{FF2B5EF4-FFF2-40B4-BE49-F238E27FC236}">
                <a16:creationId xmlns:a16="http://schemas.microsoft.com/office/drawing/2014/main" id="{549523D6-7F0F-C514-9EC4-AD28E715E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EE90E-74DB-E96B-D227-297A3E3F2B80}"/>
              </a:ext>
            </a:extLst>
          </p:cNvPr>
          <p:cNvSpPr>
            <a:spLocks noGrp="1"/>
          </p:cNvSpPr>
          <p:nvPr>
            <p:ph type="sldNum" sz="quarter" idx="12"/>
          </p:nvPr>
        </p:nvSpPr>
        <p:spPr/>
        <p:txBody>
          <a:bodyPr/>
          <a:lstStyle/>
          <a:p>
            <a:fld id="{F7BBD7CA-A4F9-4CAE-8D34-000F313DE30B}" type="slidenum">
              <a:rPr lang="en-US" smtClean="0"/>
              <a:t>‹#›</a:t>
            </a:fld>
            <a:endParaRPr lang="en-US"/>
          </a:p>
        </p:txBody>
      </p:sp>
    </p:spTree>
    <p:extLst>
      <p:ext uri="{BB962C8B-B14F-4D97-AF65-F5344CB8AC3E}">
        <p14:creationId xmlns:p14="http://schemas.microsoft.com/office/powerpoint/2010/main" val="228264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C53A-E84B-2FE9-51C6-C108027766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A5F080-FDE8-0111-937B-CBE907D29E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02CDA0-9B82-45AE-D38A-AFDA84797B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0B5E74-083D-892E-5A79-C51B252A39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0D39D8-5FF4-8EAD-1CF0-90E28E17F5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93654D-5F5A-7F99-754F-5063DEA7C557}"/>
              </a:ext>
            </a:extLst>
          </p:cNvPr>
          <p:cNvSpPr>
            <a:spLocks noGrp="1"/>
          </p:cNvSpPr>
          <p:nvPr>
            <p:ph type="dt" sz="half" idx="10"/>
          </p:nvPr>
        </p:nvSpPr>
        <p:spPr/>
        <p:txBody>
          <a:bodyPr/>
          <a:lstStyle/>
          <a:p>
            <a:fld id="{8235D663-21FE-43ED-8D15-8A81CBDB56B5}" type="datetimeFigureOut">
              <a:rPr lang="en-US" smtClean="0"/>
              <a:t>4/24/2024</a:t>
            </a:fld>
            <a:endParaRPr lang="en-US"/>
          </a:p>
        </p:txBody>
      </p:sp>
      <p:sp>
        <p:nvSpPr>
          <p:cNvPr id="8" name="Footer Placeholder 7">
            <a:extLst>
              <a:ext uri="{FF2B5EF4-FFF2-40B4-BE49-F238E27FC236}">
                <a16:creationId xmlns:a16="http://schemas.microsoft.com/office/drawing/2014/main" id="{7A5CD671-9D33-85FE-2A12-07181CA60E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C5A2D7-7B81-B548-5FD8-55E01B772FDB}"/>
              </a:ext>
            </a:extLst>
          </p:cNvPr>
          <p:cNvSpPr>
            <a:spLocks noGrp="1"/>
          </p:cNvSpPr>
          <p:nvPr>
            <p:ph type="sldNum" sz="quarter" idx="12"/>
          </p:nvPr>
        </p:nvSpPr>
        <p:spPr/>
        <p:txBody>
          <a:bodyPr/>
          <a:lstStyle/>
          <a:p>
            <a:fld id="{F7BBD7CA-A4F9-4CAE-8D34-000F313DE30B}" type="slidenum">
              <a:rPr lang="en-US" smtClean="0"/>
              <a:t>‹#›</a:t>
            </a:fld>
            <a:endParaRPr lang="en-US"/>
          </a:p>
        </p:txBody>
      </p:sp>
    </p:spTree>
    <p:extLst>
      <p:ext uri="{BB962C8B-B14F-4D97-AF65-F5344CB8AC3E}">
        <p14:creationId xmlns:p14="http://schemas.microsoft.com/office/powerpoint/2010/main" val="2916827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8E63-02D6-9EE8-BB3C-65F969540C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ADCA7A-ED93-F281-8684-F74ADFF7B849}"/>
              </a:ext>
            </a:extLst>
          </p:cNvPr>
          <p:cNvSpPr>
            <a:spLocks noGrp="1"/>
          </p:cNvSpPr>
          <p:nvPr>
            <p:ph type="dt" sz="half" idx="10"/>
          </p:nvPr>
        </p:nvSpPr>
        <p:spPr/>
        <p:txBody>
          <a:bodyPr/>
          <a:lstStyle/>
          <a:p>
            <a:fld id="{8235D663-21FE-43ED-8D15-8A81CBDB56B5}" type="datetimeFigureOut">
              <a:rPr lang="en-US" smtClean="0"/>
              <a:t>4/24/2024</a:t>
            </a:fld>
            <a:endParaRPr lang="en-US"/>
          </a:p>
        </p:txBody>
      </p:sp>
      <p:sp>
        <p:nvSpPr>
          <p:cNvPr id="4" name="Footer Placeholder 3">
            <a:extLst>
              <a:ext uri="{FF2B5EF4-FFF2-40B4-BE49-F238E27FC236}">
                <a16:creationId xmlns:a16="http://schemas.microsoft.com/office/drawing/2014/main" id="{1A5AC89B-2773-A2A8-EA9D-09EBBEC07E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2EF4FF-8FDF-9695-9DD2-66420F2D465B}"/>
              </a:ext>
            </a:extLst>
          </p:cNvPr>
          <p:cNvSpPr>
            <a:spLocks noGrp="1"/>
          </p:cNvSpPr>
          <p:nvPr>
            <p:ph type="sldNum" sz="quarter" idx="12"/>
          </p:nvPr>
        </p:nvSpPr>
        <p:spPr/>
        <p:txBody>
          <a:bodyPr/>
          <a:lstStyle/>
          <a:p>
            <a:fld id="{F7BBD7CA-A4F9-4CAE-8D34-000F313DE30B}" type="slidenum">
              <a:rPr lang="en-US" smtClean="0"/>
              <a:t>‹#›</a:t>
            </a:fld>
            <a:endParaRPr lang="en-US"/>
          </a:p>
        </p:txBody>
      </p:sp>
    </p:spTree>
    <p:extLst>
      <p:ext uri="{BB962C8B-B14F-4D97-AF65-F5344CB8AC3E}">
        <p14:creationId xmlns:p14="http://schemas.microsoft.com/office/powerpoint/2010/main" val="78496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027517-9DF9-A77B-553B-5E4AA3D78659}"/>
              </a:ext>
            </a:extLst>
          </p:cNvPr>
          <p:cNvSpPr>
            <a:spLocks noGrp="1"/>
          </p:cNvSpPr>
          <p:nvPr>
            <p:ph type="dt" sz="half" idx="10"/>
          </p:nvPr>
        </p:nvSpPr>
        <p:spPr/>
        <p:txBody>
          <a:bodyPr/>
          <a:lstStyle/>
          <a:p>
            <a:fld id="{8235D663-21FE-43ED-8D15-8A81CBDB56B5}" type="datetimeFigureOut">
              <a:rPr lang="en-US" smtClean="0"/>
              <a:t>4/24/2024</a:t>
            </a:fld>
            <a:endParaRPr lang="en-US"/>
          </a:p>
        </p:txBody>
      </p:sp>
      <p:sp>
        <p:nvSpPr>
          <p:cNvPr id="3" name="Footer Placeholder 2">
            <a:extLst>
              <a:ext uri="{FF2B5EF4-FFF2-40B4-BE49-F238E27FC236}">
                <a16:creationId xmlns:a16="http://schemas.microsoft.com/office/drawing/2014/main" id="{3ACEACB6-EC5A-F102-D5C3-C9491F68CC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78147B-6667-0956-7AC1-BF0295D21EBF}"/>
              </a:ext>
            </a:extLst>
          </p:cNvPr>
          <p:cNvSpPr>
            <a:spLocks noGrp="1"/>
          </p:cNvSpPr>
          <p:nvPr>
            <p:ph type="sldNum" sz="quarter" idx="12"/>
          </p:nvPr>
        </p:nvSpPr>
        <p:spPr/>
        <p:txBody>
          <a:bodyPr/>
          <a:lstStyle/>
          <a:p>
            <a:fld id="{F7BBD7CA-A4F9-4CAE-8D34-000F313DE30B}" type="slidenum">
              <a:rPr lang="en-US" smtClean="0"/>
              <a:t>‹#›</a:t>
            </a:fld>
            <a:endParaRPr lang="en-US"/>
          </a:p>
        </p:txBody>
      </p:sp>
    </p:spTree>
    <p:extLst>
      <p:ext uri="{BB962C8B-B14F-4D97-AF65-F5344CB8AC3E}">
        <p14:creationId xmlns:p14="http://schemas.microsoft.com/office/powerpoint/2010/main" val="86761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80F8-E78A-B8BF-23D6-9759FD10D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C9683D-60B1-8342-9285-F0DBE206F9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1CF74E-7A4E-2141-5D05-DDE4DBA30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81389-ADFE-4587-CB73-176F7723DC78}"/>
              </a:ext>
            </a:extLst>
          </p:cNvPr>
          <p:cNvSpPr>
            <a:spLocks noGrp="1"/>
          </p:cNvSpPr>
          <p:nvPr>
            <p:ph type="dt" sz="half" idx="10"/>
          </p:nvPr>
        </p:nvSpPr>
        <p:spPr/>
        <p:txBody>
          <a:bodyPr/>
          <a:lstStyle/>
          <a:p>
            <a:fld id="{8235D663-21FE-43ED-8D15-8A81CBDB56B5}" type="datetimeFigureOut">
              <a:rPr lang="en-US" smtClean="0"/>
              <a:t>4/24/2024</a:t>
            </a:fld>
            <a:endParaRPr lang="en-US"/>
          </a:p>
        </p:txBody>
      </p:sp>
      <p:sp>
        <p:nvSpPr>
          <p:cNvPr id="6" name="Footer Placeholder 5">
            <a:extLst>
              <a:ext uri="{FF2B5EF4-FFF2-40B4-BE49-F238E27FC236}">
                <a16:creationId xmlns:a16="http://schemas.microsoft.com/office/drawing/2014/main" id="{152ECADC-A7F7-B673-87CD-0F7BEA50A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83CE7C-4F57-47DB-834D-4EE2A9B063E1}"/>
              </a:ext>
            </a:extLst>
          </p:cNvPr>
          <p:cNvSpPr>
            <a:spLocks noGrp="1"/>
          </p:cNvSpPr>
          <p:nvPr>
            <p:ph type="sldNum" sz="quarter" idx="12"/>
          </p:nvPr>
        </p:nvSpPr>
        <p:spPr/>
        <p:txBody>
          <a:bodyPr/>
          <a:lstStyle/>
          <a:p>
            <a:fld id="{F7BBD7CA-A4F9-4CAE-8D34-000F313DE30B}" type="slidenum">
              <a:rPr lang="en-US" smtClean="0"/>
              <a:t>‹#›</a:t>
            </a:fld>
            <a:endParaRPr lang="en-US"/>
          </a:p>
        </p:txBody>
      </p:sp>
    </p:spTree>
    <p:extLst>
      <p:ext uri="{BB962C8B-B14F-4D97-AF65-F5344CB8AC3E}">
        <p14:creationId xmlns:p14="http://schemas.microsoft.com/office/powerpoint/2010/main" val="281411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238B-203F-819F-92C9-F35F37642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5E0717-696A-A912-D88B-9AD93679FA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267F1B-719F-0F84-6E15-746C5507D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562D8-AC47-6C38-C5D8-67B542CE0985}"/>
              </a:ext>
            </a:extLst>
          </p:cNvPr>
          <p:cNvSpPr>
            <a:spLocks noGrp="1"/>
          </p:cNvSpPr>
          <p:nvPr>
            <p:ph type="dt" sz="half" idx="10"/>
          </p:nvPr>
        </p:nvSpPr>
        <p:spPr/>
        <p:txBody>
          <a:bodyPr/>
          <a:lstStyle/>
          <a:p>
            <a:fld id="{8235D663-21FE-43ED-8D15-8A81CBDB56B5}" type="datetimeFigureOut">
              <a:rPr lang="en-US" smtClean="0"/>
              <a:t>4/24/2024</a:t>
            </a:fld>
            <a:endParaRPr lang="en-US"/>
          </a:p>
        </p:txBody>
      </p:sp>
      <p:sp>
        <p:nvSpPr>
          <p:cNvPr id="6" name="Footer Placeholder 5">
            <a:extLst>
              <a:ext uri="{FF2B5EF4-FFF2-40B4-BE49-F238E27FC236}">
                <a16:creationId xmlns:a16="http://schemas.microsoft.com/office/drawing/2014/main" id="{BBC16330-70CF-379A-B1BA-9EF3AF28C8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6EF4F-764B-DD21-27A4-8F5F5A6CD0D7}"/>
              </a:ext>
            </a:extLst>
          </p:cNvPr>
          <p:cNvSpPr>
            <a:spLocks noGrp="1"/>
          </p:cNvSpPr>
          <p:nvPr>
            <p:ph type="sldNum" sz="quarter" idx="12"/>
          </p:nvPr>
        </p:nvSpPr>
        <p:spPr/>
        <p:txBody>
          <a:bodyPr/>
          <a:lstStyle/>
          <a:p>
            <a:fld id="{F7BBD7CA-A4F9-4CAE-8D34-000F313DE30B}" type="slidenum">
              <a:rPr lang="en-US" smtClean="0"/>
              <a:t>‹#›</a:t>
            </a:fld>
            <a:endParaRPr lang="en-US"/>
          </a:p>
        </p:txBody>
      </p:sp>
    </p:spTree>
    <p:extLst>
      <p:ext uri="{BB962C8B-B14F-4D97-AF65-F5344CB8AC3E}">
        <p14:creationId xmlns:p14="http://schemas.microsoft.com/office/powerpoint/2010/main" val="95365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8FE345-6BF5-2AC4-DB99-E5726D0EBE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8688DE-D086-26A4-E316-F25A4FE9EA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8E4F6-86E9-824A-7888-56E524F1E0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5D663-21FE-43ED-8D15-8A81CBDB56B5}" type="datetimeFigureOut">
              <a:rPr lang="en-US" smtClean="0"/>
              <a:t>4/24/2024</a:t>
            </a:fld>
            <a:endParaRPr lang="en-US"/>
          </a:p>
        </p:txBody>
      </p:sp>
      <p:sp>
        <p:nvSpPr>
          <p:cNvPr id="5" name="Footer Placeholder 4">
            <a:extLst>
              <a:ext uri="{FF2B5EF4-FFF2-40B4-BE49-F238E27FC236}">
                <a16:creationId xmlns:a16="http://schemas.microsoft.com/office/drawing/2014/main" id="{69E38280-4C06-73B9-6A9D-2A7C182C8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322FE4-B1EA-CB08-303B-F684F3760D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BBD7CA-A4F9-4CAE-8D34-000F313DE30B}" type="slidenum">
              <a:rPr lang="en-US" smtClean="0"/>
              <a:t>‹#›</a:t>
            </a:fld>
            <a:endParaRPr lang="en-US"/>
          </a:p>
        </p:txBody>
      </p:sp>
    </p:spTree>
    <p:extLst>
      <p:ext uri="{BB962C8B-B14F-4D97-AF65-F5344CB8AC3E}">
        <p14:creationId xmlns:p14="http://schemas.microsoft.com/office/powerpoint/2010/main" val="3025298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nu.org/software/libc/manual/html_node/Server-Example.html" TargetMode="External"/><Relationship Id="rId2" Type="http://schemas.openxmlformats.org/officeDocument/2006/relationships/hyperlink" Target="https://beej.us/guide/bgnet/examples/server.c"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tackoverflow.com/questions/7411301/how-to-introduce-date-and-time-in-log-file" TargetMode="External"/><Relationship Id="rId2" Type="http://schemas.openxmlformats.org/officeDocument/2006/relationships/hyperlink" Target="https://stackoverflow.com/questions/23856306/how-to-create-log-file-in-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an7.org/linux/man-pages/man2/recv.2.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D34C6-2946-D899-3E75-2FF63E236131}"/>
              </a:ext>
            </a:extLst>
          </p:cNvPr>
          <p:cNvSpPr>
            <a:spLocks noGrp="1"/>
          </p:cNvSpPr>
          <p:nvPr>
            <p:ph type="ctrTitle"/>
          </p:nvPr>
        </p:nvSpPr>
        <p:spPr/>
        <p:txBody>
          <a:bodyPr/>
          <a:lstStyle/>
          <a:p>
            <a:r>
              <a:rPr lang="en-US" dirty="0"/>
              <a:t>Programming Project Discussion</a:t>
            </a:r>
          </a:p>
        </p:txBody>
      </p:sp>
      <p:sp>
        <p:nvSpPr>
          <p:cNvPr id="3" name="Subtitle 2">
            <a:extLst>
              <a:ext uri="{FF2B5EF4-FFF2-40B4-BE49-F238E27FC236}">
                <a16:creationId xmlns:a16="http://schemas.microsoft.com/office/drawing/2014/main" id="{AE82C451-DA7C-891B-C0F7-5FB5E2B5090D}"/>
              </a:ext>
            </a:extLst>
          </p:cNvPr>
          <p:cNvSpPr>
            <a:spLocks noGrp="1"/>
          </p:cNvSpPr>
          <p:nvPr>
            <p:ph type="subTitle" idx="1"/>
          </p:nvPr>
        </p:nvSpPr>
        <p:spPr/>
        <p:txBody>
          <a:bodyPr>
            <a:normAutofit lnSpcReduction="10000"/>
          </a:bodyPr>
          <a:lstStyle/>
          <a:p>
            <a:r>
              <a:rPr lang="en-US" dirty="0"/>
              <a:t>QR Decoder</a:t>
            </a:r>
          </a:p>
          <a:p>
            <a:endParaRPr lang="en-US" dirty="0"/>
          </a:p>
          <a:p>
            <a:r>
              <a:rPr lang="en-US" dirty="0"/>
              <a:t>Before you get started: you must download and run </a:t>
            </a:r>
            <a:r>
              <a:rPr lang="en-US" dirty="0" err="1"/>
              <a:t>TCPEchoClient.c</a:t>
            </a:r>
            <a:r>
              <a:rPr lang="en-US" dirty="0"/>
              <a:t> and </a:t>
            </a:r>
            <a:r>
              <a:rPr lang="en-US" dirty="0" err="1"/>
              <a:t>TCPEchoServer.c</a:t>
            </a:r>
            <a:endParaRPr lang="en-US" dirty="0"/>
          </a:p>
        </p:txBody>
      </p:sp>
    </p:spTree>
    <p:extLst>
      <p:ext uri="{BB962C8B-B14F-4D97-AF65-F5344CB8AC3E}">
        <p14:creationId xmlns:p14="http://schemas.microsoft.com/office/powerpoint/2010/main" val="1742471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7B1F-C60D-487E-B519-00F19F114E4C}"/>
              </a:ext>
            </a:extLst>
          </p:cNvPr>
          <p:cNvSpPr>
            <a:spLocks noGrp="1"/>
          </p:cNvSpPr>
          <p:nvPr>
            <p:ph type="title"/>
          </p:nvPr>
        </p:nvSpPr>
        <p:spPr>
          <a:xfrm>
            <a:off x="838200" y="365126"/>
            <a:ext cx="10515600" cy="826366"/>
          </a:xfrm>
        </p:spPr>
        <p:txBody>
          <a:bodyPr/>
          <a:lstStyle/>
          <a:p>
            <a:r>
              <a:rPr lang="en-US" b="1" dirty="0"/>
              <a:t>Creating Sockets</a:t>
            </a:r>
          </a:p>
        </p:txBody>
      </p:sp>
      <p:sp>
        <p:nvSpPr>
          <p:cNvPr id="3" name="Content Placeholder 2">
            <a:extLst>
              <a:ext uri="{FF2B5EF4-FFF2-40B4-BE49-F238E27FC236}">
                <a16:creationId xmlns:a16="http://schemas.microsoft.com/office/drawing/2014/main" id="{503DC0B9-145C-2C5E-1750-B3BA4FE9F011}"/>
              </a:ext>
            </a:extLst>
          </p:cNvPr>
          <p:cNvSpPr>
            <a:spLocks noGrp="1"/>
          </p:cNvSpPr>
          <p:nvPr>
            <p:ph idx="1"/>
          </p:nvPr>
        </p:nvSpPr>
        <p:spPr>
          <a:xfrm>
            <a:off x="838200" y="1191492"/>
            <a:ext cx="10515600" cy="4985471"/>
          </a:xfrm>
        </p:spPr>
        <p:txBody>
          <a:bodyPr>
            <a:normAutofit fontScale="85000" lnSpcReduction="20000"/>
          </a:bodyPr>
          <a:lstStyle/>
          <a:p>
            <a:pPr marL="0" indent="0">
              <a:buNone/>
            </a:pPr>
            <a:r>
              <a:rPr lang="en-US" dirty="0"/>
              <a:t>Next, you need to use socket() and </a:t>
            </a:r>
            <a:r>
              <a:rPr lang="en-US" dirty="0" err="1"/>
              <a:t>setsockopt</a:t>
            </a:r>
            <a:r>
              <a:rPr lang="en-US" dirty="0"/>
              <a:t>() to create sockets. You may use the following code from Beej's </a:t>
            </a:r>
            <a:r>
              <a:rPr lang="en-US" dirty="0" err="1"/>
              <a:t>guideLinks</a:t>
            </a:r>
            <a:r>
              <a:rPr lang="en-US" dirty="0"/>
              <a:t> to an external site. to help you. </a:t>
            </a:r>
          </a:p>
          <a:p>
            <a:pPr marL="0" indent="0">
              <a:buNone/>
            </a:pPr>
            <a:endParaRPr lang="en-US" dirty="0"/>
          </a:p>
          <a:p>
            <a:pPr marL="0" indent="0">
              <a:buNone/>
            </a:pPr>
            <a:r>
              <a:rPr lang="en-US" dirty="0">
                <a:latin typeface="Consolas" panose="020B0609020204030204" pitchFamily="49" charset="0"/>
              </a:rPr>
              <a:t> socket(p-&gt;</a:t>
            </a:r>
            <a:r>
              <a:rPr lang="en-US" dirty="0" err="1">
                <a:latin typeface="Consolas" panose="020B0609020204030204" pitchFamily="49" charset="0"/>
              </a:rPr>
              <a:t>ai_family</a:t>
            </a:r>
            <a:r>
              <a:rPr lang="en-US" dirty="0">
                <a:latin typeface="Consolas" panose="020B0609020204030204" pitchFamily="49" charset="0"/>
              </a:rPr>
              <a:t>, p-&gt;</a:t>
            </a:r>
            <a:r>
              <a:rPr lang="en-US" dirty="0" err="1">
                <a:latin typeface="Consolas" panose="020B0609020204030204" pitchFamily="49" charset="0"/>
              </a:rPr>
              <a:t>ai_socktype</a:t>
            </a:r>
            <a:r>
              <a:rPr lang="en-US" dirty="0">
                <a:latin typeface="Consolas" panose="020B0609020204030204" pitchFamily="49" charset="0"/>
              </a:rPr>
              <a:t>, p-&gt;</a:t>
            </a:r>
            <a:r>
              <a:rPr lang="en-US" dirty="0" err="1">
                <a:latin typeface="Consolas" panose="020B0609020204030204" pitchFamily="49" charset="0"/>
              </a:rPr>
              <a:t>ai_protocol</a:t>
            </a:r>
            <a:r>
              <a:rPr lang="en-US" dirty="0">
                <a:latin typeface="Consolas" panose="020B0609020204030204" pitchFamily="49" charset="0"/>
              </a:rPr>
              <a:t>)) == -1)</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err="1">
                <a:latin typeface="Consolas" panose="020B0609020204030204" pitchFamily="49" charset="0"/>
              </a:rPr>
              <a:t>perror</a:t>
            </a:r>
            <a:r>
              <a:rPr lang="en-US" dirty="0">
                <a:latin typeface="Consolas" panose="020B0609020204030204" pitchFamily="49" charset="0"/>
              </a:rPr>
              <a:t>("server: socket");</a:t>
            </a:r>
          </a:p>
          <a:p>
            <a:pPr marL="0" inden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if (</a:t>
            </a:r>
            <a:r>
              <a:rPr lang="en-US" dirty="0" err="1">
                <a:latin typeface="Consolas" panose="020B0609020204030204" pitchFamily="49" charset="0"/>
              </a:rPr>
              <a:t>setsockopt</a:t>
            </a:r>
            <a:r>
              <a:rPr lang="en-US" dirty="0">
                <a:latin typeface="Consolas" panose="020B0609020204030204" pitchFamily="49" charset="0"/>
              </a:rPr>
              <a:t>(</a:t>
            </a:r>
            <a:r>
              <a:rPr lang="en-US" dirty="0" err="1">
                <a:latin typeface="Consolas" panose="020B0609020204030204" pitchFamily="49" charset="0"/>
              </a:rPr>
              <a:t>sockfd</a:t>
            </a:r>
            <a:r>
              <a:rPr lang="en-US" dirty="0">
                <a:latin typeface="Consolas" panose="020B0609020204030204" pitchFamily="49" charset="0"/>
              </a:rPr>
              <a:t>, SOL_SOCKET, SO_REUSEADDR, &amp;yes,</a:t>
            </a:r>
          </a:p>
          <a:p>
            <a:pPr marL="0" indent="0">
              <a:buNone/>
            </a:pPr>
            <a:r>
              <a:rPr lang="en-US" dirty="0">
                <a:latin typeface="Consolas" panose="020B0609020204030204" pitchFamily="49" charset="0"/>
              </a:rPr>
              <a:t>				</a:t>
            </a:r>
            <a:r>
              <a:rPr lang="en-US" dirty="0" err="1">
                <a:latin typeface="Consolas" panose="020B0609020204030204" pitchFamily="49" charset="0"/>
              </a:rPr>
              <a:t>sizeof</a:t>
            </a:r>
            <a:r>
              <a:rPr lang="en-US" dirty="0">
                <a:latin typeface="Consolas" panose="020B0609020204030204" pitchFamily="49" charset="0"/>
              </a:rPr>
              <a:t>(int)) == -1) {</a:t>
            </a:r>
          </a:p>
          <a:p>
            <a:pPr marL="0" indent="0">
              <a:buNone/>
            </a:pPr>
            <a:r>
              <a:rPr lang="en-US" dirty="0">
                <a:latin typeface="Consolas" panose="020B0609020204030204" pitchFamily="49" charset="0"/>
              </a:rPr>
              <a:t>			</a:t>
            </a:r>
            <a:r>
              <a:rPr lang="en-US" dirty="0" err="1">
                <a:latin typeface="Consolas" panose="020B0609020204030204" pitchFamily="49" charset="0"/>
              </a:rPr>
              <a:t>perror</a:t>
            </a:r>
            <a:r>
              <a:rPr lang="en-US" dirty="0">
                <a:latin typeface="Consolas" panose="020B0609020204030204" pitchFamily="49" charset="0"/>
              </a:rPr>
              <a:t>("</a:t>
            </a:r>
            <a:r>
              <a:rPr lang="en-US" dirty="0" err="1">
                <a:latin typeface="Consolas" panose="020B0609020204030204" pitchFamily="49" charset="0"/>
              </a:rPr>
              <a:t>setsockopt</a:t>
            </a:r>
            <a:r>
              <a:rPr lang="en-US" dirty="0">
                <a:latin typeface="Consolas" panose="020B0609020204030204" pitchFamily="49" charset="0"/>
              </a:rPr>
              <a:t>");</a:t>
            </a:r>
          </a:p>
          <a:p>
            <a:pPr marL="0" indent="0">
              <a:buNone/>
            </a:pPr>
            <a:r>
              <a:rPr lang="en-US" dirty="0">
                <a:latin typeface="Consolas" panose="020B0609020204030204" pitchFamily="49" charset="0"/>
              </a:rPr>
              <a:t>			exit(1);</a:t>
            </a:r>
          </a:p>
          <a:p>
            <a:pPr marL="0" indent="0">
              <a:buNone/>
            </a:pPr>
            <a:r>
              <a:rPr lang="en-US" dirty="0">
                <a:latin typeface="Consolas" panose="020B0609020204030204" pitchFamily="49" charset="0"/>
              </a:rPr>
              <a:t>		}</a:t>
            </a:r>
          </a:p>
        </p:txBody>
      </p:sp>
    </p:spTree>
    <p:extLst>
      <p:ext uri="{BB962C8B-B14F-4D97-AF65-F5344CB8AC3E}">
        <p14:creationId xmlns:p14="http://schemas.microsoft.com/office/powerpoint/2010/main" val="1332850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9ED7F5-839E-4EC4-E353-14384D846604}"/>
              </a:ext>
            </a:extLst>
          </p:cNvPr>
          <p:cNvSpPr>
            <a:spLocks noGrp="1"/>
          </p:cNvSpPr>
          <p:nvPr>
            <p:ph idx="1"/>
          </p:nvPr>
        </p:nvSpPr>
        <p:spPr>
          <a:xfrm>
            <a:off x="838200" y="581891"/>
            <a:ext cx="10515600" cy="5595072"/>
          </a:xfrm>
        </p:spPr>
        <p:txBody>
          <a:bodyPr>
            <a:normAutofit fontScale="92500" lnSpcReduction="10000"/>
          </a:bodyPr>
          <a:lstStyle/>
          <a:p>
            <a:pPr marL="0" indent="0" algn="l">
              <a:buNone/>
            </a:pPr>
            <a:r>
              <a:rPr lang="en-US" sz="1800" b="1" i="1" dirty="0">
                <a:solidFill>
                  <a:srgbClr val="2D3B45"/>
                </a:solidFill>
                <a:effectLst/>
                <a:highlight>
                  <a:srgbClr val="FFFFFF"/>
                </a:highlight>
                <a:latin typeface="Lato Extended"/>
              </a:rPr>
              <a:t>4. Binding to Socket</a:t>
            </a:r>
            <a:endParaRPr lang="en-US" sz="1800" b="0" i="0" dirty="0">
              <a:solidFill>
                <a:srgbClr val="2D3B45"/>
              </a:solidFill>
              <a:effectLst/>
              <a:highlight>
                <a:srgbClr val="FFFFFF"/>
              </a:highlight>
              <a:latin typeface="Lato Extended"/>
            </a:endParaRPr>
          </a:p>
          <a:p>
            <a:pPr marL="0" indent="0" algn="l">
              <a:buNone/>
            </a:pPr>
            <a:r>
              <a:rPr lang="en-US" sz="1800" b="1" i="1" dirty="0">
                <a:solidFill>
                  <a:srgbClr val="2D3B45"/>
                </a:solidFill>
                <a:effectLst/>
                <a:highlight>
                  <a:srgbClr val="FFFFFF"/>
                </a:highlight>
                <a:latin typeface="Lato Extended"/>
              </a:rPr>
              <a:t>5. Listening on a Socket </a:t>
            </a:r>
            <a:endParaRPr lang="en-US" sz="1800" b="0" i="0" dirty="0">
              <a:solidFill>
                <a:srgbClr val="2D3B45"/>
              </a:solidFill>
              <a:effectLst/>
              <a:highlight>
                <a:srgbClr val="FFFFFF"/>
              </a:highlight>
              <a:latin typeface="Lato Extended"/>
            </a:endParaRPr>
          </a:p>
          <a:p>
            <a:pPr marL="0" indent="0" algn="l">
              <a:buNone/>
            </a:pPr>
            <a:r>
              <a:rPr lang="en-US" sz="1800" b="0" i="0" dirty="0">
                <a:solidFill>
                  <a:srgbClr val="2D3B45"/>
                </a:solidFill>
                <a:effectLst/>
                <a:highlight>
                  <a:srgbClr val="FFFFFF"/>
                </a:highlight>
                <a:latin typeface="Lato Extended"/>
              </a:rPr>
              <a:t>(the above two should be very familiar by now. Additionally, you may continue to refer to Beej's guide: </a:t>
            </a:r>
            <a:r>
              <a:rPr lang="en-US" sz="1800" b="0" i="0" u="sng" dirty="0">
                <a:solidFill>
                  <a:srgbClr val="2D3B45"/>
                </a:solidFill>
                <a:effectLst/>
                <a:highlight>
                  <a:srgbClr val="FFFFFF"/>
                </a:highlight>
                <a:latin typeface="Lato Extended"/>
                <a:hlinkClick r:id="rId2"/>
              </a:rPr>
              <a:t>https://beej.us/guide/bgnet/examples/server.c.</a:t>
            </a:r>
            <a:r>
              <a:rPr lang="en-US" sz="1800" b="0" i="0" dirty="0">
                <a:solidFill>
                  <a:srgbClr val="2D3B45"/>
                </a:solidFill>
                <a:effectLst/>
                <a:highlight>
                  <a:srgbClr val="FFFFFF"/>
                </a:highlight>
                <a:latin typeface="Lato Extended"/>
              </a:rPr>
              <a:t> for the implementation of bind and listen)</a:t>
            </a:r>
          </a:p>
          <a:p>
            <a:pPr marL="0" indent="0" algn="l">
              <a:buNone/>
            </a:pPr>
            <a:r>
              <a:rPr lang="en-US" sz="1800" b="1" i="0" dirty="0">
                <a:solidFill>
                  <a:srgbClr val="2D3B45"/>
                </a:solidFill>
                <a:effectLst/>
                <a:highlight>
                  <a:srgbClr val="FFFFFF"/>
                </a:highlight>
                <a:latin typeface="Lato Extended"/>
              </a:rPr>
              <a:t>6. </a:t>
            </a:r>
            <a:r>
              <a:rPr lang="en-US" sz="1800" b="1" i="0" dirty="0">
                <a:solidFill>
                  <a:srgbClr val="2D3B45"/>
                </a:solidFill>
                <a:effectLst/>
                <a:highlight>
                  <a:srgbClr val="FFFF00"/>
                </a:highlight>
                <a:latin typeface="Lato Extended"/>
              </a:rPr>
              <a:t>Handling Client Connections</a:t>
            </a:r>
            <a:endParaRPr lang="en-US" sz="1800" b="0" i="0" dirty="0">
              <a:solidFill>
                <a:srgbClr val="2D3B45"/>
              </a:solidFill>
              <a:effectLst/>
              <a:highlight>
                <a:srgbClr val="FFFF00"/>
              </a:highlight>
              <a:latin typeface="Lato Extended"/>
            </a:endParaRPr>
          </a:p>
          <a:p>
            <a:pPr marL="0" indent="0" algn="l">
              <a:buNone/>
            </a:pPr>
            <a:r>
              <a:rPr lang="en-US" sz="1800" b="0" i="0" dirty="0">
                <a:solidFill>
                  <a:srgbClr val="2D3B45"/>
                </a:solidFill>
                <a:effectLst/>
                <a:highlight>
                  <a:srgbClr val="FFFFFF"/>
                </a:highlight>
                <a:latin typeface="Lato Extended"/>
              </a:rPr>
              <a:t>-&gt; this is where you will keep track of client requests, maximum connections and client rate. We must allow for an </a:t>
            </a:r>
            <a:r>
              <a:rPr lang="en-US" sz="1800" b="1" i="0" dirty="0">
                <a:solidFill>
                  <a:srgbClr val="2D3B45"/>
                </a:solidFill>
                <a:effectLst/>
                <a:highlight>
                  <a:srgbClr val="FFFFFF"/>
                </a:highlight>
                <a:latin typeface="Lato Extended"/>
              </a:rPr>
              <a:t>endless loop to handle/monitor connections</a:t>
            </a:r>
            <a:r>
              <a:rPr lang="en-US" sz="1800" b="0" i="0" dirty="0">
                <a:solidFill>
                  <a:srgbClr val="2D3B45"/>
                </a:solidFill>
                <a:effectLst/>
                <a:highlight>
                  <a:srgbClr val="FFFFFF"/>
                </a:highlight>
                <a:latin typeface="Lato Extended"/>
              </a:rPr>
              <a:t>, first. You may do a web search for </a:t>
            </a:r>
            <a:r>
              <a:rPr lang="en-US" sz="1800" b="0" i="1" dirty="0">
                <a:solidFill>
                  <a:srgbClr val="2D3B45"/>
                </a:solidFill>
                <a:effectLst/>
                <a:highlight>
                  <a:srgbClr val="FFFFFF"/>
                </a:highlight>
                <a:latin typeface="Lato Extended"/>
              </a:rPr>
              <a:t>"handling multiple client connections in C server</a:t>
            </a:r>
            <a:r>
              <a:rPr lang="en-US" sz="1800" b="0" i="0" dirty="0">
                <a:solidFill>
                  <a:srgbClr val="2D3B45"/>
                </a:solidFill>
                <a:effectLst/>
                <a:highlight>
                  <a:srgbClr val="FFFFFF"/>
                </a:highlight>
                <a:latin typeface="Lato Extended"/>
              </a:rPr>
              <a:t>" for some sample code. (don't forget to cite the source should you adopt anyone else's code). One example can be found here: </a:t>
            </a:r>
            <a:r>
              <a:rPr lang="en-US" sz="1800" b="0" i="0" u="sng" dirty="0">
                <a:solidFill>
                  <a:srgbClr val="2D3B45"/>
                </a:solidFill>
                <a:effectLst/>
                <a:highlight>
                  <a:srgbClr val="FFFFFF"/>
                </a:highlight>
                <a:latin typeface="Lato Extended"/>
                <a:hlinkClick r:id="rId3"/>
              </a:rPr>
              <a:t>https://www.gnu.org/software/libc/manual/html_node/Server-Example.html</a:t>
            </a:r>
            <a:r>
              <a:rPr lang="en-US" sz="1800" b="0" i="0" dirty="0">
                <a:solidFill>
                  <a:srgbClr val="2D3B45"/>
                </a:solidFill>
                <a:effectLst/>
                <a:highlight>
                  <a:srgbClr val="FFFFFF"/>
                </a:highlight>
                <a:latin typeface="Lato Extended"/>
              </a:rPr>
              <a:t> </a:t>
            </a:r>
          </a:p>
          <a:p>
            <a:pPr marL="0" indent="0" algn="l">
              <a:buNone/>
            </a:pPr>
            <a:r>
              <a:rPr lang="en-US" sz="1800" b="0" i="0" dirty="0">
                <a:solidFill>
                  <a:srgbClr val="2D3B45"/>
                </a:solidFill>
                <a:effectLst/>
                <a:highlight>
                  <a:srgbClr val="FFFFFF"/>
                </a:highlight>
                <a:latin typeface="Lato Extended"/>
              </a:rPr>
              <a:t>Your server code must constantly look for activity from client. This could be done with the help of </a:t>
            </a:r>
            <a:r>
              <a:rPr lang="en-US" sz="1800" b="1" i="0" dirty="0">
                <a:solidFill>
                  <a:srgbClr val="2D3B45"/>
                </a:solidFill>
                <a:effectLst/>
                <a:highlight>
                  <a:srgbClr val="FFFF00"/>
                </a:highlight>
                <a:latin typeface="Lato Extended"/>
              </a:rPr>
              <a:t>select() </a:t>
            </a:r>
            <a:r>
              <a:rPr lang="en-US" sz="1800" b="0" i="0" dirty="0">
                <a:solidFill>
                  <a:srgbClr val="2D3B45"/>
                </a:solidFill>
                <a:effectLst/>
                <a:highlight>
                  <a:srgbClr val="FFFFFF"/>
                </a:highlight>
                <a:latin typeface="Lato Extended"/>
              </a:rPr>
              <a:t>(see the server example on the URL above). And as discussed in the server example on GNU's website, you may look to service all the sockets with pending input using FD_ISSET and accept(). </a:t>
            </a:r>
          </a:p>
          <a:p>
            <a:pPr marL="0" indent="0" algn="l">
              <a:buNone/>
            </a:pPr>
            <a:r>
              <a:rPr lang="en-US" sz="1800" b="0" i="0" dirty="0">
                <a:solidFill>
                  <a:srgbClr val="2D3B45"/>
                </a:solidFill>
                <a:effectLst/>
                <a:highlight>
                  <a:srgbClr val="FFFFFF"/>
                </a:highlight>
                <a:latin typeface="Lato Extended"/>
              </a:rPr>
              <a:t>If there is a </a:t>
            </a:r>
            <a:r>
              <a:rPr lang="en-US" sz="1800" b="0" i="0" dirty="0">
                <a:solidFill>
                  <a:srgbClr val="2D3B45"/>
                </a:solidFill>
                <a:effectLst/>
                <a:highlight>
                  <a:srgbClr val="00FF00"/>
                </a:highlight>
                <a:latin typeface="Lato Extended"/>
              </a:rPr>
              <a:t>new client</a:t>
            </a:r>
            <a:r>
              <a:rPr lang="en-US" sz="1800" b="0" i="0" dirty="0">
                <a:solidFill>
                  <a:srgbClr val="2D3B45"/>
                </a:solidFill>
                <a:effectLst/>
                <a:highlight>
                  <a:srgbClr val="FFFFFF"/>
                </a:highlight>
                <a:latin typeface="Lato Extended"/>
              </a:rPr>
              <a:t>, </a:t>
            </a:r>
            <a:r>
              <a:rPr lang="en-US" sz="1800" b="0" i="0" dirty="0" err="1">
                <a:solidFill>
                  <a:srgbClr val="2D3B45"/>
                </a:solidFill>
                <a:effectLst/>
                <a:highlight>
                  <a:srgbClr val="FFFF00"/>
                </a:highlight>
                <a:latin typeface="Lato Extended"/>
              </a:rPr>
              <a:t>getnameinfo</a:t>
            </a:r>
            <a:r>
              <a:rPr lang="en-US" sz="1800" b="0" i="0" dirty="0">
                <a:solidFill>
                  <a:srgbClr val="2D3B45"/>
                </a:solidFill>
                <a:effectLst/>
                <a:highlight>
                  <a:srgbClr val="FFFFFF"/>
                </a:highlight>
                <a:latin typeface="Lato Extended"/>
              </a:rPr>
              <a:t>() can help get the numeric hostname and service name, for a given socket address.</a:t>
            </a:r>
          </a:p>
          <a:p>
            <a:pPr marL="0" indent="0" algn="l">
              <a:buNone/>
            </a:pPr>
            <a:r>
              <a:rPr lang="en-US" sz="1800" b="0" i="0" dirty="0">
                <a:solidFill>
                  <a:srgbClr val="2D3B45"/>
                </a:solidFill>
                <a:effectLst/>
                <a:highlight>
                  <a:srgbClr val="FFFFFF"/>
                </a:highlight>
                <a:latin typeface="Lato Extended"/>
              </a:rPr>
              <a:t>Next, you must store the newly added client's information and note the time in seconds for the connection start. You must log this information in your log file (see #7 below).</a:t>
            </a:r>
          </a:p>
          <a:p>
            <a:pPr marL="0" indent="0" algn="l">
              <a:buNone/>
            </a:pPr>
            <a:r>
              <a:rPr lang="en-US" sz="1800" b="0" i="0" dirty="0">
                <a:solidFill>
                  <a:srgbClr val="2D3B45"/>
                </a:solidFill>
                <a:effectLst/>
                <a:highlight>
                  <a:srgbClr val="FFFFFF"/>
                </a:highlight>
                <a:latin typeface="Lato Extended"/>
              </a:rPr>
              <a:t>You must constantly check for the </a:t>
            </a:r>
            <a:r>
              <a:rPr lang="en-US" sz="1800" b="1" i="0" dirty="0">
                <a:solidFill>
                  <a:srgbClr val="2D3B45"/>
                </a:solidFill>
                <a:effectLst/>
                <a:highlight>
                  <a:srgbClr val="FFFFFF"/>
                </a:highlight>
                <a:latin typeface="Lato Extended"/>
              </a:rPr>
              <a:t>maximum number of connections allowed (3 in our case</a:t>
            </a:r>
            <a:r>
              <a:rPr lang="en-US" sz="1800" b="0" i="0" dirty="0">
                <a:solidFill>
                  <a:srgbClr val="2D3B45"/>
                </a:solidFill>
                <a:effectLst/>
                <a:highlight>
                  <a:srgbClr val="FFFFFF"/>
                </a:highlight>
                <a:latin typeface="Lato Extended"/>
              </a:rPr>
              <a:t>). If </a:t>
            </a:r>
            <a:r>
              <a:rPr lang="en-US" sz="1800" b="0" i="0" dirty="0">
                <a:solidFill>
                  <a:srgbClr val="2D3B45"/>
                </a:solidFill>
                <a:effectLst/>
                <a:highlight>
                  <a:srgbClr val="FFFF00"/>
                </a:highlight>
                <a:latin typeface="Lato Extended"/>
              </a:rPr>
              <a:t>max (=3) is reached, you may not allow any more connections by simply disconnecting a client (you may use a combination of send() and close() to communicate with this fourth client</a:t>
            </a:r>
            <a:r>
              <a:rPr lang="en-US" sz="1800" b="0" i="0" dirty="0">
                <a:solidFill>
                  <a:srgbClr val="2D3B45"/>
                </a:solidFill>
                <a:effectLst/>
                <a:highlight>
                  <a:srgbClr val="FFFFFF"/>
                </a:highlight>
                <a:latin typeface="Lato Extended"/>
              </a:rPr>
              <a:t>).</a:t>
            </a:r>
          </a:p>
          <a:p>
            <a:pPr marL="0" indent="0" algn="l">
              <a:buNone/>
            </a:pPr>
            <a:r>
              <a:rPr lang="en-US" sz="1800" b="0" i="0" dirty="0">
                <a:solidFill>
                  <a:srgbClr val="2D3B45"/>
                </a:solidFill>
                <a:effectLst/>
                <a:highlight>
                  <a:srgbClr val="FFFFFF"/>
                </a:highlight>
                <a:latin typeface="Lato Extended"/>
              </a:rPr>
              <a:t>Now you have clients in the system, you need to handle their requests. </a:t>
            </a:r>
            <a:endParaRPr lang="en-US" sz="1200" dirty="0"/>
          </a:p>
        </p:txBody>
      </p:sp>
    </p:spTree>
    <p:extLst>
      <p:ext uri="{BB962C8B-B14F-4D97-AF65-F5344CB8AC3E}">
        <p14:creationId xmlns:p14="http://schemas.microsoft.com/office/powerpoint/2010/main" val="121012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4920D-9C29-3799-487E-AEB4490A17B5}"/>
              </a:ext>
            </a:extLst>
          </p:cNvPr>
          <p:cNvSpPr>
            <a:spLocks noGrp="1"/>
          </p:cNvSpPr>
          <p:nvPr>
            <p:ph idx="1"/>
          </p:nvPr>
        </p:nvSpPr>
        <p:spPr>
          <a:xfrm>
            <a:off x="671945" y="589800"/>
            <a:ext cx="10515600" cy="4351338"/>
          </a:xfrm>
        </p:spPr>
        <p:txBody>
          <a:bodyPr/>
          <a:lstStyle/>
          <a:p>
            <a:pPr marL="0" indent="0" algn="l">
              <a:buNone/>
            </a:pPr>
            <a:r>
              <a:rPr lang="en-US" sz="2400" b="1" dirty="0"/>
              <a:t>7. Logging Activity</a:t>
            </a:r>
          </a:p>
          <a:p>
            <a:pPr marL="0" indent="0" algn="l">
              <a:buNone/>
            </a:pPr>
            <a:r>
              <a:rPr lang="en-US" sz="2400" dirty="0"/>
              <a:t>-&gt; This will be a simple function that will log time and client IP in a  particular format (something similar to </a:t>
            </a:r>
            <a:r>
              <a:rPr lang="en-US" sz="2400" dirty="0">
                <a:hlinkClick r:id="rId2"/>
              </a:rPr>
              <a:t>https://stackoverflow.com/questions/23856306/how-to-create-log-file-in-c</a:t>
            </a:r>
            <a:r>
              <a:rPr lang="en-US" sz="2400" dirty="0"/>
              <a:t> ). To log time, you will need your </a:t>
            </a:r>
            <a:r>
              <a:rPr lang="en-US" sz="2400" dirty="0" err="1"/>
              <a:t>localtime</a:t>
            </a:r>
            <a:r>
              <a:rPr lang="en-US" sz="2400" dirty="0"/>
              <a:t> so you may follow the sample code discussed here </a:t>
            </a:r>
            <a:r>
              <a:rPr lang="en-US" sz="2400" dirty="0">
                <a:hlinkClick r:id="rId3"/>
              </a:rPr>
              <a:t>https://stackoverflow.com/questions/7411301/how-to-introduce-date-and-time-in-log-file</a:t>
            </a:r>
            <a:r>
              <a:rPr lang="en-US" sz="2400" dirty="0"/>
              <a:t> </a:t>
            </a:r>
            <a:endParaRPr lang="en-US" b="1" dirty="0"/>
          </a:p>
        </p:txBody>
      </p:sp>
    </p:spTree>
    <p:extLst>
      <p:ext uri="{BB962C8B-B14F-4D97-AF65-F5344CB8AC3E}">
        <p14:creationId xmlns:p14="http://schemas.microsoft.com/office/powerpoint/2010/main" val="960031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5E4311-3F05-5895-359E-61A28923F093}"/>
              </a:ext>
            </a:extLst>
          </p:cNvPr>
          <p:cNvPicPr>
            <a:picLocks noGrp="1" noChangeAspect="1"/>
          </p:cNvPicPr>
          <p:nvPr>
            <p:ph idx="1"/>
          </p:nvPr>
        </p:nvPicPr>
        <p:blipFill>
          <a:blip r:embed="rId2"/>
          <a:stretch>
            <a:fillRect/>
          </a:stretch>
        </p:blipFill>
        <p:spPr>
          <a:xfrm>
            <a:off x="234817" y="517307"/>
            <a:ext cx="11722365" cy="5823386"/>
          </a:xfrm>
        </p:spPr>
      </p:pic>
    </p:spTree>
    <p:extLst>
      <p:ext uri="{BB962C8B-B14F-4D97-AF65-F5344CB8AC3E}">
        <p14:creationId xmlns:p14="http://schemas.microsoft.com/office/powerpoint/2010/main" val="3126583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741217" y="284097"/>
            <a:ext cx="8722098" cy="601616"/>
          </a:xfrm>
        </p:spPr>
        <p:txBody>
          <a:bodyPr>
            <a:normAutofit fontScale="90000"/>
          </a:bodyPr>
          <a:lstStyle/>
          <a:p>
            <a:br>
              <a:rPr lang="en-US" dirty="0"/>
            </a:br>
            <a:br>
              <a:rPr lang="en-US" dirty="0"/>
            </a:br>
            <a:r>
              <a:rPr lang="en-US" dirty="0"/>
              <a:t>Elementary TCP Sockets</a:t>
            </a:r>
            <a:br>
              <a:rPr lang="en-US" dirty="0"/>
            </a:br>
            <a:br>
              <a:rPr lang="en-US" dirty="0"/>
            </a:br>
            <a:endParaRPr lang="en-US" dirty="0"/>
          </a:p>
        </p:txBody>
      </p:sp>
      <p:sp>
        <p:nvSpPr>
          <p:cNvPr id="4" name="Rectangle 3"/>
          <p:cNvSpPr txBox="1">
            <a:spLocks noChangeArrowheads="1"/>
          </p:cNvSpPr>
          <p:nvPr/>
        </p:nvSpPr>
        <p:spPr>
          <a:xfrm>
            <a:off x="2895600" y="1956123"/>
            <a:ext cx="6400800" cy="3475079"/>
          </a:xfrm>
          <a:prstGeom prst="rect">
            <a:avLst/>
          </a:prstGeom>
        </p:spPr>
        <p:txBody>
          <a:bodyPr/>
          <a:lstStyle>
            <a:lvl1pPr marL="225425" indent="-225425" algn="l" rtl="0" eaLnBrk="0" fontAlgn="base" hangingPunct="0">
              <a:spcBef>
                <a:spcPct val="20000"/>
              </a:spcBef>
              <a:spcAft>
                <a:spcPct val="0"/>
              </a:spcAft>
              <a:buClr>
                <a:schemeClr val="tx1"/>
              </a:buClr>
              <a:buSzPct val="50000"/>
              <a:buFont typeface="Wingdings" pitchFamily="2" charset="2"/>
              <a:buChar char="§"/>
              <a:defRPr sz="3200" b="1">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b="1">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b="1">
                <a:solidFill>
                  <a:schemeClr val="tx1"/>
                </a:solidFill>
                <a:latin typeface="Arial" charset="0"/>
              </a:defRPr>
            </a:lvl3pPr>
            <a:lvl4pPr marL="1600200" indent="-228600" algn="l" rtl="0" eaLnBrk="0" fontAlgn="base" hangingPunct="0">
              <a:spcBef>
                <a:spcPct val="20000"/>
              </a:spcBef>
              <a:spcAft>
                <a:spcPct val="0"/>
              </a:spcAft>
              <a:buClr>
                <a:schemeClr val="tx1"/>
              </a:buClr>
              <a:buChar char="–"/>
              <a:defRPr sz="2000" b="1">
                <a:solidFill>
                  <a:schemeClr val="tx1"/>
                </a:solidFill>
                <a:latin typeface="Arial" charset="0"/>
              </a:defRPr>
            </a:lvl4pPr>
            <a:lvl5pPr marL="2057400" indent="-228600" algn="l" rtl="0" eaLnBrk="0" fontAlgn="base" hangingPunct="0">
              <a:spcBef>
                <a:spcPct val="20000"/>
              </a:spcBef>
              <a:spcAft>
                <a:spcPct val="0"/>
              </a:spcAft>
              <a:buClr>
                <a:schemeClr val="tx1"/>
              </a:buClr>
              <a:buChar char="»"/>
              <a:defRPr b="1">
                <a:solidFill>
                  <a:schemeClr val="tx1"/>
                </a:solidFill>
                <a:latin typeface="Arial" charset="0"/>
              </a:defRPr>
            </a:lvl5pPr>
            <a:lvl6pPr marL="2514600" indent="-228600" algn="l" rtl="0" eaLnBrk="0" fontAlgn="base" hangingPunct="0">
              <a:spcBef>
                <a:spcPct val="20000"/>
              </a:spcBef>
              <a:spcAft>
                <a:spcPct val="0"/>
              </a:spcAft>
              <a:buClr>
                <a:schemeClr val="tx1"/>
              </a:buClr>
              <a:buChar char="»"/>
              <a:defRPr b="1">
                <a:solidFill>
                  <a:schemeClr val="tx1"/>
                </a:solidFill>
                <a:latin typeface="Arial" charset="0"/>
              </a:defRPr>
            </a:lvl6pPr>
            <a:lvl7pPr marL="2971800" indent="-228600" algn="l" rtl="0" eaLnBrk="0" fontAlgn="base" hangingPunct="0">
              <a:spcBef>
                <a:spcPct val="20000"/>
              </a:spcBef>
              <a:spcAft>
                <a:spcPct val="0"/>
              </a:spcAft>
              <a:buClr>
                <a:schemeClr val="tx1"/>
              </a:buClr>
              <a:buChar char="»"/>
              <a:defRPr b="1">
                <a:solidFill>
                  <a:schemeClr val="tx1"/>
                </a:solidFill>
                <a:latin typeface="Arial" charset="0"/>
              </a:defRPr>
            </a:lvl7pPr>
            <a:lvl8pPr marL="3429000" indent="-228600" algn="l" rtl="0" eaLnBrk="0" fontAlgn="base" hangingPunct="0">
              <a:spcBef>
                <a:spcPct val="20000"/>
              </a:spcBef>
              <a:spcAft>
                <a:spcPct val="0"/>
              </a:spcAft>
              <a:buClr>
                <a:schemeClr val="tx1"/>
              </a:buClr>
              <a:buChar char="»"/>
              <a:defRPr b="1">
                <a:solidFill>
                  <a:schemeClr val="tx1"/>
                </a:solidFill>
                <a:latin typeface="Arial" charset="0"/>
              </a:defRPr>
            </a:lvl8pPr>
            <a:lvl9pPr marL="3886200" indent="-228600" algn="l" rtl="0" eaLnBrk="0" fontAlgn="base" hangingPunct="0">
              <a:spcBef>
                <a:spcPct val="20000"/>
              </a:spcBef>
              <a:spcAft>
                <a:spcPct val="0"/>
              </a:spcAft>
              <a:buClr>
                <a:schemeClr val="tx1"/>
              </a:buClr>
              <a:buChar char="»"/>
              <a:defRPr b="1">
                <a:solidFill>
                  <a:schemeClr val="tx1"/>
                </a:solidFill>
                <a:latin typeface="Arial" charset="0"/>
              </a:defRPr>
            </a:lvl9pPr>
          </a:lstStyle>
          <a:p>
            <a:pPr marL="0" indent="0" algn="ctr" eaLnBrk="1" hangingPunct="1">
              <a:buNone/>
            </a:pPr>
            <a:r>
              <a:rPr lang="en-US" sz="2800" b="0" dirty="0">
                <a:solidFill>
                  <a:srgbClr val="800000"/>
                </a:solidFill>
                <a:effectLst/>
                <a:latin typeface="Helvetica"/>
                <a:cs typeface="Helvetica"/>
              </a:rPr>
              <a:t>Contents from</a:t>
            </a:r>
          </a:p>
          <a:p>
            <a:pPr marL="0" indent="0" algn="ctr" eaLnBrk="1" hangingPunct="1">
              <a:buNone/>
            </a:pPr>
            <a:r>
              <a:rPr lang="en-US" sz="2800" b="0" dirty="0">
                <a:solidFill>
                  <a:srgbClr val="800000"/>
                </a:solidFill>
                <a:effectLst/>
                <a:latin typeface="Helvetica"/>
                <a:cs typeface="Helvetica"/>
              </a:rPr>
              <a:t>UNIX Network Programming</a:t>
            </a:r>
          </a:p>
          <a:p>
            <a:pPr marL="0" indent="0" algn="ctr" eaLnBrk="1" hangingPunct="1">
              <a:buNone/>
            </a:pPr>
            <a:r>
              <a:rPr lang="en-US" sz="2800" b="0" dirty="0">
                <a:solidFill>
                  <a:srgbClr val="800000"/>
                </a:solidFill>
                <a:effectLst/>
                <a:latin typeface="Helvetica"/>
                <a:cs typeface="Helvetica"/>
              </a:rPr>
              <a:t>Vol. 1, Second Ed. Stevens</a:t>
            </a:r>
          </a:p>
          <a:p>
            <a:pPr marL="0" indent="0" algn="ctr" eaLnBrk="1" hangingPunct="1">
              <a:buNone/>
            </a:pPr>
            <a:r>
              <a:rPr lang="en-US" sz="2800" b="0" dirty="0">
                <a:solidFill>
                  <a:srgbClr val="800000"/>
                </a:solidFill>
                <a:effectLst/>
                <a:latin typeface="Helvetica"/>
                <a:cs typeface="Helvetica"/>
              </a:rPr>
              <a:t>Chapter 4</a:t>
            </a:r>
          </a:p>
          <a:p>
            <a:pPr marL="0" indent="0" algn="ctr" eaLnBrk="1" hangingPunct="1">
              <a:buNone/>
            </a:pPr>
            <a:endParaRPr lang="en-US" sz="2800" b="0" dirty="0">
              <a:solidFill>
                <a:srgbClr val="800000"/>
              </a:solidFill>
              <a:effectLst/>
              <a:latin typeface="Helvetica"/>
              <a:cs typeface="Helvetica"/>
            </a:endParaRPr>
          </a:p>
          <a:p>
            <a:pPr marL="0" indent="0" algn="ctr" eaLnBrk="1" hangingPunct="1">
              <a:buNone/>
            </a:pPr>
            <a:r>
              <a:rPr lang="en-US" sz="2800" b="0" u="sng" dirty="0">
                <a:solidFill>
                  <a:srgbClr val="800000"/>
                </a:solidFill>
                <a:effectLst/>
                <a:latin typeface="Helvetica"/>
                <a:cs typeface="Helvetica"/>
              </a:rPr>
              <a:t>Optional Reading</a:t>
            </a:r>
          </a:p>
          <a:p>
            <a:pPr marL="0" indent="0" algn="ctr" eaLnBrk="1" hangingPunct="1">
              <a:buNone/>
            </a:pPr>
            <a:r>
              <a:rPr lang="en-US" sz="2800" b="0" dirty="0">
                <a:solidFill>
                  <a:srgbClr val="800000"/>
                </a:solidFill>
                <a:effectLst/>
                <a:latin typeface="Helvetica"/>
                <a:cs typeface="Helvetica"/>
              </a:rPr>
              <a:t>http://</a:t>
            </a:r>
            <a:r>
              <a:rPr lang="en-US" sz="2800" b="0" dirty="0" err="1">
                <a:solidFill>
                  <a:srgbClr val="800000"/>
                </a:solidFill>
                <a:effectLst/>
                <a:latin typeface="Helvetica"/>
                <a:cs typeface="Helvetica"/>
              </a:rPr>
              <a:t>beej.us</a:t>
            </a:r>
            <a:r>
              <a:rPr lang="en-US" sz="2800" b="0" dirty="0">
                <a:solidFill>
                  <a:srgbClr val="800000"/>
                </a:solidFill>
                <a:effectLst/>
                <a:latin typeface="Helvetica"/>
                <a:cs typeface="Helvetica"/>
              </a:rPr>
              <a:t>/guide/</a:t>
            </a:r>
            <a:r>
              <a:rPr lang="en-US" sz="2800" b="0" dirty="0" err="1">
                <a:solidFill>
                  <a:srgbClr val="800000"/>
                </a:solidFill>
                <a:effectLst/>
                <a:latin typeface="Helvetica"/>
                <a:cs typeface="Helvetica"/>
              </a:rPr>
              <a:t>bgnet</a:t>
            </a:r>
            <a:r>
              <a:rPr lang="en-US" sz="2800" b="0" dirty="0">
                <a:solidFill>
                  <a:srgbClr val="800000"/>
                </a:solidFill>
                <a:effectLst/>
                <a:latin typeface="Helvetica"/>
                <a:cs typeface="Helvetica"/>
              </a:rPr>
              <a:t>/</a:t>
            </a:r>
          </a:p>
        </p:txBody>
      </p:sp>
    </p:spTree>
    <p:extLst>
      <p:ext uri="{BB962C8B-B14F-4D97-AF65-F5344CB8AC3E}">
        <p14:creationId xmlns:p14="http://schemas.microsoft.com/office/powerpoint/2010/main" val="164462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TCP Sockets Outline</a:t>
            </a:r>
            <a:endParaRPr lang="en-US" dirty="0"/>
          </a:p>
        </p:txBody>
      </p:sp>
      <p:sp>
        <p:nvSpPr>
          <p:cNvPr id="3" name="Content Placeholder 2"/>
          <p:cNvSpPr>
            <a:spLocks noGrp="1"/>
          </p:cNvSpPr>
          <p:nvPr>
            <p:ph idx="1"/>
          </p:nvPr>
        </p:nvSpPr>
        <p:spPr/>
        <p:txBody>
          <a:bodyPr>
            <a:normAutofit lnSpcReduction="10000"/>
          </a:bodyPr>
          <a:lstStyle/>
          <a:p>
            <a:r>
              <a:rPr lang="en-US" dirty="0"/>
              <a:t>Socket Address Structure</a:t>
            </a:r>
          </a:p>
          <a:p>
            <a:r>
              <a:rPr lang="en-US" dirty="0"/>
              <a:t>TCP and UDP call Sequences</a:t>
            </a:r>
          </a:p>
          <a:p>
            <a:r>
              <a:rPr lang="en-US" dirty="0"/>
              <a:t>Socket</a:t>
            </a:r>
          </a:p>
          <a:p>
            <a:r>
              <a:rPr lang="en-US" dirty="0"/>
              <a:t>Connect</a:t>
            </a:r>
          </a:p>
          <a:p>
            <a:r>
              <a:rPr lang="en-US" dirty="0"/>
              <a:t>Bind</a:t>
            </a:r>
          </a:p>
          <a:p>
            <a:r>
              <a:rPr lang="en-US" dirty="0"/>
              <a:t>Listen</a:t>
            </a:r>
          </a:p>
          <a:p>
            <a:r>
              <a:rPr lang="en-US" dirty="0"/>
              <a:t>Accept</a:t>
            </a:r>
          </a:p>
          <a:p>
            <a:r>
              <a:rPr lang="en-US" dirty="0"/>
              <a:t>Close</a:t>
            </a:r>
          </a:p>
          <a:p>
            <a:r>
              <a:rPr lang="en-US" dirty="0"/>
              <a:t>Example: TCP Echo Server and Client [old]</a:t>
            </a:r>
          </a:p>
        </p:txBody>
      </p:sp>
    </p:spTree>
    <p:extLst>
      <p:ext uri="{BB962C8B-B14F-4D97-AF65-F5344CB8AC3E}">
        <p14:creationId xmlns:p14="http://schemas.microsoft.com/office/powerpoint/2010/main" val="4238572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09800" y="187426"/>
            <a:ext cx="7772400" cy="649287"/>
          </a:xfrm>
        </p:spPr>
        <p:txBody>
          <a:bodyPr/>
          <a:lstStyle/>
          <a:p>
            <a:pPr eaLnBrk="1" hangingPunct="1">
              <a:defRPr/>
            </a:pPr>
            <a:r>
              <a:rPr lang="en-US" sz="3600" dirty="0"/>
              <a:t>IPv4 Socket Address Structure</a:t>
            </a:r>
          </a:p>
        </p:txBody>
      </p:sp>
      <p:sp>
        <p:nvSpPr>
          <p:cNvPr id="3077" name="Rectangle 3"/>
          <p:cNvSpPr>
            <a:spLocks noGrp="1" noChangeArrowheads="1"/>
          </p:cNvSpPr>
          <p:nvPr>
            <p:ph type="body" idx="1"/>
          </p:nvPr>
        </p:nvSpPr>
        <p:spPr>
          <a:xfrm>
            <a:off x="1791344" y="1487327"/>
            <a:ext cx="8621844" cy="4966084"/>
          </a:xfrm>
        </p:spPr>
        <p:txBody>
          <a:bodyPr>
            <a:normAutofit fontScale="92500" lnSpcReduction="20000"/>
          </a:bodyPr>
          <a:lstStyle/>
          <a:p>
            <a:pPr eaLnBrk="1" hangingPunct="1">
              <a:lnSpc>
                <a:spcPct val="80000"/>
              </a:lnSpc>
              <a:buFontTx/>
              <a:buNone/>
            </a:pPr>
            <a:r>
              <a:rPr lang="en-US" sz="2400" i="1" dirty="0">
                <a:solidFill>
                  <a:srgbClr val="990000"/>
                </a:solidFill>
              </a:rPr>
              <a:t>The Internet socket address structure is named </a:t>
            </a:r>
            <a:r>
              <a:rPr lang="en-US" sz="2400" dirty="0" err="1">
                <a:solidFill>
                  <a:srgbClr val="990000"/>
                </a:solidFill>
                <a:latin typeface="Helvetica" pitchFamily="2" charset="0"/>
              </a:rPr>
              <a:t>sockaddr_in</a:t>
            </a:r>
            <a:endParaRPr lang="en-US" sz="2400" dirty="0">
              <a:solidFill>
                <a:srgbClr val="990000"/>
              </a:solidFill>
              <a:latin typeface="Helvetica" pitchFamily="2" charset="0"/>
            </a:endParaRPr>
          </a:p>
          <a:p>
            <a:pPr eaLnBrk="1" hangingPunct="1">
              <a:lnSpc>
                <a:spcPct val="80000"/>
              </a:lnSpc>
              <a:buFontTx/>
              <a:buNone/>
            </a:pPr>
            <a:r>
              <a:rPr lang="en-US" sz="2400" i="1" dirty="0">
                <a:solidFill>
                  <a:srgbClr val="990000"/>
                </a:solidFill>
              </a:rPr>
              <a:t>and is defined by including &lt;</a:t>
            </a:r>
            <a:r>
              <a:rPr lang="en-US" sz="2400" i="1" dirty="0" err="1">
                <a:solidFill>
                  <a:srgbClr val="990000"/>
                </a:solidFill>
              </a:rPr>
              <a:t>netinet</a:t>
            </a:r>
            <a:r>
              <a:rPr lang="en-US" sz="2400" i="1" dirty="0">
                <a:solidFill>
                  <a:srgbClr val="990000"/>
                </a:solidFill>
              </a:rPr>
              <a:t>/</a:t>
            </a:r>
            <a:r>
              <a:rPr lang="en-US" sz="2400" i="1" dirty="0" err="1">
                <a:solidFill>
                  <a:srgbClr val="990000"/>
                </a:solidFill>
              </a:rPr>
              <a:t>in.h</a:t>
            </a:r>
            <a:r>
              <a:rPr lang="en-US" sz="2400" i="1" dirty="0">
                <a:solidFill>
                  <a:srgbClr val="990000"/>
                </a:solidFill>
              </a:rPr>
              <a:t>&gt; header.</a:t>
            </a:r>
          </a:p>
          <a:p>
            <a:pPr eaLnBrk="1" hangingPunct="1">
              <a:lnSpc>
                <a:spcPct val="80000"/>
              </a:lnSpc>
              <a:buFontTx/>
              <a:buNone/>
            </a:pPr>
            <a:endParaRPr lang="en-US" sz="2400" i="1" dirty="0">
              <a:solidFill>
                <a:srgbClr val="990000"/>
              </a:solidFill>
            </a:endParaRPr>
          </a:p>
          <a:p>
            <a:pPr eaLnBrk="1" hangingPunct="1">
              <a:lnSpc>
                <a:spcPct val="80000"/>
              </a:lnSpc>
              <a:buFontTx/>
              <a:buNone/>
            </a:pPr>
            <a:r>
              <a:rPr lang="en-US" sz="1800" dirty="0" err="1">
                <a:latin typeface="Monaco"/>
                <a:cs typeface="Monaco"/>
              </a:rPr>
              <a:t>struct</a:t>
            </a:r>
            <a:r>
              <a:rPr lang="en-US" sz="1800" dirty="0">
                <a:latin typeface="Monaco"/>
                <a:cs typeface="Monaco"/>
              </a:rPr>
              <a:t> </a:t>
            </a:r>
            <a:r>
              <a:rPr lang="en-US" sz="1800" dirty="0" err="1">
                <a:latin typeface="Monaco"/>
                <a:cs typeface="Monaco"/>
              </a:rPr>
              <a:t>in_addr</a:t>
            </a:r>
            <a:r>
              <a:rPr lang="en-US" sz="1800" dirty="0">
                <a:latin typeface="Monaco"/>
                <a:cs typeface="Monaco"/>
              </a:rPr>
              <a:t> {</a:t>
            </a:r>
          </a:p>
          <a:p>
            <a:pPr eaLnBrk="1" hangingPunct="1">
              <a:lnSpc>
                <a:spcPct val="80000"/>
              </a:lnSpc>
              <a:buFontTx/>
              <a:buNone/>
            </a:pPr>
            <a:r>
              <a:rPr lang="en-US" sz="1800" dirty="0">
                <a:latin typeface="Monaco"/>
                <a:cs typeface="Monaco"/>
              </a:rPr>
              <a:t>  </a:t>
            </a:r>
            <a:r>
              <a:rPr lang="en-US" sz="1800" dirty="0" err="1">
                <a:latin typeface="Monaco"/>
                <a:cs typeface="Monaco"/>
              </a:rPr>
              <a:t>in_addr_t</a:t>
            </a:r>
            <a:r>
              <a:rPr lang="en-US" sz="1800" dirty="0">
                <a:latin typeface="Monaco"/>
                <a:cs typeface="Monaco"/>
              </a:rPr>
              <a:t>   </a:t>
            </a:r>
            <a:r>
              <a:rPr lang="en-US" sz="1800" dirty="0" err="1">
                <a:latin typeface="Monaco"/>
                <a:cs typeface="Monaco"/>
              </a:rPr>
              <a:t>s_addr</a:t>
            </a:r>
            <a:r>
              <a:rPr lang="en-US" sz="1800" dirty="0">
                <a:latin typeface="Monaco"/>
                <a:cs typeface="Monaco"/>
              </a:rPr>
              <a:t>	 /* 32-bit IP address */</a:t>
            </a:r>
          </a:p>
          <a:p>
            <a:pPr eaLnBrk="1" hangingPunct="1">
              <a:lnSpc>
                <a:spcPct val="80000"/>
              </a:lnSpc>
              <a:buFontTx/>
              <a:buNone/>
            </a:pPr>
            <a:r>
              <a:rPr lang="en-US" sz="1800" dirty="0">
                <a:latin typeface="Monaco"/>
                <a:cs typeface="Monaco"/>
              </a:rPr>
              <a:t>};					           /* network byte ordered */</a:t>
            </a:r>
          </a:p>
          <a:p>
            <a:pPr eaLnBrk="1" hangingPunct="1">
              <a:lnSpc>
                <a:spcPct val="80000"/>
              </a:lnSpc>
              <a:buFontTx/>
              <a:buNone/>
            </a:pPr>
            <a:endParaRPr lang="en-US" sz="1800" dirty="0">
              <a:latin typeface="Monaco"/>
              <a:cs typeface="Monaco"/>
            </a:endParaRPr>
          </a:p>
          <a:p>
            <a:pPr eaLnBrk="1" hangingPunct="1">
              <a:lnSpc>
                <a:spcPct val="80000"/>
              </a:lnSpc>
              <a:buFontTx/>
              <a:buNone/>
            </a:pPr>
            <a:r>
              <a:rPr lang="en-US" sz="1800" dirty="0" err="1">
                <a:latin typeface="Monaco"/>
                <a:cs typeface="Monaco"/>
              </a:rPr>
              <a:t>struct</a:t>
            </a:r>
            <a:r>
              <a:rPr lang="en-US" sz="1800" dirty="0">
                <a:latin typeface="Monaco"/>
                <a:cs typeface="Monaco"/>
              </a:rPr>
              <a:t> </a:t>
            </a:r>
            <a:r>
              <a:rPr lang="en-US" sz="1800" b="1" dirty="0" err="1">
                <a:solidFill>
                  <a:srgbClr val="990000"/>
                </a:solidFill>
                <a:latin typeface="Monaco"/>
                <a:cs typeface="Monaco"/>
              </a:rPr>
              <a:t>sockaddr_in</a:t>
            </a:r>
            <a:r>
              <a:rPr lang="en-US" sz="1800" dirty="0">
                <a:latin typeface="Monaco"/>
                <a:cs typeface="Monaco"/>
              </a:rPr>
              <a:t> {</a:t>
            </a:r>
          </a:p>
          <a:p>
            <a:pPr eaLnBrk="1" hangingPunct="1">
              <a:lnSpc>
                <a:spcPct val="80000"/>
              </a:lnSpc>
              <a:buFontTx/>
              <a:buNone/>
            </a:pPr>
            <a:r>
              <a:rPr lang="en-US" sz="1800" dirty="0">
                <a:latin typeface="Monaco"/>
                <a:cs typeface="Monaco"/>
              </a:rPr>
              <a:t>  uint8_t	    </a:t>
            </a:r>
            <a:r>
              <a:rPr lang="en-US" sz="1800" dirty="0" err="1">
                <a:latin typeface="Monaco"/>
                <a:cs typeface="Monaco"/>
              </a:rPr>
              <a:t>sin_len</a:t>
            </a:r>
            <a:r>
              <a:rPr lang="en-US" sz="1800" dirty="0">
                <a:latin typeface="Monaco"/>
                <a:cs typeface="Monaco"/>
              </a:rPr>
              <a:t>;    /* length of  structure (16) */</a:t>
            </a:r>
          </a:p>
          <a:p>
            <a:pPr eaLnBrk="1" hangingPunct="1">
              <a:lnSpc>
                <a:spcPct val="80000"/>
              </a:lnSpc>
              <a:buFontTx/>
              <a:buNone/>
            </a:pPr>
            <a:r>
              <a:rPr lang="en-US" sz="1800" dirty="0">
                <a:latin typeface="Monaco"/>
                <a:cs typeface="Monaco"/>
              </a:rPr>
              <a:t>  </a:t>
            </a:r>
            <a:r>
              <a:rPr lang="en-US" sz="1800" dirty="0" err="1">
                <a:latin typeface="Monaco"/>
                <a:cs typeface="Monaco"/>
              </a:rPr>
              <a:t>sa_family_t</a:t>
            </a:r>
            <a:r>
              <a:rPr lang="en-US" sz="1800" dirty="0">
                <a:latin typeface="Monaco"/>
                <a:cs typeface="Monaco"/>
              </a:rPr>
              <a:t> </a:t>
            </a:r>
            <a:r>
              <a:rPr lang="en-US" sz="1800" dirty="0" err="1">
                <a:latin typeface="Monaco"/>
                <a:cs typeface="Monaco"/>
              </a:rPr>
              <a:t>sin_family</a:t>
            </a:r>
            <a:r>
              <a:rPr lang="en-US" sz="1800" dirty="0">
                <a:latin typeface="Monaco"/>
                <a:cs typeface="Monaco"/>
              </a:rPr>
              <a:t>; /* AF_INET */</a:t>
            </a:r>
          </a:p>
          <a:p>
            <a:pPr eaLnBrk="1" hangingPunct="1">
              <a:lnSpc>
                <a:spcPct val="80000"/>
              </a:lnSpc>
              <a:buFontTx/>
              <a:buNone/>
            </a:pPr>
            <a:r>
              <a:rPr lang="en-US" sz="1800" dirty="0">
                <a:latin typeface="Monaco"/>
                <a:cs typeface="Monaco"/>
              </a:rPr>
              <a:t>  </a:t>
            </a:r>
            <a:r>
              <a:rPr lang="en-US" sz="1800" dirty="0" err="1">
                <a:latin typeface="Monaco"/>
                <a:cs typeface="Monaco"/>
              </a:rPr>
              <a:t>in_port_t</a:t>
            </a:r>
            <a:r>
              <a:rPr lang="en-US" sz="1800" dirty="0">
                <a:latin typeface="Monaco"/>
                <a:cs typeface="Monaco"/>
              </a:rPr>
              <a:t>   </a:t>
            </a:r>
            <a:r>
              <a:rPr lang="en-US" sz="1800" dirty="0" err="1">
                <a:latin typeface="Monaco"/>
                <a:cs typeface="Monaco"/>
              </a:rPr>
              <a:t>sin_port</a:t>
            </a:r>
            <a:r>
              <a:rPr lang="en-US" sz="1800" dirty="0">
                <a:latin typeface="Monaco"/>
                <a:cs typeface="Monaco"/>
              </a:rPr>
              <a:t>;   /* 16-bit TCP or UDP port number */</a:t>
            </a:r>
          </a:p>
          <a:p>
            <a:pPr eaLnBrk="1" hangingPunct="1">
              <a:lnSpc>
                <a:spcPct val="80000"/>
              </a:lnSpc>
              <a:buFontTx/>
              <a:buNone/>
            </a:pPr>
            <a:r>
              <a:rPr lang="en-US" sz="1800" dirty="0">
                <a:latin typeface="Monaco"/>
                <a:cs typeface="Monaco"/>
              </a:rPr>
              <a:t>					             /* network byte ordered */</a:t>
            </a:r>
          </a:p>
          <a:p>
            <a:pPr eaLnBrk="1" hangingPunct="1">
              <a:lnSpc>
                <a:spcPct val="80000"/>
              </a:lnSpc>
              <a:buFontTx/>
              <a:buNone/>
            </a:pPr>
            <a:r>
              <a:rPr lang="en-US" sz="1800" dirty="0">
                <a:latin typeface="Monaco"/>
                <a:cs typeface="Monaco"/>
              </a:rPr>
              <a:t>  </a:t>
            </a:r>
            <a:r>
              <a:rPr lang="en-US" sz="1800" dirty="0" err="1">
                <a:latin typeface="Monaco"/>
                <a:cs typeface="Monaco"/>
              </a:rPr>
              <a:t>struct</a:t>
            </a:r>
            <a:r>
              <a:rPr lang="en-US" sz="1800" dirty="0">
                <a:latin typeface="Monaco"/>
                <a:cs typeface="Monaco"/>
              </a:rPr>
              <a:t> </a:t>
            </a:r>
            <a:r>
              <a:rPr lang="en-US" sz="1800" dirty="0" err="1">
                <a:latin typeface="Monaco"/>
                <a:cs typeface="Monaco"/>
              </a:rPr>
              <a:t>in_addr</a:t>
            </a:r>
            <a:r>
              <a:rPr lang="en-US" sz="1800" dirty="0">
                <a:latin typeface="Monaco"/>
                <a:cs typeface="Monaco"/>
              </a:rPr>
              <a:t>  </a:t>
            </a:r>
            <a:r>
              <a:rPr lang="en-US" sz="1800" dirty="0" err="1">
                <a:latin typeface="Monaco"/>
                <a:cs typeface="Monaco"/>
              </a:rPr>
              <a:t>sin_addr</a:t>
            </a:r>
            <a:r>
              <a:rPr lang="en-US" sz="1800" dirty="0">
                <a:latin typeface="Monaco"/>
                <a:cs typeface="Monaco"/>
              </a:rPr>
              <a:t>;     /* 32-bit IPv4 address */</a:t>
            </a:r>
          </a:p>
          <a:p>
            <a:pPr eaLnBrk="1" hangingPunct="1">
              <a:lnSpc>
                <a:spcPct val="80000"/>
              </a:lnSpc>
              <a:buFontTx/>
              <a:buNone/>
            </a:pPr>
            <a:r>
              <a:rPr lang="en-US" sz="1800" dirty="0">
                <a:latin typeface="Monaco"/>
                <a:cs typeface="Monaco"/>
              </a:rPr>
              <a:t>					                   /* network byte ordered */</a:t>
            </a:r>
          </a:p>
          <a:p>
            <a:pPr eaLnBrk="1" hangingPunct="1">
              <a:lnSpc>
                <a:spcPct val="80000"/>
              </a:lnSpc>
              <a:buFontTx/>
              <a:buNone/>
            </a:pPr>
            <a:r>
              <a:rPr lang="en-US" sz="1800" dirty="0">
                <a:latin typeface="Monaco"/>
                <a:cs typeface="Monaco"/>
              </a:rPr>
              <a:t>  char	</a:t>
            </a:r>
            <a:r>
              <a:rPr lang="en-US" sz="1800" dirty="0" err="1">
                <a:latin typeface="Monaco"/>
                <a:cs typeface="Monaco"/>
              </a:rPr>
              <a:t>sin_zero</a:t>
            </a:r>
            <a:r>
              <a:rPr lang="en-US" sz="1800" dirty="0">
                <a:latin typeface="Monaco"/>
                <a:cs typeface="Monaco"/>
              </a:rPr>
              <a:t>[8];       /* unused */</a:t>
            </a:r>
          </a:p>
          <a:p>
            <a:pPr eaLnBrk="1" hangingPunct="1">
              <a:lnSpc>
                <a:spcPct val="80000"/>
              </a:lnSpc>
              <a:buFontTx/>
              <a:buNone/>
            </a:pPr>
            <a:r>
              <a:rPr lang="en-US" sz="1800" dirty="0">
                <a:latin typeface="Monaco"/>
                <a:cs typeface="Monaco"/>
              </a:rPr>
              <a:t>};</a:t>
            </a:r>
          </a:p>
        </p:txBody>
      </p:sp>
    </p:spTree>
    <p:extLst>
      <p:ext uri="{BB962C8B-B14F-4D97-AF65-F5344CB8AC3E}">
        <p14:creationId xmlns:p14="http://schemas.microsoft.com/office/powerpoint/2010/main" val="1991933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Socket Interface</a:t>
            </a:r>
          </a:p>
        </p:txBody>
      </p:sp>
      <p:sp>
        <p:nvSpPr>
          <p:cNvPr id="6" name="Oval 2"/>
          <p:cNvSpPr>
            <a:spLocks noChangeArrowheads="1"/>
          </p:cNvSpPr>
          <p:nvPr/>
        </p:nvSpPr>
        <p:spPr bwMode="auto">
          <a:xfrm>
            <a:off x="7046914" y="1414423"/>
            <a:ext cx="1239837" cy="592137"/>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 name="Oval 3"/>
          <p:cNvSpPr>
            <a:spLocks noChangeArrowheads="1"/>
          </p:cNvSpPr>
          <p:nvPr/>
        </p:nvSpPr>
        <p:spPr bwMode="auto">
          <a:xfrm>
            <a:off x="3651251" y="1414423"/>
            <a:ext cx="1573213" cy="592137"/>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8" name="Rectangle 4"/>
          <p:cNvSpPr>
            <a:spLocks noChangeArrowheads="1"/>
          </p:cNvSpPr>
          <p:nvPr/>
        </p:nvSpPr>
        <p:spPr bwMode="auto">
          <a:xfrm>
            <a:off x="3867151" y="1576347"/>
            <a:ext cx="1146175" cy="266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0" hangingPunct="0"/>
            <a:r>
              <a:rPr lang="en-US" sz="1400" noProof="1">
                <a:solidFill>
                  <a:srgbClr val="000000"/>
                </a:solidFill>
              </a:rPr>
              <a:t>Application 1</a:t>
            </a:r>
          </a:p>
        </p:txBody>
      </p:sp>
      <p:sp>
        <p:nvSpPr>
          <p:cNvPr id="9" name="Rectangle 5"/>
          <p:cNvSpPr>
            <a:spLocks noChangeArrowheads="1"/>
          </p:cNvSpPr>
          <p:nvPr/>
        </p:nvSpPr>
        <p:spPr bwMode="auto">
          <a:xfrm>
            <a:off x="3759201" y="2803485"/>
            <a:ext cx="1020763" cy="682625"/>
          </a:xfrm>
          <a:prstGeom prst="rect">
            <a:avLst/>
          </a:prstGeom>
          <a:noFill/>
          <a:ln w="1714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 name="Rectangle 6"/>
          <p:cNvSpPr>
            <a:spLocks noChangeArrowheads="1"/>
          </p:cNvSpPr>
          <p:nvPr/>
        </p:nvSpPr>
        <p:spPr bwMode="auto">
          <a:xfrm>
            <a:off x="3365501" y="3943309"/>
            <a:ext cx="1706563" cy="1454150"/>
          </a:xfrm>
          <a:prstGeom prst="rect">
            <a:avLst/>
          </a:prstGeom>
          <a:noFill/>
          <a:ln w="1714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 name="Rectangle 7"/>
          <p:cNvSpPr>
            <a:spLocks noChangeArrowheads="1"/>
          </p:cNvSpPr>
          <p:nvPr/>
        </p:nvSpPr>
        <p:spPr bwMode="auto">
          <a:xfrm>
            <a:off x="3890963" y="2995573"/>
            <a:ext cx="855662" cy="29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0" hangingPunct="0"/>
            <a:r>
              <a:rPr lang="en-US" sz="1600" noProof="1">
                <a:solidFill>
                  <a:schemeClr val="accent2"/>
                </a:solidFill>
                <a:latin typeface="Helvetica" pitchFamily="2" charset="0"/>
              </a:rPr>
              <a:t>Socket</a:t>
            </a:r>
          </a:p>
        </p:txBody>
      </p:sp>
      <p:sp>
        <p:nvSpPr>
          <p:cNvPr id="12" name="Line 8"/>
          <p:cNvSpPr>
            <a:spLocks noChangeShapeType="1"/>
          </p:cNvSpPr>
          <p:nvPr/>
        </p:nvSpPr>
        <p:spPr bwMode="auto">
          <a:xfrm>
            <a:off x="4270375" y="2144673"/>
            <a:ext cx="0" cy="561975"/>
          </a:xfrm>
          <a:prstGeom prst="line">
            <a:avLst/>
          </a:prstGeom>
          <a:noFill/>
          <a:ln w="1714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 name="Freeform 9"/>
          <p:cNvSpPr>
            <a:spLocks/>
          </p:cNvSpPr>
          <p:nvPr/>
        </p:nvSpPr>
        <p:spPr bwMode="auto">
          <a:xfrm>
            <a:off x="4225925" y="2039898"/>
            <a:ext cx="88900" cy="147637"/>
          </a:xfrm>
          <a:custGeom>
            <a:avLst/>
            <a:gdLst>
              <a:gd name="T0" fmla="*/ 88135 w 20000"/>
              <a:gd name="T1" fmla="*/ 146559 h 20000"/>
              <a:gd name="T2" fmla="*/ 44450 w 20000"/>
              <a:gd name="T3" fmla="*/ 126082 h 20000"/>
              <a:gd name="T4" fmla="*/ 0 w 20000"/>
              <a:gd name="T5" fmla="*/ 146559 h 20000"/>
              <a:gd name="T6" fmla="*/ 44450 w 20000"/>
              <a:gd name="T7" fmla="*/ 0 h 20000"/>
              <a:gd name="T8" fmla="*/ 88135 w 20000"/>
              <a:gd name="T9" fmla="*/ 146559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828" y="19854"/>
                </a:moveTo>
                <a:lnTo>
                  <a:pt x="10000" y="17080"/>
                </a:lnTo>
                <a:lnTo>
                  <a:pt x="0" y="19854"/>
                </a:lnTo>
                <a:lnTo>
                  <a:pt x="10000" y="0"/>
                </a:lnTo>
                <a:lnTo>
                  <a:pt x="19828" y="19854"/>
                </a:lnTo>
                <a:close/>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round/>
                <a:headEnd/>
                <a:tailEnd/>
              </a14:hiddenLine>
            </a:ext>
          </a:extLst>
        </p:spPr>
        <p:txBody>
          <a:bodyPr/>
          <a:lstStyle/>
          <a:p>
            <a:endParaRPr lang="en-US"/>
          </a:p>
        </p:txBody>
      </p:sp>
      <p:sp>
        <p:nvSpPr>
          <p:cNvPr id="14" name="Freeform 10"/>
          <p:cNvSpPr>
            <a:spLocks/>
          </p:cNvSpPr>
          <p:nvPr/>
        </p:nvSpPr>
        <p:spPr bwMode="auto">
          <a:xfrm>
            <a:off x="4225925" y="2663785"/>
            <a:ext cx="88900" cy="150813"/>
          </a:xfrm>
          <a:custGeom>
            <a:avLst/>
            <a:gdLst>
              <a:gd name="T0" fmla="*/ 0 w 20000"/>
              <a:gd name="T1" fmla="*/ 0 h 20000"/>
              <a:gd name="T2" fmla="*/ 44450 w 20000"/>
              <a:gd name="T3" fmla="*/ 20767 h 20000"/>
              <a:gd name="T4" fmla="*/ 88135 w 20000"/>
              <a:gd name="T5" fmla="*/ 0 h 20000"/>
              <a:gd name="T6" fmla="*/ 44450 w 20000"/>
              <a:gd name="T7" fmla="*/ 14972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0" y="0"/>
                </a:moveTo>
                <a:lnTo>
                  <a:pt x="10000" y="2754"/>
                </a:lnTo>
                <a:lnTo>
                  <a:pt x="19828" y="0"/>
                </a:lnTo>
                <a:lnTo>
                  <a:pt x="10000" y="19855"/>
                </a:lnTo>
                <a:lnTo>
                  <a:pt x="0" y="0"/>
                </a:lnTo>
                <a:close/>
              </a:path>
            </a:pathLst>
          </a:custGeom>
          <a:solidFill>
            <a:srgbClr val="000000"/>
          </a:solidFill>
          <a:ln>
            <a:noFill/>
          </a:ln>
          <a:extLst>
            <a:ext uri="{91240B29-F687-4f45-9708-019B960494DF}">
              <a14:hiddenLine xmlns="" xmlns:a14="http://schemas.microsoft.com/office/drawing/2010/main" w="0">
                <a:solidFill>
                  <a:srgbClr val="000000"/>
                </a:solidFill>
                <a:round/>
                <a:headEnd/>
                <a:tailEnd/>
              </a14:hiddenLine>
            </a:ext>
          </a:extLst>
        </p:spPr>
        <p:txBody>
          <a:bodyPr/>
          <a:lstStyle/>
          <a:p>
            <a:endParaRPr lang="en-US"/>
          </a:p>
        </p:txBody>
      </p:sp>
      <p:sp>
        <p:nvSpPr>
          <p:cNvPr id="15" name="Line 11"/>
          <p:cNvSpPr>
            <a:spLocks noChangeShapeType="1"/>
          </p:cNvSpPr>
          <p:nvPr/>
        </p:nvSpPr>
        <p:spPr bwMode="auto">
          <a:xfrm>
            <a:off x="4270375" y="3605172"/>
            <a:ext cx="0" cy="252412"/>
          </a:xfrm>
          <a:prstGeom prst="line">
            <a:avLst/>
          </a:prstGeom>
          <a:noFill/>
          <a:ln w="1714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 name="Freeform 12"/>
          <p:cNvSpPr>
            <a:spLocks/>
          </p:cNvSpPr>
          <p:nvPr/>
        </p:nvSpPr>
        <p:spPr bwMode="auto">
          <a:xfrm>
            <a:off x="4225925" y="3500398"/>
            <a:ext cx="88900" cy="147637"/>
          </a:xfrm>
          <a:custGeom>
            <a:avLst/>
            <a:gdLst>
              <a:gd name="T0" fmla="*/ 88135 w 20000"/>
              <a:gd name="T1" fmla="*/ 146559 h 20000"/>
              <a:gd name="T2" fmla="*/ 44450 w 20000"/>
              <a:gd name="T3" fmla="*/ 126082 h 20000"/>
              <a:gd name="T4" fmla="*/ 0 w 20000"/>
              <a:gd name="T5" fmla="*/ 146559 h 20000"/>
              <a:gd name="T6" fmla="*/ 44450 w 20000"/>
              <a:gd name="T7" fmla="*/ 0 h 20000"/>
              <a:gd name="T8" fmla="*/ 88135 w 20000"/>
              <a:gd name="T9" fmla="*/ 146559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828" y="19854"/>
                </a:moveTo>
                <a:lnTo>
                  <a:pt x="10000" y="17080"/>
                </a:lnTo>
                <a:lnTo>
                  <a:pt x="0" y="19854"/>
                </a:lnTo>
                <a:lnTo>
                  <a:pt x="10000" y="0"/>
                </a:lnTo>
                <a:lnTo>
                  <a:pt x="19828" y="19854"/>
                </a:lnTo>
                <a:close/>
              </a:path>
            </a:pathLst>
          </a:custGeom>
          <a:solidFill>
            <a:srgbClr val="000000"/>
          </a:solidFill>
          <a:ln>
            <a:noFill/>
          </a:ln>
          <a:extLst>
            <a:ext uri="{91240B29-F687-4f45-9708-019B960494DF}">
              <a14:hiddenLine xmlns="" xmlns:a14="http://schemas.microsoft.com/office/drawing/2010/main" w="0">
                <a:solidFill>
                  <a:srgbClr val="000000"/>
                </a:solidFill>
                <a:round/>
                <a:headEnd/>
                <a:tailEnd/>
              </a14:hiddenLine>
            </a:ext>
          </a:extLst>
        </p:spPr>
        <p:txBody>
          <a:bodyPr/>
          <a:lstStyle/>
          <a:p>
            <a:endParaRPr lang="en-US"/>
          </a:p>
        </p:txBody>
      </p:sp>
      <p:sp>
        <p:nvSpPr>
          <p:cNvPr id="17" name="Freeform 13"/>
          <p:cNvSpPr>
            <a:spLocks/>
          </p:cNvSpPr>
          <p:nvPr/>
        </p:nvSpPr>
        <p:spPr bwMode="auto">
          <a:xfrm>
            <a:off x="4225925" y="3816310"/>
            <a:ext cx="88900" cy="149225"/>
          </a:xfrm>
          <a:custGeom>
            <a:avLst/>
            <a:gdLst>
              <a:gd name="T0" fmla="*/ 0 w 20000"/>
              <a:gd name="T1" fmla="*/ 0 h 20000"/>
              <a:gd name="T2" fmla="*/ 44450 w 20000"/>
              <a:gd name="T3" fmla="*/ 20698 h 20000"/>
              <a:gd name="T4" fmla="*/ 88135 w 20000"/>
              <a:gd name="T5" fmla="*/ 0 h 20000"/>
              <a:gd name="T6" fmla="*/ 44450 w 20000"/>
              <a:gd name="T7" fmla="*/ 148136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0" y="0"/>
                </a:moveTo>
                <a:lnTo>
                  <a:pt x="10000" y="2774"/>
                </a:lnTo>
                <a:lnTo>
                  <a:pt x="19828" y="0"/>
                </a:lnTo>
                <a:lnTo>
                  <a:pt x="10000" y="19854"/>
                </a:lnTo>
                <a:lnTo>
                  <a:pt x="0" y="0"/>
                </a:lnTo>
                <a:close/>
              </a:path>
            </a:pathLst>
          </a:custGeom>
          <a:solidFill>
            <a:srgbClr val="000000"/>
          </a:solidFill>
          <a:ln>
            <a:noFill/>
          </a:ln>
          <a:extLst>
            <a:ext uri="{91240B29-F687-4f45-9708-019B960494DF}">
              <a14:hiddenLine xmlns="" xmlns:a14="http://schemas.microsoft.com/office/drawing/2010/main" w="0">
                <a:solidFill>
                  <a:srgbClr val="000000"/>
                </a:solidFill>
                <a:round/>
                <a:headEnd/>
                <a:tailEnd/>
              </a14:hiddenLine>
            </a:ext>
          </a:extLst>
        </p:spPr>
        <p:txBody>
          <a:bodyPr/>
          <a:lstStyle/>
          <a:p>
            <a:endParaRPr lang="en-US"/>
          </a:p>
        </p:txBody>
      </p:sp>
      <p:sp>
        <p:nvSpPr>
          <p:cNvPr id="18" name="Rectangle 14"/>
          <p:cNvSpPr>
            <a:spLocks noChangeArrowheads="1"/>
          </p:cNvSpPr>
          <p:nvPr/>
        </p:nvSpPr>
        <p:spPr bwMode="auto">
          <a:xfrm>
            <a:off x="2782889" y="1520784"/>
            <a:ext cx="790575" cy="43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0" hangingPunct="0"/>
            <a:r>
              <a:rPr lang="en-US" sz="1400" noProof="1">
                <a:solidFill>
                  <a:srgbClr val="000000"/>
                </a:solidFill>
              </a:rPr>
              <a:t>socket interface</a:t>
            </a:r>
          </a:p>
        </p:txBody>
      </p:sp>
      <p:sp>
        <p:nvSpPr>
          <p:cNvPr id="19" name="Line 15"/>
          <p:cNvSpPr>
            <a:spLocks noChangeShapeType="1"/>
          </p:cNvSpPr>
          <p:nvPr/>
        </p:nvSpPr>
        <p:spPr bwMode="auto">
          <a:xfrm>
            <a:off x="3308351" y="2525672"/>
            <a:ext cx="2081213" cy="0"/>
          </a:xfrm>
          <a:prstGeom prst="line">
            <a:avLst/>
          </a:prstGeom>
          <a:noFill/>
          <a:ln w="34290">
            <a:solidFill>
              <a:srgbClr val="CECECE"/>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 name="Rectangle 16"/>
          <p:cNvSpPr>
            <a:spLocks noChangeArrowheads="1"/>
          </p:cNvSpPr>
          <p:nvPr/>
        </p:nvSpPr>
        <p:spPr bwMode="auto">
          <a:xfrm>
            <a:off x="4991101" y="2176423"/>
            <a:ext cx="38576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0" hangingPunct="0"/>
            <a:r>
              <a:rPr lang="en-US" sz="1400" noProof="1">
                <a:solidFill>
                  <a:srgbClr val="000000"/>
                </a:solidFill>
              </a:rPr>
              <a:t>user</a:t>
            </a:r>
          </a:p>
        </p:txBody>
      </p:sp>
      <p:sp>
        <p:nvSpPr>
          <p:cNvPr id="21" name="Rectangle 17"/>
          <p:cNvSpPr>
            <a:spLocks noChangeArrowheads="1"/>
          </p:cNvSpPr>
          <p:nvPr/>
        </p:nvSpPr>
        <p:spPr bwMode="auto">
          <a:xfrm>
            <a:off x="4929188" y="2619335"/>
            <a:ext cx="662756"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0" hangingPunct="0"/>
            <a:r>
              <a:rPr lang="en-US" sz="1400" noProof="1">
                <a:solidFill>
                  <a:srgbClr val="000000"/>
                </a:solidFill>
              </a:rPr>
              <a:t>kernel</a:t>
            </a:r>
          </a:p>
        </p:txBody>
      </p:sp>
      <p:sp>
        <p:nvSpPr>
          <p:cNvPr id="22" name="Freeform 19"/>
          <p:cNvSpPr>
            <a:spLocks/>
          </p:cNvSpPr>
          <p:nvPr/>
        </p:nvSpPr>
        <p:spPr bwMode="auto">
          <a:xfrm>
            <a:off x="4164014" y="2397085"/>
            <a:ext cx="85725" cy="93663"/>
          </a:xfrm>
          <a:custGeom>
            <a:avLst/>
            <a:gdLst>
              <a:gd name="T0" fmla="*/ 0 w 20000"/>
              <a:gd name="T1" fmla="*/ 85051 h 20000"/>
              <a:gd name="T2" fmla="*/ 26258 w 20000"/>
              <a:gd name="T3" fmla="*/ 49524 h 20000"/>
              <a:gd name="T4" fmla="*/ 30119 w 20000"/>
              <a:gd name="T5" fmla="*/ 0 h 20000"/>
              <a:gd name="T6" fmla="*/ 84953 w 20000"/>
              <a:gd name="T7" fmla="*/ 92586 h 20000"/>
              <a:gd name="T8" fmla="*/ 0 w 20000"/>
              <a:gd name="T9" fmla="*/ 85051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0" y="18161"/>
                </a:moveTo>
                <a:lnTo>
                  <a:pt x="6126" y="10575"/>
                </a:lnTo>
                <a:lnTo>
                  <a:pt x="7027" y="0"/>
                </a:lnTo>
                <a:lnTo>
                  <a:pt x="19820" y="19770"/>
                </a:lnTo>
                <a:lnTo>
                  <a:pt x="0" y="18161"/>
                </a:lnTo>
                <a:close/>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round/>
                <a:headEnd/>
                <a:tailEnd/>
              </a14:hiddenLine>
            </a:ext>
          </a:extLst>
        </p:spPr>
        <p:txBody>
          <a:bodyPr/>
          <a:lstStyle/>
          <a:p>
            <a:endParaRPr lang="en-US"/>
          </a:p>
        </p:txBody>
      </p:sp>
      <p:sp>
        <p:nvSpPr>
          <p:cNvPr id="23" name="Rectangle 20"/>
          <p:cNvSpPr>
            <a:spLocks noChangeArrowheads="1"/>
          </p:cNvSpPr>
          <p:nvPr/>
        </p:nvSpPr>
        <p:spPr bwMode="auto">
          <a:xfrm>
            <a:off x="7164389" y="1576347"/>
            <a:ext cx="1055687" cy="247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0" hangingPunct="0"/>
            <a:r>
              <a:rPr lang="en-US" sz="1400" noProof="1">
                <a:solidFill>
                  <a:srgbClr val="000000"/>
                </a:solidFill>
              </a:rPr>
              <a:t>Application 2</a:t>
            </a:r>
          </a:p>
        </p:txBody>
      </p:sp>
      <p:sp>
        <p:nvSpPr>
          <p:cNvPr id="24" name="Rectangle 21"/>
          <p:cNvSpPr>
            <a:spLocks noChangeArrowheads="1"/>
          </p:cNvSpPr>
          <p:nvPr/>
        </p:nvSpPr>
        <p:spPr bwMode="auto">
          <a:xfrm>
            <a:off x="7158039" y="2803485"/>
            <a:ext cx="1017587" cy="682625"/>
          </a:xfrm>
          <a:prstGeom prst="rect">
            <a:avLst/>
          </a:prstGeom>
          <a:noFill/>
          <a:ln w="1714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5" name="Line 22"/>
          <p:cNvSpPr>
            <a:spLocks noChangeShapeType="1"/>
          </p:cNvSpPr>
          <p:nvPr/>
        </p:nvSpPr>
        <p:spPr bwMode="auto">
          <a:xfrm>
            <a:off x="7667625" y="2144673"/>
            <a:ext cx="0" cy="561975"/>
          </a:xfrm>
          <a:prstGeom prst="line">
            <a:avLst/>
          </a:prstGeom>
          <a:noFill/>
          <a:ln w="1714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 name="Freeform 23"/>
          <p:cNvSpPr>
            <a:spLocks/>
          </p:cNvSpPr>
          <p:nvPr/>
        </p:nvSpPr>
        <p:spPr bwMode="auto">
          <a:xfrm>
            <a:off x="7623175" y="2039898"/>
            <a:ext cx="88900" cy="147637"/>
          </a:xfrm>
          <a:custGeom>
            <a:avLst/>
            <a:gdLst>
              <a:gd name="T0" fmla="*/ 88135 w 20000"/>
              <a:gd name="T1" fmla="*/ 146559 h 20000"/>
              <a:gd name="T2" fmla="*/ 44450 w 20000"/>
              <a:gd name="T3" fmla="*/ 126082 h 20000"/>
              <a:gd name="T4" fmla="*/ 0 w 20000"/>
              <a:gd name="T5" fmla="*/ 146559 h 20000"/>
              <a:gd name="T6" fmla="*/ 44450 w 20000"/>
              <a:gd name="T7" fmla="*/ 0 h 20000"/>
              <a:gd name="T8" fmla="*/ 88135 w 20000"/>
              <a:gd name="T9" fmla="*/ 146559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828" y="19854"/>
                </a:moveTo>
                <a:lnTo>
                  <a:pt x="10000" y="17080"/>
                </a:lnTo>
                <a:lnTo>
                  <a:pt x="0" y="19854"/>
                </a:lnTo>
                <a:lnTo>
                  <a:pt x="10000" y="0"/>
                </a:lnTo>
                <a:lnTo>
                  <a:pt x="19828" y="19854"/>
                </a:lnTo>
                <a:close/>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round/>
                <a:headEnd/>
                <a:tailEnd/>
              </a14:hiddenLine>
            </a:ext>
          </a:extLst>
        </p:spPr>
        <p:txBody>
          <a:bodyPr/>
          <a:lstStyle/>
          <a:p>
            <a:endParaRPr lang="en-US"/>
          </a:p>
        </p:txBody>
      </p:sp>
      <p:sp>
        <p:nvSpPr>
          <p:cNvPr id="27" name="Freeform 24"/>
          <p:cNvSpPr>
            <a:spLocks/>
          </p:cNvSpPr>
          <p:nvPr/>
        </p:nvSpPr>
        <p:spPr bwMode="auto">
          <a:xfrm>
            <a:off x="7623175" y="2663785"/>
            <a:ext cx="88900" cy="150813"/>
          </a:xfrm>
          <a:custGeom>
            <a:avLst/>
            <a:gdLst>
              <a:gd name="T0" fmla="*/ 0 w 20000"/>
              <a:gd name="T1" fmla="*/ 0 h 20000"/>
              <a:gd name="T2" fmla="*/ 44450 w 20000"/>
              <a:gd name="T3" fmla="*/ 20767 h 20000"/>
              <a:gd name="T4" fmla="*/ 88135 w 20000"/>
              <a:gd name="T5" fmla="*/ 0 h 20000"/>
              <a:gd name="T6" fmla="*/ 44450 w 20000"/>
              <a:gd name="T7" fmla="*/ 14972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0" y="0"/>
                </a:moveTo>
                <a:lnTo>
                  <a:pt x="10000" y="2754"/>
                </a:lnTo>
                <a:lnTo>
                  <a:pt x="19828" y="0"/>
                </a:lnTo>
                <a:lnTo>
                  <a:pt x="10000" y="19855"/>
                </a:lnTo>
                <a:lnTo>
                  <a:pt x="0" y="0"/>
                </a:lnTo>
                <a:close/>
              </a:path>
            </a:pathLst>
          </a:custGeom>
          <a:solidFill>
            <a:srgbClr val="000000"/>
          </a:solidFill>
          <a:ln>
            <a:noFill/>
          </a:ln>
          <a:extLst>
            <a:ext uri="{91240B29-F687-4f45-9708-019B960494DF}">
              <a14:hiddenLine xmlns="" xmlns:a14="http://schemas.microsoft.com/office/drawing/2010/main" w="0">
                <a:solidFill>
                  <a:srgbClr val="000000"/>
                </a:solidFill>
                <a:round/>
                <a:headEnd/>
                <a:tailEnd/>
              </a14:hiddenLine>
            </a:ext>
          </a:extLst>
        </p:spPr>
        <p:txBody>
          <a:bodyPr/>
          <a:lstStyle/>
          <a:p>
            <a:endParaRPr lang="en-US"/>
          </a:p>
        </p:txBody>
      </p:sp>
      <p:sp>
        <p:nvSpPr>
          <p:cNvPr id="28" name="Line 25"/>
          <p:cNvSpPr>
            <a:spLocks noChangeShapeType="1"/>
          </p:cNvSpPr>
          <p:nvPr/>
        </p:nvSpPr>
        <p:spPr bwMode="auto">
          <a:xfrm>
            <a:off x="7667625" y="3605172"/>
            <a:ext cx="0" cy="252412"/>
          </a:xfrm>
          <a:prstGeom prst="line">
            <a:avLst/>
          </a:prstGeom>
          <a:noFill/>
          <a:ln w="1714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 name="Freeform 26"/>
          <p:cNvSpPr>
            <a:spLocks/>
          </p:cNvSpPr>
          <p:nvPr/>
        </p:nvSpPr>
        <p:spPr bwMode="auto">
          <a:xfrm>
            <a:off x="7623175" y="3500398"/>
            <a:ext cx="88900" cy="147637"/>
          </a:xfrm>
          <a:custGeom>
            <a:avLst/>
            <a:gdLst>
              <a:gd name="T0" fmla="*/ 88135 w 20000"/>
              <a:gd name="T1" fmla="*/ 146559 h 20000"/>
              <a:gd name="T2" fmla="*/ 44450 w 20000"/>
              <a:gd name="T3" fmla="*/ 126082 h 20000"/>
              <a:gd name="T4" fmla="*/ 0 w 20000"/>
              <a:gd name="T5" fmla="*/ 146559 h 20000"/>
              <a:gd name="T6" fmla="*/ 44450 w 20000"/>
              <a:gd name="T7" fmla="*/ 0 h 20000"/>
              <a:gd name="T8" fmla="*/ 88135 w 20000"/>
              <a:gd name="T9" fmla="*/ 146559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828" y="19854"/>
                </a:moveTo>
                <a:lnTo>
                  <a:pt x="10000" y="17080"/>
                </a:lnTo>
                <a:lnTo>
                  <a:pt x="0" y="19854"/>
                </a:lnTo>
                <a:lnTo>
                  <a:pt x="10000" y="0"/>
                </a:lnTo>
                <a:lnTo>
                  <a:pt x="19828" y="19854"/>
                </a:lnTo>
                <a:close/>
              </a:path>
            </a:pathLst>
          </a:custGeom>
          <a:solidFill>
            <a:srgbClr val="000000"/>
          </a:solidFill>
          <a:ln>
            <a:noFill/>
          </a:ln>
          <a:extLst>
            <a:ext uri="{91240B29-F687-4f45-9708-019B960494DF}">
              <a14:hiddenLine xmlns="" xmlns:a14="http://schemas.microsoft.com/office/drawing/2010/main" w="0">
                <a:solidFill>
                  <a:srgbClr val="000000"/>
                </a:solidFill>
                <a:round/>
                <a:headEnd/>
                <a:tailEnd/>
              </a14:hiddenLine>
            </a:ext>
          </a:extLst>
        </p:spPr>
        <p:txBody>
          <a:bodyPr/>
          <a:lstStyle/>
          <a:p>
            <a:endParaRPr lang="en-US"/>
          </a:p>
        </p:txBody>
      </p:sp>
      <p:sp>
        <p:nvSpPr>
          <p:cNvPr id="30" name="Freeform 27"/>
          <p:cNvSpPr>
            <a:spLocks/>
          </p:cNvSpPr>
          <p:nvPr/>
        </p:nvSpPr>
        <p:spPr bwMode="auto">
          <a:xfrm>
            <a:off x="7623175" y="3816310"/>
            <a:ext cx="88900" cy="149225"/>
          </a:xfrm>
          <a:custGeom>
            <a:avLst/>
            <a:gdLst>
              <a:gd name="T0" fmla="*/ 0 w 20000"/>
              <a:gd name="T1" fmla="*/ 0 h 20000"/>
              <a:gd name="T2" fmla="*/ 44450 w 20000"/>
              <a:gd name="T3" fmla="*/ 20698 h 20000"/>
              <a:gd name="T4" fmla="*/ 88135 w 20000"/>
              <a:gd name="T5" fmla="*/ 0 h 20000"/>
              <a:gd name="T6" fmla="*/ 44450 w 20000"/>
              <a:gd name="T7" fmla="*/ 148136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0" y="0"/>
                </a:moveTo>
                <a:lnTo>
                  <a:pt x="10000" y="2774"/>
                </a:lnTo>
                <a:lnTo>
                  <a:pt x="19828" y="0"/>
                </a:lnTo>
                <a:lnTo>
                  <a:pt x="10000" y="19854"/>
                </a:lnTo>
                <a:lnTo>
                  <a:pt x="0" y="0"/>
                </a:lnTo>
                <a:close/>
              </a:path>
            </a:pathLst>
          </a:custGeom>
          <a:solidFill>
            <a:srgbClr val="000000"/>
          </a:solidFill>
          <a:ln>
            <a:noFill/>
          </a:ln>
          <a:extLst>
            <a:ext uri="{91240B29-F687-4f45-9708-019B960494DF}">
              <a14:hiddenLine xmlns="" xmlns:a14="http://schemas.microsoft.com/office/drawing/2010/main" w="0">
                <a:solidFill>
                  <a:srgbClr val="000000"/>
                </a:solidFill>
                <a:round/>
                <a:headEnd/>
                <a:tailEnd/>
              </a14:hiddenLine>
            </a:ext>
          </a:extLst>
        </p:spPr>
        <p:txBody>
          <a:bodyPr/>
          <a:lstStyle/>
          <a:p>
            <a:endParaRPr lang="en-US"/>
          </a:p>
        </p:txBody>
      </p:sp>
      <p:sp>
        <p:nvSpPr>
          <p:cNvPr id="31" name="Line 28"/>
          <p:cNvSpPr>
            <a:spLocks noChangeShapeType="1"/>
          </p:cNvSpPr>
          <p:nvPr/>
        </p:nvSpPr>
        <p:spPr bwMode="auto">
          <a:xfrm>
            <a:off x="6705600" y="2525672"/>
            <a:ext cx="2082800" cy="0"/>
          </a:xfrm>
          <a:prstGeom prst="line">
            <a:avLst/>
          </a:prstGeom>
          <a:noFill/>
          <a:ln w="34290">
            <a:solidFill>
              <a:srgbClr val="CECECE"/>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 name="Rectangle 29"/>
          <p:cNvSpPr>
            <a:spLocks noChangeArrowheads="1"/>
          </p:cNvSpPr>
          <p:nvPr/>
        </p:nvSpPr>
        <p:spPr bwMode="auto">
          <a:xfrm>
            <a:off x="6705601" y="2176423"/>
            <a:ext cx="38417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0" hangingPunct="0"/>
            <a:r>
              <a:rPr lang="en-US" sz="1400" noProof="1">
                <a:solidFill>
                  <a:srgbClr val="000000"/>
                </a:solidFill>
              </a:rPr>
              <a:t>user</a:t>
            </a:r>
          </a:p>
        </p:txBody>
      </p:sp>
      <p:sp>
        <p:nvSpPr>
          <p:cNvPr id="33" name="Rectangle 30"/>
          <p:cNvSpPr>
            <a:spLocks noChangeArrowheads="1"/>
          </p:cNvSpPr>
          <p:nvPr/>
        </p:nvSpPr>
        <p:spPr bwMode="auto">
          <a:xfrm>
            <a:off x="6600057" y="2619335"/>
            <a:ext cx="61277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0" hangingPunct="0"/>
            <a:r>
              <a:rPr lang="en-US" sz="1400" noProof="1">
                <a:solidFill>
                  <a:srgbClr val="000000"/>
                </a:solidFill>
              </a:rPr>
              <a:t>kernel</a:t>
            </a:r>
          </a:p>
        </p:txBody>
      </p:sp>
      <p:sp>
        <p:nvSpPr>
          <p:cNvPr id="34" name="Freeform 32"/>
          <p:cNvSpPr>
            <a:spLocks/>
          </p:cNvSpPr>
          <p:nvPr/>
        </p:nvSpPr>
        <p:spPr bwMode="auto">
          <a:xfrm>
            <a:off x="7680326" y="2387559"/>
            <a:ext cx="85725" cy="96838"/>
          </a:xfrm>
          <a:custGeom>
            <a:avLst/>
            <a:gdLst>
              <a:gd name="T0" fmla="*/ 52215 w 20000"/>
              <a:gd name="T1" fmla="*/ 0 h 20000"/>
              <a:gd name="T2" fmla="*/ 59227 w 20000"/>
              <a:gd name="T3" fmla="*/ 50622 h 20000"/>
              <a:gd name="T4" fmla="*/ 84945 w 20000"/>
              <a:gd name="T5" fmla="*/ 83634 h 20000"/>
              <a:gd name="T6" fmla="*/ 0 w 20000"/>
              <a:gd name="T7" fmla="*/ 95739 h 20000"/>
              <a:gd name="T8" fmla="*/ 5221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2182" y="0"/>
                </a:moveTo>
                <a:lnTo>
                  <a:pt x="13818" y="10455"/>
                </a:lnTo>
                <a:lnTo>
                  <a:pt x="19818" y="17273"/>
                </a:lnTo>
                <a:lnTo>
                  <a:pt x="0" y="19773"/>
                </a:lnTo>
                <a:lnTo>
                  <a:pt x="12182" y="0"/>
                </a:lnTo>
                <a:close/>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round/>
                <a:headEnd/>
                <a:tailEnd/>
              </a14:hiddenLine>
            </a:ext>
          </a:extLst>
        </p:spPr>
        <p:txBody>
          <a:bodyPr/>
          <a:lstStyle/>
          <a:p>
            <a:endParaRPr lang="en-US"/>
          </a:p>
        </p:txBody>
      </p:sp>
      <p:sp>
        <p:nvSpPr>
          <p:cNvPr id="35" name="Oval 33"/>
          <p:cNvSpPr>
            <a:spLocks noChangeArrowheads="1"/>
          </p:cNvSpPr>
          <p:nvPr/>
        </p:nvSpPr>
        <p:spPr bwMode="auto">
          <a:xfrm>
            <a:off x="5251451" y="5299034"/>
            <a:ext cx="1681163" cy="1377950"/>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6" name="Freeform 34"/>
          <p:cNvSpPr>
            <a:spLocks/>
          </p:cNvSpPr>
          <p:nvPr/>
        </p:nvSpPr>
        <p:spPr bwMode="auto">
          <a:xfrm>
            <a:off x="4270375" y="5457784"/>
            <a:ext cx="990600" cy="508000"/>
          </a:xfrm>
          <a:custGeom>
            <a:avLst/>
            <a:gdLst>
              <a:gd name="T0" fmla="*/ 0 w 20000"/>
              <a:gd name="T1" fmla="*/ 0 h 20000"/>
              <a:gd name="T2" fmla="*/ 0 w 20000"/>
              <a:gd name="T3" fmla="*/ 506933 h 20000"/>
              <a:gd name="T4" fmla="*/ 989808 w 20000"/>
              <a:gd name="T5" fmla="*/ 506933 h 20000"/>
              <a:gd name="T6" fmla="*/ 958802 w 20000"/>
              <a:gd name="T7" fmla="*/ 506933 h 20000"/>
              <a:gd name="T8" fmla="*/ 942506 w 20000"/>
              <a:gd name="T9" fmla="*/ 506933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0" y="0"/>
                </a:moveTo>
                <a:lnTo>
                  <a:pt x="0" y="19958"/>
                </a:lnTo>
                <a:lnTo>
                  <a:pt x="19984" y="19958"/>
                </a:lnTo>
                <a:lnTo>
                  <a:pt x="19358" y="19958"/>
                </a:lnTo>
                <a:lnTo>
                  <a:pt x="19029" y="19958"/>
                </a:lnTo>
              </a:path>
            </a:pathLst>
          </a:custGeom>
          <a:noFill/>
          <a:ln w="889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7" name="Freeform 35"/>
          <p:cNvSpPr>
            <a:spLocks/>
          </p:cNvSpPr>
          <p:nvPr/>
        </p:nvSpPr>
        <p:spPr bwMode="auto">
          <a:xfrm>
            <a:off x="6880226" y="5446673"/>
            <a:ext cx="803275" cy="492125"/>
          </a:xfrm>
          <a:custGeom>
            <a:avLst/>
            <a:gdLst>
              <a:gd name="T0" fmla="*/ 802632 w 20000"/>
              <a:gd name="T1" fmla="*/ 0 h 20000"/>
              <a:gd name="T2" fmla="*/ 802632 w 20000"/>
              <a:gd name="T3" fmla="*/ 491092 h 20000"/>
              <a:gd name="T4" fmla="*/ 0 w 20000"/>
              <a:gd name="T5" fmla="*/ 491092 h 20000"/>
              <a:gd name="T6" fmla="*/ 25785 w 20000"/>
              <a:gd name="T7" fmla="*/ 491092 h 20000"/>
              <a:gd name="T8" fmla="*/ 38356 w 20000"/>
              <a:gd name="T9" fmla="*/ 491092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4" y="0"/>
                </a:moveTo>
                <a:lnTo>
                  <a:pt x="19984" y="19958"/>
                </a:lnTo>
                <a:lnTo>
                  <a:pt x="0" y="19958"/>
                </a:lnTo>
                <a:lnTo>
                  <a:pt x="642" y="19958"/>
                </a:lnTo>
                <a:lnTo>
                  <a:pt x="955" y="19958"/>
                </a:lnTo>
              </a:path>
            </a:pathLst>
          </a:custGeom>
          <a:noFill/>
          <a:ln w="889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8" name="Text Box 36"/>
          <p:cNvSpPr txBox="1">
            <a:spLocks noChangeArrowheads="1"/>
          </p:cNvSpPr>
          <p:nvPr/>
        </p:nvSpPr>
        <p:spPr bwMode="auto">
          <a:xfrm>
            <a:off x="3532189" y="4225884"/>
            <a:ext cx="1570037"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nchor="ct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spcBef>
                <a:spcPct val="50000"/>
              </a:spcBef>
            </a:pPr>
            <a:r>
              <a:rPr lang="en-US" sz="1600"/>
              <a:t>Underlying communication Protocols</a:t>
            </a:r>
            <a:endParaRPr lang="en-US" b="1"/>
          </a:p>
        </p:txBody>
      </p:sp>
      <p:sp>
        <p:nvSpPr>
          <p:cNvPr id="39" name="Rectangle 37"/>
          <p:cNvSpPr>
            <a:spLocks noChangeArrowheads="1"/>
          </p:cNvSpPr>
          <p:nvPr/>
        </p:nvSpPr>
        <p:spPr bwMode="auto">
          <a:xfrm>
            <a:off x="6818313" y="3989347"/>
            <a:ext cx="1706562" cy="1452562"/>
          </a:xfrm>
          <a:prstGeom prst="rect">
            <a:avLst/>
          </a:prstGeom>
          <a:noFill/>
          <a:ln w="1714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0" name="Text Box 38"/>
          <p:cNvSpPr txBox="1">
            <a:spLocks noChangeArrowheads="1"/>
          </p:cNvSpPr>
          <p:nvPr/>
        </p:nvSpPr>
        <p:spPr bwMode="auto">
          <a:xfrm>
            <a:off x="6985000" y="4273509"/>
            <a:ext cx="1570038"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nchor="ct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spcBef>
                <a:spcPct val="50000"/>
              </a:spcBef>
            </a:pPr>
            <a:r>
              <a:rPr lang="en-US" sz="1600"/>
              <a:t>Underlying communication Protocols</a:t>
            </a:r>
            <a:endParaRPr lang="en-US" b="1"/>
          </a:p>
        </p:txBody>
      </p:sp>
      <p:sp>
        <p:nvSpPr>
          <p:cNvPr id="41" name="Text Box 39"/>
          <p:cNvSpPr txBox="1">
            <a:spLocks noChangeArrowheads="1"/>
          </p:cNvSpPr>
          <p:nvPr/>
        </p:nvSpPr>
        <p:spPr bwMode="auto">
          <a:xfrm>
            <a:off x="5221289" y="5707023"/>
            <a:ext cx="1773237"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nchor="ct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spcBef>
                <a:spcPct val="50000"/>
              </a:spcBef>
            </a:pPr>
            <a:r>
              <a:rPr lang="en-US" sz="1600"/>
              <a:t>Communications network </a:t>
            </a:r>
            <a:endParaRPr lang="en-US" b="1"/>
          </a:p>
        </p:txBody>
      </p:sp>
      <p:sp>
        <p:nvSpPr>
          <p:cNvPr id="42" name="Rectangle 40"/>
          <p:cNvSpPr>
            <a:spLocks noChangeArrowheads="1"/>
          </p:cNvSpPr>
          <p:nvPr/>
        </p:nvSpPr>
        <p:spPr bwMode="auto">
          <a:xfrm>
            <a:off x="7256463" y="3006685"/>
            <a:ext cx="855662" cy="29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0" hangingPunct="0"/>
            <a:r>
              <a:rPr lang="en-US" sz="1600" noProof="1">
                <a:solidFill>
                  <a:schemeClr val="accent2"/>
                </a:solidFill>
                <a:latin typeface="Helvetica" pitchFamily="2" charset="0"/>
              </a:rPr>
              <a:t>Socket</a:t>
            </a:r>
          </a:p>
        </p:txBody>
      </p:sp>
      <p:sp>
        <p:nvSpPr>
          <p:cNvPr id="43" name="Rectangle 41"/>
          <p:cNvSpPr>
            <a:spLocks noChangeArrowheads="1"/>
          </p:cNvSpPr>
          <p:nvPr/>
        </p:nvSpPr>
        <p:spPr bwMode="auto">
          <a:xfrm>
            <a:off x="8447089" y="1457284"/>
            <a:ext cx="790575" cy="43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0" hangingPunct="0"/>
            <a:r>
              <a:rPr lang="en-US" sz="1400" noProof="1">
                <a:solidFill>
                  <a:srgbClr val="000000"/>
                </a:solidFill>
              </a:rPr>
              <a:t>socket interface</a:t>
            </a:r>
          </a:p>
        </p:txBody>
      </p:sp>
      <p:sp>
        <p:nvSpPr>
          <p:cNvPr id="44" name="Line 46"/>
          <p:cNvSpPr>
            <a:spLocks noChangeShapeType="1"/>
          </p:cNvSpPr>
          <p:nvPr/>
        </p:nvSpPr>
        <p:spPr bwMode="auto">
          <a:xfrm>
            <a:off x="3432176" y="1927184"/>
            <a:ext cx="720725" cy="50323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5" name="Line 47"/>
          <p:cNvSpPr>
            <a:spLocks noChangeShapeType="1"/>
          </p:cNvSpPr>
          <p:nvPr/>
        </p:nvSpPr>
        <p:spPr bwMode="auto">
          <a:xfrm flipH="1">
            <a:off x="7751764" y="1927185"/>
            <a:ext cx="649287" cy="50482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1766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Socket Calls</a:t>
            </a:r>
          </a:p>
        </p:txBody>
      </p:sp>
      <p:sp>
        <p:nvSpPr>
          <p:cNvPr id="6" name="Rectangle 2"/>
          <p:cNvSpPr>
            <a:spLocks noChangeArrowheads="1"/>
          </p:cNvSpPr>
          <p:nvPr/>
        </p:nvSpPr>
        <p:spPr bwMode="auto">
          <a:xfrm>
            <a:off x="5213201" y="5625241"/>
            <a:ext cx="33338" cy="793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7" name="Group 3"/>
          <p:cNvGrpSpPr>
            <a:grpSpLocks/>
          </p:cNvGrpSpPr>
          <p:nvPr/>
        </p:nvGrpSpPr>
        <p:grpSpPr bwMode="auto">
          <a:xfrm>
            <a:off x="2926997" y="1564417"/>
            <a:ext cx="5481841" cy="4830763"/>
            <a:chOff x="1832" y="1052"/>
            <a:chExt cx="2122" cy="2235"/>
          </a:xfrm>
        </p:grpSpPr>
        <p:sp>
          <p:nvSpPr>
            <p:cNvPr id="8" name="Rectangle 4"/>
            <p:cNvSpPr>
              <a:spLocks noChangeArrowheads="1"/>
            </p:cNvSpPr>
            <p:nvPr/>
          </p:nvSpPr>
          <p:spPr bwMode="auto">
            <a:xfrm>
              <a:off x="2078" y="1240"/>
              <a:ext cx="436"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 name="Rectangle 5"/>
            <p:cNvSpPr>
              <a:spLocks noChangeArrowheads="1"/>
            </p:cNvSpPr>
            <p:nvPr/>
          </p:nvSpPr>
          <p:spPr bwMode="auto">
            <a:xfrm>
              <a:off x="2078" y="1238"/>
              <a:ext cx="333"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990000"/>
                  </a:solidFill>
                  <a:latin typeface="Courier New" pitchFamily="49" charset="0"/>
                </a:rPr>
                <a:t>socket()</a:t>
              </a:r>
              <a:endParaRPr lang="en-US" sz="2800" b="1">
                <a:solidFill>
                  <a:srgbClr val="990000"/>
                </a:solidFill>
              </a:endParaRPr>
            </a:p>
          </p:txBody>
        </p:sp>
        <p:sp>
          <p:nvSpPr>
            <p:cNvPr id="10" name="Rectangle 6"/>
            <p:cNvSpPr>
              <a:spLocks noChangeArrowheads="1"/>
            </p:cNvSpPr>
            <p:nvPr/>
          </p:nvSpPr>
          <p:spPr bwMode="auto">
            <a:xfrm>
              <a:off x="2125" y="1492"/>
              <a:ext cx="339"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 name="Rectangle 7"/>
            <p:cNvSpPr>
              <a:spLocks noChangeArrowheads="1"/>
            </p:cNvSpPr>
            <p:nvPr/>
          </p:nvSpPr>
          <p:spPr bwMode="auto">
            <a:xfrm>
              <a:off x="2123" y="1490"/>
              <a:ext cx="249"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990000"/>
                  </a:solidFill>
                  <a:latin typeface="Courier New" pitchFamily="49" charset="0"/>
                </a:rPr>
                <a:t>bind()</a:t>
              </a:r>
              <a:endParaRPr lang="en-US" sz="2800" b="1">
                <a:solidFill>
                  <a:srgbClr val="990000"/>
                </a:solidFill>
              </a:endParaRPr>
            </a:p>
          </p:txBody>
        </p:sp>
        <p:sp>
          <p:nvSpPr>
            <p:cNvPr id="12" name="Rectangle 8"/>
            <p:cNvSpPr>
              <a:spLocks noChangeArrowheads="1"/>
            </p:cNvSpPr>
            <p:nvPr/>
          </p:nvSpPr>
          <p:spPr bwMode="auto">
            <a:xfrm>
              <a:off x="2078" y="1738"/>
              <a:ext cx="436" cy="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 name="Rectangle 9"/>
            <p:cNvSpPr>
              <a:spLocks noChangeArrowheads="1"/>
            </p:cNvSpPr>
            <p:nvPr/>
          </p:nvSpPr>
          <p:spPr bwMode="auto">
            <a:xfrm>
              <a:off x="2078" y="1736"/>
              <a:ext cx="333"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990000"/>
                  </a:solidFill>
                  <a:latin typeface="Courier New" pitchFamily="49" charset="0"/>
                </a:rPr>
                <a:t>listen()</a:t>
              </a:r>
              <a:endParaRPr lang="en-US" sz="2800" b="1">
                <a:solidFill>
                  <a:srgbClr val="990000"/>
                </a:solidFill>
              </a:endParaRPr>
            </a:p>
          </p:txBody>
        </p:sp>
        <p:sp>
          <p:nvSpPr>
            <p:cNvPr id="14" name="Rectangle 10"/>
            <p:cNvSpPr>
              <a:spLocks noChangeArrowheads="1"/>
            </p:cNvSpPr>
            <p:nvPr/>
          </p:nvSpPr>
          <p:spPr bwMode="auto">
            <a:xfrm>
              <a:off x="2125" y="2623"/>
              <a:ext cx="339"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5" name="Rectangle 11"/>
            <p:cNvSpPr>
              <a:spLocks noChangeArrowheads="1"/>
            </p:cNvSpPr>
            <p:nvPr/>
          </p:nvSpPr>
          <p:spPr bwMode="auto">
            <a:xfrm>
              <a:off x="2123" y="2621"/>
              <a:ext cx="249"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read()</a:t>
              </a:r>
              <a:endParaRPr lang="en-US" sz="2800" b="1"/>
            </a:p>
          </p:txBody>
        </p:sp>
        <p:sp>
          <p:nvSpPr>
            <p:cNvPr id="16" name="Rectangle 12"/>
            <p:cNvSpPr>
              <a:spLocks noChangeArrowheads="1"/>
            </p:cNvSpPr>
            <p:nvPr/>
          </p:nvSpPr>
          <p:spPr bwMode="auto">
            <a:xfrm>
              <a:off x="2101" y="3124"/>
              <a:ext cx="388"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7" name="Rectangle 13"/>
            <p:cNvSpPr>
              <a:spLocks noChangeArrowheads="1"/>
            </p:cNvSpPr>
            <p:nvPr/>
          </p:nvSpPr>
          <p:spPr bwMode="auto">
            <a:xfrm>
              <a:off x="2101" y="3122"/>
              <a:ext cx="291"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990000"/>
                  </a:solidFill>
                  <a:latin typeface="Courier New" pitchFamily="49" charset="0"/>
                </a:rPr>
                <a:t>close()</a:t>
              </a:r>
              <a:endParaRPr lang="en-US" sz="2800" b="1">
                <a:solidFill>
                  <a:srgbClr val="990000"/>
                </a:solidFill>
              </a:endParaRPr>
            </a:p>
          </p:txBody>
        </p:sp>
        <p:sp>
          <p:nvSpPr>
            <p:cNvPr id="18" name="Rectangle 14"/>
            <p:cNvSpPr>
              <a:spLocks noChangeArrowheads="1"/>
            </p:cNvSpPr>
            <p:nvPr/>
          </p:nvSpPr>
          <p:spPr bwMode="auto">
            <a:xfrm>
              <a:off x="2040" y="1690"/>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9" name="Rectangle 15"/>
            <p:cNvSpPr>
              <a:spLocks noChangeArrowheads="1"/>
            </p:cNvSpPr>
            <p:nvPr/>
          </p:nvSpPr>
          <p:spPr bwMode="auto">
            <a:xfrm>
              <a:off x="2040" y="1442"/>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0" name="Rectangle 16"/>
            <p:cNvSpPr>
              <a:spLocks noChangeArrowheads="1"/>
            </p:cNvSpPr>
            <p:nvPr/>
          </p:nvSpPr>
          <p:spPr bwMode="auto">
            <a:xfrm>
              <a:off x="2040" y="1190"/>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 name="Rectangle 17"/>
            <p:cNvSpPr>
              <a:spLocks noChangeArrowheads="1"/>
            </p:cNvSpPr>
            <p:nvPr/>
          </p:nvSpPr>
          <p:spPr bwMode="auto">
            <a:xfrm>
              <a:off x="2040" y="2573"/>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 name="Rectangle 18"/>
            <p:cNvSpPr>
              <a:spLocks noChangeArrowheads="1"/>
            </p:cNvSpPr>
            <p:nvPr/>
          </p:nvSpPr>
          <p:spPr bwMode="auto">
            <a:xfrm>
              <a:off x="2040" y="3074"/>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3" name="Rectangle 19"/>
            <p:cNvSpPr>
              <a:spLocks noChangeArrowheads="1"/>
            </p:cNvSpPr>
            <p:nvPr/>
          </p:nvSpPr>
          <p:spPr bwMode="auto">
            <a:xfrm>
              <a:off x="3491" y="2049"/>
              <a:ext cx="436"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4" name="Rectangle 20"/>
            <p:cNvSpPr>
              <a:spLocks noChangeArrowheads="1"/>
            </p:cNvSpPr>
            <p:nvPr/>
          </p:nvSpPr>
          <p:spPr bwMode="auto">
            <a:xfrm>
              <a:off x="3491" y="2047"/>
              <a:ext cx="330" cy="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008000"/>
                  </a:solidFill>
                  <a:latin typeface="Courier New" pitchFamily="49" charset="0"/>
                </a:rPr>
                <a:t>socket()</a:t>
              </a:r>
              <a:endParaRPr lang="en-US" sz="2800" b="1">
                <a:solidFill>
                  <a:srgbClr val="008000"/>
                </a:solidFill>
              </a:endParaRPr>
            </a:p>
          </p:txBody>
        </p:sp>
        <p:sp>
          <p:nvSpPr>
            <p:cNvPr id="25" name="Rectangle 21"/>
            <p:cNvSpPr>
              <a:spLocks noChangeArrowheads="1"/>
            </p:cNvSpPr>
            <p:nvPr/>
          </p:nvSpPr>
          <p:spPr bwMode="auto">
            <a:xfrm>
              <a:off x="3468" y="2327"/>
              <a:ext cx="486"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6" name="Rectangle 22"/>
            <p:cNvSpPr>
              <a:spLocks noChangeArrowheads="1"/>
            </p:cNvSpPr>
            <p:nvPr/>
          </p:nvSpPr>
          <p:spPr bwMode="auto">
            <a:xfrm>
              <a:off x="3468" y="2325"/>
              <a:ext cx="374"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008000"/>
                  </a:solidFill>
                  <a:latin typeface="Courier New" pitchFamily="49" charset="0"/>
                </a:rPr>
                <a:t>connect()</a:t>
              </a:r>
              <a:endParaRPr lang="en-US" sz="2800" b="1">
                <a:solidFill>
                  <a:srgbClr val="008000"/>
                </a:solidFill>
              </a:endParaRPr>
            </a:p>
          </p:txBody>
        </p:sp>
        <p:sp>
          <p:nvSpPr>
            <p:cNvPr id="27" name="Rectangle 23"/>
            <p:cNvSpPr>
              <a:spLocks noChangeArrowheads="1"/>
            </p:cNvSpPr>
            <p:nvPr/>
          </p:nvSpPr>
          <p:spPr bwMode="auto">
            <a:xfrm>
              <a:off x="3536" y="2909"/>
              <a:ext cx="339"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8" name="Rectangle 24"/>
            <p:cNvSpPr>
              <a:spLocks noChangeArrowheads="1"/>
            </p:cNvSpPr>
            <p:nvPr/>
          </p:nvSpPr>
          <p:spPr bwMode="auto">
            <a:xfrm>
              <a:off x="3536" y="2907"/>
              <a:ext cx="249"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read()</a:t>
              </a:r>
              <a:endParaRPr lang="en-US" sz="2800" b="1"/>
            </a:p>
          </p:txBody>
        </p:sp>
        <p:sp>
          <p:nvSpPr>
            <p:cNvPr id="29" name="Rectangle 25"/>
            <p:cNvSpPr>
              <a:spLocks noChangeArrowheads="1"/>
            </p:cNvSpPr>
            <p:nvPr/>
          </p:nvSpPr>
          <p:spPr bwMode="auto">
            <a:xfrm>
              <a:off x="3513" y="2590"/>
              <a:ext cx="389"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0" name="Rectangle 26"/>
            <p:cNvSpPr>
              <a:spLocks noChangeArrowheads="1"/>
            </p:cNvSpPr>
            <p:nvPr/>
          </p:nvSpPr>
          <p:spPr bwMode="auto">
            <a:xfrm>
              <a:off x="3513" y="2588"/>
              <a:ext cx="291"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write()</a:t>
              </a:r>
              <a:endParaRPr lang="en-US" sz="2800" b="1"/>
            </a:p>
          </p:txBody>
        </p:sp>
        <p:sp>
          <p:nvSpPr>
            <p:cNvPr id="31" name="Rectangle 27"/>
            <p:cNvSpPr>
              <a:spLocks noChangeArrowheads="1"/>
            </p:cNvSpPr>
            <p:nvPr/>
          </p:nvSpPr>
          <p:spPr bwMode="auto">
            <a:xfrm>
              <a:off x="3513" y="3172"/>
              <a:ext cx="389"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2" name="Rectangle 28"/>
            <p:cNvSpPr>
              <a:spLocks noChangeArrowheads="1"/>
            </p:cNvSpPr>
            <p:nvPr/>
          </p:nvSpPr>
          <p:spPr bwMode="auto">
            <a:xfrm>
              <a:off x="3513" y="3170"/>
              <a:ext cx="291"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008000"/>
                  </a:solidFill>
                  <a:latin typeface="Courier New" pitchFamily="49" charset="0"/>
                </a:rPr>
                <a:t>close()</a:t>
              </a:r>
              <a:endParaRPr lang="en-US" sz="2800" b="1">
                <a:solidFill>
                  <a:srgbClr val="008000"/>
                </a:solidFill>
              </a:endParaRPr>
            </a:p>
          </p:txBody>
        </p:sp>
        <p:sp>
          <p:nvSpPr>
            <p:cNvPr id="33" name="Rectangle 29"/>
            <p:cNvSpPr>
              <a:spLocks noChangeArrowheads="1"/>
            </p:cNvSpPr>
            <p:nvPr/>
          </p:nvSpPr>
          <p:spPr bwMode="auto">
            <a:xfrm>
              <a:off x="3453" y="2859"/>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 name="Rectangle 30"/>
            <p:cNvSpPr>
              <a:spLocks noChangeArrowheads="1"/>
            </p:cNvSpPr>
            <p:nvPr/>
          </p:nvSpPr>
          <p:spPr bwMode="auto">
            <a:xfrm>
              <a:off x="3453" y="2279"/>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5" name="Rectangle 31"/>
            <p:cNvSpPr>
              <a:spLocks noChangeArrowheads="1"/>
            </p:cNvSpPr>
            <p:nvPr/>
          </p:nvSpPr>
          <p:spPr bwMode="auto">
            <a:xfrm>
              <a:off x="3453" y="1999"/>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6" name="Rectangle 32"/>
            <p:cNvSpPr>
              <a:spLocks noChangeArrowheads="1"/>
            </p:cNvSpPr>
            <p:nvPr/>
          </p:nvSpPr>
          <p:spPr bwMode="auto">
            <a:xfrm>
              <a:off x="3453" y="2540"/>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7" name="Rectangle 33"/>
            <p:cNvSpPr>
              <a:spLocks noChangeArrowheads="1"/>
            </p:cNvSpPr>
            <p:nvPr/>
          </p:nvSpPr>
          <p:spPr bwMode="auto">
            <a:xfrm>
              <a:off x="3453" y="3122"/>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8" name="Line 34"/>
            <p:cNvSpPr>
              <a:spLocks noChangeShapeType="1"/>
            </p:cNvSpPr>
            <p:nvPr/>
          </p:nvSpPr>
          <p:spPr bwMode="auto">
            <a:xfrm>
              <a:off x="2257" y="1355"/>
              <a:ext cx="1" cy="6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 name="Freeform 35"/>
            <p:cNvSpPr>
              <a:spLocks/>
            </p:cNvSpPr>
            <p:nvPr/>
          </p:nvSpPr>
          <p:spPr bwMode="auto">
            <a:xfrm>
              <a:off x="2240" y="1403"/>
              <a:ext cx="34" cy="41"/>
            </a:xfrm>
            <a:custGeom>
              <a:avLst/>
              <a:gdLst>
                <a:gd name="T0" fmla="*/ 0 w 34"/>
                <a:gd name="T1" fmla="*/ 0 h 41"/>
                <a:gd name="T2" fmla="*/ 17 w 34"/>
                <a:gd name="T3" fmla="*/ 6 h 41"/>
                <a:gd name="T4" fmla="*/ 34 w 34"/>
                <a:gd name="T5" fmla="*/ 0 h 41"/>
                <a:gd name="T6" fmla="*/ 17 w 34"/>
                <a:gd name="T7" fmla="*/ 41 h 41"/>
                <a:gd name="T8" fmla="*/ 0 w 34"/>
                <a:gd name="T9" fmla="*/ 0 h 41"/>
                <a:gd name="T10" fmla="*/ 0 60000 65536"/>
                <a:gd name="T11" fmla="*/ 0 60000 65536"/>
                <a:gd name="T12" fmla="*/ 0 60000 65536"/>
                <a:gd name="T13" fmla="*/ 0 60000 65536"/>
                <a:gd name="T14" fmla="*/ 0 60000 65536"/>
                <a:gd name="T15" fmla="*/ 0 w 34"/>
                <a:gd name="T16" fmla="*/ 0 h 41"/>
                <a:gd name="T17" fmla="*/ 34 w 34"/>
                <a:gd name="T18" fmla="*/ 41 h 41"/>
              </a:gdLst>
              <a:ahLst/>
              <a:cxnLst>
                <a:cxn ang="T10">
                  <a:pos x="T0" y="T1"/>
                </a:cxn>
                <a:cxn ang="T11">
                  <a:pos x="T2" y="T3"/>
                </a:cxn>
                <a:cxn ang="T12">
                  <a:pos x="T4" y="T5"/>
                </a:cxn>
                <a:cxn ang="T13">
                  <a:pos x="T6" y="T7"/>
                </a:cxn>
                <a:cxn ang="T14">
                  <a:pos x="T8" y="T9"/>
                </a:cxn>
              </a:cxnLst>
              <a:rect l="T15" t="T16" r="T17" b="T18"/>
              <a:pathLst>
                <a:path w="34" h="41">
                  <a:moveTo>
                    <a:pt x="0" y="0"/>
                  </a:moveTo>
                  <a:lnTo>
                    <a:pt x="17" y="6"/>
                  </a:lnTo>
                  <a:lnTo>
                    <a:pt x="34" y="0"/>
                  </a:lnTo>
                  <a:lnTo>
                    <a:pt x="17" y="4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 name="Line 36"/>
            <p:cNvSpPr>
              <a:spLocks noChangeShapeType="1"/>
            </p:cNvSpPr>
            <p:nvPr/>
          </p:nvSpPr>
          <p:spPr bwMode="auto">
            <a:xfrm>
              <a:off x="3668" y="2164"/>
              <a:ext cx="2" cy="9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 name="Freeform 37"/>
            <p:cNvSpPr>
              <a:spLocks/>
            </p:cNvSpPr>
            <p:nvPr/>
          </p:nvSpPr>
          <p:spPr bwMode="auto">
            <a:xfrm>
              <a:off x="3653" y="2244"/>
              <a:ext cx="32" cy="39"/>
            </a:xfrm>
            <a:custGeom>
              <a:avLst/>
              <a:gdLst>
                <a:gd name="T0" fmla="*/ 0 w 32"/>
                <a:gd name="T1" fmla="*/ 0 h 39"/>
                <a:gd name="T2" fmla="*/ 15 w 32"/>
                <a:gd name="T3" fmla="*/ 6 h 39"/>
                <a:gd name="T4" fmla="*/ 32 w 32"/>
                <a:gd name="T5" fmla="*/ 0 h 39"/>
                <a:gd name="T6" fmla="*/ 15 w 32"/>
                <a:gd name="T7" fmla="*/ 39 h 39"/>
                <a:gd name="T8" fmla="*/ 0 w 32"/>
                <a:gd name="T9" fmla="*/ 0 h 39"/>
                <a:gd name="T10" fmla="*/ 0 60000 65536"/>
                <a:gd name="T11" fmla="*/ 0 60000 65536"/>
                <a:gd name="T12" fmla="*/ 0 60000 65536"/>
                <a:gd name="T13" fmla="*/ 0 60000 65536"/>
                <a:gd name="T14" fmla="*/ 0 60000 65536"/>
                <a:gd name="T15" fmla="*/ 0 w 32"/>
                <a:gd name="T16" fmla="*/ 0 h 39"/>
                <a:gd name="T17" fmla="*/ 32 w 32"/>
                <a:gd name="T18" fmla="*/ 39 h 39"/>
              </a:gdLst>
              <a:ahLst/>
              <a:cxnLst>
                <a:cxn ang="T10">
                  <a:pos x="T0" y="T1"/>
                </a:cxn>
                <a:cxn ang="T11">
                  <a:pos x="T2" y="T3"/>
                </a:cxn>
                <a:cxn ang="T12">
                  <a:pos x="T4" y="T5"/>
                </a:cxn>
                <a:cxn ang="T13">
                  <a:pos x="T6" y="T7"/>
                </a:cxn>
                <a:cxn ang="T14">
                  <a:pos x="T8" y="T9"/>
                </a:cxn>
              </a:cxnLst>
              <a:rect l="T15" t="T16" r="T17" b="T18"/>
              <a:pathLst>
                <a:path w="32" h="39">
                  <a:moveTo>
                    <a:pt x="0" y="0"/>
                  </a:moveTo>
                  <a:lnTo>
                    <a:pt x="15" y="6"/>
                  </a:lnTo>
                  <a:lnTo>
                    <a:pt x="32" y="0"/>
                  </a:lnTo>
                  <a:lnTo>
                    <a:pt x="15" y="39"/>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 name="Rectangle 38"/>
            <p:cNvSpPr>
              <a:spLocks noChangeArrowheads="1"/>
            </p:cNvSpPr>
            <p:nvPr/>
          </p:nvSpPr>
          <p:spPr bwMode="auto">
            <a:xfrm>
              <a:off x="1910" y="2214"/>
              <a:ext cx="810"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3" name="Rectangle 39"/>
            <p:cNvSpPr>
              <a:spLocks noChangeArrowheads="1"/>
            </p:cNvSpPr>
            <p:nvPr/>
          </p:nvSpPr>
          <p:spPr bwMode="auto">
            <a:xfrm>
              <a:off x="1860" y="2214"/>
              <a:ext cx="760"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dirty="0">
                  <a:solidFill>
                    <a:srgbClr val="000000"/>
                  </a:solidFill>
                </a:rPr>
                <a:t>blocks until server receives</a:t>
              </a:r>
              <a:endParaRPr lang="en-US" sz="2800" b="1" dirty="0"/>
            </a:p>
          </p:txBody>
        </p:sp>
        <p:sp>
          <p:nvSpPr>
            <p:cNvPr id="44" name="Rectangle 40"/>
            <p:cNvSpPr>
              <a:spLocks noChangeArrowheads="1"/>
            </p:cNvSpPr>
            <p:nvPr/>
          </p:nvSpPr>
          <p:spPr bwMode="auto">
            <a:xfrm>
              <a:off x="1888" y="2289"/>
              <a:ext cx="860" cy="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5" name="Rectangle 41"/>
            <p:cNvSpPr>
              <a:spLocks noChangeArrowheads="1"/>
            </p:cNvSpPr>
            <p:nvPr/>
          </p:nvSpPr>
          <p:spPr bwMode="auto">
            <a:xfrm>
              <a:off x="1832" y="2289"/>
              <a:ext cx="829"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dirty="0">
                  <a:solidFill>
                    <a:srgbClr val="000000"/>
                  </a:solidFill>
                </a:rPr>
                <a:t>a connect request from client</a:t>
              </a:r>
              <a:endParaRPr lang="en-US" sz="2800" b="1" dirty="0"/>
            </a:p>
          </p:txBody>
        </p:sp>
        <p:sp>
          <p:nvSpPr>
            <p:cNvPr id="46" name="Line 42"/>
            <p:cNvSpPr>
              <a:spLocks noChangeShapeType="1"/>
            </p:cNvSpPr>
            <p:nvPr/>
          </p:nvSpPr>
          <p:spPr bwMode="auto">
            <a:xfrm>
              <a:off x="2257" y="2371"/>
              <a:ext cx="1" cy="17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7" name="Freeform 43"/>
            <p:cNvSpPr>
              <a:spLocks/>
            </p:cNvSpPr>
            <p:nvPr/>
          </p:nvSpPr>
          <p:spPr bwMode="auto">
            <a:xfrm>
              <a:off x="2240" y="2531"/>
              <a:ext cx="34" cy="40"/>
            </a:xfrm>
            <a:custGeom>
              <a:avLst/>
              <a:gdLst>
                <a:gd name="T0" fmla="*/ 0 w 34"/>
                <a:gd name="T1" fmla="*/ 0 h 40"/>
                <a:gd name="T2" fmla="*/ 17 w 34"/>
                <a:gd name="T3" fmla="*/ 5 h 40"/>
                <a:gd name="T4" fmla="*/ 34 w 34"/>
                <a:gd name="T5" fmla="*/ 0 h 40"/>
                <a:gd name="T6" fmla="*/ 17 w 34"/>
                <a:gd name="T7" fmla="*/ 40 h 40"/>
                <a:gd name="T8" fmla="*/ 0 w 34"/>
                <a:gd name="T9" fmla="*/ 0 h 40"/>
                <a:gd name="T10" fmla="*/ 0 60000 65536"/>
                <a:gd name="T11" fmla="*/ 0 60000 65536"/>
                <a:gd name="T12" fmla="*/ 0 60000 65536"/>
                <a:gd name="T13" fmla="*/ 0 60000 65536"/>
                <a:gd name="T14" fmla="*/ 0 60000 65536"/>
                <a:gd name="T15" fmla="*/ 0 w 34"/>
                <a:gd name="T16" fmla="*/ 0 h 40"/>
                <a:gd name="T17" fmla="*/ 34 w 34"/>
                <a:gd name="T18" fmla="*/ 40 h 40"/>
              </a:gdLst>
              <a:ahLst/>
              <a:cxnLst>
                <a:cxn ang="T10">
                  <a:pos x="T0" y="T1"/>
                </a:cxn>
                <a:cxn ang="T11">
                  <a:pos x="T2" y="T3"/>
                </a:cxn>
                <a:cxn ang="T12">
                  <a:pos x="T4" y="T5"/>
                </a:cxn>
                <a:cxn ang="T13">
                  <a:pos x="T6" y="T7"/>
                </a:cxn>
                <a:cxn ang="T14">
                  <a:pos x="T8" y="T9"/>
                </a:cxn>
              </a:cxnLst>
              <a:rect l="T15" t="T16" r="T17" b="T18"/>
              <a:pathLst>
                <a:path w="34" h="40">
                  <a:moveTo>
                    <a:pt x="0" y="0"/>
                  </a:moveTo>
                  <a:lnTo>
                    <a:pt x="17" y="5"/>
                  </a:lnTo>
                  <a:lnTo>
                    <a:pt x="34" y="0"/>
                  </a:lnTo>
                  <a:lnTo>
                    <a:pt x="17" y="4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8" name="Freeform 44"/>
            <p:cNvSpPr>
              <a:spLocks/>
            </p:cNvSpPr>
            <p:nvPr/>
          </p:nvSpPr>
          <p:spPr bwMode="auto">
            <a:xfrm>
              <a:off x="3430" y="2617"/>
              <a:ext cx="21" cy="6"/>
            </a:xfrm>
            <a:custGeom>
              <a:avLst/>
              <a:gdLst>
                <a:gd name="T0" fmla="*/ 21 w 21"/>
                <a:gd name="T1" fmla="*/ 4 h 6"/>
                <a:gd name="T2" fmla="*/ 21 w 21"/>
                <a:gd name="T3" fmla="*/ 0 h 6"/>
                <a:gd name="T4" fmla="*/ 0 w 21"/>
                <a:gd name="T5" fmla="*/ 0 h 6"/>
                <a:gd name="T6" fmla="*/ 0 w 21"/>
                <a:gd name="T7" fmla="*/ 6 h 6"/>
                <a:gd name="T8" fmla="*/ 21 w 21"/>
                <a:gd name="T9" fmla="*/ 4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4"/>
                  </a:moveTo>
                  <a:lnTo>
                    <a:pt x="21" y="0"/>
                  </a:lnTo>
                  <a:lnTo>
                    <a:pt x="0" y="0"/>
                  </a:lnTo>
                  <a:lnTo>
                    <a:pt x="0" y="6"/>
                  </a:lnTo>
                  <a:lnTo>
                    <a:pt x="21"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9" name="Freeform 45"/>
            <p:cNvSpPr>
              <a:spLocks/>
            </p:cNvSpPr>
            <p:nvPr/>
          </p:nvSpPr>
          <p:spPr bwMode="auto">
            <a:xfrm>
              <a:off x="3388" y="2619"/>
              <a:ext cx="21" cy="6"/>
            </a:xfrm>
            <a:custGeom>
              <a:avLst/>
              <a:gdLst>
                <a:gd name="T0" fmla="*/ 21 w 21"/>
                <a:gd name="T1" fmla="*/ 6 h 6"/>
                <a:gd name="T2" fmla="*/ 21 w 21"/>
                <a:gd name="T3" fmla="*/ 0 h 6"/>
                <a:gd name="T4" fmla="*/ 0 w 21"/>
                <a:gd name="T5" fmla="*/ 2 h 6"/>
                <a:gd name="T6" fmla="*/ 0 w 21"/>
                <a:gd name="T7" fmla="*/ 6 h 6"/>
                <a:gd name="T8" fmla="*/ 21 w 21"/>
                <a:gd name="T9" fmla="*/ 6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6"/>
                  </a:moveTo>
                  <a:lnTo>
                    <a:pt x="21" y="0"/>
                  </a:lnTo>
                  <a:lnTo>
                    <a:pt x="0" y="2"/>
                  </a:lnTo>
                  <a:lnTo>
                    <a:pt x="0" y="6"/>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0" name="Freeform 46"/>
            <p:cNvSpPr>
              <a:spLocks/>
            </p:cNvSpPr>
            <p:nvPr/>
          </p:nvSpPr>
          <p:spPr bwMode="auto">
            <a:xfrm>
              <a:off x="3346" y="2621"/>
              <a:ext cx="21" cy="7"/>
            </a:xfrm>
            <a:custGeom>
              <a:avLst/>
              <a:gdLst>
                <a:gd name="T0" fmla="*/ 21 w 21"/>
                <a:gd name="T1" fmla="*/ 6 h 7"/>
                <a:gd name="T2" fmla="*/ 21 w 21"/>
                <a:gd name="T3" fmla="*/ 0 h 7"/>
                <a:gd name="T4" fmla="*/ 0 w 21"/>
                <a:gd name="T5" fmla="*/ 2 h 7"/>
                <a:gd name="T6" fmla="*/ 0 w 21"/>
                <a:gd name="T7" fmla="*/ 7 h 7"/>
                <a:gd name="T8" fmla="*/ 21 w 21"/>
                <a:gd name="T9" fmla="*/ 6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21" y="6"/>
                  </a:moveTo>
                  <a:lnTo>
                    <a:pt x="21" y="0"/>
                  </a:lnTo>
                  <a:lnTo>
                    <a:pt x="0" y="2"/>
                  </a:lnTo>
                  <a:lnTo>
                    <a:pt x="0" y="7"/>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1" name="Freeform 47"/>
            <p:cNvSpPr>
              <a:spLocks/>
            </p:cNvSpPr>
            <p:nvPr/>
          </p:nvSpPr>
          <p:spPr bwMode="auto">
            <a:xfrm>
              <a:off x="3303" y="2625"/>
              <a:ext cx="21" cy="5"/>
            </a:xfrm>
            <a:custGeom>
              <a:avLst/>
              <a:gdLst>
                <a:gd name="T0" fmla="*/ 21 w 21"/>
                <a:gd name="T1" fmla="*/ 3 h 5"/>
                <a:gd name="T2" fmla="*/ 21 w 21"/>
                <a:gd name="T3" fmla="*/ 0 h 5"/>
                <a:gd name="T4" fmla="*/ 0 w 21"/>
                <a:gd name="T5" fmla="*/ 0 h 5"/>
                <a:gd name="T6" fmla="*/ 0 w 21"/>
                <a:gd name="T7" fmla="*/ 5 h 5"/>
                <a:gd name="T8" fmla="*/ 21 w 21"/>
                <a:gd name="T9" fmla="*/ 3 h 5"/>
                <a:gd name="T10" fmla="*/ 0 60000 65536"/>
                <a:gd name="T11" fmla="*/ 0 60000 65536"/>
                <a:gd name="T12" fmla="*/ 0 60000 65536"/>
                <a:gd name="T13" fmla="*/ 0 60000 65536"/>
                <a:gd name="T14" fmla="*/ 0 60000 65536"/>
                <a:gd name="T15" fmla="*/ 0 w 21"/>
                <a:gd name="T16" fmla="*/ 0 h 5"/>
                <a:gd name="T17" fmla="*/ 21 w 21"/>
                <a:gd name="T18" fmla="*/ 5 h 5"/>
              </a:gdLst>
              <a:ahLst/>
              <a:cxnLst>
                <a:cxn ang="T10">
                  <a:pos x="T0" y="T1"/>
                </a:cxn>
                <a:cxn ang="T11">
                  <a:pos x="T2" y="T3"/>
                </a:cxn>
                <a:cxn ang="T12">
                  <a:pos x="T4" y="T5"/>
                </a:cxn>
                <a:cxn ang="T13">
                  <a:pos x="T6" y="T7"/>
                </a:cxn>
                <a:cxn ang="T14">
                  <a:pos x="T8" y="T9"/>
                </a:cxn>
              </a:cxnLst>
              <a:rect l="T15" t="T16" r="T17" b="T18"/>
              <a:pathLst>
                <a:path w="21" h="5">
                  <a:moveTo>
                    <a:pt x="21" y="3"/>
                  </a:moveTo>
                  <a:lnTo>
                    <a:pt x="21" y="0"/>
                  </a:lnTo>
                  <a:lnTo>
                    <a:pt x="0" y="0"/>
                  </a:lnTo>
                  <a:lnTo>
                    <a:pt x="0" y="5"/>
                  </a:lnTo>
                  <a:lnTo>
                    <a:pt x="21"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2" name="Freeform 48"/>
            <p:cNvSpPr>
              <a:spLocks/>
            </p:cNvSpPr>
            <p:nvPr/>
          </p:nvSpPr>
          <p:spPr bwMode="auto">
            <a:xfrm>
              <a:off x="3261" y="2627"/>
              <a:ext cx="21" cy="7"/>
            </a:xfrm>
            <a:custGeom>
              <a:avLst/>
              <a:gdLst>
                <a:gd name="T0" fmla="*/ 21 w 21"/>
                <a:gd name="T1" fmla="*/ 5 h 7"/>
                <a:gd name="T2" fmla="*/ 21 w 21"/>
                <a:gd name="T3" fmla="*/ 0 h 7"/>
                <a:gd name="T4" fmla="*/ 0 w 21"/>
                <a:gd name="T5" fmla="*/ 1 h 7"/>
                <a:gd name="T6" fmla="*/ 0 w 21"/>
                <a:gd name="T7" fmla="*/ 7 h 7"/>
                <a:gd name="T8" fmla="*/ 21 w 21"/>
                <a:gd name="T9" fmla="*/ 5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21" y="5"/>
                  </a:moveTo>
                  <a:lnTo>
                    <a:pt x="21" y="0"/>
                  </a:lnTo>
                  <a:lnTo>
                    <a:pt x="0" y="1"/>
                  </a:lnTo>
                  <a:lnTo>
                    <a:pt x="0" y="7"/>
                  </a:lnTo>
                  <a:lnTo>
                    <a:pt x="21"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3" name="Freeform 49"/>
            <p:cNvSpPr>
              <a:spLocks/>
            </p:cNvSpPr>
            <p:nvPr/>
          </p:nvSpPr>
          <p:spPr bwMode="auto">
            <a:xfrm>
              <a:off x="3219" y="2628"/>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4" name="Freeform 50"/>
            <p:cNvSpPr>
              <a:spLocks/>
            </p:cNvSpPr>
            <p:nvPr/>
          </p:nvSpPr>
          <p:spPr bwMode="auto">
            <a:xfrm>
              <a:off x="3177" y="2632"/>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 name="Freeform 51"/>
            <p:cNvSpPr>
              <a:spLocks/>
            </p:cNvSpPr>
            <p:nvPr/>
          </p:nvSpPr>
          <p:spPr bwMode="auto">
            <a:xfrm>
              <a:off x="3134" y="2636"/>
              <a:ext cx="21" cy="6"/>
            </a:xfrm>
            <a:custGeom>
              <a:avLst/>
              <a:gdLst>
                <a:gd name="T0" fmla="*/ 21 w 21"/>
                <a:gd name="T1" fmla="*/ 4 h 6"/>
                <a:gd name="T2" fmla="*/ 21 w 21"/>
                <a:gd name="T3" fmla="*/ 0 h 6"/>
                <a:gd name="T4" fmla="*/ 0 w 21"/>
                <a:gd name="T5" fmla="*/ 0 h 6"/>
                <a:gd name="T6" fmla="*/ 0 w 21"/>
                <a:gd name="T7" fmla="*/ 6 h 6"/>
                <a:gd name="T8" fmla="*/ 21 w 21"/>
                <a:gd name="T9" fmla="*/ 4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4"/>
                  </a:moveTo>
                  <a:lnTo>
                    <a:pt x="21" y="0"/>
                  </a:lnTo>
                  <a:lnTo>
                    <a:pt x="0" y="0"/>
                  </a:lnTo>
                  <a:lnTo>
                    <a:pt x="0" y="6"/>
                  </a:lnTo>
                  <a:lnTo>
                    <a:pt x="21"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6" name="Freeform 52"/>
            <p:cNvSpPr>
              <a:spLocks/>
            </p:cNvSpPr>
            <p:nvPr/>
          </p:nvSpPr>
          <p:spPr bwMode="auto">
            <a:xfrm>
              <a:off x="3092" y="2638"/>
              <a:ext cx="21" cy="6"/>
            </a:xfrm>
            <a:custGeom>
              <a:avLst/>
              <a:gdLst>
                <a:gd name="T0" fmla="*/ 21 w 21"/>
                <a:gd name="T1" fmla="*/ 6 h 6"/>
                <a:gd name="T2" fmla="*/ 21 w 21"/>
                <a:gd name="T3" fmla="*/ 0 h 6"/>
                <a:gd name="T4" fmla="*/ 0 w 21"/>
                <a:gd name="T5" fmla="*/ 2 h 6"/>
                <a:gd name="T6" fmla="*/ 0 w 21"/>
                <a:gd name="T7" fmla="*/ 6 h 6"/>
                <a:gd name="T8" fmla="*/ 21 w 21"/>
                <a:gd name="T9" fmla="*/ 6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6"/>
                  </a:moveTo>
                  <a:lnTo>
                    <a:pt x="21" y="0"/>
                  </a:lnTo>
                  <a:lnTo>
                    <a:pt x="0" y="2"/>
                  </a:lnTo>
                  <a:lnTo>
                    <a:pt x="0" y="6"/>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7" name="Freeform 53"/>
            <p:cNvSpPr>
              <a:spLocks/>
            </p:cNvSpPr>
            <p:nvPr/>
          </p:nvSpPr>
          <p:spPr bwMode="auto">
            <a:xfrm>
              <a:off x="3050" y="2640"/>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 name="Freeform 54"/>
            <p:cNvSpPr>
              <a:spLocks/>
            </p:cNvSpPr>
            <p:nvPr/>
          </p:nvSpPr>
          <p:spPr bwMode="auto">
            <a:xfrm>
              <a:off x="3008" y="2644"/>
              <a:ext cx="21" cy="6"/>
            </a:xfrm>
            <a:custGeom>
              <a:avLst/>
              <a:gdLst>
                <a:gd name="T0" fmla="*/ 21 w 21"/>
                <a:gd name="T1" fmla="*/ 4 h 6"/>
                <a:gd name="T2" fmla="*/ 21 w 21"/>
                <a:gd name="T3" fmla="*/ 0 h 6"/>
                <a:gd name="T4" fmla="*/ 0 w 21"/>
                <a:gd name="T5" fmla="*/ 0 h 6"/>
                <a:gd name="T6" fmla="*/ 0 w 21"/>
                <a:gd name="T7" fmla="*/ 6 h 6"/>
                <a:gd name="T8" fmla="*/ 21 w 21"/>
                <a:gd name="T9" fmla="*/ 4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4"/>
                  </a:moveTo>
                  <a:lnTo>
                    <a:pt x="21" y="0"/>
                  </a:lnTo>
                  <a:lnTo>
                    <a:pt x="0" y="0"/>
                  </a:lnTo>
                  <a:lnTo>
                    <a:pt x="0" y="6"/>
                  </a:lnTo>
                  <a:lnTo>
                    <a:pt x="21"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9" name="Freeform 55"/>
            <p:cNvSpPr>
              <a:spLocks/>
            </p:cNvSpPr>
            <p:nvPr/>
          </p:nvSpPr>
          <p:spPr bwMode="auto">
            <a:xfrm>
              <a:off x="2965" y="2646"/>
              <a:ext cx="22" cy="7"/>
            </a:xfrm>
            <a:custGeom>
              <a:avLst/>
              <a:gdLst>
                <a:gd name="T0" fmla="*/ 22 w 22"/>
                <a:gd name="T1" fmla="*/ 5 h 7"/>
                <a:gd name="T2" fmla="*/ 22 w 22"/>
                <a:gd name="T3" fmla="*/ 0 h 7"/>
                <a:gd name="T4" fmla="*/ 0 w 22"/>
                <a:gd name="T5" fmla="*/ 2 h 7"/>
                <a:gd name="T6" fmla="*/ 0 w 22"/>
                <a:gd name="T7" fmla="*/ 7 h 7"/>
                <a:gd name="T8" fmla="*/ 22 w 22"/>
                <a:gd name="T9" fmla="*/ 5 h 7"/>
                <a:gd name="T10" fmla="*/ 0 60000 65536"/>
                <a:gd name="T11" fmla="*/ 0 60000 65536"/>
                <a:gd name="T12" fmla="*/ 0 60000 65536"/>
                <a:gd name="T13" fmla="*/ 0 60000 65536"/>
                <a:gd name="T14" fmla="*/ 0 60000 65536"/>
                <a:gd name="T15" fmla="*/ 0 w 22"/>
                <a:gd name="T16" fmla="*/ 0 h 7"/>
                <a:gd name="T17" fmla="*/ 22 w 22"/>
                <a:gd name="T18" fmla="*/ 7 h 7"/>
              </a:gdLst>
              <a:ahLst/>
              <a:cxnLst>
                <a:cxn ang="T10">
                  <a:pos x="T0" y="T1"/>
                </a:cxn>
                <a:cxn ang="T11">
                  <a:pos x="T2" y="T3"/>
                </a:cxn>
                <a:cxn ang="T12">
                  <a:pos x="T4" y="T5"/>
                </a:cxn>
                <a:cxn ang="T13">
                  <a:pos x="T6" y="T7"/>
                </a:cxn>
                <a:cxn ang="T14">
                  <a:pos x="T8" y="T9"/>
                </a:cxn>
              </a:cxnLst>
              <a:rect l="T15" t="T16" r="T17" b="T18"/>
              <a:pathLst>
                <a:path w="22" h="7">
                  <a:moveTo>
                    <a:pt x="22" y="5"/>
                  </a:moveTo>
                  <a:lnTo>
                    <a:pt x="22" y="0"/>
                  </a:lnTo>
                  <a:lnTo>
                    <a:pt x="0" y="2"/>
                  </a:lnTo>
                  <a:lnTo>
                    <a:pt x="0" y="7"/>
                  </a:lnTo>
                  <a:lnTo>
                    <a:pt x="22"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0" name="Freeform 56"/>
            <p:cNvSpPr>
              <a:spLocks/>
            </p:cNvSpPr>
            <p:nvPr/>
          </p:nvSpPr>
          <p:spPr bwMode="auto">
            <a:xfrm>
              <a:off x="2923" y="2650"/>
              <a:ext cx="21" cy="5"/>
            </a:xfrm>
            <a:custGeom>
              <a:avLst/>
              <a:gdLst>
                <a:gd name="T0" fmla="*/ 21 w 21"/>
                <a:gd name="T1" fmla="*/ 5 h 5"/>
                <a:gd name="T2" fmla="*/ 21 w 21"/>
                <a:gd name="T3" fmla="*/ 0 h 5"/>
                <a:gd name="T4" fmla="*/ 0 w 21"/>
                <a:gd name="T5" fmla="*/ 1 h 5"/>
                <a:gd name="T6" fmla="*/ 0 w 21"/>
                <a:gd name="T7" fmla="*/ 5 h 5"/>
                <a:gd name="T8" fmla="*/ 21 w 21"/>
                <a:gd name="T9" fmla="*/ 5 h 5"/>
                <a:gd name="T10" fmla="*/ 0 60000 65536"/>
                <a:gd name="T11" fmla="*/ 0 60000 65536"/>
                <a:gd name="T12" fmla="*/ 0 60000 65536"/>
                <a:gd name="T13" fmla="*/ 0 60000 65536"/>
                <a:gd name="T14" fmla="*/ 0 60000 65536"/>
                <a:gd name="T15" fmla="*/ 0 w 21"/>
                <a:gd name="T16" fmla="*/ 0 h 5"/>
                <a:gd name="T17" fmla="*/ 21 w 21"/>
                <a:gd name="T18" fmla="*/ 5 h 5"/>
              </a:gdLst>
              <a:ahLst/>
              <a:cxnLst>
                <a:cxn ang="T10">
                  <a:pos x="T0" y="T1"/>
                </a:cxn>
                <a:cxn ang="T11">
                  <a:pos x="T2" y="T3"/>
                </a:cxn>
                <a:cxn ang="T12">
                  <a:pos x="T4" y="T5"/>
                </a:cxn>
                <a:cxn ang="T13">
                  <a:pos x="T6" y="T7"/>
                </a:cxn>
                <a:cxn ang="T14">
                  <a:pos x="T8" y="T9"/>
                </a:cxn>
              </a:cxnLst>
              <a:rect l="T15" t="T16" r="T17" b="T18"/>
              <a:pathLst>
                <a:path w="21" h="5">
                  <a:moveTo>
                    <a:pt x="21" y="5"/>
                  </a:moveTo>
                  <a:lnTo>
                    <a:pt x="21" y="0"/>
                  </a:lnTo>
                  <a:lnTo>
                    <a:pt x="0" y="1"/>
                  </a:lnTo>
                  <a:lnTo>
                    <a:pt x="0" y="5"/>
                  </a:lnTo>
                  <a:lnTo>
                    <a:pt x="21"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1" name="Freeform 57"/>
            <p:cNvSpPr>
              <a:spLocks/>
            </p:cNvSpPr>
            <p:nvPr/>
          </p:nvSpPr>
          <p:spPr bwMode="auto">
            <a:xfrm>
              <a:off x="2879" y="2651"/>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 name="Freeform 58"/>
            <p:cNvSpPr>
              <a:spLocks/>
            </p:cNvSpPr>
            <p:nvPr/>
          </p:nvSpPr>
          <p:spPr bwMode="auto">
            <a:xfrm>
              <a:off x="2839" y="2655"/>
              <a:ext cx="21" cy="6"/>
            </a:xfrm>
            <a:custGeom>
              <a:avLst/>
              <a:gdLst>
                <a:gd name="T0" fmla="*/ 21 w 21"/>
                <a:gd name="T1" fmla="*/ 4 h 6"/>
                <a:gd name="T2" fmla="*/ 21 w 21"/>
                <a:gd name="T3" fmla="*/ 0 h 6"/>
                <a:gd name="T4" fmla="*/ 0 w 21"/>
                <a:gd name="T5" fmla="*/ 0 h 6"/>
                <a:gd name="T6" fmla="*/ 0 w 21"/>
                <a:gd name="T7" fmla="*/ 6 h 6"/>
                <a:gd name="T8" fmla="*/ 21 w 21"/>
                <a:gd name="T9" fmla="*/ 4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4"/>
                  </a:moveTo>
                  <a:lnTo>
                    <a:pt x="21" y="0"/>
                  </a:lnTo>
                  <a:lnTo>
                    <a:pt x="0" y="0"/>
                  </a:lnTo>
                  <a:lnTo>
                    <a:pt x="0" y="6"/>
                  </a:lnTo>
                  <a:lnTo>
                    <a:pt x="21"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3" name="Freeform 59"/>
            <p:cNvSpPr>
              <a:spLocks/>
            </p:cNvSpPr>
            <p:nvPr/>
          </p:nvSpPr>
          <p:spPr bwMode="auto">
            <a:xfrm>
              <a:off x="2795" y="2657"/>
              <a:ext cx="23" cy="6"/>
            </a:xfrm>
            <a:custGeom>
              <a:avLst/>
              <a:gdLst>
                <a:gd name="T0" fmla="*/ 23 w 23"/>
                <a:gd name="T1" fmla="*/ 6 h 6"/>
                <a:gd name="T2" fmla="*/ 23 w 23"/>
                <a:gd name="T3" fmla="*/ 0 h 6"/>
                <a:gd name="T4" fmla="*/ 0 w 23"/>
                <a:gd name="T5" fmla="*/ 2 h 6"/>
                <a:gd name="T6" fmla="*/ 0 w 23"/>
                <a:gd name="T7" fmla="*/ 6 h 6"/>
                <a:gd name="T8" fmla="*/ 23 w 23"/>
                <a:gd name="T9" fmla="*/ 6 h 6"/>
                <a:gd name="T10" fmla="*/ 0 60000 65536"/>
                <a:gd name="T11" fmla="*/ 0 60000 65536"/>
                <a:gd name="T12" fmla="*/ 0 60000 65536"/>
                <a:gd name="T13" fmla="*/ 0 60000 65536"/>
                <a:gd name="T14" fmla="*/ 0 60000 65536"/>
                <a:gd name="T15" fmla="*/ 0 w 23"/>
                <a:gd name="T16" fmla="*/ 0 h 6"/>
                <a:gd name="T17" fmla="*/ 23 w 23"/>
                <a:gd name="T18" fmla="*/ 6 h 6"/>
              </a:gdLst>
              <a:ahLst/>
              <a:cxnLst>
                <a:cxn ang="T10">
                  <a:pos x="T0" y="T1"/>
                </a:cxn>
                <a:cxn ang="T11">
                  <a:pos x="T2" y="T3"/>
                </a:cxn>
                <a:cxn ang="T12">
                  <a:pos x="T4" y="T5"/>
                </a:cxn>
                <a:cxn ang="T13">
                  <a:pos x="T6" y="T7"/>
                </a:cxn>
                <a:cxn ang="T14">
                  <a:pos x="T8" y="T9"/>
                </a:cxn>
              </a:cxnLst>
              <a:rect l="T15" t="T16" r="T17" b="T18"/>
              <a:pathLst>
                <a:path w="23" h="6">
                  <a:moveTo>
                    <a:pt x="23" y="6"/>
                  </a:moveTo>
                  <a:lnTo>
                    <a:pt x="23" y="0"/>
                  </a:lnTo>
                  <a:lnTo>
                    <a:pt x="0" y="2"/>
                  </a:lnTo>
                  <a:lnTo>
                    <a:pt x="0" y="6"/>
                  </a:lnTo>
                  <a:lnTo>
                    <a:pt x="23"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4" name="Freeform 60"/>
            <p:cNvSpPr>
              <a:spLocks/>
            </p:cNvSpPr>
            <p:nvPr/>
          </p:nvSpPr>
          <p:spPr bwMode="auto">
            <a:xfrm>
              <a:off x="2752" y="2659"/>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5" name="Freeform 61"/>
            <p:cNvSpPr>
              <a:spLocks/>
            </p:cNvSpPr>
            <p:nvPr/>
          </p:nvSpPr>
          <p:spPr bwMode="auto">
            <a:xfrm>
              <a:off x="2710" y="2663"/>
              <a:ext cx="21" cy="8"/>
            </a:xfrm>
            <a:custGeom>
              <a:avLst/>
              <a:gdLst>
                <a:gd name="T0" fmla="*/ 21 w 21"/>
                <a:gd name="T1" fmla="*/ 4 h 8"/>
                <a:gd name="T2" fmla="*/ 21 w 21"/>
                <a:gd name="T3" fmla="*/ 0 h 8"/>
                <a:gd name="T4" fmla="*/ 0 w 21"/>
                <a:gd name="T5" fmla="*/ 2 h 8"/>
                <a:gd name="T6" fmla="*/ 0 w 21"/>
                <a:gd name="T7" fmla="*/ 8 h 8"/>
                <a:gd name="T8" fmla="*/ 21 w 21"/>
                <a:gd name="T9" fmla="*/ 4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21" y="4"/>
                  </a:moveTo>
                  <a:lnTo>
                    <a:pt x="21" y="0"/>
                  </a:lnTo>
                  <a:lnTo>
                    <a:pt x="0" y="2"/>
                  </a:lnTo>
                  <a:lnTo>
                    <a:pt x="0" y="8"/>
                  </a:lnTo>
                  <a:lnTo>
                    <a:pt x="21"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6" name="Freeform 62"/>
            <p:cNvSpPr>
              <a:spLocks/>
            </p:cNvSpPr>
            <p:nvPr/>
          </p:nvSpPr>
          <p:spPr bwMode="auto">
            <a:xfrm>
              <a:off x="2668" y="2665"/>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7" name="Freeform 63"/>
            <p:cNvSpPr>
              <a:spLocks/>
            </p:cNvSpPr>
            <p:nvPr/>
          </p:nvSpPr>
          <p:spPr bwMode="auto">
            <a:xfrm>
              <a:off x="2626" y="2669"/>
              <a:ext cx="21" cy="6"/>
            </a:xfrm>
            <a:custGeom>
              <a:avLst/>
              <a:gdLst>
                <a:gd name="T0" fmla="*/ 21 w 21"/>
                <a:gd name="T1" fmla="*/ 6 h 6"/>
                <a:gd name="T2" fmla="*/ 21 w 21"/>
                <a:gd name="T3" fmla="*/ 0 h 6"/>
                <a:gd name="T4" fmla="*/ 0 w 21"/>
                <a:gd name="T5" fmla="*/ 2 h 6"/>
                <a:gd name="T6" fmla="*/ 0 w 21"/>
                <a:gd name="T7" fmla="*/ 6 h 6"/>
                <a:gd name="T8" fmla="*/ 21 w 21"/>
                <a:gd name="T9" fmla="*/ 6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6"/>
                  </a:moveTo>
                  <a:lnTo>
                    <a:pt x="21" y="0"/>
                  </a:lnTo>
                  <a:lnTo>
                    <a:pt x="0" y="2"/>
                  </a:lnTo>
                  <a:lnTo>
                    <a:pt x="0" y="6"/>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 name="Freeform 64"/>
            <p:cNvSpPr>
              <a:spLocks/>
            </p:cNvSpPr>
            <p:nvPr/>
          </p:nvSpPr>
          <p:spPr bwMode="auto">
            <a:xfrm>
              <a:off x="2583" y="2671"/>
              <a:ext cx="21" cy="7"/>
            </a:xfrm>
            <a:custGeom>
              <a:avLst/>
              <a:gdLst>
                <a:gd name="T0" fmla="*/ 21 w 21"/>
                <a:gd name="T1" fmla="*/ 5 h 7"/>
                <a:gd name="T2" fmla="*/ 21 w 21"/>
                <a:gd name="T3" fmla="*/ 0 h 7"/>
                <a:gd name="T4" fmla="*/ 0 w 21"/>
                <a:gd name="T5" fmla="*/ 2 h 7"/>
                <a:gd name="T6" fmla="*/ 0 w 21"/>
                <a:gd name="T7" fmla="*/ 7 h 7"/>
                <a:gd name="T8" fmla="*/ 21 w 21"/>
                <a:gd name="T9" fmla="*/ 5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21" y="5"/>
                  </a:moveTo>
                  <a:lnTo>
                    <a:pt x="21" y="0"/>
                  </a:lnTo>
                  <a:lnTo>
                    <a:pt x="0" y="2"/>
                  </a:lnTo>
                  <a:lnTo>
                    <a:pt x="0" y="7"/>
                  </a:lnTo>
                  <a:lnTo>
                    <a:pt x="21"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9" name="Rectangle 65"/>
            <p:cNvSpPr>
              <a:spLocks noChangeArrowheads="1"/>
            </p:cNvSpPr>
            <p:nvPr/>
          </p:nvSpPr>
          <p:spPr bwMode="auto">
            <a:xfrm>
              <a:off x="2541" y="2675"/>
              <a:ext cx="21" cy="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0" name="Freeform 66"/>
            <p:cNvSpPr>
              <a:spLocks/>
            </p:cNvSpPr>
            <p:nvPr/>
          </p:nvSpPr>
          <p:spPr bwMode="auto">
            <a:xfrm>
              <a:off x="2508" y="2676"/>
              <a:ext cx="12" cy="6"/>
            </a:xfrm>
            <a:custGeom>
              <a:avLst/>
              <a:gdLst>
                <a:gd name="T0" fmla="*/ 12 w 12"/>
                <a:gd name="T1" fmla="*/ 6 h 6"/>
                <a:gd name="T2" fmla="*/ 12 w 12"/>
                <a:gd name="T3" fmla="*/ 0 h 6"/>
                <a:gd name="T4" fmla="*/ 0 w 12"/>
                <a:gd name="T5" fmla="*/ 2 h 6"/>
                <a:gd name="T6" fmla="*/ 0 w 12"/>
                <a:gd name="T7" fmla="*/ 6 h 6"/>
                <a:gd name="T8" fmla="*/ 12 w 12"/>
                <a:gd name="T9" fmla="*/ 6 h 6"/>
                <a:gd name="T10" fmla="*/ 0 60000 65536"/>
                <a:gd name="T11" fmla="*/ 0 60000 65536"/>
                <a:gd name="T12" fmla="*/ 0 60000 65536"/>
                <a:gd name="T13" fmla="*/ 0 60000 65536"/>
                <a:gd name="T14" fmla="*/ 0 60000 65536"/>
                <a:gd name="T15" fmla="*/ 0 w 12"/>
                <a:gd name="T16" fmla="*/ 0 h 6"/>
                <a:gd name="T17" fmla="*/ 12 w 12"/>
                <a:gd name="T18" fmla="*/ 6 h 6"/>
              </a:gdLst>
              <a:ahLst/>
              <a:cxnLst>
                <a:cxn ang="T10">
                  <a:pos x="T0" y="T1"/>
                </a:cxn>
                <a:cxn ang="T11">
                  <a:pos x="T2" y="T3"/>
                </a:cxn>
                <a:cxn ang="T12">
                  <a:pos x="T4" y="T5"/>
                </a:cxn>
                <a:cxn ang="T13">
                  <a:pos x="T6" y="T7"/>
                </a:cxn>
                <a:cxn ang="T14">
                  <a:pos x="T8" y="T9"/>
                </a:cxn>
              </a:cxnLst>
              <a:rect l="T15" t="T16" r="T17" b="T18"/>
              <a:pathLst>
                <a:path w="12" h="6">
                  <a:moveTo>
                    <a:pt x="12" y="6"/>
                  </a:moveTo>
                  <a:lnTo>
                    <a:pt x="12" y="0"/>
                  </a:lnTo>
                  <a:lnTo>
                    <a:pt x="0" y="2"/>
                  </a:lnTo>
                  <a:lnTo>
                    <a:pt x="0" y="6"/>
                  </a:lnTo>
                  <a:lnTo>
                    <a:pt x="12"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1" name="Freeform 67"/>
            <p:cNvSpPr>
              <a:spLocks/>
            </p:cNvSpPr>
            <p:nvPr/>
          </p:nvSpPr>
          <p:spPr bwMode="auto">
            <a:xfrm>
              <a:off x="2480" y="2661"/>
              <a:ext cx="40" cy="35"/>
            </a:xfrm>
            <a:custGeom>
              <a:avLst/>
              <a:gdLst>
                <a:gd name="T0" fmla="*/ 38 w 40"/>
                <a:gd name="T1" fmla="*/ 0 h 35"/>
                <a:gd name="T2" fmla="*/ 32 w 40"/>
                <a:gd name="T3" fmla="*/ 19 h 35"/>
                <a:gd name="T4" fmla="*/ 40 w 40"/>
                <a:gd name="T5" fmla="*/ 35 h 35"/>
                <a:gd name="T6" fmla="*/ 0 w 40"/>
                <a:gd name="T7" fmla="*/ 21 h 35"/>
                <a:gd name="T8" fmla="*/ 38 w 40"/>
                <a:gd name="T9" fmla="*/ 0 h 35"/>
                <a:gd name="T10" fmla="*/ 0 60000 65536"/>
                <a:gd name="T11" fmla="*/ 0 60000 65536"/>
                <a:gd name="T12" fmla="*/ 0 60000 65536"/>
                <a:gd name="T13" fmla="*/ 0 60000 65536"/>
                <a:gd name="T14" fmla="*/ 0 60000 65536"/>
                <a:gd name="T15" fmla="*/ 0 w 40"/>
                <a:gd name="T16" fmla="*/ 0 h 35"/>
                <a:gd name="T17" fmla="*/ 40 w 40"/>
                <a:gd name="T18" fmla="*/ 35 h 35"/>
              </a:gdLst>
              <a:ahLst/>
              <a:cxnLst>
                <a:cxn ang="T10">
                  <a:pos x="T0" y="T1"/>
                </a:cxn>
                <a:cxn ang="T11">
                  <a:pos x="T2" y="T3"/>
                </a:cxn>
                <a:cxn ang="T12">
                  <a:pos x="T4" y="T5"/>
                </a:cxn>
                <a:cxn ang="T13">
                  <a:pos x="T6" y="T7"/>
                </a:cxn>
                <a:cxn ang="T14">
                  <a:pos x="T8" y="T9"/>
                </a:cxn>
              </a:cxnLst>
              <a:rect l="T15" t="T16" r="T17" b="T18"/>
              <a:pathLst>
                <a:path w="40" h="35">
                  <a:moveTo>
                    <a:pt x="38" y="0"/>
                  </a:moveTo>
                  <a:lnTo>
                    <a:pt x="32" y="19"/>
                  </a:lnTo>
                  <a:lnTo>
                    <a:pt x="40" y="35"/>
                  </a:lnTo>
                  <a:lnTo>
                    <a:pt x="0" y="21"/>
                  </a:lnTo>
                  <a:lnTo>
                    <a:pt x="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2" name="Freeform 68"/>
            <p:cNvSpPr>
              <a:spLocks/>
            </p:cNvSpPr>
            <p:nvPr/>
          </p:nvSpPr>
          <p:spPr bwMode="auto">
            <a:xfrm>
              <a:off x="2484" y="2907"/>
              <a:ext cx="21" cy="6"/>
            </a:xfrm>
            <a:custGeom>
              <a:avLst/>
              <a:gdLst>
                <a:gd name="T0" fmla="*/ 0 w 21"/>
                <a:gd name="T1" fmla="*/ 0 h 6"/>
                <a:gd name="T2" fmla="*/ 0 w 21"/>
                <a:gd name="T3" fmla="*/ 4 h 6"/>
                <a:gd name="T4" fmla="*/ 21 w 21"/>
                <a:gd name="T5" fmla="*/ 6 h 6"/>
                <a:gd name="T6" fmla="*/ 21 w 21"/>
                <a:gd name="T7" fmla="*/ 2 h 6"/>
                <a:gd name="T8" fmla="*/ 0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0" y="0"/>
                  </a:moveTo>
                  <a:lnTo>
                    <a:pt x="0" y="4"/>
                  </a:lnTo>
                  <a:lnTo>
                    <a:pt x="21" y="6"/>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3" name="Freeform 69"/>
            <p:cNvSpPr>
              <a:spLocks/>
            </p:cNvSpPr>
            <p:nvPr/>
          </p:nvSpPr>
          <p:spPr bwMode="auto">
            <a:xfrm>
              <a:off x="2526" y="2909"/>
              <a:ext cx="21" cy="7"/>
            </a:xfrm>
            <a:custGeom>
              <a:avLst/>
              <a:gdLst>
                <a:gd name="T0" fmla="*/ 0 w 21"/>
                <a:gd name="T1" fmla="*/ 0 h 7"/>
                <a:gd name="T2" fmla="*/ 0 w 21"/>
                <a:gd name="T3" fmla="*/ 6 h 7"/>
                <a:gd name="T4" fmla="*/ 21 w 21"/>
                <a:gd name="T5" fmla="*/ 7 h 7"/>
                <a:gd name="T6" fmla="*/ 21 w 21"/>
                <a:gd name="T7" fmla="*/ 2 h 7"/>
                <a:gd name="T8" fmla="*/ 0 w 21"/>
                <a:gd name="T9" fmla="*/ 0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0" y="0"/>
                  </a:moveTo>
                  <a:lnTo>
                    <a:pt x="0" y="6"/>
                  </a:lnTo>
                  <a:lnTo>
                    <a:pt x="21" y="7"/>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4" name="Freeform 70"/>
            <p:cNvSpPr>
              <a:spLocks/>
            </p:cNvSpPr>
            <p:nvPr/>
          </p:nvSpPr>
          <p:spPr bwMode="auto">
            <a:xfrm>
              <a:off x="2568" y="2913"/>
              <a:ext cx="21" cy="7"/>
            </a:xfrm>
            <a:custGeom>
              <a:avLst/>
              <a:gdLst>
                <a:gd name="T0" fmla="*/ 0 w 21"/>
                <a:gd name="T1" fmla="*/ 0 h 7"/>
                <a:gd name="T2" fmla="*/ 0 w 21"/>
                <a:gd name="T3" fmla="*/ 3 h 7"/>
                <a:gd name="T4" fmla="*/ 21 w 21"/>
                <a:gd name="T5" fmla="*/ 7 h 7"/>
                <a:gd name="T6" fmla="*/ 21 w 21"/>
                <a:gd name="T7" fmla="*/ 2 h 7"/>
                <a:gd name="T8" fmla="*/ 0 w 21"/>
                <a:gd name="T9" fmla="*/ 0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0" y="0"/>
                  </a:moveTo>
                  <a:lnTo>
                    <a:pt x="0" y="3"/>
                  </a:lnTo>
                  <a:lnTo>
                    <a:pt x="21" y="7"/>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5" name="Freeform 71"/>
            <p:cNvSpPr>
              <a:spLocks/>
            </p:cNvSpPr>
            <p:nvPr/>
          </p:nvSpPr>
          <p:spPr bwMode="auto">
            <a:xfrm>
              <a:off x="2610" y="2915"/>
              <a:ext cx="21" cy="7"/>
            </a:xfrm>
            <a:custGeom>
              <a:avLst/>
              <a:gdLst>
                <a:gd name="T0" fmla="*/ 0 w 21"/>
                <a:gd name="T1" fmla="*/ 0 h 7"/>
                <a:gd name="T2" fmla="*/ 0 w 21"/>
                <a:gd name="T3" fmla="*/ 5 h 7"/>
                <a:gd name="T4" fmla="*/ 21 w 21"/>
                <a:gd name="T5" fmla="*/ 7 h 7"/>
                <a:gd name="T6" fmla="*/ 21 w 21"/>
                <a:gd name="T7" fmla="*/ 1 h 7"/>
                <a:gd name="T8" fmla="*/ 0 w 21"/>
                <a:gd name="T9" fmla="*/ 0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0" y="0"/>
                  </a:moveTo>
                  <a:lnTo>
                    <a:pt x="0" y="5"/>
                  </a:lnTo>
                  <a:lnTo>
                    <a:pt x="21" y="7"/>
                  </a:lnTo>
                  <a:lnTo>
                    <a:pt x="21" y="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6" name="Freeform 72"/>
            <p:cNvSpPr>
              <a:spLocks/>
            </p:cNvSpPr>
            <p:nvPr/>
          </p:nvSpPr>
          <p:spPr bwMode="auto">
            <a:xfrm>
              <a:off x="2652" y="2918"/>
              <a:ext cx="22" cy="8"/>
            </a:xfrm>
            <a:custGeom>
              <a:avLst/>
              <a:gdLst>
                <a:gd name="T0" fmla="*/ 0 w 22"/>
                <a:gd name="T1" fmla="*/ 0 h 8"/>
                <a:gd name="T2" fmla="*/ 0 w 22"/>
                <a:gd name="T3" fmla="*/ 6 h 8"/>
                <a:gd name="T4" fmla="*/ 22 w 22"/>
                <a:gd name="T5" fmla="*/ 8 h 8"/>
                <a:gd name="T6" fmla="*/ 22 w 22"/>
                <a:gd name="T7" fmla="*/ 2 h 8"/>
                <a:gd name="T8" fmla="*/ 0 w 22"/>
                <a:gd name="T9" fmla="*/ 0 h 8"/>
                <a:gd name="T10" fmla="*/ 0 60000 65536"/>
                <a:gd name="T11" fmla="*/ 0 60000 65536"/>
                <a:gd name="T12" fmla="*/ 0 60000 65536"/>
                <a:gd name="T13" fmla="*/ 0 60000 65536"/>
                <a:gd name="T14" fmla="*/ 0 60000 65536"/>
                <a:gd name="T15" fmla="*/ 0 w 22"/>
                <a:gd name="T16" fmla="*/ 0 h 8"/>
                <a:gd name="T17" fmla="*/ 22 w 22"/>
                <a:gd name="T18" fmla="*/ 8 h 8"/>
              </a:gdLst>
              <a:ahLst/>
              <a:cxnLst>
                <a:cxn ang="T10">
                  <a:pos x="T0" y="T1"/>
                </a:cxn>
                <a:cxn ang="T11">
                  <a:pos x="T2" y="T3"/>
                </a:cxn>
                <a:cxn ang="T12">
                  <a:pos x="T4" y="T5"/>
                </a:cxn>
                <a:cxn ang="T13">
                  <a:pos x="T6" y="T7"/>
                </a:cxn>
                <a:cxn ang="T14">
                  <a:pos x="T8" y="T9"/>
                </a:cxn>
              </a:cxnLst>
              <a:rect l="T15" t="T16" r="T17" b="T18"/>
              <a:pathLst>
                <a:path w="22" h="8">
                  <a:moveTo>
                    <a:pt x="0" y="0"/>
                  </a:moveTo>
                  <a:lnTo>
                    <a:pt x="0" y="6"/>
                  </a:lnTo>
                  <a:lnTo>
                    <a:pt x="22" y="8"/>
                  </a:lnTo>
                  <a:lnTo>
                    <a:pt x="22"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7" name="Freeform 73"/>
            <p:cNvSpPr>
              <a:spLocks/>
            </p:cNvSpPr>
            <p:nvPr/>
          </p:nvSpPr>
          <p:spPr bwMode="auto">
            <a:xfrm>
              <a:off x="2695" y="2922"/>
              <a:ext cx="21" cy="6"/>
            </a:xfrm>
            <a:custGeom>
              <a:avLst/>
              <a:gdLst>
                <a:gd name="T0" fmla="*/ 0 w 21"/>
                <a:gd name="T1" fmla="*/ 0 h 6"/>
                <a:gd name="T2" fmla="*/ 0 w 21"/>
                <a:gd name="T3" fmla="*/ 4 h 6"/>
                <a:gd name="T4" fmla="*/ 21 w 21"/>
                <a:gd name="T5" fmla="*/ 6 h 6"/>
                <a:gd name="T6" fmla="*/ 21 w 21"/>
                <a:gd name="T7" fmla="*/ 0 h 6"/>
                <a:gd name="T8" fmla="*/ 0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0" y="0"/>
                  </a:moveTo>
                  <a:lnTo>
                    <a:pt x="0" y="4"/>
                  </a:lnTo>
                  <a:lnTo>
                    <a:pt x="21" y="6"/>
                  </a:lnTo>
                  <a:lnTo>
                    <a:pt x="21"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8" name="Freeform 74"/>
            <p:cNvSpPr>
              <a:spLocks/>
            </p:cNvSpPr>
            <p:nvPr/>
          </p:nvSpPr>
          <p:spPr bwMode="auto">
            <a:xfrm>
              <a:off x="2737" y="2924"/>
              <a:ext cx="21" cy="8"/>
            </a:xfrm>
            <a:custGeom>
              <a:avLst/>
              <a:gdLst>
                <a:gd name="T0" fmla="*/ 0 w 21"/>
                <a:gd name="T1" fmla="*/ 0 h 8"/>
                <a:gd name="T2" fmla="*/ 0 w 21"/>
                <a:gd name="T3" fmla="*/ 6 h 8"/>
                <a:gd name="T4" fmla="*/ 21 w 21"/>
                <a:gd name="T5" fmla="*/ 8 h 8"/>
                <a:gd name="T6" fmla="*/ 21 w 21"/>
                <a:gd name="T7" fmla="*/ 2 h 8"/>
                <a:gd name="T8" fmla="*/ 0 w 21"/>
                <a:gd name="T9" fmla="*/ 0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0" y="0"/>
                  </a:moveTo>
                  <a:lnTo>
                    <a:pt x="0" y="6"/>
                  </a:lnTo>
                  <a:lnTo>
                    <a:pt x="21" y="8"/>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9" name="Freeform 75"/>
            <p:cNvSpPr>
              <a:spLocks/>
            </p:cNvSpPr>
            <p:nvPr/>
          </p:nvSpPr>
          <p:spPr bwMode="auto">
            <a:xfrm>
              <a:off x="2779" y="2928"/>
              <a:ext cx="21" cy="6"/>
            </a:xfrm>
            <a:custGeom>
              <a:avLst/>
              <a:gdLst>
                <a:gd name="T0" fmla="*/ 0 w 21"/>
                <a:gd name="T1" fmla="*/ 0 h 6"/>
                <a:gd name="T2" fmla="*/ 0 w 21"/>
                <a:gd name="T3" fmla="*/ 4 h 6"/>
                <a:gd name="T4" fmla="*/ 21 w 21"/>
                <a:gd name="T5" fmla="*/ 6 h 6"/>
                <a:gd name="T6" fmla="*/ 21 w 21"/>
                <a:gd name="T7" fmla="*/ 0 h 6"/>
                <a:gd name="T8" fmla="*/ 0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0" y="0"/>
                  </a:moveTo>
                  <a:lnTo>
                    <a:pt x="0" y="4"/>
                  </a:lnTo>
                  <a:lnTo>
                    <a:pt x="21" y="6"/>
                  </a:lnTo>
                  <a:lnTo>
                    <a:pt x="21"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0" name="Freeform 76"/>
            <p:cNvSpPr>
              <a:spLocks/>
            </p:cNvSpPr>
            <p:nvPr/>
          </p:nvSpPr>
          <p:spPr bwMode="auto">
            <a:xfrm>
              <a:off x="2821" y="2930"/>
              <a:ext cx="22" cy="6"/>
            </a:xfrm>
            <a:custGeom>
              <a:avLst/>
              <a:gdLst>
                <a:gd name="T0" fmla="*/ 0 w 22"/>
                <a:gd name="T1" fmla="*/ 0 h 6"/>
                <a:gd name="T2" fmla="*/ 0 w 22"/>
                <a:gd name="T3" fmla="*/ 6 h 6"/>
                <a:gd name="T4" fmla="*/ 22 w 22"/>
                <a:gd name="T5" fmla="*/ 6 h 6"/>
                <a:gd name="T6" fmla="*/ 22 w 22"/>
                <a:gd name="T7" fmla="*/ 2 h 6"/>
                <a:gd name="T8" fmla="*/ 0 w 22"/>
                <a:gd name="T9" fmla="*/ 0 h 6"/>
                <a:gd name="T10" fmla="*/ 0 60000 65536"/>
                <a:gd name="T11" fmla="*/ 0 60000 65536"/>
                <a:gd name="T12" fmla="*/ 0 60000 65536"/>
                <a:gd name="T13" fmla="*/ 0 60000 65536"/>
                <a:gd name="T14" fmla="*/ 0 60000 65536"/>
                <a:gd name="T15" fmla="*/ 0 w 22"/>
                <a:gd name="T16" fmla="*/ 0 h 6"/>
                <a:gd name="T17" fmla="*/ 22 w 22"/>
                <a:gd name="T18" fmla="*/ 6 h 6"/>
              </a:gdLst>
              <a:ahLst/>
              <a:cxnLst>
                <a:cxn ang="T10">
                  <a:pos x="T0" y="T1"/>
                </a:cxn>
                <a:cxn ang="T11">
                  <a:pos x="T2" y="T3"/>
                </a:cxn>
                <a:cxn ang="T12">
                  <a:pos x="T4" y="T5"/>
                </a:cxn>
                <a:cxn ang="T13">
                  <a:pos x="T6" y="T7"/>
                </a:cxn>
                <a:cxn ang="T14">
                  <a:pos x="T8" y="T9"/>
                </a:cxn>
              </a:cxnLst>
              <a:rect l="T15" t="T16" r="T17" b="T18"/>
              <a:pathLst>
                <a:path w="22" h="6">
                  <a:moveTo>
                    <a:pt x="0" y="0"/>
                  </a:moveTo>
                  <a:lnTo>
                    <a:pt x="0" y="6"/>
                  </a:lnTo>
                  <a:lnTo>
                    <a:pt x="22" y="6"/>
                  </a:lnTo>
                  <a:lnTo>
                    <a:pt x="22"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1" name="Freeform 77"/>
            <p:cNvSpPr>
              <a:spLocks/>
            </p:cNvSpPr>
            <p:nvPr/>
          </p:nvSpPr>
          <p:spPr bwMode="auto">
            <a:xfrm>
              <a:off x="2906" y="2936"/>
              <a:ext cx="21" cy="7"/>
            </a:xfrm>
            <a:custGeom>
              <a:avLst/>
              <a:gdLst>
                <a:gd name="T0" fmla="*/ 0 w 21"/>
                <a:gd name="T1" fmla="*/ 0 h 7"/>
                <a:gd name="T2" fmla="*/ 0 w 21"/>
                <a:gd name="T3" fmla="*/ 5 h 7"/>
                <a:gd name="T4" fmla="*/ 21 w 21"/>
                <a:gd name="T5" fmla="*/ 7 h 7"/>
                <a:gd name="T6" fmla="*/ 21 w 21"/>
                <a:gd name="T7" fmla="*/ 2 h 7"/>
                <a:gd name="T8" fmla="*/ 0 w 21"/>
                <a:gd name="T9" fmla="*/ 0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0" y="0"/>
                  </a:moveTo>
                  <a:lnTo>
                    <a:pt x="0" y="5"/>
                  </a:lnTo>
                  <a:lnTo>
                    <a:pt x="21" y="7"/>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2" name="Freeform 78"/>
            <p:cNvSpPr>
              <a:spLocks/>
            </p:cNvSpPr>
            <p:nvPr/>
          </p:nvSpPr>
          <p:spPr bwMode="auto">
            <a:xfrm>
              <a:off x="2948" y="2939"/>
              <a:ext cx="21" cy="6"/>
            </a:xfrm>
            <a:custGeom>
              <a:avLst/>
              <a:gdLst>
                <a:gd name="T0" fmla="*/ 0 w 21"/>
                <a:gd name="T1" fmla="*/ 0 h 6"/>
                <a:gd name="T2" fmla="*/ 0 w 21"/>
                <a:gd name="T3" fmla="*/ 6 h 6"/>
                <a:gd name="T4" fmla="*/ 21 w 21"/>
                <a:gd name="T5" fmla="*/ 6 h 6"/>
                <a:gd name="T6" fmla="*/ 21 w 21"/>
                <a:gd name="T7" fmla="*/ 2 h 6"/>
                <a:gd name="T8" fmla="*/ 0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0" y="0"/>
                  </a:moveTo>
                  <a:lnTo>
                    <a:pt x="0" y="6"/>
                  </a:lnTo>
                  <a:lnTo>
                    <a:pt x="21" y="6"/>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3" name="Freeform 79"/>
            <p:cNvSpPr>
              <a:spLocks/>
            </p:cNvSpPr>
            <p:nvPr/>
          </p:nvSpPr>
          <p:spPr bwMode="auto">
            <a:xfrm>
              <a:off x="2990" y="2941"/>
              <a:ext cx="21" cy="8"/>
            </a:xfrm>
            <a:custGeom>
              <a:avLst/>
              <a:gdLst>
                <a:gd name="T0" fmla="*/ 0 w 21"/>
                <a:gd name="T1" fmla="*/ 0 h 8"/>
                <a:gd name="T2" fmla="*/ 0 w 21"/>
                <a:gd name="T3" fmla="*/ 6 h 8"/>
                <a:gd name="T4" fmla="*/ 21 w 21"/>
                <a:gd name="T5" fmla="*/ 8 h 8"/>
                <a:gd name="T6" fmla="*/ 21 w 21"/>
                <a:gd name="T7" fmla="*/ 2 h 8"/>
                <a:gd name="T8" fmla="*/ 0 w 21"/>
                <a:gd name="T9" fmla="*/ 0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0" y="0"/>
                  </a:moveTo>
                  <a:lnTo>
                    <a:pt x="0" y="6"/>
                  </a:lnTo>
                  <a:lnTo>
                    <a:pt x="21" y="8"/>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4" name="Freeform 80"/>
            <p:cNvSpPr>
              <a:spLocks/>
            </p:cNvSpPr>
            <p:nvPr/>
          </p:nvSpPr>
          <p:spPr bwMode="auto">
            <a:xfrm>
              <a:off x="3033" y="2945"/>
              <a:ext cx="21" cy="6"/>
            </a:xfrm>
            <a:custGeom>
              <a:avLst/>
              <a:gdLst>
                <a:gd name="T0" fmla="*/ 0 w 21"/>
                <a:gd name="T1" fmla="*/ 0 h 6"/>
                <a:gd name="T2" fmla="*/ 0 w 21"/>
                <a:gd name="T3" fmla="*/ 6 h 6"/>
                <a:gd name="T4" fmla="*/ 21 w 21"/>
                <a:gd name="T5" fmla="*/ 6 h 6"/>
                <a:gd name="T6" fmla="*/ 21 w 21"/>
                <a:gd name="T7" fmla="*/ 2 h 6"/>
                <a:gd name="T8" fmla="*/ 0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0" y="0"/>
                  </a:moveTo>
                  <a:lnTo>
                    <a:pt x="0" y="6"/>
                  </a:lnTo>
                  <a:lnTo>
                    <a:pt x="21" y="6"/>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5" name="Freeform 81"/>
            <p:cNvSpPr>
              <a:spLocks/>
            </p:cNvSpPr>
            <p:nvPr/>
          </p:nvSpPr>
          <p:spPr bwMode="auto">
            <a:xfrm>
              <a:off x="3077" y="2949"/>
              <a:ext cx="21" cy="6"/>
            </a:xfrm>
            <a:custGeom>
              <a:avLst/>
              <a:gdLst>
                <a:gd name="T0" fmla="*/ 0 w 21"/>
                <a:gd name="T1" fmla="*/ 0 h 6"/>
                <a:gd name="T2" fmla="*/ 0 w 21"/>
                <a:gd name="T3" fmla="*/ 4 h 6"/>
                <a:gd name="T4" fmla="*/ 21 w 21"/>
                <a:gd name="T5" fmla="*/ 6 h 6"/>
                <a:gd name="T6" fmla="*/ 21 w 21"/>
                <a:gd name="T7" fmla="*/ 0 h 6"/>
                <a:gd name="T8" fmla="*/ 0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0" y="0"/>
                  </a:moveTo>
                  <a:lnTo>
                    <a:pt x="0" y="4"/>
                  </a:lnTo>
                  <a:lnTo>
                    <a:pt x="21" y="6"/>
                  </a:lnTo>
                  <a:lnTo>
                    <a:pt x="21"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6" name="Freeform 82"/>
            <p:cNvSpPr>
              <a:spLocks/>
            </p:cNvSpPr>
            <p:nvPr/>
          </p:nvSpPr>
          <p:spPr bwMode="auto">
            <a:xfrm>
              <a:off x="3119" y="2951"/>
              <a:ext cx="19" cy="8"/>
            </a:xfrm>
            <a:custGeom>
              <a:avLst/>
              <a:gdLst>
                <a:gd name="T0" fmla="*/ 0 w 19"/>
                <a:gd name="T1" fmla="*/ 0 h 8"/>
                <a:gd name="T2" fmla="*/ 0 w 19"/>
                <a:gd name="T3" fmla="*/ 4 h 8"/>
                <a:gd name="T4" fmla="*/ 19 w 19"/>
                <a:gd name="T5" fmla="*/ 8 h 8"/>
                <a:gd name="T6" fmla="*/ 19 w 19"/>
                <a:gd name="T7" fmla="*/ 2 h 8"/>
                <a:gd name="T8" fmla="*/ 0 w 19"/>
                <a:gd name="T9" fmla="*/ 0 h 8"/>
                <a:gd name="T10" fmla="*/ 0 60000 65536"/>
                <a:gd name="T11" fmla="*/ 0 60000 65536"/>
                <a:gd name="T12" fmla="*/ 0 60000 65536"/>
                <a:gd name="T13" fmla="*/ 0 60000 65536"/>
                <a:gd name="T14" fmla="*/ 0 60000 65536"/>
                <a:gd name="T15" fmla="*/ 0 w 19"/>
                <a:gd name="T16" fmla="*/ 0 h 8"/>
                <a:gd name="T17" fmla="*/ 19 w 19"/>
                <a:gd name="T18" fmla="*/ 8 h 8"/>
              </a:gdLst>
              <a:ahLst/>
              <a:cxnLst>
                <a:cxn ang="T10">
                  <a:pos x="T0" y="T1"/>
                </a:cxn>
                <a:cxn ang="T11">
                  <a:pos x="T2" y="T3"/>
                </a:cxn>
                <a:cxn ang="T12">
                  <a:pos x="T4" y="T5"/>
                </a:cxn>
                <a:cxn ang="T13">
                  <a:pos x="T6" y="T7"/>
                </a:cxn>
                <a:cxn ang="T14">
                  <a:pos x="T8" y="T9"/>
                </a:cxn>
              </a:cxnLst>
              <a:rect l="T15" t="T16" r="T17" b="T18"/>
              <a:pathLst>
                <a:path w="19" h="8">
                  <a:moveTo>
                    <a:pt x="0" y="0"/>
                  </a:moveTo>
                  <a:lnTo>
                    <a:pt x="0" y="4"/>
                  </a:lnTo>
                  <a:lnTo>
                    <a:pt x="19" y="8"/>
                  </a:lnTo>
                  <a:lnTo>
                    <a:pt x="19"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7" name="Freeform 83"/>
            <p:cNvSpPr>
              <a:spLocks/>
            </p:cNvSpPr>
            <p:nvPr/>
          </p:nvSpPr>
          <p:spPr bwMode="auto">
            <a:xfrm>
              <a:off x="3159" y="2953"/>
              <a:ext cx="23" cy="8"/>
            </a:xfrm>
            <a:custGeom>
              <a:avLst/>
              <a:gdLst>
                <a:gd name="T0" fmla="*/ 0 w 23"/>
                <a:gd name="T1" fmla="*/ 0 h 8"/>
                <a:gd name="T2" fmla="*/ 0 w 23"/>
                <a:gd name="T3" fmla="*/ 6 h 8"/>
                <a:gd name="T4" fmla="*/ 23 w 23"/>
                <a:gd name="T5" fmla="*/ 8 h 8"/>
                <a:gd name="T6" fmla="*/ 23 w 23"/>
                <a:gd name="T7" fmla="*/ 2 h 8"/>
                <a:gd name="T8" fmla="*/ 0 w 23"/>
                <a:gd name="T9" fmla="*/ 0 h 8"/>
                <a:gd name="T10" fmla="*/ 0 60000 65536"/>
                <a:gd name="T11" fmla="*/ 0 60000 65536"/>
                <a:gd name="T12" fmla="*/ 0 60000 65536"/>
                <a:gd name="T13" fmla="*/ 0 60000 65536"/>
                <a:gd name="T14" fmla="*/ 0 60000 65536"/>
                <a:gd name="T15" fmla="*/ 0 w 23"/>
                <a:gd name="T16" fmla="*/ 0 h 8"/>
                <a:gd name="T17" fmla="*/ 23 w 23"/>
                <a:gd name="T18" fmla="*/ 8 h 8"/>
              </a:gdLst>
              <a:ahLst/>
              <a:cxnLst>
                <a:cxn ang="T10">
                  <a:pos x="T0" y="T1"/>
                </a:cxn>
                <a:cxn ang="T11">
                  <a:pos x="T2" y="T3"/>
                </a:cxn>
                <a:cxn ang="T12">
                  <a:pos x="T4" y="T5"/>
                </a:cxn>
                <a:cxn ang="T13">
                  <a:pos x="T6" y="T7"/>
                </a:cxn>
                <a:cxn ang="T14">
                  <a:pos x="T8" y="T9"/>
                </a:cxn>
              </a:cxnLst>
              <a:rect l="T15" t="T16" r="T17" b="T18"/>
              <a:pathLst>
                <a:path w="23" h="8">
                  <a:moveTo>
                    <a:pt x="0" y="0"/>
                  </a:moveTo>
                  <a:lnTo>
                    <a:pt x="0" y="6"/>
                  </a:lnTo>
                  <a:lnTo>
                    <a:pt x="23" y="8"/>
                  </a:lnTo>
                  <a:lnTo>
                    <a:pt x="23"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8" name="Freeform 84"/>
            <p:cNvSpPr>
              <a:spLocks/>
            </p:cNvSpPr>
            <p:nvPr/>
          </p:nvSpPr>
          <p:spPr bwMode="auto">
            <a:xfrm>
              <a:off x="3203" y="2957"/>
              <a:ext cx="22" cy="7"/>
            </a:xfrm>
            <a:custGeom>
              <a:avLst/>
              <a:gdLst>
                <a:gd name="T0" fmla="*/ 0 w 22"/>
                <a:gd name="T1" fmla="*/ 0 h 7"/>
                <a:gd name="T2" fmla="*/ 0 w 22"/>
                <a:gd name="T3" fmla="*/ 6 h 7"/>
                <a:gd name="T4" fmla="*/ 22 w 22"/>
                <a:gd name="T5" fmla="*/ 7 h 7"/>
                <a:gd name="T6" fmla="*/ 22 w 22"/>
                <a:gd name="T7" fmla="*/ 2 h 7"/>
                <a:gd name="T8" fmla="*/ 0 w 22"/>
                <a:gd name="T9" fmla="*/ 0 h 7"/>
                <a:gd name="T10" fmla="*/ 0 60000 65536"/>
                <a:gd name="T11" fmla="*/ 0 60000 65536"/>
                <a:gd name="T12" fmla="*/ 0 60000 65536"/>
                <a:gd name="T13" fmla="*/ 0 60000 65536"/>
                <a:gd name="T14" fmla="*/ 0 60000 65536"/>
                <a:gd name="T15" fmla="*/ 0 w 22"/>
                <a:gd name="T16" fmla="*/ 0 h 7"/>
                <a:gd name="T17" fmla="*/ 22 w 22"/>
                <a:gd name="T18" fmla="*/ 7 h 7"/>
              </a:gdLst>
              <a:ahLst/>
              <a:cxnLst>
                <a:cxn ang="T10">
                  <a:pos x="T0" y="T1"/>
                </a:cxn>
                <a:cxn ang="T11">
                  <a:pos x="T2" y="T3"/>
                </a:cxn>
                <a:cxn ang="T12">
                  <a:pos x="T4" y="T5"/>
                </a:cxn>
                <a:cxn ang="T13">
                  <a:pos x="T6" y="T7"/>
                </a:cxn>
                <a:cxn ang="T14">
                  <a:pos x="T8" y="T9"/>
                </a:cxn>
              </a:cxnLst>
              <a:rect l="T15" t="T16" r="T17" b="T18"/>
              <a:pathLst>
                <a:path w="22" h="7">
                  <a:moveTo>
                    <a:pt x="0" y="0"/>
                  </a:moveTo>
                  <a:lnTo>
                    <a:pt x="0" y="6"/>
                  </a:lnTo>
                  <a:lnTo>
                    <a:pt x="22" y="7"/>
                  </a:lnTo>
                  <a:lnTo>
                    <a:pt x="22"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9" name="Freeform 85"/>
            <p:cNvSpPr>
              <a:spLocks/>
            </p:cNvSpPr>
            <p:nvPr/>
          </p:nvSpPr>
          <p:spPr bwMode="auto">
            <a:xfrm>
              <a:off x="3246" y="2961"/>
              <a:ext cx="21" cy="5"/>
            </a:xfrm>
            <a:custGeom>
              <a:avLst/>
              <a:gdLst>
                <a:gd name="T0" fmla="*/ 0 w 21"/>
                <a:gd name="T1" fmla="*/ 0 h 5"/>
                <a:gd name="T2" fmla="*/ 0 w 21"/>
                <a:gd name="T3" fmla="*/ 3 h 5"/>
                <a:gd name="T4" fmla="*/ 21 w 21"/>
                <a:gd name="T5" fmla="*/ 5 h 5"/>
                <a:gd name="T6" fmla="*/ 21 w 21"/>
                <a:gd name="T7" fmla="*/ 0 h 5"/>
                <a:gd name="T8" fmla="*/ 0 w 21"/>
                <a:gd name="T9" fmla="*/ 0 h 5"/>
                <a:gd name="T10" fmla="*/ 0 60000 65536"/>
                <a:gd name="T11" fmla="*/ 0 60000 65536"/>
                <a:gd name="T12" fmla="*/ 0 60000 65536"/>
                <a:gd name="T13" fmla="*/ 0 60000 65536"/>
                <a:gd name="T14" fmla="*/ 0 60000 65536"/>
                <a:gd name="T15" fmla="*/ 0 w 21"/>
                <a:gd name="T16" fmla="*/ 0 h 5"/>
                <a:gd name="T17" fmla="*/ 21 w 21"/>
                <a:gd name="T18" fmla="*/ 5 h 5"/>
              </a:gdLst>
              <a:ahLst/>
              <a:cxnLst>
                <a:cxn ang="T10">
                  <a:pos x="T0" y="T1"/>
                </a:cxn>
                <a:cxn ang="T11">
                  <a:pos x="T2" y="T3"/>
                </a:cxn>
                <a:cxn ang="T12">
                  <a:pos x="T4" y="T5"/>
                </a:cxn>
                <a:cxn ang="T13">
                  <a:pos x="T6" y="T7"/>
                </a:cxn>
                <a:cxn ang="T14">
                  <a:pos x="T8" y="T9"/>
                </a:cxn>
              </a:cxnLst>
              <a:rect l="T15" t="T16" r="T17" b="T18"/>
              <a:pathLst>
                <a:path w="21" h="5">
                  <a:moveTo>
                    <a:pt x="0" y="0"/>
                  </a:moveTo>
                  <a:lnTo>
                    <a:pt x="0" y="3"/>
                  </a:lnTo>
                  <a:lnTo>
                    <a:pt x="21" y="5"/>
                  </a:lnTo>
                  <a:lnTo>
                    <a:pt x="21"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0" name="Freeform 86"/>
            <p:cNvSpPr>
              <a:spLocks/>
            </p:cNvSpPr>
            <p:nvPr/>
          </p:nvSpPr>
          <p:spPr bwMode="auto">
            <a:xfrm>
              <a:off x="3288" y="2963"/>
              <a:ext cx="21" cy="7"/>
            </a:xfrm>
            <a:custGeom>
              <a:avLst/>
              <a:gdLst>
                <a:gd name="T0" fmla="*/ 0 w 21"/>
                <a:gd name="T1" fmla="*/ 0 h 7"/>
                <a:gd name="T2" fmla="*/ 0 w 21"/>
                <a:gd name="T3" fmla="*/ 5 h 7"/>
                <a:gd name="T4" fmla="*/ 21 w 21"/>
                <a:gd name="T5" fmla="*/ 7 h 7"/>
                <a:gd name="T6" fmla="*/ 21 w 21"/>
                <a:gd name="T7" fmla="*/ 1 h 7"/>
                <a:gd name="T8" fmla="*/ 0 w 21"/>
                <a:gd name="T9" fmla="*/ 0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0" y="0"/>
                  </a:moveTo>
                  <a:lnTo>
                    <a:pt x="0" y="5"/>
                  </a:lnTo>
                  <a:lnTo>
                    <a:pt x="21" y="7"/>
                  </a:lnTo>
                  <a:lnTo>
                    <a:pt x="21" y="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1" name="Freeform 87"/>
            <p:cNvSpPr>
              <a:spLocks/>
            </p:cNvSpPr>
            <p:nvPr/>
          </p:nvSpPr>
          <p:spPr bwMode="auto">
            <a:xfrm>
              <a:off x="3330" y="2966"/>
              <a:ext cx="21" cy="6"/>
            </a:xfrm>
            <a:custGeom>
              <a:avLst/>
              <a:gdLst>
                <a:gd name="T0" fmla="*/ 0 w 21"/>
                <a:gd name="T1" fmla="*/ 0 h 6"/>
                <a:gd name="T2" fmla="*/ 0 w 21"/>
                <a:gd name="T3" fmla="*/ 6 h 6"/>
                <a:gd name="T4" fmla="*/ 21 w 21"/>
                <a:gd name="T5" fmla="*/ 6 h 6"/>
                <a:gd name="T6" fmla="*/ 21 w 21"/>
                <a:gd name="T7" fmla="*/ 2 h 6"/>
                <a:gd name="T8" fmla="*/ 0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0" y="0"/>
                  </a:moveTo>
                  <a:lnTo>
                    <a:pt x="0" y="6"/>
                  </a:lnTo>
                  <a:lnTo>
                    <a:pt x="21" y="6"/>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2" name="Freeform 88"/>
            <p:cNvSpPr>
              <a:spLocks/>
            </p:cNvSpPr>
            <p:nvPr/>
          </p:nvSpPr>
          <p:spPr bwMode="auto">
            <a:xfrm>
              <a:off x="3372" y="2968"/>
              <a:ext cx="22" cy="8"/>
            </a:xfrm>
            <a:custGeom>
              <a:avLst/>
              <a:gdLst>
                <a:gd name="T0" fmla="*/ 0 w 22"/>
                <a:gd name="T1" fmla="*/ 0 h 8"/>
                <a:gd name="T2" fmla="*/ 0 w 22"/>
                <a:gd name="T3" fmla="*/ 6 h 8"/>
                <a:gd name="T4" fmla="*/ 22 w 22"/>
                <a:gd name="T5" fmla="*/ 8 h 8"/>
                <a:gd name="T6" fmla="*/ 22 w 22"/>
                <a:gd name="T7" fmla="*/ 2 h 8"/>
                <a:gd name="T8" fmla="*/ 0 w 22"/>
                <a:gd name="T9" fmla="*/ 0 h 8"/>
                <a:gd name="T10" fmla="*/ 0 60000 65536"/>
                <a:gd name="T11" fmla="*/ 0 60000 65536"/>
                <a:gd name="T12" fmla="*/ 0 60000 65536"/>
                <a:gd name="T13" fmla="*/ 0 60000 65536"/>
                <a:gd name="T14" fmla="*/ 0 60000 65536"/>
                <a:gd name="T15" fmla="*/ 0 w 22"/>
                <a:gd name="T16" fmla="*/ 0 h 8"/>
                <a:gd name="T17" fmla="*/ 22 w 22"/>
                <a:gd name="T18" fmla="*/ 8 h 8"/>
              </a:gdLst>
              <a:ahLst/>
              <a:cxnLst>
                <a:cxn ang="T10">
                  <a:pos x="T0" y="T1"/>
                </a:cxn>
                <a:cxn ang="T11">
                  <a:pos x="T2" y="T3"/>
                </a:cxn>
                <a:cxn ang="T12">
                  <a:pos x="T4" y="T5"/>
                </a:cxn>
                <a:cxn ang="T13">
                  <a:pos x="T6" y="T7"/>
                </a:cxn>
                <a:cxn ang="T14">
                  <a:pos x="T8" y="T9"/>
                </a:cxn>
              </a:cxnLst>
              <a:rect l="T15" t="T16" r="T17" b="T18"/>
              <a:pathLst>
                <a:path w="22" h="8">
                  <a:moveTo>
                    <a:pt x="0" y="0"/>
                  </a:moveTo>
                  <a:lnTo>
                    <a:pt x="0" y="6"/>
                  </a:lnTo>
                  <a:lnTo>
                    <a:pt x="22" y="8"/>
                  </a:lnTo>
                  <a:lnTo>
                    <a:pt x="22"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3" name="Rectangle 89"/>
            <p:cNvSpPr>
              <a:spLocks noChangeArrowheads="1"/>
            </p:cNvSpPr>
            <p:nvPr/>
          </p:nvSpPr>
          <p:spPr bwMode="auto">
            <a:xfrm>
              <a:off x="3415" y="2972"/>
              <a:ext cx="7" cy="6"/>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4" name="Freeform 90"/>
            <p:cNvSpPr>
              <a:spLocks/>
            </p:cNvSpPr>
            <p:nvPr/>
          </p:nvSpPr>
          <p:spPr bwMode="auto">
            <a:xfrm>
              <a:off x="3411" y="2957"/>
              <a:ext cx="40" cy="34"/>
            </a:xfrm>
            <a:custGeom>
              <a:avLst/>
              <a:gdLst>
                <a:gd name="T0" fmla="*/ 0 w 40"/>
                <a:gd name="T1" fmla="*/ 34 h 34"/>
                <a:gd name="T2" fmla="*/ 6 w 40"/>
                <a:gd name="T3" fmla="*/ 17 h 34"/>
                <a:gd name="T4" fmla="*/ 2 w 40"/>
                <a:gd name="T5" fmla="*/ 0 h 34"/>
                <a:gd name="T6" fmla="*/ 40 w 40"/>
                <a:gd name="T7" fmla="*/ 19 h 34"/>
                <a:gd name="T8" fmla="*/ 0 w 40"/>
                <a:gd name="T9" fmla="*/ 34 h 34"/>
                <a:gd name="T10" fmla="*/ 0 60000 65536"/>
                <a:gd name="T11" fmla="*/ 0 60000 65536"/>
                <a:gd name="T12" fmla="*/ 0 60000 65536"/>
                <a:gd name="T13" fmla="*/ 0 60000 65536"/>
                <a:gd name="T14" fmla="*/ 0 60000 65536"/>
                <a:gd name="T15" fmla="*/ 0 w 40"/>
                <a:gd name="T16" fmla="*/ 0 h 34"/>
                <a:gd name="T17" fmla="*/ 40 w 40"/>
                <a:gd name="T18" fmla="*/ 34 h 34"/>
              </a:gdLst>
              <a:ahLst/>
              <a:cxnLst>
                <a:cxn ang="T10">
                  <a:pos x="T0" y="T1"/>
                </a:cxn>
                <a:cxn ang="T11">
                  <a:pos x="T2" y="T3"/>
                </a:cxn>
                <a:cxn ang="T12">
                  <a:pos x="T4" y="T5"/>
                </a:cxn>
                <a:cxn ang="T13">
                  <a:pos x="T6" y="T7"/>
                </a:cxn>
                <a:cxn ang="T14">
                  <a:pos x="T8" y="T9"/>
                </a:cxn>
              </a:cxnLst>
              <a:rect l="T15" t="T16" r="T17" b="T18"/>
              <a:pathLst>
                <a:path w="40" h="34">
                  <a:moveTo>
                    <a:pt x="0" y="34"/>
                  </a:moveTo>
                  <a:lnTo>
                    <a:pt x="6" y="17"/>
                  </a:lnTo>
                  <a:lnTo>
                    <a:pt x="2" y="0"/>
                  </a:lnTo>
                  <a:lnTo>
                    <a:pt x="40" y="19"/>
                  </a:lnTo>
                  <a:lnTo>
                    <a:pt x="0"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5" name="Line 91"/>
            <p:cNvSpPr>
              <a:spLocks noChangeShapeType="1"/>
            </p:cNvSpPr>
            <p:nvPr/>
          </p:nvSpPr>
          <p:spPr bwMode="auto">
            <a:xfrm>
              <a:off x="2257" y="2738"/>
              <a:ext cx="1" cy="5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6" name="Freeform 92"/>
            <p:cNvSpPr>
              <a:spLocks/>
            </p:cNvSpPr>
            <p:nvPr/>
          </p:nvSpPr>
          <p:spPr bwMode="auto">
            <a:xfrm>
              <a:off x="2240" y="2786"/>
              <a:ext cx="34" cy="40"/>
            </a:xfrm>
            <a:custGeom>
              <a:avLst/>
              <a:gdLst>
                <a:gd name="T0" fmla="*/ 0 w 34"/>
                <a:gd name="T1" fmla="*/ 0 h 40"/>
                <a:gd name="T2" fmla="*/ 17 w 34"/>
                <a:gd name="T3" fmla="*/ 6 h 40"/>
                <a:gd name="T4" fmla="*/ 34 w 34"/>
                <a:gd name="T5" fmla="*/ 0 h 40"/>
                <a:gd name="T6" fmla="*/ 17 w 34"/>
                <a:gd name="T7" fmla="*/ 40 h 40"/>
                <a:gd name="T8" fmla="*/ 0 w 34"/>
                <a:gd name="T9" fmla="*/ 0 h 40"/>
                <a:gd name="T10" fmla="*/ 0 60000 65536"/>
                <a:gd name="T11" fmla="*/ 0 60000 65536"/>
                <a:gd name="T12" fmla="*/ 0 60000 65536"/>
                <a:gd name="T13" fmla="*/ 0 60000 65536"/>
                <a:gd name="T14" fmla="*/ 0 60000 65536"/>
                <a:gd name="T15" fmla="*/ 0 w 34"/>
                <a:gd name="T16" fmla="*/ 0 h 40"/>
                <a:gd name="T17" fmla="*/ 34 w 34"/>
                <a:gd name="T18" fmla="*/ 40 h 40"/>
              </a:gdLst>
              <a:ahLst/>
              <a:cxnLst>
                <a:cxn ang="T10">
                  <a:pos x="T0" y="T1"/>
                </a:cxn>
                <a:cxn ang="T11">
                  <a:pos x="T2" y="T3"/>
                </a:cxn>
                <a:cxn ang="T12">
                  <a:pos x="T4" y="T5"/>
                </a:cxn>
                <a:cxn ang="T13">
                  <a:pos x="T6" y="T7"/>
                </a:cxn>
                <a:cxn ang="T14">
                  <a:pos x="T8" y="T9"/>
                </a:cxn>
              </a:cxnLst>
              <a:rect l="T15" t="T16" r="T17" b="T18"/>
              <a:pathLst>
                <a:path w="34" h="40">
                  <a:moveTo>
                    <a:pt x="0" y="0"/>
                  </a:moveTo>
                  <a:lnTo>
                    <a:pt x="17" y="6"/>
                  </a:lnTo>
                  <a:lnTo>
                    <a:pt x="34" y="0"/>
                  </a:lnTo>
                  <a:lnTo>
                    <a:pt x="17" y="4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7" name="Line 93"/>
            <p:cNvSpPr>
              <a:spLocks noChangeShapeType="1"/>
            </p:cNvSpPr>
            <p:nvPr/>
          </p:nvSpPr>
          <p:spPr bwMode="auto">
            <a:xfrm>
              <a:off x="3668" y="3032"/>
              <a:ext cx="2" cy="6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8" name="Freeform 94"/>
            <p:cNvSpPr>
              <a:spLocks/>
            </p:cNvSpPr>
            <p:nvPr/>
          </p:nvSpPr>
          <p:spPr bwMode="auto">
            <a:xfrm>
              <a:off x="3653" y="3087"/>
              <a:ext cx="32" cy="41"/>
            </a:xfrm>
            <a:custGeom>
              <a:avLst/>
              <a:gdLst>
                <a:gd name="T0" fmla="*/ 0 w 32"/>
                <a:gd name="T1" fmla="*/ 0 h 41"/>
                <a:gd name="T2" fmla="*/ 15 w 32"/>
                <a:gd name="T3" fmla="*/ 8 h 41"/>
                <a:gd name="T4" fmla="*/ 32 w 32"/>
                <a:gd name="T5" fmla="*/ 0 h 41"/>
                <a:gd name="T6" fmla="*/ 15 w 32"/>
                <a:gd name="T7" fmla="*/ 41 h 41"/>
                <a:gd name="T8" fmla="*/ 0 w 32"/>
                <a:gd name="T9" fmla="*/ 0 h 41"/>
                <a:gd name="T10" fmla="*/ 0 60000 65536"/>
                <a:gd name="T11" fmla="*/ 0 60000 65536"/>
                <a:gd name="T12" fmla="*/ 0 60000 65536"/>
                <a:gd name="T13" fmla="*/ 0 60000 65536"/>
                <a:gd name="T14" fmla="*/ 0 60000 65536"/>
                <a:gd name="T15" fmla="*/ 0 w 32"/>
                <a:gd name="T16" fmla="*/ 0 h 41"/>
                <a:gd name="T17" fmla="*/ 32 w 32"/>
                <a:gd name="T18" fmla="*/ 41 h 41"/>
              </a:gdLst>
              <a:ahLst/>
              <a:cxnLst>
                <a:cxn ang="T10">
                  <a:pos x="T0" y="T1"/>
                </a:cxn>
                <a:cxn ang="T11">
                  <a:pos x="T2" y="T3"/>
                </a:cxn>
                <a:cxn ang="T12">
                  <a:pos x="T4" y="T5"/>
                </a:cxn>
                <a:cxn ang="T13">
                  <a:pos x="T6" y="T7"/>
                </a:cxn>
                <a:cxn ang="T14">
                  <a:pos x="T8" y="T9"/>
                </a:cxn>
              </a:cxnLst>
              <a:rect l="T15" t="T16" r="T17" b="T18"/>
              <a:pathLst>
                <a:path w="32" h="41">
                  <a:moveTo>
                    <a:pt x="0" y="0"/>
                  </a:moveTo>
                  <a:lnTo>
                    <a:pt x="15" y="8"/>
                  </a:lnTo>
                  <a:lnTo>
                    <a:pt x="32" y="0"/>
                  </a:lnTo>
                  <a:lnTo>
                    <a:pt x="15" y="4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9" name="Rectangle 95"/>
            <p:cNvSpPr>
              <a:spLocks noChangeArrowheads="1"/>
            </p:cNvSpPr>
            <p:nvPr/>
          </p:nvSpPr>
          <p:spPr bwMode="auto">
            <a:xfrm>
              <a:off x="2958" y="2561"/>
              <a:ext cx="149"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00" name="Rectangle 96"/>
            <p:cNvSpPr>
              <a:spLocks noChangeArrowheads="1"/>
            </p:cNvSpPr>
            <p:nvPr/>
          </p:nvSpPr>
          <p:spPr bwMode="auto">
            <a:xfrm>
              <a:off x="2958" y="2561"/>
              <a:ext cx="126"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data</a:t>
              </a:r>
              <a:endParaRPr lang="en-US" sz="3200" b="1"/>
            </a:p>
          </p:txBody>
        </p:sp>
        <p:sp>
          <p:nvSpPr>
            <p:cNvPr id="101" name="Rectangle 97"/>
            <p:cNvSpPr>
              <a:spLocks noChangeArrowheads="1"/>
            </p:cNvSpPr>
            <p:nvPr/>
          </p:nvSpPr>
          <p:spPr bwMode="auto">
            <a:xfrm>
              <a:off x="2958" y="2855"/>
              <a:ext cx="149"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02" name="Rectangle 98"/>
            <p:cNvSpPr>
              <a:spLocks noChangeArrowheads="1"/>
            </p:cNvSpPr>
            <p:nvPr/>
          </p:nvSpPr>
          <p:spPr bwMode="auto">
            <a:xfrm>
              <a:off x="2958" y="2855"/>
              <a:ext cx="126"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data</a:t>
              </a:r>
              <a:endParaRPr lang="en-US" sz="3200" b="1"/>
            </a:p>
          </p:txBody>
        </p:sp>
        <p:sp>
          <p:nvSpPr>
            <p:cNvPr id="103" name="Rectangle 99"/>
            <p:cNvSpPr>
              <a:spLocks noChangeArrowheads="1"/>
            </p:cNvSpPr>
            <p:nvPr/>
          </p:nvSpPr>
          <p:spPr bwMode="auto">
            <a:xfrm>
              <a:off x="2132" y="1052"/>
              <a:ext cx="290"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04" name="Rectangle 100"/>
            <p:cNvSpPr>
              <a:spLocks noChangeArrowheads="1"/>
            </p:cNvSpPr>
            <p:nvPr/>
          </p:nvSpPr>
          <p:spPr bwMode="auto">
            <a:xfrm>
              <a:off x="2132" y="1054"/>
              <a:ext cx="231" cy="1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Server</a:t>
              </a:r>
              <a:endParaRPr lang="en-US" sz="2800" b="1"/>
            </a:p>
          </p:txBody>
        </p:sp>
        <p:sp>
          <p:nvSpPr>
            <p:cNvPr id="105" name="Rectangle 101"/>
            <p:cNvSpPr>
              <a:spLocks noChangeArrowheads="1"/>
            </p:cNvSpPr>
            <p:nvPr/>
          </p:nvSpPr>
          <p:spPr bwMode="auto">
            <a:xfrm>
              <a:off x="3553" y="1864"/>
              <a:ext cx="274"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06" name="Rectangle 102"/>
            <p:cNvSpPr>
              <a:spLocks noChangeArrowheads="1"/>
            </p:cNvSpPr>
            <p:nvPr/>
          </p:nvSpPr>
          <p:spPr bwMode="auto">
            <a:xfrm>
              <a:off x="3553" y="1866"/>
              <a:ext cx="216" cy="1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Client</a:t>
              </a:r>
              <a:endParaRPr lang="en-US" sz="2800" b="1"/>
            </a:p>
          </p:txBody>
        </p:sp>
        <p:sp>
          <p:nvSpPr>
            <p:cNvPr id="107" name="Line 103"/>
            <p:cNvSpPr>
              <a:spLocks noChangeShapeType="1"/>
            </p:cNvSpPr>
            <p:nvPr/>
          </p:nvSpPr>
          <p:spPr bwMode="auto">
            <a:xfrm>
              <a:off x="2257" y="1607"/>
              <a:ext cx="1" cy="6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8" name="Freeform 104"/>
            <p:cNvSpPr>
              <a:spLocks/>
            </p:cNvSpPr>
            <p:nvPr/>
          </p:nvSpPr>
          <p:spPr bwMode="auto">
            <a:xfrm>
              <a:off x="2240" y="1655"/>
              <a:ext cx="34" cy="38"/>
            </a:xfrm>
            <a:custGeom>
              <a:avLst/>
              <a:gdLst>
                <a:gd name="T0" fmla="*/ 0 w 34"/>
                <a:gd name="T1" fmla="*/ 0 h 38"/>
                <a:gd name="T2" fmla="*/ 17 w 34"/>
                <a:gd name="T3" fmla="*/ 6 h 38"/>
                <a:gd name="T4" fmla="*/ 34 w 34"/>
                <a:gd name="T5" fmla="*/ 0 h 38"/>
                <a:gd name="T6" fmla="*/ 17 w 34"/>
                <a:gd name="T7" fmla="*/ 38 h 38"/>
                <a:gd name="T8" fmla="*/ 0 w 34"/>
                <a:gd name="T9" fmla="*/ 0 h 38"/>
                <a:gd name="T10" fmla="*/ 0 60000 65536"/>
                <a:gd name="T11" fmla="*/ 0 60000 65536"/>
                <a:gd name="T12" fmla="*/ 0 60000 65536"/>
                <a:gd name="T13" fmla="*/ 0 60000 65536"/>
                <a:gd name="T14" fmla="*/ 0 60000 65536"/>
                <a:gd name="T15" fmla="*/ 0 w 34"/>
                <a:gd name="T16" fmla="*/ 0 h 38"/>
                <a:gd name="T17" fmla="*/ 34 w 34"/>
                <a:gd name="T18" fmla="*/ 38 h 38"/>
              </a:gdLst>
              <a:ahLst/>
              <a:cxnLst>
                <a:cxn ang="T10">
                  <a:pos x="T0" y="T1"/>
                </a:cxn>
                <a:cxn ang="T11">
                  <a:pos x="T2" y="T3"/>
                </a:cxn>
                <a:cxn ang="T12">
                  <a:pos x="T4" y="T5"/>
                </a:cxn>
                <a:cxn ang="T13">
                  <a:pos x="T6" y="T7"/>
                </a:cxn>
                <a:cxn ang="T14">
                  <a:pos x="T8" y="T9"/>
                </a:cxn>
              </a:cxnLst>
              <a:rect l="T15" t="T16" r="T17" b="T18"/>
              <a:pathLst>
                <a:path w="34" h="38">
                  <a:moveTo>
                    <a:pt x="0" y="0"/>
                  </a:moveTo>
                  <a:lnTo>
                    <a:pt x="17" y="6"/>
                  </a:lnTo>
                  <a:lnTo>
                    <a:pt x="34" y="0"/>
                  </a:lnTo>
                  <a:lnTo>
                    <a:pt x="17" y="38"/>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9" name="Line 105"/>
            <p:cNvSpPr>
              <a:spLocks noChangeShapeType="1"/>
            </p:cNvSpPr>
            <p:nvPr/>
          </p:nvSpPr>
          <p:spPr bwMode="auto">
            <a:xfrm>
              <a:off x="2257" y="1862"/>
              <a:ext cx="1" cy="5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0" name="Freeform 106"/>
            <p:cNvSpPr>
              <a:spLocks/>
            </p:cNvSpPr>
            <p:nvPr/>
          </p:nvSpPr>
          <p:spPr bwMode="auto">
            <a:xfrm>
              <a:off x="2240" y="1908"/>
              <a:ext cx="34" cy="41"/>
            </a:xfrm>
            <a:custGeom>
              <a:avLst/>
              <a:gdLst>
                <a:gd name="T0" fmla="*/ 0 w 34"/>
                <a:gd name="T1" fmla="*/ 0 h 41"/>
                <a:gd name="T2" fmla="*/ 17 w 34"/>
                <a:gd name="T3" fmla="*/ 8 h 41"/>
                <a:gd name="T4" fmla="*/ 34 w 34"/>
                <a:gd name="T5" fmla="*/ 0 h 41"/>
                <a:gd name="T6" fmla="*/ 17 w 34"/>
                <a:gd name="T7" fmla="*/ 41 h 41"/>
                <a:gd name="T8" fmla="*/ 0 w 34"/>
                <a:gd name="T9" fmla="*/ 0 h 41"/>
                <a:gd name="T10" fmla="*/ 0 60000 65536"/>
                <a:gd name="T11" fmla="*/ 0 60000 65536"/>
                <a:gd name="T12" fmla="*/ 0 60000 65536"/>
                <a:gd name="T13" fmla="*/ 0 60000 65536"/>
                <a:gd name="T14" fmla="*/ 0 60000 65536"/>
                <a:gd name="T15" fmla="*/ 0 w 34"/>
                <a:gd name="T16" fmla="*/ 0 h 41"/>
                <a:gd name="T17" fmla="*/ 34 w 34"/>
                <a:gd name="T18" fmla="*/ 41 h 41"/>
              </a:gdLst>
              <a:ahLst/>
              <a:cxnLst>
                <a:cxn ang="T10">
                  <a:pos x="T0" y="T1"/>
                </a:cxn>
                <a:cxn ang="T11">
                  <a:pos x="T2" y="T3"/>
                </a:cxn>
                <a:cxn ang="T12">
                  <a:pos x="T4" y="T5"/>
                </a:cxn>
                <a:cxn ang="T13">
                  <a:pos x="T6" y="T7"/>
                </a:cxn>
                <a:cxn ang="T14">
                  <a:pos x="T8" y="T9"/>
                </a:cxn>
              </a:cxnLst>
              <a:rect l="T15" t="T16" r="T17" b="T18"/>
              <a:pathLst>
                <a:path w="34" h="41">
                  <a:moveTo>
                    <a:pt x="0" y="0"/>
                  </a:moveTo>
                  <a:lnTo>
                    <a:pt x="17" y="8"/>
                  </a:lnTo>
                  <a:lnTo>
                    <a:pt x="34" y="0"/>
                  </a:lnTo>
                  <a:lnTo>
                    <a:pt x="17" y="4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1" name="Rectangle 107"/>
            <p:cNvSpPr>
              <a:spLocks noChangeArrowheads="1"/>
            </p:cNvSpPr>
            <p:nvPr/>
          </p:nvSpPr>
          <p:spPr bwMode="auto">
            <a:xfrm>
              <a:off x="2078" y="2001"/>
              <a:ext cx="436"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2" name="Rectangle 108"/>
            <p:cNvSpPr>
              <a:spLocks noChangeArrowheads="1"/>
            </p:cNvSpPr>
            <p:nvPr/>
          </p:nvSpPr>
          <p:spPr bwMode="auto">
            <a:xfrm>
              <a:off x="2078" y="1999"/>
              <a:ext cx="333"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990000"/>
                  </a:solidFill>
                  <a:latin typeface="Courier New" pitchFamily="49" charset="0"/>
                </a:rPr>
                <a:t>accept()</a:t>
              </a:r>
              <a:endParaRPr lang="en-US" sz="2800" b="1">
                <a:solidFill>
                  <a:srgbClr val="990000"/>
                </a:solidFill>
              </a:endParaRPr>
            </a:p>
          </p:txBody>
        </p:sp>
        <p:sp>
          <p:nvSpPr>
            <p:cNvPr id="113" name="Rectangle 109"/>
            <p:cNvSpPr>
              <a:spLocks noChangeArrowheads="1"/>
            </p:cNvSpPr>
            <p:nvPr/>
          </p:nvSpPr>
          <p:spPr bwMode="auto">
            <a:xfrm>
              <a:off x="2040" y="1953"/>
              <a:ext cx="436" cy="16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4" name="Line 110"/>
            <p:cNvSpPr>
              <a:spLocks noChangeShapeType="1"/>
            </p:cNvSpPr>
            <p:nvPr/>
          </p:nvSpPr>
          <p:spPr bwMode="auto">
            <a:xfrm>
              <a:off x="2257" y="2125"/>
              <a:ext cx="1" cy="5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5" name="Freeform 111"/>
            <p:cNvSpPr>
              <a:spLocks/>
            </p:cNvSpPr>
            <p:nvPr/>
          </p:nvSpPr>
          <p:spPr bwMode="auto">
            <a:xfrm>
              <a:off x="2240" y="2171"/>
              <a:ext cx="34" cy="41"/>
            </a:xfrm>
            <a:custGeom>
              <a:avLst/>
              <a:gdLst>
                <a:gd name="T0" fmla="*/ 0 w 34"/>
                <a:gd name="T1" fmla="*/ 0 h 41"/>
                <a:gd name="T2" fmla="*/ 17 w 34"/>
                <a:gd name="T3" fmla="*/ 6 h 41"/>
                <a:gd name="T4" fmla="*/ 34 w 34"/>
                <a:gd name="T5" fmla="*/ 0 h 41"/>
                <a:gd name="T6" fmla="*/ 17 w 34"/>
                <a:gd name="T7" fmla="*/ 41 h 41"/>
                <a:gd name="T8" fmla="*/ 0 w 34"/>
                <a:gd name="T9" fmla="*/ 0 h 41"/>
                <a:gd name="T10" fmla="*/ 0 60000 65536"/>
                <a:gd name="T11" fmla="*/ 0 60000 65536"/>
                <a:gd name="T12" fmla="*/ 0 60000 65536"/>
                <a:gd name="T13" fmla="*/ 0 60000 65536"/>
                <a:gd name="T14" fmla="*/ 0 60000 65536"/>
                <a:gd name="T15" fmla="*/ 0 w 34"/>
                <a:gd name="T16" fmla="*/ 0 h 41"/>
                <a:gd name="T17" fmla="*/ 34 w 34"/>
                <a:gd name="T18" fmla="*/ 41 h 41"/>
              </a:gdLst>
              <a:ahLst/>
              <a:cxnLst>
                <a:cxn ang="T10">
                  <a:pos x="T0" y="T1"/>
                </a:cxn>
                <a:cxn ang="T11">
                  <a:pos x="T2" y="T3"/>
                </a:cxn>
                <a:cxn ang="T12">
                  <a:pos x="T4" y="T5"/>
                </a:cxn>
                <a:cxn ang="T13">
                  <a:pos x="T6" y="T7"/>
                </a:cxn>
                <a:cxn ang="T14">
                  <a:pos x="T8" y="T9"/>
                </a:cxn>
              </a:cxnLst>
              <a:rect l="T15" t="T16" r="T17" b="T18"/>
              <a:pathLst>
                <a:path w="34" h="41">
                  <a:moveTo>
                    <a:pt x="0" y="0"/>
                  </a:moveTo>
                  <a:lnTo>
                    <a:pt x="17" y="6"/>
                  </a:lnTo>
                  <a:lnTo>
                    <a:pt x="34" y="0"/>
                  </a:lnTo>
                  <a:lnTo>
                    <a:pt x="17" y="4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 name="Rectangle 112"/>
            <p:cNvSpPr>
              <a:spLocks noChangeArrowheads="1"/>
            </p:cNvSpPr>
            <p:nvPr/>
          </p:nvSpPr>
          <p:spPr bwMode="auto">
            <a:xfrm>
              <a:off x="2101" y="2876"/>
              <a:ext cx="388" cy="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7" name="Rectangle 113"/>
            <p:cNvSpPr>
              <a:spLocks noChangeArrowheads="1"/>
            </p:cNvSpPr>
            <p:nvPr/>
          </p:nvSpPr>
          <p:spPr bwMode="auto">
            <a:xfrm>
              <a:off x="2101" y="2876"/>
              <a:ext cx="291"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write()</a:t>
              </a:r>
              <a:endParaRPr lang="en-US" sz="2800" b="1"/>
            </a:p>
          </p:txBody>
        </p:sp>
        <p:sp>
          <p:nvSpPr>
            <p:cNvPr id="118" name="Rectangle 114"/>
            <p:cNvSpPr>
              <a:spLocks noChangeArrowheads="1"/>
            </p:cNvSpPr>
            <p:nvPr/>
          </p:nvSpPr>
          <p:spPr bwMode="auto">
            <a:xfrm>
              <a:off x="2040" y="2828"/>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 name="Line 115"/>
            <p:cNvSpPr>
              <a:spLocks noChangeShapeType="1"/>
            </p:cNvSpPr>
            <p:nvPr/>
          </p:nvSpPr>
          <p:spPr bwMode="auto">
            <a:xfrm>
              <a:off x="2257" y="2993"/>
              <a:ext cx="1" cy="5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0" name="Freeform 116"/>
            <p:cNvSpPr>
              <a:spLocks/>
            </p:cNvSpPr>
            <p:nvPr/>
          </p:nvSpPr>
          <p:spPr bwMode="auto">
            <a:xfrm>
              <a:off x="2240" y="3039"/>
              <a:ext cx="34" cy="41"/>
            </a:xfrm>
            <a:custGeom>
              <a:avLst/>
              <a:gdLst>
                <a:gd name="T0" fmla="*/ 0 w 34"/>
                <a:gd name="T1" fmla="*/ 0 h 41"/>
                <a:gd name="T2" fmla="*/ 17 w 34"/>
                <a:gd name="T3" fmla="*/ 8 h 41"/>
                <a:gd name="T4" fmla="*/ 34 w 34"/>
                <a:gd name="T5" fmla="*/ 0 h 41"/>
                <a:gd name="T6" fmla="*/ 17 w 34"/>
                <a:gd name="T7" fmla="*/ 41 h 41"/>
                <a:gd name="T8" fmla="*/ 0 w 34"/>
                <a:gd name="T9" fmla="*/ 0 h 41"/>
                <a:gd name="T10" fmla="*/ 0 60000 65536"/>
                <a:gd name="T11" fmla="*/ 0 60000 65536"/>
                <a:gd name="T12" fmla="*/ 0 60000 65536"/>
                <a:gd name="T13" fmla="*/ 0 60000 65536"/>
                <a:gd name="T14" fmla="*/ 0 60000 65536"/>
                <a:gd name="T15" fmla="*/ 0 w 34"/>
                <a:gd name="T16" fmla="*/ 0 h 41"/>
                <a:gd name="T17" fmla="*/ 34 w 34"/>
                <a:gd name="T18" fmla="*/ 41 h 41"/>
              </a:gdLst>
              <a:ahLst/>
              <a:cxnLst>
                <a:cxn ang="T10">
                  <a:pos x="T0" y="T1"/>
                </a:cxn>
                <a:cxn ang="T11">
                  <a:pos x="T2" y="T3"/>
                </a:cxn>
                <a:cxn ang="T12">
                  <a:pos x="T4" y="T5"/>
                </a:cxn>
                <a:cxn ang="T13">
                  <a:pos x="T6" y="T7"/>
                </a:cxn>
                <a:cxn ang="T14">
                  <a:pos x="T8" y="T9"/>
                </a:cxn>
              </a:cxnLst>
              <a:rect l="T15" t="T16" r="T17" b="T18"/>
              <a:pathLst>
                <a:path w="34" h="41">
                  <a:moveTo>
                    <a:pt x="0" y="0"/>
                  </a:moveTo>
                  <a:lnTo>
                    <a:pt x="17" y="8"/>
                  </a:lnTo>
                  <a:lnTo>
                    <a:pt x="34" y="0"/>
                  </a:lnTo>
                  <a:lnTo>
                    <a:pt x="17" y="4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1" name="Rectangle 117"/>
            <p:cNvSpPr>
              <a:spLocks noChangeArrowheads="1"/>
            </p:cNvSpPr>
            <p:nvPr/>
          </p:nvSpPr>
          <p:spPr bwMode="auto">
            <a:xfrm>
              <a:off x="3403"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2" name="Rectangle 118"/>
            <p:cNvSpPr>
              <a:spLocks noChangeArrowheads="1"/>
            </p:cNvSpPr>
            <p:nvPr/>
          </p:nvSpPr>
          <p:spPr bwMode="auto">
            <a:xfrm>
              <a:off x="3361" y="2390"/>
              <a:ext cx="11"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3" name="Rectangle 119"/>
            <p:cNvSpPr>
              <a:spLocks noChangeArrowheads="1"/>
            </p:cNvSpPr>
            <p:nvPr/>
          </p:nvSpPr>
          <p:spPr bwMode="auto">
            <a:xfrm>
              <a:off x="3319" y="2390"/>
              <a:ext cx="11"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4" name="Rectangle 120"/>
            <p:cNvSpPr>
              <a:spLocks noChangeArrowheads="1"/>
            </p:cNvSpPr>
            <p:nvPr/>
          </p:nvSpPr>
          <p:spPr bwMode="auto">
            <a:xfrm>
              <a:off x="3276"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5" name="Rectangle 121"/>
            <p:cNvSpPr>
              <a:spLocks noChangeArrowheads="1"/>
            </p:cNvSpPr>
            <p:nvPr/>
          </p:nvSpPr>
          <p:spPr bwMode="auto">
            <a:xfrm>
              <a:off x="3234"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6" name="Rectangle 122"/>
            <p:cNvSpPr>
              <a:spLocks noChangeArrowheads="1"/>
            </p:cNvSpPr>
            <p:nvPr/>
          </p:nvSpPr>
          <p:spPr bwMode="auto">
            <a:xfrm>
              <a:off x="3192" y="2390"/>
              <a:ext cx="11"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 name="Rectangle 123"/>
            <p:cNvSpPr>
              <a:spLocks noChangeArrowheads="1"/>
            </p:cNvSpPr>
            <p:nvPr/>
          </p:nvSpPr>
          <p:spPr bwMode="auto">
            <a:xfrm>
              <a:off x="3150" y="2390"/>
              <a:ext cx="11"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8" name="Rectangle 124"/>
            <p:cNvSpPr>
              <a:spLocks noChangeArrowheads="1"/>
            </p:cNvSpPr>
            <p:nvPr/>
          </p:nvSpPr>
          <p:spPr bwMode="auto">
            <a:xfrm>
              <a:off x="3107"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9" name="Rectangle 125"/>
            <p:cNvSpPr>
              <a:spLocks noChangeArrowheads="1"/>
            </p:cNvSpPr>
            <p:nvPr/>
          </p:nvSpPr>
          <p:spPr bwMode="auto">
            <a:xfrm>
              <a:off x="3065"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0" name="Rectangle 126"/>
            <p:cNvSpPr>
              <a:spLocks noChangeArrowheads="1"/>
            </p:cNvSpPr>
            <p:nvPr/>
          </p:nvSpPr>
          <p:spPr bwMode="auto">
            <a:xfrm>
              <a:off x="3023" y="2390"/>
              <a:ext cx="10"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1" name="Rectangle 127"/>
            <p:cNvSpPr>
              <a:spLocks noChangeArrowheads="1"/>
            </p:cNvSpPr>
            <p:nvPr/>
          </p:nvSpPr>
          <p:spPr bwMode="auto">
            <a:xfrm>
              <a:off x="2981" y="2390"/>
              <a:ext cx="9"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2" name="Rectangle 128"/>
            <p:cNvSpPr>
              <a:spLocks noChangeArrowheads="1"/>
            </p:cNvSpPr>
            <p:nvPr/>
          </p:nvSpPr>
          <p:spPr bwMode="auto">
            <a:xfrm>
              <a:off x="2939" y="2390"/>
              <a:ext cx="9"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3" name="Rectangle 129"/>
            <p:cNvSpPr>
              <a:spLocks noChangeArrowheads="1"/>
            </p:cNvSpPr>
            <p:nvPr/>
          </p:nvSpPr>
          <p:spPr bwMode="auto">
            <a:xfrm>
              <a:off x="2896" y="2390"/>
              <a:ext cx="10"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4" name="Rectangle 130"/>
            <p:cNvSpPr>
              <a:spLocks noChangeArrowheads="1"/>
            </p:cNvSpPr>
            <p:nvPr/>
          </p:nvSpPr>
          <p:spPr bwMode="auto">
            <a:xfrm>
              <a:off x="2854" y="2390"/>
              <a:ext cx="10"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5" name="Rectangle 131"/>
            <p:cNvSpPr>
              <a:spLocks noChangeArrowheads="1"/>
            </p:cNvSpPr>
            <p:nvPr/>
          </p:nvSpPr>
          <p:spPr bwMode="auto">
            <a:xfrm>
              <a:off x="2812" y="2390"/>
              <a:ext cx="9"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6" name="Rectangle 132"/>
            <p:cNvSpPr>
              <a:spLocks noChangeArrowheads="1"/>
            </p:cNvSpPr>
            <p:nvPr/>
          </p:nvSpPr>
          <p:spPr bwMode="auto">
            <a:xfrm>
              <a:off x="2770" y="2390"/>
              <a:ext cx="9"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7" name="Rectangle 133"/>
            <p:cNvSpPr>
              <a:spLocks noChangeArrowheads="1"/>
            </p:cNvSpPr>
            <p:nvPr/>
          </p:nvSpPr>
          <p:spPr bwMode="auto">
            <a:xfrm>
              <a:off x="2727" y="2390"/>
              <a:ext cx="10"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8" name="Rectangle 134"/>
            <p:cNvSpPr>
              <a:spLocks noChangeArrowheads="1"/>
            </p:cNvSpPr>
            <p:nvPr/>
          </p:nvSpPr>
          <p:spPr bwMode="auto">
            <a:xfrm>
              <a:off x="2685" y="2390"/>
              <a:ext cx="10"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9" name="Rectangle 135"/>
            <p:cNvSpPr>
              <a:spLocks noChangeArrowheads="1"/>
            </p:cNvSpPr>
            <p:nvPr/>
          </p:nvSpPr>
          <p:spPr bwMode="auto">
            <a:xfrm>
              <a:off x="2643" y="2390"/>
              <a:ext cx="9"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0" name="Rectangle 136"/>
            <p:cNvSpPr>
              <a:spLocks noChangeArrowheads="1"/>
            </p:cNvSpPr>
            <p:nvPr/>
          </p:nvSpPr>
          <p:spPr bwMode="auto">
            <a:xfrm>
              <a:off x="2601" y="2390"/>
              <a:ext cx="9"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1" name="Rectangle 137"/>
            <p:cNvSpPr>
              <a:spLocks noChangeArrowheads="1"/>
            </p:cNvSpPr>
            <p:nvPr/>
          </p:nvSpPr>
          <p:spPr bwMode="auto">
            <a:xfrm>
              <a:off x="2558" y="2390"/>
              <a:ext cx="10"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2" name="Rectangle 138"/>
            <p:cNvSpPr>
              <a:spLocks noChangeArrowheads="1"/>
            </p:cNvSpPr>
            <p:nvPr/>
          </p:nvSpPr>
          <p:spPr bwMode="auto">
            <a:xfrm>
              <a:off x="2514"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3" name="Rectangle 139"/>
            <p:cNvSpPr>
              <a:spLocks noChangeArrowheads="1"/>
            </p:cNvSpPr>
            <p:nvPr/>
          </p:nvSpPr>
          <p:spPr bwMode="auto">
            <a:xfrm>
              <a:off x="2472"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4" name="Rectangle 140"/>
            <p:cNvSpPr>
              <a:spLocks noChangeArrowheads="1"/>
            </p:cNvSpPr>
            <p:nvPr/>
          </p:nvSpPr>
          <p:spPr bwMode="auto">
            <a:xfrm>
              <a:off x="2430" y="2390"/>
              <a:ext cx="11"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5" name="Rectangle 141"/>
            <p:cNvSpPr>
              <a:spLocks noChangeArrowheads="1"/>
            </p:cNvSpPr>
            <p:nvPr/>
          </p:nvSpPr>
          <p:spPr bwMode="auto">
            <a:xfrm>
              <a:off x="2388" y="2390"/>
              <a:ext cx="11"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6" name="Rectangle 142"/>
            <p:cNvSpPr>
              <a:spLocks noChangeArrowheads="1"/>
            </p:cNvSpPr>
            <p:nvPr/>
          </p:nvSpPr>
          <p:spPr bwMode="auto">
            <a:xfrm>
              <a:off x="2345"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7" name="Rectangle 143"/>
            <p:cNvSpPr>
              <a:spLocks noChangeArrowheads="1"/>
            </p:cNvSpPr>
            <p:nvPr/>
          </p:nvSpPr>
          <p:spPr bwMode="auto">
            <a:xfrm>
              <a:off x="2305" y="2390"/>
              <a:ext cx="10"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8" name="Freeform 144"/>
            <p:cNvSpPr>
              <a:spLocks/>
            </p:cNvSpPr>
            <p:nvPr/>
          </p:nvSpPr>
          <p:spPr bwMode="auto">
            <a:xfrm>
              <a:off x="3397" y="2373"/>
              <a:ext cx="54" cy="44"/>
            </a:xfrm>
            <a:custGeom>
              <a:avLst/>
              <a:gdLst>
                <a:gd name="T0" fmla="*/ 0 w 54"/>
                <a:gd name="T1" fmla="*/ 44 h 44"/>
                <a:gd name="T2" fmla="*/ 8 w 54"/>
                <a:gd name="T3" fmla="*/ 21 h 44"/>
                <a:gd name="T4" fmla="*/ 0 w 54"/>
                <a:gd name="T5" fmla="*/ 0 h 44"/>
                <a:gd name="T6" fmla="*/ 54 w 54"/>
                <a:gd name="T7" fmla="*/ 21 h 44"/>
                <a:gd name="T8" fmla="*/ 0 w 54"/>
                <a:gd name="T9" fmla="*/ 44 h 44"/>
                <a:gd name="T10" fmla="*/ 0 60000 65536"/>
                <a:gd name="T11" fmla="*/ 0 60000 65536"/>
                <a:gd name="T12" fmla="*/ 0 60000 65536"/>
                <a:gd name="T13" fmla="*/ 0 60000 65536"/>
                <a:gd name="T14" fmla="*/ 0 60000 65536"/>
                <a:gd name="T15" fmla="*/ 0 w 54"/>
                <a:gd name="T16" fmla="*/ 0 h 44"/>
                <a:gd name="T17" fmla="*/ 54 w 54"/>
                <a:gd name="T18" fmla="*/ 44 h 44"/>
              </a:gdLst>
              <a:ahLst/>
              <a:cxnLst>
                <a:cxn ang="T10">
                  <a:pos x="T0" y="T1"/>
                </a:cxn>
                <a:cxn ang="T11">
                  <a:pos x="T2" y="T3"/>
                </a:cxn>
                <a:cxn ang="T12">
                  <a:pos x="T4" y="T5"/>
                </a:cxn>
                <a:cxn ang="T13">
                  <a:pos x="T6" y="T7"/>
                </a:cxn>
                <a:cxn ang="T14">
                  <a:pos x="T8" y="T9"/>
                </a:cxn>
              </a:cxnLst>
              <a:rect l="T15" t="T16" r="T17" b="T18"/>
              <a:pathLst>
                <a:path w="54" h="44">
                  <a:moveTo>
                    <a:pt x="0" y="44"/>
                  </a:moveTo>
                  <a:lnTo>
                    <a:pt x="8" y="21"/>
                  </a:lnTo>
                  <a:lnTo>
                    <a:pt x="0" y="0"/>
                  </a:lnTo>
                  <a:lnTo>
                    <a:pt x="54" y="21"/>
                  </a:lnTo>
                  <a:lnTo>
                    <a:pt x="0" y="4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9" name="Freeform 145"/>
            <p:cNvSpPr>
              <a:spLocks/>
            </p:cNvSpPr>
            <p:nvPr/>
          </p:nvSpPr>
          <p:spPr bwMode="auto">
            <a:xfrm>
              <a:off x="2269" y="2373"/>
              <a:ext cx="53" cy="44"/>
            </a:xfrm>
            <a:custGeom>
              <a:avLst/>
              <a:gdLst>
                <a:gd name="T0" fmla="*/ 53 w 53"/>
                <a:gd name="T1" fmla="*/ 0 h 44"/>
                <a:gd name="T2" fmla="*/ 46 w 53"/>
                <a:gd name="T3" fmla="*/ 21 h 44"/>
                <a:gd name="T4" fmla="*/ 53 w 53"/>
                <a:gd name="T5" fmla="*/ 44 h 44"/>
                <a:gd name="T6" fmla="*/ 0 w 53"/>
                <a:gd name="T7" fmla="*/ 21 h 44"/>
                <a:gd name="T8" fmla="*/ 53 w 53"/>
                <a:gd name="T9" fmla="*/ 0 h 44"/>
                <a:gd name="T10" fmla="*/ 0 60000 65536"/>
                <a:gd name="T11" fmla="*/ 0 60000 65536"/>
                <a:gd name="T12" fmla="*/ 0 60000 65536"/>
                <a:gd name="T13" fmla="*/ 0 60000 65536"/>
                <a:gd name="T14" fmla="*/ 0 60000 65536"/>
                <a:gd name="T15" fmla="*/ 0 w 53"/>
                <a:gd name="T16" fmla="*/ 0 h 44"/>
                <a:gd name="T17" fmla="*/ 53 w 53"/>
                <a:gd name="T18" fmla="*/ 44 h 44"/>
              </a:gdLst>
              <a:ahLst/>
              <a:cxnLst>
                <a:cxn ang="T10">
                  <a:pos x="T0" y="T1"/>
                </a:cxn>
                <a:cxn ang="T11">
                  <a:pos x="T2" y="T3"/>
                </a:cxn>
                <a:cxn ang="T12">
                  <a:pos x="T4" y="T5"/>
                </a:cxn>
                <a:cxn ang="T13">
                  <a:pos x="T6" y="T7"/>
                </a:cxn>
                <a:cxn ang="T14">
                  <a:pos x="T8" y="T9"/>
                </a:cxn>
              </a:cxnLst>
              <a:rect l="T15" t="T16" r="T17" b="T18"/>
              <a:pathLst>
                <a:path w="53" h="44">
                  <a:moveTo>
                    <a:pt x="53" y="0"/>
                  </a:moveTo>
                  <a:lnTo>
                    <a:pt x="46" y="21"/>
                  </a:lnTo>
                  <a:lnTo>
                    <a:pt x="53" y="44"/>
                  </a:lnTo>
                  <a:lnTo>
                    <a:pt x="0" y="21"/>
                  </a:lnTo>
                  <a:lnTo>
                    <a:pt x="5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0" name="Rectangle 146"/>
            <p:cNvSpPr>
              <a:spLocks noChangeArrowheads="1"/>
            </p:cNvSpPr>
            <p:nvPr/>
          </p:nvSpPr>
          <p:spPr bwMode="auto">
            <a:xfrm>
              <a:off x="2762" y="2291"/>
              <a:ext cx="591" cy="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51" name="Rectangle 147"/>
            <p:cNvSpPr>
              <a:spLocks noChangeArrowheads="1"/>
            </p:cNvSpPr>
            <p:nvPr/>
          </p:nvSpPr>
          <p:spPr bwMode="auto">
            <a:xfrm>
              <a:off x="2764" y="2218"/>
              <a:ext cx="577"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033CC"/>
                  </a:solidFill>
                </a:rPr>
                <a:t>connect negotiation</a:t>
              </a:r>
              <a:endParaRPr lang="en-US" sz="2800" b="1" dirty="0">
                <a:solidFill>
                  <a:srgbClr val="0033CC"/>
                </a:solidFill>
              </a:endParaRPr>
            </a:p>
          </p:txBody>
        </p:sp>
        <p:sp>
          <p:nvSpPr>
            <p:cNvPr id="152" name="Line 148"/>
            <p:cNvSpPr>
              <a:spLocks noChangeShapeType="1"/>
            </p:cNvSpPr>
            <p:nvPr/>
          </p:nvSpPr>
          <p:spPr bwMode="auto">
            <a:xfrm>
              <a:off x="3668" y="2442"/>
              <a:ext cx="2" cy="6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3" name="Freeform 149"/>
            <p:cNvSpPr>
              <a:spLocks/>
            </p:cNvSpPr>
            <p:nvPr/>
          </p:nvSpPr>
          <p:spPr bwMode="auto">
            <a:xfrm>
              <a:off x="3653" y="2498"/>
              <a:ext cx="32" cy="40"/>
            </a:xfrm>
            <a:custGeom>
              <a:avLst/>
              <a:gdLst>
                <a:gd name="T0" fmla="*/ 0 w 32"/>
                <a:gd name="T1" fmla="*/ 0 h 40"/>
                <a:gd name="T2" fmla="*/ 15 w 32"/>
                <a:gd name="T3" fmla="*/ 6 h 40"/>
                <a:gd name="T4" fmla="*/ 32 w 32"/>
                <a:gd name="T5" fmla="*/ 0 h 40"/>
                <a:gd name="T6" fmla="*/ 15 w 32"/>
                <a:gd name="T7" fmla="*/ 40 h 40"/>
                <a:gd name="T8" fmla="*/ 0 w 32"/>
                <a:gd name="T9" fmla="*/ 0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0" y="0"/>
                  </a:moveTo>
                  <a:lnTo>
                    <a:pt x="15" y="6"/>
                  </a:lnTo>
                  <a:lnTo>
                    <a:pt x="32" y="0"/>
                  </a:lnTo>
                  <a:lnTo>
                    <a:pt x="15" y="4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4" name="Line 150"/>
            <p:cNvSpPr>
              <a:spLocks noChangeShapeType="1"/>
            </p:cNvSpPr>
            <p:nvPr/>
          </p:nvSpPr>
          <p:spPr bwMode="auto">
            <a:xfrm>
              <a:off x="3668" y="2713"/>
              <a:ext cx="2" cy="11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5" name="Freeform 151"/>
            <p:cNvSpPr>
              <a:spLocks/>
            </p:cNvSpPr>
            <p:nvPr/>
          </p:nvSpPr>
          <p:spPr bwMode="auto">
            <a:xfrm>
              <a:off x="3653" y="2817"/>
              <a:ext cx="32" cy="40"/>
            </a:xfrm>
            <a:custGeom>
              <a:avLst/>
              <a:gdLst>
                <a:gd name="T0" fmla="*/ 0 w 32"/>
                <a:gd name="T1" fmla="*/ 0 h 40"/>
                <a:gd name="T2" fmla="*/ 15 w 32"/>
                <a:gd name="T3" fmla="*/ 7 h 40"/>
                <a:gd name="T4" fmla="*/ 32 w 32"/>
                <a:gd name="T5" fmla="*/ 0 h 40"/>
                <a:gd name="T6" fmla="*/ 15 w 32"/>
                <a:gd name="T7" fmla="*/ 40 h 40"/>
                <a:gd name="T8" fmla="*/ 0 w 32"/>
                <a:gd name="T9" fmla="*/ 0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0" y="0"/>
                  </a:moveTo>
                  <a:lnTo>
                    <a:pt x="15" y="7"/>
                  </a:lnTo>
                  <a:lnTo>
                    <a:pt x="32" y="0"/>
                  </a:lnTo>
                  <a:lnTo>
                    <a:pt x="15" y="4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550289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Socket Calls</a:t>
            </a:r>
          </a:p>
        </p:txBody>
      </p:sp>
      <p:sp>
        <p:nvSpPr>
          <p:cNvPr id="6" name="Rectangle 2"/>
          <p:cNvSpPr>
            <a:spLocks noChangeArrowheads="1"/>
          </p:cNvSpPr>
          <p:nvPr/>
        </p:nvSpPr>
        <p:spPr bwMode="auto">
          <a:xfrm>
            <a:off x="3835400" y="1960145"/>
            <a:ext cx="85921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socket()</a:t>
            </a:r>
            <a:endParaRPr lang="en-US" b="1"/>
          </a:p>
        </p:txBody>
      </p:sp>
      <p:sp>
        <p:nvSpPr>
          <p:cNvPr id="7" name="Rectangle 3"/>
          <p:cNvSpPr>
            <a:spLocks noChangeArrowheads="1"/>
          </p:cNvSpPr>
          <p:nvPr/>
        </p:nvSpPr>
        <p:spPr bwMode="auto">
          <a:xfrm>
            <a:off x="3943351" y="2766595"/>
            <a:ext cx="644407"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bind()</a:t>
            </a:r>
            <a:endParaRPr lang="en-US" b="1"/>
          </a:p>
        </p:txBody>
      </p:sp>
      <p:sp>
        <p:nvSpPr>
          <p:cNvPr id="8" name="Rectangle 4"/>
          <p:cNvSpPr>
            <a:spLocks noChangeArrowheads="1"/>
          </p:cNvSpPr>
          <p:nvPr/>
        </p:nvSpPr>
        <p:spPr bwMode="auto">
          <a:xfrm>
            <a:off x="3835400" y="4909720"/>
            <a:ext cx="85921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sendto()</a:t>
            </a:r>
            <a:endParaRPr lang="en-US" b="1"/>
          </a:p>
        </p:txBody>
      </p:sp>
      <p:sp>
        <p:nvSpPr>
          <p:cNvPr id="9" name="Rectangle 5"/>
          <p:cNvSpPr>
            <a:spLocks noChangeArrowheads="1"/>
          </p:cNvSpPr>
          <p:nvPr/>
        </p:nvSpPr>
        <p:spPr bwMode="auto">
          <a:xfrm>
            <a:off x="3889376" y="5725695"/>
            <a:ext cx="751809"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close()</a:t>
            </a:r>
            <a:endParaRPr lang="en-US" b="1"/>
          </a:p>
        </p:txBody>
      </p:sp>
      <p:sp>
        <p:nvSpPr>
          <p:cNvPr id="10" name="Rectangle 6"/>
          <p:cNvSpPr>
            <a:spLocks noChangeArrowheads="1"/>
          </p:cNvSpPr>
          <p:nvPr/>
        </p:nvSpPr>
        <p:spPr bwMode="auto">
          <a:xfrm>
            <a:off x="3695701" y="2650708"/>
            <a:ext cx="1135063" cy="38735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 name="Rectangle 7"/>
          <p:cNvSpPr>
            <a:spLocks noChangeArrowheads="1"/>
          </p:cNvSpPr>
          <p:nvPr/>
        </p:nvSpPr>
        <p:spPr bwMode="auto">
          <a:xfrm>
            <a:off x="3695701" y="1844258"/>
            <a:ext cx="1135063" cy="38735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 name="Rectangle 8"/>
          <p:cNvSpPr>
            <a:spLocks noChangeArrowheads="1"/>
          </p:cNvSpPr>
          <p:nvPr/>
        </p:nvSpPr>
        <p:spPr bwMode="auto">
          <a:xfrm>
            <a:off x="3695701" y="4793833"/>
            <a:ext cx="1135063" cy="38735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 name="Rectangle 9"/>
          <p:cNvSpPr>
            <a:spLocks noChangeArrowheads="1"/>
          </p:cNvSpPr>
          <p:nvPr/>
        </p:nvSpPr>
        <p:spPr bwMode="auto">
          <a:xfrm>
            <a:off x="3695701" y="5609808"/>
            <a:ext cx="1135063" cy="38735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 name="Rectangle 10"/>
          <p:cNvSpPr>
            <a:spLocks noChangeArrowheads="1"/>
          </p:cNvSpPr>
          <p:nvPr/>
        </p:nvSpPr>
        <p:spPr bwMode="auto">
          <a:xfrm>
            <a:off x="7227888" y="2520533"/>
            <a:ext cx="85921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socket()</a:t>
            </a:r>
            <a:endParaRPr lang="en-US" b="1"/>
          </a:p>
        </p:txBody>
      </p:sp>
      <p:sp>
        <p:nvSpPr>
          <p:cNvPr id="15" name="Rectangle 11"/>
          <p:cNvSpPr>
            <a:spLocks noChangeArrowheads="1"/>
          </p:cNvSpPr>
          <p:nvPr/>
        </p:nvSpPr>
        <p:spPr bwMode="auto">
          <a:xfrm>
            <a:off x="7335839" y="3184108"/>
            <a:ext cx="644407"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bind()</a:t>
            </a:r>
            <a:endParaRPr lang="en-US" b="1"/>
          </a:p>
        </p:txBody>
      </p:sp>
      <p:sp>
        <p:nvSpPr>
          <p:cNvPr id="16" name="Rectangle 12"/>
          <p:cNvSpPr>
            <a:spLocks noChangeArrowheads="1"/>
          </p:cNvSpPr>
          <p:nvPr/>
        </p:nvSpPr>
        <p:spPr bwMode="auto">
          <a:xfrm>
            <a:off x="7121525" y="5231983"/>
            <a:ext cx="107401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recvfrom()</a:t>
            </a:r>
            <a:endParaRPr lang="en-US" b="1"/>
          </a:p>
        </p:txBody>
      </p:sp>
      <p:sp>
        <p:nvSpPr>
          <p:cNvPr id="17" name="Rectangle 13"/>
          <p:cNvSpPr>
            <a:spLocks noChangeArrowheads="1"/>
          </p:cNvSpPr>
          <p:nvPr/>
        </p:nvSpPr>
        <p:spPr bwMode="auto">
          <a:xfrm>
            <a:off x="7227888" y="4093745"/>
            <a:ext cx="85921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sendto()</a:t>
            </a:r>
            <a:endParaRPr lang="en-US" b="1"/>
          </a:p>
        </p:txBody>
      </p:sp>
      <p:sp>
        <p:nvSpPr>
          <p:cNvPr id="18" name="Rectangle 14"/>
          <p:cNvSpPr>
            <a:spLocks noChangeArrowheads="1"/>
          </p:cNvSpPr>
          <p:nvPr/>
        </p:nvSpPr>
        <p:spPr bwMode="auto">
          <a:xfrm>
            <a:off x="7281864" y="5933658"/>
            <a:ext cx="751809"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close()</a:t>
            </a:r>
            <a:endParaRPr lang="en-US" b="1"/>
          </a:p>
        </p:txBody>
      </p:sp>
      <p:sp>
        <p:nvSpPr>
          <p:cNvPr id="19" name="Rectangle 15"/>
          <p:cNvSpPr>
            <a:spLocks noChangeArrowheads="1"/>
          </p:cNvSpPr>
          <p:nvPr/>
        </p:nvSpPr>
        <p:spPr bwMode="auto">
          <a:xfrm>
            <a:off x="7088188" y="5116095"/>
            <a:ext cx="1135062" cy="38735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0" name="Rectangle 16"/>
          <p:cNvSpPr>
            <a:spLocks noChangeArrowheads="1"/>
          </p:cNvSpPr>
          <p:nvPr/>
        </p:nvSpPr>
        <p:spPr bwMode="auto">
          <a:xfrm>
            <a:off x="7088188" y="3068220"/>
            <a:ext cx="1135062" cy="38735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 name="Rectangle 17"/>
          <p:cNvSpPr>
            <a:spLocks noChangeArrowheads="1"/>
          </p:cNvSpPr>
          <p:nvPr/>
        </p:nvSpPr>
        <p:spPr bwMode="auto">
          <a:xfrm>
            <a:off x="7088188" y="2403058"/>
            <a:ext cx="1135062" cy="38735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 name="Rectangle 18"/>
          <p:cNvSpPr>
            <a:spLocks noChangeArrowheads="1"/>
          </p:cNvSpPr>
          <p:nvPr/>
        </p:nvSpPr>
        <p:spPr bwMode="auto">
          <a:xfrm>
            <a:off x="7088188" y="3977858"/>
            <a:ext cx="1135062" cy="38735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3" name="Rectangle 19"/>
          <p:cNvSpPr>
            <a:spLocks noChangeArrowheads="1"/>
          </p:cNvSpPr>
          <p:nvPr/>
        </p:nvSpPr>
        <p:spPr bwMode="auto">
          <a:xfrm>
            <a:off x="7088188" y="5817770"/>
            <a:ext cx="1135062" cy="38735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4" name="Line 20"/>
          <p:cNvSpPr>
            <a:spLocks noChangeShapeType="1"/>
          </p:cNvSpPr>
          <p:nvPr/>
        </p:nvSpPr>
        <p:spPr bwMode="auto">
          <a:xfrm>
            <a:off x="4262439" y="2236371"/>
            <a:ext cx="1587" cy="33972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 name="Freeform 21"/>
          <p:cNvSpPr>
            <a:spLocks/>
          </p:cNvSpPr>
          <p:nvPr/>
        </p:nvSpPr>
        <p:spPr bwMode="auto">
          <a:xfrm>
            <a:off x="4221163" y="2549108"/>
            <a:ext cx="82550" cy="95250"/>
          </a:xfrm>
          <a:custGeom>
            <a:avLst/>
            <a:gdLst>
              <a:gd name="T0" fmla="*/ 0 w 104"/>
              <a:gd name="T1" fmla="*/ 0 h 120"/>
              <a:gd name="T2" fmla="*/ 41275 w 104"/>
              <a:gd name="T3" fmla="*/ 14288 h 120"/>
              <a:gd name="T4" fmla="*/ 82550 w 104"/>
              <a:gd name="T5" fmla="*/ 0 h 120"/>
              <a:gd name="T6" fmla="*/ 41275 w 104"/>
              <a:gd name="T7" fmla="*/ 95250 h 120"/>
              <a:gd name="T8" fmla="*/ 0 w 104"/>
              <a:gd name="T9" fmla="*/ 0 h 120"/>
              <a:gd name="T10" fmla="*/ 0 60000 65536"/>
              <a:gd name="T11" fmla="*/ 0 60000 65536"/>
              <a:gd name="T12" fmla="*/ 0 60000 65536"/>
              <a:gd name="T13" fmla="*/ 0 60000 65536"/>
              <a:gd name="T14" fmla="*/ 0 60000 65536"/>
              <a:gd name="T15" fmla="*/ 0 w 104"/>
              <a:gd name="T16" fmla="*/ 0 h 120"/>
              <a:gd name="T17" fmla="*/ 104 w 104"/>
              <a:gd name="T18" fmla="*/ 120 h 120"/>
            </a:gdLst>
            <a:ahLst/>
            <a:cxnLst>
              <a:cxn ang="T10">
                <a:pos x="T0" y="T1"/>
              </a:cxn>
              <a:cxn ang="T11">
                <a:pos x="T2" y="T3"/>
              </a:cxn>
              <a:cxn ang="T12">
                <a:pos x="T4" y="T5"/>
              </a:cxn>
              <a:cxn ang="T13">
                <a:pos x="T6" y="T7"/>
              </a:cxn>
              <a:cxn ang="T14">
                <a:pos x="T8" y="T9"/>
              </a:cxn>
            </a:cxnLst>
            <a:rect l="T15" t="T16" r="T17" b="T18"/>
            <a:pathLst>
              <a:path w="104" h="120">
                <a:moveTo>
                  <a:pt x="0" y="0"/>
                </a:moveTo>
                <a:lnTo>
                  <a:pt x="52" y="18"/>
                </a:lnTo>
                <a:lnTo>
                  <a:pt x="104" y="0"/>
                </a:lnTo>
                <a:lnTo>
                  <a:pt x="52" y="12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 name="Line 22"/>
          <p:cNvSpPr>
            <a:spLocks noChangeShapeType="1"/>
          </p:cNvSpPr>
          <p:nvPr/>
        </p:nvSpPr>
        <p:spPr bwMode="auto">
          <a:xfrm>
            <a:off x="7654925" y="2795170"/>
            <a:ext cx="1588" cy="21748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 name="Freeform 23"/>
          <p:cNvSpPr>
            <a:spLocks/>
          </p:cNvSpPr>
          <p:nvPr/>
        </p:nvSpPr>
        <p:spPr bwMode="auto">
          <a:xfrm>
            <a:off x="7613650" y="2985670"/>
            <a:ext cx="82550" cy="95250"/>
          </a:xfrm>
          <a:custGeom>
            <a:avLst/>
            <a:gdLst>
              <a:gd name="T0" fmla="*/ 0 w 104"/>
              <a:gd name="T1" fmla="*/ 0 h 119"/>
              <a:gd name="T2" fmla="*/ 41275 w 104"/>
              <a:gd name="T3" fmla="*/ 14408 h 119"/>
              <a:gd name="T4" fmla="*/ 82550 w 104"/>
              <a:gd name="T5" fmla="*/ 0 h 119"/>
              <a:gd name="T6" fmla="*/ 41275 w 104"/>
              <a:gd name="T7" fmla="*/ 95250 h 119"/>
              <a:gd name="T8" fmla="*/ 0 w 104"/>
              <a:gd name="T9" fmla="*/ 0 h 119"/>
              <a:gd name="T10" fmla="*/ 0 60000 65536"/>
              <a:gd name="T11" fmla="*/ 0 60000 65536"/>
              <a:gd name="T12" fmla="*/ 0 60000 65536"/>
              <a:gd name="T13" fmla="*/ 0 60000 65536"/>
              <a:gd name="T14" fmla="*/ 0 60000 65536"/>
              <a:gd name="T15" fmla="*/ 0 w 104"/>
              <a:gd name="T16" fmla="*/ 0 h 119"/>
              <a:gd name="T17" fmla="*/ 104 w 104"/>
              <a:gd name="T18" fmla="*/ 119 h 119"/>
            </a:gdLst>
            <a:ahLst/>
            <a:cxnLst>
              <a:cxn ang="T10">
                <a:pos x="T0" y="T1"/>
              </a:cxn>
              <a:cxn ang="T11">
                <a:pos x="T2" y="T3"/>
              </a:cxn>
              <a:cxn ang="T12">
                <a:pos x="T4" y="T5"/>
              </a:cxn>
              <a:cxn ang="T13">
                <a:pos x="T6" y="T7"/>
              </a:cxn>
              <a:cxn ang="T14">
                <a:pos x="T8" y="T9"/>
              </a:cxn>
            </a:cxnLst>
            <a:rect l="T15" t="T16" r="T17" b="T18"/>
            <a:pathLst>
              <a:path w="104" h="119">
                <a:moveTo>
                  <a:pt x="0" y="0"/>
                </a:moveTo>
                <a:lnTo>
                  <a:pt x="52" y="18"/>
                </a:lnTo>
                <a:lnTo>
                  <a:pt x="104" y="0"/>
                </a:lnTo>
                <a:lnTo>
                  <a:pt x="52" y="119"/>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 name="Rectangle 24"/>
          <p:cNvSpPr>
            <a:spLocks noChangeArrowheads="1"/>
          </p:cNvSpPr>
          <p:nvPr/>
        </p:nvSpPr>
        <p:spPr bwMode="auto">
          <a:xfrm>
            <a:off x="3698875" y="4023895"/>
            <a:ext cx="1133644"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rPr>
              <a:t>blocks until server</a:t>
            </a:r>
            <a:endParaRPr lang="en-US" b="1"/>
          </a:p>
        </p:txBody>
      </p:sp>
      <p:sp>
        <p:nvSpPr>
          <p:cNvPr id="29" name="Rectangle 25"/>
          <p:cNvSpPr>
            <a:spLocks noChangeArrowheads="1"/>
          </p:cNvSpPr>
          <p:nvPr/>
        </p:nvSpPr>
        <p:spPr bwMode="auto">
          <a:xfrm>
            <a:off x="3511551" y="4204870"/>
            <a:ext cx="1537793"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rPr>
              <a:t>receives data from client</a:t>
            </a:r>
            <a:endParaRPr lang="en-US" b="1"/>
          </a:p>
        </p:txBody>
      </p:sp>
      <p:sp>
        <p:nvSpPr>
          <p:cNvPr id="30" name="Line 26"/>
          <p:cNvSpPr>
            <a:spLocks noChangeShapeType="1"/>
          </p:cNvSpPr>
          <p:nvPr/>
        </p:nvSpPr>
        <p:spPr bwMode="auto">
          <a:xfrm>
            <a:off x="4262439" y="4446170"/>
            <a:ext cx="1587" cy="2730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 name="Freeform 27"/>
          <p:cNvSpPr>
            <a:spLocks/>
          </p:cNvSpPr>
          <p:nvPr/>
        </p:nvSpPr>
        <p:spPr bwMode="auto">
          <a:xfrm>
            <a:off x="4221163" y="4692233"/>
            <a:ext cx="82550" cy="95250"/>
          </a:xfrm>
          <a:custGeom>
            <a:avLst/>
            <a:gdLst>
              <a:gd name="T0" fmla="*/ 0 w 104"/>
              <a:gd name="T1" fmla="*/ 0 h 120"/>
              <a:gd name="T2" fmla="*/ 41275 w 104"/>
              <a:gd name="T3" fmla="*/ 14288 h 120"/>
              <a:gd name="T4" fmla="*/ 82550 w 104"/>
              <a:gd name="T5" fmla="*/ 0 h 120"/>
              <a:gd name="T6" fmla="*/ 41275 w 104"/>
              <a:gd name="T7" fmla="*/ 95250 h 120"/>
              <a:gd name="T8" fmla="*/ 0 w 104"/>
              <a:gd name="T9" fmla="*/ 0 h 120"/>
              <a:gd name="T10" fmla="*/ 0 60000 65536"/>
              <a:gd name="T11" fmla="*/ 0 60000 65536"/>
              <a:gd name="T12" fmla="*/ 0 60000 65536"/>
              <a:gd name="T13" fmla="*/ 0 60000 65536"/>
              <a:gd name="T14" fmla="*/ 0 60000 65536"/>
              <a:gd name="T15" fmla="*/ 0 w 104"/>
              <a:gd name="T16" fmla="*/ 0 h 120"/>
              <a:gd name="T17" fmla="*/ 104 w 104"/>
              <a:gd name="T18" fmla="*/ 120 h 120"/>
            </a:gdLst>
            <a:ahLst/>
            <a:cxnLst>
              <a:cxn ang="T10">
                <a:pos x="T0" y="T1"/>
              </a:cxn>
              <a:cxn ang="T11">
                <a:pos x="T2" y="T3"/>
              </a:cxn>
              <a:cxn ang="T12">
                <a:pos x="T4" y="T5"/>
              </a:cxn>
              <a:cxn ang="T13">
                <a:pos x="T6" y="T7"/>
              </a:cxn>
              <a:cxn ang="T14">
                <a:pos x="T8" y="T9"/>
              </a:cxn>
            </a:cxnLst>
            <a:rect l="T15" t="T16" r="T17" b="T18"/>
            <a:pathLst>
              <a:path w="104" h="120">
                <a:moveTo>
                  <a:pt x="0" y="0"/>
                </a:moveTo>
                <a:lnTo>
                  <a:pt x="52" y="18"/>
                </a:lnTo>
                <a:lnTo>
                  <a:pt x="104" y="0"/>
                </a:lnTo>
                <a:lnTo>
                  <a:pt x="52" y="12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 name="Freeform 28"/>
          <p:cNvSpPr>
            <a:spLocks/>
          </p:cNvSpPr>
          <p:nvPr/>
        </p:nvSpPr>
        <p:spPr bwMode="auto">
          <a:xfrm>
            <a:off x="7040563" y="4250908"/>
            <a:ext cx="50800" cy="17462"/>
          </a:xfrm>
          <a:custGeom>
            <a:avLst/>
            <a:gdLst>
              <a:gd name="T0" fmla="*/ 50800 w 63"/>
              <a:gd name="T1" fmla="*/ 11112 h 22"/>
              <a:gd name="T2" fmla="*/ 50800 w 63"/>
              <a:gd name="T3" fmla="*/ 0 h 22"/>
              <a:gd name="T4" fmla="*/ 0 w 63"/>
              <a:gd name="T5" fmla="*/ 4762 h 22"/>
              <a:gd name="T6" fmla="*/ 0 w 63"/>
              <a:gd name="T7" fmla="*/ 17462 h 22"/>
              <a:gd name="T8" fmla="*/ 50800 w 63"/>
              <a:gd name="T9" fmla="*/ 11112 h 22"/>
              <a:gd name="T10" fmla="*/ 0 60000 65536"/>
              <a:gd name="T11" fmla="*/ 0 60000 65536"/>
              <a:gd name="T12" fmla="*/ 0 60000 65536"/>
              <a:gd name="T13" fmla="*/ 0 60000 65536"/>
              <a:gd name="T14" fmla="*/ 0 60000 65536"/>
              <a:gd name="T15" fmla="*/ 0 w 63"/>
              <a:gd name="T16" fmla="*/ 0 h 22"/>
              <a:gd name="T17" fmla="*/ 63 w 63"/>
              <a:gd name="T18" fmla="*/ 22 h 22"/>
            </a:gdLst>
            <a:ahLst/>
            <a:cxnLst>
              <a:cxn ang="T10">
                <a:pos x="T0" y="T1"/>
              </a:cxn>
              <a:cxn ang="T11">
                <a:pos x="T2" y="T3"/>
              </a:cxn>
              <a:cxn ang="T12">
                <a:pos x="T4" y="T5"/>
              </a:cxn>
              <a:cxn ang="T13">
                <a:pos x="T6" y="T7"/>
              </a:cxn>
              <a:cxn ang="T14">
                <a:pos x="T8" y="T9"/>
              </a:cxn>
            </a:cxnLst>
            <a:rect l="T15" t="T16" r="T17" b="T18"/>
            <a:pathLst>
              <a:path w="63" h="22">
                <a:moveTo>
                  <a:pt x="63" y="14"/>
                </a:moveTo>
                <a:lnTo>
                  <a:pt x="63" y="0"/>
                </a:lnTo>
                <a:lnTo>
                  <a:pt x="0" y="6"/>
                </a:lnTo>
                <a:lnTo>
                  <a:pt x="0" y="22"/>
                </a:lnTo>
                <a:lnTo>
                  <a:pt x="63" y="1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 name="Freeform 29"/>
          <p:cNvSpPr>
            <a:spLocks/>
          </p:cNvSpPr>
          <p:nvPr/>
        </p:nvSpPr>
        <p:spPr bwMode="auto">
          <a:xfrm>
            <a:off x="6938963" y="4262021"/>
            <a:ext cx="50800" cy="17463"/>
          </a:xfrm>
          <a:custGeom>
            <a:avLst/>
            <a:gdLst>
              <a:gd name="T0" fmla="*/ 50800 w 64"/>
              <a:gd name="T1" fmla="*/ 12700 h 22"/>
              <a:gd name="T2" fmla="*/ 50800 w 64"/>
              <a:gd name="T3" fmla="*/ 0 h 22"/>
              <a:gd name="T4" fmla="*/ 0 w 64"/>
              <a:gd name="T5" fmla="*/ 4763 h 22"/>
              <a:gd name="T6" fmla="*/ 0 w 64"/>
              <a:gd name="T7" fmla="*/ 17463 h 22"/>
              <a:gd name="T8" fmla="*/ 50800 w 64"/>
              <a:gd name="T9" fmla="*/ 12700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 name="Freeform 30"/>
          <p:cNvSpPr>
            <a:spLocks/>
          </p:cNvSpPr>
          <p:nvPr/>
        </p:nvSpPr>
        <p:spPr bwMode="auto">
          <a:xfrm>
            <a:off x="6837363" y="4273133"/>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 name="Freeform 31"/>
          <p:cNvSpPr>
            <a:spLocks/>
          </p:cNvSpPr>
          <p:nvPr/>
        </p:nvSpPr>
        <p:spPr bwMode="auto">
          <a:xfrm>
            <a:off x="6735763" y="4284245"/>
            <a:ext cx="50800" cy="19050"/>
          </a:xfrm>
          <a:custGeom>
            <a:avLst/>
            <a:gdLst>
              <a:gd name="T0" fmla="*/ 50800 w 64"/>
              <a:gd name="T1" fmla="*/ 12424 h 23"/>
              <a:gd name="T2" fmla="*/ 50800 w 64"/>
              <a:gd name="T3" fmla="*/ 0 h 23"/>
              <a:gd name="T4" fmla="*/ 0 w 64"/>
              <a:gd name="T5" fmla="*/ 6626 h 23"/>
              <a:gd name="T6" fmla="*/ 0 w 64"/>
              <a:gd name="T7" fmla="*/ 19050 h 23"/>
              <a:gd name="T8" fmla="*/ 50800 w 64"/>
              <a:gd name="T9" fmla="*/ 12424 h 23"/>
              <a:gd name="T10" fmla="*/ 0 60000 65536"/>
              <a:gd name="T11" fmla="*/ 0 60000 65536"/>
              <a:gd name="T12" fmla="*/ 0 60000 65536"/>
              <a:gd name="T13" fmla="*/ 0 60000 65536"/>
              <a:gd name="T14" fmla="*/ 0 60000 65536"/>
              <a:gd name="T15" fmla="*/ 0 w 64"/>
              <a:gd name="T16" fmla="*/ 0 h 23"/>
              <a:gd name="T17" fmla="*/ 64 w 64"/>
              <a:gd name="T18" fmla="*/ 23 h 23"/>
            </a:gdLst>
            <a:ahLst/>
            <a:cxnLst>
              <a:cxn ang="T10">
                <a:pos x="T0" y="T1"/>
              </a:cxn>
              <a:cxn ang="T11">
                <a:pos x="T2" y="T3"/>
              </a:cxn>
              <a:cxn ang="T12">
                <a:pos x="T4" y="T5"/>
              </a:cxn>
              <a:cxn ang="T13">
                <a:pos x="T6" y="T7"/>
              </a:cxn>
              <a:cxn ang="T14">
                <a:pos x="T8" y="T9"/>
              </a:cxn>
            </a:cxnLst>
            <a:rect l="T15" t="T16" r="T17" b="T18"/>
            <a:pathLst>
              <a:path w="64" h="23">
                <a:moveTo>
                  <a:pt x="64" y="15"/>
                </a:moveTo>
                <a:lnTo>
                  <a:pt x="64" y="0"/>
                </a:lnTo>
                <a:lnTo>
                  <a:pt x="0" y="8"/>
                </a:lnTo>
                <a:lnTo>
                  <a:pt x="0" y="23"/>
                </a:lnTo>
                <a:lnTo>
                  <a:pt x="64" y="1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 name="Freeform 32"/>
          <p:cNvSpPr>
            <a:spLocks/>
          </p:cNvSpPr>
          <p:nvPr/>
        </p:nvSpPr>
        <p:spPr bwMode="auto">
          <a:xfrm>
            <a:off x="6634163" y="4296946"/>
            <a:ext cx="50800" cy="17463"/>
          </a:xfrm>
          <a:custGeom>
            <a:avLst/>
            <a:gdLst>
              <a:gd name="T0" fmla="*/ 50800 w 64"/>
              <a:gd name="T1" fmla="*/ 12700 h 22"/>
              <a:gd name="T2" fmla="*/ 50800 w 64"/>
              <a:gd name="T3" fmla="*/ 0 h 22"/>
              <a:gd name="T4" fmla="*/ 0 w 64"/>
              <a:gd name="T5" fmla="*/ 4763 h 22"/>
              <a:gd name="T6" fmla="*/ 0 w 64"/>
              <a:gd name="T7" fmla="*/ 17463 h 22"/>
              <a:gd name="T8" fmla="*/ 50800 w 64"/>
              <a:gd name="T9" fmla="*/ 12700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 name="Freeform 33"/>
          <p:cNvSpPr>
            <a:spLocks/>
          </p:cNvSpPr>
          <p:nvPr/>
        </p:nvSpPr>
        <p:spPr bwMode="auto">
          <a:xfrm>
            <a:off x="6532563" y="4308058"/>
            <a:ext cx="50800" cy="17462"/>
          </a:xfrm>
          <a:custGeom>
            <a:avLst/>
            <a:gdLst>
              <a:gd name="T0" fmla="*/ 50800 w 64"/>
              <a:gd name="T1" fmla="*/ 12700 h 22"/>
              <a:gd name="T2" fmla="*/ 50800 w 64"/>
              <a:gd name="T3" fmla="*/ 0 h 22"/>
              <a:gd name="T4" fmla="*/ 0 w 64"/>
              <a:gd name="T5" fmla="*/ 4762 h 22"/>
              <a:gd name="T6" fmla="*/ 0 w 64"/>
              <a:gd name="T7" fmla="*/ 17462 h 22"/>
              <a:gd name="T8" fmla="*/ 50800 w 64"/>
              <a:gd name="T9" fmla="*/ 12700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 name="Freeform 34"/>
          <p:cNvSpPr>
            <a:spLocks/>
          </p:cNvSpPr>
          <p:nvPr/>
        </p:nvSpPr>
        <p:spPr bwMode="auto">
          <a:xfrm>
            <a:off x="6430963" y="4319170"/>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 name="Freeform 35"/>
          <p:cNvSpPr>
            <a:spLocks/>
          </p:cNvSpPr>
          <p:nvPr/>
        </p:nvSpPr>
        <p:spPr bwMode="auto">
          <a:xfrm>
            <a:off x="6329363" y="4330283"/>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 name="Freeform 36"/>
          <p:cNvSpPr>
            <a:spLocks/>
          </p:cNvSpPr>
          <p:nvPr/>
        </p:nvSpPr>
        <p:spPr bwMode="auto">
          <a:xfrm>
            <a:off x="6227763" y="4342983"/>
            <a:ext cx="50800" cy="17462"/>
          </a:xfrm>
          <a:custGeom>
            <a:avLst/>
            <a:gdLst>
              <a:gd name="T0" fmla="*/ 50800 w 64"/>
              <a:gd name="T1" fmla="*/ 12700 h 22"/>
              <a:gd name="T2" fmla="*/ 50800 w 64"/>
              <a:gd name="T3" fmla="*/ 0 h 22"/>
              <a:gd name="T4" fmla="*/ 0 w 64"/>
              <a:gd name="T5" fmla="*/ 4762 h 22"/>
              <a:gd name="T6" fmla="*/ 0 w 64"/>
              <a:gd name="T7" fmla="*/ 17462 h 22"/>
              <a:gd name="T8" fmla="*/ 50800 w 64"/>
              <a:gd name="T9" fmla="*/ 12700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1" name="Freeform 37"/>
          <p:cNvSpPr>
            <a:spLocks/>
          </p:cNvSpPr>
          <p:nvPr/>
        </p:nvSpPr>
        <p:spPr bwMode="auto">
          <a:xfrm>
            <a:off x="6126163" y="4354096"/>
            <a:ext cx="50800" cy="17463"/>
          </a:xfrm>
          <a:custGeom>
            <a:avLst/>
            <a:gdLst>
              <a:gd name="T0" fmla="*/ 50800 w 64"/>
              <a:gd name="T1" fmla="*/ 12700 h 22"/>
              <a:gd name="T2" fmla="*/ 50800 w 64"/>
              <a:gd name="T3" fmla="*/ 0 h 22"/>
              <a:gd name="T4" fmla="*/ 0 w 64"/>
              <a:gd name="T5" fmla="*/ 6350 h 22"/>
              <a:gd name="T6" fmla="*/ 0 w 64"/>
              <a:gd name="T7" fmla="*/ 17463 h 22"/>
              <a:gd name="T8" fmla="*/ 50800 w 64"/>
              <a:gd name="T9" fmla="*/ 12700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6"/>
                </a:moveTo>
                <a:lnTo>
                  <a:pt x="64" y="0"/>
                </a:lnTo>
                <a:lnTo>
                  <a:pt x="0" y="8"/>
                </a:lnTo>
                <a:lnTo>
                  <a:pt x="0" y="22"/>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 name="Freeform 38"/>
          <p:cNvSpPr>
            <a:spLocks/>
          </p:cNvSpPr>
          <p:nvPr/>
        </p:nvSpPr>
        <p:spPr bwMode="auto">
          <a:xfrm>
            <a:off x="6024563" y="4365208"/>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3" name="Freeform 39"/>
          <p:cNvSpPr>
            <a:spLocks/>
          </p:cNvSpPr>
          <p:nvPr/>
        </p:nvSpPr>
        <p:spPr bwMode="auto">
          <a:xfrm>
            <a:off x="5922963" y="4376320"/>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 name="Freeform 40"/>
          <p:cNvSpPr>
            <a:spLocks/>
          </p:cNvSpPr>
          <p:nvPr/>
        </p:nvSpPr>
        <p:spPr bwMode="auto">
          <a:xfrm>
            <a:off x="5822951" y="4389021"/>
            <a:ext cx="49213" cy="17463"/>
          </a:xfrm>
          <a:custGeom>
            <a:avLst/>
            <a:gdLst>
              <a:gd name="T0" fmla="*/ 49213 w 64"/>
              <a:gd name="T1" fmla="*/ 12700 h 22"/>
              <a:gd name="T2" fmla="*/ 49213 w 64"/>
              <a:gd name="T3" fmla="*/ 0 h 22"/>
              <a:gd name="T4" fmla="*/ 0 w 64"/>
              <a:gd name="T5" fmla="*/ 4763 h 22"/>
              <a:gd name="T6" fmla="*/ 0 w 64"/>
              <a:gd name="T7" fmla="*/ 17463 h 22"/>
              <a:gd name="T8" fmla="*/ 49213 w 64"/>
              <a:gd name="T9" fmla="*/ 12700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 name="Freeform 41"/>
          <p:cNvSpPr>
            <a:spLocks/>
          </p:cNvSpPr>
          <p:nvPr/>
        </p:nvSpPr>
        <p:spPr bwMode="auto">
          <a:xfrm>
            <a:off x="5721350" y="4400133"/>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6" name="Freeform 42"/>
          <p:cNvSpPr>
            <a:spLocks/>
          </p:cNvSpPr>
          <p:nvPr/>
        </p:nvSpPr>
        <p:spPr bwMode="auto">
          <a:xfrm>
            <a:off x="5619750" y="4411245"/>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7" name="Freeform 43"/>
          <p:cNvSpPr>
            <a:spLocks/>
          </p:cNvSpPr>
          <p:nvPr/>
        </p:nvSpPr>
        <p:spPr bwMode="auto">
          <a:xfrm>
            <a:off x="5518150" y="4423946"/>
            <a:ext cx="50800" cy="17463"/>
          </a:xfrm>
          <a:custGeom>
            <a:avLst/>
            <a:gdLst>
              <a:gd name="T0" fmla="*/ 50800 w 64"/>
              <a:gd name="T1" fmla="*/ 11113 h 22"/>
              <a:gd name="T2" fmla="*/ 50800 w 64"/>
              <a:gd name="T3" fmla="*/ 0 h 22"/>
              <a:gd name="T4" fmla="*/ 0 w 64"/>
              <a:gd name="T5" fmla="*/ 4763 h 22"/>
              <a:gd name="T6" fmla="*/ 0 w 64"/>
              <a:gd name="T7" fmla="*/ 17463 h 22"/>
              <a:gd name="T8" fmla="*/ 50800 w 64"/>
              <a:gd name="T9" fmla="*/ 11113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4"/>
                </a:moveTo>
                <a:lnTo>
                  <a:pt x="64" y="0"/>
                </a:lnTo>
                <a:lnTo>
                  <a:pt x="0" y="6"/>
                </a:lnTo>
                <a:lnTo>
                  <a:pt x="0" y="22"/>
                </a:lnTo>
                <a:lnTo>
                  <a:pt x="64" y="1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8" name="Freeform 44"/>
          <p:cNvSpPr>
            <a:spLocks/>
          </p:cNvSpPr>
          <p:nvPr/>
        </p:nvSpPr>
        <p:spPr bwMode="auto">
          <a:xfrm>
            <a:off x="5416550" y="4435058"/>
            <a:ext cx="50800" cy="17462"/>
          </a:xfrm>
          <a:custGeom>
            <a:avLst/>
            <a:gdLst>
              <a:gd name="T0" fmla="*/ 50800 w 64"/>
              <a:gd name="T1" fmla="*/ 12700 h 22"/>
              <a:gd name="T2" fmla="*/ 50800 w 64"/>
              <a:gd name="T3" fmla="*/ 0 h 22"/>
              <a:gd name="T4" fmla="*/ 0 w 64"/>
              <a:gd name="T5" fmla="*/ 4762 h 22"/>
              <a:gd name="T6" fmla="*/ 0 w 64"/>
              <a:gd name="T7" fmla="*/ 17462 h 22"/>
              <a:gd name="T8" fmla="*/ 50800 w 64"/>
              <a:gd name="T9" fmla="*/ 12700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9" name="Freeform 45"/>
          <p:cNvSpPr>
            <a:spLocks/>
          </p:cNvSpPr>
          <p:nvPr/>
        </p:nvSpPr>
        <p:spPr bwMode="auto">
          <a:xfrm>
            <a:off x="5314950" y="4446170"/>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0" name="Freeform 46"/>
          <p:cNvSpPr>
            <a:spLocks/>
          </p:cNvSpPr>
          <p:nvPr/>
        </p:nvSpPr>
        <p:spPr bwMode="auto">
          <a:xfrm>
            <a:off x="5213350" y="4457283"/>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1" name="Freeform 47"/>
          <p:cNvSpPr>
            <a:spLocks/>
          </p:cNvSpPr>
          <p:nvPr/>
        </p:nvSpPr>
        <p:spPr bwMode="auto">
          <a:xfrm>
            <a:off x="5111750" y="4469983"/>
            <a:ext cx="50800" cy="17462"/>
          </a:xfrm>
          <a:custGeom>
            <a:avLst/>
            <a:gdLst>
              <a:gd name="T0" fmla="*/ 50800 w 64"/>
              <a:gd name="T1" fmla="*/ 12473 h 21"/>
              <a:gd name="T2" fmla="*/ 50800 w 64"/>
              <a:gd name="T3" fmla="*/ 0 h 21"/>
              <a:gd name="T4" fmla="*/ 0 w 64"/>
              <a:gd name="T5" fmla="*/ 4989 h 21"/>
              <a:gd name="T6" fmla="*/ 0 w 64"/>
              <a:gd name="T7" fmla="*/ 17462 h 21"/>
              <a:gd name="T8" fmla="*/ 50800 w 64"/>
              <a:gd name="T9" fmla="*/ 12473 h 21"/>
              <a:gd name="T10" fmla="*/ 0 60000 65536"/>
              <a:gd name="T11" fmla="*/ 0 60000 65536"/>
              <a:gd name="T12" fmla="*/ 0 60000 65536"/>
              <a:gd name="T13" fmla="*/ 0 60000 65536"/>
              <a:gd name="T14" fmla="*/ 0 60000 65536"/>
              <a:gd name="T15" fmla="*/ 0 w 64"/>
              <a:gd name="T16" fmla="*/ 0 h 21"/>
              <a:gd name="T17" fmla="*/ 64 w 64"/>
              <a:gd name="T18" fmla="*/ 21 h 21"/>
            </a:gdLst>
            <a:ahLst/>
            <a:cxnLst>
              <a:cxn ang="T10">
                <a:pos x="T0" y="T1"/>
              </a:cxn>
              <a:cxn ang="T11">
                <a:pos x="T2" y="T3"/>
              </a:cxn>
              <a:cxn ang="T12">
                <a:pos x="T4" y="T5"/>
              </a:cxn>
              <a:cxn ang="T13">
                <a:pos x="T6" y="T7"/>
              </a:cxn>
              <a:cxn ang="T14">
                <a:pos x="T8" y="T9"/>
              </a:cxn>
            </a:cxnLst>
            <a:rect l="T15" t="T16" r="T17" b="T18"/>
            <a:pathLst>
              <a:path w="64" h="21">
                <a:moveTo>
                  <a:pt x="64" y="15"/>
                </a:moveTo>
                <a:lnTo>
                  <a:pt x="64" y="0"/>
                </a:lnTo>
                <a:lnTo>
                  <a:pt x="0" y="6"/>
                </a:lnTo>
                <a:lnTo>
                  <a:pt x="0" y="21"/>
                </a:lnTo>
                <a:lnTo>
                  <a:pt x="64" y="1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2" name="Freeform 48"/>
          <p:cNvSpPr>
            <a:spLocks/>
          </p:cNvSpPr>
          <p:nvPr/>
        </p:nvSpPr>
        <p:spPr bwMode="auto">
          <a:xfrm>
            <a:off x="5010150" y="4481096"/>
            <a:ext cx="50800" cy="17463"/>
          </a:xfrm>
          <a:custGeom>
            <a:avLst/>
            <a:gdLst>
              <a:gd name="T0" fmla="*/ 50800 w 64"/>
              <a:gd name="T1" fmla="*/ 12700 h 22"/>
              <a:gd name="T2" fmla="*/ 50800 w 64"/>
              <a:gd name="T3" fmla="*/ 0 h 22"/>
              <a:gd name="T4" fmla="*/ 0 w 64"/>
              <a:gd name="T5" fmla="*/ 4763 h 22"/>
              <a:gd name="T6" fmla="*/ 0 w 64"/>
              <a:gd name="T7" fmla="*/ 17463 h 22"/>
              <a:gd name="T8" fmla="*/ 50800 w 64"/>
              <a:gd name="T9" fmla="*/ 12700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3" name="Freeform 49"/>
          <p:cNvSpPr>
            <a:spLocks/>
          </p:cNvSpPr>
          <p:nvPr/>
        </p:nvSpPr>
        <p:spPr bwMode="auto">
          <a:xfrm>
            <a:off x="4908550" y="4492208"/>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4" name="Freeform 50"/>
          <p:cNvSpPr>
            <a:spLocks/>
          </p:cNvSpPr>
          <p:nvPr/>
        </p:nvSpPr>
        <p:spPr bwMode="auto">
          <a:xfrm>
            <a:off x="4806950" y="4503320"/>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 name="Freeform 51"/>
          <p:cNvSpPr>
            <a:spLocks/>
          </p:cNvSpPr>
          <p:nvPr/>
        </p:nvSpPr>
        <p:spPr bwMode="auto">
          <a:xfrm>
            <a:off x="4705350" y="4516021"/>
            <a:ext cx="50800" cy="17463"/>
          </a:xfrm>
          <a:custGeom>
            <a:avLst/>
            <a:gdLst>
              <a:gd name="T0" fmla="*/ 50800 w 64"/>
              <a:gd name="T1" fmla="*/ 12700 h 22"/>
              <a:gd name="T2" fmla="*/ 50800 w 64"/>
              <a:gd name="T3" fmla="*/ 0 h 22"/>
              <a:gd name="T4" fmla="*/ 0 w 64"/>
              <a:gd name="T5" fmla="*/ 4763 h 22"/>
              <a:gd name="T6" fmla="*/ 0 w 64"/>
              <a:gd name="T7" fmla="*/ 17463 h 22"/>
              <a:gd name="T8" fmla="*/ 50800 w 64"/>
              <a:gd name="T9" fmla="*/ 12700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6" name="Freeform 52"/>
          <p:cNvSpPr>
            <a:spLocks/>
          </p:cNvSpPr>
          <p:nvPr/>
        </p:nvSpPr>
        <p:spPr bwMode="auto">
          <a:xfrm>
            <a:off x="4603750" y="4527133"/>
            <a:ext cx="50800" cy="17462"/>
          </a:xfrm>
          <a:custGeom>
            <a:avLst/>
            <a:gdLst>
              <a:gd name="T0" fmla="*/ 50800 w 63"/>
              <a:gd name="T1" fmla="*/ 12700 h 22"/>
              <a:gd name="T2" fmla="*/ 50800 w 63"/>
              <a:gd name="T3" fmla="*/ 0 h 22"/>
              <a:gd name="T4" fmla="*/ 0 w 63"/>
              <a:gd name="T5" fmla="*/ 6350 h 22"/>
              <a:gd name="T6" fmla="*/ 0 w 63"/>
              <a:gd name="T7" fmla="*/ 17462 h 22"/>
              <a:gd name="T8" fmla="*/ 50800 w 63"/>
              <a:gd name="T9" fmla="*/ 12700 h 22"/>
              <a:gd name="T10" fmla="*/ 0 60000 65536"/>
              <a:gd name="T11" fmla="*/ 0 60000 65536"/>
              <a:gd name="T12" fmla="*/ 0 60000 65536"/>
              <a:gd name="T13" fmla="*/ 0 60000 65536"/>
              <a:gd name="T14" fmla="*/ 0 60000 65536"/>
              <a:gd name="T15" fmla="*/ 0 w 63"/>
              <a:gd name="T16" fmla="*/ 0 h 22"/>
              <a:gd name="T17" fmla="*/ 63 w 63"/>
              <a:gd name="T18" fmla="*/ 22 h 22"/>
            </a:gdLst>
            <a:ahLst/>
            <a:cxnLst>
              <a:cxn ang="T10">
                <a:pos x="T0" y="T1"/>
              </a:cxn>
              <a:cxn ang="T11">
                <a:pos x="T2" y="T3"/>
              </a:cxn>
              <a:cxn ang="T12">
                <a:pos x="T4" y="T5"/>
              </a:cxn>
              <a:cxn ang="T13">
                <a:pos x="T6" y="T7"/>
              </a:cxn>
              <a:cxn ang="T14">
                <a:pos x="T8" y="T9"/>
              </a:cxn>
            </a:cxnLst>
            <a:rect l="T15" t="T16" r="T17" b="T18"/>
            <a:pathLst>
              <a:path w="63" h="22">
                <a:moveTo>
                  <a:pt x="63" y="16"/>
                </a:moveTo>
                <a:lnTo>
                  <a:pt x="63" y="0"/>
                </a:lnTo>
                <a:lnTo>
                  <a:pt x="0" y="8"/>
                </a:lnTo>
                <a:lnTo>
                  <a:pt x="0" y="22"/>
                </a:lnTo>
                <a:lnTo>
                  <a:pt x="63"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7" name="Freeform 53"/>
          <p:cNvSpPr>
            <a:spLocks/>
          </p:cNvSpPr>
          <p:nvPr/>
        </p:nvSpPr>
        <p:spPr bwMode="auto">
          <a:xfrm>
            <a:off x="4502150" y="4538245"/>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 name="Freeform 54"/>
          <p:cNvSpPr>
            <a:spLocks/>
          </p:cNvSpPr>
          <p:nvPr/>
        </p:nvSpPr>
        <p:spPr bwMode="auto">
          <a:xfrm>
            <a:off x="4400550" y="4549358"/>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9" name="Freeform 55"/>
          <p:cNvSpPr>
            <a:spLocks/>
          </p:cNvSpPr>
          <p:nvPr/>
        </p:nvSpPr>
        <p:spPr bwMode="auto">
          <a:xfrm>
            <a:off x="4324350" y="4562058"/>
            <a:ext cx="25400" cy="12700"/>
          </a:xfrm>
          <a:custGeom>
            <a:avLst/>
            <a:gdLst>
              <a:gd name="T0" fmla="*/ 25400 w 32"/>
              <a:gd name="T1" fmla="*/ 11289 h 18"/>
              <a:gd name="T2" fmla="*/ 25400 w 32"/>
              <a:gd name="T3" fmla="*/ 0 h 18"/>
              <a:gd name="T4" fmla="*/ 0 w 32"/>
              <a:gd name="T5" fmla="*/ 2822 h 18"/>
              <a:gd name="T6" fmla="*/ 0 w 32"/>
              <a:gd name="T7" fmla="*/ 12700 h 18"/>
              <a:gd name="T8" fmla="*/ 25400 w 32"/>
              <a:gd name="T9" fmla="*/ 11289 h 18"/>
              <a:gd name="T10" fmla="*/ 0 60000 65536"/>
              <a:gd name="T11" fmla="*/ 0 60000 65536"/>
              <a:gd name="T12" fmla="*/ 0 60000 65536"/>
              <a:gd name="T13" fmla="*/ 0 60000 65536"/>
              <a:gd name="T14" fmla="*/ 0 60000 65536"/>
              <a:gd name="T15" fmla="*/ 0 w 32"/>
              <a:gd name="T16" fmla="*/ 0 h 18"/>
              <a:gd name="T17" fmla="*/ 32 w 32"/>
              <a:gd name="T18" fmla="*/ 18 h 18"/>
            </a:gdLst>
            <a:ahLst/>
            <a:cxnLst>
              <a:cxn ang="T10">
                <a:pos x="T0" y="T1"/>
              </a:cxn>
              <a:cxn ang="T11">
                <a:pos x="T2" y="T3"/>
              </a:cxn>
              <a:cxn ang="T12">
                <a:pos x="T4" y="T5"/>
              </a:cxn>
              <a:cxn ang="T13">
                <a:pos x="T6" y="T7"/>
              </a:cxn>
              <a:cxn ang="T14">
                <a:pos x="T8" y="T9"/>
              </a:cxn>
            </a:cxnLst>
            <a:rect l="T15" t="T16" r="T17" b="T18"/>
            <a:pathLst>
              <a:path w="32" h="18">
                <a:moveTo>
                  <a:pt x="32" y="16"/>
                </a:moveTo>
                <a:lnTo>
                  <a:pt x="32" y="0"/>
                </a:lnTo>
                <a:lnTo>
                  <a:pt x="0" y="4"/>
                </a:lnTo>
                <a:lnTo>
                  <a:pt x="0" y="18"/>
                </a:lnTo>
                <a:lnTo>
                  <a:pt x="32"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0" name="Freeform 56"/>
          <p:cNvSpPr>
            <a:spLocks/>
          </p:cNvSpPr>
          <p:nvPr/>
        </p:nvSpPr>
        <p:spPr bwMode="auto">
          <a:xfrm>
            <a:off x="4254501" y="4527133"/>
            <a:ext cx="100013" cy="80962"/>
          </a:xfrm>
          <a:custGeom>
            <a:avLst/>
            <a:gdLst>
              <a:gd name="T0" fmla="*/ 90488 w 126"/>
              <a:gd name="T1" fmla="*/ 0 h 104"/>
              <a:gd name="T2" fmla="*/ 80963 w 126"/>
              <a:gd name="T3" fmla="*/ 42038 h 104"/>
              <a:gd name="T4" fmla="*/ 100013 w 126"/>
              <a:gd name="T5" fmla="*/ 80962 h 104"/>
              <a:gd name="T6" fmla="*/ 0 w 126"/>
              <a:gd name="T7" fmla="*/ 51380 h 104"/>
              <a:gd name="T8" fmla="*/ 90488 w 126"/>
              <a:gd name="T9" fmla="*/ 0 h 104"/>
              <a:gd name="T10" fmla="*/ 0 60000 65536"/>
              <a:gd name="T11" fmla="*/ 0 60000 65536"/>
              <a:gd name="T12" fmla="*/ 0 60000 65536"/>
              <a:gd name="T13" fmla="*/ 0 60000 65536"/>
              <a:gd name="T14" fmla="*/ 0 60000 65536"/>
              <a:gd name="T15" fmla="*/ 0 w 126"/>
              <a:gd name="T16" fmla="*/ 0 h 104"/>
              <a:gd name="T17" fmla="*/ 126 w 126"/>
              <a:gd name="T18" fmla="*/ 104 h 104"/>
            </a:gdLst>
            <a:ahLst/>
            <a:cxnLst>
              <a:cxn ang="T10">
                <a:pos x="T0" y="T1"/>
              </a:cxn>
              <a:cxn ang="T11">
                <a:pos x="T2" y="T3"/>
              </a:cxn>
              <a:cxn ang="T12">
                <a:pos x="T4" y="T5"/>
              </a:cxn>
              <a:cxn ang="T13">
                <a:pos x="T6" y="T7"/>
              </a:cxn>
              <a:cxn ang="T14">
                <a:pos x="T8" y="T9"/>
              </a:cxn>
            </a:cxnLst>
            <a:rect l="T15" t="T16" r="T17" b="T18"/>
            <a:pathLst>
              <a:path w="126" h="104">
                <a:moveTo>
                  <a:pt x="114" y="0"/>
                </a:moveTo>
                <a:lnTo>
                  <a:pt x="102" y="54"/>
                </a:lnTo>
                <a:lnTo>
                  <a:pt x="126" y="104"/>
                </a:lnTo>
                <a:lnTo>
                  <a:pt x="0" y="66"/>
                </a:lnTo>
                <a:lnTo>
                  <a:pt x="1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1" name="Freeform 57"/>
          <p:cNvSpPr>
            <a:spLocks/>
          </p:cNvSpPr>
          <p:nvPr/>
        </p:nvSpPr>
        <p:spPr bwMode="auto">
          <a:xfrm>
            <a:off x="4805364" y="5038308"/>
            <a:ext cx="53975" cy="19050"/>
          </a:xfrm>
          <a:custGeom>
            <a:avLst/>
            <a:gdLst>
              <a:gd name="T0" fmla="*/ 3175 w 68"/>
              <a:gd name="T1" fmla="*/ 0 h 24"/>
              <a:gd name="T2" fmla="*/ 0 w 68"/>
              <a:gd name="T3" fmla="*/ 11113 h 24"/>
              <a:gd name="T4" fmla="*/ 50800 w 68"/>
              <a:gd name="T5" fmla="*/ 19050 h 24"/>
              <a:gd name="T6" fmla="*/ 53975 w 68"/>
              <a:gd name="T7" fmla="*/ 6350 h 24"/>
              <a:gd name="T8" fmla="*/ 3175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4" y="0"/>
                </a:moveTo>
                <a:lnTo>
                  <a:pt x="0" y="14"/>
                </a:lnTo>
                <a:lnTo>
                  <a:pt x="64" y="24"/>
                </a:lnTo>
                <a:lnTo>
                  <a:pt x="68" y="8"/>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 name="Freeform 58"/>
          <p:cNvSpPr>
            <a:spLocks/>
          </p:cNvSpPr>
          <p:nvPr/>
        </p:nvSpPr>
        <p:spPr bwMode="auto">
          <a:xfrm>
            <a:off x="4906964" y="5052595"/>
            <a:ext cx="53975" cy="19050"/>
          </a:xfrm>
          <a:custGeom>
            <a:avLst/>
            <a:gdLst>
              <a:gd name="T0" fmla="*/ 3175 w 68"/>
              <a:gd name="T1" fmla="*/ 0 h 24"/>
              <a:gd name="T2" fmla="*/ 0 w 68"/>
              <a:gd name="T3" fmla="*/ 12700 h 24"/>
              <a:gd name="T4" fmla="*/ 50800 w 68"/>
              <a:gd name="T5" fmla="*/ 19050 h 24"/>
              <a:gd name="T6" fmla="*/ 53975 w 68"/>
              <a:gd name="T7" fmla="*/ 7938 h 24"/>
              <a:gd name="T8" fmla="*/ 3175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4" y="0"/>
                </a:moveTo>
                <a:lnTo>
                  <a:pt x="0" y="16"/>
                </a:lnTo>
                <a:lnTo>
                  <a:pt x="64" y="24"/>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3" name="Freeform 59"/>
          <p:cNvSpPr>
            <a:spLocks/>
          </p:cNvSpPr>
          <p:nvPr/>
        </p:nvSpPr>
        <p:spPr bwMode="auto">
          <a:xfrm>
            <a:off x="5008564" y="5066884"/>
            <a:ext cx="53975" cy="20637"/>
          </a:xfrm>
          <a:custGeom>
            <a:avLst/>
            <a:gdLst>
              <a:gd name="T0" fmla="*/ 3175 w 68"/>
              <a:gd name="T1" fmla="*/ 0 h 26"/>
              <a:gd name="T2" fmla="*/ 0 w 68"/>
              <a:gd name="T3" fmla="*/ 12700 h 26"/>
              <a:gd name="T4" fmla="*/ 50800 w 68"/>
              <a:gd name="T5" fmla="*/ 20637 h 26"/>
              <a:gd name="T6" fmla="*/ 53975 w 68"/>
              <a:gd name="T7" fmla="*/ 7937 h 26"/>
              <a:gd name="T8" fmla="*/ 3175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4" name="Freeform 60"/>
          <p:cNvSpPr>
            <a:spLocks/>
          </p:cNvSpPr>
          <p:nvPr/>
        </p:nvSpPr>
        <p:spPr bwMode="auto">
          <a:xfrm>
            <a:off x="5110164" y="5082758"/>
            <a:ext cx="53975" cy="19050"/>
          </a:xfrm>
          <a:custGeom>
            <a:avLst/>
            <a:gdLst>
              <a:gd name="T0" fmla="*/ 3175 w 68"/>
              <a:gd name="T1" fmla="*/ 0 h 24"/>
              <a:gd name="T2" fmla="*/ 0 w 68"/>
              <a:gd name="T3" fmla="*/ 12700 h 24"/>
              <a:gd name="T4" fmla="*/ 50800 w 68"/>
              <a:gd name="T5" fmla="*/ 19050 h 24"/>
              <a:gd name="T6" fmla="*/ 53975 w 68"/>
              <a:gd name="T7" fmla="*/ 6350 h 24"/>
              <a:gd name="T8" fmla="*/ 3175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4" y="0"/>
                </a:moveTo>
                <a:lnTo>
                  <a:pt x="0" y="16"/>
                </a:lnTo>
                <a:lnTo>
                  <a:pt x="64" y="24"/>
                </a:lnTo>
                <a:lnTo>
                  <a:pt x="68" y="8"/>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5" name="Freeform 61"/>
          <p:cNvSpPr>
            <a:spLocks/>
          </p:cNvSpPr>
          <p:nvPr/>
        </p:nvSpPr>
        <p:spPr bwMode="auto">
          <a:xfrm>
            <a:off x="5211764" y="5097045"/>
            <a:ext cx="53975" cy="20638"/>
          </a:xfrm>
          <a:custGeom>
            <a:avLst/>
            <a:gdLst>
              <a:gd name="T0" fmla="*/ 3175 w 68"/>
              <a:gd name="T1" fmla="*/ 0 h 26"/>
              <a:gd name="T2" fmla="*/ 0 w 68"/>
              <a:gd name="T3" fmla="*/ 12700 h 26"/>
              <a:gd name="T4" fmla="*/ 50800 w 68"/>
              <a:gd name="T5" fmla="*/ 20638 h 26"/>
              <a:gd name="T6" fmla="*/ 53975 w 68"/>
              <a:gd name="T7" fmla="*/ 7938 h 26"/>
              <a:gd name="T8" fmla="*/ 3175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6" name="Freeform 62"/>
          <p:cNvSpPr>
            <a:spLocks/>
          </p:cNvSpPr>
          <p:nvPr/>
        </p:nvSpPr>
        <p:spPr bwMode="auto">
          <a:xfrm>
            <a:off x="5313364" y="5111334"/>
            <a:ext cx="53975" cy="20637"/>
          </a:xfrm>
          <a:custGeom>
            <a:avLst/>
            <a:gdLst>
              <a:gd name="T0" fmla="*/ 3175 w 68"/>
              <a:gd name="T1" fmla="*/ 0 h 26"/>
              <a:gd name="T2" fmla="*/ 0 w 68"/>
              <a:gd name="T3" fmla="*/ 12700 h 26"/>
              <a:gd name="T4" fmla="*/ 50800 w 68"/>
              <a:gd name="T5" fmla="*/ 20637 h 26"/>
              <a:gd name="T6" fmla="*/ 53975 w 68"/>
              <a:gd name="T7" fmla="*/ 7937 h 26"/>
              <a:gd name="T8" fmla="*/ 3175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7" name="Freeform 63"/>
          <p:cNvSpPr>
            <a:spLocks/>
          </p:cNvSpPr>
          <p:nvPr/>
        </p:nvSpPr>
        <p:spPr bwMode="auto">
          <a:xfrm>
            <a:off x="5414964" y="5127208"/>
            <a:ext cx="53975" cy="19050"/>
          </a:xfrm>
          <a:custGeom>
            <a:avLst/>
            <a:gdLst>
              <a:gd name="T0" fmla="*/ 3175 w 68"/>
              <a:gd name="T1" fmla="*/ 0 h 24"/>
              <a:gd name="T2" fmla="*/ 0 w 68"/>
              <a:gd name="T3" fmla="*/ 12700 h 24"/>
              <a:gd name="T4" fmla="*/ 50800 w 68"/>
              <a:gd name="T5" fmla="*/ 19050 h 24"/>
              <a:gd name="T6" fmla="*/ 53975 w 68"/>
              <a:gd name="T7" fmla="*/ 6350 h 24"/>
              <a:gd name="T8" fmla="*/ 3175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4" y="0"/>
                </a:moveTo>
                <a:lnTo>
                  <a:pt x="0" y="16"/>
                </a:lnTo>
                <a:lnTo>
                  <a:pt x="64" y="24"/>
                </a:lnTo>
                <a:lnTo>
                  <a:pt x="68" y="8"/>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 name="Freeform 64"/>
          <p:cNvSpPr>
            <a:spLocks/>
          </p:cNvSpPr>
          <p:nvPr/>
        </p:nvSpPr>
        <p:spPr bwMode="auto">
          <a:xfrm>
            <a:off x="5516564" y="5141495"/>
            <a:ext cx="53975" cy="20638"/>
          </a:xfrm>
          <a:custGeom>
            <a:avLst/>
            <a:gdLst>
              <a:gd name="T0" fmla="*/ 3175 w 68"/>
              <a:gd name="T1" fmla="*/ 0 h 26"/>
              <a:gd name="T2" fmla="*/ 0 w 68"/>
              <a:gd name="T3" fmla="*/ 12700 h 26"/>
              <a:gd name="T4" fmla="*/ 50800 w 68"/>
              <a:gd name="T5" fmla="*/ 20638 h 26"/>
              <a:gd name="T6" fmla="*/ 53975 w 68"/>
              <a:gd name="T7" fmla="*/ 7938 h 26"/>
              <a:gd name="T8" fmla="*/ 3175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9" name="Freeform 65"/>
          <p:cNvSpPr>
            <a:spLocks/>
          </p:cNvSpPr>
          <p:nvPr/>
        </p:nvSpPr>
        <p:spPr bwMode="auto">
          <a:xfrm>
            <a:off x="5618164" y="5155784"/>
            <a:ext cx="53975" cy="20637"/>
          </a:xfrm>
          <a:custGeom>
            <a:avLst/>
            <a:gdLst>
              <a:gd name="T0" fmla="*/ 3175 w 68"/>
              <a:gd name="T1" fmla="*/ 0 h 26"/>
              <a:gd name="T2" fmla="*/ 0 w 68"/>
              <a:gd name="T3" fmla="*/ 12700 h 26"/>
              <a:gd name="T4" fmla="*/ 50800 w 68"/>
              <a:gd name="T5" fmla="*/ 20637 h 26"/>
              <a:gd name="T6" fmla="*/ 53975 w 68"/>
              <a:gd name="T7" fmla="*/ 7937 h 26"/>
              <a:gd name="T8" fmla="*/ 3175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 name="Freeform 66"/>
          <p:cNvSpPr>
            <a:spLocks/>
          </p:cNvSpPr>
          <p:nvPr/>
        </p:nvSpPr>
        <p:spPr bwMode="auto">
          <a:xfrm>
            <a:off x="5719764" y="5171658"/>
            <a:ext cx="53975" cy="19050"/>
          </a:xfrm>
          <a:custGeom>
            <a:avLst/>
            <a:gdLst>
              <a:gd name="T0" fmla="*/ 3175 w 68"/>
              <a:gd name="T1" fmla="*/ 0 h 24"/>
              <a:gd name="T2" fmla="*/ 0 w 68"/>
              <a:gd name="T3" fmla="*/ 12700 h 24"/>
              <a:gd name="T4" fmla="*/ 50800 w 68"/>
              <a:gd name="T5" fmla="*/ 19050 h 24"/>
              <a:gd name="T6" fmla="*/ 53975 w 68"/>
              <a:gd name="T7" fmla="*/ 6350 h 24"/>
              <a:gd name="T8" fmla="*/ 3175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4" y="0"/>
                </a:moveTo>
                <a:lnTo>
                  <a:pt x="0" y="16"/>
                </a:lnTo>
                <a:lnTo>
                  <a:pt x="64" y="24"/>
                </a:lnTo>
                <a:lnTo>
                  <a:pt x="68" y="8"/>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1" name="Freeform 67"/>
          <p:cNvSpPr>
            <a:spLocks/>
          </p:cNvSpPr>
          <p:nvPr/>
        </p:nvSpPr>
        <p:spPr bwMode="auto">
          <a:xfrm>
            <a:off x="5821364" y="5185945"/>
            <a:ext cx="52387" cy="20638"/>
          </a:xfrm>
          <a:custGeom>
            <a:avLst/>
            <a:gdLst>
              <a:gd name="T0" fmla="*/ 3082 w 68"/>
              <a:gd name="T1" fmla="*/ 0 h 26"/>
              <a:gd name="T2" fmla="*/ 0 w 68"/>
              <a:gd name="T3" fmla="*/ 12700 h 26"/>
              <a:gd name="T4" fmla="*/ 49305 w 68"/>
              <a:gd name="T5" fmla="*/ 20638 h 26"/>
              <a:gd name="T6" fmla="*/ 52387 w 68"/>
              <a:gd name="T7" fmla="*/ 7938 h 26"/>
              <a:gd name="T8" fmla="*/ 3082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2" name="Freeform 68"/>
          <p:cNvSpPr>
            <a:spLocks/>
          </p:cNvSpPr>
          <p:nvPr/>
        </p:nvSpPr>
        <p:spPr bwMode="auto">
          <a:xfrm>
            <a:off x="5921376" y="5200234"/>
            <a:ext cx="53975" cy="20637"/>
          </a:xfrm>
          <a:custGeom>
            <a:avLst/>
            <a:gdLst>
              <a:gd name="T0" fmla="*/ 3175 w 68"/>
              <a:gd name="T1" fmla="*/ 0 h 25"/>
              <a:gd name="T2" fmla="*/ 0 w 68"/>
              <a:gd name="T3" fmla="*/ 12382 h 25"/>
              <a:gd name="T4" fmla="*/ 50800 w 68"/>
              <a:gd name="T5" fmla="*/ 20637 h 25"/>
              <a:gd name="T6" fmla="*/ 53975 w 68"/>
              <a:gd name="T7" fmla="*/ 7429 h 25"/>
              <a:gd name="T8" fmla="*/ 3175 w 68"/>
              <a:gd name="T9" fmla="*/ 0 h 25"/>
              <a:gd name="T10" fmla="*/ 0 60000 65536"/>
              <a:gd name="T11" fmla="*/ 0 60000 65536"/>
              <a:gd name="T12" fmla="*/ 0 60000 65536"/>
              <a:gd name="T13" fmla="*/ 0 60000 65536"/>
              <a:gd name="T14" fmla="*/ 0 60000 65536"/>
              <a:gd name="T15" fmla="*/ 0 w 68"/>
              <a:gd name="T16" fmla="*/ 0 h 25"/>
              <a:gd name="T17" fmla="*/ 68 w 68"/>
              <a:gd name="T18" fmla="*/ 25 h 25"/>
            </a:gdLst>
            <a:ahLst/>
            <a:cxnLst>
              <a:cxn ang="T10">
                <a:pos x="T0" y="T1"/>
              </a:cxn>
              <a:cxn ang="T11">
                <a:pos x="T2" y="T3"/>
              </a:cxn>
              <a:cxn ang="T12">
                <a:pos x="T4" y="T5"/>
              </a:cxn>
              <a:cxn ang="T13">
                <a:pos x="T6" y="T7"/>
              </a:cxn>
              <a:cxn ang="T14">
                <a:pos x="T8" y="T9"/>
              </a:cxn>
            </a:cxnLst>
            <a:rect l="T15" t="T16" r="T17" b="T18"/>
            <a:pathLst>
              <a:path w="68" h="25">
                <a:moveTo>
                  <a:pt x="4" y="0"/>
                </a:moveTo>
                <a:lnTo>
                  <a:pt x="0" y="15"/>
                </a:lnTo>
                <a:lnTo>
                  <a:pt x="64" y="25"/>
                </a:lnTo>
                <a:lnTo>
                  <a:pt x="68" y="9"/>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3" name="Freeform 69"/>
          <p:cNvSpPr>
            <a:spLocks/>
          </p:cNvSpPr>
          <p:nvPr/>
        </p:nvSpPr>
        <p:spPr bwMode="auto">
          <a:xfrm>
            <a:off x="6022976" y="5216108"/>
            <a:ext cx="53975" cy="19050"/>
          </a:xfrm>
          <a:custGeom>
            <a:avLst/>
            <a:gdLst>
              <a:gd name="T0" fmla="*/ 3175 w 68"/>
              <a:gd name="T1" fmla="*/ 0 h 24"/>
              <a:gd name="T2" fmla="*/ 0 w 68"/>
              <a:gd name="T3" fmla="*/ 12700 h 24"/>
              <a:gd name="T4" fmla="*/ 50800 w 68"/>
              <a:gd name="T5" fmla="*/ 19050 h 24"/>
              <a:gd name="T6" fmla="*/ 53975 w 68"/>
              <a:gd name="T7" fmla="*/ 6350 h 24"/>
              <a:gd name="T8" fmla="*/ 3175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4" y="0"/>
                </a:moveTo>
                <a:lnTo>
                  <a:pt x="0" y="16"/>
                </a:lnTo>
                <a:lnTo>
                  <a:pt x="64" y="24"/>
                </a:lnTo>
                <a:lnTo>
                  <a:pt x="68" y="8"/>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4" name="Freeform 70"/>
          <p:cNvSpPr>
            <a:spLocks/>
          </p:cNvSpPr>
          <p:nvPr/>
        </p:nvSpPr>
        <p:spPr bwMode="auto">
          <a:xfrm>
            <a:off x="6124576" y="5230395"/>
            <a:ext cx="53975" cy="20638"/>
          </a:xfrm>
          <a:custGeom>
            <a:avLst/>
            <a:gdLst>
              <a:gd name="T0" fmla="*/ 3175 w 68"/>
              <a:gd name="T1" fmla="*/ 0 h 26"/>
              <a:gd name="T2" fmla="*/ 0 w 68"/>
              <a:gd name="T3" fmla="*/ 12700 h 26"/>
              <a:gd name="T4" fmla="*/ 50800 w 68"/>
              <a:gd name="T5" fmla="*/ 20638 h 26"/>
              <a:gd name="T6" fmla="*/ 53975 w 68"/>
              <a:gd name="T7" fmla="*/ 7938 h 26"/>
              <a:gd name="T8" fmla="*/ 3175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5" name="Freeform 71"/>
          <p:cNvSpPr>
            <a:spLocks/>
          </p:cNvSpPr>
          <p:nvPr/>
        </p:nvSpPr>
        <p:spPr bwMode="auto">
          <a:xfrm>
            <a:off x="6226176" y="5244684"/>
            <a:ext cx="53975" cy="20637"/>
          </a:xfrm>
          <a:custGeom>
            <a:avLst/>
            <a:gdLst>
              <a:gd name="T0" fmla="*/ 3175 w 68"/>
              <a:gd name="T1" fmla="*/ 0 h 26"/>
              <a:gd name="T2" fmla="*/ 0 w 68"/>
              <a:gd name="T3" fmla="*/ 12700 h 26"/>
              <a:gd name="T4" fmla="*/ 50800 w 68"/>
              <a:gd name="T5" fmla="*/ 20637 h 26"/>
              <a:gd name="T6" fmla="*/ 53975 w 68"/>
              <a:gd name="T7" fmla="*/ 7937 h 26"/>
              <a:gd name="T8" fmla="*/ 3175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6" name="Freeform 72"/>
          <p:cNvSpPr>
            <a:spLocks/>
          </p:cNvSpPr>
          <p:nvPr/>
        </p:nvSpPr>
        <p:spPr bwMode="auto">
          <a:xfrm>
            <a:off x="6327776" y="5260558"/>
            <a:ext cx="53975" cy="19050"/>
          </a:xfrm>
          <a:custGeom>
            <a:avLst/>
            <a:gdLst>
              <a:gd name="T0" fmla="*/ 3175 w 68"/>
              <a:gd name="T1" fmla="*/ 0 h 24"/>
              <a:gd name="T2" fmla="*/ 0 w 68"/>
              <a:gd name="T3" fmla="*/ 12700 h 24"/>
              <a:gd name="T4" fmla="*/ 50800 w 68"/>
              <a:gd name="T5" fmla="*/ 19050 h 24"/>
              <a:gd name="T6" fmla="*/ 53975 w 68"/>
              <a:gd name="T7" fmla="*/ 7938 h 24"/>
              <a:gd name="T8" fmla="*/ 3175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4" y="0"/>
                </a:moveTo>
                <a:lnTo>
                  <a:pt x="0" y="16"/>
                </a:lnTo>
                <a:lnTo>
                  <a:pt x="64" y="24"/>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7" name="Freeform 73"/>
          <p:cNvSpPr>
            <a:spLocks/>
          </p:cNvSpPr>
          <p:nvPr/>
        </p:nvSpPr>
        <p:spPr bwMode="auto">
          <a:xfrm>
            <a:off x="6429376" y="5274845"/>
            <a:ext cx="53975" cy="20638"/>
          </a:xfrm>
          <a:custGeom>
            <a:avLst/>
            <a:gdLst>
              <a:gd name="T0" fmla="*/ 3175 w 68"/>
              <a:gd name="T1" fmla="*/ 0 h 26"/>
              <a:gd name="T2" fmla="*/ 0 w 68"/>
              <a:gd name="T3" fmla="*/ 12700 h 26"/>
              <a:gd name="T4" fmla="*/ 50800 w 68"/>
              <a:gd name="T5" fmla="*/ 20638 h 26"/>
              <a:gd name="T6" fmla="*/ 53975 w 68"/>
              <a:gd name="T7" fmla="*/ 7938 h 26"/>
              <a:gd name="T8" fmla="*/ 3175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8" name="Freeform 74"/>
          <p:cNvSpPr>
            <a:spLocks/>
          </p:cNvSpPr>
          <p:nvPr/>
        </p:nvSpPr>
        <p:spPr bwMode="auto">
          <a:xfrm>
            <a:off x="6530976" y="5290721"/>
            <a:ext cx="53975" cy="17463"/>
          </a:xfrm>
          <a:custGeom>
            <a:avLst/>
            <a:gdLst>
              <a:gd name="T0" fmla="*/ 3175 w 68"/>
              <a:gd name="T1" fmla="*/ 0 h 24"/>
              <a:gd name="T2" fmla="*/ 0 w 68"/>
              <a:gd name="T3" fmla="*/ 10187 h 24"/>
              <a:gd name="T4" fmla="*/ 50800 w 68"/>
              <a:gd name="T5" fmla="*/ 17463 h 24"/>
              <a:gd name="T6" fmla="*/ 53975 w 68"/>
              <a:gd name="T7" fmla="*/ 5821 h 24"/>
              <a:gd name="T8" fmla="*/ 3175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4" y="0"/>
                </a:moveTo>
                <a:lnTo>
                  <a:pt x="0" y="14"/>
                </a:lnTo>
                <a:lnTo>
                  <a:pt x="64" y="24"/>
                </a:lnTo>
                <a:lnTo>
                  <a:pt x="68" y="8"/>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9" name="Freeform 75"/>
          <p:cNvSpPr>
            <a:spLocks/>
          </p:cNvSpPr>
          <p:nvPr/>
        </p:nvSpPr>
        <p:spPr bwMode="auto">
          <a:xfrm>
            <a:off x="6632576" y="5303420"/>
            <a:ext cx="53975" cy="19050"/>
          </a:xfrm>
          <a:custGeom>
            <a:avLst/>
            <a:gdLst>
              <a:gd name="T0" fmla="*/ 3175 w 68"/>
              <a:gd name="T1" fmla="*/ 0 h 24"/>
              <a:gd name="T2" fmla="*/ 0 w 68"/>
              <a:gd name="T3" fmla="*/ 12700 h 24"/>
              <a:gd name="T4" fmla="*/ 50800 w 68"/>
              <a:gd name="T5" fmla="*/ 19050 h 24"/>
              <a:gd name="T6" fmla="*/ 53975 w 68"/>
              <a:gd name="T7" fmla="*/ 7938 h 24"/>
              <a:gd name="T8" fmla="*/ 3175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4" y="0"/>
                </a:moveTo>
                <a:lnTo>
                  <a:pt x="0" y="16"/>
                </a:lnTo>
                <a:lnTo>
                  <a:pt x="64" y="24"/>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0" name="Freeform 76"/>
          <p:cNvSpPr>
            <a:spLocks/>
          </p:cNvSpPr>
          <p:nvPr/>
        </p:nvSpPr>
        <p:spPr bwMode="auto">
          <a:xfrm>
            <a:off x="6734176" y="5317709"/>
            <a:ext cx="53975" cy="20637"/>
          </a:xfrm>
          <a:custGeom>
            <a:avLst/>
            <a:gdLst>
              <a:gd name="T0" fmla="*/ 3175 w 68"/>
              <a:gd name="T1" fmla="*/ 0 h 26"/>
              <a:gd name="T2" fmla="*/ 0 w 68"/>
              <a:gd name="T3" fmla="*/ 12700 h 26"/>
              <a:gd name="T4" fmla="*/ 50800 w 68"/>
              <a:gd name="T5" fmla="*/ 20637 h 26"/>
              <a:gd name="T6" fmla="*/ 53975 w 68"/>
              <a:gd name="T7" fmla="*/ 7937 h 26"/>
              <a:gd name="T8" fmla="*/ 3175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1" name="Freeform 77"/>
          <p:cNvSpPr>
            <a:spLocks/>
          </p:cNvSpPr>
          <p:nvPr/>
        </p:nvSpPr>
        <p:spPr bwMode="auto">
          <a:xfrm>
            <a:off x="6835776" y="5333583"/>
            <a:ext cx="53975" cy="19050"/>
          </a:xfrm>
          <a:custGeom>
            <a:avLst/>
            <a:gdLst>
              <a:gd name="T0" fmla="*/ 3175 w 68"/>
              <a:gd name="T1" fmla="*/ 0 h 24"/>
              <a:gd name="T2" fmla="*/ 0 w 68"/>
              <a:gd name="T3" fmla="*/ 12700 h 24"/>
              <a:gd name="T4" fmla="*/ 50800 w 68"/>
              <a:gd name="T5" fmla="*/ 19050 h 24"/>
              <a:gd name="T6" fmla="*/ 53975 w 68"/>
              <a:gd name="T7" fmla="*/ 6350 h 24"/>
              <a:gd name="T8" fmla="*/ 3175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4" y="0"/>
                </a:moveTo>
                <a:lnTo>
                  <a:pt x="0" y="16"/>
                </a:lnTo>
                <a:lnTo>
                  <a:pt x="64" y="24"/>
                </a:lnTo>
                <a:lnTo>
                  <a:pt x="68" y="8"/>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2" name="Freeform 78"/>
          <p:cNvSpPr>
            <a:spLocks/>
          </p:cNvSpPr>
          <p:nvPr/>
        </p:nvSpPr>
        <p:spPr bwMode="auto">
          <a:xfrm>
            <a:off x="6937376" y="5347870"/>
            <a:ext cx="53975" cy="20638"/>
          </a:xfrm>
          <a:custGeom>
            <a:avLst/>
            <a:gdLst>
              <a:gd name="T0" fmla="*/ 3175 w 68"/>
              <a:gd name="T1" fmla="*/ 0 h 26"/>
              <a:gd name="T2" fmla="*/ 0 w 68"/>
              <a:gd name="T3" fmla="*/ 12700 h 26"/>
              <a:gd name="T4" fmla="*/ 50800 w 68"/>
              <a:gd name="T5" fmla="*/ 20638 h 26"/>
              <a:gd name="T6" fmla="*/ 53975 w 68"/>
              <a:gd name="T7" fmla="*/ 7938 h 26"/>
              <a:gd name="T8" fmla="*/ 3175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3" name="Freeform 79"/>
          <p:cNvSpPr>
            <a:spLocks/>
          </p:cNvSpPr>
          <p:nvPr/>
        </p:nvSpPr>
        <p:spPr bwMode="auto">
          <a:xfrm>
            <a:off x="6981826" y="5319295"/>
            <a:ext cx="100013" cy="82550"/>
          </a:xfrm>
          <a:custGeom>
            <a:avLst/>
            <a:gdLst>
              <a:gd name="T0" fmla="*/ 0 w 125"/>
              <a:gd name="T1" fmla="*/ 82550 h 103"/>
              <a:gd name="T2" fmla="*/ 20803 w 125"/>
              <a:gd name="T3" fmla="*/ 43279 h 103"/>
              <a:gd name="T4" fmla="*/ 12802 w 125"/>
              <a:gd name="T5" fmla="*/ 0 h 103"/>
              <a:gd name="T6" fmla="*/ 100013 w 125"/>
              <a:gd name="T7" fmla="*/ 56102 h 103"/>
              <a:gd name="T8" fmla="*/ 0 w 125"/>
              <a:gd name="T9" fmla="*/ 82550 h 103"/>
              <a:gd name="T10" fmla="*/ 0 60000 65536"/>
              <a:gd name="T11" fmla="*/ 0 60000 65536"/>
              <a:gd name="T12" fmla="*/ 0 60000 65536"/>
              <a:gd name="T13" fmla="*/ 0 60000 65536"/>
              <a:gd name="T14" fmla="*/ 0 60000 65536"/>
              <a:gd name="T15" fmla="*/ 0 w 125"/>
              <a:gd name="T16" fmla="*/ 0 h 103"/>
              <a:gd name="T17" fmla="*/ 125 w 125"/>
              <a:gd name="T18" fmla="*/ 103 h 103"/>
            </a:gdLst>
            <a:ahLst/>
            <a:cxnLst>
              <a:cxn ang="T10">
                <a:pos x="T0" y="T1"/>
              </a:cxn>
              <a:cxn ang="T11">
                <a:pos x="T2" y="T3"/>
              </a:cxn>
              <a:cxn ang="T12">
                <a:pos x="T4" y="T5"/>
              </a:cxn>
              <a:cxn ang="T13">
                <a:pos x="T6" y="T7"/>
              </a:cxn>
              <a:cxn ang="T14">
                <a:pos x="T8" y="T9"/>
              </a:cxn>
            </a:cxnLst>
            <a:rect l="T15" t="T16" r="T17" b="T18"/>
            <a:pathLst>
              <a:path w="125" h="103">
                <a:moveTo>
                  <a:pt x="0" y="103"/>
                </a:moveTo>
                <a:lnTo>
                  <a:pt x="26" y="54"/>
                </a:lnTo>
                <a:lnTo>
                  <a:pt x="16" y="0"/>
                </a:lnTo>
                <a:lnTo>
                  <a:pt x="125" y="70"/>
                </a:lnTo>
                <a:lnTo>
                  <a:pt x="0" y="10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4" name="Line 80"/>
          <p:cNvSpPr>
            <a:spLocks noChangeShapeType="1"/>
          </p:cNvSpPr>
          <p:nvPr/>
        </p:nvSpPr>
        <p:spPr bwMode="auto">
          <a:xfrm>
            <a:off x="4262439" y="5185945"/>
            <a:ext cx="1587" cy="3492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5" name="Freeform 81"/>
          <p:cNvSpPr>
            <a:spLocks/>
          </p:cNvSpPr>
          <p:nvPr/>
        </p:nvSpPr>
        <p:spPr bwMode="auto">
          <a:xfrm>
            <a:off x="4221163" y="5508208"/>
            <a:ext cx="82550" cy="95250"/>
          </a:xfrm>
          <a:custGeom>
            <a:avLst/>
            <a:gdLst>
              <a:gd name="T0" fmla="*/ 0 w 104"/>
              <a:gd name="T1" fmla="*/ 0 h 119"/>
              <a:gd name="T2" fmla="*/ 41275 w 104"/>
              <a:gd name="T3" fmla="*/ 14408 h 119"/>
              <a:gd name="T4" fmla="*/ 82550 w 104"/>
              <a:gd name="T5" fmla="*/ 0 h 119"/>
              <a:gd name="T6" fmla="*/ 41275 w 104"/>
              <a:gd name="T7" fmla="*/ 95250 h 119"/>
              <a:gd name="T8" fmla="*/ 0 w 104"/>
              <a:gd name="T9" fmla="*/ 0 h 119"/>
              <a:gd name="T10" fmla="*/ 0 60000 65536"/>
              <a:gd name="T11" fmla="*/ 0 60000 65536"/>
              <a:gd name="T12" fmla="*/ 0 60000 65536"/>
              <a:gd name="T13" fmla="*/ 0 60000 65536"/>
              <a:gd name="T14" fmla="*/ 0 60000 65536"/>
              <a:gd name="T15" fmla="*/ 0 w 104"/>
              <a:gd name="T16" fmla="*/ 0 h 119"/>
              <a:gd name="T17" fmla="*/ 104 w 104"/>
              <a:gd name="T18" fmla="*/ 119 h 119"/>
            </a:gdLst>
            <a:ahLst/>
            <a:cxnLst>
              <a:cxn ang="T10">
                <a:pos x="T0" y="T1"/>
              </a:cxn>
              <a:cxn ang="T11">
                <a:pos x="T2" y="T3"/>
              </a:cxn>
              <a:cxn ang="T12">
                <a:pos x="T4" y="T5"/>
              </a:cxn>
              <a:cxn ang="T13">
                <a:pos x="T6" y="T7"/>
              </a:cxn>
              <a:cxn ang="T14">
                <a:pos x="T8" y="T9"/>
              </a:cxn>
            </a:cxnLst>
            <a:rect l="T15" t="T16" r="T17" b="T18"/>
            <a:pathLst>
              <a:path w="104" h="119">
                <a:moveTo>
                  <a:pt x="0" y="0"/>
                </a:moveTo>
                <a:lnTo>
                  <a:pt x="52" y="18"/>
                </a:lnTo>
                <a:lnTo>
                  <a:pt x="104" y="0"/>
                </a:lnTo>
                <a:lnTo>
                  <a:pt x="52" y="119"/>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6" name="Line 82"/>
          <p:cNvSpPr>
            <a:spLocks noChangeShapeType="1"/>
          </p:cNvSpPr>
          <p:nvPr/>
        </p:nvSpPr>
        <p:spPr bwMode="auto">
          <a:xfrm>
            <a:off x="7654925" y="5508208"/>
            <a:ext cx="1588" cy="25400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7" name="Freeform 83"/>
          <p:cNvSpPr>
            <a:spLocks/>
          </p:cNvSpPr>
          <p:nvPr/>
        </p:nvSpPr>
        <p:spPr bwMode="auto">
          <a:xfrm>
            <a:off x="7613650" y="5735220"/>
            <a:ext cx="82550" cy="95250"/>
          </a:xfrm>
          <a:custGeom>
            <a:avLst/>
            <a:gdLst>
              <a:gd name="T0" fmla="*/ 0 w 104"/>
              <a:gd name="T1" fmla="*/ 0 h 119"/>
              <a:gd name="T2" fmla="*/ 41275 w 104"/>
              <a:gd name="T3" fmla="*/ 14408 h 119"/>
              <a:gd name="T4" fmla="*/ 82550 w 104"/>
              <a:gd name="T5" fmla="*/ 0 h 119"/>
              <a:gd name="T6" fmla="*/ 41275 w 104"/>
              <a:gd name="T7" fmla="*/ 95250 h 119"/>
              <a:gd name="T8" fmla="*/ 0 w 104"/>
              <a:gd name="T9" fmla="*/ 0 h 119"/>
              <a:gd name="T10" fmla="*/ 0 60000 65536"/>
              <a:gd name="T11" fmla="*/ 0 60000 65536"/>
              <a:gd name="T12" fmla="*/ 0 60000 65536"/>
              <a:gd name="T13" fmla="*/ 0 60000 65536"/>
              <a:gd name="T14" fmla="*/ 0 60000 65536"/>
              <a:gd name="T15" fmla="*/ 0 w 104"/>
              <a:gd name="T16" fmla="*/ 0 h 119"/>
              <a:gd name="T17" fmla="*/ 104 w 104"/>
              <a:gd name="T18" fmla="*/ 119 h 119"/>
            </a:gdLst>
            <a:ahLst/>
            <a:cxnLst>
              <a:cxn ang="T10">
                <a:pos x="T0" y="T1"/>
              </a:cxn>
              <a:cxn ang="T11">
                <a:pos x="T2" y="T3"/>
              </a:cxn>
              <a:cxn ang="T12">
                <a:pos x="T4" y="T5"/>
              </a:cxn>
              <a:cxn ang="T13">
                <a:pos x="T6" y="T7"/>
              </a:cxn>
              <a:cxn ang="T14">
                <a:pos x="T8" y="T9"/>
              </a:cxn>
            </a:cxnLst>
            <a:rect l="T15" t="T16" r="T17" b="T18"/>
            <a:pathLst>
              <a:path w="104" h="119">
                <a:moveTo>
                  <a:pt x="0" y="0"/>
                </a:moveTo>
                <a:lnTo>
                  <a:pt x="52" y="18"/>
                </a:lnTo>
                <a:lnTo>
                  <a:pt x="104" y="0"/>
                </a:lnTo>
                <a:lnTo>
                  <a:pt x="52" y="119"/>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8" name="Rectangle 84"/>
          <p:cNvSpPr>
            <a:spLocks noChangeArrowheads="1"/>
          </p:cNvSpPr>
          <p:nvPr/>
        </p:nvSpPr>
        <p:spPr bwMode="auto">
          <a:xfrm>
            <a:off x="5835651" y="4174708"/>
            <a:ext cx="275653"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rPr>
              <a:t>data</a:t>
            </a:r>
            <a:endParaRPr lang="en-US" b="1"/>
          </a:p>
        </p:txBody>
      </p:sp>
      <p:sp>
        <p:nvSpPr>
          <p:cNvPr id="89" name="Rectangle 85"/>
          <p:cNvSpPr>
            <a:spLocks noChangeArrowheads="1"/>
          </p:cNvSpPr>
          <p:nvPr/>
        </p:nvSpPr>
        <p:spPr bwMode="auto">
          <a:xfrm>
            <a:off x="5835651" y="4990683"/>
            <a:ext cx="275653"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rPr>
              <a:t>data</a:t>
            </a:r>
            <a:endParaRPr lang="en-US" b="1"/>
          </a:p>
        </p:txBody>
      </p:sp>
      <p:sp>
        <p:nvSpPr>
          <p:cNvPr id="90" name="Rectangle 86"/>
          <p:cNvSpPr>
            <a:spLocks noChangeArrowheads="1"/>
          </p:cNvSpPr>
          <p:nvPr/>
        </p:nvSpPr>
        <p:spPr bwMode="auto">
          <a:xfrm>
            <a:off x="3889376" y="1510884"/>
            <a:ext cx="86677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en-US" b="1" dirty="0">
                <a:solidFill>
                  <a:srgbClr val="000000"/>
                </a:solidFill>
              </a:rPr>
              <a:t>Server</a:t>
            </a:r>
            <a:endParaRPr lang="en-US" b="1" dirty="0"/>
          </a:p>
        </p:txBody>
      </p:sp>
      <p:sp>
        <p:nvSpPr>
          <p:cNvPr id="91" name="Rectangle 87"/>
          <p:cNvSpPr>
            <a:spLocks noChangeArrowheads="1"/>
          </p:cNvSpPr>
          <p:nvPr/>
        </p:nvSpPr>
        <p:spPr bwMode="auto">
          <a:xfrm>
            <a:off x="7104112" y="2028657"/>
            <a:ext cx="111601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en-US" b="1" dirty="0">
                <a:solidFill>
                  <a:srgbClr val="000000"/>
                </a:solidFill>
              </a:rPr>
              <a:t>Client</a:t>
            </a:r>
            <a:endParaRPr lang="en-US" b="1" dirty="0"/>
          </a:p>
        </p:txBody>
      </p:sp>
      <p:sp>
        <p:nvSpPr>
          <p:cNvPr id="92" name="Line 88"/>
          <p:cNvSpPr>
            <a:spLocks noChangeShapeType="1"/>
          </p:cNvSpPr>
          <p:nvPr/>
        </p:nvSpPr>
        <p:spPr bwMode="auto">
          <a:xfrm>
            <a:off x="4262439" y="3042820"/>
            <a:ext cx="1587" cy="3111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 name="Freeform 89"/>
          <p:cNvSpPr>
            <a:spLocks/>
          </p:cNvSpPr>
          <p:nvPr/>
        </p:nvSpPr>
        <p:spPr bwMode="auto">
          <a:xfrm>
            <a:off x="4221163" y="3326983"/>
            <a:ext cx="82550" cy="95250"/>
          </a:xfrm>
          <a:custGeom>
            <a:avLst/>
            <a:gdLst>
              <a:gd name="T0" fmla="*/ 0 w 104"/>
              <a:gd name="T1" fmla="*/ 0 h 119"/>
              <a:gd name="T2" fmla="*/ 41275 w 104"/>
              <a:gd name="T3" fmla="*/ 14408 h 119"/>
              <a:gd name="T4" fmla="*/ 82550 w 104"/>
              <a:gd name="T5" fmla="*/ 0 h 119"/>
              <a:gd name="T6" fmla="*/ 41275 w 104"/>
              <a:gd name="T7" fmla="*/ 95250 h 119"/>
              <a:gd name="T8" fmla="*/ 0 w 104"/>
              <a:gd name="T9" fmla="*/ 0 h 119"/>
              <a:gd name="T10" fmla="*/ 0 60000 65536"/>
              <a:gd name="T11" fmla="*/ 0 60000 65536"/>
              <a:gd name="T12" fmla="*/ 0 60000 65536"/>
              <a:gd name="T13" fmla="*/ 0 60000 65536"/>
              <a:gd name="T14" fmla="*/ 0 60000 65536"/>
              <a:gd name="T15" fmla="*/ 0 w 104"/>
              <a:gd name="T16" fmla="*/ 0 h 119"/>
              <a:gd name="T17" fmla="*/ 104 w 104"/>
              <a:gd name="T18" fmla="*/ 119 h 119"/>
            </a:gdLst>
            <a:ahLst/>
            <a:cxnLst>
              <a:cxn ang="T10">
                <a:pos x="T0" y="T1"/>
              </a:cxn>
              <a:cxn ang="T11">
                <a:pos x="T2" y="T3"/>
              </a:cxn>
              <a:cxn ang="T12">
                <a:pos x="T4" y="T5"/>
              </a:cxn>
              <a:cxn ang="T13">
                <a:pos x="T6" y="T7"/>
              </a:cxn>
              <a:cxn ang="T14">
                <a:pos x="T8" y="T9"/>
              </a:cxn>
            </a:cxnLst>
            <a:rect l="T15" t="T16" r="T17" b="T18"/>
            <a:pathLst>
              <a:path w="104" h="119">
                <a:moveTo>
                  <a:pt x="0" y="0"/>
                </a:moveTo>
                <a:lnTo>
                  <a:pt x="52" y="18"/>
                </a:lnTo>
                <a:lnTo>
                  <a:pt x="104" y="0"/>
                </a:lnTo>
                <a:lnTo>
                  <a:pt x="52" y="119"/>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4" name="Rectangle 90"/>
          <p:cNvSpPr>
            <a:spLocks noChangeArrowheads="1"/>
          </p:cNvSpPr>
          <p:nvPr/>
        </p:nvSpPr>
        <p:spPr bwMode="auto">
          <a:xfrm>
            <a:off x="3729038" y="3525420"/>
            <a:ext cx="107401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recvfrom()</a:t>
            </a:r>
            <a:endParaRPr lang="en-US" b="1"/>
          </a:p>
        </p:txBody>
      </p:sp>
      <p:sp>
        <p:nvSpPr>
          <p:cNvPr id="95" name="Rectangle 91"/>
          <p:cNvSpPr>
            <a:spLocks noChangeArrowheads="1"/>
          </p:cNvSpPr>
          <p:nvPr/>
        </p:nvSpPr>
        <p:spPr bwMode="auto">
          <a:xfrm>
            <a:off x="3695701" y="3409533"/>
            <a:ext cx="1135063" cy="38735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96" name="Line 92"/>
          <p:cNvSpPr>
            <a:spLocks noChangeShapeType="1"/>
          </p:cNvSpPr>
          <p:nvPr/>
        </p:nvSpPr>
        <p:spPr bwMode="auto">
          <a:xfrm>
            <a:off x="4262439" y="3820695"/>
            <a:ext cx="1587" cy="13970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7" name="Freeform 93"/>
          <p:cNvSpPr>
            <a:spLocks/>
          </p:cNvSpPr>
          <p:nvPr/>
        </p:nvSpPr>
        <p:spPr bwMode="auto">
          <a:xfrm>
            <a:off x="4221163" y="3933408"/>
            <a:ext cx="82550" cy="95250"/>
          </a:xfrm>
          <a:custGeom>
            <a:avLst/>
            <a:gdLst>
              <a:gd name="T0" fmla="*/ 0 w 104"/>
              <a:gd name="T1" fmla="*/ 0 h 120"/>
              <a:gd name="T2" fmla="*/ 41275 w 104"/>
              <a:gd name="T3" fmla="*/ 14288 h 120"/>
              <a:gd name="T4" fmla="*/ 82550 w 104"/>
              <a:gd name="T5" fmla="*/ 0 h 120"/>
              <a:gd name="T6" fmla="*/ 41275 w 104"/>
              <a:gd name="T7" fmla="*/ 95250 h 120"/>
              <a:gd name="T8" fmla="*/ 0 w 104"/>
              <a:gd name="T9" fmla="*/ 0 h 120"/>
              <a:gd name="T10" fmla="*/ 0 60000 65536"/>
              <a:gd name="T11" fmla="*/ 0 60000 65536"/>
              <a:gd name="T12" fmla="*/ 0 60000 65536"/>
              <a:gd name="T13" fmla="*/ 0 60000 65536"/>
              <a:gd name="T14" fmla="*/ 0 60000 65536"/>
              <a:gd name="T15" fmla="*/ 0 w 104"/>
              <a:gd name="T16" fmla="*/ 0 h 120"/>
              <a:gd name="T17" fmla="*/ 104 w 104"/>
              <a:gd name="T18" fmla="*/ 120 h 120"/>
            </a:gdLst>
            <a:ahLst/>
            <a:cxnLst>
              <a:cxn ang="T10">
                <a:pos x="T0" y="T1"/>
              </a:cxn>
              <a:cxn ang="T11">
                <a:pos x="T2" y="T3"/>
              </a:cxn>
              <a:cxn ang="T12">
                <a:pos x="T4" y="T5"/>
              </a:cxn>
              <a:cxn ang="T13">
                <a:pos x="T6" y="T7"/>
              </a:cxn>
              <a:cxn ang="T14">
                <a:pos x="T8" y="T9"/>
              </a:cxn>
            </a:cxnLst>
            <a:rect l="T15" t="T16" r="T17" b="T18"/>
            <a:pathLst>
              <a:path w="104" h="120">
                <a:moveTo>
                  <a:pt x="0" y="0"/>
                </a:moveTo>
                <a:lnTo>
                  <a:pt x="52" y="18"/>
                </a:lnTo>
                <a:lnTo>
                  <a:pt x="104" y="0"/>
                </a:lnTo>
                <a:lnTo>
                  <a:pt x="52" y="12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8" name="Line 94"/>
          <p:cNvSpPr>
            <a:spLocks noChangeShapeType="1"/>
          </p:cNvSpPr>
          <p:nvPr/>
        </p:nvSpPr>
        <p:spPr bwMode="auto">
          <a:xfrm>
            <a:off x="7654925" y="4369971"/>
            <a:ext cx="1588" cy="69056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 name="Freeform 95"/>
          <p:cNvSpPr>
            <a:spLocks/>
          </p:cNvSpPr>
          <p:nvPr/>
        </p:nvSpPr>
        <p:spPr bwMode="auto">
          <a:xfrm>
            <a:off x="7613650" y="5033545"/>
            <a:ext cx="82550" cy="95250"/>
          </a:xfrm>
          <a:custGeom>
            <a:avLst/>
            <a:gdLst>
              <a:gd name="T0" fmla="*/ 0 w 104"/>
              <a:gd name="T1" fmla="*/ 0 h 120"/>
              <a:gd name="T2" fmla="*/ 41275 w 104"/>
              <a:gd name="T3" fmla="*/ 14288 h 120"/>
              <a:gd name="T4" fmla="*/ 82550 w 104"/>
              <a:gd name="T5" fmla="*/ 0 h 120"/>
              <a:gd name="T6" fmla="*/ 41275 w 104"/>
              <a:gd name="T7" fmla="*/ 95250 h 120"/>
              <a:gd name="T8" fmla="*/ 0 w 104"/>
              <a:gd name="T9" fmla="*/ 0 h 120"/>
              <a:gd name="T10" fmla="*/ 0 60000 65536"/>
              <a:gd name="T11" fmla="*/ 0 60000 65536"/>
              <a:gd name="T12" fmla="*/ 0 60000 65536"/>
              <a:gd name="T13" fmla="*/ 0 60000 65536"/>
              <a:gd name="T14" fmla="*/ 0 60000 65536"/>
              <a:gd name="T15" fmla="*/ 0 w 104"/>
              <a:gd name="T16" fmla="*/ 0 h 120"/>
              <a:gd name="T17" fmla="*/ 104 w 104"/>
              <a:gd name="T18" fmla="*/ 120 h 120"/>
            </a:gdLst>
            <a:ahLst/>
            <a:cxnLst>
              <a:cxn ang="T10">
                <a:pos x="T0" y="T1"/>
              </a:cxn>
              <a:cxn ang="T11">
                <a:pos x="T2" y="T3"/>
              </a:cxn>
              <a:cxn ang="T12">
                <a:pos x="T4" y="T5"/>
              </a:cxn>
              <a:cxn ang="T13">
                <a:pos x="T6" y="T7"/>
              </a:cxn>
              <a:cxn ang="T14">
                <a:pos x="T8" y="T9"/>
              </a:cxn>
            </a:cxnLst>
            <a:rect l="T15" t="T16" r="T17" b="T18"/>
            <a:pathLst>
              <a:path w="104" h="120">
                <a:moveTo>
                  <a:pt x="0" y="0"/>
                </a:moveTo>
                <a:lnTo>
                  <a:pt x="52" y="18"/>
                </a:lnTo>
                <a:lnTo>
                  <a:pt x="104" y="0"/>
                </a:lnTo>
                <a:lnTo>
                  <a:pt x="52" y="12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0" name="Line 96"/>
          <p:cNvSpPr>
            <a:spLocks noChangeShapeType="1"/>
          </p:cNvSpPr>
          <p:nvPr/>
        </p:nvSpPr>
        <p:spPr bwMode="auto">
          <a:xfrm>
            <a:off x="7651750" y="2795170"/>
            <a:ext cx="1588" cy="21748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1" name="Freeform 97"/>
          <p:cNvSpPr>
            <a:spLocks/>
          </p:cNvSpPr>
          <p:nvPr/>
        </p:nvSpPr>
        <p:spPr bwMode="auto">
          <a:xfrm>
            <a:off x="7610475" y="2985670"/>
            <a:ext cx="82550" cy="95250"/>
          </a:xfrm>
          <a:custGeom>
            <a:avLst/>
            <a:gdLst>
              <a:gd name="T0" fmla="*/ 0 w 104"/>
              <a:gd name="T1" fmla="*/ 0 h 119"/>
              <a:gd name="T2" fmla="*/ 41275 w 104"/>
              <a:gd name="T3" fmla="*/ 14408 h 119"/>
              <a:gd name="T4" fmla="*/ 82550 w 104"/>
              <a:gd name="T5" fmla="*/ 0 h 119"/>
              <a:gd name="T6" fmla="*/ 41275 w 104"/>
              <a:gd name="T7" fmla="*/ 95250 h 119"/>
              <a:gd name="T8" fmla="*/ 0 w 104"/>
              <a:gd name="T9" fmla="*/ 0 h 119"/>
              <a:gd name="T10" fmla="*/ 0 60000 65536"/>
              <a:gd name="T11" fmla="*/ 0 60000 65536"/>
              <a:gd name="T12" fmla="*/ 0 60000 65536"/>
              <a:gd name="T13" fmla="*/ 0 60000 65536"/>
              <a:gd name="T14" fmla="*/ 0 60000 65536"/>
              <a:gd name="T15" fmla="*/ 0 w 104"/>
              <a:gd name="T16" fmla="*/ 0 h 119"/>
              <a:gd name="T17" fmla="*/ 104 w 104"/>
              <a:gd name="T18" fmla="*/ 119 h 119"/>
            </a:gdLst>
            <a:ahLst/>
            <a:cxnLst>
              <a:cxn ang="T10">
                <a:pos x="T0" y="T1"/>
              </a:cxn>
              <a:cxn ang="T11">
                <a:pos x="T2" y="T3"/>
              </a:cxn>
              <a:cxn ang="T12">
                <a:pos x="T4" y="T5"/>
              </a:cxn>
              <a:cxn ang="T13">
                <a:pos x="T6" y="T7"/>
              </a:cxn>
              <a:cxn ang="T14">
                <a:pos x="T8" y="T9"/>
              </a:cxn>
            </a:cxnLst>
            <a:rect l="T15" t="T16" r="T17" b="T18"/>
            <a:pathLst>
              <a:path w="104" h="119">
                <a:moveTo>
                  <a:pt x="0" y="0"/>
                </a:moveTo>
                <a:lnTo>
                  <a:pt x="52" y="18"/>
                </a:lnTo>
                <a:lnTo>
                  <a:pt x="104" y="0"/>
                </a:lnTo>
                <a:lnTo>
                  <a:pt x="52" y="119"/>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2" name="Line 98"/>
          <p:cNvSpPr>
            <a:spLocks noChangeShapeType="1"/>
          </p:cNvSpPr>
          <p:nvPr/>
        </p:nvSpPr>
        <p:spPr bwMode="auto">
          <a:xfrm>
            <a:off x="7651750" y="3469858"/>
            <a:ext cx="1588" cy="44291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 name="Freeform 99"/>
          <p:cNvSpPr>
            <a:spLocks/>
          </p:cNvSpPr>
          <p:nvPr/>
        </p:nvSpPr>
        <p:spPr bwMode="auto">
          <a:xfrm>
            <a:off x="7610475" y="3885783"/>
            <a:ext cx="82550" cy="95250"/>
          </a:xfrm>
          <a:custGeom>
            <a:avLst/>
            <a:gdLst>
              <a:gd name="T0" fmla="*/ 0 w 104"/>
              <a:gd name="T1" fmla="*/ 0 h 119"/>
              <a:gd name="T2" fmla="*/ 41275 w 104"/>
              <a:gd name="T3" fmla="*/ 14408 h 119"/>
              <a:gd name="T4" fmla="*/ 82550 w 104"/>
              <a:gd name="T5" fmla="*/ 0 h 119"/>
              <a:gd name="T6" fmla="*/ 41275 w 104"/>
              <a:gd name="T7" fmla="*/ 95250 h 119"/>
              <a:gd name="T8" fmla="*/ 0 w 104"/>
              <a:gd name="T9" fmla="*/ 0 h 119"/>
              <a:gd name="T10" fmla="*/ 0 60000 65536"/>
              <a:gd name="T11" fmla="*/ 0 60000 65536"/>
              <a:gd name="T12" fmla="*/ 0 60000 65536"/>
              <a:gd name="T13" fmla="*/ 0 60000 65536"/>
              <a:gd name="T14" fmla="*/ 0 60000 65536"/>
              <a:gd name="T15" fmla="*/ 0 w 104"/>
              <a:gd name="T16" fmla="*/ 0 h 119"/>
              <a:gd name="T17" fmla="*/ 104 w 104"/>
              <a:gd name="T18" fmla="*/ 119 h 119"/>
            </a:gdLst>
            <a:ahLst/>
            <a:cxnLst>
              <a:cxn ang="T10">
                <a:pos x="T0" y="T1"/>
              </a:cxn>
              <a:cxn ang="T11">
                <a:pos x="T2" y="T3"/>
              </a:cxn>
              <a:cxn ang="T12">
                <a:pos x="T4" y="T5"/>
              </a:cxn>
              <a:cxn ang="T13">
                <a:pos x="T6" y="T7"/>
              </a:cxn>
              <a:cxn ang="T14">
                <a:pos x="T8" y="T9"/>
              </a:cxn>
            </a:cxnLst>
            <a:rect l="T15" t="T16" r="T17" b="T18"/>
            <a:pathLst>
              <a:path w="104" h="119">
                <a:moveTo>
                  <a:pt x="0" y="0"/>
                </a:moveTo>
                <a:lnTo>
                  <a:pt x="52" y="18"/>
                </a:lnTo>
                <a:lnTo>
                  <a:pt x="104" y="0"/>
                </a:lnTo>
                <a:lnTo>
                  <a:pt x="52" y="119"/>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4" name="Rectangle 104"/>
          <p:cNvSpPr>
            <a:spLocks noChangeArrowheads="1"/>
          </p:cNvSpPr>
          <p:nvPr/>
        </p:nvSpPr>
        <p:spPr bwMode="auto">
          <a:xfrm>
            <a:off x="8759825" y="2966620"/>
            <a:ext cx="1371600" cy="609600"/>
          </a:xfrm>
          <a:prstGeom prst="rect">
            <a:avLst/>
          </a:prstGeom>
          <a:solidFill>
            <a:schemeClr val="bg1"/>
          </a:solidFill>
          <a:ln w="9525">
            <a:solidFill>
              <a:schemeClr val="bg1"/>
            </a:solidFill>
            <a:miter lim="800000"/>
            <a:headEnd/>
            <a:tailEnd/>
          </a:ln>
        </p:spPr>
        <p:txBody>
          <a:bodyPr wrap="none" anchor="ctr"/>
          <a:lstStyle/>
          <a:p>
            <a:pPr algn="ctr"/>
            <a:r>
              <a:rPr lang="en-US" b="1">
                <a:solidFill>
                  <a:srgbClr val="990000"/>
                </a:solidFill>
              </a:rPr>
              <a:t>Not needed</a:t>
            </a:r>
          </a:p>
        </p:txBody>
      </p:sp>
      <p:cxnSp>
        <p:nvCxnSpPr>
          <p:cNvPr id="105" name="AutoShape 105"/>
          <p:cNvCxnSpPr>
            <a:cxnSpLocks noChangeShapeType="1"/>
            <a:stCxn id="104" idx="1"/>
            <a:endCxn id="20" idx="3"/>
          </p:cNvCxnSpPr>
          <p:nvPr/>
        </p:nvCxnSpPr>
        <p:spPr bwMode="auto">
          <a:xfrm flipH="1" flipV="1">
            <a:off x="8223251" y="3261896"/>
            <a:ext cx="536575" cy="952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142652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8F5B-F94C-3171-C750-AA1165BCA3E2}"/>
              </a:ext>
            </a:extLst>
          </p:cNvPr>
          <p:cNvSpPr>
            <a:spLocks noGrp="1"/>
          </p:cNvSpPr>
          <p:nvPr>
            <p:ph type="title"/>
          </p:nvPr>
        </p:nvSpPr>
        <p:spPr/>
        <p:txBody>
          <a:bodyPr/>
          <a:lstStyle/>
          <a:p>
            <a:r>
              <a:rPr lang="en-US" b="1" dirty="0"/>
              <a:t>Infrastructure </a:t>
            </a:r>
          </a:p>
        </p:txBody>
      </p:sp>
      <p:sp>
        <p:nvSpPr>
          <p:cNvPr id="3" name="Content Placeholder 2">
            <a:extLst>
              <a:ext uri="{FF2B5EF4-FFF2-40B4-BE49-F238E27FC236}">
                <a16:creationId xmlns:a16="http://schemas.microsoft.com/office/drawing/2014/main" id="{745E588E-82E5-2EDF-1072-9EF184D537CA}"/>
              </a:ext>
            </a:extLst>
          </p:cNvPr>
          <p:cNvSpPr>
            <a:spLocks noGrp="1"/>
          </p:cNvSpPr>
          <p:nvPr>
            <p:ph idx="1"/>
          </p:nvPr>
        </p:nvSpPr>
        <p:spPr/>
        <p:txBody>
          <a:bodyPr/>
          <a:lstStyle/>
          <a:p>
            <a:r>
              <a:rPr lang="en-US" dirty="0"/>
              <a:t>You may either use the class VMs available at secnet.cs.wpi.edu/</a:t>
            </a:r>
            <a:r>
              <a:rPr lang="en-US" dirty="0" err="1"/>
              <a:t>vmdashboard</a:t>
            </a:r>
            <a:r>
              <a:rPr lang="en-US" dirty="0"/>
              <a:t> or</a:t>
            </a:r>
          </a:p>
          <a:p>
            <a:r>
              <a:rPr lang="en-US" dirty="0"/>
              <a:t>Set up your own isolated network using </a:t>
            </a:r>
            <a:r>
              <a:rPr lang="en-US" dirty="0" err="1"/>
              <a:t>Vbox</a:t>
            </a:r>
            <a:r>
              <a:rPr lang="en-US" dirty="0"/>
              <a:t>, Parallel (may look up online tutorials that can help with the set up)</a:t>
            </a:r>
          </a:p>
        </p:txBody>
      </p:sp>
    </p:spTree>
    <p:extLst>
      <p:ext uri="{BB962C8B-B14F-4D97-AF65-F5344CB8AC3E}">
        <p14:creationId xmlns:p14="http://schemas.microsoft.com/office/powerpoint/2010/main" val="355905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System Calls for Elementary TCP Sockets </a:t>
            </a:r>
          </a:p>
        </p:txBody>
      </p:sp>
      <p:sp>
        <p:nvSpPr>
          <p:cNvPr id="6" name="Rectangle 3"/>
          <p:cNvSpPr>
            <a:spLocks noGrp="1" noChangeArrowheads="1"/>
          </p:cNvSpPr>
          <p:nvPr>
            <p:ph idx="1"/>
          </p:nvPr>
        </p:nvSpPr>
        <p:spPr>
          <a:xfrm>
            <a:off x="1847528" y="1470524"/>
            <a:ext cx="8363272" cy="5040560"/>
          </a:xfrm>
          <a:noFill/>
        </p:spPr>
        <p:txBody>
          <a:bodyPr>
            <a:normAutofit fontScale="92500" lnSpcReduction="20000"/>
          </a:bodyPr>
          <a:lstStyle/>
          <a:p>
            <a:pPr eaLnBrk="1" hangingPunct="1">
              <a:lnSpc>
                <a:spcPct val="90000"/>
              </a:lnSpc>
              <a:buFontTx/>
              <a:buNone/>
            </a:pPr>
            <a:r>
              <a:rPr lang="en-US" sz="1800" dirty="0">
                <a:latin typeface="Times New Roman" pitchFamily="18" charset="0"/>
                <a:cs typeface="Times New Roman" pitchFamily="18" charset="0"/>
              </a:rPr>
              <a:t>#include  &lt;sys/</a:t>
            </a:r>
            <a:r>
              <a:rPr lang="en-US" sz="1800" dirty="0" err="1">
                <a:latin typeface="Times New Roman" pitchFamily="18" charset="0"/>
                <a:cs typeface="Times New Roman" pitchFamily="18" charset="0"/>
              </a:rPr>
              <a:t>types.h</a:t>
            </a:r>
            <a:r>
              <a:rPr lang="en-US" sz="1800" dirty="0">
                <a:latin typeface="Times New Roman" pitchFamily="18" charset="0"/>
                <a:cs typeface="Times New Roman" pitchFamily="18" charset="0"/>
              </a:rPr>
              <a:t>&gt;</a:t>
            </a:r>
          </a:p>
          <a:p>
            <a:pPr eaLnBrk="1" hangingPunct="1">
              <a:lnSpc>
                <a:spcPct val="90000"/>
              </a:lnSpc>
              <a:buFontTx/>
              <a:buNone/>
            </a:pPr>
            <a:r>
              <a:rPr lang="en-US" sz="1800" dirty="0">
                <a:latin typeface="Times New Roman" pitchFamily="18" charset="0"/>
                <a:cs typeface="Times New Roman" pitchFamily="18" charset="0"/>
              </a:rPr>
              <a:t>#include  &lt;sys/</a:t>
            </a:r>
            <a:r>
              <a:rPr lang="en-US" sz="1800" dirty="0" err="1">
                <a:latin typeface="Times New Roman" pitchFamily="18" charset="0"/>
                <a:cs typeface="Times New Roman" pitchFamily="18" charset="0"/>
              </a:rPr>
              <a:t>socket.h</a:t>
            </a:r>
            <a:r>
              <a:rPr lang="en-US" sz="1800" dirty="0">
                <a:latin typeface="Times New Roman" pitchFamily="18" charset="0"/>
                <a:cs typeface="Times New Roman" pitchFamily="18" charset="0"/>
              </a:rPr>
              <a:t>&gt;</a:t>
            </a:r>
          </a:p>
          <a:p>
            <a:pPr eaLnBrk="1" hangingPunct="1">
              <a:lnSpc>
                <a:spcPct val="90000"/>
              </a:lnSpc>
              <a:buFontTx/>
              <a:buNone/>
            </a:pPr>
            <a:endParaRPr lang="en-US" sz="1800" dirty="0">
              <a:latin typeface="Times New Roman" pitchFamily="18" charset="0"/>
              <a:cs typeface="Times New Roman" pitchFamily="18" charset="0"/>
            </a:endParaRPr>
          </a:p>
          <a:p>
            <a:pPr eaLnBrk="1" hangingPunct="1">
              <a:lnSpc>
                <a:spcPct val="90000"/>
              </a:lnSpc>
              <a:buFontTx/>
              <a:buNone/>
            </a:pPr>
            <a:r>
              <a:rPr lang="en-US" sz="2000" i="1" dirty="0">
                <a:latin typeface="Times New Roman" pitchFamily="18" charset="0"/>
                <a:cs typeface="Times New Roman" pitchFamily="18" charset="0"/>
              </a:rPr>
              <a:t> 	                </a:t>
            </a:r>
          </a:p>
          <a:p>
            <a:pPr eaLnBrk="1" hangingPunct="1">
              <a:lnSpc>
                <a:spcPct val="90000"/>
              </a:lnSpc>
              <a:buFontTx/>
              <a:buNone/>
            </a:pPr>
            <a:endParaRPr lang="en-US" sz="2000" dirty="0">
              <a:latin typeface="Times New Roman" pitchFamily="18" charset="0"/>
              <a:cs typeface="Times New Roman" pitchFamily="18" charset="0"/>
            </a:endParaRPr>
          </a:p>
          <a:p>
            <a:pPr eaLnBrk="1" hangingPunct="1">
              <a:lnSpc>
                <a:spcPct val="90000"/>
              </a:lnSpc>
              <a:buFontTx/>
              <a:buNone/>
            </a:pPr>
            <a:r>
              <a:rPr lang="en-US" sz="2000" b="1" i="1" dirty="0">
                <a:solidFill>
                  <a:srgbClr val="0033CC"/>
                </a:solidFill>
                <a:latin typeface="Times New Roman" pitchFamily="18" charset="0"/>
                <a:cs typeface="Times New Roman" pitchFamily="18" charset="0"/>
              </a:rPr>
              <a:t>family</a:t>
            </a:r>
            <a:r>
              <a:rPr lang="en-US" sz="2000" dirty="0">
                <a:latin typeface="Times New Roman" pitchFamily="18" charset="0"/>
                <a:cs typeface="Times New Roman" pitchFamily="18" charset="0"/>
              </a:rPr>
              <a:t>:  specifies the protocol family     {AF_INET for TCP/IP}</a:t>
            </a:r>
          </a:p>
          <a:p>
            <a:pPr eaLnBrk="1" hangingPunct="1">
              <a:lnSpc>
                <a:spcPct val="90000"/>
              </a:lnSpc>
              <a:buFontTx/>
              <a:buNone/>
            </a:pPr>
            <a:r>
              <a:rPr lang="en-US" sz="2000" b="1" i="1" dirty="0">
                <a:solidFill>
                  <a:srgbClr val="0033CC"/>
                </a:solidFill>
                <a:latin typeface="Times New Roman" pitchFamily="18" charset="0"/>
                <a:cs typeface="Times New Roman" pitchFamily="18" charset="0"/>
              </a:rPr>
              <a:t>type</a:t>
            </a:r>
            <a:r>
              <a:rPr lang="en-US" sz="2000" dirty="0">
                <a:latin typeface="Times New Roman" pitchFamily="18" charset="0"/>
                <a:cs typeface="Times New Roman" pitchFamily="18" charset="0"/>
              </a:rPr>
              <a:t>:  indicates communications semantics</a:t>
            </a:r>
          </a:p>
          <a:p>
            <a:pPr eaLnBrk="1" hangingPunct="1">
              <a:lnSpc>
                <a:spcPct val="90000"/>
              </a:lnSpc>
              <a:buFontTx/>
              <a:buNone/>
            </a:pPr>
            <a:r>
              <a:rPr lang="en-US" sz="2000" dirty="0">
                <a:cs typeface="Times New Roman" pitchFamily="18" charset="0"/>
              </a:rPr>
              <a:t>  </a:t>
            </a:r>
            <a:r>
              <a:rPr lang="en-US" sz="1400" dirty="0">
                <a:latin typeface="Arial" charset="0"/>
                <a:cs typeface="Times New Roman" pitchFamily="18" charset="0"/>
              </a:rPr>
              <a:t>SOCK_STREAM       </a:t>
            </a:r>
            <a:r>
              <a:rPr lang="en-US" sz="1400" dirty="0">
                <a:cs typeface="Times New Roman" pitchFamily="18" charset="0"/>
              </a:rPr>
              <a:t>stream socket         TCP</a:t>
            </a:r>
            <a:endParaRPr lang="en-US" sz="1400" dirty="0">
              <a:latin typeface="Arial" charset="0"/>
              <a:cs typeface="Times New Roman" pitchFamily="18" charset="0"/>
            </a:endParaRPr>
          </a:p>
          <a:p>
            <a:pPr eaLnBrk="1" hangingPunct="1">
              <a:lnSpc>
                <a:spcPct val="90000"/>
              </a:lnSpc>
              <a:buFontTx/>
              <a:buNone/>
            </a:pPr>
            <a:r>
              <a:rPr lang="en-US" sz="1400" dirty="0">
                <a:latin typeface="Arial" charset="0"/>
                <a:cs typeface="Times New Roman" pitchFamily="18" charset="0"/>
              </a:rPr>
              <a:t>     SOCK_DGRAM        </a:t>
            </a:r>
            <a:r>
              <a:rPr lang="en-US" sz="1400" dirty="0">
                <a:cs typeface="Times New Roman" pitchFamily="18" charset="0"/>
              </a:rPr>
              <a:t>datagram socket      UDP</a:t>
            </a:r>
            <a:endParaRPr lang="en-US" sz="1400" dirty="0">
              <a:latin typeface="Arial" charset="0"/>
              <a:cs typeface="Times New Roman" pitchFamily="18" charset="0"/>
            </a:endParaRPr>
          </a:p>
          <a:p>
            <a:pPr eaLnBrk="1" hangingPunct="1">
              <a:lnSpc>
                <a:spcPct val="90000"/>
              </a:lnSpc>
              <a:buFontTx/>
              <a:buNone/>
            </a:pPr>
            <a:r>
              <a:rPr lang="en-US" sz="1400" dirty="0">
                <a:latin typeface="Arial" charset="0"/>
                <a:cs typeface="Times New Roman" pitchFamily="18" charset="0"/>
              </a:rPr>
              <a:t>     SOCK_RAW     </a:t>
            </a:r>
            <a:r>
              <a:rPr lang="en-US" sz="1400" dirty="0">
                <a:cs typeface="Times New Roman" pitchFamily="18" charset="0"/>
              </a:rPr>
              <a:t>     raw socket</a:t>
            </a:r>
          </a:p>
          <a:p>
            <a:pPr eaLnBrk="1" hangingPunct="1">
              <a:lnSpc>
                <a:spcPct val="90000"/>
              </a:lnSpc>
              <a:buFontTx/>
              <a:buNone/>
            </a:pPr>
            <a:r>
              <a:rPr lang="en-US" sz="2000" b="1" i="1" dirty="0">
                <a:solidFill>
                  <a:srgbClr val="0033CC"/>
                </a:solidFill>
                <a:latin typeface="Times New Roman" pitchFamily="18" charset="0"/>
                <a:cs typeface="Times New Roman" pitchFamily="18" charset="0"/>
              </a:rPr>
              <a:t>protocol</a:t>
            </a:r>
            <a:r>
              <a:rPr lang="en-US" sz="2000" dirty="0">
                <a:latin typeface="Times New Roman" pitchFamily="18" charset="0"/>
                <a:cs typeface="Times New Roman" pitchFamily="18" charset="0"/>
              </a:rPr>
              <a:t>: set to IPPROTO_TCP for TCP</a:t>
            </a:r>
          </a:p>
          <a:p>
            <a:pPr eaLnBrk="1" hangingPunct="1">
              <a:lnSpc>
                <a:spcPct val="90000"/>
              </a:lnSpc>
              <a:buFontTx/>
              <a:buNone/>
            </a:pPr>
            <a:r>
              <a:rPr lang="en-US" sz="2000" u="sng" dirty="0">
                <a:latin typeface="Times New Roman" pitchFamily="18" charset="0"/>
                <a:cs typeface="Times New Roman" pitchFamily="18" charset="0"/>
              </a:rPr>
              <a:t>returns</a:t>
            </a:r>
            <a:r>
              <a:rPr lang="en-US" sz="2000" dirty="0">
                <a:latin typeface="Times New Roman" pitchFamily="18" charset="0"/>
                <a:cs typeface="Times New Roman" pitchFamily="18" charset="0"/>
              </a:rPr>
              <a:t> </a:t>
            </a:r>
            <a:r>
              <a:rPr lang="en-US" sz="2000" dirty="0">
                <a:solidFill>
                  <a:srgbClr val="008000"/>
                </a:solidFill>
                <a:latin typeface="Times New Roman" pitchFamily="18" charset="0"/>
                <a:cs typeface="Times New Roman" pitchFamily="18" charset="0"/>
              </a:rPr>
              <a:t>on success:    socket descriptor  </a:t>
            </a:r>
            <a:r>
              <a:rPr lang="en-US" sz="2000" dirty="0">
                <a:latin typeface="Times New Roman" pitchFamily="18" charset="0"/>
                <a:cs typeface="Times New Roman" pitchFamily="18" charset="0"/>
              </a:rPr>
              <a:t>{a small nonnegative integer}</a:t>
            </a:r>
            <a:endParaRPr lang="en-US" sz="2000" dirty="0">
              <a:solidFill>
                <a:srgbClr val="008000"/>
              </a:solidFill>
              <a:latin typeface="Times New Roman" pitchFamily="18" charset="0"/>
              <a:cs typeface="Times New Roman" pitchFamily="18" charset="0"/>
            </a:endParaRPr>
          </a:p>
          <a:p>
            <a:pPr eaLnBrk="1" hangingPunct="1">
              <a:lnSpc>
                <a:spcPct val="90000"/>
              </a:lnSpc>
              <a:buFontTx/>
              <a:buNone/>
            </a:pPr>
            <a:r>
              <a:rPr lang="en-US" sz="2000" dirty="0">
                <a:solidFill>
                  <a:srgbClr val="008000"/>
                </a:solidFill>
                <a:latin typeface="Times New Roman" pitchFamily="18" charset="0"/>
                <a:cs typeface="Times New Roman" pitchFamily="18" charset="0"/>
              </a:rPr>
              <a:t>            on error</a:t>
            </a:r>
            <a:r>
              <a:rPr lang="en-US" sz="2000" dirty="0">
                <a:solidFill>
                  <a:srgbClr val="00FF00"/>
                </a:solidFill>
                <a:latin typeface="Times New Roman" pitchFamily="18" charset="0"/>
                <a:cs typeface="Times New Roman" pitchFamily="18" charset="0"/>
              </a:rPr>
              <a:t>:        </a:t>
            </a:r>
            <a:r>
              <a:rPr lang="en-US" sz="2000" dirty="0">
                <a:solidFill>
                  <a:srgbClr val="008000"/>
                </a:solidFill>
                <a:latin typeface="Times New Roman" pitchFamily="18" charset="0"/>
                <a:cs typeface="Times New Roman" pitchFamily="18" charset="0"/>
              </a:rPr>
              <a:t>-1</a:t>
            </a:r>
          </a:p>
          <a:p>
            <a:pPr eaLnBrk="1" hangingPunct="1">
              <a:lnSpc>
                <a:spcPct val="90000"/>
              </a:lnSpc>
              <a:buFontTx/>
              <a:buNone/>
            </a:pPr>
            <a:r>
              <a:rPr lang="en-US" sz="2000" dirty="0">
                <a:cs typeface="Times New Roman" pitchFamily="18" charset="0"/>
              </a:rPr>
              <a:t>Example:</a:t>
            </a:r>
          </a:p>
          <a:p>
            <a:pPr eaLnBrk="1" hangingPunct="1">
              <a:lnSpc>
                <a:spcPct val="90000"/>
              </a:lnSpc>
              <a:buFontTx/>
              <a:buNone/>
            </a:pPr>
            <a:r>
              <a:rPr lang="en-US" sz="2000" dirty="0">
                <a:solidFill>
                  <a:schemeClr val="accent2"/>
                </a:solidFill>
                <a:latin typeface="Times New Roman" pitchFamily="18" charset="0"/>
                <a:cs typeface="Times New Roman" pitchFamily="18" charset="0"/>
              </a:rPr>
              <a:t>	</a:t>
            </a:r>
            <a:r>
              <a:rPr lang="en-US" sz="2000" b="1" dirty="0">
                <a:solidFill>
                  <a:schemeClr val="accent2"/>
                </a:solidFill>
                <a:cs typeface="Times New Roman" pitchFamily="18" charset="0"/>
              </a:rPr>
              <a:t>if  (( </a:t>
            </a:r>
            <a:r>
              <a:rPr lang="en-US" sz="2000" b="1" dirty="0" err="1">
                <a:solidFill>
                  <a:schemeClr val="accent2"/>
                </a:solidFill>
                <a:cs typeface="Times New Roman" pitchFamily="18" charset="0"/>
              </a:rPr>
              <a:t>sd</a:t>
            </a:r>
            <a:r>
              <a:rPr lang="en-US" sz="2000" b="1" dirty="0">
                <a:solidFill>
                  <a:schemeClr val="accent2"/>
                </a:solidFill>
                <a:cs typeface="Times New Roman" pitchFamily="18" charset="0"/>
              </a:rPr>
              <a:t> = socket (AF_INET, SOCK_STREAM, IPPROTO_TCP)) &lt; 0)  </a:t>
            </a:r>
            <a:r>
              <a:rPr lang="en-US" sz="2000" b="1" dirty="0" err="1">
                <a:solidFill>
                  <a:schemeClr val="accent2"/>
                </a:solidFill>
                <a:cs typeface="Times New Roman" pitchFamily="18" charset="0"/>
              </a:rPr>
              <a:t>err_sys</a:t>
            </a:r>
            <a:r>
              <a:rPr lang="en-US" sz="2000" b="1" dirty="0">
                <a:solidFill>
                  <a:schemeClr val="accent2"/>
                </a:solidFill>
                <a:cs typeface="Times New Roman" pitchFamily="18" charset="0"/>
              </a:rPr>
              <a:t> (“socket call error”);</a:t>
            </a:r>
          </a:p>
          <a:p>
            <a:pPr eaLnBrk="1" hangingPunct="1">
              <a:lnSpc>
                <a:spcPct val="90000"/>
              </a:lnSpc>
              <a:buFontTx/>
              <a:buNone/>
            </a:pPr>
            <a:endParaRPr lang="en-US" sz="2000" b="1" dirty="0">
              <a:solidFill>
                <a:schemeClr val="accent2"/>
              </a:solidFill>
              <a:cs typeface="Times New Roman" pitchFamily="18" charset="0"/>
            </a:endParaRPr>
          </a:p>
        </p:txBody>
      </p:sp>
      <p:sp>
        <p:nvSpPr>
          <p:cNvPr id="7" name="Rectangle 5"/>
          <p:cNvSpPr>
            <a:spLocks noChangeArrowheads="1"/>
          </p:cNvSpPr>
          <p:nvPr/>
        </p:nvSpPr>
        <p:spPr bwMode="auto">
          <a:xfrm>
            <a:off x="1981200" y="2215530"/>
            <a:ext cx="8153400" cy="762000"/>
          </a:xfrm>
          <a:prstGeom prst="rect">
            <a:avLst/>
          </a:prstGeom>
          <a:solidFill>
            <a:schemeClr val="bg1"/>
          </a:solidFill>
          <a:ln w="19050">
            <a:solidFill>
              <a:schemeClr val="accent2"/>
            </a:solidFill>
            <a:miter lim="800000"/>
            <a:headEnd/>
            <a:tailEnd/>
          </a:ln>
          <a:effectLst/>
        </p:spPr>
        <p:txBody>
          <a:bodyPr wrap="none" anchor="ctr"/>
          <a:lstStyle/>
          <a:p>
            <a:pPr algn="l">
              <a:lnSpc>
                <a:spcPct val="90000"/>
              </a:lnSpc>
              <a:spcBef>
                <a:spcPct val="20000"/>
              </a:spcBef>
              <a:defRPr/>
            </a:pPr>
            <a:endParaRPr lang="en-US" b="1" dirty="0">
              <a:cs typeface="Times New Roman" pitchFamily="18" charset="0"/>
            </a:endParaRPr>
          </a:p>
          <a:p>
            <a:pPr algn="l">
              <a:lnSpc>
                <a:spcPct val="90000"/>
              </a:lnSpc>
              <a:spcBef>
                <a:spcPct val="20000"/>
              </a:spcBef>
              <a:defRPr/>
            </a:pPr>
            <a:r>
              <a:rPr lang="en-US" sz="2000" b="1" dirty="0">
                <a:cs typeface="Times New Roman" pitchFamily="18" charset="0"/>
              </a:rPr>
              <a:t>socket  Function</a:t>
            </a:r>
          </a:p>
          <a:p>
            <a:pPr algn="l">
              <a:lnSpc>
                <a:spcPct val="90000"/>
              </a:lnSpc>
              <a:spcBef>
                <a:spcPct val="20000"/>
              </a:spcBef>
              <a:defRPr/>
            </a:pPr>
            <a:r>
              <a:rPr lang="en-US" sz="2000" b="1" dirty="0">
                <a:cs typeface="Times New Roman" pitchFamily="18" charset="0"/>
              </a:rPr>
              <a:t>             </a:t>
            </a:r>
            <a:r>
              <a:rPr lang="en-US" sz="2000" b="1" dirty="0" err="1">
                <a:cs typeface="Times New Roman" pitchFamily="18" charset="0"/>
              </a:rPr>
              <a:t>int</a:t>
            </a:r>
            <a:r>
              <a:rPr lang="en-US" sz="2000" b="1" dirty="0">
                <a:cs typeface="Times New Roman" pitchFamily="18" charset="0"/>
              </a:rPr>
              <a:t>  </a:t>
            </a:r>
            <a:r>
              <a:rPr lang="en-US" sz="2000" b="1" dirty="0">
                <a:solidFill>
                  <a:srgbClr val="800000"/>
                </a:solidFill>
                <a:cs typeface="Times New Roman" pitchFamily="18" charset="0"/>
              </a:rPr>
              <a:t> </a:t>
            </a:r>
            <a:r>
              <a:rPr lang="en-US" sz="2000" b="1" dirty="0">
                <a:solidFill>
                  <a:srgbClr val="800000"/>
                </a:solidFill>
                <a:effectLst>
                  <a:outerShdw blurRad="38100" dist="38100" dir="2700000" algn="tl">
                    <a:srgbClr val="000000">
                      <a:alpha val="43137"/>
                    </a:srgbClr>
                  </a:outerShdw>
                </a:effectLst>
                <a:cs typeface="Times New Roman" pitchFamily="18" charset="0"/>
              </a:rPr>
              <a:t>socket</a:t>
            </a:r>
            <a:r>
              <a:rPr lang="en-US" sz="2000" b="1" dirty="0">
                <a:solidFill>
                  <a:srgbClr val="800000"/>
                </a:solidFill>
                <a:cs typeface="Times New Roman" pitchFamily="18" charset="0"/>
              </a:rPr>
              <a:t>  </a:t>
            </a:r>
            <a:r>
              <a:rPr lang="en-US" sz="2000" b="1" dirty="0">
                <a:cs typeface="Times New Roman" pitchFamily="18" charset="0"/>
              </a:rPr>
              <a:t>( </a:t>
            </a:r>
            <a:r>
              <a:rPr lang="en-US" sz="2000" b="1" dirty="0" err="1">
                <a:cs typeface="Times New Roman" pitchFamily="18" charset="0"/>
              </a:rPr>
              <a:t>int</a:t>
            </a:r>
            <a:r>
              <a:rPr lang="en-US" sz="2000" b="1" dirty="0">
                <a:cs typeface="Times New Roman" pitchFamily="18" charset="0"/>
              </a:rPr>
              <a:t>  </a:t>
            </a:r>
            <a:r>
              <a:rPr lang="en-US" sz="2000" b="1" i="1" dirty="0">
                <a:solidFill>
                  <a:srgbClr val="0033CC"/>
                </a:solidFill>
                <a:cs typeface="Times New Roman" pitchFamily="18" charset="0"/>
              </a:rPr>
              <a:t>family</a:t>
            </a:r>
            <a:r>
              <a:rPr lang="en-US" sz="2000" b="1" i="1" dirty="0">
                <a:cs typeface="Times New Roman" pitchFamily="18" charset="0"/>
              </a:rPr>
              <a:t>,  </a:t>
            </a:r>
            <a:r>
              <a:rPr lang="en-US" sz="2000" b="1" dirty="0" err="1">
                <a:cs typeface="Times New Roman" pitchFamily="18" charset="0"/>
              </a:rPr>
              <a:t>int</a:t>
            </a:r>
            <a:r>
              <a:rPr lang="en-US" sz="2000" b="1" dirty="0">
                <a:cs typeface="Times New Roman" pitchFamily="18" charset="0"/>
              </a:rPr>
              <a:t>  </a:t>
            </a:r>
            <a:r>
              <a:rPr lang="en-US" sz="2000" b="1" i="1" dirty="0">
                <a:solidFill>
                  <a:srgbClr val="0033CC"/>
                </a:solidFill>
                <a:cs typeface="Times New Roman" pitchFamily="18" charset="0"/>
              </a:rPr>
              <a:t>type</a:t>
            </a:r>
            <a:r>
              <a:rPr lang="en-US" sz="2000" b="1" i="1" dirty="0">
                <a:cs typeface="Times New Roman" pitchFamily="18" charset="0"/>
              </a:rPr>
              <a:t>, </a:t>
            </a:r>
            <a:r>
              <a:rPr lang="en-US" sz="2000" b="1" dirty="0" err="1">
                <a:cs typeface="Times New Roman" pitchFamily="18" charset="0"/>
              </a:rPr>
              <a:t>int</a:t>
            </a:r>
            <a:r>
              <a:rPr lang="en-US" sz="2000" b="1" dirty="0">
                <a:cs typeface="Times New Roman" pitchFamily="18" charset="0"/>
              </a:rPr>
              <a:t>  </a:t>
            </a:r>
            <a:r>
              <a:rPr lang="en-US" sz="2000" b="1" i="1" dirty="0">
                <a:solidFill>
                  <a:srgbClr val="0033CC"/>
                </a:solidFill>
                <a:cs typeface="Times New Roman" pitchFamily="18" charset="0"/>
              </a:rPr>
              <a:t>protocol </a:t>
            </a:r>
            <a:r>
              <a:rPr lang="en-US" sz="2000" b="1" i="1" dirty="0">
                <a:cs typeface="Times New Roman" pitchFamily="18" charset="0"/>
              </a:rPr>
              <a:t>);</a:t>
            </a:r>
            <a:endParaRPr lang="en-US" sz="2000" b="1" dirty="0">
              <a:cs typeface="Times New Roman" pitchFamily="18" charset="0"/>
            </a:endParaRPr>
          </a:p>
          <a:p>
            <a:pPr algn="l">
              <a:defRPr/>
            </a:pPr>
            <a:endParaRPr lang="en-US" sz="2000" b="1" dirty="0"/>
          </a:p>
        </p:txBody>
      </p:sp>
    </p:spTree>
    <p:extLst>
      <p:ext uri="{BB962C8B-B14F-4D97-AF65-F5344CB8AC3E}">
        <p14:creationId xmlns:p14="http://schemas.microsoft.com/office/powerpoint/2010/main" val="2330871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Connect Function</a:t>
            </a:r>
          </a:p>
        </p:txBody>
      </p:sp>
      <p:sp>
        <p:nvSpPr>
          <p:cNvPr id="8" name="Rectangle 3"/>
          <p:cNvSpPr txBox="1">
            <a:spLocks noChangeArrowheads="1"/>
          </p:cNvSpPr>
          <p:nvPr/>
        </p:nvSpPr>
        <p:spPr bwMode="auto">
          <a:xfrm>
            <a:off x="1979240" y="2042272"/>
            <a:ext cx="8077200"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5425" indent="-225425" algn="l" rtl="0" eaLnBrk="0" fontAlgn="base" hangingPunct="0">
              <a:spcBef>
                <a:spcPct val="20000"/>
              </a:spcBef>
              <a:spcAft>
                <a:spcPct val="0"/>
              </a:spcAft>
              <a:buClr>
                <a:schemeClr val="tx1"/>
              </a:buClr>
              <a:buSzPct val="50000"/>
              <a:buFont typeface="Wingdings" pitchFamily="2" charset="2"/>
              <a:buChar char="§"/>
              <a:defRPr sz="3200" b="1">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b="1">
                <a:solidFill>
                  <a:schemeClr val="tx1"/>
                </a:solidFill>
                <a:latin typeface="Arial" charset="0"/>
              </a:defRPr>
            </a:lvl3pPr>
            <a:lvl4pPr marL="1600200" indent="-228600" algn="l" rtl="0" eaLnBrk="0" fontAlgn="base" hangingPunct="0">
              <a:spcBef>
                <a:spcPct val="20000"/>
              </a:spcBef>
              <a:spcAft>
                <a:spcPct val="0"/>
              </a:spcAft>
              <a:buClr>
                <a:schemeClr val="tx1"/>
              </a:buClr>
              <a:buChar char="–"/>
              <a:defRPr sz="2000" b="1">
                <a:solidFill>
                  <a:schemeClr val="tx1"/>
                </a:solidFill>
                <a:latin typeface="Arial" charset="0"/>
              </a:defRPr>
            </a:lvl4pPr>
            <a:lvl5pPr marL="2057400" indent="-228600" algn="l" rtl="0" eaLnBrk="0" fontAlgn="base" hangingPunct="0">
              <a:spcBef>
                <a:spcPct val="20000"/>
              </a:spcBef>
              <a:spcAft>
                <a:spcPct val="0"/>
              </a:spcAft>
              <a:buClr>
                <a:schemeClr val="tx1"/>
              </a:buClr>
              <a:buChar char="»"/>
              <a:defRPr b="1">
                <a:solidFill>
                  <a:schemeClr val="tx1"/>
                </a:solidFill>
                <a:latin typeface="Arial" charset="0"/>
              </a:defRPr>
            </a:lvl5pPr>
            <a:lvl6pPr marL="2514600" indent="-228600" algn="l" rtl="0" eaLnBrk="0" fontAlgn="base" hangingPunct="0">
              <a:spcBef>
                <a:spcPct val="20000"/>
              </a:spcBef>
              <a:spcAft>
                <a:spcPct val="0"/>
              </a:spcAft>
              <a:buClr>
                <a:schemeClr val="tx1"/>
              </a:buClr>
              <a:buChar char="»"/>
              <a:defRPr b="1">
                <a:solidFill>
                  <a:schemeClr val="tx1"/>
                </a:solidFill>
                <a:latin typeface="Arial" charset="0"/>
              </a:defRPr>
            </a:lvl6pPr>
            <a:lvl7pPr marL="2971800" indent="-228600" algn="l" rtl="0" eaLnBrk="0" fontAlgn="base" hangingPunct="0">
              <a:spcBef>
                <a:spcPct val="20000"/>
              </a:spcBef>
              <a:spcAft>
                <a:spcPct val="0"/>
              </a:spcAft>
              <a:buClr>
                <a:schemeClr val="tx1"/>
              </a:buClr>
              <a:buChar char="»"/>
              <a:defRPr b="1">
                <a:solidFill>
                  <a:schemeClr val="tx1"/>
                </a:solidFill>
                <a:latin typeface="Arial" charset="0"/>
              </a:defRPr>
            </a:lvl7pPr>
            <a:lvl8pPr marL="3429000" indent="-228600" algn="l" rtl="0" eaLnBrk="0" fontAlgn="base" hangingPunct="0">
              <a:spcBef>
                <a:spcPct val="20000"/>
              </a:spcBef>
              <a:spcAft>
                <a:spcPct val="0"/>
              </a:spcAft>
              <a:buClr>
                <a:schemeClr val="tx1"/>
              </a:buClr>
              <a:buChar char="»"/>
              <a:defRPr b="1">
                <a:solidFill>
                  <a:schemeClr val="tx1"/>
                </a:solidFill>
                <a:latin typeface="Arial" charset="0"/>
              </a:defRPr>
            </a:lvl8pPr>
            <a:lvl9pPr marL="3886200" indent="-228600" algn="l" rtl="0" eaLnBrk="0" fontAlgn="base" hangingPunct="0">
              <a:spcBef>
                <a:spcPct val="20000"/>
              </a:spcBef>
              <a:spcAft>
                <a:spcPct val="0"/>
              </a:spcAft>
              <a:buClr>
                <a:schemeClr val="tx1"/>
              </a:buClr>
              <a:buChar char="»"/>
              <a:defRPr b="1">
                <a:solidFill>
                  <a:schemeClr val="tx1"/>
                </a:solidFill>
                <a:latin typeface="Arial" charset="0"/>
              </a:defRPr>
            </a:lvl9pPr>
          </a:lstStyle>
          <a:p>
            <a:pPr marL="609600" indent="-609600" eaLnBrk="1" hangingPunct="1">
              <a:buNone/>
            </a:pPr>
            <a:r>
              <a:rPr lang="en-US" sz="2000" i="1" dirty="0" err="1">
                <a:solidFill>
                  <a:srgbClr val="0033CC"/>
                </a:solidFill>
                <a:latin typeface="Times New Roman" pitchFamily="18" charset="0"/>
                <a:cs typeface="Times New Roman" pitchFamily="18" charset="0"/>
              </a:rPr>
              <a:t>sockfd</a:t>
            </a:r>
            <a:r>
              <a:rPr lang="en-US" sz="2000" dirty="0">
                <a:latin typeface="Times New Roman" pitchFamily="18" charset="0"/>
                <a:cs typeface="Times New Roman" pitchFamily="18" charset="0"/>
              </a:rPr>
              <a:t>:       </a:t>
            </a:r>
            <a:r>
              <a:rPr lang="en-US" sz="2000" b="0" dirty="0">
                <a:latin typeface="Times New Roman" pitchFamily="18" charset="0"/>
                <a:cs typeface="Times New Roman" pitchFamily="18" charset="0"/>
              </a:rPr>
              <a:t>a socket descriptor returned by the socket function</a:t>
            </a:r>
          </a:p>
          <a:p>
            <a:pPr marL="609600" indent="-609600" eaLnBrk="1" hangingPunct="1">
              <a:buNone/>
            </a:pPr>
            <a:r>
              <a:rPr lang="en-US" sz="2000" i="1" dirty="0">
                <a:solidFill>
                  <a:srgbClr val="0033CC"/>
                </a:solidFill>
                <a:latin typeface="Times New Roman" pitchFamily="18" charset="0"/>
                <a:cs typeface="Times New Roman" pitchFamily="18" charset="0"/>
              </a:rPr>
              <a:t>*</a:t>
            </a:r>
            <a:r>
              <a:rPr lang="en-US" sz="2000" i="1" dirty="0" err="1">
                <a:solidFill>
                  <a:srgbClr val="0033CC"/>
                </a:solidFill>
                <a:latin typeface="Times New Roman" pitchFamily="18" charset="0"/>
                <a:cs typeface="Times New Roman" pitchFamily="18" charset="0"/>
              </a:rPr>
              <a:t>servaddr</a:t>
            </a:r>
            <a:r>
              <a:rPr lang="en-US" sz="2000" dirty="0">
                <a:latin typeface="Times New Roman" pitchFamily="18" charset="0"/>
                <a:cs typeface="Times New Roman" pitchFamily="18" charset="0"/>
              </a:rPr>
              <a:t>: </a:t>
            </a:r>
            <a:r>
              <a:rPr lang="en-US" sz="2000" b="0" dirty="0">
                <a:latin typeface="Times New Roman" pitchFamily="18" charset="0"/>
                <a:cs typeface="Times New Roman" pitchFamily="18" charset="0"/>
              </a:rPr>
              <a:t> a pointer to a socket address structure</a:t>
            </a:r>
          </a:p>
          <a:p>
            <a:pPr marL="609600" indent="-609600" eaLnBrk="1" hangingPunct="1">
              <a:buNone/>
            </a:pPr>
            <a:r>
              <a:rPr lang="en-US" sz="2000" i="1" dirty="0" err="1">
                <a:solidFill>
                  <a:srgbClr val="0033CC"/>
                </a:solidFill>
                <a:latin typeface="Times New Roman" pitchFamily="18" charset="0"/>
                <a:cs typeface="Times New Roman" pitchFamily="18" charset="0"/>
              </a:rPr>
              <a:t>addrlen</a:t>
            </a:r>
            <a:r>
              <a:rPr lang="en-US" sz="2000" dirty="0">
                <a:latin typeface="Times New Roman" pitchFamily="18" charset="0"/>
                <a:cs typeface="Times New Roman" pitchFamily="18" charset="0"/>
              </a:rPr>
              <a:t>:  </a:t>
            </a:r>
            <a:r>
              <a:rPr lang="en-US" sz="2000" b="0" dirty="0">
                <a:latin typeface="Times New Roman" pitchFamily="18" charset="0"/>
                <a:cs typeface="Times New Roman" pitchFamily="18" charset="0"/>
              </a:rPr>
              <a:t>   the size of the socket address stru</a:t>
            </a:r>
            <a:r>
              <a:rPr lang="en-US" sz="2000" dirty="0">
                <a:latin typeface="Times New Roman" pitchFamily="18" charset="0"/>
                <a:cs typeface="Times New Roman" pitchFamily="18" charset="0"/>
              </a:rPr>
              <a:t>cture</a:t>
            </a:r>
          </a:p>
          <a:p>
            <a:pPr marL="609600" indent="-609600" eaLnBrk="1" hangingPunct="1">
              <a:buNone/>
            </a:pPr>
            <a:r>
              <a:rPr lang="en-US" sz="2000" b="0" dirty="0">
                <a:latin typeface="Times New Roman" pitchFamily="18" charset="0"/>
                <a:cs typeface="Times New Roman" pitchFamily="18" charset="0"/>
              </a:rPr>
              <a:t>The socket address structure must contain the IP address and the port number for the connection wanted.</a:t>
            </a:r>
          </a:p>
          <a:p>
            <a:pPr marL="609600" indent="-609600" eaLnBrk="1" hangingPunct="1">
              <a:buNone/>
            </a:pPr>
            <a:r>
              <a:rPr lang="en-US" sz="2000" b="0" dirty="0">
                <a:latin typeface="Times New Roman" pitchFamily="18" charset="0"/>
                <a:cs typeface="Times New Roman" pitchFamily="18" charset="0"/>
              </a:rPr>
              <a:t>In TCP </a:t>
            </a:r>
            <a:r>
              <a:rPr lang="en-US" sz="2000" dirty="0">
                <a:solidFill>
                  <a:srgbClr val="800000"/>
                </a:solidFill>
                <a:latin typeface="Times New Roman" pitchFamily="18" charset="0"/>
                <a:cs typeface="Times New Roman" pitchFamily="18" charset="0"/>
              </a:rPr>
              <a:t>connect</a:t>
            </a:r>
            <a:r>
              <a:rPr lang="en-US" sz="2000" b="0" dirty="0">
                <a:latin typeface="Times New Roman" pitchFamily="18" charset="0"/>
                <a:cs typeface="Times New Roman" pitchFamily="18" charset="0"/>
              </a:rPr>
              <a:t> initiates a three-way handshake.</a:t>
            </a:r>
            <a:r>
              <a:rPr lang="en-US" sz="2000" b="0" dirty="0">
                <a:solidFill>
                  <a:srgbClr val="800000"/>
                </a:solidFill>
                <a:latin typeface="Times New Roman" pitchFamily="18" charset="0"/>
                <a:cs typeface="Times New Roman" pitchFamily="18" charset="0"/>
              </a:rPr>
              <a:t> </a:t>
            </a:r>
            <a:r>
              <a:rPr lang="en-US" sz="2000" dirty="0">
                <a:solidFill>
                  <a:srgbClr val="800000"/>
                </a:solidFill>
                <a:latin typeface="Times New Roman" pitchFamily="18" charset="0"/>
                <a:cs typeface="Times New Roman" pitchFamily="18" charset="0"/>
              </a:rPr>
              <a:t>connect</a:t>
            </a:r>
            <a:r>
              <a:rPr lang="en-US" sz="2000" b="0" dirty="0">
                <a:solidFill>
                  <a:srgbClr val="800000"/>
                </a:solidFill>
                <a:latin typeface="Times New Roman" pitchFamily="18" charset="0"/>
                <a:cs typeface="Times New Roman" pitchFamily="18" charset="0"/>
              </a:rPr>
              <a:t>  </a:t>
            </a:r>
            <a:r>
              <a:rPr lang="en-US" sz="2000" b="0" dirty="0">
                <a:latin typeface="Times New Roman" pitchFamily="18" charset="0"/>
                <a:cs typeface="Times New Roman" pitchFamily="18" charset="0"/>
              </a:rPr>
              <a:t>returns only when the connection is established or when an error occurs.</a:t>
            </a:r>
          </a:p>
          <a:p>
            <a:pPr marL="609600" indent="-609600" eaLnBrk="1" hangingPunct="1">
              <a:buNone/>
            </a:pPr>
            <a:r>
              <a:rPr lang="en-US" sz="2000" b="0" u="sng" dirty="0">
                <a:latin typeface="Times New Roman" pitchFamily="18" charset="0"/>
                <a:cs typeface="Times New Roman" pitchFamily="18" charset="0"/>
              </a:rPr>
              <a:t>returns</a:t>
            </a:r>
            <a:r>
              <a:rPr lang="en-US" sz="2000" b="0" dirty="0">
                <a:latin typeface="Times New Roman" pitchFamily="18" charset="0"/>
                <a:cs typeface="Times New Roman" pitchFamily="18" charset="0"/>
              </a:rPr>
              <a:t> </a:t>
            </a:r>
            <a:r>
              <a:rPr lang="en-US" sz="2000" b="0" dirty="0">
                <a:solidFill>
                  <a:srgbClr val="008000"/>
                </a:solidFill>
                <a:latin typeface="Times New Roman" pitchFamily="18" charset="0"/>
                <a:cs typeface="Times New Roman" pitchFamily="18" charset="0"/>
              </a:rPr>
              <a:t>on success:     0</a:t>
            </a:r>
          </a:p>
          <a:p>
            <a:pPr marL="609600" indent="-609600" eaLnBrk="1" hangingPunct="1">
              <a:buNone/>
            </a:pPr>
            <a:r>
              <a:rPr lang="en-US" sz="2000" b="0" dirty="0">
                <a:solidFill>
                  <a:srgbClr val="008000"/>
                </a:solidFill>
                <a:latin typeface="Times New Roman" pitchFamily="18" charset="0"/>
                <a:cs typeface="Times New Roman" pitchFamily="18" charset="0"/>
              </a:rPr>
              <a:t>            on error</a:t>
            </a:r>
            <a:r>
              <a:rPr lang="en-US" sz="2000" b="0" dirty="0">
                <a:solidFill>
                  <a:srgbClr val="00FF00"/>
                </a:solidFill>
                <a:latin typeface="Times New Roman" pitchFamily="18" charset="0"/>
                <a:cs typeface="Times New Roman" pitchFamily="18" charset="0"/>
              </a:rPr>
              <a:t>:        </a:t>
            </a:r>
            <a:r>
              <a:rPr lang="en-US" sz="2000" b="0" dirty="0">
                <a:solidFill>
                  <a:srgbClr val="008000"/>
                </a:solidFill>
                <a:latin typeface="Times New Roman" pitchFamily="18" charset="0"/>
                <a:cs typeface="Times New Roman" pitchFamily="18" charset="0"/>
              </a:rPr>
              <a:t>-1</a:t>
            </a:r>
          </a:p>
          <a:p>
            <a:pPr marL="609600" indent="-609600" eaLnBrk="1" hangingPunct="1">
              <a:buNone/>
            </a:pPr>
            <a:r>
              <a:rPr lang="en-US" sz="2000" dirty="0">
                <a:cs typeface="Times New Roman" pitchFamily="18" charset="0"/>
              </a:rPr>
              <a:t>Example:</a:t>
            </a:r>
            <a:r>
              <a:rPr lang="en-US" sz="2000" dirty="0">
                <a:solidFill>
                  <a:schemeClr val="accent2"/>
                </a:solidFill>
                <a:cs typeface="Times New Roman" pitchFamily="18" charset="0"/>
              </a:rPr>
              <a:t> </a:t>
            </a:r>
          </a:p>
          <a:p>
            <a:pPr marL="609600" indent="-609600" eaLnBrk="1" hangingPunct="1">
              <a:buNone/>
            </a:pPr>
            <a:r>
              <a:rPr lang="en-US" sz="2000" dirty="0">
                <a:solidFill>
                  <a:schemeClr val="accent2"/>
                </a:solidFill>
                <a:cs typeface="Times New Roman" pitchFamily="18" charset="0"/>
              </a:rPr>
              <a:t>    if ( connect (</a:t>
            </a:r>
            <a:r>
              <a:rPr lang="en-US" sz="2000" dirty="0" err="1">
                <a:solidFill>
                  <a:schemeClr val="accent2"/>
                </a:solidFill>
                <a:cs typeface="Times New Roman" pitchFamily="18" charset="0"/>
              </a:rPr>
              <a:t>sd</a:t>
            </a:r>
            <a:r>
              <a:rPr lang="en-US" sz="2000" dirty="0">
                <a:solidFill>
                  <a:schemeClr val="accent2"/>
                </a:solidFill>
                <a:cs typeface="Times New Roman" pitchFamily="18" charset="0"/>
              </a:rPr>
              <a:t>, (</a:t>
            </a:r>
            <a:r>
              <a:rPr lang="en-US" sz="2000" dirty="0" err="1">
                <a:solidFill>
                  <a:schemeClr val="accent2"/>
                </a:solidFill>
                <a:cs typeface="Times New Roman" pitchFamily="18" charset="0"/>
              </a:rPr>
              <a:t>struct</a:t>
            </a:r>
            <a:r>
              <a:rPr lang="en-US" sz="2000" dirty="0">
                <a:solidFill>
                  <a:schemeClr val="accent2"/>
                </a:solidFill>
                <a:cs typeface="Times New Roman" pitchFamily="18" charset="0"/>
              </a:rPr>
              <a:t> </a:t>
            </a:r>
            <a:r>
              <a:rPr lang="en-US" sz="2000" dirty="0" err="1">
                <a:solidFill>
                  <a:schemeClr val="accent2"/>
                </a:solidFill>
                <a:cs typeface="Times New Roman" pitchFamily="18" charset="0"/>
              </a:rPr>
              <a:t>sockaddr</a:t>
            </a:r>
            <a:r>
              <a:rPr lang="en-US" sz="2000" dirty="0">
                <a:solidFill>
                  <a:schemeClr val="accent2"/>
                </a:solidFill>
                <a:cs typeface="Times New Roman" pitchFamily="18" charset="0"/>
              </a:rPr>
              <a:t> *) &amp;</a:t>
            </a:r>
            <a:r>
              <a:rPr lang="en-US" sz="2000" dirty="0" err="1">
                <a:solidFill>
                  <a:schemeClr val="accent2"/>
                </a:solidFill>
                <a:cs typeface="Times New Roman" pitchFamily="18" charset="0"/>
              </a:rPr>
              <a:t>servaddr</a:t>
            </a:r>
            <a:r>
              <a:rPr lang="en-US" sz="2000" dirty="0">
                <a:solidFill>
                  <a:schemeClr val="accent2"/>
                </a:solidFill>
                <a:cs typeface="Times New Roman" pitchFamily="18" charset="0"/>
              </a:rPr>
              <a:t>, </a:t>
            </a:r>
            <a:r>
              <a:rPr lang="en-US" sz="2000" dirty="0" err="1">
                <a:solidFill>
                  <a:schemeClr val="accent2"/>
                </a:solidFill>
                <a:cs typeface="Times New Roman" pitchFamily="18" charset="0"/>
              </a:rPr>
              <a:t>sizeof</a:t>
            </a:r>
            <a:r>
              <a:rPr lang="en-US" sz="2000" dirty="0">
                <a:solidFill>
                  <a:schemeClr val="accent2"/>
                </a:solidFill>
                <a:cs typeface="Times New Roman" pitchFamily="18" charset="0"/>
              </a:rPr>
              <a:t> (</a:t>
            </a:r>
            <a:r>
              <a:rPr lang="en-US" sz="2000" dirty="0" err="1">
                <a:solidFill>
                  <a:schemeClr val="accent2"/>
                </a:solidFill>
                <a:cs typeface="Times New Roman" pitchFamily="18" charset="0"/>
              </a:rPr>
              <a:t>servaddr</a:t>
            </a:r>
            <a:r>
              <a:rPr lang="en-US" sz="2000" dirty="0">
                <a:solidFill>
                  <a:schemeClr val="accent2"/>
                </a:solidFill>
                <a:cs typeface="Times New Roman" pitchFamily="18" charset="0"/>
              </a:rPr>
              <a:t>)) != 0)</a:t>
            </a:r>
          </a:p>
          <a:p>
            <a:pPr marL="609600" indent="-609600" eaLnBrk="1" hangingPunct="1">
              <a:buNone/>
            </a:pPr>
            <a:r>
              <a:rPr lang="en-US" sz="2000" dirty="0">
                <a:solidFill>
                  <a:schemeClr val="accent2"/>
                </a:solidFill>
                <a:cs typeface="Times New Roman" pitchFamily="18" charset="0"/>
              </a:rPr>
              <a:t>    	</a:t>
            </a:r>
            <a:r>
              <a:rPr lang="en-US" sz="2000" dirty="0" err="1">
                <a:solidFill>
                  <a:schemeClr val="accent2"/>
                </a:solidFill>
                <a:cs typeface="Times New Roman" pitchFamily="18" charset="0"/>
              </a:rPr>
              <a:t>err_sys</a:t>
            </a:r>
            <a:r>
              <a:rPr lang="en-US" sz="2000" dirty="0">
                <a:solidFill>
                  <a:schemeClr val="accent2"/>
                </a:solidFill>
                <a:cs typeface="Times New Roman" pitchFamily="18" charset="0"/>
              </a:rPr>
              <a:t>(“connect call error”);</a:t>
            </a:r>
            <a:endParaRPr lang="en-US" dirty="0"/>
          </a:p>
        </p:txBody>
      </p:sp>
      <p:sp>
        <p:nvSpPr>
          <p:cNvPr id="9" name="Content Placeholder 2"/>
          <p:cNvSpPr>
            <a:spLocks noGrp="1"/>
          </p:cNvSpPr>
          <p:nvPr>
            <p:ph idx="1"/>
          </p:nvPr>
        </p:nvSpPr>
        <p:spPr>
          <a:xfrm>
            <a:off x="1981200" y="1418336"/>
            <a:ext cx="8229600" cy="672008"/>
          </a:xfrm>
          <a:ln w="19050">
            <a:solidFill>
              <a:srgbClr val="800000"/>
            </a:solidFill>
          </a:ln>
        </p:spPr>
        <p:txBody>
          <a:bodyPr>
            <a:normAutofit fontScale="70000" lnSpcReduction="20000"/>
          </a:bodyPr>
          <a:lstStyle/>
          <a:p>
            <a:pPr marL="0" indent="0">
              <a:buNone/>
            </a:pPr>
            <a:r>
              <a:rPr lang="en-US" sz="1800" dirty="0" err="1">
                <a:cs typeface="Times New Roman" pitchFamily="18" charset="0"/>
              </a:rPr>
              <a:t>int</a:t>
            </a:r>
            <a:r>
              <a:rPr lang="en-US" sz="1800" dirty="0">
                <a:cs typeface="Times New Roman" pitchFamily="18" charset="0"/>
              </a:rPr>
              <a:t>  </a:t>
            </a:r>
            <a:r>
              <a:rPr lang="en-US" sz="1800" dirty="0">
                <a:solidFill>
                  <a:srgbClr val="800000"/>
                </a:solidFill>
                <a:cs typeface="Times New Roman" pitchFamily="18" charset="0"/>
              </a:rPr>
              <a:t> connect  </a:t>
            </a:r>
            <a:r>
              <a:rPr lang="en-US" sz="1800" dirty="0">
                <a:cs typeface="Times New Roman" pitchFamily="18" charset="0"/>
              </a:rPr>
              <a:t>(</a:t>
            </a:r>
            <a:r>
              <a:rPr lang="en-US" sz="1800" dirty="0" err="1">
                <a:cs typeface="Times New Roman" pitchFamily="18" charset="0"/>
              </a:rPr>
              <a:t>int</a:t>
            </a:r>
            <a:r>
              <a:rPr lang="en-US" sz="1800" dirty="0">
                <a:cs typeface="Times New Roman" pitchFamily="18" charset="0"/>
              </a:rPr>
              <a:t>  </a:t>
            </a:r>
            <a:r>
              <a:rPr lang="en-US" sz="1800" i="1" dirty="0" err="1">
                <a:solidFill>
                  <a:srgbClr val="0000FF"/>
                </a:solidFill>
                <a:cs typeface="Times New Roman" pitchFamily="18" charset="0"/>
              </a:rPr>
              <a:t>sockfd</a:t>
            </a:r>
            <a:r>
              <a:rPr lang="en-US" sz="1800" i="1" dirty="0">
                <a:cs typeface="Times New Roman" pitchFamily="18" charset="0"/>
              </a:rPr>
              <a:t>, </a:t>
            </a:r>
            <a:r>
              <a:rPr lang="en-US" sz="1800" dirty="0" err="1">
                <a:cs typeface="Times New Roman" pitchFamily="18" charset="0"/>
              </a:rPr>
              <a:t>const</a:t>
            </a:r>
            <a:r>
              <a:rPr lang="en-US" sz="1800" dirty="0">
                <a:cs typeface="Times New Roman" pitchFamily="18" charset="0"/>
              </a:rPr>
              <a:t> </a:t>
            </a:r>
            <a:r>
              <a:rPr lang="en-US" sz="1800" dirty="0" err="1">
                <a:cs typeface="Times New Roman" pitchFamily="18" charset="0"/>
              </a:rPr>
              <a:t>struct</a:t>
            </a:r>
            <a:r>
              <a:rPr lang="en-US" sz="1800" i="1" dirty="0">
                <a:cs typeface="Times New Roman" pitchFamily="18" charset="0"/>
              </a:rPr>
              <a:t> </a:t>
            </a:r>
            <a:r>
              <a:rPr lang="en-US" sz="1800" dirty="0" err="1">
                <a:cs typeface="Times New Roman" pitchFamily="18" charset="0"/>
              </a:rPr>
              <a:t>sockaddr</a:t>
            </a:r>
            <a:r>
              <a:rPr lang="en-US" sz="1800" i="1" dirty="0">
                <a:cs typeface="Times New Roman" pitchFamily="18" charset="0"/>
              </a:rPr>
              <a:t>  </a:t>
            </a:r>
            <a:r>
              <a:rPr lang="en-US" sz="1800" i="1" dirty="0">
                <a:solidFill>
                  <a:srgbClr val="0000FF"/>
                </a:solidFill>
                <a:cs typeface="Times New Roman" pitchFamily="18" charset="0"/>
              </a:rPr>
              <a:t>*</a:t>
            </a:r>
            <a:r>
              <a:rPr lang="en-US" sz="1800" i="1" dirty="0" err="1">
                <a:solidFill>
                  <a:srgbClr val="0000FF"/>
                </a:solidFill>
                <a:cs typeface="Times New Roman" pitchFamily="18" charset="0"/>
              </a:rPr>
              <a:t>servaddr</a:t>
            </a:r>
            <a:r>
              <a:rPr lang="en-US" sz="1800" i="1" dirty="0">
                <a:cs typeface="Times New Roman" pitchFamily="18" charset="0"/>
              </a:rPr>
              <a:t>,</a:t>
            </a:r>
          </a:p>
          <a:p>
            <a:pPr marL="0" indent="0">
              <a:buNone/>
            </a:pPr>
            <a:r>
              <a:rPr lang="en-US" sz="1800" dirty="0">
                <a:cs typeface="Times New Roman" pitchFamily="18" charset="0"/>
              </a:rPr>
              <a:t>		</a:t>
            </a:r>
            <a:r>
              <a:rPr lang="en-US" sz="1800" dirty="0" err="1">
                <a:cs typeface="Times New Roman" pitchFamily="18" charset="0"/>
              </a:rPr>
              <a:t>socklen_t</a:t>
            </a:r>
            <a:r>
              <a:rPr lang="en-US" sz="1800" dirty="0">
                <a:cs typeface="Times New Roman" pitchFamily="18" charset="0"/>
              </a:rPr>
              <a:t>  </a:t>
            </a:r>
            <a:r>
              <a:rPr lang="en-US" sz="1800" i="1" dirty="0" err="1">
                <a:solidFill>
                  <a:srgbClr val="0000FF"/>
                </a:solidFill>
                <a:cs typeface="Times New Roman" pitchFamily="18" charset="0"/>
              </a:rPr>
              <a:t>addrlen</a:t>
            </a:r>
            <a:r>
              <a:rPr lang="en-US" sz="1800" dirty="0">
                <a:cs typeface="Times New Roman" pitchFamily="18" charset="0"/>
              </a:rPr>
              <a:t>)</a:t>
            </a:r>
            <a:r>
              <a:rPr lang="en-US" sz="1800" i="1" dirty="0">
                <a:cs typeface="Times New Roman" pitchFamily="18" charset="0"/>
              </a:rPr>
              <a:t>;</a:t>
            </a:r>
            <a:r>
              <a:rPr lang="en-US" sz="1800" dirty="0">
                <a:cs typeface="Times New Roman" pitchFamily="18" charset="0"/>
              </a:rPr>
              <a:t>  </a:t>
            </a:r>
            <a:br>
              <a:rPr lang="en-US" sz="1800" dirty="0">
                <a:cs typeface="Times New Roman" pitchFamily="18" charset="0"/>
              </a:rPr>
            </a:br>
            <a:endParaRPr lang="en-US" sz="1800" dirty="0"/>
          </a:p>
        </p:txBody>
      </p:sp>
    </p:spTree>
    <p:extLst>
      <p:ext uri="{BB962C8B-B14F-4D97-AF65-F5344CB8AC3E}">
        <p14:creationId xmlns:p14="http://schemas.microsoft.com/office/powerpoint/2010/main" val="3363198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Socket Calls</a:t>
            </a:r>
          </a:p>
        </p:txBody>
      </p:sp>
      <p:sp>
        <p:nvSpPr>
          <p:cNvPr id="6" name="Rectangle 2"/>
          <p:cNvSpPr>
            <a:spLocks noChangeArrowheads="1"/>
          </p:cNvSpPr>
          <p:nvPr/>
        </p:nvSpPr>
        <p:spPr bwMode="auto">
          <a:xfrm>
            <a:off x="5213201" y="5257577"/>
            <a:ext cx="33338" cy="793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7" name="Group 3"/>
          <p:cNvGrpSpPr>
            <a:grpSpLocks/>
          </p:cNvGrpSpPr>
          <p:nvPr/>
        </p:nvGrpSpPr>
        <p:grpSpPr bwMode="auto">
          <a:xfrm>
            <a:off x="2926997" y="1547705"/>
            <a:ext cx="5481841" cy="4830763"/>
            <a:chOff x="1832" y="1052"/>
            <a:chExt cx="2122" cy="2235"/>
          </a:xfrm>
        </p:grpSpPr>
        <p:sp>
          <p:nvSpPr>
            <p:cNvPr id="8" name="Rectangle 4"/>
            <p:cNvSpPr>
              <a:spLocks noChangeArrowheads="1"/>
            </p:cNvSpPr>
            <p:nvPr/>
          </p:nvSpPr>
          <p:spPr bwMode="auto">
            <a:xfrm>
              <a:off x="2078" y="1240"/>
              <a:ext cx="436"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 name="Rectangle 5"/>
            <p:cNvSpPr>
              <a:spLocks noChangeArrowheads="1"/>
            </p:cNvSpPr>
            <p:nvPr/>
          </p:nvSpPr>
          <p:spPr bwMode="auto">
            <a:xfrm>
              <a:off x="2078" y="1238"/>
              <a:ext cx="333"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990000"/>
                  </a:solidFill>
                  <a:latin typeface="Courier New" pitchFamily="49" charset="0"/>
                </a:rPr>
                <a:t>socket()</a:t>
              </a:r>
              <a:endParaRPr lang="en-US" sz="2800" b="1">
                <a:solidFill>
                  <a:srgbClr val="990000"/>
                </a:solidFill>
              </a:endParaRPr>
            </a:p>
          </p:txBody>
        </p:sp>
        <p:sp>
          <p:nvSpPr>
            <p:cNvPr id="10" name="Rectangle 6"/>
            <p:cNvSpPr>
              <a:spLocks noChangeArrowheads="1"/>
            </p:cNvSpPr>
            <p:nvPr/>
          </p:nvSpPr>
          <p:spPr bwMode="auto">
            <a:xfrm>
              <a:off x="2125" y="1492"/>
              <a:ext cx="339"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 name="Rectangle 7"/>
            <p:cNvSpPr>
              <a:spLocks noChangeArrowheads="1"/>
            </p:cNvSpPr>
            <p:nvPr/>
          </p:nvSpPr>
          <p:spPr bwMode="auto">
            <a:xfrm>
              <a:off x="2123" y="1490"/>
              <a:ext cx="249"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990000"/>
                  </a:solidFill>
                  <a:latin typeface="Courier New" pitchFamily="49" charset="0"/>
                </a:rPr>
                <a:t>bind()</a:t>
              </a:r>
              <a:endParaRPr lang="en-US" sz="2800" b="1">
                <a:solidFill>
                  <a:srgbClr val="990000"/>
                </a:solidFill>
              </a:endParaRPr>
            </a:p>
          </p:txBody>
        </p:sp>
        <p:sp>
          <p:nvSpPr>
            <p:cNvPr id="12" name="Rectangle 8"/>
            <p:cNvSpPr>
              <a:spLocks noChangeArrowheads="1"/>
            </p:cNvSpPr>
            <p:nvPr/>
          </p:nvSpPr>
          <p:spPr bwMode="auto">
            <a:xfrm>
              <a:off x="2078" y="1738"/>
              <a:ext cx="436" cy="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 name="Rectangle 9"/>
            <p:cNvSpPr>
              <a:spLocks noChangeArrowheads="1"/>
            </p:cNvSpPr>
            <p:nvPr/>
          </p:nvSpPr>
          <p:spPr bwMode="auto">
            <a:xfrm>
              <a:off x="2078" y="1736"/>
              <a:ext cx="333"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990000"/>
                  </a:solidFill>
                  <a:latin typeface="Courier New" pitchFamily="49" charset="0"/>
                </a:rPr>
                <a:t>listen()</a:t>
              </a:r>
              <a:endParaRPr lang="en-US" sz="2800" b="1">
                <a:solidFill>
                  <a:srgbClr val="990000"/>
                </a:solidFill>
              </a:endParaRPr>
            </a:p>
          </p:txBody>
        </p:sp>
        <p:sp>
          <p:nvSpPr>
            <p:cNvPr id="14" name="Rectangle 10"/>
            <p:cNvSpPr>
              <a:spLocks noChangeArrowheads="1"/>
            </p:cNvSpPr>
            <p:nvPr/>
          </p:nvSpPr>
          <p:spPr bwMode="auto">
            <a:xfrm>
              <a:off x="2125" y="2623"/>
              <a:ext cx="339"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5" name="Rectangle 11"/>
            <p:cNvSpPr>
              <a:spLocks noChangeArrowheads="1"/>
            </p:cNvSpPr>
            <p:nvPr/>
          </p:nvSpPr>
          <p:spPr bwMode="auto">
            <a:xfrm>
              <a:off x="2123" y="2621"/>
              <a:ext cx="249"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read()</a:t>
              </a:r>
              <a:endParaRPr lang="en-US" sz="2800" b="1"/>
            </a:p>
          </p:txBody>
        </p:sp>
        <p:sp>
          <p:nvSpPr>
            <p:cNvPr id="16" name="Rectangle 12"/>
            <p:cNvSpPr>
              <a:spLocks noChangeArrowheads="1"/>
            </p:cNvSpPr>
            <p:nvPr/>
          </p:nvSpPr>
          <p:spPr bwMode="auto">
            <a:xfrm>
              <a:off x="2101" y="3124"/>
              <a:ext cx="388"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7" name="Rectangle 13"/>
            <p:cNvSpPr>
              <a:spLocks noChangeArrowheads="1"/>
            </p:cNvSpPr>
            <p:nvPr/>
          </p:nvSpPr>
          <p:spPr bwMode="auto">
            <a:xfrm>
              <a:off x="2101" y="3122"/>
              <a:ext cx="291"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990000"/>
                  </a:solidFill>
                  <a:latin typeface="Courier New" pitchFamily="49" charset="0"/>
                </a:rPr>
                <a:t>close()</a:t>
              </a:r>
              <a:endParaRPr lang="en-US" sz="2800" b="1">
                <a:solidFill>
                  <a:srgbClr val="990000"/>
                </a:solidFill>
              </a:endParaRPr>
            </a:p>
          </p:txBody>
        </p:sp>
        <p:sp>
          <p:nvSpPr>
            <p:cNvPr id="18" name="Rectangle 14"/>
            <p:cNvSpPr>
              <a:spLocks noChangeArrowheads="1"/>
            </p:cNvSpPr>
            <p:nvPr/>
          </p:nvSpPr>
          <p:spPr bwMode="auto">
            <a:xfrm>
              <a:off x="2040" y="1690"/>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9" name="Rectangle 15"/>
            <p:cNvSpPr>
              <a:spLocks noChangeArrowheads="1"/>
            </p:cNvSpPr>
            <p:nvPr/>
          </p:nvSpPr>
          <p:spPr bwMode="auto">
            <a:xfrm>
              <a:off x="2040" y="1442"/>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0" name="Rectangle 16"/>
            <p:cNvSpPr>
              <a:spLocks noChangeArrowheads="1"/>
            </p:cNvSpPr>
            <p:nvPr/>
          </p:nvSpPr>
          <p:spPr bwMode="auto">
            <a:xfrm>
              <a:off x="2040" y="1190"/>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 name="Rectangle 17"/>
            <p:cNvSpPr>
              <a:spLocks noChangeArrowheads="1"/>
            </p:cNvSpPr>
            <p:nvPr/>
          </p:nvSpPr>
          <p:spPr bwMode="auto">
            <a:xfrm>
              <a:off x="2040" y="2573"/>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 name="Rectangle 18"/>
            <p:cNvSpPr>
              <a:spLocks noChangeArrowheads="1"/>
            </p:cNvSpPr>
            <p:nvPr/>
          </p:nvSpPr>
          <p:spPr bwMode="auto">
            <a:xfrm>
              <a:off x="2040" y="3074"/>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3" name="Rectangle 19"/>
            <p:cNvSpPr>
              <a:spLocks noChangeArrowheads="1"/>
            </p:cNvSpPr>
            <p:nvPr/>
          </p:nvSpPr>
          <p:spPr bwMode="auto">
            <a:xfrm>
              <a:off x="3491" y="2049"/>
              <a:ext cx="436"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4" name="Rectangle 20"/>
            <p:cNvSpPr>
              <a:spLocks noChangeArrowheads="1"/>
            </p:cNvSpPr>
            <p:nvPr/>
          </p:nvSpPr>
          <p:spPr bwMode="auto">
            <a:xfrm>
              <a:off x="3491" y="2047"/>
              <a:ext cx="330" cy="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008000"/>
                  </a:solidFill>
                  <a:latin typeface="Courier New" pitchFamily="49" charset="0"/>
                </a:rPr>
                <a:t>socket()</a:t>
              </a:r>
              <a:endParaRPr lang="en-US" sz="2800" b="1">
                <a:solidFill>
                  <a:srgbClr val="008000"/>
                </a:solidFill>
              </a:endParaRPr>
            </a:p>
          </p:txBody>
        </p:sp>
        <p:sp>
          <p:nvSpPr>
            <p:cNvPr id="25" name="Rectangle 21"/>
            <p:cNvSpPr>
              <a:spLocks noChangeArrowheads="1"/>
            </p:cNvSpPr>
            <p:nvPr/>
          </p:nvSpPr>
          <p:spPr bwMode="auto">
            <a:xfrm>
              <a:off x="3468" y="2327"/>
              <a:ext cx="486"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6" name="Rectangle 22"/>
            <p:cNvSpPr>
              <a:spLocks noChangeArrowheads="1"/>
            </p:cNvSpPr>
            <p:nvPr/>
          </p:nvSpPr>
          <p:spPr bwMode="auto">
            <a:xfrm>
              <a:off x="3468" y="2325"/>
              <a:ext cx="374"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008000"/>
                  </a:solidFill>
                  <a:latin typeface="Courier New" pitchFamily="49" charset="0"/>
                </a:rPr>
                <a:t>connect()</a:t>
              </a:r>
              <a:endParaRPr lang="en-US" sz="2800" b="1">
                <a:solidFill>
                  <a:srgbClr val="008000"/>
                </a:solidFill>
              </a:endParaRPr>
            </a:p>
          </p:txBody>
        </p:sp>
        <p:sp>
          <p:nvSpPr>
            <p:cNvPr id="27" name="Rectangle 23"/>
            <p:cNvSpPr>
              <a:spLocks noChangeArrowheads="1"/>
            </p:cNvSpPr>
            <p:nvPr/>
          </p:nvSpPr>
          <p:spPr bwMode="auto">
            <a:xfrm>
              <a:off x="3536" y="2909"/>
              <a:ext cx="339"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8" name="Rectangle 24"/>
            <p:cNvSpPr>
              <a:spLocks noChangeArrowheads="1"/>
            </p:cNvSpPr>
            <p:nvPr/>
          </p:nvSpPr>
          <p:spPr bwMode="auto">
            <a:xfrm>
              <a:off x="3536" y="2907"/>
              <a:ext cx="249"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read()</a:t>
              </a:r>
              <a:endParaRPr lang="en-US" sz="2800" b="1"/>
            </a:p>
          </p:txBody>
        </p:sp>
        <p:sp>
          <p:nvSpPr>
            <p:cNvPr id="29" name="Rectangle 25"/>
            <p:cNvSpPr>
              <a:spLocks noChangeArrowheads="1"/>
            </p:cNvSpPr>
            <p:nvPr/>
          </p:nvSpPr>
          <p:spPr bwMode="auto">
            <a:xfrm>
              <a:off x="3513" y="2590"/>
              <a:ext cx="389"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0" name="Rectangle 26"/>
            <p:cNvSpPr>
              <a:spLocks noChangeArrowheads="1"/>
            </p:cNvSpPr>
            <p:nvPr/>
          </p:nvSpPr>
          <p:spPr bwMode="auto">
            <a:xfrm>
              <a:off x="3513" y="2588"/>
              <a:ext cx="291"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write()</a:t>
              </a:r>
              <a:endParaRPr lang="en-US" sz="2800" b="1"/>
            </a:p>
          </p:txBody>
        </p:sp>
        <p:sp>
          <p:nvSpPr>
            <p:cNvPr id="31" name="Rectangle 27"/>
            <p:cNvSpPr>
              <a:spLocks noChangeArrowheads="1"/>
            </p:cNvSpPr>
            <p:nvPr/>
          </p:nvSpPr>
          <p:spPr bwMode="auto">
            <a:xfrm>
              <a:off x="3513" y="3172"/>
              <a:ext cx="389"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2" name="Rectangle 28"/>
            <p:cNvSpPr>
              <a:spLocks noChangeArrowheads="1"/>
            </p:cNvSpPr>
            <p:nvPr/>
          </p:nvSpPr>
          <p:spPr bwMode="auto">
            <a:xfrm>
              <a:off x="3513" y="3170"/>
              <a:ext cx="291"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008000"/>
                  </a:solidFill>
                  <a:latin typeface="Courier New" pitchFamily="49" charset="0"/>
                </a:rPr>
                <a:t>close()</a:t>
              </a:r>
              <a:endParaRPr lang="en-US" sz="2800" b="1">
                <a:solidFill>
                  <a:srgbClr val="008000"/>
                </a:solidFill>
              </a:endParaRPr>
            </a:p>
          </p:txBody>
        </p:sp>
        <p:sp>
          <p:nvSpPr>
            <p:cNvPr id="33" name="Rectangle 29"/>
            <p:cNvSpPr>
              <a:spLocks noChangeArrowheads="1"/>
            </p:cNvSpPr>
            <p:nvPr/>
          </p:nvSpPr>
          <p:spPr bwMode="auto">
            <a:xfrm>
              <a:off x="3453" y="2859"/>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 name="Rectangle 30"/>
            <p:cNvSpPr>
              <a:spLocks noChangeArrowheads="1"/>
            </p:cNvSpPr>
            <p:nvPr/>
          </p:nvSpPr>
          <p:spPr bwMode="auto">
            <a:xfrm>
              <a:off x="3453" y="2279"/>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5" name="Rectangle 31"/>
            <p:cNvSpPr>
              <a:spLocks noChangeArrowheads="1"/>
            </p:cNvSpPr>
            <p:nvPr/>
          </p:nvSpPr>
          <p:spPr bwMode="auto">
            <a:xfrm>
              <a:off x="3453" y="1999"/>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6" name="Rectangle 32"/>
            <p:cNvSpPr>
              <a:spLocks noChangeArrowheads="1"/>
            </p:cNvSpPr>
            <p:nvPr/>
          </p:nvSpPr>
          <p:spPr bwMode="auto">
            <a:xfrm>
              <a:off x="3453" y="2540"/>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7" name="Rectangle 33"/>
            <p:cNvSpPr>
              <a:spLocks noChangeArrowheads="1"/>
            </p:cNvSpPr>
            <p:nvPr/>
          </p:nvSpPr>
          <p:spPr bwMode="auto">
            <a:xfrm>
              <a:off x="3453" y="3122"/>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8" name="Line 34"/>
            <p:cNvSpPr>
              <a:spLocks noChangeShapeType="1"/>
            </p:cNvSpPr>
            <p:nvPr/>
          </p:nvSpPr>
          <p:spPr bwMode="auto">
            <a:xfrm>
              <a:off x="2257" y="1355"/>
              <a:ext cx="1" cy="6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 name="Freeform 35"/>
            <p:cNvSpPr>
              <a:spLocks/>
            </p:cNvSpPr>
            <p:nvPr/>
          </p:nvSpPr>
          <p:spPr bwMode="auto">
            <a:xfrm>
              <a:off x="2240" y="1403"/>
              <a:ext cx="34" cy="41"/>
            </a:xfrm>
            <a:custGeom>
              <a:avLst/>
              <a:gdLst>
                <a:gd name="T0" fmla="*/ 0 w 34"/>
                <a:gd name="T1" fmla="*/ 0 h 41"/>
                <a:gd name="T2" fmla="*/ 17 w 34"/>
                <a:gd name="T3" fmla="*/ 6 h 41"/>
                <a:gd name="T4" fmla="*/ 34 w 34"/>
                <a:gd name="T5" fmla="*/ 0 h 41"/>
                <a:gd name="T6" fmla="*/ 17 w 34"/>
                <a:gd name="T7" fmla="*/ 41 h 41"/>
                <a:gd name="T8" fmla="*/ 0 w 34"/>
                <a:gd name="T9" fmla="*/ 0 h 41"/>
                <a:gd name="T10" fmla="*/ 0 60000 65536"/>
                <a:gd name="T11" fmla="*/ 0 60000 65536"/>
                <a:gd name="T12" fmla="*/ 0 60000 65536"/>
                <a:gd name="T13" fmla="*/ 0 60000 65536"/>
                <a:gd name="T14" fmla="*/ 0 60000 65536"/>
                <a:gd name="T15" fmla="*/ 0 w 34"/>
                <a:gd name="T16" fmla="*/ 0 h 41"/>
                <a:gd name="T17" fmla="*/ 34 w 34"/>
                <a:gd name="T18" fmla="*/ 41 h 41"/>
              </a:gdLst>
              <a:ahLst/>
              <a:cxnLst>
                <a:cxn ang="T10">
                  <a:pos x="T0" y="T1"/>
                </a:cxn>
                <a:cxn ang="T11">
                  <a:pos x="T2" y="T3"/>
                </a:cxn>
                <a:cxn ang="T12">
                  <a:pos x="T4" y="T5"/>
                </a:cxn>
                <a:cxn ang="T13">
                  <a:pos x="T6" y="T7"/>
                </a:cxn>
                <a:cxn ang="T14">
                  <a:pos x="T8" y="T9"/>
                </a:cxn>
              </a:cxnLst>
              <a:rect l="T15" t="T16" r="T17" b="T18"/>
              <a:pathLst>
                <a:path w="34" h="41">
                  <a:moveTo>
                    <a:pt x="0" y="0"/>
                  </a:moveTo>
                  <a:lnTo>
                    <a:pt x="17" y="6"/>
                  </a:lnTo>
                  <a:lnTo>
                    <a:pt x="34" y="0"/>
                  </a:lnTo>
                  <a:lnTo>
                    <a:pt x="17" y="4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 name="Line 36"/>
            <p:cNvSpPr>
              <a:spLocks noChangeShapeType="1"/>
            </p:cNvSpPr>
            <p:nvPr/>
          </p:nvSpPr>
          <p:spPr bwMode="auto">
            <a:xfrm>
              <a:off x="3668" y="2164"/>
              <a:ext cx="2" cy="9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 name="Freeform 37"/>
            <p:cNvSpPr>
              <a:spLocks/>
            </p:cNvSpPr>
            <p:nvPr/>
          </p:nvSpPr>
          <p:spPr bwMode="auto">
            <a:xfrm>
              <a:off x="3653" y="2244"/>
              <a:ext cx="32" cy="39"/>
            </a:xfrm>
            <a:custGeom>
              <a:avLst/>
              <a:gdLst>
                <a:gd name="T0" fmla="*/ 0 w 32"/>
                <a:gd name="T1" fmla="*/ 0 h 39"/>
                <a:gd name="T2" fmla="*/ 15 w 32"/>
                <a:gd name="T3" fmla="*/ 6 h 39"/>
                <a:gd name="T4" fmla="*/ 32 w 32"/>
                <a:gd name="T5" fmla="*/ 0 h 39"/>
                <a:gd name="T6" fmla="*/ 15 w 32"/>
                <a:gd name="T7" fmla="*/ 39 h 39"/>
                <a:gd name="T8" fmla="*/ 0 w 32"/>
                <a:gd name="T9" fmla="*/ 0 h 39"/>
                <a:gd name="T10" fmla="*/ 0 60000 65536"/>
                <a:gd name="T11" fmla="*/ 0 60000 65536"/>
                <a:gd name="T12" fmla="*/ 0 60000 65536"/>
                <a:gd name="T13" fmla="*/ 0 60000 65536"/>
                <a:gd name="T14" fmla="*/ 0 60000 65536"/>
                <a:gd name="T15" fmla="*/ 0 w 32"/>
                <a:gd name="T16" fmla="*/ 0 h 39"/>
                <a:gd name="T17" fmla="*/ 32 w 32"/>
                <a:gd name="T18" fmla="*/ 39 h 39"/>
              </a:gdLst>
              <a:ahLst/>
              <a:cxnLst>
                <a:cxn ang="T10">
                  <a:pos x="T0" y="T1"/>
                </a:cxn>
                <a:cxn ang="T11">
                  <a:pos x="T2" y="T3"/>
                </a:cxn>
                <a:cxn ang="T12">
                  <a:pos x="T4" y="T5"/>
                </a:cxn>
                <a:cxn ang="T13">
                  <a:pos x="T6" y="T7"/>
                </a:cxn>
                <a:cxn ang="T14">
                  <a:pos x="T8" y="T9"/>
                </a:cxn>
              </a:cxnLst>
              <a:rect l="T15" t="T16" r="T17" b="T18"/>
              <a:pathLst>
                <a:path w="32" h="39">
                  <a:moveTo>
                    <a:pt x="0" y="0"/>
                  </a:moveTo>
                  <a:lnTo>
                    <a:pt x="15" y="6"/>
                  </a:lnTo>
                  <a:lnTo>
                    <a:pt x="32" y="0"/>
                  </a:lnTo>
                  <a:lnTo>
                    <a:pt x="15" y="39"/>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 name="Rectangle 38"/>
            <p:cNvSpPr>
              <a:spLocks noChangeArrowheads="1"/>
            </p:cNvSpPr>
            <p:nvPr/>
          </p:nvSpPr>
          <p:spPr bwMode="auto">
            <a:xfrm>
              <a:off x="1910" y="2214"/>
              <a:ext cx="810"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3" name="Rectangle 39"/>
            <p:cNvSpPr>
              <a:spLocks noChangeArrowheads="1"/>
            </p:cNvSpPr>
            <p:nvPr/>
          </p:nvSpPr>
          <p:spPr bwMode="auto">
            <a:xfrm>
              <a:off x="1860" y="2214"/>
              <a:ext cx="760"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dirty="0">
                  <a:solidFill>
                    <a:srgbClr val="000000"/>
                  </a:solidFill>
                </a:rPr>
                <a:t>blocks until server receives</a:t>
              </a:r>
              <a:endParaRPr lang="en-US" sz="2800" b="1" dirty="0"/>
            </a:p>
          </p:txBody>
        </p:sp>
        <p:sp>
          <p:nvSpPr>
            <p:cNvPr id="44" name="Rectangle 40"/>
            <p:cNvSpPr>
              <a:spLocks noChangeArrowheads="1"/>
            </p:cNvSpPr>
            <p:nvPr/>
          </p:nvSpPr>
          <p:spPr bwMode="auto">
            <a:xfrm>
              <a:off x="1888" y="2289"/>
              <a:ext cx="860" cy="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5" name="Rectangle 41"/>
            <p:cNvSpPr>
              <a:spLocks noChangeArrowheads="1"/>
            </p:cNvSpPr>
            <p:nvPr/>
          </p:nvSpPr>
          <p:spPr bwMode="auto">
            <a:xfrm>
              <a:off x="1832" y="2289"/>
              <a:ext cx="829"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dirty="0">
                  <a:solidFill>
                    <a:srgbClr val="000000"/>
                  </a:solidFill>
                </a:rPr>
                <a:t>a connect request from client</a:t>
              </a:r>
              <a:endParaRPr lang="en-US" sz="2800" b="1" dirty="0"/>
            </a:p>
          </p:txBody>
        </p:sp>
        <p:sp>
          <p:nvSpPr>
            <p:cNvPr id="46" name="Line 42"/>
            <p:cNvSpPr>
              <a:spLocks noChangeShapeType="1"/>
            </p:cNvSpPr>
            <p:nvPr/>
          </p:nvSpPr>
          <p:spPr bwMode="auto">
            <a:xfrm>
              <a:off x="2257" y="2371"/>
              <a:ext cx="1" cy="17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7" name="Freeform 43"/>
            <p:cNvSpPr>
              <a:spLocks/>
            </p:cNvSpPr>
            <p:nvPr/>
          </p:nvSpPr>
          <p:spPr bwMode="auto">
            <a:xfrm>
              <a:off x="2240" y="2531"/>
              <a:ext cx="34" cy="40"/>
            </a:xfrm>
            <a:custGeom>
              <a:avLst/>
              <a:gdLst>
                <a:gd name="T0" fmla="*/ 0 w 34"/>
                <a:gd name="T1" fmla="*/ 0 h 40"/>
                <a:gd name="T2" fmla="*/ 17 w 34"/>
                <a:gd name="T3" fmla="*/ 5 h 40"/>
                <a:gd name="T4" fmla="*/ 34 w 34"/>
                <a:gd name="T5" fmla="*/ 0 h 40"/>
                <a:gd name="T6" fmla="*/ 17 w 34"/>
                <a:gd name="T7" fmla="*/ 40 h 40"/>
                <a:gd name="T8" fmla="*/ 0 w 34"/>
                <a:gd name="T9" fmla="*/ 0 h 40"/>
                <a:gd name="T10" fmla="*/ 0 60000 65536"/>
                <a:gd name="T11" fmla="*/ 0 60000 65536"/>
                <a:gd name="T12" fmla="*/ 0 60000 65536"/>
                <a:gd name="T13" fmla="*/ 0 60000 65536"/>
                <a:gd name="T14" fmla="*/ 0 60000 65536"/>
                <a:gd name="T15" fmla="*/ 0 w 34"/>
                <a:gd name="T16" fmla="*/ 0 h 40"/>
                <a:gd name="T17" fmla="*/ 34 w 34"/>
                <a:gd name="T18" fmla="*/ 40 h 40"/>
              </a:gdLst>
              <a:ahLst/>
              <a:cxnLst>
                <a:cxn ang="T10">
                  <a:pos x="T0" y="T1"/>
                </a:cxn>
                <a:cxn ang="T11">
                  <a:pos x="T2" y="T3"/>
                </a:cxn>
                <a:cxn ang="T12">
                  <a:pos x="T4" y="T5"/>
                </a:cxn>
                <a:cxn ang="T13">
                  <a:pos x="T6" y="T7"/>
                </a:cxn>
                <a:cxn ang="T14">
                  <a:pos x="T8" y="T9"/>
                </a:cxn>
              </a:cxnLst>
              <a:rect l="T15" t="T16" r="T17" b="T18"/>
              <a:pathLst>
                <a:path w="34" h="40">
                  <a:moveTo>
                    <a:pt x="0" y="0"/>
                  </a:moveTo>
                  <a:lnTo>
                    <a:pt x="17" y="5"/>
                  </a:lnTo>
                  <a:lnTo>
                    <a:pt x="34" y="0"/>
                  </a:lnTo>
                  <a:lnTo>
                    <a:pt x="17" y="4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8" name="Freeform 44"/>
            <p:cNvSpPr>
              <a:spLocks/>
            </p:cNvSpPr>
            <p:nvPr/>
          </p:nvSpPr>
          <p:spPr bwMode="auto">
            <a:xfrm>
              <a:off x="3430" y="2617"/>
              <a:ext cx="21" cy="6"/>
            </a:xfrm>
            <a:custGeom>
              <a:avLst/>
              <a:gdLst>
                <a:gd name="T0" fmla="*/ 21 w 21"/>
                <a:gd name="T1" fmla="*/ 4 h 6"/>
                <a:gd name="T2" fmla="*/ 21 w 21"/>
                <a:gd name="T3" fmla="*/ 0 h 6"/>
                <a:gd name="T4" fmla="*/ 0 w 21"/>
                <a:gd name="T5" fmla="*/ 0 h 6"/>
                <a:gd name="T6" fmla="*/ 0 w 21"/>
                <a:gd name="T7" fmla="*/ 6 h 6"/>
                <a:gd name="T8" fmla="*/ 21 w 21"/>
                <a:gd name="T9" fmla="*/ 4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4"/>
                  </a:moveTo>
                  <a:lnTo>
                    <a:pt x="21" y="0"/>
                  </a:lnTo>
                  <a:lnTo>
                    <a:pt x="0" y="0"/>
                  </a:lnTo>
                  <a:lnTo>
                    <a:pt x="0" y="6"/>
                  </a:lnTo>
                  <a:lnTo>
                    <a:pt x="21"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9" name="Freeform 45"/>
            <p:cNvSpPr>
              <a:spLocks/>
            </p:cNvSpPr>
            <p:nvPr/>
          </p:nvSpPr>
          <p:spPr bwMode="auto">
            <a:xfrm>
              <a:off x="3388" y="2619"/>
              <a:ext cx="21" cy="6"/>
            </a:xfrm>
            <a:custGeom>
              <a:avLst/>
              <a:gdLst>
                <a:gd name="T0" fmla="*/ 21 w 21"/>
                <a:gd name="T1" fmla="*/ 6 h 6"/>
                <a:gd name="T2" fmla="*/ 21 w 21"/>
                <a:gd name="T3" fmla="*/ 0 h 6"/>
                <a:gd name="T4" fmla="*/ 0 w 21"/>
                <a:gd name="T5" fmla="*/ 2 h 6"/>
                <a:gd name="T6" fmla="*/ 0 w 21"/>
                <a:gd name="T7" fmla="*/ 6 h 6"/>
                <a:gd name="T8" fmla="*/ 21 w 21"/>
                <a:gd name="T9" fmla="*/ 6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6"/>
                  </a:moveTo>
                  <a:lnTo>
                    <a:pt x="21" y="0"/>
                  </a:lnTo>
                  <a:lnTo>
                    <a:pt x="0" y="2"/>
                  </a:lnTo>
                  <a:lnTo>
                    <a:pt x="0" y="6"/>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0" name="Freeform 46"/>
            <p:cNvSpPr>
              <a:spLocks/>
            </p:cNvSpPr>
            <p:nvPr/>
          </p:nvSpPr>
          <p:spPr bwMode="auto">
            <a:xfrm>
              <a:off x="3346" y="2621"/>
              <a:ext cx="21" cy="7"/>
            </a:xfrm>
            <a:custGeom>
              <a:avLst/>
              <a:gdLst>
                <a:gd name="T0" fmla="*/ 21 w 21"/>
                <a:gd name="T1" fmla="*/ 6 h 7"/>
                <a:gd name="T2" fmla="*/ 21 w 21"/>
                <a:gd name="T3" fmla="*/ 0 h 7"/>
                <a:gd name="T4" fmla="*/ 0 w 21"/>
                <a:gd name="T5" fmla="*/ 2 h 7"/>
                <a:gd name="T6" fmla="*/ 0 w 21"/>
                <a:gd name="T7" fmla="*/ 7 h 7"/>
                <a:gd name="T8" fmla="*/ 21 w 21"/>
                <a:gd name="T9" fmla="*/ 6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21" y="6"/>
                  </a:moveTo>
                  <a:lnTo>
                    <a:pt x="21" y="0"/>
                  </a:lnTo>
                  <a:lnTo>
                    <a:pt x="0" y="2"/>
                  </a:lnTo>
                  <a:lnTo>
                    <a:pt x="0" y="7"/>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1" name="Freeform 47"/>
            <p:cNvSpPr>
              <a:spLocks/>
            </p:cNvSpPr>
            <p:nvPr/>
          </p:nvSpPr>
          <p:spPr bwMode="auto">
            <a:xfrm>
              <a:off x="3303" y="2625"/>
              <a:ext cx="21" cy="5"/>
            </a:xfrm>
            <a:custGeom>
              <a:avLst/>
              <a:gdLst>
                <a:gd name="T0" fmla="*/ 21 w 21"/>
                <a:gd name="T1" fmla="*/ 3 h 5"/>
                <a:gd name="T2" fmla="*/ 21 w 21"/>
                <a:gd name="T3" fmla="*/ 0 h 5"/>
                <a:gd name="T4" fmla="*/ 0 w 21"/>
                <a:gd name="T5" fmla="*/ 0 h 5"/>
                <a:gd name="T6" fmla="*/ 0 w 21"/>
                <a:gd name="T7" fmla="*/ 5 h 5"/>
                <a:gd name="T8" fmla="*/ 21 w 21"/>
                <a:gd name="T9" fmla="*/ 3 h 5"/>
                <a:gd name="T10" fmla="*/ 0 60000 65536"/>
                <a:gd name="T11" fmla="*/ 0 60000 65536"/>
                <a:gd name="T12" fmla="*/ 0 60000 65536"/>
                <a:gd name="T13" fmla="*/ 0 60000 65536"/>
                <a:gd name="T14" fmla="*/ 0 60000 65536"/>
                <a:gd name="T15" fmla="*/ 0 w 21"/>
                <a:gd name="T16" fmla="*/ 0 h 5"/>
                <a:gd name="T17" fmla="*/ 21 w 21"/>
                <a:gd name="T18" fmla="*/ 5 h 5"/>
              </a:gdLst>
              <a:ahLst/>
              <a:cxnLst>
                <a:cxn ang="T10">
                  <a:pos x="T0" y="T1"/>
                </a:cxn>
                <a:cxn ang="T11">
                  <a:pos x="T2" y="T3"/>
                </a:cxn>
                <a:cxn ang="T12">
                  <a:pos x="T4" y="T5"/>
                </a:cxn>
                <a:cxn ang="T13">
                  <a:pos x="T6" y="T7"/>
                </a:cxn>
                <a:cxn ang="T14">
                  <a:pos x="T8" y="T9"/>
                </a:cxn>
              </a:cxnLst>
              <a:rect l="T15" t="T16" r="T17" b="T18"/>
              <a:pathLst>
                <a:path w="21" h="5">
                  <a:moveTo>
                    <a:pt x="21" y="3"/>
                  </a:moveTo>
                  <a:lnTo>
                    <a:pt x="21" y="0"/>
                  </a:lnTo>
                  <a:lnTo>
                    <a:pt x="0" y="0"/>
                  </a:lnTo>
                  <a:lnTo>
                    <a:pt x="0" y="5"/>
                  </a:lnTo>
                  <a:lnTo>
                    <a:pt x="21"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2" name="Freeform 48"/>
            <p:cNvSpPr>
              <a:spLocks/>
            </p:cNvSpPr>
            <p:nvPr/>
          </p:nvSpPr>
          <p:spPr bwMode="auto">
            <a:xfrm>
              <a:off x="3261" y="2627"/>
              <a:ext cx="21" cy="7"/>
            </a:xfrm>
            <a:custGeom>
              <a:avLst/>
              <a:gdLst>
                <a:gd name="T0" fmla="*/ 21 w 21"/>
                <a:gd name="T1" fmla="*/ 5 h 7"/>
                <a:gd name="T2" fmla="*/ 21 w 21"/>
                <a:gd name="T3" fmla="*/ 0 h 7"/>
                <a:gd name="T4" fmla="*/ 0 w 21"/>
                <a:gd name="T5" fmla="*/ 1 h 7"/>
                <a:gd name="T6" fmla="*/ 0 w 21"/>
                <a:gd name="T7" fmla="*/ 7 h 7"/>
                <a:gd name="T8" fmla="*/ 21 w 21"/>
                <a:gd name="T9" fmla="*/ 5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21" y="5"/>
                  </a:moveTo>
                  <a:lnTo>
                    <a:pt x="21" y="0"/>
                  </a:lnTo>
                  <a:lnTo>
                    <a:pt x="0" y="1"/>
                  </a:lnTo>
                  <a:lnTo>
                    <a:pt x="0" y="7"/>
                  </a:lnTo>
                  <a:lnTo>
                    <a:pt x="21"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3" name="Freeform 49"/>
            <p:cNvSpPr>
              <a:spLocks/>
            </p:cNvSpPr>
            <p:nvPr/>
          </p:nvSpPr>
          <p:spPr bwMode="auto">
            <a:xfrm>
              <a:off x="3219" y="2628"/>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4" name="Freeform 50"/>
            <p:cNvSpPr>
              <a:spLocks/>
            </p:cNvSpPr>
            <p:nvPr/>
          </p:nvSpPr>
          <p:spPr bwMode="auto">
            <a:xfrm>
              <a:off x="3177" y="2632"/>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 name="Freeform 51"/>
            <p:cNvSpPr>
              <a:spLocks/>
            </p:cNvSpPr>
            <p:nvPr/>
          </p:nvSpPr>
          <p:spPr bwMode="auto">
            <a:xfrm>
              <a:off x="3134" y="2636"/>
              <a:ext cx="21" cy="6"/>
            </a:xfrm>
            <a:custGeom>
              <a:avLst/>
              <a:gdLst>
                <a:gd name="T0" fmla="*/ 21 w 21"/>
                <a:gd name="T1" fmla="*/ 4 h 6"/>
                <a:gd name="T2" fmla="*/ 21 w 21"/>
                <a:gd name="T3" fmla="*/ 0 h 6"/>
                <a:gd name="T4" fmla="*/ 0 w 21"/>
                <a:gd name="T5" fmla="*/ 0 h 6"/>
                <a:gd name="T6" fmla="*/ 0 w 21"/>
                <a:gd name="T7" fmla="*/ 6 h 6"/>
                <a:gd name="T8" fmla="*/ 21 w 21"/>
                <a:gd name="T9" fmla="*/ 4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4"/>
                  </a:moveTo>
                  <a:lnTo>
                    <a:pt x="21" y="0"/>
                  </a:lnTo>
                  <a:lnTo>
                    <a:pt x="0" y="0"/>
                  </a:lnTo>
                  <a:lnTo>
                    <a:pt x="0" y="6"/>
                  </a:lnTo>
                  <a:lnTo>
                    <a:pt x="21"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6" name="Freeform 52"/>
            <p:cNvSpPr>
              <a:spLocks/>
            </p:cNvSpPr>
            <p:nvPr/>
          </p:nvSpPr>
          <p:spPr bwMode="auto">
            <a:xfrm>
              <a:off x="3092" y="2638"/>
              <a:ext cx="21" cy="6"/>
            </a:xfrm>
            <a:custGeom>
              <a:avLst/>
              <a:gdLst>
                <a:gd name="T0" fmla="*/ 21 w 21"/>
                <a:gd name="T1" fmla="*/ 6 h 6"/>
                <a:gd name="T2" fmla="*/ 21 w 21"/>
                <a:gd name="T3" fmla="*/ 0 h 6"/>
                <a:gd name="T4" fmla="*/ 0 w 21"/>
                <a:gd name="T5" fmla="*/ 2 h 6"/>
                <a:gd name="T6" fmla="*/ 0 w 21"/>
                <a:gd name="T7" fmla="*/ 6 h 6"/>
                <a:gd name="T8" fmla="*/ 21 w 21"/>
                <a:gd name="T9" fmla="*/ 6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6"/>
                  </a:moveTo>
                  <a:lnTo>
                    <a:pt x="21" y="0"/>
                  </a:lnTo>
                  <a:lnTo>
                    <a:pt x="0" y="2"/>
                  </a:lnTo>
                  <a:lnTo>
                    <a:pt x="0" y="6"/>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7" name="Freeform 53"/>
            <p:cNvSpPr>
              <a:spLocks/>
            </p:cNvSpPr>
            <p:nvPr/>
          </p:nvSpPr>
          <p:spPr bwMode="auto">
            <a:xfrm>
              <a:off x="3050" y="2640"/>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 name="Freeform 54"/>
            <p:cNvSpPr>
              <a:spLocks/>
            </p:cNvSpPr>
            <p:nvPr/>
          </p:nvSpPr>
          <p:spPr bwMode="auto">
            <a:xfrm>
              <a:off x="3008" y="2644"/>
              <a:ext cx="21" cy="6"/>
            </a:xfrm>
            <a:custGeom>
              <a:avLst/>
              <a:gdLst>
                <a:gd name="T0" fmla="*/ 21 w 21"/>
                <a:gd name="T1" fmla="*/ 4 h 6"/>
                <a:gd name="T2" fmla="*/ 21 w 21"/>
                <a:gd name="T3" fmla="*/ 0 h 6"/>
                <a:gd name="T4" fmla="*/ 0 w 21"/>
                <a:gd name="T5" fmla="*/ 0 h 6"/>
                <a:gd name="T6" fmla="*/ 0 w 21"/>
                <a:gd name="T7" fmla="*/ 6 h 6"/>
                <a:gd name="T8" fmla="*/ 21 w 21"/>
                <a:gd name="T9" fmla="*/ 4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4"/>
                  </a:moveTo>
                  <a:lnTo>
                    <a:pt x="21" y="0"/>
                  </a:lnTo>
                  <a:lnTo>
                    <a:pt x="0" y="0"/>
                  </a:lnTo>
                  <a:lnTo>
                    <a:pt x="0" y="6"/>
                  </a:lnTo>
                  <a:lnTo>
                    <a:pt x="21"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9" name="Freeform 55"/>
            <p:cNvSpPr>
              <a:spLocks/>
            </p:cNvSpPr>
            <p:nvPr/>
          </p:nvSpPr>
          <p:spPr bwMode="auto">
            <a:xfrm>
              <a:off x="2965" y="2646"/>
              <a:ext cx="22" cy="7"/>
            </a:xfrm>
            <a:custGeom>
              <a:avLst/>
              <a:gdLst>
                <a:gd name="T0" fmla="*/ 22 w 22"/>
                <a:gd name="T1" fmla="*/ 5 h 7"/>
                <a:gd name="T2" fmla="*/ 22 w 22"/>
                <a:gd name="T3" fmla="*/ 0 h 7"/>
                <a:gd name="T4" fmla="*/ 0 w 22"/>
                <a:gd name="T5" fmla="*/ 2 h 7"/>
                <a:gd name="T6" fmla="*/ 0 w 22"/>
                <a:gd name="T7" fmla="*/ 7 h 7"/>
                <a:gd name="T8" fmla="*/ 22 w 22"/>
                <a:gd name="T9" fmla="*/ 5 h 7"/>
                <a:gd name="T10" fmla="*/ 0 60000 65536"/>
                <a:gd name="T11" fmla="*/ 0 60000 65536"/>
                <a:gd name="T12" fmla="*/ 0 60000 65536"/>
                <a:gd name="T13" fmla="*/ 0 60000 65536"/>
                <a:gd name="T14" fmla="*/ 0 60000 65536"/>
                <a:gd name="T15" fmla="*/ 0 w 22"/>
                <a:gd name="T16" fmla="*/ 0 h 7"/>
                <a:gd name="T17" fmla="*/ 22 w 22"/>
                <a:gd name="T18" fmla="*/ 7 h 7"/>
              </a:gdLst>
              <a:ahLst/>
              <a:cxnLst>
                <a:cxn ang="T10">
                  <a:pos x="T0" y="T1"/>
                </a:cxn>
                <a:cxn ang="T11">
                  <a:pos x="T2" y="T3"/>
                </a:cxn>
                <a:cxn ang="T12">
                  <a:pos x="T4" y="T5"/>
                </a:cxn>
                <a:cxn ang="T13">
                  <a:pos x="T6" y="T7"/>
                </a:cxn>
                <a:cxn ang="T14">
                  <a:pos x="T8" y="T9"/>
                </a:cxn>
              </a:cxnLst>
              <a:rect l="T15" t="T16" r="T17" b="T18"/>
              <a:pathLst>
                <a:path w="22" h="7">
                  <a:moveTo>
                    <a:pt x="22" y="5"/>
                  </a:moveTo>
                  <a:lnTo>
                    <a:pt x="22" y="0"/>
                  </a:lnTo>
                  <a:lnTo>
                    <a:pt x="0" y="2"/>
                  </a:lnTo>
                  <a:lnTo>
                    <a:pt x="0" y="7"/>
                  </a:lnTo>
                  <a:lnTo>
                    <a:pt x="22"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0" name="Freeform 56"/>
            <p:cNvSpPr>
              <a:spLocks/>
            </p:cNvSpPr>
            <p:nvPr/>
          </p:nvSpPr>
          <p:spPr bwMode="auto">
            <a:xfrm>
              <a:off x="2923" y="2650"/>
              <a:ext cx="21" cy="5"/>
            </a:xfrm>
            <a:custGeom>
              <a:avLst/>
              <a:gdLst>
                <a:gd name="T0" fmla="*/ 21 w 21"/>
                <a:gd name="T1" fmla="*/ 5 h 5"/>
                <a:gd name="T2" fmla="*/ 21 w 21"/>
                <a:gd name="T3" fmla="*/ 0 h 5"/>
                <a:gd name="T4" fmla="*/ 0 w 21"/>
                <a:gd name="T5" fmla="*/ 1 h 5"/>
                <a:gd name="T6" fmla="*/ 0 w 21"/>
                <a:gd name="T7" fmla="*/ 5 h 5"/>
                <a:gd name="T8" fmla="*/ 21 w 21"/>
                <a:gd name="T9" fmla="*/ 5 h 5"/>
                <a:gd name="T10" fmla="*/ 0 60000 65536"/>
                <a:gd name="T11" fmla="*/ 0 60000 65536"/>
                <a:gd name="T12" fmla="*/ 0 60000 65536"/>
                <a:gd name="T13" fmla="*/ 0 60000 65536"/>
                <a:gd name="T14" fmla="*/ 0 60000 65536"/>
                <a:gd name="T15" fmla="*/ 0 w 21"/>
                <a:gd name="T16" fmla="*/ 0 h 5"/>
                <a:gd name="T17" fmla="*/ 21 w 21"/>
                <a:gd name="T18" fmla="*/ 5 h 5"/>
              </a:gdLst>
              <a:ahLst/>
              <a:cxnLst>
                <a:cxn ang="T10">
                  <a:pos x="T0" y="T1"/>
                </a:cxn>
                <a:cxn ang="T11">
                  <a:pos x="T2" y="T3"/>
                </a:cxn>
                <a:cxn ang="T12">
                  <a:pos x="T4" y="T5"/>
                </a:cxn>
                <a:cxn ang="T13">
                  <a:pos x="T6" y="T7"/>
                </a:cxn>
                <a:cxn ang="T14">
                  <a:pos x="T8" y="T9"/>
                </a:cxn>
              </a:cxnLst>
              <a:rect l="T15" t="T16" r="T17" b="T18"/>
              <a:pathLst>
                <a:path w="21" h="5">
                  <a:moveTo>
                    <a:pt x="21" y="5"/>
                  </a:moveTo>
                  <a:lnTo>
                    <a:pt x="21" y="0"/>
                  </a:lnTo>
                  <a:lnTo>
                    <a:pt x="0" y="1"/>
                  </a:lnTo>
                  <a:lnTo>
                    <a:pt x="0" y="5"/>
                  </a:lnTo>
                  <a:lnTo>
                    <a:pt x="21"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1" name="Freeform 57"/>
            <p:cNvSpPr>
              <a:spLocks/>
            </p:cNvSpPr>
            <p:nvPr/>
          </p:nvSpPr>
          <p:spPr bwMode="auto">
            <a:xfrm>
              <a:off x="2879" y="2651"/>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 name="Freeform 58"/>
            <p:cNvSpPr>
              <a:spLocks/>
            </p:cNvSpPr>
            <p:nvPr/>
          </p:nvSpPr>
          <p:spPr bwMode="auto">
            <a:xfrm>
              <a:off x="2839" y="2655"/>
              <a:ext cx="21" cy="6"/>
            </a:xfrm>
            <a:custGeom>
              <a:avLst/>
              <a:gdLst>
                <a:gd name="T0" fmla="*/ 21 w 21"/>
                <a:gd name="T1" fmla="*/ 4 h 6"/>
                <a:gd name="T2" fmla="*/ 21 w 21"/>
                <a:gd name="T3" fmla="*/ 0 h 6"/>
                <a:gd name="T4" fmla="*/ 0 w 21"/>
                <a:gd name="T5" fmla="*/ 0 h 6"/>
                <a:gd name="T6" fmla="*/ 0 w 21"/>
                <a:gd name="T7" fmla="*/ 6 h 6"/>
                <a:gd name="T8" fmla="*/ 21 w 21"/>
                <a:gd name="T9" fmla="*/ 4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4"/>
                  </a:moveTo>
                  <a:lnTo>
                    <a:pt x="21" y="0"/>
                  </a:lnTo>
                  <a:lnTo>
                    <a:pt x="0" y="0"/>
                  </a:lnTo>
                  <a:lnTo>
                    <a:pt x="0" y="6"/>
                  </a:lnTo>
                  <a:lnTo>
                    <a:pt x="21"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3" name="Freeform 59"/>
            <p:cNvSpPr>
              <a:spLocks/>
            </p:cNvSpPr>
            <p:nvPr/>
          </p:nvSpPr>
          <p:spPr bwMode="auto">
            <a:xfrm>
              <a:off x="2795" y="2657"/>
              <a:ext cx="23" cy="6"/>
            </a:xfrm>
            <a:custGeom>
              <a:avLst/>
              <a:gdLst>
                <a:gd name="T0" fmla="*/ 23 w 23"/>
                <a:gd name="T1" fmla="*/ 6 h 6"/>
                <a:gd name="T2" fmla="*/ 23 w 23"/>
                <a:gd name="T3" fmla="*/ 0 h 6"/>
                <a:gd name="T4" fmla="*/ 0 w 23"/>
                <a:gd name="T5" fmla="*/ 2 h 6"/>
                <a:gd name="T6" fmla="*/ 0 w 23"/>
                <a:gd name="T7" fmla="*/ 6 h 6"/>
                <a:gd name="T8" fmla="*/ 23 w 23"/>
                <a:gd name="T9" fmla="*/ 6 h 6"/>
                <a:gd name="T10" fmla="*/ 0 60000 65536"/>
                <a:gd name="T11" fmla="*/ 0 60000 65536"/>
                <a:gd name="T12" fmla="*/ 0 60000 65536"/>
                <a:gd name="T13" fmla="*/ 0 60000 65536"/>
                <a:gd name="T14" fmla="*/ 0 60000 65536"/>
                <a:gd name="T15" fmla="*/ 0 w 23"/>
                <a:gd name="T16" fmla="*/ 0 h 6"/>
                <a:gd name="T17" fmla="*/ 23 w 23"/>
                <a:gd name="T18" fmla="*/ 6 h 6"/>
              </a:gdLst>
              <a:ahLst/>
              <a:cxnLst>
                <a:cxn ang="T10">
                  <a:pos x="T0" y="T1"/>
                </a:cxn>
                <a:cxn ang="T11">
                  <a:pos x="T2" y="T3"/>
                </a:cxn>
                <a:cxn ang="T12">
                  <a:pos x="T4" y="T5"/>
                </a:cxn>
                <a:cxn ang="T13">
                  <a:pos x="T6" y="T7"/>
                </a:cxn>
                <a:cxn ang="T14">
                  <a:pos x="T8" y="T9"/>
                </a:cxn>
              </a:cxnLst>
              <a:rect l="T15" t="T16" r="T17" b="T18"/>
              <a:pathLst>
                <a:path w="23" h="6">
                  <a:moveTo>
                    <a:pt x="23" y="6"/>
                  </a:moveTo>
                  <a:lnTo>
                    <a:pt x="23" y="0"/>
                  </a:lnTo>
                  <a:lnTo>
                    <a:pt x="0" y="2"/>
                  </a:lnTo>
                  <a:lnTo>
                    <a:pt x="0" y="6"/>
                  </a:lnTo>
                  <a:lnTo>
                    <a:pt x="23"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4" name="Freeform 60"/>
            <p:cNvSpPr>
              <a:spLocks/>
            </p:cNvSpPr>
            <p:nvPr/>
          </p:nvSpPr>
          <p:spPr bwMode="auto">
            <a:xfrm>
              <a:off x="2752" y="2659"/>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5" name="Freeform 61"/>
            <p:cNvSpPr>
              <a:spLocks/>
            </p:cNvSpPr>
            <p:nvPr/>
          </p:nvSpPr>
          <p:spPr bwMode="auto">
            <a:xfrm>
              <a:off x="2710" y="2663"/>
              <a:ext cx="21" cy="8"/>
            </a:xfrm>
            <a:custGeom>
              <a:avLst/>
              <a:gdLst>
                <a:gd name="T0" fmla="*/ 21 w 21"/>
                <a:gd name="T1" fmla="*/ 4 h 8"/>
                <a:gd name="T2" fmla="*/ 21 w 21"/>
                <a:gd name="T3" fmla="*/ 0 h 8"/>
                <a:gd name="T4" fmla="*/ 0 w 21"/>
                <a:gd name="T5" fmla="*/ 2 h 8"/>
                <a:gd name="T6" fmla="*/ 0 w 21"/>
                <a:gd name="T7" fmla="*/ 8 h 8"/>
                <a:gd name="T8" fmla="*/ 21 w 21"/>
                <a:gd name="T9" fmla="*/ 4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21" y="4"/>
                  </a:moveTo>
                  <a:lnTo>
                    <a:pt x="21" y="0"/>
                  </a:lnTo>
                  <a:lnTo>
                    <a:pt x="0" y="2"/>
                  </a:lnTo>
                  <a:lnTo>
                    <a:pt x="0" y="8"/>
                  </a:lnTo>
                  <a:lnTo>
                    <a:pt x="21"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6" name="Freeform 62"/>
            <p:cNvSpPr>
              <a:spLocks/>
            </p:cNvSpPr>
            <p:nvPr/>
          </p:nvSpPr>
          <p:spPr bwMode="auto">
            <a:xfrm>
              <a:off x="2668" y="2665"/>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7" name="Freeform 63"/>
            <p:cNvSpPr>
              <a:spLocks/>
            </p:cNvSpPr>
            <p:nvPr/>
          </p:nvSpPr>
          <p:spPr bwMode="auto">
            <a:xfrm>
              <a:off x="2626" y="2669"/>
              <a:ext cx="21" cy="6"/>
            </a:xfrm>
            <a:custGeom>
              <a:avLst/>
              <a:gdLst>
                <a:gd name="T0" fmla="*/ 21 w 21"/>
                <a:gd name="T1" fmla="*/ 6 h 6"/>
                <a:gd name="T2" fmla="*/ 21 w 21"/>
                <a:gd name="T3" fmla="*/ 0 h 6"/>
                <a:gd name="T4" fmla="*/ 0 w 21"/>
                <a:gd name="T5" fmla="*/ 2 h 6"/>
                <a:gd name="T6" fmla="*/ 0 w 21"/>
                <a:gd name="T7" fmla="*/ 6 h 6"/>
                <a:gd name="T8" fmla="*/ 21 w 21"/>
                <a:gd name="T9" fmla="*/ 6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6"/>
                  </a:moveTo>
                  <a:lnTo>
                    <a:pt x="21" y="0"/>
                  </a:lnTo>
                  <a:lnTo>
                    <a:pt x="0" y="2"/>
                  </a:lnTo>
                  <a:lnTo>
                    <a:pt x="0" y="6"/>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 name="Freeform 64"/>
            <p:cNvSpPr>
              <a:spLocks/>
            </p:cNvSpPr>
            <p:nvPr/>
          </p:nvSpPr>
          <p:spPr bwMode="auto">
            <a:xfrm>
              <a:off x="2583" y="2671"/>
              <a:ext cx="21" cy="7"/>
            </a:xfrm>
            <a:custGeom>
              <a:avLst/>
              <a:gdLst>
                <a:gd name="T0" fmla="*/ 21 w 21"/>
                <a:gd name="T1" fmla="*/ 5 h 7"/>
                <a:gd name="T2" fmla="*/ 21 w 21"/>
                <a:gd name="T3" fmla="*/ 0 h 7"/>
                <a:gd name="T4" fmla="*/ 0 w 21"/>
                <a:gd name="T5" fmla="*/ 2 h 7"/>
                <a:gd name="T6" fmla="*/ 0 w 21"/>
                <a:gd name="T7" fmla="*/ 7 h 7"/>
                <a:gd name="T8" fmla="*/ 21 w 21"/>
                <a:gd name="T9" fmla="*/ 5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21" y="5"/>
                  </a:moveTo>
                  <a:lnTo>
                    <a:pt x="21" y="0"/>
                  </a:lnTo>
                  <a:lnTo>
                    <a:pt x="0" y="2"/>
                  </a:lnTo>
                  <a:lnTo>
                    <a:pt x="0" y="7"/>
                  </a:lnTo>
                  <a:lnTo>
                    <a:pt x="21"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9" name="Rectangle 65"/>
            <p:cNvSpPr>
              <a:spLocks noChangeArrowheads="1"/>
            </p:cNvSpPr>
            <p:nvPr/>
          </p:nvSpPr>
          <p:spPr bwMode="auto">
            <a:xfrm>
              <a:off x="2541" y="2675"/>
              <a:ext cx="21" cy="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0" name="Freeform 66"/>
            <p:cNvSpPr>
              <a:spLocks/>
            </p:cNvSpPr>
            <p:nvPr/>
          </p:nvSpPr>
          <p:spPr bwMode="auto">
            <a:xfrm>
              <a:off x="2508" y="2676"/>
              <a:ext cx="12" cy="6"/>
            </a:xfrm>
            <a:custGeom>
              <a:avLst/>
              <a:gdLst>
                <a:gd name="T0" fmla="*/ 12 w 12"/>
                <a:gd name="T1" fmla="*/ 6 h 6"/>
                <a:gd name="T2" fmla="*/ 12 w 12"/>
                <a:gd name="T3" fmla="*/ 0 h 6"/>
                <a:gd name="T4" fmla="*/ 0 w 12"/>
                <a:gd name="T5" fmla="*/ 2 h 6"/>
                <a:gd name="T6" fmla="*/ 0 w 12"/>
                <a:gd name="T7" fmla="*/ 6 h 6"/>
                <a:gd name="T8" fmla="*/ 12 w 12"/>
                <a:gd name="T9" fmla="*/ 6 h 6"/>
                <a:gd name="T10" fmla="*/ 0 60000 65536"/>
                <a:gd name="T11" fmla="*/ 0 60000 65536"/>
                <a:gd name="T12" fmla="*/ 0 60000 65536"/>
                <a:gd name="T13" fmla="*/ 0 60000 65536"/>
                <a:gd name="T14" fmla="*/ 0 60000 65536"/>
                <a:gd name="T15" fmla="*/ 0 w 12"/>
                <a:gd name="T16" fmla="*/ 0 h 6"/>
                <a:gd name="T17" fmla="*/ 12 w 12"/>
                <a:gd name="T18" fmla="*/ 6 h 6"/>
              </a:gdLst>
              <a:ahLst/>
              <a:cxnLst>
                <a:cxn ang="T10">
                  <a:pos x="T0" y="T1"/>
                </a:cxn>
                <a:cxn ang="T11">
                  <a:pos x="T2" y="T3"/>
                </a:cxn>
                <a:cxn ang="T12">
                  <a:pos x="T4" y="T5"/>
                </a:cxn>
                <a:cxn ang="T13">
                  <a:pos x="T6" y="T7"/>
                </a:cxn>
                <a:cxn ang="T14">
                  <a:pos x="T8" y="T9"/>
                </a:cxn>
              </a:cxnLst>
              <a:rect l="T15" t="T16" r="T17" b="T18"/>
              <a:pathLst>
                <a:path w="12" h="6">
                  <a:moveTo>
                    <a:pt x="12" y="6"/>
                  </a:moveTo>
                  <a:lnTo>
                    <a:pt x="12" y="0"/>
                  </a:lnTo>
                  <a:lnTo>
                    <a:pt x="0" y="2"/>
                  </a:lnTo>
                  <a:lnTo>
                    <a:pt x="0" y="6"/>
                  </a:lnTo>
                  <a:lnTo>
                    <a:pt x="12"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1" name="Freeform 67"/>
            <p:cNvSpPr>
              <a:spLocks/>
            </p:cNvSpPr>
            <p:nvPr/>
          </p:nvSpPr>
          <p:spPr bwMode="auto">
            <a:xfrm>
              <a:off x="2480" y="2661"/>
              <a:ext cx="40" cy="35"/>
            </a:xfrm>
            <a:custGeom>
              <a:avLst/>
              <a:gdLst>
                <a:gd name="T0" fmla="*/ 38 w 40"/>
                <a:gd name="T1" fmla="*/ 0 h 35"/>
                <a:gd name="T2" fmla="*/ 32 w 40"/>
                <a:gd name="T3" fmla="*/ 19 h 35"/>
                <a:gd name="T4" fmla="*/ 40 w 40"/>
                <a:gd name="T5" fmla="*/ 35 h 35"/>
                <a:gd name="T6" fmla="*/ 0 w 40"/>
                <a:gd name="T7" fmla="*/ 21 h 35"/>
                <a:gd name="T8" fmla="*/ 38 w 40"/>
                <a:gd name="T9" fmla="*/ 0 h 35"/>
                <a:gd name="T10" fmla="*/ 0 60000 65536"/>
                <a:gd name="T11" fmla="*/ 0 60000 65536"/>
                <a:gd name="T12" fmla="*/ 0 60000 65536"/>
                <a:gd name="T13" fmla="*/ 0 60000 65536"/>
                <a:gd name="T14" fmla="*/ 0 60000 65536"/>
                <a:gd name="T15" fmla="*/ 0 w 40"/>
                <a:gd name="T16" fmla="*/ 0 h 35"/>
                <a:gd name="T17" fmla="*/ 40 w 40"/>
                <a:gd name="T18" fmla="*/ 35 h 35"/>
              </a:gdLst>
              <a:ahLst/>
              <a:cxnLst>
                <a:cxn ang="T10">
                  <a:pos x="T0" y="T1"/>
                </a:cxn>
                <a:cxn ang="T11">
                  <a:pos x="T2" y="T3"/>
                </a:cxn>
                <a:cxn ang="T12">
                  <a:pos x="T4" y="T5"/>
                </a:cxn>
                <a:cxn ang="T13">
                  <a:pos x="T6" y="T7"/>
                </a:cxn>
                <a:cxn ang="T14">
                  <a:pos x="T8" y="T9"/>
                </a:cxn>
              </a:cxnLst>
              <a:rect l="T15" t="T16" r="T17" b="T18"/>
              <a:pathLst>
                <a:path w="40" h="35">
                  <a:moveTo>
                    <a:pt x="38" y="0"/>
                  </a:moveTo>
                  <a:lnTo>
                    <a:pt x="32" y="19"/>
                  </a:lnTo>
                  <a:lnTo>
                    <a:pt x="40" y="35"/>
                  </a:lnTo>
                  <a:lnTo>
                    <a:pt x="0" y="21"/>
                  </a:lnTo>
                  <a:lnTo>
                    <a:pt x="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2" name="Freeform 68"/>
            <p:cNvSpPr>
              <a:spLocks/>
            </p:cNvSpPr>
            <p:nvPr/>
          </p:nvSpPr>
          <p:spPr bwMode="auto">
            <a:xfrm>
              <a:off x="2484" y="2907"/>
              <a:ext cx="21" cy="6"/>
            </a:xfrm>
            <a:custGeom>
              <a:avLst/>
              <a:gdLst>
                <a:gd name="T0" fmla="*/ 0 w 21"/>
                <a:gd name="T1" fmla="*/ 0 h 6"/>
                <a:gd name="T2" fmla="*/ 0 w 21"/>
                <a:gd name="T3" fmla="*/ 4 h 6"/>
                <a:gd name="T4" fmla="*/ 21 w 21"/>
                <a:gd name="T5" fmla="*/ 6 h 6"/>
                <a:gd name="T6" fmla="*/ 21 w 21"/>
                <a:gd name="T7" fmla="*/ 2 h 6"/>
                <a:gd name="T8" fmla="*/ 0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0" y="0"/>
                  </a:moveTo>
                  <a:lnTo>
                    <a:pt x="0" y="4"/>
                  </a:lnTo>
                  <a:lnTo>
                    <a:pt x="21" y="6"/>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3" name="Freeform 69"/>
            <p:cNvSpPr>
              <a:spLocks/>
            </p:cNvSpPr>
            <p:nvPr/>
          </p:nvSpPr>
          <p:spPr bwMode="auto">
            <a:xfrm>
              <a:off x="2526" y="2909"/>
              <a:ext cx="21" cy="7"/>
            </a:xfrm>
            <a:custGeom>
              <a:avLst/>
              <a:gdLst>
                <a:gd name="T0" fmla="*/ 0 w 21"/>
                <a:gd name="T1" fmla="*/ 0 h 7"/>
                <a:gd name="T2" fmla="*/ 0 w 21"/>
                <a:gd name="T3" fmla="*/ 6 h 7"/>
                <a:gd name="T4" fmla="*/ 21 w 21"/>
                <a:gd name="T5" fmla="*/ 7 h 7"/>
                <a:gd name="T6" fmla="*/ 21 w 21"/>
                <a:gd name="T7" fmla="*/ 2 h 7"/>
                <a:gd name="T8" fmla="*/ 0 w 21"/>
                <a:gd name="T9" fmla="*/ 0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0" y="0"/>
                  </a:moveTo>
                  <a:lnTo>
                    <a:pt x="0" y="6"/>
                  </a:lnTo>
                  <a:lnTo>
                    <a:pt x="21" y="7"/>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4" name="Freeform 70"/>
            <p:cNvSpPr>
              <a:spLocks/>
            </p:cNvSpPr>
            <p:nvPr/>
          </p:nvSpPr>
          <p:spPr bwMode="auto">
            <a:xfrm>
              <a:off x="2568" y="2913"/>
              <a:ext cx="21" cy="7"/>
            </a:xfrm>
            <a:custGeom>
              <a:avLst/>
              <a:gdLst>
                <a:gd name="T0" fmla="*/ 0 w 21"/>
                <a:gd name="T1" fmla="*/ 0 h 7"/>
                <a:gd name="T2" fmla="*/ 0 w 21"/>
                <a:gd name="T3" fmla="*/ 3 h 7"/>
                <a:gd name="T4" fmla="*/ 21 w 21"/>
                <a:gd name="T5" fmla="*/ 7 h 7"/>
                <a:gd name="T6" fmla="*/ 21 w 21"/>
                <a:gd name="T7" fmla="*/ 2 h 7"/>
                <a:gd name="T8" fmla="*/ 0 w 21"/>
                <a:gd name="T9" fmla="*/ 0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0" y="0"/>
                  </a:moveTo>
                  <a:lnTo>
                    <a:pt x="0" y="3"/>
                  </a:lnTo>
                  <a:lnTo>
                    <a:pt x="21" y="7"/>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5" name="Freeform 71"/>
            <p:cNvSpPr>
              <a:spLocks/>
            </p:cNvSpPr>
            <p:nvPr/>
          </p:nvSpPr>
          <p:spPr bwMode="auto">
            <a:xfrm>
              <a:off x="2610" y="2915"/>
              <a:ext cx="21" cy="7"/>
            </a:xfrm>
            <a:custGeom>
              <a:avLst/>
              <a:gdLst>
                <a:gd name="T0" fmla="*/ 0 w 21"/>
                <a:gd name="T1" fmla="*/ 0 h 7"/>
                <a:gd name="T2" fmla="*/ 0 w 21"/>
                <a:gd name="T3" fmla="*/ 5 h 7"/>
                <a:gd name="T4" fmla="*/ 21 w 21"/>
                <a:gd name="T5" fmla="*/ 7 h 7"/>
                <a:gd name="T6" fmla="*/ 21 w 21"/>
                <a:gd name="T7" fmla="*/ 1 h 7"/>
                <a:gd name="T8" fmla="*/ 0 w 21"/>
                <a:gd name="T9" fmla="*/ 0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0" y="0"/>
                  </a:moveTo>
                  <a:lnTo>
                    <a:pt x="0" y="5"/>
                  </a:lnTo>
                  <a:lnTo>
                    <a:pt x="21" y="7"/>
                  </a:lnTo>
                  <a:lnTo>
                    <a:pt x="21" y="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6" name="Freeform 72"/>
            <p:cNvSpPr>
              <a:spLocks/>
            </p:cNvSpPr>
            <p:nvPr/>
          </p:nvSpPr>
          <p:spPr bwMode="auto">
            <a:xfrm>
              <a:off x="2652" y="2918"/>
              <a:ext cx="22" cy="8"/>
            </a:xfrm>
            <a:custGeom>
              <a:avLst/>
              <a:gdLst>
                <a:gd name="T0" fmla="*/ 0 w 22"/>
                <a:gd name="T1" fmla="*/ 0 h 8"/>
                <a:gd name="T2" fmla="*/ 0 w 22"/>
                <a:gd name="T3" fmla="*/ 6 h 8"/>
                <a:gd name="T4" fmla="*/ 22 w 22"/>
                <a:gd name="T5" fmla="*/ 8 h 8"/>
                <a:gd name="T6" fmla="*/ 22 w 22"/>
                <a:gd name="T7" fmla="*/ 2 h 8"/>
                <a:gd name="T8" fmla="*/ 0 w 22"/>
                <a:gd name="T9" fmla="*/ 0 h 8"/>
                <a:gd name="T10" fmla="*/ 0 60000 65536"/>
                <a:gd name="T11" fmla="*/ 0 60000 65536"/>
                <a:gd name="T12" fmla="*/ 0 60000 65536"/>
                <a:gd name="T13" fmla="*/ 0 60000 65536"/>
                <a:gd name="T14" fmla="*/ 0 60000 65536"/>
                <a:gd name="T15" fmla="*/ 0 w 22"/>
                <a:gd name="T16" fmla="*/ 0 h 8"/>
                <a:gd name="T17" fmla="*/ 22 w 22"/>
                <a:gd name="T18" fmla="*/ 8 h 8"/>
              </a:gdLst>
              <a:ahLst/>
              <a:cxnLst>
                <a:cxn ang="T10">
                  <a:pos x="T0" y="T1"/>
                </a:cxn>
                <a:cxn ang="T11">
                  <a:pos x="T2" y="T3"/>
                </a:cxn>
                <a:cxn ang="T12">
                  <a:pos x="T4" y="T5"/>
                </a:cxn>
                <a:cxn ang="T13">
                  <a:pos x="T6" y="T7"/>
                </a:cxn>
                <a:cxn ang="T14">
                  <a:pos x="T8" y="T9"/>
                </a:cxn>
              </a:cxnLst>
              <a:rect l="T15" t="T16" r="T17" b="T18"/>
              <a:pathLst>
                <a:path w="22" h="8">
                  <a:moveTo>
                    <a:pt x="0" y="0"/>
                  </a:moveTo>
                  <a:lnTo>
                    <a:pt x="0" y="6"/>
                  </a:lnTo>
                  <a:lnTo>
                    <a:pt x="22" y="8"/>
                  </a:lnTo>
                  <a:lnTo>
                    <a:pt x="22"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7" name="Freeform 73"/>
            <p:cNvSpPr>
              <a:spLocks/>
            </p:cNvSpPr>
            <p:nvPr/>
          </p:nvSpPr>
          <p:spPr bwMode="auto">
            <a:xfrm>
              <a:off x="2695" y="2922"/>
              <a:ext cx="21" cy="6"/>
            </a:xfrm>
            <a:custGeom>
              <a:avLst/>
              <a:gdLst>
                <a:gd name="T0" fmla="*/ 0 w 21"/>
                <a:gd name="T1" fmla="*/ 0 h 6"/>
                <a:gd name="T2" fmla="*/ 0 w 21"/>
                <a:gd name="T3" fmla="*/ 4 h 6"/>
                <a:gd name="T4" fmla="*/ 21 w 21"/>
                <a:gd name="T5" fmla="*/ 6 h 6"/>
                <a:gd name="T6" fmla="*/ 21 w 21"/>
                <a:gd name="T7" fmla="*/ 0 h 6"/>
                <a:gd name="T8" fmla="*/ 0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0" y="0"/>
                  </a:moveTo>
                  <a:lnTo>
                    <a:pt x="0" y="4"/>
                  </a:lnTo>
                  <a:lnTo>
                    <a:pt x="21" y="6"/>
                  </a:lnTo>
                  <a:lnTo>
                    <a:pt x="21"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8" name="Freeform 74"/>
            <p:cNvSpPr>
              <a:spLocks/>
            </p:cNvSpPr>
            <p:nvPr/>
          </p:nvSpPr>
          <p:spPr bwMode="auto">
            <a:xfrm>
              <a:off x="2737" y="2924"/>
              <a:ext cx="21" cy="8"/>
            </a:xfrm>
            <a:custGeom>
              <a:avLst/>
              <a:gdLst>
                <a:gd name="T0" fmla="*/ 0 w 21"/>
                <a:gd name="T1" fmla="*/ 0 h 8"/>
                <a:gd name="T2" fmla="*/ 0 w 21"/>
                <a:gd name="T3" fmla="*/ 6 h 8"/>
                <a:gd name="T4" fmla="*/ 21 w 21"/>
                <a:gd name="T5" fmla="*/ 8 h 8"/>
                <a:gd name="T6" fmla="*/ 21 w 21"/>
                <a:gd name="T7" fmla="*/ 2 h 8"/>
                <a:gd name="T8" fmla="*/ 0 w 21"/>
                <a:gd name="T9" fmla="*/ 0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0" y="0"/>
                  </a:moveTo>
                  <a:lnTo>
                    <a:pt x="0" y="6"/>
                  </a:lnTo>
                  <a:lnTo>
                    <a:pt x="21" y="8"/>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9" name="Freeform 75"/>
            <p:cNvSpPr>
              <a:spLocks/>
            </p:cNvSpPr>
            <p:nvPr/>
          </p:nvSpPr>
          <p:spPr bwMode="auto">
            <a:xfrm>
              <a:off x="2779" y="2928"/>
              <a:ext cx="21" cy="6"/>
            </a:xfrm>
            <a:custGeom>
              <a:avLst/>
              <a:gdLst>
                <a:gd name="T0" fmla="*/ 0 w 21"/>
                <a:gd name="T1" fmla="*/ 0 h 6"/>
                <a:gd name="T2" fmla="*/ 0 w 21"/>
                <a:gd name="T3" fmla="*/ 4 h 6"/>
                <a:gd name="T4" fmla="*/ 21 w 21"/>
                <a:gd name="T5" fmla="*/ 6 h 6"/>
                <a:gd name="T6" fmla="*/ 21 w 21"/>
                <a:gd name="T7" fmla="*/ 0 h 6"/>
                <a:gd name="T8" fmla="*/ 0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0" y="0"/>
                  </a:moveTo>
                  <a:lnTo>
                    <a:pt x="0" y="4"/>
                  </a:lnTo>
                  <a:lnTo>
                    <a:pt x="21" y="6"/>
                  </a:lnTo>
                  <a:lnTo>
                    <a:pt x="21"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0" name="Freeform 76"/>
            <p:cNvSpPr>
              <a:spLocks/>
            </p:cNvSpPr>
            <p:nvPr/>
          </p:nvSpPr>
          <p:spPr bwMode="auto">
            <a:xfrm>
              <a:off x="2821" y="2930"/>
              <a:ext cx="22" cy="6"/>
            </a:xfrm>
            <a:custGeom>
              <a:avLst/>
              <a:gdLst>
                <a:gd name="T0" fmla="*/ 0 w 22"/>
                <a:gd name="T1" fmla="*/ 0 h 6"/>
                <a:gd name="T2" fmla="*/ 0 w 22"/>
                <a:gd name="T3" fmla="*/ 6 h 6"/>
                <a:gd name="T4" fmla="*/ 22 w 22"/>
                <a:gd name="T5" fmla="*/ 6 h 6"/>
                <a:gd name="T6" fmla="*/ 22 w 22"/>
                <a:gd name="T7" fmla="*/ 2 h 6"/>
                <a:gd name="T8" fmla="*/ 0 w 22"/>
                <a:gd name="T9" fmla="*/ 0 h 6"/>
                <a:gd name="T10" fmla="*/ 0 60000 65536"/>
                <a:gd name="T11" fmla="*/ 0 60000 65536"/>
                <a:gd name="T12" fmla="*/ 0 60000 65536"/>
                <a:gd name="T13" fmla="*/ 0 60000 65536"/>
                <a:gd name="T14" fmla="*/ 0 60000 65536"/>
                <a:gd name="T15" fmla="*/ 0 w 22"/>
                <a:gd name="T16" fmla="*/ 0 h 6"/>
                <a:gd name="T17" fmla="*/ 22 w 22"/>
                <a:gd name="T18" fmla="*/ 6 h 6"/>
              </a:gdLst>
              <a:ahLst/>
              <a:cxnLst>
                <a:cxn ang="T10">
                  <a:pos x="T0" y="T1"/>
                </a:cxn>
                <a:cxn ang="T11">
                  <a:pos x="T2" y="T3"/>
                </a:cxn>
                <a:cxn ang="T12">
                  <a:pos x="T4" y="T5"/>
                </a:cxn>
                <a:cxn ang="T13">
                  <a:pos x="T6" y="T7"/>
                </a:cxn>
                <a:cxn ang="T14">
                  <a:pos x="T8" y="T9"/>
                </a:cxn>
              </a:cxnLst>
              <a:rect l="T15" t="T16" r="T17" b="T18"/>
              <a:pathLst>
                <a:path w="22" h="6">
                  <a:moveTo>
                    <a:pt x="0" y="0"/>
                  </a:moveTo>
                  <a:lnTo>
                    <a:pt x="0" y="6"/>
                  </a:lnTo>
                  <a:lnTo>
                    <a:pt x="22" y="6"/>
                  </a:lnTo>
                  <a:lnTo>
                    <a:pt x="22"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1" name="Freeform 77"/>
            <p:cNvSpPr>
              <a:spLocks/>
            </p:cNvSpPr>
            <p:nvPr/>
          </p:nvSpPr>
          <p:spPr bwMode="auto">
            <a:xfrm>
              <a:off x="2906" y="2936"/>
              <a:ext cx="21" cy="7"/>
            </a:xfrm>
            <a:custGeom>
              <a:avLst/>
              <a:gdLst>
                <a:gd name="T0" fmla="*/ 0 w 21"/>
                <a:gd name="T1" fmla="*/ 0 h 7"/>
                <a:gd name="T2" fmla="*/ 0 w 21"/>
                <a:gd name="T3" fmla="*/ 5 h 7"/>
                <a:gd name="T4" fmla="*/ 21 w 21"/>
                <a:gd name="T5" fmla="*/ 7 h 7"/>
                <a:gd name="T6" fmla="*/ 21 w 21"/>
                <a:gd name="T7" fmla="*/ 2 h 7"/>
                <a:gd name="T8" fmla="*/ 0 w 21"/>
                <a:gd name="T9" fmla="*/ 0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0" y="0"/>
                  </a:moveTo>
                  <a:lnTo>
                    <a:pt x="0" y="5"/>
                  </a:lnTo>
                  <a:lnTo>
                    <a:pt x="21" y="7"/>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2" name="Freeform 78"/>
            <p:cNvSpPr>
              <a:spLocks/>
            </p:cNvSpPr>
            <p:nvPr/>
          </p:nvSpPr>
          <p:spPr bwMode="auto">
            <a:xfrm>
              <a:off x="2948" y="2939"/>
              <a:ext cx="21" cy="6"/>
            </a:xfrm>
            <a:custGeom>
              <a:avLst/>
              <a:gdLst>
                <a:gd name="T0" fmla="*/ 0 w 21"/>
                <a:gd name="T1" fmla="*/ 0 h 6"/>
                <a:gd name="T2" fmla="*/ 0 w 21"/>
                <a:gd name="T3" fmla="*/ 6 h 6"/>
                <a:gd name="T4" fmla="*/ 21 w 21"/>
                <a:gd name="T5" fmla="*/ 6 h 6"/>
                <a:gd name="T6" fmla="*/ 21 w 21"/>
                <a:gd name="T7" fmla="*/ 2 h 6"/>
                <a:gd name="T8" fmla="*/ 0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0" y="0"/>
                  </a:moveTo>
                  <a:lnTo>
                    <a:pt x="0" y="6"/>
                  </a:lnTo>
                  <a:lnTo>
                    <a:pt x="21" y="6"/>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3" name="Freeform 79"/>
            <p:cNvSpPr>
              <a:spLocks/>
            </p:cNvSpPr>
            <p:nvPr/>
          </p:nvSpPr>
          <p:spPr bwMode="auto">
            <a:xfrm>
              <a:off x="2990" y="2941"/>
              <a:ext cx="21" cy="8"/>
            </a:xfrm>
            <a:custGeom>
              <a:avLst/>
              <a:gdLst>
                <a:gd name="T0" fmla="*/ 0 w 21"/>
                <a:gd name="T1" fmla="*/ 0 h 8"/>
                <a:gd name="T2" fmla="*/ 0 w 21"/>
                <a:gd name="T3" fmla="*/ 6 h 8"/>
                <a:gd name="T4" fmla="*/ 21 w 21"/>
                <a:gd name="T5" fmla="*/ 8 h 8"/>
                <a:gd name="T6" fmla="*/ 21 w 21"/>
                <a:gd name="T7" fmla="*/ 2 h 8"/>
                <a:gd name="T8" fmla="*/ 0 w 21"/>
                <a:gd name="T9" fmla="*/ 0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0" y="0"/>
                  </a:moveTo>
                  <a:lnTo>
                    <a:pt x="0" y="6"/>
                  </a:lnTo>
                  <a:lnTo>
                    <a:pt x="21" y="8"/>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4" name="Freeform 80"/>
            <p:cNvSpPr>
              <a:spLocks/>
            </p:cNvSpPr>
            <p:nvPr/>
          </p:nvSpPr>
          <p:spPr bwMode="auto">
            <a:xfrm>
              <a:off x="3033" y="2945"/>
              <a:ext cx="21" cy="6"/>
            </a:xfrm>
            <a:custGeom>
              <a:avLst/>
              <a:gdLst>
                <a:gd name="T0" fmla="*/ 0 w 21"/>
                <a:gd name="T1" fmla="*/ 0 h 6"/>
                <a:gd name="T2" fmla="*/ 0 w 21"/>
                <a:gd name="T3" fmla="*/ 6 h 6"/>
                <a:gd name="T4" fmla="*/ 21 w 21"/>
                <a:gd name="T5" fmla="*/ 6 h 6"/>
                <a:gd name="T6" fmla="*/ 21 w 21"/>
                <a:gd name="T7" fmla="*/ 2 h 6"/>
                <a:gd name="T8" fmla="*/ 0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0" y="0"/>
                  </a:moveTo>
                  <a:lnTo>
                    <a:pt x="0" y="6"/>
                  </a:lnTo>
                  <a:lnTo>
                    <a:pt x="21" y="6"/>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5" name="Freeform 81"/>
            <p:cNvSpPr>
              <a:spLocks/>
            </p:cNvSpPr>
            <p:nvPr/>
          </p:nvSpPr>
          <p:spPr bwMode="auto">
            <a:xfrm>
              <a:off x="3077" y="2949"/>
              <a:ext cx="21" cy="6"/>
            </a:xfrm>
            <a:custGeom>
              <a:avLst/>
              <a:gdLst>
                <a:gd name="T0" fmla="*/ 0 w 21"/>
                <a:gd name="T1" fmla="*/ 0 h 6"/>
                <a:gd name="T2" fmla="*/ 0 w 21"/>
                <a:gd name="T3" fmla="*/ 4 h 6"/>
                <a:gd name="T4" fmla="*/ 21 w 21"/>
                <a:gd name="T5" fmla="*/ 6 h 6"/>
                <a:gd name="T6" fmla="*/ 21 w 21"/>
                <a:gd name="T7" fmla="*/ 0 h 6"/>
                <a:gd name="T8" fmla="*/ 0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0" y="0"/>
                  </a:moveTo>
                  <a:lnTo>
                    <a:pt x="0" y="4"/>
                  </a:lnTo>
                  <a:lnTo>
                    <a:pt x="21" y="6"/>
                  </a:lnTo>
                  <a:lnTo>
                    <a:pt x="21"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6" name="Freeform 82"/>
            <p:cNvSpPr>
              <a:spLocks/>
            </p:cNvSpPr>
            <p:nvPr/>
          </p:nvSpPr>
          <p:spPr bwMode="auto">
            <a:xfrm>
              <a:off x="3119" y="2951"/>
              <a:ext cx="19" cy="8"/>
            </a:xfrm>
            <a:custGeom>
              <a:avLst/>
              <a:gdLst>
                <a:gd name="T0" fmla="*/ 0 w 19"/>
                <a:gd name="T1" fmla="*/ 0 h 8"/>
                <a:gd name="T2" fmla="*/ 0 w 19"/>
                <a:gd name="T3" fmla="*/ 4 h 8"/>
                <a:gd name="T4" fmla="*/ 19 w 19"/>
                <a:gd name="T5" fmla="*/ 8 h 8"/>
                <a:gd name="T6" fmla="*/ 19 w 19"/>
                <a:gd name="T7" fmla="*/ 2 h 8"/>
                <a:gd name="T8" fmla="*/ 0 w 19"/>
                <a:gd name="T9" fmla="*/ 0 h 8"/>
                <a:gd name="T10" fmla="*/ 0 60000 65536"/>
                <a:gd name="T11" fmla="*/ 0 60000 65536"/>
                <a:gd name="T12" fmla="*/ 0 60000 65536"/>
                <a:gd name="T13" fmla="*/ 0 60000 65536"/>
                <a:gd name="T14" fmla="*/ 0 60000 65536"/>
                <a:gd name="T15" fmla="*/ 0 w 19"/>
                <a:gd name="T16" fmla="*/ 0 h 8"/>
                <a:gd name="T17" fmla="*/ 19 w 19"/>
                <a:gd name="T18" fmla="*/ 8 h 8"/>
              </a:gdLst>
              <a:ahLst/>
              <a:cxnLst>
                <a:cxn ang="T10">
                  <a:pos x="T0" y="T1"/>
                </a:cxn>
                <a:cxn ang="T11">
                  <a:pos x="T2" y="T3"/>
                </a:cxn>
                <a:cxn ang="T12">
                  <a:pos x="T4" y="T5"/>
                </a:cxn>
                <a:cxn ang="T13">
                  <a:pos x="T6" y="T7"/>
                </a:cxn>
                <a:cxn ang="T14">
                  <a:pos x="T8" y="T9"/>
                </a:cxn>
              </a:cxnLst>
              <a:rect l="T15" t="T16" r="T17" b="T18"/>
              <a:pathLst>
                <a:path w="19" h="8">
                  <a:moveTo>
                    <a:pt x="0" y="0"/>
                  </a:moveTo>
                  <a:lnTo>
                    <a:pt x="0" y="4"/>
                  </a:lnTo>
                  <a:lnTo>
                    <a:pt x="19" y="8"/>
                  </a:lnTo>
                  <a:lnTo>
                    <a:pt x="19"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7" name="Freeform 83"/>
            <p:cNvSpPr>
              <a:spLocks/>
            </p:cNvSpPr>
            <p:nvPr/>
          </p:nvSpPr>
          <p:spPr bwMode="auto">
            <a:xfrm>
              <a:off x="3159" y="2953"/>
              <a:ext cx="23" cy="8"/>
            </a:xfrm>
            <a:custGeom>
              <a:avLst/>
              <a:gdLst>
                <a:gd name="T0" fmla="*/ 0 w 23"/>
                <a:gd name="T1" fmla="*/ 0 h 8"/>
                <a:gd name="T2" fmla="*/ 0 w 23"/>
                <a:gd name="T3" fmla="*/ 6 h 8"/>
                <a:gd name="T4" fmla="*/ 23 w 23"/>
                <a:gd name="T5" fmla="*/ 8 h 8"/>
                <a:gd name="T6" fmla="*/ 23 w 23"/>
                <a:gd name="T7" fmla="*/ 2 h 8"/>
                <a:gd name="T8" fmla="*/ 0 w 23"/>
                <a:gd name="T9" fmla="*/ 0 h 8"/>
                <a:gd name="T10" fmla="*/ 0 60000 65536"/>
                <a:gd name="T11" fmla="*/ 0 60000 65536"/>
                <a:gd name="T12" fmla="*/ 0 60000 65536"/>
                <a:gd name="T13" fmla="*/ 0 60000 65536"/>
                <a:gd name="T14" fmla="*/ 0 60000 65536"/>
                <a:gd name="T15" fmla="*/ 0 w 23"/>
                <a:gd name="T16" fmla="*/ 0 h 8"/>
                <a:gd name="T17" fmla="*/ 23 w 23"/>
                <a:gd name="T18" fmla="*/ 8 h 8"/>
              </a:gdLst>
              <a:ahLst/>
              <a:cxnLst>
                <a:cxn ang="T10">
                  <a:pos x="T0" y="T1"/>
                </a:cxn>
                <a:cxn ang="T11">
                  <a:pos x="T2" y="T3"/>
                </a:cxn>
                <a:cxn ang="T12">
                  <a:pos x="T4" y="T5"/>
                </a:cxn>
                <a:cxn ang="T13">
                  <a:pos x="T6" y="T7"/>
                </a:cxn>
                <a:cxn ang="T14">
                  <a:pos x="T8" y="T9"/>
                </a:cxn>
              </a:cxnLst>
              <a:rect l="T15" t="T16" r="T17" b="T18"/>
              <a:pathLst>
                <a:path w="23" h="8">
                  <a:moveTo>
                    <a:pt x="0" y="0"/>
                  </a:moveTo>
                  <a:lnTo>
                    <a:pt x="0" y="6"/>
                  </a:lnTo>
                  <a:lnTo>
                    <a:pt x="23" y="8"/>
                  </a:lnTo>
                  <a:lnTo>
                    <a:pt x="23"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8" name="Freeform 84"/>
            <p:cNvSpPr>
              <a:spLocks/>
            </p:cNvSpPr>
            <p:nvPr/>
          </p:nvSpPr>
          <p:spPr bwMode="auto">
            <a:xfrm>
              <a:off x="3203" y="2957"/>
              <a:ext cx="22" cy="7"/>
            </a:xfrm>
            <a:custGeom>
              <a:avLst/>
              <a:gdLst>
                <a:gd name="T0" fmla="*/ 0 w 22"/>
                <a:gd name="T1" fmla="*/ 0 h 7"/>
                <a:gd name="T2" fmla="*/ 0 w 22"/>
                <a:gd name="T3" fmla="*/ 6 h 7"/>
                <a:gd name="T4" fmla="*/ 22 w 22"/>
                <a:gd name="T5" fmla="*/ 7 h 7"/>
                <a:gd name="T6" fmla="*/ 22 w 22"/>
                <a:gd name="T7" fmla="*/ 2 h 7"/>
                <a:gd name="T8" fmla="*/ 0 w 22"/>
                <a:gd name="T9" fmla="*/ 0 h 7"/>
                <a:gd name="T10" fmla="*/ 0 60000 65536"/>
                <a:gd name="T11" fmla="*/ 0 60000 65536"/>
                <a:gd name="T12" fmla="*/ 0 60000 65536"/>
                <a:gd name="T13" fmla="*/ 0 60000 65536"/>
                <a:gd name="T14" fmla="*/ 0 60000 65536"/>
                <a:gd name="T15" fmla="*/ 0 w 22"/>
                <a:gd name="T16" fmla="*/ 0 h 7"/>
                <a:gd name="T17" fmla="*/ 22 w 22"/>
                <a:gd name="T18" fmla="*/ 7 h 7"/>
              </a:gdLst>
              <a:ahLst/>
              <a:cxnLst>
                <a:cxn ang="T10">
                  <a:pos x="T0" y="T1"/>
                </a:cxn>
                <a:cxn ang="T11">
                  <a:pos x="T2" y="T3"/>
                </a:cxn>
                <a:cxn ang="T12">
                  <a:pos x="T4" y="T5"/>
                </a:cxn>
                <a:cxn ang="T13">
                  <a:pos x="T6" y="T7"/>
                </a:cxn>
                <a:cxn ang="T14">
                  <a:pos x="T8" y="T9"/>
                </a:cxn>
              </a:cxnLst>
              <a:rect l="T15" t="T16" r="T17" b="T18"/>
              <a:pathLst>
                <a:path w="22" h="7">
                  <a:moveTo>
                    <a:pt x="0" y="0"/>
                  </a:moveTo>
                  <a:lnTo>
                    <a:pt x="0" y="6"/>
                  </a:lnTo>
                  <a:lnTo>
                    <a:pt x="22" y="7"/>
                  </a:lnTo>
                  <a:lnTo>
                    <a:pt x="22"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9" name="Freeform 85"/>
            <p:cNvSpPr>
              <a:spLocks/>
            </p:cNvSpPr>
            <p:nvPr/>
          </p:nvSpPr>
          <p:spPr bwMode="auto">
            <a:xfrm>
              <a:off x="3246" y="2961"/>
              <a:ext cx="21" cy="5"/>
            </a:xfrm>
            <a:custGeom>
              <a:avLst/>
              <a:gdLst>
                <a:gd name="T0" fmla="*/ 0 w 21"/>
                <a:gd name="T1" fmla="*/ 0 h 5"/>
                <a:gd name="T2" fmla="*/ 0 w 21"/>
                <a:gd name="T3" fmla="*/ 3 h 5"/>
                <a:gd name="T4" fmla="*/ 21 w 21"/>
                <a:gd name="T5" fmla="*/ 5 h 5"/>
                <a:gd name="T6" fmla="*/ 21 w 21"/>
                <a:gd name="T7" fmla="*/ 0 h 5"/>
                <a:gd name="T8" fmla="*/ 0 w 21"/>
                <a:gd name="T9" fmla="*/ 0 h 5"/>
                <a:gd name="T10" fmla="*/ 0 60000 65536"/>
                <a:gd name="T11" fmla="*/ 0 60000 65536"/>
                <a:gd name="T12" fmla="*/ 0 60000 65536"/>
                <a:gd name="T13" fmla="*/ 0 60000 65536"/>
                <a:gd name="T14" fmla="*/ 0 60000 65536"/>
                <a:gd name="T15" fmla="*/ 0 w 21"/>
                <a:gd name="T16" fmla="*/ 0 h 5"/>
                <a:gd name="T17" fmla="*/ 21 w 21"/>
                <a:gd name="T18" fmla="*/ 5 h 5"/>
              </a:gdLst>
              <a:ahLst/>
              <a:cxnLst>
                <a:cxn ang="T10">
                  <a:pos x="T0" y="T1"/>
                </a:cxn>
                <a:cxn ang="T11">
                  <a:pos x="T2" y="T3"/>
                </a:cxn>
                <a:cxn ang="T12">
                  <a:pos x="T4" y="T5"/>
                </a:cxn>
                <a:cxn ang="T13">
                  <a:pos x="T6" y="T7"/>
                </a:cxn>
                <a:cxn ang="T14">
                  <a:pos x="T8" y="T9"/>
                </a:cxn>
              </a:cxnLst>
              <a:rect l="T15" t="T16" r="T17" b="T18"/>
              <a:pathLst>
                <a:path w="21" h="5">
                  <a:moveTo>
                    <a:pt x="0" y="0"/>
                  </a:moveTo>
                  <a:lnTo>
                    <a:pt x="0" y="3"/>
                  </a:lnTo>
                  <a:lnTo>
                    <a:pt x="21" y="5"/>
                  </a:lnTo>
                  <a:lnTo>
                    <a:pt x="21"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0" name="Freeform 86"/>
            <p:cNvSpPr>
              <a:spLocks/>
            </p:cNvSpPr>
            <p:nvPr/>
          </p:nvSpPr>
          <p:spPr bwMode="auto">
            <a:xfrm>
              <a:off x="3288" y="2963"/>
              <a:ext cx="21" cy="7"/>
            </a:xfrm>
            <a:custGeom>
              <a:avLst/>
              <a:gdLst>
                <a:gd name="T0" fmla="*/ 0 w 21"/>
                <a:gd name="T1" fmla="*/ 0 h 7"/>
                <a:gd name="T2" fmla="*/ 0 w 21"/>
                <a:gd name="T3" fmla="*/ 5 h 7"/>
                <a:gd name="T4" fmla="*/ 21 w 21"/>
                <a:gd name="T5" fmla="*/ 7 h 7"/>
                <a:gd name="T6" fmla="*/ 21 w 21"/>
                <a:gd name="T7" fmla="*/ 1 h 7"/>
                <a:gd name="T8" fmla="*/ 0 w 21"/>
                <a:gd name="T9" fmla="*/ 0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0" y="0"/>
                  </a:moveTo>
                  <a:lnTo>
                    <a:pt x="0" y="5"/>
                  </a:lnTo>
                  <a:lnTo>
                    <a:pt x="21" y="7"/>
                  </a:lnTo>
                  <a:lnTo>
                    <a:pt x="21" y="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1" name="Freeform 87"/>
            <p:cNvSpPr>
              <a:spLocks/>
            </p:cNvSpPr>
            <p:nvPr/>
          </p:nvSpPr>
          <p:spPr bwMode="auto">
            <a:xfrm>
              <a:off x="3330" y="2966"/>
              <a:ext cx="21" cy="6"/>
            </a:xfrm>
            <a:custGeom>
              <a:avLst/>
              <a:gdLst>
                <a:gd name="T0" fmla="*/ 0 w 21"/>
                <a:gd name="T1" fmla="*/ 0 h 6"/>
                <a:gd name="T2" fmla="*/ 0 w 21"/>
                <a:gd name="T3" fmla="*/ 6 h 6"/>
                <a:gd name="T4" fmla="*/ 21 w 21"/>
                <a:gd name="T5" fmla="*/ 6 h 6"/>
                <a:gd name="T6" fmla="*/ 21 w 21"/>
                <a:gd name="T7" fmla="*/ 2 h 6"/>
                <a:gd name="T8" fmla="*/ 0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0" y="0"/>
                  </a:moveTo>
                  <a:lnTo>
                    <a:pt x="0" y="6"/>
                  </a:lnTo>
                  <a:lnTo>
                    <a:pt x="21" y="6"/>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2" name="Freeform 88"/>
            <p:cNvSpPr>
              <a:spLocks/>
            </p:cNvSpPr>
            <p:nvPr/>
          </p:nvSpPr>
          <p:spPr bwMode="auto">
            <a:xfrm>
              <a:off x="3372" y="2968"/>
              <a:ext cx="22" cy="8"/>
            </a:xfrm>
            <a:custGeom>
              <a:avLst/>
              <a:gdLst>
                <a:gd name="T0" fmla="*/ 0 w 22"/>
                <a:gd name="T1" fmla="*/ 0 h 8"/>
                <a:gd name="T2" fmla="*/ 0 w 22"/>
                <a:gd name="T3" fmla="*/ 6 h 8"/>
                <a:gd name="T4" fmla="*/ 22 w 22"/>
                <a:gd name="T5" fmla="*/ 8 h 8"/>
                <a:gd name="T6" fmla="*/ 22 w 22"/>
                <a:gd name="T7" fmla="*/ 2 h 8"/>
                <a:gd name="T8" fmla="*/ 0 w 22"/>
                <a:gd name="T9" fmla="*/ 0 h 8"/>
                <a:gd name="T10" fmla="*/ 0 60000 65536"/>
                <a:gd name="T11" fmla="*/ 0 60000 65536"/>
                <a:gd name="T12" fmla="*/ 0 60000 65536"/>
                <a:gd name="T13" fmla="*/ 0 60000 65536"/>
                <a:gd name="T14" fmla="*/ 0 60000 65536"/>
                <a:gd name="T15" fmla="*/ 0 w 22"/>
                <a:gd name="T16" fmla="*/ 0 h 8"/>
                <a:gd name="T17" fmla="*/ 22 w 22"/>
                <a:gd name="T18" fmla="*/ 8 h 8"/>
              </a:gdLst>
              <a:ahLst/>
              <a:cxnLst>
                <a:cxn ang="T10">
                  <a:pos x="T0" y="T1"/>
                </a:cxn>
                <a:cxn ang="T11">
                  <a:pos x="T2" y="T3"/>
                </a:cxn>
                <a:cxn ang="T12">
                  <a:pos x="T4" y="T5"/>
                </a:cxn>
                <a:cxn ang="T13">
                  <a:pos x="T6" y="T7"/>
                </a:cxn>
                <a:cxn ang="T14">
                  <a:pos x="T8" y="T9"/>
                </a:cxn>
              </a:cxnLst>
              <a:rect l="T15" t="T16" r="T17" b="T18"/>
              <a:pathLst>
                <a:path w="22" h="8">
                  <a:moveTo>
                    <a:pt x="0" y="0"/>
                  </a:moveTo>
                  <a:lnTo>
                    <a:pt x="0" y="6"/>
                  </a:lnTo>
                  <a:lnTo>
                    <a:pt x="22" y="8"/>
                  </a:lnTo>
                  <a:lnTo>
                    <a:pt x="22"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3" name="Rectangle 89"/>
            <p:cNvSpPr>
              <a:spLocks noChangeArrowheads="1"/>
            </p:cNvSpPr>
            <p:nvPr/>
          </p:nvSpPr>
          <p:spPr bwMode="auto">
            <a:xfrm>
              <a:off x="3415" y="2972"/>
              <a:ext cx="7" cy="6"/>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4" name="Freeform 90"/>
            <p:cNvSpPr>
              <a:spLocks/>
            </p:cNvSpPr>
            <p:nvPr/>
          </p:nvSpPr>
          <p:spPr bwMode="auto">
            <a:xfrm>
              <a:off x="3411" y="2957"/>
              <a:ext cx="40" cy="34"/>
            </a:xfrm>
            <a:custGeom>
              <a:avLst/>
              <a:gdLst>
                <a:gd name="T0" fmla="*/ 0 w 40"/>
                <a:gd name="T1" fmla="*/ 34 h 34"/>
                <a:gd name="T2" fmla="*/ 6 w 40"/>
                <a:gd name="T3" fmla="*/ 17 h 34"/>
                <a:gd name="T4" fmla="*/ 2 w 40"/>
                <a:gd name="T5" fmla="*/ 0 h 34"/>
                <a:gd name="T6" fmla="*/ 40 w 40"/>
                <a:gd name="T7" fmla="*/ 19 h 34"/>
                <a:gd name="T8" fmla="*/ 0 w 40"/>
                <a:gd name="T9" fmla="*/ 34 h 34"/>
                <a:gd name="T10" fmla="*/ 0 60000 65536"/>
                <a:gd name="T11" fmla="*/ 0 60000 65536"/>
                <a:gd name="T12" fmla="*/ 0 60000 65536"/>
                <a:gd name="T13" fmla="*/ 0 60000 65536"/>
                <a:gd name="T14" fmla="*/ 0 60000 65536"/>
                <a:gd name="T15" fmla="*/ 0 w 40"/>
                <a:gd name="T16" fmla="*/ 0 h 34"/>
                <a:gd name="T17" fmla="*/ 40 w 40"/>
                <a:gd name="T18" fmla="*/ 34 h 34"/>
              </a:gdLst>
              <a:ahLst/>
              <a:cxnLst>
                <a:cxn ang="T10">
                  <a:pos x="T0" y="T1"/>
                </a:cxn>
                <a:cxn ang="T11">
                  <a:pos x="T2" y="T3"/>
                </a:cxn>
                <a:cxn ang="T12">
                  <a:pos x="T4" y="T5"/>
                </a:cxn>
                <a:cxn ang="T13">
                  <a:pos x="T6" y="T7"/>
                </a:cxn>
                <a:cxn ang="T14">
                  <a:pos x="T8" y="T9"/>
                </a:cxn>
              </a:cxnLst>
              <a:rect l="T15" t="T16" r="T17" b="T18"/>
              <a:pathLst>
                <a:path w="40" h="34">
                  <a:moveTo>
                    <a:pt x="0" y="34"/>
                  </a:moveTo>
                  <a:lnTo>
                    <a:pt x="6" y="17"/>
                  </a:lnTo>
                  <a:lnTo>
                    <a:pt x="2" y="0"/>
                  </a:lnTo>
                  <a:lnTo>
                    <a:pt x="40" y="19"/>
                  </a:lnTo>
                  <a:lnTo>
                    <a:pt x="0"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5" name="Line 91"/>
            <p:cNvSpPr>
              <a:spLocks noChangeShapeType="1"/>
            </p:cNvSpPr>
            <p:nvPr/>
          </p:nvSpPr>
          <p:spPr bwMode="auto">
            <a:xfrm>
              <a:off x="2257" y="2738"/>
              <a:ext cx="1" cy="5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6" name="Freeform 92"/>
            <p:cNvSpPr>
              <a:spLocks/>
            </p:cNvSpPr>
            <p:nvPr/>
          </p:nvSpPr>
          <p:spPr bwMode="auto">
            <a:xfrm>
              <a:off x="2240" y="2786"/>
              <a:ext cx="34" cy="40"/>
            </a:xfrm>
            <a:custGeom>
              <a:avLst/>
              <a:gdLst>
                <a:gd name="T0" fmla="*/ 0 w 34"/>
                <a:gd name="T1" fmla="*/ 0 h 40"/>
                <a:gd name="T2" fmla="*/ 17 w 34"/>
                <a:gd name="T3" fmla="*/ 6 h 40"/>
                <a:gd name="T4" fmla="*/ 34 w 34"/>
                <a:gd name="T5" fmla="*/ 0 h 40"/>
                <a:gd name="T6" fmla="*/ 17 w 34"/>
                <a:gd name="T7" fmla="*/ 40 h 40"/>
                <a:gd name="T8" fmla="*/ 0 w 34"/>
                <a:gd name="T9" fmla="*/ 0 h 40"/>
                <a:gd name="T10" fmla="*/ 0 60000 65536"/>
                <a:gd name="T11" fmla="*/ 0 60000 65536"/>
                <a:gd name="T12" fmla="*/ 0 60000 65536"/>
                <a:gd name="T13" fmla="*/ 0 60000 65536"/>
                <a:gd name="T14" fmla="*/ 0 60000 65536"/>
                <a:gd name="T15" fmla="*/ 0 w 34"/>
                <a:gd name="T16" fmla="*/ 0 h 40"/>
                <a:gd name="T17" fmla="*/ 34 w 34"/>
                <a:gd name="T18" fmla="*/ 40 h 40"/>
              </a:gdLst>
              <a:ahLst/>
              <a:cxnLst>
                <a:cxn ang="T10">
                  <a:pos x="T0" y="T1"/>
                </a:cxn>
                <a:cxn ang="T11">
                  <a:pos x="T2" y="T3"/>
                </a:cxn>
                <a:cxn ang="T12">
                  <a:pos x="T4" y="T5"/>
                </a:cxn>
                <a:cxn ang="T13">
                  <a:pos x="T6" y="T7"/>
                </a:cxn>
                <a:cxn ang="T14">
                  <a:pos x="T8" y="T9"/>
                </a:cxn>
              </a:cxnLst>
              <a:rect l="T15" t="T16" r="T17" b="T18"/>
              <a:pathLst>
                <a:path w="34" h="40">
                  <a:moveTo>
                    <a:pt x="0" y="0"/>
                  </a:moveTo>
                  <a:lnTo>
                    <a:pt x="17" y="6"/>
                  </a:lnTo>
                  <a:lnTo>
                    <a:pt x="34" y="0"/>
                  </a:lnTo>
                  <a:lnTo>
                    <a:pt x="17" y="4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7" name="Line 93"/>
            <p:cNvSpPr>
              <a:spLocks noChangeShapeType="1"/>
            </p:cNvSpPr>
            <p:nvPr/>
          </p:nvSpPr>
          <p:spPr bwMode="auto">
            <a:xfrm>
              <a:off x="3668" y="3032"/>
              <a:ext cx="2" cy="6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8" name="Freeform 94"/>
            <p:cNvSpPr>
              <a:spLocks/>
            </p:cNvSpPr>
            <p:nvPr/>
          </p:nvSpPr>
          <p:spPr bwMode="auto">
            <a:xfrm>
              <a:off x="3653" y="3087"/>
              <a:ext cx="32" cy="41"/>
            </a:xfrm>
            <a:custGeom>
              <a:avLst/>
              <a:gdLst>
                <a:gd name="T0" fmla="*/ 0 w 32"/>
                <a:gd name="T1" fmla="*/ 0 h 41"/>
                <a:gd name="T2" fmla="*/ 15 w 32"/>
                <a:gd name="T3" fmla="*/ 8 h 41"/>
                <a:gd name="T4" fmla="*/ 32 w 32"/>
                <a:gd name="T5" fmla="*/ 0 h 41"/>
                <a:gd name="T6" fmla="*/ 15 w 32"/>
                <a:gd name="T7" fmla="*/ 41 h 41"/>
                <a:gd name="T8" fmla="*/ 0 w 32"/>
                <a:gd name="T9" fmla="*/ 0 h 41"/>
                <a:gd name="T10" fmla="*/ 0 60000 65536"/>
                <a:gd name="T11" fmla="*/ 0 60000 65536"/>
                <a:gd name="T12" fmla="*/ 0 60000 65536"/>
                <a:gd name="T13" fmla="*/ 0 60000 65536"/>
                <a:gd name="T14" fmla="*/ 0 60000 65536"/>
                <a:gd name="T15" fmla="*/ 0 w 32"/>
                <a:gd name="T16" fmla="*/ 0 h 41"/>
                <a:gd name="T17" fmla="*/ 32 w 32"/>
                <a:gd name="T18" fmla="*/ 41 h 41"/>
              </a:gdLst>
              <a:ahLst/>
              <a:cxnLst>
                <a:cxn ang="T10">
                  <a:pos x="T0" y="T1"/>
                </a:cxn>
                <a:cxn ang="T11">
                  <a:pos x="T2" y="T3"/>
                </a:cxn>
                <a:cxn ang="T12">
                  <a:pos x="T4" y="T5"/>
                </a:cxn>
                <a:cxn ang="T13">
                  <a:pos x="T6" y="T7"/>
                </a:cxn>
                <a:cxn ang="T14">
                  <a:pos x="T8" y="T9"/>
                </a:cxn>
              </a:cxnLst>
              <a:rect l="T15" t="T16" r="T17" b="T18"/>
              <a:pathLst>
                <a:path w="32" h="41">
                  <a:moveTo>
                    <a:pt x="0" y="0"/>
                  </a:moveTo>
                  <a:lnTo>
                    <a:pt x="15" y="8"/>
                  </a:lnTo>
                  <a:lnTo>
                    <a:pt x="32" y="0"/>
                  </a:lnTo>
                  <a:lnTo>
                    <a:pt x="15" y="4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9" name="Rectangle 95"/>
            <p:cNvSpPr>
              <a:spLocks noChangeArrowheads="1"/>
            </p:cNvSpPr>
            <p:nvPr/>
          </p:nvSpPr>
          <p:spPr bwMode="auto">
            <a:xfrm>
              <a:off x="2958" y="2561"/>
              <a:ext cx="149"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00" name="Rectangle 96"/>
            <p:cNvSpPr>
              <a:spLocks noChangeArrowheads="1"/>
            </p:cNvSpPr>
            <p:nvPr/>
          </p:nvSpPr>
          <p:spPr bwMode="auto">
            <a:xfrm>
              <a:off x="2958" y="2561"/>
              <a:ext cx="126"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data</a:t>
              </a:r>
              <a:endParaRPr lang="en-US" sz="3200" b="1"/>
            </a:p>
          </p:txBody>
        </p:sp>
        <p:sp>
          <p:nvSpPr>
            <p:cNvPr id="101" name="Rectangle 97"/>
            <p:cNvSpPr>
              <a:spLocks noChangeArrowheads="1"/>
            </p:cNvSpPr>
            <p:nvPr/>
          </p:nvSpPr>
          <p:spPr bwMode="auto">
            <a:xfrm>
              <a:off x="2958" y="2855"/>
              <a:ext cx="149"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02" name="Rectangle 98"/>
            <p:cNvSpPr>
              <a:spLocks noChangeArrowheads="1"/>
            </p:cNvSpPr>
            <p:nvPr/>
          </p:nvSpPr>
          <p:spPr bwMode="auto">
            <a:xfrm>
              <a:off x="2958" y="2855"/>
              <a:ext cx="126"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data</a:t>
              </a:r>
              <a:endParaRPr lang="en-US" sz="3200" b="1"/>
            </a:p>
          </p:txBody>
        </p:sp>
        <p:sp>
          <p:nvSpPr>
            <p:cNvPr id="103" name="Rectangle 99"/>
            <p:cNvSpPr>
              <a:spLocks noChangeArrowheads="1"/>
            </p:cNvSpPr>
            <p:nvPr/>
          </p:nvSpPr>
          <p:spPr bwMode="auto">
            <a:xfrm>
              <a:off x="2132" y="1052"/>
              <a:ext cx="290"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04" name="Rectangle 100"/>
            <p:cNvSpPr>
              <a:spLocks noChangeArrowheads="1"/>
            </p:cNvSpPr>
            <p:nvPr/>
          </p:nvSpPr>
          <p:spPr bwMode="auto">
            <a:xfrm>
              <a:off x="2132" y="1054"/>
              <a:ext cx="231" cy="1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Server</a:t>
              </a:r>
              <a:endParaRPr lang="en-US" sz="2800" b="1"/>
            </a:p>
          </p:txBody>
        </p:sp>
        <p:sp>
          <p:nvSpPr>
            <p:cNvPr id="105" name="Rectangle 101"/>
            <p:cNvSpPr>
              <a:spLocks noChangeArrowheads="1"/>
            </p:cNvSpPr>
            <p:nvPr/>
          </p:nvSpPr>
          <p:spPr bwMode="auto">
            <a:xfrm>
              <a:off x="3553" y="1864"/>
              <a:ext cx="274"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06" name="Rectangle 102"/>
            <p:cNvSpPr>
              <a:spLocks noChangeArrowheads="1"/>
            </p:cNvSpPr>
            <p:nvPr/>
          </p:nvSpPr>
          <p:spPr bwMode="auto">
            <a:xfrm>
              <a:off x="3553" y="1866"/>
              <a:ext cx="216" cy="1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Client</a:t>
              </a:r>
              <a:endParaRPr lang="en-US" sz="2800" b="1"/>
            </a:p>
          </p:txBody>
        </p:sp>
        <p:sp>
          <p:nvSpPr>
            <p:cNvPr id="107" name="Line 103"/>
            <p:cNvSpPr>
              <a:spLocks noChangeShapeType="1"/>
            </p:cNvSpPr>
            <p:nvPr/>
          </p:nvSpPr>
          <p:spPr bwMode="auto">
            <a:xfrm>
              <a:off x="2257" y="1607"/>
              <a:ext cx="1" cy="6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8" name="Freeform 104"/>
            <p:cNvSpPr>
              <a:spLocks/>
            </p:cNvSpPr>
            <p:nvPr/>
          </p:nvSpPr>
          <p:spPr bwMode="auto">
            <a:xfrm>
              <a:off x="2240" y="1655"/>
              <a:ext cx="34" cy="38"/>
            </a:xfrm>
            <a:custGeom>
              <a:avLst/>
              <a:gdLst>
                <a:gd name="T0" fmla="*/ 0 w 34"/>
                <a:gd name="T1" fmla="*/ 0 h 38"/>
                <a:gd name="T2" fmla="*/ 17 w 34"/>
                <a:gd name="T3" fmla="*/ 6 h 38"/>
                <a:gd name="T4" fmla="*/ 34 w 34"/>
                <a:gd name="T5" fmla="*/ 0 h 38"/>
                <a:gd name="T6" fmla="*/ 17 w 34"/>
                <a:gd name="T7" fmla="*/ 38 h 38"/>
                <a:gd name="T8" fmla="*/ 0 w 34"/>
                <a:gd name="T9" fmla="*/ 0 h 38"/>
                <a:gd name="T10" fmla="*/ 0 60000 65536"/>
                <a:gd name="T11" fmla="*/ 0 60000 65536"/>
                <a:gd name="T12" fmla="*/ 0 60000 65536"/>
                <a:gd name="T13" fmla="*/ 0 60000 65536"/>
                <a:gd name="T14" fmla="*/ 0 60000 65536"/>
                <a:gd name="T15" fmla="*/ 0 w 34"/>
                <a:gd name="T16" fmla="*/ 0 h 38"/>
                <a:gd name="T17" fmla="*/ 34 w 34"/>
                <a:gd name="T18" fmla="*/ 38 h 38"/>
              </a:gdLst>
              <a:ahLst/>
              <a:cxnLst>
                <a:cxn ang="T10">
                  <a:pos x="T0" y="T1"/>
                </a:cxn>
                <a:cxn ang="T11">
                  <a:pos x="T2" y="T3"/>
                </a:cxn>
                <a:cxn ang="T12">
                  <a:pos x="T4" y="T5"/>
                </a:cxn>
                <a:cxn ang="T13">
                  <a:pos x="T6" y="T7"/>
                </a:cxn>
                <a:cxn ang="T14">
                  <a:pos x="T8" y="T9"/>
                </a:cxn>
              </a:cxnLst>
              <a:rect l="T15" t="T16" r="T17" b="T18"/>
              <a:pathLst>
                <a:path w="34" h="38">
                  <a:moveTo>
                    <a:pt x="0" y="0"/>
                  </a:moveTo>
                  <a:lnTo>
                    <a:pt x="17" y="6"/>
                  </a:lnTo>
                  <a:lnTo>
                    <a:pt x="34" y="0"/>
                  </a:lnTo>
                  <a:lnTo>
                    <a:pt x="17" y="38"/>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9" name="Line 105"/>
            <p:cNvSpPr>
              <a:spLocks noChangeShapeType="1"/>
            </p:cNvSpPr>
            <p:nvPr/>
          </p:nvSpPr>
          <p:spPr bwMode="auto">
            <a:xfrm>
              <a:off x="2257" y="1862"/>
              <a:ext cx="1" cy="5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0" name="Freeform 106"/>
            <p:cNvSpPr>
              <a:spLocks/>
            </p:cNvSpPr>
            <p:nvPr/>
          </p:nvSpPr>
          <p:spPr bwMode="auto">
            <a:xfrm>
              <a:off x="2240" y="1908"/>
              <a:ext cx="34" cy="41"/>
            </a:xfrm>
            <a:custGeom>
              <a:avLst/>
              <a:gdLst>
                <a:gd name="T0" fmla="*/ 0 w 34"/>
                <a:gd name="T1" fmla="*/ 0 h 41"/>
                <a:gd name="T2" fmla="*/ 17 w 34"/>
                <a:gd name="T3" fmla="*/ 8 h 41"/>
                <a:gd name="T4" fmla="*/ 34 w 34"/>
                <a:gd name="T5" fmla="*/ 0 h 41"/>
                <a:gd name="T6" fmla="*/ 17 w 34"/>
                <a:gd name="T7" fmla="*/ 41 h 41"/>
                <a:gd name="T8" fmla="*/ 0 w 34"/>
                <a:gd name="T9" fmla="*/ 0 h 41"/>
                <a:gd name="T10" fmla="*/ 0 60000 65536"/>
                <a:gd name="T11" fmla="*/ 0 60000 65536"/>
                <a:gd name="T12" fmla="*/ 0 60000 65536"/>
                <a:gd name="T13" fmla="*/ 0 60000 65536"/>
                <a:gd name="T14" fmla="*/ 0 60000 65536"/>
                <a:gd name="T15" fmla="*/ 0 w 34"/>
                <a:gd name="T16" fmla="*/ 0 h 41"/>
                <a:gd name="T17" fmla="*/ 34 w 34"/>
                <a:gd name="T18" fmla="*/ 41 h 41"/>
              </a:gdLst>
              <a:ahLst/>
              <a:cxnLst>
                <a:cxn ang="T10">
                  <a:pos x="T0" y="T1"/>
                </a:cxn>
                <a:cxn ang="T11">
                  <a:pos x="T2" y="T3"/>
                </a:cxn>
                <a:cxn ang="T12">
                  <a:pos x="T4" y="T5"/>
                </a:cxn>
                <a:cxn ang="T13">
                  <a:pos x="T6" y="T7"/>
                </a:cxn>
                <a:cxn ang="T14">
                  <a:pos x="T8" y="T9"/>
                </a:cxn>
              </a:cxnLst>
              <a:rect l="T15" t="T16" r="T17" b="T18"/>
              <a:pathLst>
                <a:path w="34" h="41">
                  <a:moveTo>
                    <a:pt x="0" y="0"/>
                  </a:moveTo>
                  <a:lnTo>
                    <a:pt x="17" y="8"/>
                  </a:lnTo>
                  <a:lnTo>
                    <a:pt x="34" y="0"/>
                  </a:lnTo>
                  <a:lnTo>
                    <a:pt x="17" y="4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1" name="Rectangle 107"/>
            <p:cNvSpPr>
              <a:spLocks noChangeArrowheads="1"/>
            </p:cNvSpPr>
            <p:nvPr/>
          </p:nvSpPr>
          <p:spPr bwMode="auto">
            <a:xfrm>
              <a:off x="2078" y="2001"/>
              <a:ext cx="436"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2" name="Rectangle 108"/>
            <p:cNvSpPr>
              <a:spLocks noChangeArrowheads="1"/>
            </p:cNvSpPr>
            <p:nvPr/>
          </p:nvSpPr>
          <p:spPr bwMode="auto">
            <a:xfrm>
              <a:off x="2078" y="1999"/>
              <a:ext cx="333"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990000"/>
                  </a:solidFill>
                  <a:latin typeface="Courier New" pitchFamily="49" charset="0"/>
                </a:rPr>
                <a:t>accept()</a:t>
              </a:r>
              <a:endParaRPr lang="en-US" sz="2800" b="1">
                <a:solidFill>
                  <a:srgbClr val="990000"/>
                </a:solidFill>
              </a:endParaRPr>
            </a:p>
          </p:txBody>
        </p:sp>
        <p:sp>
          <p:nvSpPr>
            <p:cNvPr id="113" name="Rectangle 109"/>
            <p:cNvSpPr>
              <a:spLocks noChangeArrowheads="1"/>
            </p:cNvSpPr>
            <p:nvPr/>
          </p:nvSpPr>
          <p:spPr bwMode="auto">
            <a:xfrm>
              <a:off x="2040" y="1953"/>
              <a:ext cx="436" cy="16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4" name="Line 110"/>
            <p:cNvSpPr>
              <a:spLocks noChangeShapeType="1"/>
            </p:cNvSpPr>
            <p:nvPr/>
          </p:nvSpPr>
          <p:spPr bwMode="auto">
            <a:xfrm>
              <a:off x="2257" y="2125"/>
              <a:ext cx="1" cy="5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5" name="Freeform 111"/>
            <p:cNvSpPr>
              <a:spLocks/>
            </p:cNvSpPr>
            <p:nvPr/>
          </p:nvSpPr>
          <p:spPr bwMode="auto">
            <a:xfrm>
              <a:off x="2240" y="2171"/>
              <a:ext cx="34" cy="41"/>
            </a:xfrm>
            <a:custGeom>
              <a:avLst/>
              <a:gdLst>
                <a:gd name="T0" fmla="*/ 0 w 34"/>
                <a:gd name="T1" fmla="*/ 0 h 41"/>
                <a:gd name="T2" fmla="*/ 17 w 34"/>
                <a:gd name="T3" fmla="*/ 6 h 41"/>
                <a:gd name="T4" fmla="*/ 34 w 34"/>
                <a:gd name="T5" fmla="*/ 0 h 41"/>
                <a:gd name="T6" fmla="*/ 17 w 34"/>
                <a:gd name="T7" fmla="*/ 41 h 41"/>
                <a:gd name="T8" fmla="*/ 0 w 34"/>
                <a:gd name="T9" fmla="*/ 0 h 41"/>
                <a:gd name="T10" fmla="*/ 0 60000 65536"/>
                <a:gd name="T11" fmla="*/ 0 60000 65536"/>
                <a:gd name="T12" fmla="*/ 0 60000 65536"/>
                <a:gd name="T13" fmla="*/ 0 60000 65536"/>
                <a:gd name="T14" fmla="*/ 0 60000 65536"/>
                <a:gd name="T15" fmla="*/ 0 w 34"/>
                <a:gd name="T16" fmla="*/ 0 h 41"/>
                <a:gd name="T17" fmla="*/ 34 w 34"/>
                <a:gd name="T18" fmla="*/ 41 h 41"/>
              </a:gdLst>
              <a:ahLst/>
              <a:cxnLst>
                <a:cxn ang="T10">
                  <a:pos x="T0" y="T1"/>
                </a:cxn>
                <a:cxn ang="T11">
                  <a:pos x="T2" y="T3"/>
                </a:cxn>
                <a:cxn ang="T12">
                  <a:pos x="T4" y="T5"/>
                </a:cxn>
                <a:cxn ang="T13">
                  <a:pos x="T6" y="T7"/>
                </a:cxn>
                <a:cxn ang="T14">
                  <a:pos x="T8" y="T9"/>
                </a:cxn>
              </a:cxnLst>
              <a:rect l="T15" t="T16" r="T17" b="T18"/>
              <a:pathLst>
                <a:path w="34" h="41">
                  <a:moveTo>
                    <a:pt x="0" y="0"/>
                  </a:moveTo>
                  <a:lnTo>
                    <a:pt x="17" y="6"/>
                  </a:lnTo>
                  <a:lnTo>
                    <a:pt x="34" y="0"/>
                  </a:lnTo>
                  <a:lnTo>
                    <a:pt x="17" y="4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 name="Rectangle 112"/>
            <p:cNvSpPr>
              <a:spLocks noChangeArrowheads="1"/>
            </p:cNvSpPr>
            <p:nvPr/>
          </p:nvSpPr>
          <p:spPr bwMode="auto">
            <a:xfrm>
              <a:off x="2101" y="2876"/>
              <a:ext cx="388" cy="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7" name="Rectangle 113"/>
            <p:cNvSpPr>
              <a:spLocks noChangeArrowheads="1"/>
            </p:cNvSpPr>
            <p:nvPr/>
          </p:nvSpPr>
          <p:spPr bwMode="auto">
            <a:xfrm>
              <a:off x="2101" y="2876"/>
              <a:ext cx="291"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write()</a:t>
              </a:r>
              <a:endParaRPr lang="en-US" sz="2800" b="1"/>
            </a:p>
          </p:txBody>
        </p:sp>
        <p:sp>
          <p:nvSpPr>
            <p:cNvPr id="118" name="Rectangle 114"/>
            <p:cNvSpPr>
              <a:spLocks noChangeArrowheads="1"/>
            </p:cNvSpPr>
            <p:nvPr/>
          </p:nvSpPr>
          <p:spPr bwMode="auto">
            <a:xfrm>
              <a:off x="2040" y="2828"/>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 name="Line 115"/>
            <p:cNvSpPr>
              <a:spLocks noChangeShapeType="1"/>
            </p:cNvSpPr>
            <p:nvPr/>
          </p:nvSpPr>
          <p:spPr bwMode="auto">
            <a:xfrm>
              <a:off x="2257" y="2993"/>
              <a:ext cx="1" cy="5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0" name="Freeform 116"/>
            <p:cNvSpPr>
              <a:spLocks/>
            </p:cNvSpPr>
            <p:nvPr/>
          </p:nvSpPr>
          <p:spPr bwMode="auto">
            <a:xfrm>
              <a:off x="2240" y="3039"/>
              <a:ext cx="34" cy="41"/>
            </a:xfrm>
            <a:custGeom>
              <a:avLst/>
              <a:gdLst>
                <a:gd name="T0" fmla="*/ 0 w 34"/>
                <a:gd name="T1" fmla="*/ 0 h 41"/>
                <a:gd name="T2" fmla="*/ 17 w 34"/>
                <a:gd name="T3" fmla="*/ 8 h 41"/>
                <a:gd name="T4" fmla="*/ 34 w 34"/>
                <a:gd name="T5" fmla="*/ 0 h 41"/>
                <a:gd name="T6" fmla="*/ 17 w 34"/>
                <a:gd name="T7" fmla="*/ 41 h 41"/>
                <a:gd name="T8" fmla="*/ 0 w 34"/>
                <a:gd name="T9" fmla="*/ 0 h 41"/>
                <a:gd name="T10" fmla="*/ 0 60000 65536"/>
                <a:gd name="T11" fmla="*/ 0 60000 65536"/>
                <a:gd name="T12" fmla="*/ 0 60000 65536"/>
                <a:gd name="T13" fmla="*/ 0 60000 65536"/>
                <a:gd name="T14" fmla="*/ 0 60000 65536"/>
                <a:gd name="T15" fmla="*/ 0 w 34"/>
                <a:gd name="T16" fmla="*/ 0 h 41"/>
                <a:gd name="T17" fmla="*/ 34 w 34"/>
                <a:gd name="T18" fmla="*/ 41 h 41"/>
              </a:gdLst>
              <a:ahLst/>
              <a:cxnLst>
                <a:cxn ang="T10">
                  <a:pos x="T0" y="T1"/>
                </a:cxn>
                <a:cxn ang="T11">
                  <a:pos x="T2" y="T3"/>
                </a:cxn>
                <a:cxn ang="T12">
                  <a:pos x="T4" y="T5"/>
                </a:cxn>
                <a:cxn ang="T13">
                  <a:pos x="T6" y="T7"/>
                </a:cxn>
                <a:cxn ang="T14">
                  <a:pos x="T8" y="T9"/>
                </a:cxn>
              </a:cxnLst>
              <a:rect l="T15" t="T16" r="T17" b="T18"/>
              <a:pathLst>
                <a:path w="34" h="41">
                  <a:moveTo>
                    <a:pt x="0" y="0"/>
                  </a:moveTo>
                  <a:lnTo>
                    <a:pt x="17" y="8"/>
                  </a:lnTo>
                  <a:lnTo>
                    <a:pt x="34" y="0"/>
                  </a:lnTo>
                  <a:lnTo>
                    <a:pt x="17" y="4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1" name="Rectangle 117"/>
            <p:cNvSpPr>
              <a:spLocks noChangeArrowheads="1"/>
            </p:cNvSpPr>
            <p:nvPr/>
          </p:nvSpPr>
          <p:spPr bwMode="auto">
            <a:xfrm>
              <a:off x="3403"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2" name="Rectangle 118"/>
            <p:cNvSpPr>
              <a:spLocks noChangeArrowheads="1"/>
            </p:cNvSpPr>
            <p:nvPr/>
          </p:nvSpPr>
          <p:spPr bwMode="auto">
            <a:xfrm>
              <a:off x="3361" y="2390"/>
              <a:ext cx="11"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3" name="Rectangle 119"/>
            <p:cNvSpPr>
              <a:spLocks noChangeArrowheads="1"/>
            </p:cNvSpPr>
            <p:nvPr/>
          </p:nvSpPr>
          <p:spPr bwMode="auto">
            <a:xfrm>
              <a:off x="3319" y="2390"/>
              <a:ext cx="11"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4" name="Rectangle 120"/>
            <p:cNvSpPr>
              <a:spLocks noChangeArrowheads="1"/>
            </p:cNvSpPr>
            <p:nvPr/>
          </p:nvSpPr>
          <p:spPr bwMode="auto">
            <a:xfrm>
              <a:off x="3276"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5" name="Rectangle 121"/>
            <p:cNvSpPr>
              <a:spLocks noChangeArrowheads="1"/>
            </p:cNvSpPr>
            <p:nvPr/>
          </p:nvSpPr>
          <p:spPr bwMode="auto">
            <a:xfrm>
              <a:off x="3234"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6" name="Rectangle 122"/>
            <p:cNvSpPr>
              <a:spLocks noChangeArrowheads="1"/>
            </p:cNvSpPr>
            <p:nvPr/>
          </p:nvSpPr>
          <p:spPr bwMode="auto">
            <a:xfrm>
              <a:off x="3192" y="2390"/>
              <a:ext cx="11"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 name="Rectangle 123"/>
            <p:cNvSpPr>
              <a:spLocks noChangeArrowheads="1"/>
            </p:cNvSpPr>
            <p:nvPr/>
          </p:nvSpPr>
          <p:spPr bwMode="auto">
            <a:xfrm>
              <a:off x="3150" y="2390"/>
              <a:ext cx="11"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8" name="Rectangle 124"/>
            <p:cNvSpPr>
              <a:spLocks noChangeArrowheads="1"/>
            </p:cNvSpPr>
            <p:nvPr/>
          </p:nvSpPr>
          <p:spPr bwMode="auto">
            <a:xfrm>
              <a:off x="3107"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9" name="Rectangle 125"/>
            <p:cNvSpPr>
              <a:spLocks noChangeArrowheads="1"/>
            </p:cNvSpPr>
            <p:nvPr/>
          </p:nvSpPr>
          <p:spPr bwMode="auto">
            <a:xfrm>
              <a:off x="3065"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0" name="Rectangle 126"/>
            <p:cNvSpPr>
              <a:spLocks noChangeArrowheads="1"/>
            </p:cNvSpPr>
            <p:nvPr/>
          </p:nvSpPr>
          <p:spPr bwMode="auto">
            <a:xfrm>
              <a:off x="3023" y="2390"/>
              <a:ext cx="10"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1" name="Rectangle 127"/>
            <p:cNvSpPr>
              <a:spLocks noChangeArrowheads="1"/>
            </p:cNvSpPr>
            <p:nvPr/>
          </p:nvSpPr>
          <p:spPr bwMode="auto">
            <a:xfrm>
              <a:off x="2981" y="2390"/>
              <a:ext cx="9"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2" name="Rectangle 128"/>
            <p:cNvSpPr>
              <a:spLocks noChangeArrowheads="1"/>
            </p:cNvSpPr>
            <p:nvPr/>
          </p:nvSpPr>
          <p:spPr bwMode="auto">
            <a:xfrm>
              <a:off x="2939" y="2390"/>
              <a:ext cx="9"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3" name="Rectangle 129"/>
            <p:cNvSpPr>
              <a:spLocks noChangeArrowheads="1"/>
            </p:cNvSpPr>
            <p:nvPr/>
          </p:nvSpPr>
          <p:spPr bwMode="auto">
            <a:xfrm>
              <a:off x="2896" y="2390"/>
              <a:ext cx="10"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4" name="Rectangle 130"/>
            <p:cNvSpPr>
              <a:spLocks noChangeArrowheads="1"/>
            </p:cNvSpPr>
            <p:nvPr/>
          </p:nvSpPr>
          <p:spPr bwMode="auto">
            <a:xfrm>
              <a:off x="2854" y="2390"/>
              <a:ext cx="10"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5" name="Rectangle 131"/>
            <p:cNvSpPr>
              <a:spLocks noChangeArrowheads="1"/>
            </p:cNvSpPr>
            <p:nvPr/>
          </p:nvSpPr>
          <p:spPr bwMode="auto">
            <a:xfrm>
              <a:off x="2812" y="2390"/>
              <a:ext cx="9"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6" name="Rectangle 132"/>
            <p:cNvSpPr>
              <a:spLocks noChangeArrowheads="1"/>
            </p:cNvSpPr>
            <p:nvPr/>
          </p:nvSpPr>
          <p:spPr bwMode="auto">
            <a:xfrm>
              <a:off x="2770" y="2390"/>
              <a:ext cx="9"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7" name="Rectangle 133"/>
            <p:cNvSpPr>
              <a:spLocks noChangeArrowheads="1"/>
            </p:cNvSpPr>
            <p:nvPr/>
          </p:nvSpPr>
          <p:spPr bwMode="auto">
            <a:xfrm>
              <a:off x="2727" y="2390"/>
              <a:ext cx="10"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8" name="Rectangle 134"/>
            <p:cNvSpPr>
              <a:spLocks noChangeArrowheads="1"/>
            </p:cNvSpPr>
            <p:nvPr/>
          </p:nvSpPr>
          <p:spPr bwMode="auto">
            <a:xfrm>
              <a:off x="2685" y="2390"/>
              <a:ext cx="10"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9" name="Rectangle 135"/>
            <p:cNvSpPr>
              <a:spLocks noChangeArrowheads="1"/>
            </p:cNvSpPr>
            <p:nvPr/>
          </p:nvSpPr>
          <p:spPr bwMode="auto">
            <a:xfrm>
              <a:off x="2643" y="2390"/>
              <a:ext cx="9"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0" name="Rectangle 136"/>
            <p:cNvSpPr>
              <a:spLocks noChangeArrowheads="1"/>
            </p:cNvSpPr>
            <p:nvPr/>
          </p:nvSpPr>
          <p:spPr bwMode="auto">
            <a:xfrm>
              <a:off x="2601" y="2390"/>
              <a:ext cx="9"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1" name="Rectangle 137"/>
            <p:cNvSpPr>
              <a:spLocks noChangeArrowheads="1"/>
            </p:cNvSpPr>
            <p:nvPr/>
          </p:nvSpPr>
          <p:spPr bwMode="auto">
            <a:xfrm>
              <a:off x="2558" y="2390"/>
              <a:ext cx="10"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2" name="Rectangle 138"/>
            <p:cNvSpPr>
              <a:spLocks noChangeArrowheads="1"/>
            </p:cNvSpPr>
            <p:nvPr/>
          </p:nvSpPr>
          <p:spPr bwMode="auto">
            <a:xfrm>
              <a:off x="2514"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3" name="Rectangle 139"/>
            <p:cNvSpPr>
              <a:spLocks noChangeArrowheads="1"/>
            </p:cNvSpPr>
            <p:nvPr/>
          </p:nvSpPr>
          <p:spPr bwMode="auto">
            <a:xfrm>
              <a:off x="2472"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4" name="Rectangle 140"/>
            <p:cNvSpPr>
              <a:spLocks noChangeArrowheads="1"/>
            </p:cNvSpPr>
            <p:nvPr/>
          </p:nvSpPr>
          <p:spPr bwMode="auto">
            <a:xfrm>
              <a:off x="2430" y="2390"/>
              <a:ext cx="11"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5" name="Rectangle 141"/>
            <p:cNvSpPr>
              <a:spLocks noChangeArrowheads="1"/>
            </p:cNvSpPr>
            <p:nvPr/>
          </p:nvSpPr>
          <p:spPr bwMode="auto">
            <a:xfrm>
              <a:off x="2388" y="2390"/>
              <a:ext cx="11"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6" name="Rectangle 142"/>
            <p:cNvSpPr>
              <a:spLocks noChangeArrowheads="1"/>
            </p:cNvSpPr>
            <p:nvPr/>
          </p:nvSpPr>
          <p:spPr bwMode="auto">
            <a:xfrm>
              <a:off x="2345"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7" name="Rectangle 143"/>
            <p:cNvSpPr>
              <a:spLocks noChangeArrowheads="1"/>
            </p:cNvSpPr>
            <p:nvPr/>
          </p:nvSpPr>
          <p:spPr bwMode="auto">
            <a:xfrm>
              <a:off x="2305" y="2390"/>
              <a:ext cx="10"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8" name="Freeform 144"/>
            <p:cNvSpPr>
              <a:spLocks/>
            </p:cNvSpPr>
            <p:nvPr/>
          </p:nvSpPr>
          <p:spPr bwMode="auto">
            <a:xfrm>
              <a:off x="3397" y="2373"/>
              <a:ext cx="54" cy="44"/>
            </a:xfrm>
            <a:custGeom>
              <a:avLst/>
              <a:gdLst>
                <a:gd name="T0" fmla="*/ 0 w 54"/>
                <a:gd name="T1" fmla="*/ 44 h 44"/>
                <a:gd name="T2" fmla="*/ 8 w 54"/>
                <a:gd name="T3" fmla="*/ 21 h 44"/>
                <a:gd name="T4" fmla="*/ 0 w 54"/>
                <a:gd name="T5" fmla="*/ 0 h 44"/>
                <a:gd name="T6" fmla="*/ 54 w 54"/>
                <a:gd name="T7" fmla="*/ 21 h 44"/>
                <a:gd name="T8" fmla="*/ 0 w 54"/>
                <a:gd name="T9" fmla="*/ 44 h 44"/>
                <a:gd name="T10" fmla="*/ 0 60000 65536"/>
                <a:gd name="T11" fmla="*/ 0 60000 65536"/>
                <a:gd name="T12" fmla="*/ 0 60000 65536"/>
                <a:gd name="T13" fmla="*/ 0 60000 65536"/>
                <a:gd name="T14" fmla="*/ 0 60000 65536"/>
                <a:gd name="T15" fmla="*/ 0 w 54"/>
                <a:gd name="T16" fmla="*/ 0 h 44"/>
                <a:gd name="T17" fmla="*/ 54 w 54"/>
                <a:gd name="T18" fmla="*/ 44 h 44"/>
              </a:gdLst>
              <a:ahLst/>
              <a:cxnLst>
                <a:cxn ang="T10">
                  <a:pos x="T0" y="T1"/>
                </a:cxn>
                <a:cxn ang="T11">
                  <a:pos x="T2" y="T3"/>
                </a:cxn>
                <a:cxn ang="T12">
                  <a:pos x="T4" y="T5"/>
                </a:cxn>
                <a:cxn ang="T13">
                  <a:pos x="T6" y="T7"/>
                </a:cxn>
                <a:cxn ang="T14">
                  <a:pos x="T8" y="T9"/>
                </a:cxn>
              </a:cxnLst>
              <a:rect l="T15" t="T16" r="T17" b="T18"/>
              <a:pathLst>
                <a:path w="54" h="44">
                  <a:moveTo>
                    <a:pt x="0" y="44"/>
                  </a:moveTo>
                  <a:lnTo>
                    <a:pt x="8" y="21"/>
                  </a:lnTo>
                  <a:lnTo>
                    <a:pt x="0" y="0"/>
                  </a:lnTo>
                  <a:lnTo>
                    <a:pt x="54" y="21"/>
                  </a:lnTo>
                  <a:lnTo>
                    <a:pt x="0" y="4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9" name="Freeform 145"/>
            <p:cNvSpPr>
              <a:spLocks/>
            </p:cNvSpPr>
            <p:nvPr/>
          </p:nvSpPr>
          <p:spPr bwMode="auto">
            <a:xfrm>
              <a:off x="2269" y="2373"/>
              <a:ext cx="53" cy="44"/>
            </a:xfrm>
            <a:custGeom>
              <a:avLst/>
              <a:gdLst>
                <a:gd name="T0" fmla="*/ 53 w 53"/>
                <a:gd name="T1" fmla="*/ 0 h 44"/>
                <a:gd name="T2" fmla="*/ 46 w 53"/>
                <a:gd name="T3" fmla="*/ 21 h 44"/>
                <a:gd name="T4" fmla="*/ 53 w 53"/>
                <a:gd name="T5" fmla="*/ 44 h 44"/>
                <a:gd name="T6" fmla="*/ 0 w 53"/>
                <a:gd name="T7" fmla="*/ 21 h 44"/>
                <a:gd name="T8" fmla="*/ 53 w 53"/>
                <a:gd name="T9" fmla="*/ 0 h 44"/>
                <a:gd name="T10" fmla="*/ 0 60000 65536"/>
                <a:gd name="T11" fmla="*/ 0 60000 65536"/>
                <a:gd name="T12" fmla="*/ 0 60000 65536"/>
                <a:gd name="T13" fmla="*/ 0 60000 65536"/>
                <a:gd name="T14" fmla="*/ 0 60000 65536"/>
                <a:gd name="T15" fmla="*/ 0 w 53"/>
                <a:gd name="T16" fmla="*/ 0 h 44"/>
                <a:gd name="T17" fmla="*/ 53 w 53"/>
                <a:gd name="T18" fmla="*/ 44 h 44"/>
              </a:gdLst>
              <a:ahLst/>
              <a:cxnLst>
                <a:cxn ang="T10">
                  <a:pos x="T0" y="T1"/>
                </a:cxn>
                <a:cxn ang="T11">
                  <a:pos x="T2" y="T3"/>
                </a:cxn>
                <a:cxn ang="T12">
                  <a:pos x="T4" y="T5"/>
                </a:cxn>
                <a:cxn ang="T13">
                  <a:pos x="T6" y="T7"/>
                </a:cxn>
                <a:cxn ang="T14">
                  <a:pos x="T8" y="T9"/>
                </a:cxn>
              </a:cxnLst>
              <a:rect l="T15" t="T16" r="T17" b="T18"/>
              <a:pathLst>
                <a:path w="53" h="44">
                  <a:moveTo>
                    <a:pt x="53" y="0"/>
                  </a:moveTo>
                  <a:lnTo>
                    <a:pt x="46" y="21"/>
                  </a:lnTo>
                  <a:lnTo>
                    <a:pt x="53" y="44"/>
                  </a:lnTo>
                  <a:lnTo>
                    <a:pt x="0" y="21"/>
                  </a:lnTo>
                  <a:lnTo>
                    <a:pt x="5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0" name="Rectangle 146"/>
            <p:cNvSpPr>
              <a:spLocks noChangeArrowheads="1"/>
            </p:cNvSpPr>
            <p:nvPr/>
          </p:nvSpPr>
          <p:spPr bwMode="auto">
            <a:xfrm>
              <a:off x="2762" y="2291"/>
              <a:ext cx="591" cy="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51" name="Rectangle 147"/>
            <p:cNvSpPr>
              <a:spLocks noChangeArrowheads="1"/>
            </p:cNvSpPr>
            <p:nvPr/>
          </p:nvSpPr>
          <p:spPr bwMode="auto">
            <a:xfrm>
              <a:off x="2764" y="2218"/>
              <a:ext cx="577"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033CC"/>
                  </a:solidFill>
                </a:rPr>
                <a:t>connect negotiation</a:t>
              </a:r>
              <a:endParaRPr lang="en-US" sz="2800" b="1" dirty="0">
                <a:solidFill>
                  <a:srgbClr val="0033CC"/>
                </a:solidFill>
              </a:endParaRPr>
            </a:p>
          </p:txBody>
        </p:sp>
        <p:sp>
          <p:nvSpPr>
            <p:cNvPr id="152" name="Line 148"/>
            <p:cNvSpPr>
              <a:spLocks noChangeShapeType="1"/>
            </p:cNvSpPr>
            <p:nvPr/>
          </p:nvSpPr>
          <p:spPr bwMode="auto">
            <a:xfrm>
              <a:off x="3668" y="2442"/>
              <a:ext cx="2" cy="6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3" name="Freeform 149"/>
            <p:cNvSpPr>
              <a:spLocks/>
            </p:cNvSpPr>
            <p:nvPr/>
          </p:nvSpPr>
          <p:spPr bwMode="auto">
            <a:xfrm>
              <a:off x="3653" y="2498"/>
              <a:ext cx="32" cy="40"/>
            </a:xfrm>
            <a:custGeom>
              <a:avLst/>
              <a:gdLst>
                <a:gd name="T0" fmla="*/ 0 w 32"/>
                <a:gd name="T1" fmla="*/ 0 h 40"/>
                <a:gd name="T2" fmla="*/ 15 w 32"/>
                <a:gd name="T3" fmla="*/ 6 h 40"/>
                <a:gd name="T4" fmla="*/ 32 w 32"/>
                <a:gd name="T5" fmla="*/ 0 h 40"/>
                <a:gd name="T6" fmla="*/ 15 w 32"/>
                <a:gd name="T7" fmla="*/ 40 h 40"/>
                <a:gd name="T8" fmla="*/ 0 w 32"/>
                <a:gd name="T9" fmla="*/ 0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0" y="0"/>
                  </a:moveTo>
                  <a:lnTo>
                    <a:pt x="15" y="6"/>
                  </a:lnTo>
                  <a:lnTo>
                    <a:pt x="32" y="0"/>
                  </a:lnTo>
                  <a:lnTo>
                    <a:pt x="15" y="4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4" name="Line 150"/>
            <p:cNvSpPr>
              <a:spLocks noChangeShapeType="1"/>
            </p:cNvSpPr>
            <p:nvPr/>
          </p:nvSpPr>
          <p:spPr bwMode="auto">
            <a:xfrm>
              <a:off x="3668" y="2713"/>
              <a:ext cx="2" cy="11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5" name="Freeform 151"/>
            <p:cNvSpPr>
              <a:spLocks/>
            </p:cNvSpPr>
            <p:nvPr/>
          </p:nvSpPr>
          <p:spPr bwMode="auto">
            <a:xfrm>
              <a:off x="3653" y="2817"/>
              <a:ext cx="32" cy="40"/>
            </a:xfrm>
            <a:custGeom>
              <a:avLst/>
              <a:gdLst>
                <a:gd name="T0" fmla="*/ 0 w 32"/>
                <a:gd name="T1" fmla="*/ 0 h 40"/>
                <a:gd name="T2" fmla="*/ 15 w 32"/>
                <a:gd name="T3" fmla="*/ 7 h 40"/>
                <a:gd name="T4" fmla="*/ 32 w 32"/>
                <a:gd name="T5" fmla="*/ 0 h 40"/>
                <a:gd name="T6" fmla="*/ 15 w 32"/>
                <a:gd name="T7" fmla="*/ 40 h 40"/>
                <a:gd name="T8" fmla="*/ 0 w 32"/>
                <a:gd name="T9" fmla="*/ 0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0" y="0"/>
                  </a:moveTo>
                  <a:lnTo>
                    <a:pt x="15" y="7"/>
                  </a:lnTo>
                  <a:lnTo>
                    <a:pt x="32" y="0"/>
                  </a:lnTo>
                  <a:lnTo>
                    <a:pt x="15" y="4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497090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Bind Function</a:t>
            </a:r>
          </a:p>
        </p:txBody>
      </p:sp>
      <p:sp>
        <p:nvSpPr>
          <p:cNvPr id="7" name="Content Placeholder 2"/>
          <p:cNvSpPr>
            <a:spLocks noGrp="1"/>
          </p:cNvSpPr>
          <p:nvPr>
            <p:ph idx="1"/>
          </p:nvPr>
        </p:nvSpPr>
        <p:spPr>
          <a:xfrm>
            <a:off x="1919536" y="1453824"/>
            <a:ext cx="8229600" cy="648072"/>
          </a:xfrm>
          <a:ln w="19050">
            <a:solidFill>
              <a:srgbClr val="800000"/>
            </a:solidFill>
          </a:ln>
        </p:spPr>
        <p:txBody>
          <a:bodyPr>
            <a:normAutofit/>
          </a:bodyPr>
          <a:lstStyle/>
          <a:p>
            <a:pPr marL="0" indent="0">
              <a:buNone/>
            </a:pPr>
            <a:r>
              <a:rPr lang="en-US" sz="2000" dirty="0" err="1">
                <a:cs typeface="Times New Roman" pitchFamily="18" charset="0"/>
              </a:rPr>
              <a:t>int</a:t>
            </a:r>
            <a:r>
              <a:rPr lang="en-US" sz="2000" dirty="0">
                <a:cs typeface="Times New Roman" pitchFamily="18" charset="0"/>
              </a:rPr>
              <a:t>  </a:t>
            </a:r>
            <a:r>
              <a:rPr lang="en-US" sz="2000" dirty="0">
                <a:solidFill>
                  <a:srgbClr val="800000"/>
                </a:solidFill>
                <a:cs typeface="Times New Roman" pitchFamily="18" charset="0"/>
              </a:rPr>
              <a:t> </a:t>
            </a:r>
            <a:r>
              <a:rPr lang="en-US" sz="2000" dirty="0">
                <a:solidFill>
                  <a:srgbClr val="800000"/>
                </a:solidFill>
                <a:effectLst>
                  <a:outerShdw blurRad="38100" dist="38100" dir="2700000" algn="tl">
                    <a:srgbClr val="000000">
                      <a:alpha val="43137"/>
                    </a:srgbClr>
                  </a:outerShdw>
                </a:effectLst>
                <a:cs typeface="Times New Roman" pitchFamily="18" charset="0"/>
              </a:rPr>
              <a:t>bind</a:t>
            </a:r>
            <a:r>
              <a:rPr lang="en-US" sz="2000" dirty="0">
                <a:solidFill>
                  <a:srgbClr val="800000"/>
                </a:solidFill>
                <a:cs typeface="Times New Roman" pitchFamily="18" charset="0"/>
              </a:rPr>
              <a:t>  </a:t>
            </a:r>
            <a:r>
              <a:rPr lang="en-US" sz="2000" dirty="0">
                <a:cs typeface="Times New Roman" pitchFamily="18" charset="0"/>
              </a:rPr>
              <a:t>(</a:t>
            </a:r>
            <a:r>
              <a:rPr lang="en-US" sz="2000" dirty="0" err="1">
                <a:cs typeface="Times New Roman" pitchFamily="18" charset="0"/>
              </a:rPr>
              <a:t>int</a:t>
            </a:r>
            <a:r>
              <a:rPr lang="en-US" sz="2000" dirty="0">
                <a:cs typeface="Times New Roman" pitchFamily="18" charset="0"/>
              </a:rPr>
              <a:t>  </a:t>
            </a:r>
            <a:r>
              <a:rPr lang="en-US" sz="2000" i="1" dirty="0" err="1">
                <a:solidFill>
                  <a:srgbClr val="0000FF"/>
                </a:solidFill>
                <a:cs typeface="Times New Roman" pitchFamily="18" charset="0"/>
              </a:rPr>
              <a:t>sockfd</a:t>
            </a:r>
            <a:r>
              <a:rPr lang="en-US" sz="2000" i="1" dirty="0">
                <a:cs typeface="Times New Roman" pitchFamily="18" charset="0"/>
              </a:rPr>
              <a:t>, </a:t>
            </a:r>
            <a:r>
              <a:rPr lang="en-US" sz="2000" dirty="0" err="1">
                <a:cs typeface="Times New Roman" pitchFamily="18" charset="0"/>
              </a:rPr>
              <a:t>const</a:t>
            </a:r>
            <a:r>
              <a:rPr lang="en-US" sz="2000" dirty="0">
                <a:cs typeface="Times New Roman" pitchFamily="18" charset="0"/>
              </a:rPr>
              <a:t> </a:t>
            </a:r>
            <a:r>
              <a:rPr lang="en-US" sz="2000" dirty="0" err="1">
                <a:cs typeface="Times New Roman" pitchFamily="18" charset="0"/>
              </a:rPr>
              <a:t>struct</a:t>
            </a:r>
            <a:r>
              <a:rPr lang="en-US" sz="2000" i="1" dirty="0">
                <a:cs typeface="Times New Roman" pitchFamily="18" charset="0"/>
              </a:rPr>
              <a:t> </a:t>
            </a:r>
            <a:r>
              <a:rPr lang="en-US" sz="2000" dirty="0" err="1">
                <a:cs typeface="Times New Roman" pitchFamily="18" charset="0"/>
              </a:rPr>
              <a:t>sockaddr</a:t>
            </a:r>
            <a:r>
              <a:rPr lang="en-US" sz="2000" i="1" dirty="0">
                <a:cs typeface="Times New Roman" pitchFamily="18" charset="0"/>
              </a:rPr>
              <a:t>  </a:t>
            </a:r>
            <a:r>
              <a:rPr lang="en-US" sz="2000" i="1" dirty="0">
                <a:solidFill>
                  <a:srgbClr val="0000FF"/>
                </a:solidFill>
                <a:cs typeface="Times New Roman" pitchFamily="18" charset="0"/>
              </a:rPr>
              <a:t>*</a:t>
            </a:r>
            <a:r>
              <a:rPr lang="en-US" sz="2000" i="1" dirty="0" err="1">
                <a:solidFill>
                  <a:srgbClr val="0000FF"/>
                </a:solidFill>
                <a:cs typeface="Times New Roman" pitchFamily="18" charset="0"/>
              </a:rPr>
              <a:t>myaddr</a:t>
            </a:r>
            <a:r>
              <a:rPr lang="en-US" sz="2000" i="1" dirty="0">
                <a:cs typeface="Times New Roman" pitchFamily="18" charset="0"/>
              </a:rPr>
              <a:t>, 		     </a:t>
            </a:r>
            <a:r>
              <a:rPr lang="en-US" sz="2000" dirty="0" err="1">
                <a:cs typeface="Times New Roman" pitchFamily="18" charset="0"/>
              </a:rPr>
              <a:t>socklen_t</a:t>
            </a:r>
            <a:r>
              <a:rPr lang="en-US" sz="2000" dirty="0">
                <a:cs typeface="Times New Roman" pitchFamily="18" charset="0"/>
              </a:rPr>
              <a:t>  </a:t>
            </a:r>
            <a:r>
              <a:rPr lang="en-US" sz="2000" i="1" dirty="0" err="1">
                <a:solidFill>
                  <a:srgbClr val="0000FF"/>
                </a:solidFill>
                <a:cs typeface="Times New Roman" pitchFamily="18" charset="0"/>
              </a:rPr>
              <a:t>addrlen</a:t>
            </a:r>
            <a:r>
              <a:rPr lang="en-US" sz="2000" dirty="0">
                <a:cs typeface="Times New Roman" pitchFamily="18" charset="0"/>
              </a:rPr>
              <a:t>)</a:t>
            </a:r>
            <a:r>
              <a:rPr lang="en-US" sz="2000" i="1" dirty="0">
                <a:cs typeface="Times New Roman" pitchFamily="18" charset="0"/>
              </a:rPr>
              <a:t>;</a:t>
            </a:r>
            <a:endParaRPr lang="en-US" sz="2000" dirty="0"/>
          </a:p>
        </p:txBody>
      </p:sp>
      <p:sp>
        <p:nvSpPr>
          <p:cNvPr id="8" name="Rectangle 3"/>
          <p:cNvSpPr txBox="1">
            <a:spLocks noChangeArrowheads="1"/>
          </p:cNvSpPr>
          <p:nvPr/>
        </p:nvSpPr>
        <p:spPr bwMode="auto">
          <a:xfrm>
            <a:off x="1991544" y="2101896"/>
            <a:ext cx="77724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5425" indent="-225425" algn="l" rtl="0" eaLnBrk="0" fontAlgn="base" hangingPunct="0">
              <a:spcBef>
                <a:spcPct val="20000"/>
              </a:spcBef>
              <a:spcAft>
                <a:spcPct val="0"/>
              </a:spcAft>
              <a:buClr>
                <a:schemeClr val="tx1"/>
              </a:buClr>
              <a:buSzPct val="50000"/>
              <a:buFont typeface="Wingdings" pitchFamily="2" charset="2"/>
              <a:buChar char="§"/>
              <a:defRPr sz="3200" b="1">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b="1">
                <a:solidFill>
                  <a:schemeClr val="tx1"/>
                </a:solidFill>
                <a:latin typeface="Arial" charset="0"/>
              </a:defRPr>
            </a:lvl3pPr>
            <a:lvl4pPr marL="1600200" indent="-228600" algn="l" rtl="0" eaLnBrk="0" fontAlgn="base" hangingPunct="0">
              <a:spcBef>
                <a:spcPct val="20000"/>
              </a:spcBef>
              <a:spcAft>
                <a:spcPct val="0"/>
              </a:spcAft>
              <a:buClr>
                <a:schemeClr val="tx1"/>
              </a:buClr>
              <a:buChar char="–"/>
              <a:defRPr sz="2000" b="1">
                <a:solidFill>
                  <a:schemeClr val="tx1"/>
                </a:solidFill>
                <a:latin typeface="Arial" charset="0"/>
              </a:defRPr>
            </a:lvl4pPr>
            <a:lvl5pPr marL="2057400" indent="-228600" algn="l" rtl="0" eaLnBrk="0" fontAlgn="base" hangingPunct="0">
              <a:spcBef>
                <a:spcPct val="20000"/>
              </a:spcBef>
              <a:spcAft>
                <a:spcPct val="0"/>
              </a:spcAft>
              <a:buClr>
                <a:schemeClr val="tx1"/>
              </a:buClr>
              <a:buChar char="»"/>
              <a:defRPr b="1">
                <a:solidFill>
                  <a:schemeClr val="tx1"/>
                </a:solidFill>
                <a:latin typeface="Arial" charset="0"/>
              </a:defRPr>
            </a:lvl5pPr>
            <a:lvl6pPr marL="2514600" indent="-228600" algn="l" rtl="0" eaLnBrk="0" fontAlgn="base" hangingPunct="0">
              <a:spcBef>
                <a:spcPct val="20000"/>
              </a:spcBef>
              <a:spcAft>
                <a:spcPct val="0"/>
              </a:spcAft>
              <a:buClr>
                <a:schemeClr val="tx1"/>
              </a:buClr>
              <a:buChar char="»"/>
              <a:defRPr b="1">
                <a:solidFill>
                  <a:schemeClr val="tx1"/>
                </a:solidFill>
                <a:latin typeface="Arial" charset="0"/>
              </a:defRPr>
            </a:lvl6pPr>
            <a:lvl7pPr marL="2971800" indent="-228600" algn="l" rtl="0" eaLnBrk="0" fontAlgn="base" hangingPunct="0">
              <a:spcBef>
                <a:spcPct val="20000"/>
              </a:spcBef>
              <a:spcAft>
                <a:spcPct val="0"/>
              </a:spcAft>
              <a:buClr>
                <a:schemeClr val="tx1"/>
              </a:buClr>
              <a:buChar char="»"/>
              <a:defRPr b="1">
                <a:solidFill>
                  <a:schemeClr val="tx1"/>
                </a:solidFill>
                <a:latin typeface="Arial" charset="0"/>
              </a:defRPr>
            </a:lvl7pPr>
            <a:lvl8pPr marL="3429000" indent="-228600" algn="l" rtl="0" eaLnBrk="0" fontAlgn="base" hangingPunct="0">
              <a:spcBef>
                <a:spcPct val="20000"/>
              </a:spcBef>
              <a:spcAft>
                <a:spcPct val="0"/>
              </a:spcAft>
              <a:buClr>
                <a:schemeClr val="tx1"/>
              </a:buClr>
              <a:buChar char="»"/>
              <a:defRPr b="1">
                <a:solidFill>
                  <a:schemeClr val="tx1"/>
                </a:solidFill>
                <a:latin typeface="Arial" charset="0"/>
              </a:defRPr>
            </a:lvl8pPr>
            <a:lvl9pPr marL="3886200" indent="-228600" algn="l" rtl="0" eaLnBrk="0" fontAlgn="base" hangingPunct="0">
              <a:spcBef>
                <a:spcPct val="20000"/>
              </a:spcBef>
              <a:spcAft>
                <a:spcPct val="0"/>
              </a:spcAft>
              <a:buClr>
                <a:schemeClr val="tx1"/>
              </a:buClr>
              <a:buChar char="»"/>
              <a:defRPr b="1">
                <a:solidFill>
                  <a:schemeClr val="tx1"/>
                </a:solidFill>
                <a:latin typeface="Arial" charset="0"/>
              </a:defRPr>
            </a:lvl9pPr>
          </a:lstStyle>
          <a:p>
            <a:pPr eaLnBrk="1" hangingPunct="1">
              <a:buFontTx/>
              <a:buNone/>
            </a:pPr>
            <a:r>
              <a:rPr lang="en-US" sz="2000" dirty="0">
                <a:solidFill>
                  <a:srgbClr val="800000"/>
                </a:solidFill>
                <a:latin typeface="Times New Roman" pitchFamily="18" charset="0"/>
                <a:cs typeface="Times New Roman" pitchFamily="18" charset="0"/>
              </a:rPr>
              <a:t>bind</a:t>
            </a:r>
            <a:r>
              <a:rPr lang="en-US" sz="2000" dirty="0">
                <a:latin typeface="Times New Roman" pitchFamily="18" charset="0"/>
                <a:cs typeface="Times New Roman" pitchFamily="18" charset="0"/>
              </a:rPr>
              <a:t> </a:t>
            </a:r>
            <a:r>
              <a:rPr lang="en-US" sz="2000" b="0" dirty="0">
                <a:latin typeface="Times New Roman" pitchFamily="18" charset="0"/>
                <a:cs typeface="Times New Roman" pitchFamily="18" charset="0"/>
              </a:rPr>
              <a:t> assigns a local protocol address to a socket.</a:t>
            </a:r>
          </a:p>
          <a:p>
            <a:pPr eaLnBrk="1" hangingPunct="1">
              <a:buFontTx/>
              <a:buNone/>
            </a:pPr>
            <a:r>
              <a:rPr lang="en-US" sz="2000" b="0" dirty="0">
                <a:latin typeface="Times New Roman" pitchFamily="18" charset="0"/>
                <a:cs typeface="Times New Roman" pitchFamily="18" charset="0"/>
              </a:rPr>
              <a:t>protocol address: a 32 bit IPv4 address and a 16 bit TCP or UDP port number.</a:t>
            </a:r>
          </a:p>
          <a:p>
            <a:pPr eaLnBrk="1" hangingPunct="1">
              <a:buFontTx/>
              <a:buNone/>
            </a:pPr>
            <a:r>
              <a:rPr lang="en-US" sz="2000" i="1" dirty="0" err="1">
                <a:solidFill>
                  <a:srgbClr val="0033CC"/>
                </a:solidFill>
                <a:latin typeface="Times New Roman" pitchFamily="18" charset="0"/>
                <a:cs typeface="Times New Roman" pitchFamily="18" charset="0"/>
              </a:rPr>
              <a:t>sockfd</a:t>
            </a:r>
            <a:r>
              <a:rPr lang="en-US" sz="2000" dirty="0">
                <a:latin typeface="Times New Roman" pitchFamily="18" charset="0"/>
                <a:cs typeface="Times New Roman" pitchFamily="18" charset="0"/>
              </a:rPr>
              <a:t>:      </a:t>
            </a:r>
            <a:r>
              <a:rPr lang="en-US" sz="2000" b="0" dirty="0">
                <a:latin typeface="Times New Roman" pitchFamily="18" charset="0"/>
                <a:cs typeface="Times New Roman" pitchFamily="18" charset="0"/>
              </a:rPr>
              <a:t>a socket descriptor returned by the socket function</a:t>
            </a:r>
            <a:r>
              <a:rPr lang="en-US" sz="2000" dirty="0">
                <a:latin typeface="Times New Roman" pitchFamily="18" charset="0"/>
                <a:cs typeface="Times New Roman" pitchFamily="18" charset="0"/>
              </a:rPr>
              <a:t>.</a:t>
            </a:r>
          </a:p>
          <a:p>
            <a:pPr eaLnBrk="1" hangingPunct="1">
              <a:buFontTx/>
              <a:buNone/>
            </a:pPr>
            <a:r>
              <a:rPr lang="en-US" sz="2000" i="1" dirty="0">
                <a:solidFill>
                  <a:srgbClr val="0033CC"/>
                </a:solidFill>
                <a:latin typeface="Times New Roman" pitchFamily="18" charset="0"/>
                <a:cs typeface="Times New Roman" pitchFamily="18" charset="0"/>
              </a:rPr>
              <a:t>*</a:t>
            </a:r>
            <a:r>
              <a:rPr lang="en-US" sz="2000" i="1" dirty="0" err="1">
                <a:solidFill>
                  <a:srgbClr val="0033CC"/>
                </a:solidFill>
                <a:latin typeface="Times New Roman" pitchFamily="18" charset="0"/>
                <a:cs typeface="Times New Roman" pitchFamily="18" charset="0"/>
              </a:rPr>
              <a:t>myaddr</a:t>
            </a:r>
            <a:r>
              <a:rPr lang="en-US" sz="2000" dirty="0">
                <a:latin typeface="Times New Roman" pitchFamily="18" charset="0"/>
                <a:cs typeface="Times New Roman" pitchFamily="18" charset="0"/>
              </a:rPr>
              <a:t>:  </a:t>
            </a:r>
            <a:r>
              <a:rPr lang="en-US" sz="2000" b="0" dirty="0">
                <a:latin typeface="Times New Roman" pitchFamily="18" charset="0"/>
                <a:cs typeface="Times New Roman" pitchFamily="18" charset="0"/>
              </a:rPr>
              <a:t>a pointer to a protocol-specific address.</a:t>
            </a:r>
          </a:p>
          <a:p>
            <a:pPr eaLnBrk="1" hangingPunct="1">
              <a:buFontTx/>
              <a:buNone/>
            </a:pPr>
            <a:r>
              <a:rPr lang="en-US" sz="2000" i="1" dirty="0" err="1">
                <a:solidFill>
                  <a:srgbClr val="0033CC"/>
                </a:solidFill>
                <a:latin typeface="Times New Roman" pitchFamily="18" charset="0"/>
                <a:cs typeface="Times New Roman" pitchFamily="18" charset="0"/>
              </a:rPr>
              <a:t>addrlen</a:t>
            </a:r>
            <a:r>
              <a:rPr lang="en-US" sz="2000" dirty="0">
                <a:latin typeface="Times New Roman" pitchFamily="18" charset="0"/>
                <a:cs typeface="Times New Roman" pitchFamily="18" charset="0"/>
              </a:rPr>
              <a:t>:     </a:t>
            </a:r>
            <a:r>
              <a:rPr lang="en-US" sz="2000" b="0" dirty="0">
                <a:latin typeface="Times New Roman" pitchFamily="18" charset="0"/>
                <a:cs typeface="Times New Roman" pitchFamily="18" charset="0"/>
              </a:rPr>
              <a:t>the size of the socket address structure.</a:t>
            </a:r>
            <a:endParaRPr lang="en-US" sz="2000" b="0" i="1" dirty="0">
              <a:latin typeface="Times New Roman" pitchFamily="18" charset="0"/>
              <a:cs typeface="Times New Roman" pitchFamily="18" charset="0"/>
            </a:endParaRPr>
          </a:p>
          <a:p>
            <a:pPr eaLnBrk="1" hangingPunct="1">
              <a:buFontTx/>
              <a:buNone/>
            </a:pPr>
            <a:r>
              <a:rPr lang="en-US" sz="2000" b="0" i="1" dirty="0">
                <a:latin typeface="Times New Roman" pitchFamily="18" charset="0"/>
                <a:cs typeface="Times New Roman" pitchFamily="18" charset="0"/>
              </a:rPr>
              <a:t>Servers </a:t>
            </a:r>
            <a:r>
              <a:rPr lang="en-US" sz="2000" dirty="0">
                <a:solidFill>
                  <a:srgbClr val="800000"/>
                </a:solidFill>
                <a:latin typeface="Times New Roman" pitchFamily="18" charset="0"/>
                <a:cs typeface="Times New Roman" pitchFamily="18" charset="0"/>
              </a:rPr>
              <a:t>bind</a:t>
            </a:r>
            <a:r>
              <a:rPr lang="en-US" sz="2000" b="0" dirty="0">
                <a:solidFill>
                  <a:srgbClr val="FF0000"/>
                </a:solidFill>
                <a:latin typeface="Times New Roman" pitchFamily="18" charset="0"/>
                <a:cs typeface="Times New Roman" pitchFamily="18" charset="0"/>
              </a:rPr>
              <a:t> </a:t>
            </a:r>
            <a:r>
              <a:rPr lang="en-US" sz="2000" b="0" dirty="0">
                <a:latin typeface="Times New Roman" pitchFamily="18" charset="0"/>
                <a:cs typeface="Times New Roman" pitchFamily="18" charset="0"/>
              </a:rPr>
              <a:t>their “well-known port” when they start.</a:t>
            </a:r>
            <a:endParaRPr lang="en-US" sz="2000" b="0" i="1" dirty="0">
              <a:latin typeface="Times New Roman" pitchFamily="18" charset="0"/>
              <a:cs typeface="Times New Roman" pitchFamily="18" charset="0"/>
            </a:endParaRPr>
          </a:p>
          <a:p>
            <a:pPr eaLnBrk="1" hangingPunct="1">
              <a:buFontTx/>
              <a:buNone/>
            </a:pPr>
            <a:r>
              <a:rPr lang="en-US" sz="2000" b="0" u="sng" dirty="0">
                <a:latin typeface="Times New Roman" pitchFamily="18" charset="0"/>
                <a:cs typeface="Times New Roman" pitchFamily="18" charset="0"/>
              </a:rPr>
              <a:t>returns</a:t>
            </a:r>
            <a:r>
              <a:rPr lang="en-US" sz="2000" b="0" dirty="0">
                <a:latin typeface="Times New Roman" pitchFamily="18" charset="0"/>
                <a:cs typeface="Times New Roman" pitchFamily="18" charset="0"/>
              </a:rPr>
              <a:t> </a:t>
            </a:r>
            <a:r>
              <a:rPr lang="en-US" sz="2000" b="0" dirty="0">
                <a:solidFill>
                  <a:srgbClr val="008000"/>
                </a:solidFill>
                <a:latin typeface="Times New Roman" pitchFamily="18" charset="0"/>
                <a:cs typeface="Times New Roman" pitchFamily="18" charset="0"/>
              </a:rPr>
              <a:t> on success:    0</a:t>
            </a:r>
          </a:p>
          <a:p>
            <a:pPr eaLnBrk="1" hangingPunct="1">
              <a:buFontTx/>
              <a:buNone/>
            </a:pPr>
            <a:r>
              <a:rPr lang="en-US" sz="2000" b="0" dirty="0">
                <a:solidFill>
                  <a:srgbClr val="008000"/>
                </a:solidFill>
                <a:latin typeface="Times New Roman" pitchFamily="18" charset="0"/>
                <a:cs typeface="Times New Roman" pitchFamily="18" charset="0"/>
              </a:rPr>
              <a:t>              on error:       -1</a:t>
            </a:r>
          </a:p>
          <a:p>
            <a:pPr eaLnBrk="1" hangingPunct="1">
              <a:buFontTx/>
              <a:buNone/>
            </a:pPr>
            <a:r>
              <a:rPr lang="en-US" sz="2000" dirty="0">
                <a:cs typeface="Times New Roman" pitchFamily="18" charset="0"/>
              </a:rPr>
              <a:t>Example:</a:t>
            </a:r>
          </a:p>
          <a:p>
            <a:pPr eaLnBrk="1" hangingPunct="1">
              <a:buFontTx/>
              <a:buNone/>
            </a:pPr>
            <a:r>
              <a:rPr lang="en-US" sz="2000" dirty="0">
                <a:solidFill>
                  <a:schemeClr val="accent2"/>
                </a:solidFill>
                <a:cs typeface="Times New Roman" pitchFamily="18" charset="0"/>
              </a:rPr>
              <a:t>	if (bind (</a:t>
            </a:r>
            <a:r>
              <a:rPr lang="en-US" sz="2000" dirty="0" err="1">
                <a:solidFill>
                  <a:schemeClr val="accent2"/>
                </a:solidFill>
                <a:cs typeface="Times New Roman" pitchFamily="18" charset="0"/>
              </a:rPr>
              <a:t>sd</a:t>
            </a:r>
            <a:r>
              <a:rPr lang="en-US" sz="2000" dirty="0">
                <a:solidFill>
                  <a:schemeClr val="accent2"/>
                </a:solidFill>
                <a:cs typeface="Times New Roman" pitchFamily="18" charset="0"/>
              </a:rPr>
              <a:t>, (</a:t>
            </a:r>
            <a:r>
              <a:rPr lang="en-US" sz="2000" dirty="0" err="1">
                <a:solidFill>
                  <a:schemeClr val="accent2"/>
                </a:solidFill>
                <a:cs typeface="Times New Roman" pitchFamily="18" charset="0"/>
              </a:rPr>
              <a:t>struct</a:t>
            </a:r>
            <a:r>
              <a:rPr lang="en-US" sz="2000" dirty="0">
                <a:solidFill>
                  <a:schemeClr val="accent2"/>
                </a:solidFill>
                <a:cs typeface="Times New Roman" pitchFamily="18" charset="0"/>
              </a:rPr>
              <a:t> </a:t>
            </a:r>
            <a:r>
              <a:rPr lang="en-US" sz="2000" dirty="0" err="1">
                <a:solidFill>
                  <a:schemeClr val="accent2"/>
                </a:solidFill>
                <a:cs typeface="Times New Roman" pitchFamily="18" charset="0"/>
              </a:rPr>
              <a:t>sockaddr</a:t>
            </a:r>
            <a:r>
              <a:rPr lang="en-US" sz="2000" dirty="0">
                <a:solidFill>
                  <a:schemeClr val="accent2"/>
                </a:solidFill>
                <a:cs typeface="Times New Roman" pitchFamily="18" charset="0"/>
              </a:rPr>
              <a:t> *) &amp;</a:t>
            </a:r>
            <a:r>
              <a:rPr lang="en-US" sz="2000" dirty="0" err="1">
                <a:solidFill>
                  <a:schemeClr val="accent2"/>
                </a:solidFill>
                <a:cs typeface="Times New Roman" pitchFamily="18" charset="0"/>
              </a:rPr>
              <a:t>servaddr</a:t>
            </a:r>
            <a:r>
              <a:rPr lang="en-US" sz="2000" dirty="0">
                <a:solidFill>
                  <a:schemeClr val="accent2"/>
                </a:solidFill>
                <a:cs typeface="Times New Roman" pitchFamily="18" charset="0"/>
              </a:rPr>
              <a:t>, </a:t>
            </a:r>
            <a:r>
              <a:rPr lang="en-US" sz="2000" dirty="0" err="1">
                <a:solidFill>
                  <a:schemeClr val="accent2"/>
                </a:solidFill>
                <a:cs typeface="Times New Roman" pitchFamily="18" charset="0"/>
              </a:rPr>
              <a:t>sizeof</a:t>
            </a:r>
            <a:r>
              <a:rPr lang="en-US" sz="2000" dirty="0">
                <a:solidFill>
                  <a:schemeClr val="accent2"/>
                </a:solidFill>
                <a:cs typeface="Times New Roman" pitchFamily="18" charset="0"/>
              </a:rPr>
              <a:t> (</a:t>
            </a:r>
            <a:r>
              <a:rPr lang="en-US" sz="2000" dirty="0" err="1">
                <a:solidFill>
                  <a:schemeClr val="accent2"/>
                </a:solidFill>
                <a:cs typeface="Times New Roman" pitchFamily="18" charset="0"/>
              </a:rPr>
              <a:t>servaddr</a:t>
            </a:r>
            <a:r>
              <a:rPr lang="en-US" sz="2000" dirty="0">
                <a:solidFill>
                  <a:schemeClr val="accent2"/>
                </a:solidFill>
                <a:cs typeface="Times New Roman" pitchFamily="18" charset="0"/>
              </a:rPr>
              <a:t>)) != 0)</a:t>
            </a:r>
          </a:p>
          <a:p>
            <a:pPr eaLnBrk="1" hangingPunct="1">
              <a:buFontTx/>
              <a:buNone/>
            </a:pPr>
            <a:r>
              <a:rPr lang="en-US" sz="2000" dirty="0">
                <a:solidFill>
                  <a:schemeClr val="accent2"/>
                </a:solidFill>
                <a:cs typeface="Times New Roman" pitchFamily="18" charset="0"/>
              </a:rPr>
              <a:t>    	     </a:t>
            </a:r>
            <a:r>
              <a:rPr lang="en-US" sz="2000" dirty="0" err="1">
                <a:solidFill>
                  <a:schemeClr val="accent2"/>
                </a:solidFill>
                <a:cs typeface="Times New Roman" pitchFamily="18" charset="0"/>
              </a:rPr>
              <a:t>errsys</a:t>
            </a:r>
            <a:r>
              <a:rPr lang="en-US" sz="2000" dirty="0">
                <a:solidFill>
                  <a:schemeClr val="accent2"/>
                </a:solidFill>
                <a:cs typeface="Times New Roman" pitchFamily="18" charset="0"/>
              </a:rPr>
              <a:t> (“bind call error”);</a:t>
            </a:r>
            <a:endParaRPr lang="en-US" sz="2000" dirty="0">
              <a:solidFill>
                <a:srgbClr val="008000"/>
              </a:solidFill>
              <a:cs typeface="Times New Roman" pitchFamily="18" charset="0"/>
            </a:endParaRPr>
          </a:p>
        </p:txBody>
      </p:sp>
    </p:spTree>
    <p:extLst>
      <p:ext uri="{BB962C8B-B14F-4D97-AF65-F5344CB8AC3E}">
        <p14:creationId xmlns:p14="http://schemas.microsoft.com/office/powerpoint/2010/main" val="12046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Listen Function</a:t>
            </a:r>
          </a:p>
        </p:txBody>
      </p:sp>
      <p:sp>
        <p:nvSpPr>
          <p:cNvPr id="7" name="Content Placeholder 2"/>
          <p:cNvSpPr>
            <a:spLocks noGrp="1"/>
          </p:cNvSpPr>
          <p:nvPr>
            <p:ph idx="1"/>
          </p:nvPr>
        </p:nvSpPr>
        <p:spPr>
          <a:xfrm>
            <a:off x="1847528" y="1484784"/>
            <a:ext cx="8229600" cy="720080"/>
          </a:xfrm>
          <a:ln w="19050">
            <a:solidFill>
              <a:srgbClr val="800000"/>
            </a:solidFill>
          </a:ln>
        </p:spPr>
        <p:txBody>
          <a:bodyPr/>
          <a:lstStyle/>
          <a:p>
            <a:pPr marL="0" indent="0">
              <a:buNone/>
            </a:pPr>
            <a:r>
              <a:rPr lang="en-US" dirty="0" err="1">
                <a:cs typeface="Times New Roman" pitchFamily="18" charset="0"/>
              </a:rPr>
              <a:t>int</a:t>
            </a:r>
            <a:r>
              <a:rPr lang="en-US" sz="2400" dirty="0">
                <a:cs typeface="Times New Roman" pitchFamily="18" charset="0"/>
              </a:rPr>
              <a:t>  </a:t>
            </a:r>
            <a:r>
              <a:rPr lang="en-US" sz="2400" dirty="0">
                <a:solidFill>
                  <a:srgbClr val="800000"/>
                </a:solidFill>
                <a:cs typeface="Times New Roman" pitchFamily="18" charset="0"/>
              </a:rPr>
              <a:t> </a:t>
            </a:r>
            <a:r>
              <a:rPr lang="en-US" dirty="0">
                <a:solidFill>
                  <a:srgbClr val="800000"/>
                </a:solidFill>
                <a:cs typeface="Times New Roman" pitchFamily="18" charset="0"/>
              </a:rPr>
              <a:t>listen  </a:t>
            </a:r>
            <a:r>
              <a:rPr lang="en-US" dirty="0">
                <a:cs typeface="Times New Roman" pitchFamily="18" charset="0"/>
              </a:rPr>
              <a:t>(</a:t>
            </a:r>
            <a:r>
              <a:rPr lang="en-US" dirty="0" err="1">
                <a:cs typeface="Times New Roman" pitchFamily="18" charset="0"/>
              </a:rPr>
              <a:t>int</a:t>
            </a:r>
            <a:r>
              <a:rPr lang="en-US" dirty="0">
                <a:cs typeface="Times New Roman" pitchFamily="18" charset="0"/>
              </a:rPr>
              <a:t>  </a:t>
            </a:r>
            <a:r>
              <a:rPr lang="en-US" i="1" dirty="0" err="1">
                <a:solidFill>
                  <a:srgbClr val="0000FF"/>
                </a:solidFill>
                <a:cs typeface="Times New Roman" pitchFamily="18" charset="0"/>
              </a:rPr>
              <a:t>sockfd</a:t>
            </a:r>
            <a:r>
              <a:rPr lang="en-US" dirty="0">
                <a:cs typeface="Times New Roman" pitchFamily="18" charset="0"/>
              </a:rPr>
              <a:t>, </a:t>
            </a:r>
            <a:r>
              <a:rPr lang="en-US" dirty="0" err="1">
                <a:cs typeface="Times New Roman" pitchFamily="18" charset="0"/>
              </a:rPr>
              <a:t>int</a:t>
            </a:r>
            <a:r>
              <a:rPr lang="en-US" dirty="0">
                <a:cs typeface="Times New Roman" pitchFamily="18" charset="0"/>
              </a:rPr>
              <a:t> </a:t>
            </a:r>
            <a:r>
              <a:rPr lang="en-US" i="1" dirty="0">
                <a:solidFill>
                  <a:srgbClr val="0000FF"/>
                </a:solidFill>
                <a:cs typeface="Times New Roman" pitchFamily="18" charset="0"/>
              </a:rPr>
              <a:t>backlog</a:t>
            </a:r>
            <a:r>
              <a:rPr lang="en-US" dirty="0">
                <a:cs typeface="Times New Roman" pitchFamily="18" charset="0"/>
              </a:rPr>
              <a:t>)</a:t>
            </a:r>
            <a:r>
              <a:rPr lang="en-US" i="1" dirty="0">
                <a:cs typeface="Times New Roman" pitchFamily="18" charset="0"/>
              </a:rPr>
              <a:t>;</a:t>
            </a:r>
            <a:endParaRPr lang="en-US" dirty="0"/>
          </a:p>
        </p:txBody>
      </p:sp>
      <p:sp>
        <p:nvSpPr>
          <p:cNvPr id="8" name="Rectangle 3"/>
          <p:cNvSpPr txBox="1">
            <a:spLocks noChangeArrowheads="1"/>
          </p:cNvSpPr>
          <p:nvPr/>
        </p:nvSpPr>
        <p:spPr bwMode="auto">
          <a:xfrm>
            <a:off x="1904939" y="2242249"/>
            <a:ext cx="8280920" cy="42592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5425" indent="-225425" algn="l" rtl="0" eaLnBrk="0" fontAlgn="base" hangingPunct="0">
              <a:spcBef>
                <a:spcPct val="20000"/>
              </a:spcBef>
              <a:spcAft>
                <a:spcPct val="0"/>
              </a:spcAft>
              <a:buClr>
                <a:schemeClr val="tx1"/>
              </a:buClr>
              <a:buSzPct val="50000"/>
              <a:buFont typeface="Wingdings" pitchFamily="2" charset="2"/>
              <a:buChar char="§"/>
              <a:defRPr sz="3200" b="1">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b="1">
                <a:solidFill>
                  <a:schemeClr val="tx1"/>
                </a:solidFill>
                <a:latin typeface="Arial" charset="0"/>
              </a:defRPr>
            </a:lvl3pPr>
            <a:lvl4pPr marL="1600200" indent="-228600" algn="l" rtl="0" eaLnBrk="0" fontAlgn="base" hangingPunct="0">
              <a:spcBef>
                <a:spcPct val="20000"/>
              </a:spcBef>
              <a:spcAft>
                <a:spcPct val="0"/>
              </a:spcAft>
              <a:buClr>
                <a:schemeClr val="tx1"/>
              </a:buClr>
              <a:buChar char="–"/>
              <a:defRPr sz="2000" b="1">
                <a:solidFill>
                  <a:schemeClr val="tx1"/>
                </a:solidFill>
                <a:latin typeface="Arial" charset="0"/>
              </a:defRPr>
            </a:lvl4pPr>
            <a:lvl5pPr marL="2057400" indent="-228600" algn="l" rtl="0" eaLnBrk="0" fontAlgn="base" hangingPunct="0">
              <a:spcBef>
                <a:spcPct val="20000"/>
              </a:spcBef>
              <a:spcAft>
                <a:spcPct val="0"/>
              </a:spcAft>
              <a:buClr>
                <a:schemeClr val="tx1"/>
              </a:buClr>
              <a:buChar char="»"/>
              <a:defRPr b="1">
                <a:solidFill>
                  <a:schemeClr val="tx1"/>
                </a:solidFill>
                <a:latin typeface="Arial" charset="0"/>
              </a:defRPr>
            </a:lvl5pPr>
            <a:lvl6pPr marL="2514600" indent="-228600" algn="l" rtl="0" eaLnBrk="0" fontAlgn="base" hangingPunct="0">
              <a:spcBef>
                <a:spcPct val="20000"/>
              </a:spcBef>
              <a:spcAft>
                <a:spcPct val="0"/>
              </a:spcAft>
              <a:buClr>
                <a:schemeClr val="tx1"/>
              </a:buClr>
              <a:buChar char="»"/>
              <a:defRPr b="1">
                <a:solidFill>
                  <a:schemeClr val="tx1"/>
                </a:solidFill>
                <a:latin typeface="Arial" charset="0"/>
              </a:defRPr>
            </a:lvl6pPr>
            <a:lvl7pPr marL="2971800" indent="-228600" algn="l" rtl="0" eaLnBrk="0" fontAlgn="base" hangingPunct="0">
              <a:spcBef>
                <a:spcPct val="20000"/>
              </a:spcBef>
              <a:spcAft>
                <a:spcPct val="0"/>
              </a:spcAft>
              <a:buClr>
                <a:schemeClr val="tx1"/>
              </a:buClr>
              <a:buChar char="»"/>
              <a:defRPr b="1">
                <a:solidFill>
                  <a:schemeClr val="tx1"/>
                </a:solidFill>
                <a:latin typeface="Arial" charset="0"/>
              </a:defRPr>
            </a:lvl7pPr>
            <a:lvl8pPr marL="3429000" indent="-228600" algn="l" rtl="0" eaLnBrk="0" fontAlgn="base" hangingPunct="0">
              <a:spcBef>
                <a:spcPct val="20000"/>
              </a:spcBef>
              <a:spcAft>
                <a:spcPct val="0"/>
              </a:spcAft>
              <a:buClr>
                <a:schemeClr val="tx1"/>
              </a:buClr>
              <a:buChar char="»"/>
              <a:defRPr b="1">
                <a:solidFill>
                  <a:schemeClr val="tx1"/>
                </a:solidFill>
                <a:latin typeface="Arial" charset="0"/>
              </a:defRPr>
            </a:lvl8pPr>
            <a:lvl9pPr marL="3886200" indent="-228600" algn="l" rtl="0" eaLnBrk="0" fontAlgn="base" hangingPunct="0">
              <a:spcBef>
                <a:spcPct val="20000"/>
              </a:spcBef>
              <a:spcAft>
                <a:spcPct val="0"/>
              </a:spcAft>
              <a:buClr>
                <a:schemeClr val="tx1"/>
              </a:buClr>
              <a:buChar char="»"/>
              <a:defRPr b="1">
                <a:solidFill>
                  <a:schemeClr val="tx1"/>
                </a:solidFill>
                <a:latin typeface="Arial" charset="0"/>
              </a:defRPr>
            </a:lvl9pPr>
          </a:lstStyle>
          <a:p>
            <a:pPr marL="609600" indent="-609600" eaLnBrk="1" hangingPunct="1">
              <a:lnSpc>
                <a:spcPct val="80000"/>
              </a:lnSpc>
              <a:buNone/>
            </a:pPr>
            <a:r>
              <a:rPr lang="en-US" sz="2400" dirty="0">
                <a:solidFill>
                  <a:srgbClr val="800000"/>
                </a:solidFill>
                <a:latin typeface="Times New Roman" pitchFamily="18" charset="0"/>
                <a:cs typeface="Times New Roman" pitchFamily="18" charset="0"/>
              </a:rPr>
              <a:t>listen</a:t>
            </a:r>
            <a:r>
              <a:rPr lang="en-US" sz="2400" dirty="0">
                <a:latin typeface="Times New Roman" pitchFamily="18" charset="0"/>
                <a:cs typeface="Times New Roman" pitchFamily="18" charset="0"/>
              </a:rPr>
              <a:t> </a:t>
            </a:r>
            <a:r>
              <a:rPr lang="en-US" sz="2400" b="0" dirty="0">
                <a:latin typeface="Times New Roman" pitchFamily="18" charset="0"/>
                <a:cs typeface="Times New Roman" pitchFamily="18" charset="0"/>
              </a:rPr>
              <a:t>is called only by a TCP server and performs two actions:</a:t>
            </a:r>
          </a:p>
          <a:p>
            <a:pPr marL="609600" indent="-609600" eaLnBrk="1" hangingPunct="1">
              <a:lnSpc>
                <a:spcPct val="80000"/>
              </a:lnSpc>
              <a:buNone/>
            </a:pPr>
            <a:endParaRPr lang="en-US" sz="2400" dirty="0">
              <a:latin typeface="Times New Roman" pitchFamily="18" charset="0"/>
              <a:cs typeface="Times New Roman" pitchFamily="18" charset="0"/>
            </a:endParaRPr>
          </a:p>
          <a:p>
            <a:pPr marL="0" indent="0" eaLnBrk="1" hangingPunct="1">
              <a:lnSpc>
                <a:spcPct val="80000"/>
              </a:lnSpc>
              <a:buNone/>
            </a:pPr>
            <a:r>
              <a:rPr lang="en-US" sz="2400" b="0" dirty="0">
                <a:latin typeface="Times New Roman" pitchFamily="18" charset="0"/>
                <a:cs typeface="Times New Roman" pitchFamily="18" charset="0"/>
              </a:rPr>
              <a:t>1.	Converts an unconnected socket (</a:t>
            </a:r>
            <a:r>
              <a:rPr lang="en-US" sz="2400" i="1" dirty="0" err="1">
                <a:solidFill>
                  <a:srgbClr val="0033CC"/>
                </a:solidFill>
                <a:latin typeface="Times New Roman" pitchFamily="18" charset="0"/>
                <a:cs typeface="Times New Roman" pitchFamily="18" charset="0"/>
              </a:rPr>
              <a:t>sockfd</a:t>
            </a:r>
            <a:r>
              <a:rPr lang="en-US" sz="2400" b="0" dirty="0">
                <a:latin typeface="Times New Roman" pitchFamily="18" charset="0"/>
                <a:cs typeface="Times New Roman" pitchFamily="18" charset="0"/>
              </a:rPr>
              <a:t>)</a:t>
            </a:r>
            <a:r>
              <a:rPr lang="en-US" sz="2400" b="0" dirty="0">
                <a:solidFill>
                  <a:srgbClr val="0033CC"/>
                </a:solidFill>
                <a:latin typeface="Times New Roman" pitchFamily="18" charset="0"/>
                <a:cs typeface="Times New Roman" pitchFamily="18" charset="0"/>
              </a:rPr>
              <a:t> </a:t>
            </a:r>
            <a:r>
              <a:rPr lang="en-US" sz="2400" b="0" dirty="0">
                <a:latin typeface="Times New Roman" pitchFamily="18" charset="0"/>
                <a:cs typeface="Times New Roman" pitchFamily="18" charset="0"/>
              </a:rPr>
              <a:t>into a passive 	socket.</a:t>
            </a:r>
          </a:p>
          <a:p>
            <a:pPr marL="0" indent="0" eaLnBrk="1" hangingPunct="1">
              <a:lnSpc>
                <a:spcPct val="80000"/>
              </a:lnSpc>
              <a:buNone/>
            </a:pPr>
            <a:r>
              <a:rPr lang="en-US" sz="2400" b="0" dirty="0">
                <a:latin typeface="Times New Roman" pitchFamily="18" charset="0"/>
                <a:cs typeface="Times New Roman" pitchFamily="18" charset="0"/>
              </a:rPr>
              <a:t>2.	Specifies the maximum number of connections (</a:t>
            </a:r>
            <a:r>
              <a:rPr lang="en-US" sz="2400" i="1" dirty="0">
                <a:solidFill>
                  <a:srgbClr val="0033CC"/>
                </a:solidFill>
                <a:latin typeface="Times New Roman" pitchFamily="18" charset="0"/>
                <a:cs typeface="Times New Roman" pitchFamily="18" charset="0"/>
              </a:rPr>
              <a:t>backlog</a:t>
            </a:r>
            <a:r>
              <a:rPr lang="en-US" sz="2400" b="0" dirty="0">
                <a:latin typeface="Times New Roman" pitchFamily="18" charset="0"/>
                <a:cs typeface="Times New Roman" pitchFamily="18" charset="0"/>
              </a:rPr>
              <a:t>) 	that the kernel should queue for this socket.</a:t>
            </a:r>
          </a:p>
          <a:p>
            <a:pPr marL="609600" indent="-609600" eaLnBrk="1" hangingPunct="1">
              <a:lnSpc>
                <a:spcPct val="80000"/>
              </a:lnSpc>
              <a:buNone/>
            </a:pPr>
            <a:r>
              <a:rPr lang="en-US" sz="2400" dirty="0">
                <a:solidFill>
                  <a:srgbClr val="800000"/>
                </a:solidFill>
                <a:latin typeface="Times New Roman" pitchFamily="18" charset="0"/>
                <a:cs typeface="Times New Roman" pitchFamily="18" charset="0"/>
              </a:rPr>
              <a:t>listen</a:t>
            </a:r>
            <a:r>
              <a:rPr lang="en-US" sz="2400" b="0" dirty="0">
                <a:latin typeface="Times New Roman" pitchFamily="18" charset="0"/>
                <a:cs typeface="Times New Roman" pitchFamily="18" charset="0"/>
              </a:rPr>
              <a:t> is normally called before the </a:t>
            </a:r>
            <a:r>
              <a:rPr lang="en-US" sz="2400" dirty="0">
                <a:solidFill>
                  <a:srgbClr val="800000"/>
                </a:solidFill>
                <a:latin typeface="Times New Roman" pitchFamily="18" charset="0"/>
                <a:cs typeface="Times New Roman" pitchFamily="18" charset="0"/>
              </a:rPr>
              <a:t>accept</a:t>
            </a:r>
            <a:r>
              <a:rPr lang="en-US" sz="2400" b="0" dirty="0">
                <a:latin typeface="Times New Roman" pitchFamily="18" charset="0"/>
                <a:cs typeface="Times New Roman" pitchFamily="18" charset="0"/>
              </a:rPr>
              <a:t> function.</a:t>
            </a:r>
          </a:p>
          <a:p>
            <a:pPr marL="609600" indent="-609600" eaLnBrk="1" hangingPunct="1">
              <a:lnSpc>
                <a:spcPct val="80000"/>
              </a:lnSpc>
              <a:buNone/>
            </a:pPr>
            <a:r>
              <a:rPr lang="en-US" sz="2400" b="0" u="sng" dirty="0">
                <a:latin typeface="Times New Roman" pitchFamily="18" charset="0"/>
                <a:cs typeface="Times New Roman" pitchFamily="18" charset="0"/>
              </a:rPr>
              <a:t>returns</a:t>
            </a:r>
            <a:r>
              <a:rPr lang="en-US" sz="2400" b="0" dirty="0">
                <a:latin typeface="Times New Roman" pitchFamily="18" charset="0"/>
                <a:cs typeface="Times New Roman" pitchFamily="18" charset="0"/>
              </a:rPr>
              <a:t> </a:t>
            </a:r>
            <a:r>
              <a:rPr lang="en-US" sz="2400" b="0" dirty="0">
                <a:solidFill>
                  <a:srgbClr val="008000"/>
                </a:solidFill>
                <a:latin typeface="Times New Roman" pitchFamily="18" charset="0"/>
                <a:cs typeface="Times New Roman" pitchFamily="18" charset="0"/>
              </a:rPr>
              <a:t>on success:     0</a:t>
            </a:r>
          </a:p>
          <a:p>
            <a:pPr marL="609600" indent="-609600" eaLnBrk="1" hangingPunct="1">
              <a:lnSpc>
                <a:spcPct val="80000"/>
              </a:lnSpc>
              <a:buNone/>
            </a:pPr>
            <a:r>
              <a:rPr lang="en-US" sz="2400" b="0" dirty="0">
                <a:solidFill>
                  <a:srgbClr val="008000"/>
                </a:solidFill>
                <a:latin typeface="Times New Roman" pitchFamily="18" charset="0"/>
                <a:cs typeface="Times New Roman" pitchFamily="18" charset="0"/>
              </a:rPr>
              <a:t>            on error</a:t>
            </a:r>
            <a:r>
              <a:rPr lang="en-US" sz="2400" b="0" dirty="0">
                <a:solidFill>
                  <a:srgbClr val="00FF00"/>
                </a:solidFill>
                <a:latin typeface="Times New Roman" pitchFamily="18" charset="0"/>
                <a:cs typeface="Times New Roman" pitchFamily="18" charset="0"/>
              </a:rPr>
              <a:t>:        </a:t>
            </a:r>
            <a:r>
              <a:rPr lang="en-US" sz="2400" b="0" dirty="0">
                <a:solidFill>
                  <a:srgbClr val="008000"/>
                </a:solidFill>
                <a:latin typeface="Times New Roman" pitchFamily="18" charset="0"/>
                <a:cs typeface="Times New Roman" pitchFamily="18" charset="0"/>
              </a:rPr>
              <a:t>-1</a:t>
            </a:r>
          </a:p>
          <a:p>
            <a:pPr marL="609600" indent="-609600" eaLnBrk="1" hangingPunct="1">
              <a:lnSpc>
                <a:spcPct val="80000"/>
              </a:lnSpc>
              <a:buNone/>
            </a:pPr>
            <a:endParaRPr lang="en-US" sz="2400" b="0" dirty="0">
              <a:solidFill>
                <a:srgbClr val="008000"/>
              </a:solidFill>
              <a:latin typeface="Times New Roman" pitchFamily="18" charset="0"/>
              <a:cs typeface="Times New Roman" pitchFamily="18" charset="0"/>
            </a:endParaRPr>
          </a:p>
          <a:p>
            <a:pPr marL="609600" indent="-609600" eaLnBrk="1" hangingPunct="1">
              <a:lnSpc>
                <a:spcPct val="80000"/>
              </a:lnSpc>
              <a:buNone/>
            </a:pPr>
            <a:r>
              <a:rPr lang="en-US" sz="2400" dirty="0">
                <a:cs typeface="Times New Roman" pitchFamily="18" charset="0"/>
              </a:rPr>
              <a:t>Example:</a:t>
            </a:r>
          </a:p>
          <a:p>
            <a:pPr marL="609600" indent="-609600" eaLnBrk="1" hangingPunct="1">
              <a:lnSpc>
                <a:spcPct val="80000"/>
              </a:lnSpc>
              <a:buNone/>
            </a:pPr>
            <a:r>
              <a:rPr lang="en-US" sz="2400" dirty="0">
                <a:solidFill>
                  <a:schemeClr val="accent2"/>
                </a:solidFill>
                <a:cs typeface="Times New Roman" pitchFamily="18" charset="0"/>
              </a:rPr>
              <a:t>	if (listen (</a:t>
            </a:r>
            <a:r>
              <a:rPr lang="en-US" sz="2400" dirty="0" err="1">
                <a:solidFill>
                  <a:schemeClr val="accent2"/>
                </a:solidFill>
                <a:cs typeface="Times New Roman" pitchFamily="18" charset="0"/>
              </a:rPr>
              <a:t>sd</a:t>
            </a:r>
            <a:r>
              <a:rPr lang="en-US" sz="2400" dirty="0">
                <a:solidFill>
                  <a:schemeClr val="accent2"/>
                </a:solidFill>
                <a:cs typeface="Times New Roman" pitchFamily="18" charset="0"/>
              </a:rPr>
              <a:t>, 2) != 0) </a:t>
            </a:r>
            <a:r>
              <a:rPr lang="en-US" sz="2400" dirty="0" err="1">
                <a:solidFill>
                  <a:schemeClr val="accent2"/>
                </a:solidFill>
                <a:cs typeface="Times New Roman" pitchFamily="18" charset="0"/>
              </a:rPr>
              <a:t>errsys</a:t>
            </a:r>
            <a:r>
              <a:rPr lang="en-US" sz="2400" dirty="0">
                <a:solidFill>
                  <a:schemeClr val="accent2"/>
                </a:solidFill>
                <a:cs typeface="Times New Roman" pitchFamily="18" charset="0"/>
              </a:rPr>
              <a:t> (“listen call error”);</a:t>
            </a:r>
            <a:endParaRPr lang="en-US" sz="2400" i="1" u="sng" dirty="0">
              <a:cs typeface="Times New Roman" pitchFamily="18" charset="0"/>
            </a:endParaRPr>
          </a:p>
        </p:txBody>
      </p:sp>
    </p:spTree>
    <p:extLst>
      <p:ext uri="{BB962C8B-B14F-4D97-AF65-F5344CB8AC3E}">
        <p14:creationId xmlns:p14="http://schemas.microsoft.com/office/powerpoint/2010/main" val="929913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Accept Function</a:t>
            </a:r>
          </a:p>
        </p:txBody>
      </p:sp>
      <p:sp>
        <p:nvSpPr>
          <p:cNvPr id="7" name="Content Placeholder 2"/>
          <p:cNvSpPr>
            <a:spLocks noGrp="1"/>
          </p:cNvSpPr>
          <p:nvPr>
            <p:ph idx="1"/>
          </p:nvPr>
        </p:nvSpPr>
        <p:spPr>
          <a:xfrm>
            <a:off x="1703512" y="1554928"/>
            <a:ext cx="8229600" cy="984176"/>
          </a:xfrm>
          <a:ln w="19050">
            <a:solidFill>
              <a:srgbClr val="800000"/>
            </a:solidFill>
          </a:ln>
        </p:spPr>
        <p:txBody>
          <a:bodyPr/>
          <a:lstStyle/>
          <a:p>
            <a:pPr marL="0" indent="0">
              <a:buNone/>
            </a:pPr>
            <a:r>
              <a:rPr lang="en-US" sz="2400" dirty="0" err="1">
                <a:cs typeface="Times New Roman" pitchFamily="18" charset="0"/>
              </a:rPr>
              <a:t>int</a:t>
            </a:r>
            <a:r>
              <a:rPr lang="en-US" sz="2400" dirty="0">
                <a:cs typeface="Times New Roman" pitchFamily="18" charset="0"/>
              </a:rPr>
              <a:t>   </a:t>
            </a:r>
            <a:r>
              <a:rPr lang="en-US" sz="2400" dirty="0">
                <a:solidFill>
                  <a:srgbClr val="800000"/>
                </a:solidFill>
                <a:cs typeface="Times New Roman" pitchFamily="18" charset="0"/>
              </a:rPr>
              <a:t>accept</a:t>
            </a:r>
            <a:r>
              <a:rPr lang="en-US" sz="2400" dirty="0">
                <a:cs typeface="Times New Roman" pitchFamily="18" charset="0"/>
              </a:rPr>
              <a:t>  (</a:t>
            </a:r>
            <a:r>
              <a:rPr lang="en-US" sz="2400" dirty="0" err="1">
                <a:cs typeface="Times New Roman" pitchFamily="18" charset="0"/>
              </a:rPr>
              <a:t>int</a:t>
            </a:r>
            <a:r>
              <a:rPr lang="en-US" sz="2400" dirty="0">
                <a:cs typeface="Times New Roman" pitchFamily="18" charset="0"/>
              </a:rPr>
              <a:t>  </a:t>
            </a:r>
            <a:r>
              <a:rPr lang="en-US" sz="2400" i="1" dirty="0" err="1">
                <a:solidFill>
                  <a:srgbClr val="0000FF"/>
                </a:solidFill>
                <a:cs typeface="Times New Roman" pitchFamily="18" charset="0"/>
              </a:rPr>
              <a:t>sockfd</a:t>
            </a:r>
            <a:r>
              <a:rPr lang="en-US" sz="2400" i="1" dirty="0">
                <a:cs typeface="Times New Roman" pitchFamily="18" charset="0"/>
              </a:rPr>
              <a:t>,</a:t>
            </a:r>
            <a:r>
              <a:rPr lang="en-US" sz="2400" dirty="0">
                <a:cs typeface="Times New Roman" pitchFamily="18" charset="0"/>
              </a:rPr>
              <a:t> </a:t>
            </a:r>
            <a:r>
              <a:rPr lang="en-US" sz="2400" dirty="0" err="1">
                <a:cs typeface="Times New Roman" pitchFamily="18" charset="0"/>
              </a:rPr>
              <a:t>struct</a:t>
            </a:r>
            <a:r>
              <a:rPr lang="en-US" sz="2400" i="1" dirty="0">
                <a:cs typeface="Times New Roman" pitchFamily="18" charset="0"/>
              </a:rPr>
              <a:t> </a:t>
            </a:r>
            <a:r>
              <a:rPr lang="en-US" sz="2400" dirty="0" err="1">
                <a:cs typeface="Times New Roman" pitchFamily="18" charset="0"/>
              </a:rPr>
              <a:t>sockaddr</a:t>
            </a:r>
            <a:r>
              <a:rPr lang="en-US" sz="2400" i="1" dirty="0">
                <a:cs typeface="Times New Roman" pitchFamily="18" charset="0"/>
              </a:rPr>
              <a:t>  </a:t>
            </a:r>
            <a:r>
              <a:rPr lang="en-US" sz="2400" i="1" dirty="0">
                <a:solidFill>
                  <a:srgbClr val="0000FF"/>
                </a:solidFill>
                <a:cs typeface="Times New Roman" pitchFamily="18" charset="0"/>
              </a:rPr>
              <a:t>*</a:t>
            </a:r>
            <a:r>
              <a:rPr lang="en-US" sz="2400" i="1" dirty="0" err="1">
                <a:solidFill>
                  <a:srgbClr val="0000FF"/>
                </a:solidFill>
                <a:cs typeface="Times New Roman" pitchFamily="18" charset="0"/>
              </a:rPr>
              <a:t>cliaddr</a:t>
            </a:r>
            <a:r>
              <a:rPr lang="en-US" sz="2400" i="1" dirty="0">
                <a:cs typeface="Times New Roman" pitchFamily="18" charset="0"/>
              </a:rPr>
              <a:t>, </a:t>
            </a:r>
            <a:r>
              <a:rPr lang="en-US" sz="2400" dirty="0" err="1">
                <a:cs typeface="Times New Roman" pitchFamily="18" charset="0"/>
              </a:rPr>
              <a:t>socklen_t</a:t>
            </a:r>
            <a:r>
              <a:rPr lang="en-US" sz="2400" dirty="0">
                <a:cs typeface="Times New Roman" pitchFamily="18" charset="0"/>
              </a:rPr>
              <a:t>  *</a:t>
            </a:r>
            <a:r>
              <a:rPr lang="en-US" sz="2400" i="1" dirty="0" err="1">
                <a:solidFill>
                  <a:srgbClr val="0000FF"/>
                </a:solidFill>
                <a:cs typeface="Times New Roman" pitchFamily="18" charset="0"/>
              </a:rPr>
              <a:t>addrlen</a:t>
            </a:r>
            <a:r>
              <a:rPr lang="en-US" sz="2400" dirty="0">
                <a:cs typeface="Times New Roman" pitchFamily="18" charset="0"/>
              </a:rPr>
              <a:t>)</a:t>
            </a:r>
            <a:r>
              <a:rPr lang="en-US" sz="2400" i="1" dirty="0">
                <a:cs typeface="Times New Roman" pitchFamily="18" charset="0"/>
              </a:rPr>
              <a:t>;</a:t>
            </a:r>
            <a:endParaRPr lang="en-US" sz="2400" dirty="0"/>
          </a:p>
        </p:txBody>
      </p:sp>
      <p:sp>
        <p:nvSpPr>
          <p:cNvPr id="8" name="Rectangle 3"/>
          <p:cNvSpPr txBox="1">
            <a:spLocks noChangeArrowheads="1"/>
          </p:cNvSpPr>
          <p:nvPr/>
        </p:nvSpPr>
        <p:spPr bwMode="auto">
          <a:xfrm>
            <a:off x="1847528" y="2588192"/>
            <a:ext cx="7772400" cy="39833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5425" indent="-225425" algn="l" rtl="0" eaLnBrk="0" fontAlgn="base" hangingPunct="0">
              <a:spcBef>
                <a:spcPct val="20000"/>
              </a:spcBef>
              <a:spcAft>
                <a:spcPct val="0"/>
              </a:spcAft>
              <a:buClr>
                <a:schemeClr val="tx1"/>
              </a:buClr>
              <a:buSzPct val="50000"/>
              <a:buFont typeface="Wingdings" pitchFamily="2" charset="2"/>
              <a:buChar char="§"/>
              <a:defRPr sz="3200" b="1">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b="1">
                <a:solidFill>
                  <a:schemeClr val="tx1"/>
                </a:solidFill>
                <a:latin typeface="Arial" charset="0"/>
              </a:defRPr>
            </a:lvl3pPr>
            <a:lvl4pPr marL="1600200" indent="-228600" algn="l" rtl="0" eaLnBrk="0" fontAlgn="base" hangingPunct="0">
              <a:spcBef>
                <a:spcPct val="20000"/>
              </a:spcBef>
              <a:spcAft>
                <a:spcPct val="0"/>
              </a:spcAft>
              <a:buClr>
                <a:schemeClr val="tx1"/>
              </a:buClr>
              <a:buChar char="–"/>
              <a:defRPr sz="2000" b="1">
                <a:solidFill>
                  <a:schemeClr val="tx1"/>
                </a:solidFill>
                <a:latin typeface="Arial" charset="0"/>
              </a:defRPr>
            </a:lvl4pPr>
            <a:lvl5pPr marL="2057400" indent="-228600" algn="l" rtl="0" eaLnBrk="0" fontAlgn="base" hangingPunct="0">
              <a:spcBef>
                <a:spcPct val="20000"/>
              </a:spcBef>
              <a:spcAft>
                <a:spcPct val="0"/>
              </a:spcAft>
              <a:buClr>
                <a:schemeClr val="tx1"/>
              </a:buClr>
              <a:buChar char="»"/>
              <a:defRPr b="1">
                <a:solidFill>
                  <a:schemeClr val="tx1"/>
                </a:solidFill>
                <a:latin typeface="Arial" charset="0"/>
              </a:defRPr>
            </a:lvl5pPr>
            <a:lvl6pPr marL="2514600" indent="-228600" algn="l" rtl="0" eaLnBrk="0" fontAlgn="base" hangingPunct="0">
              <a:spcBef>
                <a:spcPct val="20000"/>
              </a:spcBef>
              <a:spcAft>
                <a:spcPct val="0"/>
              </a:spcAft>
              <a:buClr>
                <a:schemeClr val="tx1"/>
              </a:buClr>
              <a:buChar char="»"/>
              <a:defRPr b="1">
                <a:solidFill>
                  <a:schemeClr val="tx1"/>
                </a:solidFill>
                <a:latin typeface="Arial" charset="0"/>
              </a:defRPr>
            </a:lvl6pPr>
            <a:lvl7pPr marL="2971800" indent="-228600" algn="l" rtl="0" eaLnBrk="0" fontAlgn="base" hangingPunct="0">
              <a:spcBef>
                <a:spcPct val="20000"/>
              </a:spcBef>
              <a:spcAft>
                <a:spcPct val="0"/>
              </a:spcAft>
              <a:buClr>
                <a:schemeClr val="tx1"/>
              </a:buClr>
              <a:buChar char="»"/>
              <a:defRPr b="1">
                <a:solidFill>
                  <a:schemeClr val="tx1"/>
                </a:solidFill>
                <a:latin typeface="Arial" charset="0"/>
              </a:defRPr>
            </a:lvl7pPr>
            <a:lvl8pPr marL="3429000" indent="-228600" algn="l" rtl="0" eaLnBrk="0" fontAlgn="base" hangingPunct="0">
              <a:spcBef>
                <a:spcPct val="20000"/>
              </a:spcBef>
              <a:spcAft>
                <a:spcPct val="0"/>
              </a:spcAft>
              <a:buClr>
                <a:schemeClr val="tx1"/>
              </a:buClr>
              <a:buChar char="»"/>
              <a:defRPr b="1">
                <a:solidFill>
                  <a:schemeClr val="tx1"/>
                </a:solidFill>
                <a:latin typeface="Arial" charset="0"/>
              </a:defRPr>
            </a:lvl8pPr>
            <a:lvl9pPr marL="3886200" indent="-228600" algn="l" rtl="0" eaLnBrk="0" fontAlgn="base" hangingPunct="0">
              <a:spcBef>
                <a:spcPct val="20000"/>
              </a:spcBef>
              <a:spcAft>
                <a:spcPct val="0"/>
              </a:spcAft>
              <a:buClr>
                <a:schemeClr val="tx1"/>
              </a:buClr>
              <a:buChar char="»"/>
              <a:defRPr b="1">
                <a:solidFill>
                  <a:schemeClr val="tx1"/>
                </a:solidFill>
                <a:latin typeface="Arial" charset="0"/>
              </a:defRPr>
            </a:lvl9pPr>
          </a:lstStyle>
          <a:p>
            <a:pPr eaLnBrk="1" hangingPunct="1">
              <a:lnSpc>
                <a:spcPct val="90000"/>
              </a:lnSpc>
              <a:buFontTx/>
              <a:buNone/>
            </a:pPr>
            <a:r>
              <a:rPr lang="en-US" sz="2000" dirty="0">
                <a:solidFill>
                  <a:srgbClr val="800000"/>
                </a:solidFill>
                <a:latin typeface="Times New Roman" pitchFamily="18" charset="0"/>
                <a:cs typeface="Times New Roman" pitchFamily="18" charset="0"/>
              </a:rPr>
              <a:t>accept</a:t>
            </a:r>
            <a:r>
              <a:rPr lang="en-US" sz="2000" dirty="0">
                <a:solidFill>
                  <a:srgbClr val="FF0000"/>
                </a:solidFill>
                <a:latin typeface="Times New Roman" pitchFamily="18" charset="0"/>
                <a:cs typeface="Times New Roman" pitchFamily="18" charset="0"/>
              </a:rPr>
              <a:t>  </a:t>
            </a:r>
            <a:r>
              <a:rPr lang="en-US" sz="2000" b="0" dirty="0">
                <a:latin typeface="Times New Roman" pitchFamily="18" charset="0"/>
                <a:cs typeface="Times New Roman" pitchFamily="18" charset="0"/>
              </a:rPr>
              <a:t>is called  by the TCP server to return the next completed connection from the front of the completed connection queue.</a:t>
            </a:r>
          </a:p>
          <a:p>
            <a:pPr eaLnBrk="1" hangingPunct="1">
              <a:lnSpc>
                <a:spcPct val="90000"/>
              </a:lnSpc>
              <a:buFontTx/>
              <a:buNone/>
            </a:pPr>
            <a:r>
              <a:rPr lang="en-US" sz="2000" i="1" dirty="0" err="1">
                <a:solidFill>
                  <a:srgbClr val="0033CC"/>
                </a:solidFill>
                <a:latin typeface="Times New Roman" pitchFamily="18" charset="0"/>
                <a:cs typeface="Times New Roman" pitchFamily="18" charset="0"/>
              </a:rPr>
              <a:t>sockfd</a:t>
            </a:r>
            <a:r>
              <a:rPr lang="en-US" sz="2000" b="0" dirty="0">
                <a:latin typeface="Times New Roman" pitchFamily="18" charset="0"/>
                <a:cs typeface="Times New Roman" pitchFamily="18" charset="0"/>
              </a:rPr>
              <a:t>:    This is the same socket descriptor as in</a:t>
            </a:r>
            <a:r>
              <a:rPr lang="en-US" sz="2000" b="0" dirty="0">
                <a:solidFill>
                  <a:srgbClr val="800000"/>
                </a:solidFill>
                <a:latin typeface="Times New Roman" pitchFamily="18" charset="0"/>
                <a:cs typeface="Times New Roman" pitchFamily="18" charset="0"/>
              </a:rPr>
              <a:t> </a:t>
            </a:r>
            <a:r>
              <a:rPr lang="en-US" sz="2000" dirty="0">
                <a:solidFill>
                  <a:srgbClr val="800000"/>
                </a:solidFill>
                <a:latin typeface="Times New Roman" pitchFamily="18" charset="0"/>
                <a:cs typeface="Times New Roman" pitchFamily="18" charset="0"/>
              </a:rPr>
              <a:t>listen</a:t>
            </a:r>
            <a:r>
              <a:rPr lang="en-US" sz="2000" b="0" dirty="0">
                <a:solidFill>
                  <a:srgbClr val="800000"/>
                </a:solidFill>
                <a:latin typeface="Times New Roman" pitchFamily="18" charset="0"/>
                <a:cs typeface="Times New Roman" pitchFamily="18" charset="0"/>
              </a:rPr>
              <a:t> </a:t>
            </a:r>
            <a:r>
              <a:rPr lang="en-US" sz="2000" b="0" dirty="0">
                <a:latin typeface="Times New Roman" pitchFamily="18" charset="0"/>
                <a:cs typeface="Times New Roman" pitchFamily="18" charset="0"/>
              </a:rPr>
              <a:t>call. 	              </a:t>
            </a:r>
          </a:p>
          <a:p>
            <a:pPr eaLnBrk="1" hangingPunct="1">
              <a:lnSpc>
                <a:spcPct val="90000"/>
              </a:lnSpc>
              <a:buFontTx/>
              <a:buNone/>
            </a:pPr>
            <a:r>
              <a:rPr lang="en-US" sz="2000" i="1" dirty="0">
                <a:solidFill>
                  <a:srgbClr val="0033CC"/>
                </a:solidFill>
                <a:latin typeface="Times New Roman" pitchFamily="18" charset="0"/>
                <a:cs typeface="Times New Roman" pitchFamily="18" charset="0"/>
              </a:rPr>
              <a:t>*</a:t>
            </a:r>
            <a:r>
              <a:rPr lang="en-US" sz="2000" i="1" dirty="0" err="1">
                <a:solidFill>
                  <a:srgbClr val="0033CC"/>
                </a:solidFill>
                <a:latin typeface="Times New Roman" pitchFamily="18" charset="0"/>
                <a:cs typeface="Times New Roman" pitchFamily="18" charset="0"/>
              </a:rPr>
              <a:t>cliaddr</a:t>
            </a:r>
            <a:r>
              <a:rPr lang="en-US" sz="2000" b="0" dirty="0">
                <a:latin typeface="Times New Roman" pitchFamily="18" charset="0"/>
                <a:cs typeface="Times New Roman" pitchFamily="18" charset="0"/>
              </a:rPr>
              <a:t>: used to return the protocol address of the connected peer process    (i.e., the client process).</a:t>
            </a:r>
          </a:p>
          <a:p>
            <a:pPr eaLnBrk="1" hangingPunct="1">
              <a:lnSpc>
                <a:spcPct val="90000"/>
              </a:lnSpc>
              <a:buFontTx/>
              <a:buNone/>
            </a:pPr>
            <a:r>
              <a:rPr lang="en-US" sz="2000" i="1" dirty="0">
                <a:solidFill>
                  <a:srgbClr val="0033CC"/>
                </a:solidFill>
                <a:latin typeface="Times New Roman" pitchFamily="18" charset="0"/>
                <a:cs typeface="Times New Roman" pitchFamily="18" charset="0"/>
              </a:rPr>
              <a:t>*</a:t>
            </a:r>
            <a:r>
              <a:rPr lang="en-US" sz="2000" i="1" dirty="0" err="1">
                <a:solidFill>
                  <a:srgbClr val="0033CC"/>
                </a:solidFill>
                <a:latin typeface="Times New Roman" pitchFamily="18" charset="0"/>
                <a:cs typeface="Times New Roman" pitchFamily="18" charset="0"/>
              </a:rPr>
              <a:t>addrlen</a:t>
            </a:r>
            <a:r>
              <a:rPr lang="en-US" sz="2000" b="0" dirty="0">
                <a:latin typeface="Times New Roman" pitchFamily="18" charset="0"/>
                <a:cs typeface="Times New Roman" pitchFamily="18" charset="0"/>
              </a:rPr>
              <a:t>: {this is a value-result argument}</a:t>
            </a:r>
          </a:p>
          <a:p>
            <a:pPr eaLnBrk="1" hangingPunct="1">
              <a:lnSpc>
                <a:spcPct val="90000"/>
              </a:lnSpc>
              <a:buFontTx/>
              <a:buNone/>
            </a:pPr>
            <a:r>
              <a:rPr lang="en-US" sz="2000" b="0" dirty="0">
                <a:latin typeface="Times New Roman" pitchFamily="18" charset="0"/>
                <a:cs typeface="Times New Roman" pitchFamily="18" charset="0"/>
              </a:rPr>
              <a:t>	</a:t>
            </a:r>
            <a:r>
              <a:rPr lang="en-US" sz="2000" b="0" i="1" dirty="0">
                <a:latin typeface="Times New Roman" pitchFamily="18" charset="0"/>
                <a:cs typeface="Times New Roman" pitchFamily="18" charset="0"/>
              </a:rPr>
              <a:t>before the accept call: </a:t>
            </a:r>
            <a:r>
              <a:rPr lang="en-US" sz="2000" b="0" dirty="0">
                <a:latin typeface="Times New Roman" pitchFamily="18" charset="0"/>
                <a:cs typeface="Times New Roman" pitchFamily="18" charset="0"/>
              </a:rPr>
              <a:t>We set the integer value pointed to by </a:t>
            </a:r>
            <a:r>
              <a:rPr lang="en-US" sz="2000" dirty="0">
                <a:solidFill>
                  <a:srgbClr val="0033CC"/>
                </a:solidFill>
                <a:latin typeface="Times New Roman" pitchFamily="18" charset="0"/>
                <a:cs typeface="Times New Roman" pitchFamily="18" charset="0"/>
              </a:rPr>
              <a:t>*</a:t>
            </a:r>
            <a:r>
              <a:rPr lang="en-US" sz="2000" dirty="0" err="1">
                <a:solidFill>
                  <a:srgbClr val="0033CC"/>
                </a:solidFill>
                <a:latin typeface="Times New Roman" pitchFamily="18" charset="0"/>
                <a:cs typeface="Times New Roman" pitchFamily="18" charset="0"/>
              </a:rPr>
              <a:t>addrlen</a:t>
            </a:r>
            <a:r>
              <a:rPr lang="en-US" sz="2000" dirty="0">
                <a:solidFill>
                  <a:srgbClr val="0033CC"/>
                </a:solidFill>
                <a:latin typeface="Times New Roman" pitchFamily="18" charset="0"/>
                <a:cs typeface="Times New Roman" pitchFamily="18" charset="0"/>
              </a:rPr>
              <a:t> </a:t>
            </a:r>
            <a:r>
              <a:rPr lang="en-US" sz="2000" b="0" dirty="0">
                <a:latin typeface="Times New Roman" pitchFamily="18" charset="0"/>
                <a:cs typeface="Times New Roman" pitchFamily="18" charset="0"/>
              </a:rPr>
              <a:t>to the size of the socket address structure pointed to by </a:t>
            </a:r>
            <a:r>
              <a:rPr lang="en-US" sz="2000" dirty="0">
                <a:solidFill>
                  <a:srgbClr val="0033CC"/>
                </a:solidFill>
                <a:latin typeface="Times New Roman" pitchFamily="18" charset="0"/>
                <a:cs typeface="Times New Roman" pitchFamily="18" charset="0"/>
              </a:rPr>
              <a:t>*</a:t>
            </a:r>
            <a:r>
              <a:rPr lang="en-US" sz="2000" dirty="0" err="1">
                <a:solidFill>
                  <a:srgbClr val="0033CC"/>
                </a:solidFill>
                <a:latin typeface="Times New Roman" pitchFamily="18" charset="0"/>
                <a:cs typeface="Times New Roman" pitchFamily="18" charset="0"/>
              </a:rPr>
              <a:t>cliaddr</a:t>
            </a:r>
            <a:r>
              <a:rPr lang="en-US" sz="2000" b="0" dirty="0">
                <a:latin typeface="Times New Roman" pitchFamily="18" charset="0"/>
                <a:cs typeface="Times New Roman" pitchFamily="18" charset="0"/>
              </a:rPr>
              <a:t>.</a:t>
            </a:r>
          </a:p>
          <a:p>
            <a:pPr eaLnBrk="1" hangingPunct="1">
              <a:lnSpc>
                <a:spcPct val="90000"/>
              </a:lnSpc>
              <a:buFontTx/>
              <a:buNone/>
            </a:pPr>
            <a:r>
              <a:rPr lang="en-US" sz="2000" b="0" dirty="0">
                <a:latin typeface="Times New Roman" pitchFamily="18" charset="0"/>
                <a:cs typeface="Times New Roman" pitchFamily="18" charset="0"/>
              </a:rPr>
              <a:t>	</a:t>
            </a:r>
            <a:r>
              <a:rPr lang="en-US" sz="2000" b="0" i="1" dirty="0">
                <a:latin typeface="Times New Roman" pitchFamily="18" charset="0"/>
                <a:cs typeface="Times New Roman" pitchFamily="18" charset="0"/>
              </a:rPr>
              <a:t>on return from the accept call:</a:t>
            </a:r>
            <a:r>
              <a:rPr lang="en-US" sz="2000" b="0" dirty="0">
                <a:latin typeface="Times New Roman" pitchFamily="18" charset="0"/>
                <a:cs typeface="Times New Roman" pitchFamily="18" charset="0"/>
              </a:rPr>
              <a:t> This integer value contains the actual number of bytes stored in the socket address structure.</a:t>
            </a:r>
          </a:p>
          <a:p>
            <a:pPr eaLnBrk="1" hangingPunct="1">
              <a:lnSpc>
                <a:spcPct val="90000"/>
              </a:lnSpc>
              <a:buFontTx/>
              <a:buNone/>
            </a:pPr>
            <a:r>
              <a:rPr lang="en-US" sz="2000" u="sng" dirty="0">
                <a:latin typeface="Times New Roman" pitchFamily="18" charset="0"/>
                <a:cs typeface="Times New Roman" pitchFamily="18" charset="0"/>
              </a:rPr>
              <a:t>returns</a:t>
            </a:r>
            <a:r>
              <a:rPr lang="en-US" sz="2000" dirty="0">
                <a:latin typeface="Times New Roman" pitchFamily="18" charset="0"/>
                <a:cs typeface="Times New Roman" pitchFamily="18" charset="0"/>
              </a:rPr>
              <a:t>  </a:t>
            </a:r>
            <a:r>
              <a:rPr lang="en-US" sz="2000" dirty="0">
                <a:solidFill>
                  <a:srgbClr val="008000"/>
                </a:solidFill>
                <a:latin typeface="Times New Roman" pitchFamily="18" charset="0"/>
                <a:cs typeface="Times New Roman" pitchFamily="18" charset="0"/>
              </a:rPr>
              <a:t>on success:</a:t>
            </a:r>
            <a:r>
              <a:rPr lang="en-US" sz="2000" dirty="0">
                <a:latin typeface="Times New Roman" pitchFamily="18" charset="0"/>
                <a:cs typeface="Times New Roman" pitchFamily="18" charset="0"/>
              </a:rPr>
              <a:t> </a:t>
            </a:r>
            <a:r>
              <a:rPr lang="en-US" sz="2000" dirty="0">
                <a:solidFill>
                  <a:srgbClr val="008000"/>
                </a:solidFill>
                <a:latin typeface="Times New Roman" pitchFamily="18" charset="0"/>
                <a:cs typeface="Times New Roman" pitchFamily="18" charset="0"/>
              </a:rPr>
              <a:t>a new socket descriptor</a:t>
            </a:r>
          </a:p>
          <a:p>
            <a:pPr eaLnBrk="1" hangingPunct="1">
              <a:lnSpc>
                <a:spcPct val="90000"/>
              </a:lnSpc>
              <a:buFontTx/>
              <a:buNone/>
            </a:pPr>
            <a:r>
              <a:rPr lang="en-US" sz="2000" dirty="0">
                <a:solidFill>
                  <a:srgbClr val="008000"/>
                </a:solidFill>
                <a:latin typeface="Times New Roman" pitchFamily="18" charset="0"/>
                <a:cs typeface="Times New Roman" pitchFamily="18" charset="0"/>
              </a:rPr>
              <a:t>             on error:</a:t>
            </a:r>
            <a:r>
              <a:rPr lang="en-US" sz="2000" i="1" dirty="0">
                <a:latin typeface="Times New Roman" pitchFamily="18" charset="0"/>
                <a:cs typeface="Times New Roman" pitchFamily="18" charset="0"/>
              </a:rPr>
              <a:t>     </a:t>
            </a:r>
            <a:r>
              <a:rPr lang="en-US" sz="2000" dirty="0">
                <a:solidFill>
                  <a:srgbClr val="008000"/>
                </a:solidFill>
                <a:latin typeface="Times New Roman" pitchFamily="18" charset="0"/>
                <a:cs typeface="Times New Roman" pitchFamily="18" charset="0"/>
              </a:rPr>
              <a:t>-1 </a:t>
            </a:r>
            <a:endParaRPr lang="en-US" sz="2000" dirty="0">
              <a:latin typeface="Times New Roman" pitchFamily="18" charset="0"/>
              <a:cs typeface="Times New Roman" pitchFamily="18" charset="0"/>
            </a:endParaRPr>
          </a:p>
          <a:p>
            <a:pPr eaLnBrk="1" hangingPunct="1">
              <a:lnSpc>
                <a:spcPct val="90000"/>
              </a:lnSpc>
              <a:buFontTx/>
              <a:buNone/>
            </a:pPr>
            <a:r>
              <a:rPr lang="en-US" sz="2000" dirty="0">
                <a:cs typeface="Times New Roman" pitchFamily="18" charset="0"/>
              </a:rPr>
              <a:t> </a:t>
            </a:r>
            <a:endParaRPr lang="en-US" sz="2000" dirty="0"/>
          </a:p>
        </p:txBody>
      </p:sp>
    </p:spTree>
    <p:extLst>
      <p:ext uri="{BB962C8B-B14F-4D97-AF65-F5344CB8AC3E}">
        <p14:creationId xmlns:p14="http://schemas.microsoft.com/office/powerpoint/2010/main" val="2426552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Accept Function</a:t>
            </a:r>
          </a:p>
        </p:txBody>
      </p:sp>
      <p:sp>
        <p:nvSpPr>
          <p:cNvPr id="8" name="Rectangle 2"/>
          <p:cNvSpPr txBox="1">
            <a:spLocks noChangeArrowheads="1"/>
          </p:cNvSpPr>
          <p:nvPr/>
        </p:nvSpPr>
        <p:spPr bwMode="auto">
          <a:xfrm>
            <a:off x="1775520" y="2296936"/>
            <a:ext cx="7620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5425" indent="-225425" algn="l" rtl="0" eaLnBrk="0" fontAlgn="base" hangingPunct="0">
              <a:spcBef>
                <a:spcPct val="20000"/>
              </a:spcBef>
              <a:spcAft>
                <a:spcPct val="0"/>
              </a:spcAft>
              <a:buClr>
                <a:schemeClr val="tx1"/>
              </a:buClr>
              <a:buSzPct val="50000"/>
              <a:buFont typeface="Wingdings" pitchFamily="2" charset="2"/>
              <a:buChar char="§"/>
              <a:defRPr sz="3200" b="1">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b="1">
                <a:solidFill>
                  <a:schemeClr val="tx1"/>
                </a:solidFill>
                <a:latin typeface="Arial" charset="0"/>
              </a:defRPr>
            </a:lvl3pPr>
            <a:lvl4pPr marL="1600200" indent="-228600" algn="l" rtl="0" eaLnBrk="0" fontAlgn="base" hangingPunct="0">
              <a:spcBef>
                <a:spcPct val="20000"/>
              </a:spcBef>
              <a:spcAft>
                <a:spcPct val="0"/>
              </a:spcAft>
              <a:buClr>
                <a:schemeClr val="tx1"/>
              </a:buClr>
              <a:buChar char="–"/>
              <a:defRPr sz="2000" b="1">
                <a:solidFill>
                  <a:schemeClr val="tx1"/>
                </a:solidFill>
                <a:latin typeface="Arial" charset="0"/>
              </a:defRPr>
            </a:lvl4pPr>
            <a:lvl5pPr marL="2057400" indent="-228600" algn="l" rtl="0" eaLnBrk="0" fontAlgn="base" hangingPunct="0">
              <a:spcBef>
                <a:spcPct val="20000"/>
              </a:spcBef>
              <a:spcAft>
                <a:spcPct val="0"/>
              </a:spcAft>
              <a:buClr>
                <a:schemeClr val="tx1"/>
              </a:buClr>
              <a:buChar char="»"/>
              <a:defRPr b="1">
                <a:solidFill>
                  <a:schemeClr val="tx1"/>
                </a:solidFill>
                <a:latin typeface="Arial" charset="0"/>
              </a:defRPr>
            </a:lvl5pPr>
            <a:lvl6pPr marL="2514600" indent="-228600" algn="l" rtl="0" eaLnBrk="0" fontAlgn="base" hangingPunct="0">
              <a:spcBef>
                <a:spcPct val="20000"/>
              </a:spcBef>
              <a:spcAft>
                <a:spcPct val="0"/>
              </a:spcAft>
              <a:buClr>
                <a:schemeClr val="tx1"/>
              </a:buClr>
              <a:buChar char="»"/>
              <a:defRPr b="1">
                <a:solidFill>
                  <a:schemeClr val="tx1"/>
                </a:solidFill>
                <a:latin typeface="Arial" charset="0"/>
              </a:defRPr>
            </a:lvl6pPr>
            <a:lvl7pPr marL="2971800" indent="-228600" algn="l" rtl="0" eaLnBrk="0" fontAlgn="base" hangingPunct="0">
              <a:spcBef>
                <a:spcPct val="20000"/>
              </a:spcBef>
              <a:spcAft>
                <a:spcPct val="0"/>
              </a:spcAft>
              <a:buClr>
                <a:schemeClr val="tx1"/>
              </a:buClr>
              <a:buChar char="»"/>
              <a:defRPr b="1">
                <a:solidFill>
                  <a:schemeClr val="tx1"/>
                </a:solidFill>
                <a:latin typeface="Arial" charset="0"/>
              </a:defRPr>
            </a:lvl7pPr>
            <a:lvl8pPr marL="3429000" indent="-228600" algn="l" rtl="0" eaLnBrk="0" fontAlgn="base" hangingPunct="0">
              <a:spcBef>
                <a:spcPct val="20000"/>
              </a:spcBef>
              <a:spcAft>
                <a:spcPct val="0"/>
              </a:spcAft>
              <a:buClr>
                <a:schemeClr val="tx1"/>
              </a:buClr>
              <a:buChar char="»"/>
              <a:defRPr b="1">
                <a:solidFill>
                  <a:schemeClr val="tx1"/>
                </a:solidFill>
                <a:latin typeface="Arial" charset="0"/>
              </a:defRPr>
            </a:lvl8pPr>
            <a:lvl9pPr marL="3886200" indent="-228600" algn="l" rtl="0" eaLnBrk="0" fontAlgn="base" hangingPunct="0">
              <a:spcBef>
                <a:spcPct val="20000"/>
              </a:spcBef>
              <a:spcAft>
                <a:spcPct val="0"/>
              </a:spcAft>
              <a:buClr>
                <a:schemeClr val="tx1"/>
              </a:buClr>
              <a:buChar char="»"/>
              <a:defRPr b="1">
                <a:solidFill>
                  <a:schemeClr val="tx1"/>
                </a:solidFill>
                <a:latin typeface="Arial" charset="0"/>
              </a:defRPr>
            </a:lvl9pPr>
          </a:lstStyle>
          <a:p>
            <a:pPr eaLnBrk="1" hangingPunct="1">
              <a:buFontTx/>
              <a:buNone/>
            </a:pPr>
            <a:r>
              <a:rPr lang="en-US" sz="2400" b="0" dirty="0">
                <a:latin typeface="Times New Roman" pitchFamily="18" charset="0"/>
                <a:cs typeface="Times New Roman" pitchFamily="18" charset="0"/>
              </a:rPr>
              <a:t>For </a:t>
            </a:r>
            <a:r>
              <a:rPr lang="en-US" sz="2400" dirty="0">
                <a:solidFill>
                  <a:srgbClr val="800000"/>
                </a:solidFill>
                <a:latin typeface="Times New Roman" pitchFamily="18" charset="0"/>
                <a:cs typeface="Times New Roman" pitchFamily="18" charset="0"/>
              </a:rPr>
              <a:t>accept</a:t>
            </a:r>
            <a:r>
              <a:rPr lang="en-US" sz="2400" dirty="0">
                <a:solidFill>
                  <a:srgbClr val="FF0000"/>
                </a:solidFill>
                <a:latin typeface="Times New Roman" pitchFamily="18" charset="0"/>
                <a:cs typeface="Times New Roman" pitchFamily="18" charset="0"/>
              </a:rPr>
              <a:t> </a:t>
            </a:r>
            <a:r>
              <a:rPr lang="en-US" sz="2400" b="0" dirty="0">
                <a:solidFill>
                  <a:srgbClr val="FF0000"/>
                </a:solidFill>
                <a:latin typeface="Times New Roman" pitchFamily="18" charset="0"/>
                <a:cs typeface="Times New Roman" pitchFamily="18" charset="0"/>
              </a:rPr>
              <a:t> </a:t>
            </a:r>
            <a:r>
              <a:rPr lang="en-US" sz="2400" b="0" dirty="0">
                <a:latin typeface="Times New Roman" pitchFamily="18" charset="0"/>
                <a:cs typeface="Times New Roman" pitchFamily="18" charset="0"/>
              </a:rPr>
              <a:t>the first argument</a:t>
            </a:r>
            <a:r>
              <a:rPr lang="en-US" sz="2400" b="0" dirty="0">
                <a:solidFill>
                  <a:srgbClr val="0033CC"/>
                </a:solidFill>
                <a:latin typeface="Times New Roman" pitchFamily="18" charset="0"/>
                <a:cs typeface="Times New Roman" pitchFamily="18" charset="0"/>
              </a:rPr>
              <a:t> </a:t>
            </a:r>
            <a:r>
              <a:rPr lang="en-US" sz="2400" i="1" dirty="0" err="1">
                <a:solidFill>
                  <a:srgbClr val="0033CC"/>
                </a:solidFill>
                <a:latin typeface="Times New Roman" pitchFamily="18" charset="0"/>
                <a:cs typeface="Times New Roman" pitchFamily="18" charset="0"/>
              </a:rPr>
              <a:t>sockfd</a:t>
            </a:r>
            <a:r>
              <a:rPr lang="en-US" sz="2400" b="0" dirty="0">
                <a:solidFill>
                  <a:srgbClr val="0033CC"/>
                </a:solidFill>
                <a:latin typeface="Times New Roman" pitchFamily="18" charset="0"/>
                <a:cs typeface="Times New Roman" pitchFamily="18" charset="0"/>
              </a:rPr>
              <a:t> </a:t>
            </a:r>
            <a:r>
              <a:rPr lang="en-US" sz="2400" b="0" dirty="0">
                <a:latin typeface="Times New Roman" pitchFamily="18" charset="0"/>
                <a:cs typeface="Times New Roman" pitchFamily="18" charset="0"/>
              </a:rPr>
              <a:t>is the </a:t>
            </a:r>
            <a:r>
              <a:rPr lang="en-US" sz="2400" dirty="0">
                <a:solidFill>
                  <a:srgbClr val="008000"/>
                </a:solidFill>
                <a:latin typeface="Times New Roman" pitchFamily="18" charset="0"/>
                <a:cs typeface="Times New Roman" pitchFamily="18" charset="0"/>
              </a:rPr>
              <a:t>listening socket</a:t>
            </a:r>
          </a:p>
          <a:p>
            <a:pPr eaLnBrk="1" hangingPunct="1">
              <a:buFontTx/>
              <a:buNone/>
            </a:pPr>
            <a:r>
              <a:rPr lang="en-US" sz="2400" b="0" dirty="0">
                <a:latin typeface="Times New Roman" pitchFamily="18" charset="0"/>
                <a:cs typeface="Times New Roman" pitchFamily="18" charset="0"/>
              </a:rPr>
              <a:t>and the returned value is the </a:t>
            </a:r>
            <a:r>
              <a:rPr lang="en-US" sz="2400" dirty="0">
                <a:solidFill>
                  <a:srgbClr val="008000"/>
                </a:solidFill>
                <a:latin typeface="Times New Roman" pitchFamily="18" charset="0"/>
                <a:cs typeface="Times New Roman" pitchFamily="18" charset="0"/>
              </a:rPr>
              <a:t>connected socket</a:t>
            </a:r>
            <a:r>
              <a:rPr lang="en-US" sz="2400" b="0" dirty="0">
                <a:latin typeface="Times New Roman" pitchFamily="18" charset="0"/>
                <a:cs typeface="Times New Roman" pitchFamily="18" charset="0"/>
              </a:rPr>
              <a:t>.</a:t>
            </a:r>
          </a:p>
          <a:p>
            <a:pPr eaLnBrk="1" hangingPunct="1">
              <a:buFontTx/>
              <a:buNone/>
            </a:pPr>
            <a:r>
              <a:rPr lang="en-US" sz="2400" b="0" dirty="0">
                <a:latin typeface="Times New Roman" pitchFamily="18" charset="0"/>
                <a:cs typeface="Times New Roman" pitchFamily="18" charset="0"/>
              </a:rPr>
              <a:t>The server will have one connected socket for each client connection accepted.</a:t>
            </a:r>
          </a:p>
          <a:p>
            <a:pPr eaLnBrk="1" hangingPunct="1">
              <a:buFontTx/>
              <a:buNone/>
            </a:pPr>
            <a:r>
              <a:rPr lang="en-US" sz="2400" b="0" dirty="0">
                <a:latin typeface="Times New Roman" pitchFamily="18" charset="0"/>
                <a:cs typeface="Times New Roman" pitchFamily="18" charset="0"/>
              </a:rPr>
              <a:t>When the server is finished with a client, the connected socket</a:t>
            </a:r>
            <a:r>
              <a:rPr lang="en-US" sz="2400" dirty="0">
                <a:latin typeface="Times New Roman" pitchFamily="18" charset="0"/>
                <a:cs typeface="Times New Roman" pitchFamily="18" charset="0"/>
              </a:rPr>
              <a:t> must </a:t>
            </a:r>
            <a:r>
              <a:rPr lang="en-US" sz="2400" b="0" dirty="0">
                <a:latin typeface="Times New Roman" pitchFamily="18" charset="0"/>
                <a:cs typeface="Times New Roman" pitchFamily="18" charset="0"/>
              </a:rPr>
              <a:t>be closed.</a:t>
            </a:r>
          </a:p>
          <a:p>
            <a:pPr eaLnBrk="1" hangingPunct="1">
              <a:buFontTx/>
              <a:buNone/>
            </a:pPr>
            <a:endParaRPr lang="en-US" sz="2400" dirty="0">
              <a:cs typeface="Times New Roman" pitchFamily="18" charset="0"/>
            </a:endParaRPr>
          </a:p>
          <a:p>
            <a:pPr eaLnBrk="1" hangingPunct="1">
              <a:buFontTx/>
              <a:buNone/>
            </a:pPr>
            <a:r>
              <a:rPr lang="en-US" sz="2400" dirty="0">
                <a:cs typeface="Times New Roman" pitchFamily="18" charset="0"/>
              </a:rPr>
              <a:t>Example:</a:t>
            </a:r>
          </a:p>
          <a:p>
            <a:pPr eaLnBrk="1" hangingPunct="1">
              <a:buFontTx/>
              <a:buNone/>
            </a:pPr>
            <a:r>
              <a:rPr lang="en-US" sz="2400" dirty="0">
                <a:solidFill>
                  <a:schemeClr val="accent2"/>
                </a:solidFill>
                <a:cs typeface="Times New Roman" pitchFamily="18" charset="0"/>
              </a:rPr>
              <a:t> 		</a:t>
            </a:r>
            <a:r>
              <a:rPr lang="en-US" sz="2400" dirty="0" err="1">
                <a:solidFill>
                  <a:schemeClr val="accent2"/>
                </a:solidFill>
                <a:cs typeface="Times New Roman" pitchFamily="18" charset="0"/>
              </a:rPr>
              <a:t>sfd</a:t>
            </a:r>
            <a:r>
              <a:rPr lang="en-US" sz="2400" dirty="0">
                <a:solidFill>
                  <a:schemeClr val="accent2"/>
                </a:solidFill>
                <a:cs typeface="Times New Roman" pitchFamily="18" charset="0"/>
              </a:rPr>
              <a:t> = accept (</a:t>
            </a:r>
            <a:r>
              <a:rPr lang="en-US" sz="2400" dirty="0" err="1">
                <a:solidFill>
                  <a:schemeClr val="accent2"/>
                </a:solidFill>
                <a:cs typeface="Times New Roman" pitchFamily="18" charset="0"/>
              </a:rPr>
              <a:t>sd</a:t>
            </a:r>
            <a:r>
              <a:rPr lang="en-US" sz="2400" dirty="0">
                <a:solidFill>
                  <a:schemeClr val="accent2"/>
                </a:solidFill>
                <a:cs typeface="Times New Roman" pitchFamily="18" charset="0"/>
              </a:rPr>
              <a:t>, NULL, NULL);</a:t>
            </a:r>
          </a:p>
          <a:p>
            <a:pPr eaLnBrk="1" hangingPunct="1">
              <a:buFontTx/>
              <a:buNone/>
            </a:pPr>
            <a:r>
              <a:rPr lang="en-US" sz="2400" dirty="0">
                <a:solidFill>
                  <a:schemeClr val="accent2"/>
                </a:solidFill>
                <a:cs typeface="Times New Roman" pitchFamily="18" charset="0"/>
              </a:rPr>
              <a:t> 		if (</a:t>
            </a:r>
            <a:r>
              <a:rPr lang="en-US" sz="2400" dirty="0" err="1">
                <a:solidFill>
                  <a:schemeClr val="accent2"/>
                </a:solidFill>
                <a:cs typeface="Times New Roman" pitchFamily="18" charset="0"/>
              </a:rPr>
              <a:t>sfd</a:t>
            </a:r>
            <a:r>
              <a:rPr lang="en-US" sz="2400" dirty="0">
                <a:solidFill>
                  <a:schemeClr val="accent2"/>
                </a:solidFill>
                <a:cs typeface="Times New Roman" pitchFamily="18" charset="0"/>
              </a:rPr>
              <a:t> == -1) </a:t>
            </a:r>
            <a:r>
              <a:rPr lang="en-US" sz="2400" dirty="0" err="1">
                <a:solidFill>
                  <a:schemeClr val="accent2"/>
                </a:solidFill>
                <a:cs typeface="Times New Roman" pitchFamily="18" charset="0"/>
              </a:rPr>
              <a:t>err_sys</a:t>
            </a:r>
            <a:r>
              <a:rPr lang="en-US" sz="2400" dirty="0">
                <a:solidFill>
                  <a:schemeClr val="accent2"/>
                </a:solidFill>
                <a:cs typeface="Times New Roman" pitchFamily="18" charset="0"/>
              </a:rPr>
              <a:t> (“accept error”);</a:t>
            </a:r>
            <a:endParaRPr lang="en-US" sz="2400" dirty="0"/>
          </a:p>
        </p:txBody>
      </p:sp>
      <p:cxnSp>
        <p:nvCxnSpPr>
          <p:cNvPr id="9" name="Straight Arrow Connector 8"/>
          <p:cNvCxnSpPr/>
          <p:nvPr/>
        </p:nvCxnSpPr>
        <p:spPr>
          <a:xfrm rot="10800000" flipV="1">
            <a:off x="3215682" y="5248496"/>
            <a:ext cx="1000125" cy="392113"/>
          </a:xfrm>
          <a:prstGeom prst="straightConnector1">
            <a:avLst/>
          </a:prstGeom>
          <a:ln w="2540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223792" y="5067398"/>
            <a:ext cx="3429000" cy="357187"/>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008000"/>
                </a:solidFill>
              </a:rPr>
              <a:t>connected socket</a:t>
            </a:r>
          </a:p>
        </p:txBody>
      </p:sp>
      <p:sp>
        <p:nvSpPr>
          <p:cNvPr id="11" name="Content Placeholder 2"/>
          <p:cNvSpPr>
            <a:spLocks noGrp="1"/>
          </p:cNvSpPr>
          <p:nvPr>
            <p:ph idx="1"/>
          </p:nvPr>
        </p:nvSpPr>
        <p:spPr>
          <a:xfrm>
            <a:off x="1703512" y="1392136"/>
            <a:ext cx="8229600" cy="904800"/>
          </a:xfrm>
          <a:ln w="19050">
            <a:solidFill>
              <a:srgbClr val="800000"/>
            </a:solidFill>
          </a:ln>
        </p:spPr>
        <p:txBody>
          <a:bodyPr/>
          <a:lstStyle/>
          <a:p>
            <a:pPr marL="0" indent="0">
              <a:buNone/>
            </a:pPr>
            <a:r>
              <a:rPr lang="en-US" sz="2400" dirty="0" err="1">
                <a:cs typeface="Times New Roman" pitchFamily="18" charset="0"/>
              </a:rPr>
              <a:t>int</a:t>
            </a:r>
            <a:r>
              <a:rPr lang="en-US" sz="2400" dirty="0">
                <a:cs typeface="Times New Roman" pitchFamily="18" charset="0"/>
              </a:rPr>
              <a:t>   </a:t>
            </a:r>
            <a:r>
              <a:rPr lang="en-US" sz="2400" dirty="0">
                <a:solidFill>
                  <a:srgbClr val="800000"/>
                </a:solidFill>
                <a:cs typeface="Times New Roman" pitchFamily="18" charset="0"/>
              </a:rPr>
              <a:t>accept</a:t>
            </a:r>
            <a:r>
              <a:rPr lang="en-US" sz="2400" dirty="0">
                <a:cs typeface="Times New Roman" pitchFamily="18" charset="0"/>
              </a:rPr>
              <a:t>  (</a:t>
            </a:r>
            <a:r>
              <a:rPr lang="en-US" sz="2400" dirty="0" err="1">
                <a:cs typeface="Times New Roman" pitchFamily="18" charset="0"/>
              </a:rPr>
              <a:t>int</a:t>
            </a:r>
            <a:r>
              <a:rPr lang="en-US" sz="2400" dirty="0">
                <a:cs typeface="Times New Roman" pitchFamily="18" charset="0"/>
              </a:rPr>
              <a:t>  </a:t>
            </a:r>
            <a:r>
              <a:rPr lang="en-US" sz="2400" i="1" dirty="0" err="1">
                <a:solidFill>
                  <a:srgbClr val="0000FF"/>
                </a:solidFill>
                <a:cs typeface="Times New Roman" pitchFamily="18" charset="0"/>
              </a:rPr>
              <a:t>sockfd</a:t>
            </a:r>
            <a:r>
              <a:rPr lang="en-US" sz="2400" i="1" dirty="0">
                <a:cs typeface="Times New Roman" pitchFamily="18" charset="0"/>
              </a:rPr>
              <a:t>,</a:t>
            </a:r>
            <a:r>
              <a:rPr lang="en-US" sz="2400" dirty="0">
                <a:cs typeface="Times New Roman" pitchFamily="18" charset="0"/>
              </a:rPr>
              <a:t> </a:t>
            </a:r>
            <a:r>
              <a:rPr lang="en-US" sz="2400" dirty="0" err="1">
                <a:cs typeface="Times New Roman" pitchFamily="18" charset="0"/>
              </a:rPr>
              <a:t>struct</a:t>
            </a:r>
            <a:r>
              <a:rPr lang="en-US" sz="2400" i="1" dirty="0">
                <a:cs typeface="Times New Roman" pitchFamily="18" charset="0"/>
              </a:rPr>
              <a:t> </a:t>
            </a:r>
            <a:r>
              <a:rPr lang="en-US" sz="2400" dirty="0" err="1">
                <a:cs typeface="Times New Roman" pitchFamily="18" charset="0"/>
              </a:rPr>
              <a:t>sockaddr</a:t>
            </a:r>
            <a:r>
              <a:rPr lang="en-US" sz="2400" i="1" dirty="0">
                <a:cs typeface="Times New Roman" pitchFamily="18" charset="0"/>
              </a:rPr>
              <a:t>  </a:t>
            </a:r>
            <a:r>
              <a:rPr lang="en-US" sz="2400" i="1" dirty="0">
                <a:solidFill>
                  <a:srgbClr val="0000FF"/>
                </a:solidFill>
                <a:cs typeface="Times New Roman" pitchFamily="18" charset="0"/>
              </a:rPr>
              <a:t>*</a:t>
            </a:r>
            <a:r>
              <a:rPr lang="en-US" sz="2400" i="1" dirty="0" err="1">
                <a:solidFill>
                  <a:srgbClr val="0000FF"/>
                </a:solidFill>
                <a:cs typeface="Times New Roman" pitchFamily="18" charset="0"/>
              </a:rPr>
              <a:t>cliaddr</a:t>
            </a:r>
            <a:r>
              <a:rPr lang="en-US" sz="2400" i="1" dirty="0">
                <a:cs typeface="Times New Roman" pitchFamily="18" charset="0"/>
              </a:rPr>
              <a:t>, </a:t>
            </a:r>
            <a:r>
              <a:rPr lang="en-US" sz="2400" dirty="0" err="1">
                <a:cs typeface="Times New Roman" pitchFamily="18" charset="0"/>
              </a:rPr>
              <a:t>socklen_t</a:t>
            </a:r>
            <a:r>
              <a:rPr lang="en-US" sz="2400" dirty="0">
                <a:cs typeface="Times New Roman" pitchFamily="18" charset="0"/>
              </a:rPr>
              <a:t>  *</a:t>
            </a:r>
            <a:r>
              <a:rPr lang="en-US" sz="2400" i="1" dirty="0" err="1">
                <a:solidFill>
                  <a:srgbClr val="0000FF"/>
                </a:solidFill>
                <a:cs typeface="Times New Roman" pitchFamily="18" charset="0"/>
              </a:rPr>
              <a:t>addrlen</a:t>
            </a:r>
            <a:r>
              <a:rPr lang="en-US" sz="2400" dirty="0">
                <a:cs typeface="Times New Roman" pitchFamily="18" charset="0"/>
              </a:rPr>
              <a:t>)</a:t>
            </a:r>
            <a:r>
              <a:rPr lang="en-US" sz="2400" i="1" dirty="0">
                <a:cs typeface="Times New Roman" pitchFamily="18" charset="0"/>
              </a:rPr>
              <a:t>;</a:t>
            </a:r>
            <a:endParaRPr lang="en-US" sz="2400" dirty="0"/>
          </a:p>
        </p:txBody>
      </p:sp>
    </p:spTree>
    <p:extLst>
      <p:ext uri="{BB962C8B-B14F-4D97-AF65-F5344CB8AC3E}">
        <p14:creationId xmlns:p14="http://schemas.microsoft.com/office/powerpoint/2010/main" val="61139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Close Function</a:t>
            </a:r>
          </a:p>
        </p:txBody>
      </p:sp>
      <p:sp>
        <p:nvSpPr>
          <p:cNvPr id="7" name="Content Placeholder 2"/>
          <p:cNvSpPr>
            <a:spLocks noGrp="1"/>
          </p:cNvSpPr>
          <p:nvPr>
            <p:ph idx="1"/>
          </p:nvPr>
        </p:nvSpPr>
        <p:spPr>
          <a:xfrm>
            <a:off x="1919536" y="1458984"/>
            <a:ext cx="8229600" cy="693440"/>
          </a:xfrm>
          <a:ln w="19050">
            <a:solidFill>
              <a:srgbClr val="800000"/>
            </a:solidFill>
          </a:ln>
        </p:spPr>
        <p:txBody>
          <a:bodyPr>
            <a:normAutofit fontScale="92500" lnSpcReduction="20000"/>
          </a:bodyPr>
          <a:lstStyle/>
          <a:p>
            <a:pPr marL="0" indent="0">
              <a:buNone/>
            </a:pPr>
            <a:r>
              <a:rPr lang="en-US" dirty="0" err="1">
                <a:cs typeface="Times New Roman" pitchFamily="18" charset="0"/>
              </a:rPr>
              <a:t>int</a:t>
            </a:r>
            <a:r>
              <a:rPr lang="en-US" sz="2400" dirty="0">
                <a:cs typeface="Times New Roman" pitchFamily="18" charset="0"/>
              </a:rPr>
              <a:t>   </a:t>
            </a:r>
            <a:r>
              <a:rPr lang="en-US" dirty="0">
                <a:solidFill>
                  <a:srgbClr val="800000"/>
                </a:solidFill>
                <a:cs typeface="Times New Roman" pitchFamily="18" charset="0"/>
              </a:rPr>
              <a:t>close</a:t>
            </a:r>
            <a:r>
              <a:rPr lang="en-US" b="0" dirty="0">
                <a:solidFill>
                  <a:srgbClr val="FF0000"/>
                </a:solidFill>
                <a:cs typeface="Times New Roman" pitchFamily="18" charset="0"/>
              </a:rPr>
              <a:t>   </a:t>
            </a:r>
            <a:r>
              <a:rPr lang="en-US" b="0" dirty="0">
                <a:cs typeface="Times New Roman" pitchFamily="18" charset="0"/>
              </a:rPr>
              <a:t> </a:t>
            </a:r>
            <a:r>
              <a:rPr lang="en-US" dirty="0">
                <a:cs typeface="Times New Roman" pitchFamily="18" charset="0"/>
              </a:rPr>
              <a:t>(</a:t>
            </a:r>
            <a:r>
              <a:rPr lang="en-US" dirty="0" err="1">
                <a:cs typeface="Times New Roman" pitchFamily="18" charset="0"/>
              </a:rPr>
              <a:t>int</a:t>
            </a:r>
            <a:r>
              <a:rPr lang="en-US" dirty="0">
                <a:cs typeface="Times New Roman" pitchFamily="18" charset="0"/>
              </a:rPr>
              <a:t>  </a:t>
            </a:r>
            <a:r>
              <a:rPr lang="en-US" i="1" dirty="0" err="1">
                <a:solidFill>
                  <a:srgbClr val="0000FF"/>
                </a:solidFill>
                <a:cs typeface="Times New Roman" pitchFamily="18" charset="0"/>
              </a:rPr>
              <a:t>sockfd</a:t>
            </a:r>
            <a:r>
              <a:rPr lang="en-US" i="1" dirty="0">
                <a:solidFill>
                  <a:srgbClr val="0000FF"/>
                </a:solidFill>
                <a:cs typeface="Times New Roman" pitchFamily="18" charset="0"/>
              </a:rPr>
              <a:t> </a:t>
            </a:r>
            <a:r>
              <a:rPr lang="en-US" dirty="0">
                <a:cs typeface="Times New Roman" pitchFamily="18" charset="0"/>
              </a:rPr>
              <a:t>)</a:t>
            </a:r>
            <a:r>
              <a:rPr lang="en-US" i="1" dirty="0">
                <a:cs typeface="Times New Roman" pitchFamily="18" charset="0"/>
              </a:rPr>
              <a:t>;</a:t>
            </a:r>
            <a:br>
              <a:rPr lang="en-US" dirty="0">
                <a:cs typeface="Times New Roman" pitchFamily="18" charset="0"/>
              </a:rPr>
            </a:br>
            <a:endParaRPr lang="en-US" dirty="0"/>
          </a:p>
        </p:txBody>
      </p:sp>
      <p:sp>
        <p:nvSpPr>
          <p:cNvPr id="8" name="Rectangle 3"/>
          <p:cNvSpPr txBox="1">
            <a:spLocks noChangeArrowheads="1"/>
          </p:cNvSpPr>
          <p:nvPr/>
        </p:nvSpPr>
        <p:spPr bwMode="auto">
          <a:xfrm>
            <a:off x="1991544" y="2323080"/>
            <a:ext cx="77724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5425" indent="-225425" algn="l" rtl="0" eaLnBrk="0" fontAlgn="base" hangingPunct="0">
              <a:spcBef>
                <a:spcPct val="20000"/>
              </a:spcBef>
              <a:spcAft>
                <a:spcPct val="0"/>
              </a:spcAft>
              <a:buClr>
                <a:schemeClr val="tx1"/>
              </a:buClr>
              <a:buSzPct val="50000"/>
              <a:buFont typeface="Wingdings" pitchFamily="2" charset="2"/>
              <a:buChar char="§"/>
              <a:defRPr sz="3200" b="1">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b="1">
                <a:solidFill>
                  <a:schemeClr val="tx1"/>
                </a:solidFill>
                <a:latin typeface="Arial" charset="0"/>
              </a:defRPr>
            </a:lvl3pPr>
            <a:lvl4pPr marL="1600200" indent="-228600" algn="l" rtl="0" eaLnBrk="0" fontAlgn="base" hangingPunct="0">
              <a:spcBef>
                <a:spcPct val="20000"/>
              </a:spcBef>
              <a:spcAft>
                <a:spcPct val="0"/>
              </a:spcAft>
              <a:buClr>
                <a:schemeClr val="tx1"/>
              </a:buClr>
              <a:buChar char="–"/>
              <a:defRPr sz="2000" b="1">
                <a:solidFill>
                  <a:schemeClr val="tx1"/>
                </a:solidFill>
                <a:latin typeface="Arial" charset="0"/>
              </a:defRPr>
            </a:lvl4pPr>
            <a:lvl5pPr marL="2057400" indent="-228600" algn="l" rtl="0" eaLnBrk="0" fontAlgn="base" hangingPunct="0">
              <a:spcBef>
                <a:spcPct val="20000"/>
              </a:spcBef>
              <a:spcAft>
                <a:spcPct val="0"/>
              </a:spcAft>
              <a:buClr>
                <a:schemeClr val="tx1"/>
              </a:buClr>
              <a:buChar char="»"/>
              <a:defRPr b="1">
                <a:solidFill>
                  <a:schemeClr val="tx1"/>
                </a:solidFill>
                <a:latin typeface="Arial" charset="0"/>
              </a:defRPr>
            </a:lvl5pPr>
            <a:lvl6pPr marL="2514600" indent="-228600" algn="l" rtl="0" eaLnBrk="0" fontAlgn="base" hangingPunct="0">
              <a:spcBef>
                <a:spcPct val="20000"/>
              </a:spcBef>
              <a:spcAft>
                <a:spcPct val="0"/>
              </a:spcAft>
              <a:buClr>
                <a:schemeClr val="tx1"/>
              </a:buClr>
              <a:buChar char="»"/>
              <a:defRPr b="1">
                <a:solidFill>
                  <a:schemeClr val="tx1"/>
                </a:solidFill>
                <a:latin typeface="Arial" charset="0"/>
              </a:defRPr>
            </a:lvl6pPr>
            <a:lvl7pPr marL="2971800" indent="-228600" algn="l" rtl="0" eaLnBrk="0" fontAlgn="base" hangingPunct="0">
              <a:spcBef>
                <a:spcPct val="20000"/>
              </a:spcBef>
              <a:spcAft>
                <a:spcPct val="0"/>
              </a:spcAft>
              <a:buClr>
                <a:schemeClr val="tx1"/>
              </a:buClr>
              <a:buChar char="»"/>
              <a:defRPr b="1">
                <a:solidFill>
                  <a:schemeClr val="tx1"/>
                </a:solidFill>
                <a:latin typeface="Arial" charset="0"/>
              </a:defRPr>
            </a:lvl7pPr>
            <a:lvl8pPr marL="3429000" indent="-228600" algn="l" rtl="0" eaLnBrk="0" fontAlgn="base" hangingPunct="0">
              <a:spcBef>
                <a:spcPct val="20000"/>
              </a:spcBef>
              <a:spcAft>
                <a:spcPct val="0"/>
              </a:spcAft>
              <a:buClr>
                <a:schemeClr val="tx1"/>
              </a:buClr>
              <a:buChar char="»"/>
              <a:defRPr b="1">
                <a:solidFill>
                  <a:schemeClr val="tx1"/>
                </a:solidFill>
                <a:latin typeface="Arial" charset="0"/>
              </a:defRPr>
            </a:lvl8pPr>
            <a:lvl9pPr marL="3886200" indent="-228600" algn="l" rtl="0" eaLnBrk="0" fontAlgn="base" hangingPunct="0">
              <a:spcBef>
                <a:spcPct val="20000"/>
              </a:spcBef>
              <a:spcAft>
                <a:spcPct val="0"/>
              </a:spcAft>
              <a:buClr>
                <a:schemeClr val="tx1"/>
              </a:buClr>
              <a:buChar char="»"/>
              <a:defRPr b="1">
                <a:solidFill>
                  <a:schemeClr val="tx1"/>
                </a:solidFill>
                <a:latin typeface="Arial" charset="0"/>
              </a:defRPr>
            </a:lvl9pPr>
          </a:lstStyle>
          <a:p>
            <a:pPr eaLnBrk="1" hangingPunct="1">
              <a:buFontTx/>
              <a:buNone/>
            </a:pPr>
            <a:r>
              <a:rPr lang="en-US" sz="2400" dirty="0">
                <a:solidFill>
                  <a:srgbClr val="800000"/>
                </a:solidFill>
                <a:latin typeface="Times New Roman" pitchFamily="18" charset="0"/>
                <a:cs typeface="Times New Roman" pitchFamily="18" charset="0"/>
              </a:rPr>
              <a:t>close</a:t>
            </a:r>
            <a:r>
              <a:rPr lang="en-US" sz="2400" b="0" dirty="0">
                <a:solidFill>
                  <a:srgbClr val="FF0000"/>
                </a:solidFill>
                <a:latin typeface="Times New Roman" pitchFamily="18" charset="0"/>
                <a:cs typeface="Times New Roman" pitchFamily="18" charset="0"/>
              </a:rPr>
              <a:t> </a:t>
            </a:r>
            <a:r>
              <a:rPr lang="en-US" sz="2400" b="0" dirty="0">
                <a:latin typeface="Times New Roman" pitchFamily="18" charset="0"/>
                <a:cs typeface="Times New Roman" pitchFamily="18" charset="0"/>
              </a:rPr>
              <a:t>marks the socket as closed and returns to the process immediately.</a:t>
            </a:r>
          </a:p>
          <a:p>
            <a:pPr eaLnBrk="1" hangingPunct="1">
              <a:buFontTx/>
              <a:buNone/>
            </a:pPr>
            <a:r>
              <a:rPr lang="en-US" sz="2400" i="1" dirty="0" err="1">
                <a:solidFill>
                  <a:srgbClr val="0033CC"/>
                </a:solidFill>
                <a:latin typeface="Times New Roman" pitchFamily="18" charset="0"/>
                <a:cs typeface="Times New Roman" pitchFamily="18" charset="0"/>
              </a:rPr>
              <a:t>sockfd</a:t>
            </a:r>
            <a:r>
              <a:rPr lang="en-US" sz="2400" i="1" dirty="0">
                <a:solidFill>
                  <a:srgbClr val="0033CC"/>
                </a:solidFill>
                <a:latin typeface="Times New Roman" pitchFamily="18" charset="0"/>
                <a:cs typeface="Times New Roman" pitchFamily="18" charset="0"/>
              </a:rPr>
              <a:t>:</a:t>
            </a:r>
            <a:r>
              <a:rPr lang="en-US" sz="2400" dirty="0">
                <a:solidFill>
                  <a:srgbClr val="0033CC"/>
                </a:solidFill>
                <a:latin typeface="Times New Roman" pitchFamily="18" charset="0"/>
                <a:cs typeface="Times New Roman" pitchFamily="18" charset="0"/>
              </a:rPr>
              <a:t>  </a:t>
            </a:r>
            <a:r>
              <a:rPr lang="en-US" sz="2400" b="0" dirty="0">
                <a:latin typeface="Times New Roman" pitchFamily="18" charset="0"/>
                <a:cs typeface="Times New Roman" pitchFamily="18" charset="0"/>
              </a:rPr>
              <a:t>This socket descriptor is no longer useable</a:t>
            </a:r>
            <a:r>
              <a:rPr lang="en-US" sz="2400" b="0" dirty="0">
                <a:solidFill>
                  <a:schemeClr val="accent2"/>
                </a:solidFill>
                <a:latin typeface="Times New Roman" pitchFamily="18" charset="0"/>
                <a:cs typeface="Times New Roman" pitchFamily="18" charset="0"/>
              </a:rPr>
              <a:t>.</a:t>
            </a:r>
          </a:p>
          <a:p>
            <a:pPr eaLnBrk="1" hangingPunct="1">
              <a:buFontTx/>
              <a:buNone/>
            </a:pPr>
            <a:r>
              <a:rPr lang="en-US" sz="2400" b="0" dirty="0">
                <a:latin typeface="Times New Roman" pitchFamily="18" charset="0"/>
                <a:cs typeface="Times New Roman" pitchFamily="18" charset="0"/>
              </a:rPr>
              <a:t>Note – TCP will try to send any data already queued to the other end before the normal connection termination sequence.</a:t>
            </a:r>
            <a:r>
              <a:rPr lang="en-US" sz="2400" b="0" dirty="0">
                <a:solidFill>
                  <a:schemeClr val="accent2"/>
                </a:solidFill>
                <a:latin typeface="Times New Roman" pitchFamily="18" charset="0"/>
                <a:cs typeface="Times New Roman" pitchFamily="18" charset="0"/>
              </a:rPr>
              <a:t> </a:t>
            </a:r>
          </a:p>
          <a:p>
            <a:pPr eaLnBrk="1" hangingPunct="1">
              <a:buFontTx/>
              <a:buNone/>
            </a:pPr>
            <a:r>
              <a:rPr lang="en-US" sz="2400" b="0" u="sng" dirty="0">
                <a:latin typeface="Times New Roman" pitchFamily="18" charset="0"/>
                <a:cs typeface="Times New Roman" pitchFamily="18" charset="0"/>
              </a:rPr>
              <a:t>returns</a:t>
            </a:r>
            <a:r>
              <a:rPr lang="en-US" sz="2400" b="0" dirty="0">
                <a:latin typeface="Times New Roman" pitchFamily="18" charset="0"/>
                <a:cs typeface="Times New Roman" pitchFamily="18" charset="0"/>
              </a:rPr>
              <a:t>  </a:t>
            </a:r>
            <a:r>
              <a:rPr lang="en-US" sz="2400" b="0" dirty="0">
                <a:solidFill>
                  <a:srgbClr val="008000"/>
                </a:solidFill>
                <a:latin typeface="Times New Roman" pitchFamily="18" charset="0"/>
                <a:cs typeface="Times New Roman" pitchFamily="18" charset="0"/>
              </a:rPr>
              <a:t>on success:    0</a:t>
            </a:r>
          </a:p>
          <a:p>
            <a:pPr eaLnBrk="1" hangingPunct="1">
              <a:buFontTx/>
              <a:buNone/>
            </a:pPr>
            <a:r>
              <a:rPr lang="en-US" sz="2400" b="0" dirty="0">
                <a:solidFill>
                  <a:srgbClr val="008000"/>
                </a:solidFill>
                <a:latin typeface="Times New Roman" pitchFamily="18" charset="0"/>
                <a:cs typeface="Times New Roman" pitchFamily="18" charset="0"/>
              </a:rPr>
              <a:t>             on error:       -1</a:t>
            </a:r>
          </a:p>
          <a:p>
            <a:pPr eaLnBrk="1" hangingPunct="1">
              <a:buFontTx/>
              <a:buNone/>
            </a:pPr>
            <a:r>
              <a:rPr lang="en-US" sz="2400" dirty="0">
                <a:cs typeface="Times New Roman" pitchFamily="18" charset="0"/>
              </a:rPr>
              <a:t>Example:</a:t>
            </a:r>
          </a:p>
          <a:p>
            <a:pPr eaLnBrk="1" hangingPunct="1">
              <a:buFontTx/>
              <a:buNone/>
            </a:pPr>
            <a:r>
              <a:rPr lang="en-US" dirty="0"/>
              <a:t>		  </a:t>
            </a:r>
            <a:r>
              <a:rPr lang="en-US" sz="2400" dirty="0">
                <a:solidFill>
                  <a:schemeClr val="accent2"/>
                </a:solidFill>
              </a:rPr>
              <a:t>close (</a:t>
            </a:r>
            <a:r>
              <a:rPr lang="en-US" sz="2400" dirty="0" err="1">
                <a:solidFill>
                  <a:schemeClr val="accent2"/>
                </a:solidFill>
              </a:rPr>
              <a:t>sfd</a:t>
            </a:r>
            <a:r>
              <a:rPr lang="en-US" sz="2400" dirty="0">
                <a:solidFill>
                  <a:schemeClr val="accent2"/>
                </a:solidFill>
              </a:rPr>
              <a:t>);</a:t>
            </a:r>
          </a:p>
        </p:txBody>
      </p:sp>
    </p:spTree>
    <p:extLst>
      <p:ext uri="{BB962C8B-B14F-4D97-AF65-F5344CB8AC3E}">
        <p14:creationId xmlns:p14="http://schemas.microsoft.com/office/powerpoint/2010/main" val="2157001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TCP Echo Server</a:t>
            </a:r>
          </a:p>
        </p:txBody>
      </p:sp>
      <p:sp>
        <p:nvSpPr>
          <p:cNvPr id="7" name="Rectangle 7"/>
          <p:cNvSpPr>
            <a:spLocks noChangeArrowheads="1"/>
          </p:cNvSpPr>
          <p:nvPr/>
        </p:nvSpPr>
        <p:spPr bwMode="auto">
          <a:xfrm>
            <a:off x="1846708" y="1713652"/>
            <a:ext cx="8713788" cy="363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914112" bIns="0" anchor="ctr">
            <a:spAutoFit/>
          </a:bodyPr>
          <a:lstStyle/>
          <a:p>
            <a:pPr algn="l"/>
            <a:r>
              <a:rPr lang="en-US" sz="2000" dirty="0">
                <a:latin typeface="Times New Roman" pitchFamily="18" charset="0"/>
                <a:cs typeface="Times New Roman" pitchFamily="18" charset="0"/>
              </a:rPr>
              <a:t>#include &lt;</a:t>
            </a:r>
            <a:r>
              <a:rPr lang="en-US" sz="2000" dirty="0" err="1">
                <a:latin typeface="Times New Roman" pitchFamily="18" charset="0"/>
                <a:cs typeface="Times New Roman" pitchFamily="18" charset="0"/>
              </a:rPr>
              <a:t>stdio.h</a:t>
            </a:r>
            <a:r>
              <a:rPr lang="en-US" sz="2000" dirty="0">
                <a:latin typeface="Times New Roman" pitchFamily="18" charset="0"/>
                <a:cs typeface="Times New Roman" pitchFamily="18" charset="0"/>
              </a:rPr>
              <a:t>&gt;          /* for </a:t>
            </a:r>
            <a:r>
              <a:rPr lang="en-US" sz="2000" dirty="0" err="1">
                <a:latin typeface="Times New Roman" pitchFamily="18" charset="0"/>
                <a:cs typeface="Times New Roman" pitchFamily="18" charset="0"/>
              </a:rPr>
              <a:t>printf</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fprintf</a:t>
            </a:r>
            <a:r>
              <a:rPr lang="en-US" sz="2000" dirty="0">
                <a:latin typeface="Times New Roman" pitchFamily="18" charset="0"/>
                <a:cs typeface="Times New Roman" pitchFamily="18" charset="0"/>
              </a:rPr>
              <a:t>() */</a:t>
            </a:r>
          </a:p>
          <a:p>
            <a:pPr algn="l"/>
            <a:r>
              <a:rPr lang="en-US" sz="2000" dirty="0">
                <a:latin typeface="Times New Roman" pitchFamily="18" charset="0"/>
                <a:cs typeface="Times New Roman" pitchFamily="18" charset="0"/>
              </a:rPr>
              <a:t>#include &lt;sys/</a:t>
            </a:r>
            <a:r>
              <a:rPr lang="en-US" sz="2000" dirty="0" err="1">
                <a:latin typeface="Times New Roman" pitchFamily="18" charset="0"/>
                <a:cs typeface="Times New Roman" pitchFamily="18" charset="0"/>
              </a:rPr>
              <a:t>socket.h</a:t>
            </a:r>
            <a:r>
              <a:rPr lang="en-US" sz="2000" dirty="0">
                <a:latin typeface="Times New Roman" pitchFamily="18" charset="0"/>
                <a:cs typeface="Times New Roman" pitchFamily="18" charset="0"/>
              </a:rPr>
              <a:t>&gt; /* for socket(), bind(), and connect() */</a:t>
            </a:r>
          </a:p>
          <a:p>
            <a:pPr algn="l"/>
            <a:r>
              <a:rPr lang="en-US" sz="2000" dirty="0">
                <a:latin typeface="Times New Roman" pitchFamily="18" charset="0"/>
                <a:cs typeface="Times New Roman" pitchFamily="18" charset="0"/>
              </a:rPr>
              <a:t>#include &lt;</a:t>
            </a:r>
            <a:r>
              <a:rPr lang="en-US" sz="2000" dirty="0" err="1">
                <a:latin typeface="Times New Roman" pitchFamily="18" charset="0"/>
                <a:cs typeface="Times New Roman" pitchFamily="18" charset="0"/>
              </a:rPr>
              <a:t>arpa</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inet.h</a:t>
            </a:r>
            <a:r>
              <a:rPr lang="en-US" sz="2000" dirty="0">
                <a:latin typeface="Times New Roman" pitchFamily="18" charset="0"/>
                <a:cs typeface="Times New Roman" pitchFamily="18" charset="0"/>
              </a:rPr>
              <a:t>&gt;   /* for </a:t>
            </a:r>
            <a:r>
              <a:rPr lang="en-US" sz="2000" dirty="0" err="1">
                <a:latin typeface="Times New Roman" pitchFamily="18" charset="0"/>
                <a:cs typeface="Times New Roman" pitchFamily="18" charset="0"/>
              </a:rPr>
              <a:t>sockaddr_in</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inet_ntoa</a:t>
            </a:r>
            <a:r>
              <a:rPr lang="en-US" sz="2000" dirty="0">
                <a:latin typeface="Times New Roman" pitchFamily="18" charset="0"/>
                <a:cs typeface="Times New Roman" pitchFamily="18" charset="0"/>
              </a:rPr>
              <a:t>() */</a:t>
            </a:r>
          </a:p>
          <a:p>
            <a:pPr algn="l"/>
            <a:r>
              <a:rPr lang="en-US" sz="2000" dirty="0">
                <a:latin typeface="Times New Roman" pitchFamily="18" charset="0"/>
                <a:cs typeface="Times New Roman" pitchFamily="18" charset="0"/>
              </a:rPr>
              <a:t>#include &lt;</a:t>
            </a:r>
            <a:r>
              <a:rPr lang="en-US" sz="2000" dirty="0" err="1">
                <a:latin typeface="Times New Roman" pitchFamily="18" charset="0"/>
                <a:cs typeface="Times New Roman" pitchFamily="18" charset="0"/>
              </a:rPr>
              <a:t>stdlib.h</a:t>
            </a:r>
            <a:r>
              <a:rPr lang="en-US" sz="2000" dirty="0">
                <a:latin typeface="Times New Roman" pitchFamily="18" charset="0"/>
                <a:cs typeface="Times New Roman" pitchFamily="18" charset="0"/>
              </a:rPr>
              <a:t>&gt;       /* for </a:t>
            </a:r>
            <a:r>
              <a:rPr lang="en-US" sz="2000" dirty="0" err="1">
                <a:latin typeface="Times New Roman" pitchFamily="18" charset="0"/>
                <a:cs typeface="Times New Roman" pitchFamily="18" charset="0"/>
              </a:rPr>
              <a:t>atoi</a:t>
            </a:r>
            <a:r>
              <a:rPr lang="en-US" sz="2000" dirty="0">
                <a:latin typeface="Times New Roman" pitchFamily="18" charset="0"/>
                <a:cs typeface="Times New Roman" pitchFamily="18" charset="0"/>
              </a:rPr>
              <a:t>() and exit() */</a:t>
            </a:r>
          </a:p>
          <a:p>
            <a:pPr algn="l"/>
            <a:r>
              <a:rPr lang="en-US" sz="2000" dirty="0">
                <a:latin typeface="Times New Roman" pitchFamily="18" charset="0"/>
                <a:cs typeface="Times New Roman" pitchFamily="18" charset="0"/>
              </a:rPr>
              <a:t>#include &lt;</a:t>
            </a:r>
            <a:r>
              <a:rPr lang="en-US" sz="2000" dirty="0" err="1">
                <a:latin typeface="Times New Roman" pitchFamily="18" charset="0"/>
                <a:cs typeface="Times New Roman" pitchFamily="18" charset="0"/>
              </a:rPr>
              <a:t>string.h</a:t>
            </a:r>
            <a:r>
              <a:rPr lang="en-US" sz="2000" dirty="0">
                <a:latin typeface="Times New Roman" pitchFamily="18" charset="0"/>
                <a:cs typeface="Times New Roman" pitchFamily="18" charset="0"/>
              </a:rPr>
              <a:t>&gt;       /* for </a:t>
            </a:r>
            <a:r>
              <a:rPr lang="en-US" sz="2000" dirty="0" err="1">
                <a:latin typeface="Times New Roman" pitchFamily="18" charset="0"/>
                <a:cs typeface="Times New Roman" pitchFamily="18" charset="0"/>
              </a:rPr>
              <a:t>memset</a:t>
            </a:r>
            <a:r>
              <a:rPr lang="en-US" sz="2000" dirty="0">
                <a:latin typeface="Times New Roman" pitchFamily="18" charset="0"/>
                <a:cs typeface="Times New Roman" pitchFamily="18" charset="0"/>
              </a:rPr>
              <a:t>() */</a:t>
            </a:r>
          </a:p>
          <a:p>
            <a:pPr algn="l"/>
            <a:r>
              <a:rPr lang="en-US" sz="2000" dirty="0">
                <a:latin typeface="Times New Roman" pitchFamily="18" charset="0"/>
                <a:cs typeface="Times New Roman" pitchFamily="18" charset="0"/>
              </a:rPr>
              <a:t>#include &lt;</a:t>
            </a:r>
            <a:r>
              <a:rPr lang="en-US" sz="2000" dirty="0" err="1">
                <a:latin typeface="Times New Roman" pitchFamily="18" charset="0"/>
                <a:cs typeface="Times New Roman" pitchFamily="18" charset="0"/>
              </a:rPr>
              <a:t>unistd.h</a:t>
            </a:r>
            <a:r>
              <a:rPr lang="en-US" sz="2000" dirty="0">
                <a:latin typeface="Times New Roman" pitchFamily="18" charset="0"/>
                <a:cs typeface="Times New Roman" pitchFamily="18" charset="0"/>
              </a:rPr>
              <a:t>&gt;      /* for close() */</a:t>
            </a:r>
          </a:p>
          <a:p>
            <a:pPr algn="l"/>
            <a:endParaRPr lang="en-US" sz="2000" dirty="0">
              <a:latin typeface="Times New Roman" pitchFamily="18" charset="0"/>
              <a:cs typeface="Times New Roman" pitchFamily="18" charset="0"/>
            </a:endParaRPr>
          </a:p>
          <a:p>
            <a:pPr algn="l"/>
            <a:r>
              <a:rPr lang="en-US" sz="2000" dirty="0">
                <a:latin typeface="Times New Roman" pitchFamily="18" charset="0"/>
                <a:cs typeface="Times New Roman" pitchFamily="18" charset="0"/>
              </a:rPr>
              <a:t>#define MAXPENDING 5             /* Maximum outstanding connection requests */</a:t>
            </a:r>
          </a:p>
          <a:p>
            <a:pPr algn="l"/>
            <a:r>
              <a:rPr lang="en-US" sz="2000" dirty="0">
                <a:latin typeface="Times New Roman" pitchFamily="18" charset="0"/>
                <a:cs typeface="Times New Roman" pitchFamily="18" charset="0"/>
              </a:rPr>
              <a:t>void </a:t>
            </a:r>
            <a:r>
              <a:rPr lang="en-US" sz="2000" dirty="0" err="1">
                <a:latin typeface="Times New Roman" pitchFamily="18" charset="0"/>
                <a:cs typeface="Times New Roman" pitchFamily="18" charset="0"/>
              </a:rPr>
              <a:t>DieWithError</a:t>
            </a:r>
            <a:r>
              <a:rPr lang="en-US" sz="2000" dirty="0">
                <a:latin typeface="Times New Roman" pitchFamily="18" charset="0"/>
                <a:cs typeface="Times New Roman" pitchFamily="18" charset="0"/>
              </a:rPr>
              <a:t>(char *</a:t>
            </a:r>
            <a:r>
              <a:rPr lang="en-US" sz="2000" dirty="0" err="1">
                <a:latin typeface="Times New Roman" pitchFamily="18" charset="0"/>
                <a:cs typeface="Times New Roman" pitchFamily="18" charset="0"/>
              </a:rPr>
              <a:t>errorMessage</a:t>
            </a:r>
            <a:r>
              <a:rPr lang="en-US" sz="2000" dirty="0">
                <a:latin typeface="Times New Roman" pitchFamily="18" charset="0"/>
                <a:cs typeface="Times New Roman" pitchFamily="18" charset="0"/>
              </a:rPr>
              <a:t>);     /* Error handling function */</a:t>
            </a:r>
          </a:p>
          <a:p>
            <a:pPr algn="l"/>
            <a:r>
              <a:rPr lang="en-US" sz="2000" dirty="0">
                <a:latin typeface="Times New Roman" pitchFamily="18" charset="0"/>
                <a:cs typeface="Times New Roman" pitchFamily="18" charset="0"/>
              </a:rPr>
              <a:t>void </a:t>
            </a:r>
            <a:r>
              <a:rPr lang="en-US" sz="2000" dirty="0" err="1">
                <a:latin typeface="Times New Roman" pitchFamily="18" charset="0"/>
                <a:cs typeface="Times New Roman" pitchFamily="18" charset="0"/>
              </a:rPr>
              <a:t>HandleTCPClient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clntSocket</a:t>
            </a:r>
            <a:r>
              <a:rPr lang="en-US" sz="2000" dirty="0">
                <a:latin typeface="Times New Roman" pitchFamily="18" charset="0"/>
                <a:cs typeface="Times New Roman" pitchFamily="18" charset="0"/>
              </a:rPr>
              <a:t>);       /* TCP client handling function */</a:t>
            </a:r>
          </a:p>
          <a:p>
            <a:endParaRPr lang="en-US" dirty="0"/>
          </a:p>
          <a:p>
            <a:endParaRPr lang="en-US" dirty="0"/>
          </a:p>
        </p:txBody>
      </p:sp>
      <p:sp>
        <p:nvSpPr>
          <p:cNvPr id="8" name="Rectangle 9"/>
          <p:cNvSpPr>
            <a:spLocks noChangeArrowheads="1"/>
          </p:cNvSpPr>
          <p:nvPr/>
        </p:nvSpPr>
        <p:spPr bwMode="auto">
          <a:xfrm>
            <a:off x="9409113" y="5734050"/>
            <a:ext cx="1008062" cy="503238"/>
          </a:xfrm>
          <a:prstGeom prst="rect">
            <a:avLst/>
          </a:prstGeom>
          <a:noFill/>
          <a:ln w="9525">
            <a:solidFill>
              <a:srgbClr val="FF6600"/>
            </a:solidFill>
            <a:miter lim="800000"/>
            <a:headEnd/>
            <a:tailEnd/>
          </a:ln>
          <a:effectLst/>
        </p:spPr>
        <p:txBody>
          <a:bodyPr wrap="none" anchor="ctr"/>
          <a:lstStyle/>
          <a:p>
            <a:pPr algn="ctr">
              <a:defRPr/>
            </a:pPr>
            <a:r>
              <a:rPr lang="en-US" dirty="0">
                <a:solidFill>
                  <a:srgbClr val="800000"/>
                </a:solidFill>
                <a:latin typeface="Helvetica"/>
                <a:cs typeface="Helvetica"/>
              </a:rPr>
              <a:t>D&amp;C</a:t>
            </a:r>
            <a:endParaRPr lang="en-US" b="1" dirty="0">
              <a:solidFill>
                <a:srgbClr val="800000"/>
              </a:solidFill>
              <a:effectLst>
                <a:outerShdw blurRad="38100" dist="38100" dir="2700000" algn="tl">
                  <a:srgbClr val="C0C0C0"/>
                </a:outerShdw>
              </a:effectLst>
              <a:latin typeface="Helvetica"/>
              <a:cs typeface="Helvetica"/>
            </a:endParaRPr>
          </a:p>
        </p:txBody>
      </p:sp>
    </p:spTree>
    <p:extLst>
      <p:ext uri="{BB962C8B-B14F-4D97-AF65-F5344CB8AC3E}">
        <p14:creationId xmlns:p14="http://schemas.microsoft.com/office/powerpoint/2010/main" val="1315006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TCP Echo Server (</a:t>
            </a:r>
            <a:r>
              <a:rPr lang="en-US" dirty="0" err="1"/>
              <a:t>cont</a:t>
            </a:r>
            <a:r>
              <a:rPr lang="en-US" dirty="0"/>
              <a:t>)</a:t>
            </a:r>
          </a:p>
        </p:txBody>
      </p:sp>
      <p:sp>
        <p:nvSpPr>
          <p:cNvPr id="7" name="Rectangle 2"/>
          <p:cNvSpPr>
            <a:spLocks noChangeArrowheads="1"/>
          </p:cNvSpPr>
          <p:nvPr/>
        </p:nvSpPr>
        <p:spPr bwMode="auto">
          <a:xfrm>
            <a:off x="1630684" y="1378549"/>
            <a:ext cx="8713788" cy="5232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914112" bIns="0" anchor="ctr">
            <a:spAutoFit/>
          </a:bodyPr>
          <a:lstStyle/>
          <a:p>
            <a:pPr algn="l"/>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main(</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argc</a:t>
            </a:r>
            <a:r>
              <a:rPr lang="en-US" sz="2000" dirty="0">
                <a:latin typeface="Times New Roman" pitchFamily="18" charset="0"/>
                <a:cs typeface="Times New Roman" pitchFamily="18" charset="0"/>
              </a:rPr>
              <a:t>, char *</a:t>
            </a:r>
            <a:r>
              <a:rPr lang="en-US" sz="2000" dirty="0" err="1">
                <a:latin typeface="Times New Roman" pitchFamily="18" charset="0"/>
                <a:cs typeface="Times New Roman" pitchFamily="18" charset="0"/>
              </a:rPr>
              <a:t>argv</a:t>
            </a:r>
            <a:r>
              <a:rPr lang="en-US" sz="2000" dirty="0">
                <a:latin typeface="Times New Roman" pitchFamily="18" charset="0"/>
                <a:cs typeface="Times New Roman" pitchFamily="18" charset="0"/>
              </a:rPr>
              <a:t>[])</a:t>
            </a:r>
          </a:p>
          <a:p>
            <a:pPr algn="l"/>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servSock</a:t>
            </a:r>
            <a:r>
              <a:rPr lang="en-US" sz="2000" dirty="0">
                <a:latin typeface="Times New Roman" pitchFamily="18" charset="0"/>
                <a:cs typeface="Times New Roman" pitchFamily="18" charset="0"/>
              </a:rPr>
              <a:t>;                                   /*Socket descriptor for server */</a:t>
            </a:r>
          </a:p>
          <a:p>
            <a:pPr algn="l"/>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clntSock</a:t>
            </a:r>
            <a:r>
              <a:rPr lang="en-US" sz="2000" dirty="0">
                <a:latin typeface="Times New Roman" pitchFamily="18" charset="0"/>
                <a:cs typeface="Times New Roman" pitchFamily="18" charset="0"/>
              </a:rPr>
              <a:t>;                                   /* Socket descriptor for client */</a:t>
            </a:r>
          </a:p>
          <a:p>
            <a:pPr algn="l"/>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struct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sockaddr_in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echoServAddr</a:t>
            </a:r>
            <a:r>
              <a:rPr lang="en-US" sz="2000" dirty="0">
                <a:latin typeface="Times New Roman" pitchFamily="18" charset="0"/>
                <a:cs typeface="Times New Roman" pitchFamily="18" charset="0"/>
              </a:rPr>
              <a:t>; /* Local address */</a:t>
            </a:r>
          </a:p>
          <a:p>
            <a:pPr algn="l"/>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struct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sockaddr_in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echoClntAddr</a:t>
            </a:r>
            <a:r>
              <a:rPr lang="en-US" sz="2000" dirty="0">
                <a:latin typeface="Times New Roman" pitchFamily="18" charset="0"/>
                <a:cs typeface="Times New Roman" pitchFamily="18" charset="0"/>
              </a:rPr>
              <a:t>; /* Client address */</a:t>
            </a:r>
          </a:p>
          <a:p>
            <a:pPr algn="l"/>
            <a:r>
              <a:rPr lang="en-US" sz="2000" dirty="0">
                <a:latin typeface="Times New Roman" pitchFamily="18" charset="0"/>
                <a:cs typeface="Times New Roman" pitchFamily="18" charset="0"/>
              </a:rPr>
              <a:t>      unsigned short </a:t>
            </a:r>
            <a:r>
              <a:rPr lang="en-US" sz="2000" dirty="0" err="1">
                <a:latin typeface="Times New Roman" pitchFamily="18" charset="0"/>
                <a:cs typeface="Times New Roman" pitchFamily="18" charset="0"/>
              </a:rPr>
              <a:t>echoServPort</a:t>
            </a:r>
            <a:r>
              <a:rPr lang="en-US" sz="2000" dirty="0">
                <a:latin typeface="Times New Roman" pitchFamily="18" charset="0"/>
                <a:cs typeface="Times New Roman" pitchFamily="18" charset="0"/>
              </a:rPr>
              <a:t>;        /* Server port */</a:t>
            </a:r>
          </a:p>
          <a:p>
            <a:pPr algn="l"/>
            <a:r>
              <a:rPr lang="en-US" sz="2000" dirty="0">
                <a:latin typeface="Times New Roman" pitchFamily="18" charset="0"/>
                <a:cs typeface="Times New Roman" pitchFamily="18" charset="0"/>
              </a:rPr>
              <a:t>      unsigned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clntLen</a:t>
            </a:r>
            <a:r>
              <a:rPr lang="en-US" sz="2000" dirty="0">
                <a:latin typeface="Times New Roman" pitchFamily="18" charset="0"/>
                <a:cs typeface="Times New Roman" pitchFamily="18" charset="0"/>
              </a:rPr>
              <a:t>;                     /* Length of client address data structure */ </a:t>
            </a:r>
          </a:p>
          <a:p>
            <a:pPr algn="l"/>
            <a:endParaRPr lang="en-US" sz="2000" dirty="0">
              <a:latin typeface="Times New Roman" pitchFamily="18" charset="0"/>
              <a:cs typeface="Times New Roman" pitchFamily="18" charset="0"/>
            </a:endParaRPr>
          </a:p>
          <a:p>
            <a:pPr algn="l"/>
            <a:r>
              <a:rPr lang="en-US" sz="2000" dirty="0">
                <a:latin typeface="Times New Roman" pitchFamily="18" charset="0"/>
                <a:cs typeface="Times New Roman" pitchFamily="18" charset="0"/>
              </a:rPr>
              <a:t>      if (</a:t>
            </a:r>
            <a:r>
              <a:rPr lang="en-US" sz="2000" dirty="0" err="1">
                <a:latin typeface="Times New Roman" pitchFamily="18" charset="0"/>
                <a:cs typeface="Times New Roman" pitchFamily="18" charset="0"/>
              </a:rPr>
              <a:t>argc</a:t>
            </a:r>
            <a:r>
              <a:rPr lang="en-US" sz="2000" dirty="0">
                <a:latin typeface="Times New Roman" pitchFamily="18" charset="0"/>
                <a:cs typeface="Times New Roman" pitchFamily="18" charset="0"/>
              </a:rPr>
              <a:t> != 2)     /* Test for correct number of arguments */</a:t>
            </a:r>
          </a:p>
          <a:p>
            <a:pPr algn="l"/>
            <a:r>
              <a:rPr lang="en-US" sz="2000" dirty="0">
                <a:latin typeface="Times New Roman" pitchFamily="18" charset="0"/>
                <a:cs typeface="Times New Roman" pitchFamily="18" charset="0"/>
              </a:rPr>
              <a:t>     { </a:t>
            </a:r>
          </a:p>
          <a:p>
            <a:pPr algn="l"/>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fprintf</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stderr</a:t>
            </a:r>
            <a:r>
              <a:rPr lang="en-US" sz="2000" dirty="0">
                <a:latin typeface="Times New Roman" pitchFamily="18" charset="0"/>
                <a:cs typeface="Times New Roman" pitchFamily="18" charset="0"/>
              </a:rPr>
              <a:t>, "Usage:  %s &lt;Server Port&gt;\n", </a:t>
            </a:r>
            <a:r>
              <a:rPr lang="en-US" sz="2000" dirty="0" err="1">
                <a:latin typeface="Times New Roman" pitchFamily="18" charset="0"/>
                <a:cs typeface="Times New Roman" pitchFamily="18" charset="0"/>
              </a:rPr>
              <a:t>argv</a:t>
            </a:r>
            <a:r>
              <a:rPr lang="en-US" sz="2000" dirty="0">
                <a:latin typeface="Times New Roman" pitchFamily="18" charset="0"/>
                <a:cs typeface="Times New Roman" pitchFamily="18" charset="0"/>
              </a:rPr>
              <a:t>[0]);</a:t>
            </a:r>
          </a:p>
          <a:p>
            <a:pPr algn="l"/>
            <a:r>
              <a:rPr lang="en-US" sz="2000" dirty="0">
                <a:latin typeface="Times New Roman" pitchFamily="18" charset="0"/>
                <a:cs typeface="Times New Roman" pitchFamily="18" charset="0"/>
              </a:rPr>
              <a:t>            exit(1);   </a:t>
            </a:r>
          </a:p>
          <a:p>
            <a:pPr algn="l"/>
            <a:r>
              <a:rPr lang="en-US" sz="2000" dirty="0">
                <a:latin typeface="Times New Roman" pitchFamily="18" charset="0"/>
                <a:cs typeface="Times New Roman" pitchFamily="18" charset="0"/>
              </a:rPr>
              <a:t>     }</a:t>
            </a:r>
          </a:p>
          <a:p>
            <a:pPr algn="l"/>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echoServPort</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atoi</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argv</a:t>
            </a:r>
            <a:r>
              <a:rPr lang="en-US" sz="2000" dirty="0">
                <a:latin typeface="Times New Roman" pitchFamily="18" charset="0"/>
                <a:cs typeface="Times New Roman" pitchFamily="18" charset="0"/>
              </a:rPr>
              <a:t>[1]);        /* First </a:t>
            </a:r>
            <a:r>
              <a:rPr lang="en-US" sz="2000" dirty="0" err="1">
                <a:latin typeface="Times New Roman" pitchFamily="18" charset="0"/>
                <a:cs typeface="Times New Roman" pitchFamily="18" charset="0"/>
              </a:rPr>
              <a:t>arg</a:t>
            </a:r>
            <a:r>
              <a:rPr lang="en-US" sz="2000" dirty="0">
                <a:latin typeface="Times New Roman" pitchFamily="18" charset="0"/>
                <a:cs typeface="Times New Roman" pitchFamily="18" charset="0"/>
              </a:rPr>
              <a:t>:  local port */</a:t>
            </a:r>
          </a:p>
          <a:p>
            <a:pPr algn="l"/>
            <a:r>
              <a:rPr lang="en-US" altLang="ko-KR" sz="2000" dirty="0">
                <a:latin typeface="Times New Roman" pitchFamily="18" charset="0"/>
                <a:cs typeface="Times New Roman" pitchFamily="18" charset="0"/>
              </a:rPr>
              <a:t>   </a:t>
            </a:r>
            <a:r>
              <a:rPr lang="en-US" altLang="ko-KR" sz="2000" dirty="0">
                <a:latin typeface="Times New Roman" pitchFamily="18" charset="0"/>
                <a:ea typeface="굴림" charset="-127"/>
                <a:cs typeface="Times New Roman" pitchFamily="18" charset="0"/>
              </a:rPr>
              <a:t> /* Create socket for incoming connections */</a:t>
            </a:r>
          </a:p>
          <a:p>
            <a:pPr algn="l"/>
            <a:r>
              <a:rPr lang="en-US" altLang="ko-KR" sz="2000" dirty="0">
                <a:latin typeface="Times New Roman" pitchFamily="18" charset="0"/>
                <a:ea typeface="굴림" charset="-127"/>
                <a:cs typeface="Times New Roman" pitchFamily="18" charset="0"/>
              </a:rPr>
              <a:t>      </a:t>
            </a:r>
            <a:r>
              <a:rPr lang="en-US" sz="2000" dirty="0">
                <a:latin typeface="Times New Roman" pitchFamily="18" charset="0"/>
                <a:cs typeface="Times New Roman" pitchFamily="18" charset="0"/>
              </a:rPr>
              <a:t>if ((</a:t>
            </a:r>
            <a:r>
              <a:rPr lang="en-US" sz="2000" dirty="0" err="1">
                <a:latin typeface="Times New Roman" pitchFamily="18" charset="0"/>
                <a:cs typeface="Times New Roman" pitchFamily="18" charset="0"/>
              </a:rPr>
              <a:t>servSock</a:t>
            </a:r>
            <a:r>
              <a:rPr lang="en-US" sz="2000" dirty="0">
                <a:latin typeface="Times New Roman" pitchFamily="18" charset="0"/>
                <a:cs typeface="Times New Roman" pitchFamily="18" charset="0"/>
              </a:rPr>
              <a:t> =</a:t>
            </a:r>
            <a:r>
              <a:rPr lang="en-US" sz="2000" dirty="0">
                <a:solidFill>
                  <a:srgbClr val="800000"/>
                </a:solidFill>
                <a:cs typeface="Times New Roman" pitchFamily="18" charset="0"/>
              </a:rPr>
              <a:t> </a:t>
            </a:r>
            <a:r>
              <a:rPr lang="en-US" sz="2000" b="1" dirty="0">
                <a:solidFill>
                  <a:srgbClr val="800000"/>
                </a:solidFill>
                <a:cs typeface="Times New Roman" pitchFamily="18" charset="0"/>
              </a:rPr>
              <a:t>socket </a:t>
            </a:r>
            <a:r>
              <a:rPr lang="en-US" sz="2000" dirty="0">
                <a:latin typeface="Times New Roman" pitchFamily="18" charset="0"/>
                <a:cs typeface="Times New Roman" pitchFamily="18" charset="0"/>
              </a:rPr>
              <a:t>(AF_INET, SOCK_STREAM, IPPROTO_TCP)) &lt; 0) </a:t>
            </a:r>
          </a:p>
          <a:p>
            <a:pPr algn="l"/>
            <a:r>
              <a:rPr lang="en-US" altLang="ko-KR" sz="2000" dirty="0">
                <a:latin typeface="Times New Roman" pitchFamily="18" charset="0"/>
                <a:ea typeface="굴림" charset="-127"/>
                <a:cs typeface="Times New Roman" pitchFamily="18" charset="0"/>
              </a:rPr>
              <a:t>     	</a:t>
            </a:r>
            <a:r>
              <a:rPr lang="en-US" sz="2000" dirty="0" err="1">
                <a:latin typeface="Times New Roman" pitchFamily="18" charset="0"/>
                <a:cs typeface="Times New Roman" pitchFamily="18" charset="0"/>
              </a:rPr>
              <a:t>DieWithError</a:t>
            </a:r>
            <a:r>
              <a:rPr lang="en-US" sz="2000" dirty="0">
                <a:latin typeface="Times New Roman" pitchFamily="18" charset="0"/>
                <a:cs typeface="Times New Roman" pitchFamily="18" charset="0"/>
              </a:rPr>
              <a:t>("socket() failed"); </a:t>
            </a:r>
            <a:r>
              <a:rPr lang="en-US" altLang="ko-KR" sz="2000" dirty="0">
                <a:latin typeface="Times New Roman" pitchFamily="18" charset="0"/>
                <a:ea typeface="굴림" charset="-127"/>
                <a:cs typeface="Times New Roman" pitchFamily="18" charset="0"/>
              </a:rPr>
              <a:t>  </a:t>
            </a:r>
            <a:endParaRPr lang="en-US" sz="2000" dirty="0">
              <a:latin typeface="Times New Roman" pitchFamily="18" charset="0"/>
              <a:cs typeface="Times New Roman" pitchFamily="18" charset="0"/>
            </a:endParaRPr>
          </a:p>
        </p:txBody>
      </p:sp>
      <p:sp>
        <p:nvSpPr>
          <p:cNvPr id="9" name="Rectangle 9"/>
          <p:cNvSpPr>
            <a:spLocks noChangeArrowheads="1"/>
          </p:cNvSpPr>
          <p:nvPr/>
        </p:nvSpPr>
        <p:spPr bwMode="auto">
          <a:xfrm>
            <a:off x="9409113" y="6201986"/>
            <a:ext cx="1008062" cy="503238"/>
          </a:xfrm>
          <a:prstGeom prst="rect">
            <a:avLst/>
          </a:prstGeom>
          <a:noFill/>
          <a:ln w="9525">
            <a:solidFill>
              <a:srgbClr val="800000"/>
            </a:solidFill>
            <a:miter lim="800000"/>
            <a:headEnd/>
            <a:tailEnd/>
          </a:ln>
          <a:effectLst/>
        </p:spPr>
        <p:txBody>
          <a:bodyPr wrap="none" anchor="ctr"/>
          <a:lstStyle/>
          <a:p>
            <a:pPr algn="ctr">
              <a:defRPr/>
            </a:pPr>
            <a:r>
              <a:rPr lang="en-US" dirty="0">
                <a:solidFill>
                  <a:srgbClr val="800000"/>
                </a:solidFill>
                <a:latin typeface="Helvetica"/>
                <a:cs typeface="Helvetica"/>
              </a:rPr>
              <a:t>D&amp;C</a:t>
            </a:r>
            <a:endParaRPr lang="en-US" b="1" dirty="0">
              <a:solidFill>
                <a:srgbClr val="800000"/>
              </a:solidFill>
              <a:effectLst>
                <a:outerShdw blurRad="38100" dist="38100" dir="2700000" algn="tl">
                  <a:srgbClr val="C0C0C0"/>
                </a:outerShdw>
              </a:effectLst>
              <a:latin typeface="Helvetica"/>
              <a:cs typeface="Helvetica"/>
            </a:endParaRPr>
          </a:p>
        </p:txBody>
      </p:sp>
    </p:spTree>
    <p:extLst>
      <p:ext uri="{BB962C8B-B14F-4D97-AF65-F5344CB8AC3E}">
        <p14:creationId xmlns:p14="http://schemas.microsoft.com/office/powerpoint/2010/main" val="2948029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34068-755F-DE55-EBB3-E1B1203CEFDC}"/>
              </a:ext>
            </a:extLst>
          </p:cNvPr>
          <p:cNvSpPr>
            <a:spLocks noGrp="1"/>
          </p:cNvSpPr>
          <p:nvPr>
            <p:ph type="title"/>
          </p:nvPr>
        </p:nvSpPr>
        <p:spPr>
          <a:xfrm>
            <a:off x="838200" y="365125"/>
            <a:ext cx="10515600" cy="1036955"/>
          </a:xfrm>
        </p:spPr>
        <p:txBody>
          <a:bodyPr/>
          <a:lstStyle/>
          <a:p>
            <a:r>
              <a:rPr lang="en-US" b="1" dirty="0"/>
              <a:t>Getting started</a:t>
            </a:r>
          </a:p>
        </p:txBody>
      </p:sp>
      <p:sp>
        <p:nvSpPr>
          <p:cNvPr id="3" name="Content Placeholder 2">
            <a:extLst>
              <a:ext uri="{FF2B5EF4-FFF2-40B4-BE49-F238E27FC236}">
                <a16:creationId xmlns:a16="http://schemas.microsoft.com/office/drawing/2014/main" id="{200F7069-A2D9-3A89-47DA-38D00F840C7F}"/>
              </a:ext>
            </a:extLst>
          </p:cNvPr>
          <p:cNvSpPr>
            <a:spLocks noGrp="1"/>
          </p:cNvSpPr>
          <p:nvPr>
            <p:ph idx="1"/>
          </p:nvPr>
        </p:nvSpPr>
        <p:spPr>
          <a:xfrm>
            <a:off x="838200" y="1607127"/>
            <a:ext cx="10515600" cy="4569836"/>
          </a:xfrm>
        </p:spPr>
        <p:txBody>
          <a:bodyPr>
            <a:normAutofit/>
          </a:bodyPr>
          <a:lstStyle/>
          <a:p>
            <a:r>
              <a:rPr lang="en-US" dirty="0"/>
              <a:t>For a basic functionality, you need to be able to read and transmit a binary file.</a:t>
            </a:r>
          </a:p>
          <a:p>
            <a:r>
              <a:rPr lang="en-US" dirty="0"/>
              <a:t>From the project specs, you are given a URL where you can generate your own QR codes and save those as image files that can be later used for the transmission.</a:t>
            </a:r>
          </a:p>
          <a:p>
            <a:r>
              <a:rPr lang="en-US" dirty="0"/>
              <a:t> The client code needs to get the file name of the </a:t>
            </a:r>
            <a:r>
              <a:rPr lang="en-US" dirty="0" err="1"/>
              <a:t>png</a:t>
            </a:r>
            <a:r>
              <a:rPr lang="en-US" dirty="0"/>
              <a:t> file. It will read each of the bytes (image is nothing but bytes/bits) into a buffer and it will then send system call on that buffer and you will read this in a while loop – </a:t>
            </a:r>
            <a:r>
              <a:rPr lang="en-US" dirty="0">
                <a:highlight>
                  <a:srgbClr val="FFFF00"/>
                </a:highlight>
              </a:rPr>
              <a:t>reading x number of bytes and send x number of bytes and continue until the end of the file (image file</a:t>
            </a:r>
            <a:r>
              <a:rPr lang="en-US" dirty="0"/>
              <a:t>). *</a:t>
            </a:r>
          </a:p>
        </p:txBody>
      </p:sp>
    </p:spTree>
    <p:extLst>
      <p:ext uri="{BB962C8B-B14F-4D97-AF65-F5344CB8AC3E}">
        <p14:creationId xmlns:p14="http://schemas.microsoft.com/office/powerpoint/2010/main" val="2757437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TCP Echo Server (</a:t>
            </a:r>
            <a:r>
              <a:rPr lang="en-US" dirty="0" err="1"/>
              <a:t>cont</a:t>
            </a:r>
            <a:r>
              <a:rPr lang="en-US" dirty="0"/>
              <a:t>)</a:t>
            </a:r>
          </a:p>
        </p:txBody>
      </p:sp>
      <p:sp>
        <p:nvSpPr>
          <p:cNvPr id="7" name="Rectangle 4"/>
          <p:cNvSpPr>
            <a:spLocks noChangeArrowheads="1"/>
          </p:cNvSpPr>
          <p:nvPr/>
        </p:nvSpPr>
        <p:spPr bwMode="auto">
          <a:xfrm>
            <a:off x="1558926" y="1290822"/>
            <a:ext cx="8569325" cy="43704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914112" bIns="0" anchor="ctr">
            <a:spAutoFit/>
          </a:bodyPr>
          <a:lstStyle/>
          <a:p>
            <a:pPr algn="l"/>
            <a:r>
              <a:rPr lang="en-US" dirty="0"/>
              <a:t>   </a:t>
            </a:r>
            <a:r>
              <a:rPr lang="en-US" sz="2000" dirty="0">
                <a:latin typeface="Times New Roman" pitchFamily="18" charset="0"/>
                <a:cs typeface="Times New Roman" pitchFamily="18" charset="0"/>
              </a:rPr>
              <a:t>/* Construct local address structure */</a:t>
            </a:r>
          </a:p>
          <a:p>
            <a:pPr algn="l"/>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memset</a:t>
            </a:r>
            <a:r>
              <a:rPr lang="en-US" sz="2000" dirty="0">
                <a:latin typeface="Times New Roman" pitchFamily="18" charset="0"/>
                <a:cs typeface="Times New Roman" pitchFamily="18" charset="0"/>
              </a:rPr>
              <a:t>(&amp;</a:t>
            </a:r>
            <a:r>
              <a:rPr lang="en-US" sz="2000" dirty="0" err="1">
                <a:latin typeface="Times New Roman" pitchFamily="18" charset="0"/>
                <a:cs typeface="Times New Roman" pitchFamily="18" charset="0"/>
              </a:rPr>
              <a:t>echoServAddr</a:t>
            </a:r>
            <a:r>
              <a:rPr lang="en-US" sz="2000" dirty="0">
                <a:latin typeface="Times New Roman" pitchFamily="18" charset="0"/>
                <a:cs typeface="Times New Roman" pitchFamily="18" charset="0"/>
              </a:rPr>
              <a:t>, 0, </a:t>
            </a:r>
            <a:r>
              <a:rPr lang="en-US" sz="2000" dirty="0" err="1">
                <a:latin typeface="Times New Roman" pitchFamily="18" charset="0"/>
                <a:cs typeface="Times New Roman" pitchFamily="18" charset="0"/>
              </a:rPr>
              <a:t>sizeof</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echoServAddr</a:t>
            </a:r>
            <a:r>
              <a:rPr lang="en-US" sz="2000" dirty="0">
                <a:latin typeface="Times New Roman" pitchFamily="18" charset="0"/>
                <a:cs typeface="Times New Roman" pitchFamily="18" charset="0"/>
              </a:rPr>
              <a:t>));         /* Zero out structure */</a:t>
            </a:r>
          </a:p>
          <a:p>
            <a:pPr algn="l"/>
            <a:r>
              <a:rPr lang="en-US" sz="2000" dirty="0">
                <a:latin typeface="Times New Roman" pitchFamily="18" charset="0"/>
                <a:cs typeface="Times New Roman" pitchFamily="18" charset="0"/>
              </a:rPr>
              <a:t>    </a:t>
            </a:r>
            <a:r>
              <a:rPr lang="en-US" altLang="ko-KR" sz="2000" dirty="0" err="1">
                <a:latin typeface="Times New Roman" pitchFamily="18" charset="0"/>
                <a:ea typeface="굴림" charset="-127"/>
                <a:cs typeface="Times New Roman" pitchFamily="18" charset="0"/>
              </a:rPr>
              <a:t>echoServAddr.sin_family</a:t>
            </a:r>
            <a:r>
              <a:rPr lang="en-US" altLang="ko-KR" sz="2000" dirty="0">
                <a:latin typeface="Times New Roman" pitchFamily="18" charset="0"/>
                <a:ea typeface="굴림" charset="-127"/>
                <a:cs typeface="Times New Roman" pitchFamily="18" charset="0"/>
              </a:rPr>
              <a:t>         = AF_INET;                      /* Internet address family */</a:t>
            </a:r>
          </a:p>
          <a:p>
            <a:pPr algn="l"/>
            <a:r>
              <a:rPr lang="en-US" altLang="ko-KR" sz="2000" dirty="0">
                <a:latin typeface="Times New Roman" pitchFamily="18" charset="0"/>
                <a:ea typeface="굴림" charset="-127"/>
                <a:cs typeface="Times New Roman" pitchFamily="18" charset="0"/>
              </a:rPr>
              <a:t>    </a:t>
            </a:r>
            <a:r>
              <a:rPr lang="en-US" altLang="ko-KR" sz="2000" dirty="0" err="1">
                <a:latin typeface="Times New Roman" pitchFamily="18" charset="0"/>
                <a:ea typeface="굴림" charset="-127"/>
                <a:cs typeface="Times New Roman" pitchFamily="18" charset="0"/>
              </a:rPr>
              <a:t>echoServAddr.sin_addr.s_addr</a:t>
            </a:r>
            <a:r>
              <a:rPr lang="en-US" altLang="ko-KR" sz="2000" dirty="0">
                <a:latin typeface="Times New Roman" pitchFamily="18" charset="0"/>
                <a:ea typeface="굴림" charset="-127"/>
                <a:cs typeface="Times New Roman" pitchFamily="18" charset="0"/>
              </a:rPr>
              <a:t> = </a:t>
            </a:r>
            <a:r>
              <a:rPr lang="en-US" altLang="ko-KR" sz="2000" dirty="0" err="1">
                <a:latin typeface="Times New Roman" pitchFamily="18" charset="0"/>
                <a:ea typeface="굴림" charset="-127"/>
                <a:cs typeface="Times New Roman" pitchFamily="18" charset="0"/>
              </a:rPr>
              <a:t>htonl</a:t>
            </a:r>
            <a:r>
              <a:rPr lang="en-US" altLang="ko-KR" sz="2000" dirty="0">
                <a:latin typeface="Times New Roman" pitchFamily="18" charset="0"/>
                <a:ea typeface="굴림" charset="-127"/>
                <a:cs typeface="Times New Roman" pitchFamily="18" charset="0"/>
              </a:rPr>
              <a:t>(INADDR_ANY); /* Any incoming interface */</a:t>
            </a:r>
          </a:p>
          <a:p>
            <a:pPr algn="l"/>
            <a:r>
              <a:rPr lang="en-US" altLang="ko-KR" sz="2000" dirty="0">
                <a:latin typeface="Times New Roman" pitchFamily="18" charset="0"/>
                <a:ea typeface="굴림" charset="-127"/>
                <a:cs typeface="Times New Roman" pitchFamily="18" charset="0"/>
              </a:rPr>
              <a:t>    </a:t>
            </a:r>
            <a:r>
              <a:rPr lang="en-US" sz="2000" dirty="0" err="1">
                <a:latin typeface="Times New Roman" pitchFamily="18" charset="0"/>
                <a:cs typeface="Times New Roman" pitchFamily="18" charset="0"/>
              </a:rPr>
              <a:t>echoServAddr.sin_port</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htons</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echoServPort</a:t>
            </a:r>
            <a:r>
              <a:rPr lang="en-US" sz="2000" dirty="0">
                <a:latin typeface="Times New Roman" pitchFamily="18" charset="0"/>
                <a:cs typeface="Times New Roman" pitchFamily="18" charset="0"/>
              </a:rPr>
              <a:t>);     /* Local port */</a:t>
            </a:r>
          </a:p>
          <a:p>
            <a:pPr algn="l"/>
            <a:r>
              <a:rPr lang="en-US" altLang="ko-KR" sz="2000" dirty="0">
                <a:latin typeface="Times New Roman" pitchFamily="18" charset="0"/>
                <a:ea typeface="굴림" charset="-127"/>
                <a:cs typeface="Times New Roman" pitchFamily="18" charset="0"/>
              </a:rPr>
              <a:t>    </a:t>
            </a:r>
          </a:p>
          <a:p>
            <a:pPr algn="l"/>
            <a:r>
              <a:rPr lang="en-US" altLang="ko-KR" sz="2000" dirty="0">
                <a:latin typeface="Times New Roman" pitchFamily="18" charset="0"/>
                <a:ea typeface="굴림" charset="-127"/>
                <a:cs typeface="Times New Roman" pitchFamily="18" charset="0"/>
              </a:rPr>
              <a:t>    /* Bind to the local address */</a:t>
            </a:r>
          </a:p>
          <a:p>
            <a:pPr algn="l"/>
            <a:r>
              <a:rPr lang="en-US" altLang="ko-KR" sz="2000" dirty="0">
                <a:latin typeface="Times New Roman" pitchFamily="18" charset="0"/>
                <a:ea typeface="굴림" charset="-127"/>
                <a:cs typeface="Times New Roman" pitchFamily="18" charset="0"/>
              </a:rPr>
              <a:t>   if (</a:t>
            </a:r>
            <a:r>
              <a:rPr lang="en-US" altLang="ko-KR" sz="2000" b="1" dirty="0">
                <a:solidFill>
                  <a:srgbClr val="990000"/>
                </a:solidFill>
                <a:ea typeface="굴림" charset="-127"/>
                <a:cs typeface="Times New Roman" pitchFamily="18" charset="0"/>
              </a:rPr>
              <a:t>bind</a:t>
            </a:r>
            <a:r>
              <a:rPr lang="en-US" altLang="ko-KR" sz="2000" dirty="0">
                <a:latin typeface="Times New Roman" pitchFamily="18" charset="0"/>
                <a:ea typeface="굴림" charset="-127"/>
                <a:cs typeface="Times New Roman" pitchFamily="18" charset="0"/>
              </a:rPr>
              <a:t> (</a:t>
            </a:r>
            <a:r>
              <a:rPr lang="en-US" altLang="ko-KR" sz="2000" dirty="0" err="1">
                <a:latin typeface="Times New Roman" pitchFamily="18" charset="0"/>
                <a:ea typeface="굴림" charset="-127"/>
                <a:cs typeface="Times New Roman" pitchFamily="18" charset="0"/>
              </a:rPr>
              <a:t>servSock</a:t>
            </a:r>
            <a:r>
              <a:rPr lang="en-US" altLang="ko-KR" sz="2000" dirty="0">
                <a:latin typeface="Times New Roman" pitchFamily="18" charset="0"/>
                <a:ea typeface="굴림" charset="-127"/>
                <a:cs typeface="Times New Roman" pitchFamily="18" charset="0"/>
              </a:rPr>
              <a:t>, (</a:t>
            </a:r>
            <a:r>
              <a:rPr lang="en-US" altLang="ko-KR" sz="2000" dirty="0" err="1">
                <a:latin typeface="Times New Roman" pitchFamily="18" charset="0"/>
                <a:ea typeface="굴림" charset="-127"/>
                <a:cs typeface="Times New Roman" pitchFamily="18" charset="0"/>
              </a:rPr>
              <a:t>struct</a:t>
            </a:r>
            <a:r>
              <a:rPr lang="en-US" altLang="ko-KR" sz="2000" dirty="0">
                <a:latin typeface="Times New Roman" pitchFamily="18" charset="0"/>
                <a:ea typeface="굴림" charset="-127"/>
                <a:cs typeface="Times New Roman" pitchFamily="18" charset="0"/>
              </a:rPr>
              <a:t> </a:t>
            </a:r>
            <a:r>
              <a:rPr lang="en-US" altLang="ko-KR" sz="2000" dirty="0" err="1">
                <a:latin typeface="Times New Roman" pitchFamily="18" charset="0"/>
                <a:ea typeface="굴림" charset="-127"/>
                <a:cs typeface="Times New Roman" pitchFamily="18" charset="0"/>
              </a:rPr>
              <a:t>sockaddr</a:t>
            </a:r>
            <a:r>
              <a:rPr lang="en-US" altLang="ko-KR" sz="2000" dirty="0">
                <a:latin typeface="Times New Roman" pitchFamily="18" charset="0"/>
                <a:ea typeface="굴림" charset="-127"/>
                <a:cs typeface="Times New Roman" pitchFamily="18" charset="0"/>
              </a:rPr>
              <a:t> *) &amp;</a:t>
            </a:r>
            <a:r>
              <a:rPr lang="en-US" altLang="ko-KR" sz="2000" dirty="0" err="1">
                <a:latin typeface="Times New Roman" pitchFamily="18" charset="0"/>
                <a:ea typeface="굴림" charset="-127"/>
                <a:cs typeface="Times New Roman" pitchFamily="18" charset="0"/>
              </a:rPr>
              <a:t>echoServAddr</a:t>
            </a:r>
            <a:r>
              <a:rPr lang="en-US" altLang="ko-KR" sz="2000" dirty="0">
                <a:latin typeface="Times New Roman" pitchFamily="18" charset="0"/>
                <a:ea typeface="굴림" charset="-127"/>
                <a:cs typeface="Times New Roman" pitchFamily="18" charset="0"/>
              </a:rPr>
              <a:t>, </a:t>
            </a:r>
            <a:r>
              <a:rPr lang="en-US" altLang="ko-KR" sz="2000" dirty="0" err="1">
                <a:latin typeface="Times New Roman" pitchFamily="18" charset="0"/>
                <a:ea typeface="굴림" charset="-127"/>
                <a:cs typeface="Times New Roman" pitchFamily="18" charset="0"/>
              </a:rPr>
              <a:t>sizeof</a:t>
            </a:r>
            <a:r>
              <a:rPr lang="en-US" altLang="ko-KR" sz="2000" dirty="0">
                <a:latin typeface="Times New Roman" pitchFamily="18" charset="0"/>
                <a:ea typeface="굴림" charset="-127"/>
                <a:cs typeface="Times New Roman" pitchFamily="18" charset="0"/>
              </a:rPr>
              <a:t>(</a:t>
            </a:r>
            <a:r>
              <a:rPr lang="en-US" altLang="ko-KR" sz="2000" dirty="0" err="1">
                <a:latin typeface="Times New Roman" pitchFamily="18" charset="0"/>
                <a:ea typeface="굴림" charset="-127"/>
                <a:cs typeface="Times New Roman" pitchFamily="18" charset="0"/>
              </a:rPr>
              <a:t>echoServAddr</a:t>
            </a:r>
            <a:r>
              <a:rPr lang="en-US" altLang="ko-KR" sz="2000" dirty="0">
                <a:latin typeface="Times New Roman" pitchFamily="18" charset="0"/>
                <a:ea typeface="굴림" charset="-127"/>
                <a:cs typeface="Times New Roman" pitchFamily="18" charset="0"/>
              </a:rPr>
              <a:t>)) &lt; 0)</a:t>
            </a:r>
          </a:p>
          <a:p>
            <a:pPr algn="l"/>
            <a:r>
              <a:rPr lang="en-US" altLang="ko-KR" sz="2000" dirty="0">
                <a:latin typeface="Times New Roman" pitchFamily="18" charset="0"/>
                <a:ea typeface="굴림" charset="-127"/>
                <a:cs typeface="Times New Roman" pitchFamily="18" charset="0"/>
              </a:rPr>
              <a:t>	</a:t>
            </a:r>
            <a:r>
              <a:rPr lang="en-US" altLang="ko-KR" sz="2000" dirty="0" err="1">
                <a:latin typeface="Times New Roman" pitchFamily="18" charset="0"/>
                <a:ea typeface="굴림" charset="-127"/>
                <a:cs typeface="Times New Roman" pitchFamily="18" charset="0"/>
              </a:rPr>
              <a:t>DieWithError</a:t>
            </a:r>
            <a:r>
              <a:rPr lang="en-US" altLang="ko-KR" sz="2000" dirty="0">
                <a:latin typeface="Times New Roman" pitchFamily="18" charset="0"/>
                <a:ea typeface="굴림" charset="-127"/>
                <a:cs typeface="Times New Roman" pitchFamily="18" charset="0"/>
              </a:rPr>
              <a:t>("bind() failed");</a:t>
            </a:r>
          </a:p>
          <a:p>
            <a:pPr algn="l"/>
            <a:endParaRPr lang="en-US" altLang="ko-KR" sz="2000" dirty="0">
              <a:latin typeface="Times New Roman" pitchFamily="18" charset="0"/>
              <a:ea typeface="굴림" charset="-127"/>
              <a:cs typeface="Times New Roman" pitchFamily="18" charset="0"/>
            </a:endParaRPr>
          </a:p>
          <a:p>
            <a:pPr algn="l"/>
            <a:r>
              <a:rPr lang="en-US" altLang="ko-KR" sz="2000" dirty="0">
                <a:latin typeface="Times New Roman" pitchFamily="18" charset="0"/>
                <a:ea typeface="굴림" charset="-127"/>
                <a:cs typeface="Times New Roman" pitchFamily="18" charset="0"/>
              </a:rPr>
              <a:t>    /* Mark the socket so it will listen for incoming connections */</a:t>
            </a:r>
          </a:p>
          <a:p>
            <a:pPr algn="l"/>
            <a:r>
              <a:rPr lang="en-US" altLang="ko-KR" sz="2000" dirty="0">
                <a:latin typeface="Times New Roman" pitchFamily="18" charset="0"/>
                <a:ea typeface="굴림" charset="-127"/>
                <a:cs typeface="Times New Roman" pitchFamily="18" charset="0"/>
              </a:rPr>
              <a:t>    if (</a:t>
            </a:r>
            <a:r>
              <a:rPr lang="en-US" altLang="ko-KR" sz="2000" b="1" dirty="0">
                <a:solidFill>
                  <a:srgbClr val="990000"/>
                </a:solidFill>
                <a:ea typeface="굴림" charset="-127"/>
                <a:cs typeface="Times New Roman" pitchFamily="18" charset="0"/>
              </a:rPr>
              <a:t>listen</a:t>
            </a:r>
            <a:r>
              <a:rPr lang="en-US" altLang="ko-KR" sz="2000" b="1" dirty="0">
                <a:solidFill>
                  <a:srgbClr val="990000"/>
                </a:solidFill>
                <a:latin typeface="Times New Roman" pitchFamily="18" charset="0"/>
                <a:ea typeface="굴림" charset="-127"/>
                <a:cs typeface="Times New Roman" pitchFamily="18" charset="0"/>
              </a:rPr>
              <a:t> </a:t>
            </a:r>
            <a:r>
              <a:rPr lang="en-US" altLang="ko-KR" sz="2000" dirty="0">
                <a:latin typeface="Times New Roman" pitchFamily="18" charset="0"/>
                <a:ea typeface="굴림" charset="-127"/>
                <a:cs typeface="Times New Roman" pitchFamily="18" charset="0"/>
              </a:rPr>
              <a:t>(</a:t>
            </a:r>
            <a:r>
              <a:rPr lang="en-US" altLang="ko-KR" sz="2000" dirty="0" err="1">
                <a:latin typeface="Times New Roman" pitchFamily="18" charset="0"/>
                <a:ea typeface="굴림" charset="-127"/>
                <a:cs typeface="Times New Roman" pitchFamily="18" charset="0"/>
              </a:rPr>
              <a:t>servSock</a:t>
            </a:r>
            <a:r>
              <a:rPr lang="en-US" altLang="ko-KR" sz="2000" dirty="0">
                <a:latin typeface="Times New Roman" pitchFamily="18" charset="0"/>
                <a:ea typeface="굴림" charset="-127"/>
                <a:cs typeface="Times New Roman" pitchFamily="18" charset="0"/>
              </a:rPr>
              <a:t>, MAXPENDING) &lt; 0)</a:t>
            </a:r>
          </a:p>
          <a:p>
            <a:pPr algn="l"/>
            <a:r>
              <a:rPr lang="en-US" altLang="ko-KR" sz="2000" dirty="0">
                <a:latin typeface="Times New Roman" pitchFamily="18" charset="0"/>
                <a:ea typeface="굴림" charset="-127"/>
                <a:cs typeface="Times New Roman" pitchFamily="18" charset="0"/>
              </a:rPr>
              <a:t>    	</a:t>
            </a:r>
            <a:r>
              <a:rPr lang="en-US" sz="2000" dirty="0" err="1">
                <a:latin typeface="Times New Roman" pitchFamily="18" charset="0"/>
                <a:cs typeface="Times New Roman" pitchFamily="18" charset="0"/>
              </a:rPr>
              <a:t>DieWithError</a:t>
            </a:r>
            <a:r>
              <a:rPr lang="en-US" sz="2000" dirty="0">
                <a:latin typeface="Times New Roman" pitchFamily="18" charset="0"/>
                <a:cs typeface="Times New Roman" pitchFamily="18" charset="0"/>
              </a:rPr>
              <a:t>("listen() failed");</a:t>
            </a:r>
          </a:p>
          <a:p>
            <a:pPr algn="l"/>
            <a:endParaRPr lang="en-US" sz="2000" dirty="0">
              <a:latin typeface="Times New Roman" pitchFamily="18" charset="0"/>
              <a:cs typeface="Times New Roman" pitchFamily="18" charset="0"/>
            </a:endParaRPr>
          </a:p>
        </p:txBody>
      </p:sp>
      <p:sp>
        <p:nvSpPr>
          <p:cNvPr id="9" name="Rectangle 9"/>
          <p:cNvSpPr>
            <a:spLocks noChangeArrowheads="1"/>
          </p:cNvSpPr>
          <p:nvPr/>
        </p:nvSpPr>
        <p:spPr bwMode="auto">
          <a:xfrm>
            <a:off x="9409113" y="5734050"/>
            <a:ext cx="1008062" cy="503238"/>
          </a:xfrm>
          <a:prstGeom prst="rect">
            <a:avLst/>
          </a:prstGeom>
          <a:noFill/>
          <a:ln w="9525">
            <a:solidFill>
              <a:srgbClr val="800000"/>
            </a:solidFill>
            <a:miter lim="800000"/>
            <a:headEnd/>
            <a:tailEnd/>
          </a:ln>
          <a:effectLst/>
        </p:spPr>
        <p:txBody>
          <a:bodyPr wrap="none" anchor="ctr"/>
          <a:lstStyle/>
          <a:p>
            <a:pPr algn="ctr">
              <a:defRPr/>
            </a:pPr>
            <a:r>
              <a:rPr lang="en-US" dirty="0">
                <a:solidFill>
                  <a:srgbClr val="800000"/>
                </a:solidFill>
                <a:latin typeface="Helvetica"/>
                <a:cs typeface="Helvetica"/>
              </a:rPr>
              <a:t>D&amp;C</a:t>
            </a:r>
            <a:endParaRPr lang="en-US" b="1" dirty="0">
              <a:solidFill>
                <a:srgbClr val="800000"/>
              </a:solidFill>
              <a:effectLst>
                <a:outerShdw blurRad="38100" dist="38100" dir="2700000" algn="tl">
                  <a:srgbClr val="C0C0C0"/>
                </a:outerShdw>
              </a:effectLst>
              <a:latin typeface="Helvetica"/>
              <a:cs typeface="Helvetica"/>
            </a:endParaRPr>
          </a:p>
        </p:txBody>
      </p:sp>
    </p:spTree>
    <p:extLst>
      <p:ext uri="{BB962C8B-B14F-4D97-AF65-F5344CB8AC3E}">
        <p14:creationId xmlns:p14="http://schemas.microsoft.com/office/powerpoint/2010/main" val="835507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TCP Echo Server (</a:t>
            </a:r>
            <a:r>
              <a:rPr lang="en-US" dirty="0" err="1"/>
              <a:t>cont</a:t>
            </a:r>
            <a:r>
              <a:rPr lang="en-US" dirty="0"/>
              <a:t>)</a:t>
            </a:r>
          </a:p>
        </p:txBody>
      </p:sp>
      <p:sp>
        <p:nvSpPr>
          <p:cNvPr id="7" name="Rectangle 2"/>
          <p:cNvSpPr>
            <a:spLocks noChangeArrowheads="1"/>
          </p:cNvSpPr>
          <p:nvPr/>
        </p:nvSpPr>
        <p:spPr bwMode="auto">
          <a:xfrm>
            <a:off x="1609364" y="1382574"/>
            <a:ext cx="8782909" cy="40626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914112" bIns="0" anchor="ctr">
            <a:spAutoFit/>
          </a:bodyPr>
          <a:lstStyle/>
          <a:p>
            <a:pPr algn="l"/>
            <a:r>
              <a:rPr lang="en-US" dirty="0"/>
              <a:t>   </a:t>
            </a:r>
            <a:r>
              <a:rPr lang="en-US" sz="2000" dirty="0">
                <a:latin typeface="Times New Roman" pitchFamily="18" charset="0"/>
                <a:cs typeface="Times New Roman" pitchFamily="18" charset="0"/>
              </a:rPr>
              <a:t>for (;;) /* Run forever */</a:t>
            </a:r>
          </a:p>
          <a:p>
            <a:pPr algn="l"/>
            <a:r>
              <a:rPr lang="en-US" sz="2000" dirty="0">
                <a:latin typeface="Times New Roman" pitchFamily="18" charset="0"/>
                <a:cs typeface="Times New Roman" pitchFamily="18" charset="0"/>
              </a:rPr>
              <a:t>    {</a:t>
            </a:r>
          </a:p>
          <a:p>
            <a:pPr algn="l"/>
            <a:r>
              <a:rPr lang="en-US" sz="2000" dirty="0">
                <a:latin typeface="Times New Roman" pitchFamily="18" charset="0"/>
                <a:cs typeface="Times New Roman" pitchFamily="18" charset="0"/>
              </a:rPr>
              <a:t>        /* Set the size of the in-out parameter */</a:t>
            </a:r>
          </a:p>
          <a:p>
            <a:pPr algn="l"/>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clntLen</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sizeof</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echoClntAddr</a:t>
            </a:r>
            <a:r>
              <a:rPr lang="en-US" sz="2000" dirty="0">
                <a:latin typeface="Times New Roman" pitchFamily="18" charset="0"/>
                <a:cs typeface="Times New Roman" pitchFamily="18" charset="0"/>
              </a:rPr>
              <a:t>);        /* Wait for a client to connect */</a:t>
            </a:r>
          </a:p>
          <a:p>
            <a:pPr algn="l"/>
            <a:r>
              <a:rPr lang="en-US" sz="2000" dirty="0">
                <a:latin typeface="Times New Roman" pitchFamily="18" charset="0"/>
                <a:cs typeface="Times New Roman" pitchFamily="18" charset="0"/>
              </a:rPr>
              <a:t>        if ((</a:t>
            </a:r>
            <a:r>
              <a:rPr lang="en-US" sz="2000" dirty="0" err="1">
                <a:latin typeface="Times New Roman" pitchFamily="18" charset="0"/>
                <a:cs typeface="Times New Roman" pitchFamily="18" charset="0"/>
              </a:rPr>
              <a:t>clntSock</a:t>
            </a:r>
            <a:r>
              <a:rPr lang="en-US" sz="2000" dirty="0">
                <a:latin typeface="Times New Roman" pitchFamily="18" charset="0"/>
                <a:cs typeface="Times New Roman" pitchFamily="18" charset="0"/>
              </a:rPr>
              <a:t> = </a:t>
            </a:r>
            <a:r>
              <a:rPr lang="en-US" sz="2000" b="1" dirty="0">
                <a:solidFill>
                  <a:srgbClr val="990000"/>
                </a:solidFill>
                <a:cs typeface="Times New Roman" pitchFamily="18" charset="0"/>
              </a:rPr>
              <a:t>accept</a:t>
            </a:r>
            <a:r>
              <a:rPr lang="en-US" sz="2000" b="1" dirty="0">
                <a:solidFill>
                  <a:srgbClr val="990000"/>
                </a:solidFill>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servSock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struct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sockaddr</a:t>
            </a:r>
            <a:r>
              <a:rPr lang="en-US" sz="2000" dirty="0">
                <a:latin typeface="Times New Roman" pitchFamily="18" charset="0"/>
                <a:cs typeface="Times New Roman" pitchFamily="18" charset="0"/>
              </a:rPr>
              <a:t> *) &amp;</a:t>
            </a:r>
            <a:r>
              <a:rPr lang="en-US" sz="2000" dirty="0" err="1">
                <a:latin typeface="Times New Roman" pitchFamily="18" charset="0"/>
                <a:cs typeface="Times New Roman" pitchFamily="18" charset="0"/>
              </a:rPr>
              <a:t>echoClntAddr</a:t>
            </a:r>
            <a:r>
              <a:rPr lang="en-US" sz="2000" dirty="0">
                <a:latin typeface="Times New Roman" pitchFamily="18" charset="0"/>
                <a:cs typeface="Times New Roman" pitchFamily="18" charset="0"/>
              </a:rPr>
              <a:t>, &amp;</a:t>
            </a:r>
            <a:r>
              <a:rPr lang="en-US" sz="2000" dirty="0" err="1">
                <a:latin typeface="Times New Roman" pitchFamily="18" charset="0"/>
                <a:cs typeface="Times New Roman" pitchFamily="18" charset="0"/>
              </a:rPr>
              <a:t>clntLen</a:t>
            </a:r>
            <a:r>
              <a:rPr lang="en-US" sz="2000" dirty="0">
                <a:latin typeface="Times New Roman" pitchFamily="18" charset="0"/>
                <a:cs typeface="Times New Roman" pitchFamily="18" charset="0"/>
              </a:rPr>
              <a:t>))</a:t>
            </a:r>
          </a:p>
          <a:p>
            <a:pPr algn="l"/>
            <a:r>
              <a:rPr lang="en-US" sz="2000" dirty="0">
                <a:latin typeface="Times New Roman" pitchFamily="18" charset="0"/>
                <a:cs typeface="Times New Roman" pitchFamily="18" charset="0"/>
              </a:rPr>
              <a:t>             &lt; 0)            	</a:t>
            </a:r>
            <a:r>
              <a:rPr lang="en-US" sz="2000" dirty="0" err="1">
                <a:latin typeface="Times New Roman" pitchFamily="18" charset="0"/>
                <a:cs typeface="Times New Roman" pitchFamily="18" charset="0"/>
              </a:rPr>
              <a:t>DieWithError</a:t>
            </a:r>
            <a:r>
              <a:rPr lang="en-US" sz="2000" dirty="0">
                <a:latin typeface="Times New Roman" pitchFamily="18" charset="0"/>
                <a:cs typeface="Times New Roman" pitchFamily="18" charset="0"/>
              </a:rPr>
              <a:t>("accept() failed");</a:t>
            </a:r>
          </a:p>
          <a:p>
            <a:pPr algn="l"/>
            <a:endParaRPr lang="en-US" sz="2000" dirty="0">
              <a:latin typeface="Times New Roman" pitchFamily="18" charset="0"/>
              <a:cs typeface="Times New Roman" pitchFamily="18" charset="0"/>
            </a:endParaRPr>
          </a:p>
          <a:p>
            <a:pPr algn="l"/>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clntSock</a:t>
            </a:r>
            <a:r>
              <a:rPr lang="en-US" sz="2000" dirty="0">
                <a:latin typeface="Times New Roman" pitchFamily="18" charset="0"/>
                <a:cs typeface="Times New Roman" pitchFamily="18" charset="0"/>
              </a:rPr>
              <a:t> is connected to a client! */</a:t>
            </a:r>
          </a:p>
          <a:p>
            <a:pPr algn="l"/>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printf</a:t>
            </a:r>
            <a:r>
              <a:rPr lang="en-US" sz="2000" dirty="0">
                <a:latin typeface="Times New Roman" pitchFamily="18" charset="0"/>
                <a:cs typeface="Times New Roman" pitchFamily="18" charset="0"/>
              </a:rPr>
              <a:t>("Handling client %s\n", </a:t>
            </a:r>
            <a:r>
              <a:rPr lang="en-US" sz="2000" dirty="0" err="1">
                <a:latin typeface="Times New Roman" pitchFamily="18" charset="0"/>
                <a:cs typeface="Times New Roman" pitchFamily="18" charset="0"/>
              </a:rPr>
              <a:t>inet_ntoa</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echoClntAddr.sin_addr</a:t>
            </a:r>
            <a:r>
              <a:rPr lang="en-US" sz="2000" dirty="0">
                <a:latin typeface="Times New Roman" pitchFamily="18" charset="0"/>
                <a:cs typeface="Times New Roman" pitchFamily="18" charset="0"/>
              </a:rPr>
              <a:t>));</a:t>
            </a:r>
          </a:p>
          <a:p>
            <a:pPr algn="l"/>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HandleTCPClient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clntSock</a:t>
            </a:r>
            <a:r>
              <a:rPr lang="en-US" sz="2000" dirty="0">
                <a:latin typeface="Times New Roman" pitchFamily="18" charset="0"/>
                <a:cs typeface="Times New Roman" pitchFamily="18" charset="0"/>
              </a:rPr>
              <a:t>);</a:t>
            </a:r>
          </a:p>
          <a:p>
            <a:pPr algn="l"/>
            <a:r>
              <a:rPr lang="en-US" sz="2000" dirty="0">
                <a:latin typeface="Times New Roman" pitchFamily="18" charset="0"/>
                <a:cs typeface="Times New Roman" pitchFamily="18" charset="0"/>
              </a:rPr>
              <a:t>     }</a:t>
            </a:r>
          </a:p>
          <a:p>
            <a:pPr algn="l"/>
            <a:r>
              <a:rPr lang="en-US" sz="2000" dirty="0">
                <a:latin typeface="Times New Roman" pitchFamily="18" charset="0"/>
                <a:cs typeface="Times New Roman" pitchFamily="18" charset="0"/>
              </a:rPr>
              <a:t>     /* NOT REACHED */</a:t>
            </a:r>
          </a:p>
          <a:p>
            <a:pPr algn="l"/>
            <a:r>
              <a:rPr lang="en-US" sz="2000" dirty="0">
                <a:latin typeface="Times New Roman" pitchFamily="18" charset="0"/>
                <a:cs typeface="Times New Roman" pitchFamily="18" charset="0"/>
              </a:rPr>
              <a:t>    } </a:t>
            </a:r>
          </a:p>
        </p:txBody>
      </p:sp>
      <p:sp>
        <p:nvSpPr>
          <p:cNvPr id="9" name="Rectangle 9"/>
          <p:cNvSpPr>
            <a:spLocks noChangeArrowheads="1"/>
          </p:cNvSpPr>
          <p:nvPr/>
        </p:nvSpPr>
        <p:spPr bwMode="auto">
          <a:xfrm>
            <a:off x="9409113" y="5734050"/>
            <a:ext cx="1008062" cy="503238"/>
          </a:xfrm>
          <a:prstGeom prst="rect">
            <a:avLst/>
          </a:prstGeom>
          <a:noFill/>
          <a:ln w="9525">
            <a:solidFill>
              <a:srgbClr val="800000"/>
            </a:solidFill>
            <a:miter lim="800000"/>
            <a:headEnd/>
            <a:tailEnd/>
          </a:ln>
          <a:effectLst/>
        </p:spPr>
        <p:txBody>
          <a:bodyPr wrap="none" anchor="ctr"/>
          <a:lstStyle/>
          <a:p>
            <a:pPr algn="ctr">
              <a:defRPr/>
            </a:pPr>
            <a:r>
              <a:rPr lang="en-US" dirty="0">
                <a:solidFill>
                  <a:srgbClr val="800000"/>
                </a:solidFill>
                <a:latin typeface="Helvetica"/>
                <a:cs typeface="Helvetica"/>
              </a:rPr>
              <a:t>D&amp;C</a:t>
            </a:r>
            <a:endParaRPr lang="en-US" b="1" dirty="0">
              <a:solidFill>
                <a:srgbClr val="800000"/>
              </a:solidFill>
              <a:effectLst>
                <a:outerShdw blurRad="38100" dist="38100" dir="2700000" algn="tl">
                  <a:srgbClr val="C0C0C0"/>
                </a:outerShdw>
              </a:effectLst>
              <a:latin typeface="Helvetica"/>
              <a:cs typeface="Helvetica"/>
            </a:endParaRPr>
          </a:p>
        </p:txBody>
      </p:sp>
    </p:spTree>
    <p:extLst>
      <p:ext uri="{BB962C8B-B14F-4D97-AF65-F5344CB8AC3E}">
        <p14:creationId xmlns:p14="http://schemas.microsoft.com/office/powerpoint/2010/main" val="3841821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Echo Client</a:t>
            </a:r>
          </a:p>
        </p:txBody>
      </p:sp>
      <p:sp>
        <p:nvSpPr>
          <p:cNvPr id="6" name="Rectangle 2"/>
          <p:cNvSpPr>
            <a:spLocks noChangeArrowheads="1"/>
          </p:cNvSpPr>
          <p:nvPr/>
        </p:nvSpPr>
        <p:spPr bwMode="auto">
          <a:xfrm>
            <a:off x="1487488" y="1802434"/>
            <a:ext cx="9180512" cy="2769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914112" bIns="0" anchor="ctr">
            <a:spAutoFit/>
          </a:bodyPr>
          <a:lstStyle/>
          <a:p>
            <a:pPr algn="l"/>
            <a:r>
              <a:rPr lang="en-US" dirty="0"/>
              <a:t>    </a:t>
            </a:r>
            <a:r>
              <a:rPr lang="en-US" dirty="0">
                <a:latin typeface="Times New Roman" pitchFamily="18" charset="0"/>
                <a:cs typeface="Times New Roman" pitchFamily="18" charset="0"/>
              </a:rPr>
              <a:t>#include &lt;</a:t>
            </a:r>
            <a:r>
              <a:rPr lang="en-US" dirty="0" err="1">
                <a:latin typeface="Times New Roman" pitchFamily="18" charset="0"/>
                <a:cs typeface="Times New Roman" pitchFamily="18" charset="0"/>
              </a:rPr>
              <a:t>stdio.h</a:t>
            </a:r>
            <a:r>
              <a:rPr lang="en-US" dirty="0">
                <a:latin typeface="Times New Roman" pitchFamily="18" charset="0"/>
                <a:cs typeface="Times New Roman" pitchFamily="18" charset="0"/>
              </a:rPr>
              <a:t>&gt;          /* for </a:t>
            </a: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fprintf</a:t>
            </a:r>
            <a:r>
              <a:rPr lang="en-US" dirty="0">
                <a:latin typeface="Times New Roman" pitchFamily="18" charset="0"/>
                <a:cs typeface="Times New Roman" pitchFamily="18" charset="0"/>
              </a:rPr>
              <a:t>() */</a:t>
            </a:r>
          </a:p>
          <a:p>
            <a:pPr algn="l"/>
            <a:r>
              <a:rPr lang="en-US" dirty="0">
                <a:latin typeface="Times New Roman" pitchFamily="18" charset="0"/>
                <a:cs typeface="Times New Roman" pitchFamily="18" charset="0"/>
              </a:rPr>
              <a:t>     #include &lt;sys/</a:t>
            </a:r>
            <a:r>
              <a:rPr lang="en-US" dirty="0" err="1">
                <a:latin typeface="Times New Roman" pitchFamily="18" charset="0"/>
                <a:cs typeface="Times New Roman" pitchFamily="18" charset="0"/>
              </a:rPr>
              <a:t>socket.h</a:t>
            </a:r>
            <a:r>
              <a:rPr lang="en-US" dirty="0">
                <a:latin typeface="Times New Roman" pitchFamily="18" charset="0"/>
                <a:cs typeface="Times New Roman" pitchFamily="18" charset="0"/>
              </a:rPr>
              <a:t>&gt; /* for socket(), connect(), send(), and </a:t>
            </a:r>
            <a:r>
              <a:rPr lang="en-US" dirty="0" err="1">
                <a:latin typeface="Times New Roman" pitchFamily="18" charset="0"/>
                <a:cs typeface="Times New Roman" pitchFamily="18" charset="0"/>
              </a:rPr>
              <a:t>recv</a:t>
            </a:r>
            <a:r>
              <a:rPr lang="en-US" dirty="0">
                <a:latin typeface="Times New Roman" pitchFamily="18" charset="0"/>
                <a:cs typeface="Times New Roman" pitchFamily="18" charset="0"/>
              </a:rPr>
              <a:t>() */</a:t>
            </a:r>
          </a:p>
          <a:p>
            <a:pPr algn="l"/>
            <a:r>
              <a:rPr lang="en-US" dirty="0">
                <a:latin typeface="Times New Roman" pitchFamily="18" charset="0"/>
                <a:cs typeface="Times New Roman" pitchFamily="18" charset="0"/>
              </a:rPr>
              <a:t>     #include &lt;</a:t>
            </a:r>
            <a:r>
              <a:rPr lang="en-US" dirty="0" err="1">
                <a:latin typeface="Times New Roman" pitchFamily="18" charset="0"/>
                <a:cs typeface="Times New Roman" pitchFamily="18" charset="0"/>
              </a:rPr>
              <a:t>arpa</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inet.h</a:t>
            </a:r>
            <a:r>
              <a:rPr lang="en-US" dirty="0">
                <a:latin typeface="Times New Roman" pitchFamily="18" charset="0"/>
                <a:cs typeface="Times New Roman" pitchFamily="18" charset="0"/>
              </a:rPr>
              <a:t>&gt;   /* for </a:t>
            </a:r>
            <a:r>
              <a:rPr lang="en-US" dirty="0" err="1">
                <a:latin typeface="Times New Roman" pitchFamily="18" charset="0"/>
                <a:cs typeface="Times New Roman" pitchFamily="18" charset="0"/>
              </a:rPr>
              <a:t>sockaddr_in</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inet_addr</a:t>
            </a:r>
            <a:r>
              <a:rPr lang="en-US" dirty="0">
                <a:latin typeface="Times New Roman" pitchFamily="18" charset="0"/>
                <a:cs typeface="Times New Roman" pitchFamily="18" charset="0"/>
              </a:rPr>
              <a:t>() */</a:t>
            </a:r>
          </a:p>
          <a:p>
            <a:pPr algn="l"/>
            <a:r>
              <a:rPr lang="en-US" dirty="0">
                <a:latin typeface="Times New Roman" pitchFamily="18" charset="0"/>
                <a:cs typeface="Times New Roman" pitchFamily="18" charset="0"/>
              </a:rPr>
              <a:t>     #include &lt;</a:t>
            </a:r>
            <a:r>
              <a:rPr lang="en-US" dirty="0" err="1">
                <a:latin typeface="Times New Roman" pitchFamily="18" charset="0"/>
                <a:cs typeface="Times New Roman" pitchFamily="18" charset="0"/>
              </a:rPr>
              <a:t>stdlib.h</a:t>
            </a:r>
            <a:r>
              <a:rPr lang="en-US" dirty="0">
                <a:latin typeface="Times New Roman" pitchFamily="18" charset="0"/>
                <a:cs typeface="Times New Roman" pitchFamily="18" charset="0"/>
              </a:rPr>
              <a:t>&gt;        /* for </a:t>
            </a:r>
            <a:r>
              <a:rPr lang="en-US" dirty="0" err="1">
                <a:latin typeface="Times New Roman" pitchFamily="18" charset="0"/>
                <a:cs typeface="Times New Roman" pitchFamily="18" charset="0"/>
              </a:rPr>
              <a:t>atoi</a:t>
            </a:r>
            <a:r>
              <a:rPr lang="en-US" dirty="0">
                <a:latin typeface="Times New Roman" pitchFamily="18" charset="0"/>
                <a:cs typeface="Times New Roman" pitchFamily="18" charset="0"/>
              </a:rPr>
              <a:t>() and exit() */</a:t>
            </a:r>
          </a:p>
          <a:p>
            <a:pPr algn="l"/>
            <a:r>
              <a:rPr lang="en-US" dirty="0">
                <a:latin typeface="Times New Roman" pitchFamily="18" charset="0"/>
                <a:cs typeface="Times New Roman" pitchFamily="18" charset="0"/>
              </a:rPr>
              <a:t>     #include &lt;</a:t>
            </a:r>
            <a:r>
              <a:rPr lang="en-US" dirty="0" err="1">
                <a:latin typeface="Times New Roman" pitchFamily="18" charset="0"/>
                <a:cs typeface="Times New Roman" pitchFamily="18" charset="0"/>
              </a:rPr>
              <a:t>string.h</a:t>
            </a:r>
            <a:r>
              <a:rPr lang="en-US" dirty="0">
                <a:latin typeface="Times New Roman" pitchFamily="18" charset="0"/>
                <a:cs typeface="Times New Roman" pitchFamily="18" charset="0"/>
              </a:rPr>
              <a:t>&gt;       /* for </a:t>
            </a:r>
            <a:r>
              <a:rPr lang="en-US" dirty="0" err="1">
                <a:latin typeface="Times New Roman" pitchFamily="18" charset="0"/>
                <a:cs typeface="Times New Roman" pitchFamily="18" charset="0"/>
              </a:rPr>
              <a:t>memset</a:t>
            </a:r>
            <a:r>
              <a:rPr lang="en-US" dirty="0">
                <a:latin typeface="Times New Roman" pitchFamily="18" charset="0"/>
                <a:cs typeface="Times New Roman" pitchFamily="18" charset="0"/>
              </a:rPr>
              <a:t>() */</a:t>
            </a:r>
          </a:p>
          <a:p>
            <a:pPr algn="l"/>
            <a:r>
              <a:rPr lang="en-US" dirty="0">
                <a:latin typeface="Times New Roman" pitchFamily="18" charset="0"/>
                <a:cs typeface="Times New Roman" pitchFamily="18" charset="0"/>
              </a:rPr>
              <a:t>     #include &lt;</a:t>
            </a:r>
            <a:r>
              <a:rPr lang="en-US" dirty="0" err="1">
                <a:latin typeface="Times New Roman" pitchFamily="18" charset="0"/>
                <a:cs typeface="Times New Roman" pitchFamily="18" charset="0"/>
              </a:rPr>
              <a:t>unistd.h</a:t>
            </a:r>
            <a:r>
              <a:rPr lang="en-US" dirty="0">
                <a:latin typeface="Times New Roman" pitchFamily="18" charset="0"/>
                <a:cs typeface="Times New Roman" pitchFamily="18" charset="0"/>
              </a:rPr>
              <a:t>&gt;      /* for close() */ </a:t>
            </a:r>
          </a:p>
          <a:p>
            <a:pPr algn="l"/>
            <a:r>
              <a:rPr lang="en-US" dirty="0">
                <a:latin typeface="Times New Roman" pitchFamily="18" charset="0"/>
                <a:cs typeface="Times New Roman" pitchFamily="18" charset="0"/>
              </a:rPr>
              <a:t> </a:t>
            </a:r>
          </a:p>
          <a:p>
            <a:pPr algn="l"/>
            <a:r>
              <a:rPr lang="en-US" dirty="0">
                <a:latin typeface="Times New Roman" pitchFamily="18" charset="0"/>
                <a:cs typeface="Times New Roman" pitchFamily="18" charset="0"/>
              </a:rPr>
              <a:t>     #define RCVBUFSIZE 32   /* Size of receive buffer */</a:t>
            </a:r>
          </a:p>
          <a:p>
            <a:pPr algn="l"/>
            <a:endParaRPr lang="en-US" dirty="0">
              <a:latin typeface="Times New Roman" pitchFamily="18" charset="0"/>
              <a:cs typeface="Times New Roman" pitchFamily="18" charset="0"/>
            </a:endParaRPr>
          </a:p>
          <a:p>
            <a:pPr algn="l"/>
            <a:r>
              <a:rPr lang="en-US" dirty="0">
                <a:latin typeface="Times New Roman" pitchFamily="18" charset="0"/>
                <a:cs typeface="Times New Roman" pitchFamily="18" charset="0"/>
              </a:rPr>
              <a:t>     void </a:t>
            </a:r>
            <a:r>
              <a:rPr lang="en-US" dirty="0" err="1">
                <a:latin typeface="Times New Roman" pitchFamily="18" charset="0"/>
                <a:cs typeface="Times New Roman" pitchFamily="18" charset="0"/>
              </a:rPr>
              <a:t>DieWithError</a:t>
            </a:r>
            <a:r>
              <a:rPr lang="en-US" dirty="0">
                <a:latin typeface="Times New Roman" pitchFamily="18" charset="0"/>
                <a:cs typeface="Times New Roman" pitchFamily="18" charset="0"/>
              </a:rPr>
              <a:t>(char *</a:t>
            </a:r>
            <a:r>
              <a:rPr lang="en-US" dirty="0" err="1">
                <a:latin typeface="Times New Roman" pitchFamily="18" charset="0"/>
                <a:cs typeface="Times New Roman" pitchFamily="18" charset="0"/>
              </a:rPr>
              <a:t>errorMessage</a:t>
            </a:r>
            <a:r>
              <a:rPr lang="en-US" dirty="0">
                <a:latin typeface="Times New Roman" pitchFamily="18" charset="0"/>
                <a:cs typeface="Times New Roman" pitchFamily="18" charset="0"/>
              </a:rPr>
              <a:t>);  /* Error handling function */ </a:t>
            </a:r>
          </a:p>
        </p:txBody>
      </p:sp>
      <p:sp>
        <p:nvSpPr>
          <p:cNvPr id="8" name="Rectangle 9"/>
          <p:cNvSpPr>
            <a:spLocks noChangeArrowheads="1"/>
          </p:cNvSpPr>
          <p:nvPr/>
        </p:nvSpPr>
        <p:spPr bwMode="auto">
          <a:xfrm>
            <a:off x="9409113" y="5734050"/>
            <a:ext cx="1008062" cy="503238"/>
          </a:xfrm>
          <a:prstGeom prst="rect">
            <a:avLst/>
          </a:prstGeom>
          <a:noFill/>
          <a:ln w="9525">
            <a:solidFill>
              <a:srgbClr val="800000"/>
            </a:solidFill>
            <a:miter lim="800000"/>
            <a:headEnd/>
            <a:tailEnd/>
          </a:ln>
          <a:effectLst/>
        </p:spPr>
        <p:txBody>
          <a:bodyPr wrap="none" anchor="ctr"/>
          <a:lstStyle/>
          <a:p>
            <a:pPr algn="ctr">
              <a:defRPr/>
            </a:pPr>
            <a:r>
              <a:rPr lang="en-US" dirty="0">
                <a:solidFill>
                  <a:srgbClr val="800000"/>
                </a:solidFill>
                <a:latin typeface="Helvetica"/>
                <a:cs typeface="Helvetica"/>
              </a:rPr>
              <a:t>D&amp;C</a:t>
            </a:r>
            <a:endParaRPr lang="en-US" b="1" dirty="0">
              <a:solidFill>
                <a:srgbClr val="800000"/>
              </a:solidFill>
              <a:effectLst>
                <a:outerShdw blurRad="38100" dist="38100" dir="2700000" algn="tl">
                  <a:srgbClr val="C0C0C0"/>
                </a:outerShdw>
              </a:effectLst>
              <a:latin typeface="Helvetica"/>
              <a:cs typeface="Helvetica"/>
            </a:endParaRPr>
          </a:p>
        </p:txBody>
      </p:sp>
    </p:spTree>
    <p:extLst>
      <p:ext uri="{BB962C8B-B14F-4D97-AF65-F5344CB8AC3E}">
        <p14:creationId xmlns:p14="http://schemas.microsoft.com/office/powerpoint/2010/main" val="1721198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95884" y="1376492"/>
            <a:ext cx="8964613" cy="5262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914112" bIns="0" anchor="ctr">
            <a:spAutoFit/>
          </a:bodyPr>
          <a:lstStyle/>
          <a:p>
            <a:pPr algn="l"/>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main(</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argc</a:t>
            </a:r>
            <a:r>
              <a:rPr lang="en-US" dirty="0">
                <a:latin typeface="Times New Roman" pitchFamily="18" charset="0"/>
                <a:cs typeface="Times New Roman" pitchFamily="18" charset="0"/>
              </a:rPr>
              <a:t>, char *</a:t>
            </a:r>
            <a:r>
              <a:rPr lang="en-US" dirty="0" err="1">
                <a:latin typeface="Times New Roman" pitchFamily="18" charset="0"/>
                <a:cs typeface="Times New Roman" pitchFamily="18" charset="0"/>
              </a:rPr>
              <a:t>argv</a:t>
            </a:r>
            <a:r>
              <a:rPr lang="en-US" dirty="0">
                <a:latin typeface="Times New Roman" pitchFamily="18" charset="0"/>
                <a:cs typeface="Times New Roman" pitchFamily="18" charset="0"/>
              </a:rPr>
              <a:t>[])</a:t>
            </a:r>
          </a:p>
          <a:p>
            <a:pPr algn="l"/>
            <a:endParaRPr lang="en-US" dirty="0">
              <a:latin typeface="Times New Roman" pitchFamily="18" charset="0"/>
              <a:cs typeface="Times New Roman" pitchFamily="18" charset="0"/>
            </a:endParaRPr>
          </a:p>
          <a:p>
            <a:pPr algn="l"/>
            <a:r>
              <a:rPr lang="en-US" dirty="0">
                <a:latin typeface="Times New Roman" pitchFamily="18" charset="0"/>
                <a:cs typeface="Times New Roman" pitchFamily="18" charset="0"/>
              </a:rPr>
              <a:t>    {</a:t>
            </a:r>
          </a:p>
          <a:p>
            <a:pPr algn="l"/>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sock;                                                /* Socket descriptor */</a:t>
            </a:r>
          </a:p>
          <a:p>
            <a:pPr algn="l"/>
            <a:r>
              <a:rPr lang="en-US" dirty="0">
                <a:latin typeface="Times New Roman" pitchFamily="18" charset="0"/>
                <a:cs typeface="Times New Roman" pitchFamily="18" charset="0"/>
              </a:rPr>
              <a:t>          </a:t>
            </a:r>
            <a:r>
              <a:rPr lang="en-US" b="1" dirty="0">
                <a:solidFill>
                  <a:srgbClr val="800000"/>
                </a:solidFill>
                <a:latin typeface="Times New Roman" pitchFamily="18" charset="0"/>
                <a:cs typeface="Times New Roman" pitchFamily="18" charset="0"/>
              </a:rPr>
              <a:t> </a:t>
            </a:r>
            <a:r>
              <a:rPr lang="en-US" b="1" dirty="0" err="1">
                <a:solidFill>
                  <a:srgbClr val="800000"/>
                </a:solidFill>
                <a:latin typeface="Times New Roman" pitchFamily="18" charset="0"/>
                <a:cs typeface="Times New Roman" pitchFamily="18" charset="0"/>
              </a:rPr>
              <a:t>struct</a:t>
            </a:r>
            <a:r>
              <a:rPr lang="en-US" b="1" dirty="0">
                <a:solidFill>
                  <a:srgbClr val="800000"/>
                </a:solidFill>
                <a:latin typeface="Times New Roman" pitchFamily="18" charset="0"/>
                <a:cs typeface="Times New Roman" pitchFamily="18" charset="0"/>
              </a:rPr>
              <a:t> </a:t>
            </a:r>
            <a:r>
              <a:rPr lang="en-US" b="1" dirty="0" err="1">
                <a:solidFill>
                  <a:srgbClr val="800000"/>
                </a:solidFill>
                <a:latin typeface="Times New Roman" pitchFamily="18" charset="0"/>
                <a:cs typeface="Times New Roman" pitchFamily="18" charset="0"/>
              </a:rPr>
              <a:t>sockaddr_in</a:t>
            </a:r>
            <a:r>
              <a:rPr lang="en-US" b="1" dirty="0">
                <a:solidFill>
                  <a:srgbClr val="800000"/>
                </a:solidFill>
                <a:latin typeface="Times New Roman" pitchFamily="18" charset="0"/>
                <a:cs typeface="Times New Roman" pitchFamily="18" charset="0"/>
              </a:rPr>
              <a:t> </a:t>
            </a:r>
            <a:r>
              <a:rPr lang="en-US" b="1" dirty="0" err="1">
                <a:solidFill>
                  <a:srgbClr val="800000"/>
                </a:solidFill>
                <a:latin typeface="Times New Roman" pitchFamily="18" charset="0"/>
                <a:cs typeface="Times New Roman" pitchFamily="18" charset="0"/>
              </a:rPr>
              <a:t>echoServAddr</a:t>
            </a:r>
            <a:r>
              <a:rPr lang="en-US" b="1" dirty="0">
                <a:solidFill>
                  <a:srgbClr val="800000"/>
                </a:solidFill>
                <a:latin typeface="Times New Roman" pitchFamily="18" charset="0"/>
                <a:cs typeface="Times New Roman" pitchFamily="18" charset="0"/>
              </a:rPr>
              <a:t>;  </a:t>
            </a:r>
            <a:r>
              <a:rPr lang="en-US" dirty="0">
                <a:latin typeface="Times New Roman" pitchFamily="18" charset="0"/>
                <a:cs typeface="Times New Roman" pitchFamily="18" charset="0"/>
              </a:rPr>
              <a:t>/* Echo server address */</a:t>
            </a:r>
          </a:p>
          <a:p>
            <a:pPr algn="l"/>
            <a:r>
              <a:rPr lang="en-US" dirty="0">
                <a:latin typeface="Times New Roman" pitchFamily="18" charset="0"/>
                <a:cs typeface="Times New Roman" pitchFamily="18" charset="0"/>
              </a:rPr>
              <a:t>           unsigned short </a:t>
            </a:r>
            <a:r>
              <a:rPr lang="en-US" dirty="0" err="1">
                <a:latin typeface="Times New Roman" pitchFamily="18" charset="0"/>
                <a:cs typeface="Times New Roman" pitchFamily="18" charset="0"/>
              </a:rPr>
              <a:t>echoServPort</a:t>
            </a:r>
            <a:r>
              <a:rPr lang="en-US" dirty="0">
                <a:latin typeface="Times New Roman" pitchFamily="18" charset="0"/>
                <a:cs typeface="Times New Roman" pitchFamily="18" charset="0"/>
              </a:rPr>
              <a:t>;              /* Echo server port */</a:t>
            </a:r>
          </a:p>
          <a:p>
            <a:pPr algn="l"/>
            <a:r>
              <a:rPr lang="en-US" dirty="0">
                <a:latin typeface="Times New Roman" pitchFamily="18" charset="0"/>
                <a:cs typeface="Times New Roman" pitchFamily="18" charset="0"/>
              </a:rPr>
              <a:t>           char *</a:t>
            </a:r>
            <a:r>
              <a:rPr lang="en-US" dirty="0" err="1">
                <a:latin typeface="Times New Roman" pitchFamily="18" charset="0"/>
                <a:cs typeface="Times New Roman" pitchFamily="18" charset="0"/>
              </a:rPr>
              <a:t>servIP</a:t>
            </a:r>
            <a:r>
              <a:rPr lang="en-US" dirty="0">
                <a:latin typeface="Times New Roman" pitchFamily="18" charset="0"/>
                <a:cs typeface="Times New Roman" pitchFamily="18" charset="0"/>
              </a:rPr>
              <a:t>;                                        /* Server IP address (dotted quad) */</a:t>
            </a:r>
          </a:p>
          <a:p>
            <a:pPr algn="l"/>
            <a:r>
              <a:rPr lang="en-US" dirty="0">
                <a:latin typeface="Times New Roman" pitchFamily="18" charset="0"/>
                <a:cs typeface="Times New Roman" pitchFamily="18" charset="0"/>
              </a:rPr>
              <a:t>           char *</a:t>
            </a:r>
            <a:r>
              <a:rPr lang="en-US" dirty="0" err="1">
                <a:latin typeface="Times New Roman" pitchFamily="18" charset="0"/>
                <a:cs typeface="Times New Roman" pitchFamily="18" charset="0"/>
              </a:rPr>
              <a:t>echoString</a:t>
            </a:r>
            <a:r>
              <a:rPr lang="en-US" dirty="0">
                <a:latin typeface="Times New Roman" pitchFamily="18" charset="0"/>
                <a:cs typeface="Times New Roman" pitchFamily="18" charset="0"/>
              </a:rPr>
              <a:t>;                                 /* String to send to echo server */</a:t>
            </a:r>
          </a:p>
          <a:p>
            <a:pPr algn="l"/>
            <a:r>
              <a:rPr lang="en-US" dirty="0">
                <a:latin typeface="Times New Roman" pitchFamily="18" charset="0"/>
                <a:cs typeface="Times New Roman" pitchFamily="18" charset="0"/>
              </a:rPr>
              <a:t>           char </a:t>
            </a:r>
            <a:r>
              <a:rPr lang="en-US" dirty="0" err="1">
                <a:latin typeface="Times New Roman" pitchFamily="18" charset="0"/>
                <a:cs typeface="Times New Roman" pitchFamily="18" charset="0"/>
              </a:rPr>
              <a:t>echoBuffer</a:t>
            </a:r>
            <a:r>
              <a:rPr lang="en-US" dirty="0">
                <a:latin typeface="Times New Roman" pitchFamily="18" charset="0"/>
                <a:cs typeface="Times New Roman" pitchFamily="18" charset="0"/>
              </a:rPr>
              <a:t>[RCVBUFSIZE];      /* Buffer for echo string */</a:t>
            </a:r>
          </a:p>
          <a:p>
            <a:pPr algn="l"/>
            <a:r>
              <a:rPr lang="en-US" dirty="0">
                <a:latin typeface="Times New Roman" pitchFamily="18" charset="0"/>
                <a:cs typeface="Times New Roman" pitchFamily="18" charset="0"/>
              </a:rPr>
              <a:t>           unsigned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echoStringLen</a:t>
            </a:r>
            <a:r>
              <a:rPr lang="en-US" dirty="0">
                <a:latin typeface="Times New Roman" pitchFamily="18" charset="0"/>
                <a:cs typeface="Times New Roman" pitchFamily="18" charset="0"/>
              </a:rPr>
              <a:t>;               /* Length of string to echo */</a:t>
            </a:r>
          </a:p>
          <a:p>
            <a:pPr algn="l"/>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bytesRcvd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totalBytesRcvd</a:t>
            </a:r>
            <a:r>
              <a:rPr lang="en-US" dirty="0">
                <a:latin typeface="Times New Roman" pitchFamily="18" charset="0"/>
                <a:cs typeface="Times New Roman" pitchFamily="18" charset="0"/>
              </a:rPr>
              <a:t>;          /* Bytes read in single </a:t>
            </a:r>
            <a:r>
              <a:rPr lang="en-US" dirty="0" err="1">
                <a:latin typeface="Times New Roman" pitchFamily="18" charset="0"/>
                <a:cs typeface="Times New Roman" pitchFamily="18" charset="0"/>
              </a:rPr>
              <a:t>recv</a:t>
            </a:r>
            <a:r>
              <a:rPr lang="en-US" dirty="0">
                <a:latin typeface="Times New Roman" pitchFamily="18" charset="0"/>
                <a:cs typeface="Times New Roman" pitchFamily="18" charset="0"/>
              </a:rPr>
              <a:t>()                                         						and total bytes read */</a:t>
            </a:r>
          </a:p>
          <a:p>
            <a:pPr algn="l"/>
            <a:endParaRPr lang="en-US" dirty="0">
              <a:latin typeface="Times New Roman" pitchFamily="18" charset="0"/>
              <a:cs typeface="Times New Roman" pitchFamily="18" charset="0"/>
            </a:endParaRPr>
          </a:p>
          <a:p>
            <a:pPr algn="l"/>
            <a:r>
              <a:rPr lang="en-US" dirty="0">
                <a:latin typeface="Times New Roman" pitchFamily="18" charset="0"/>
                <a:cs typeface="Times New Roman" pitchFamily="18" charset="0"/>
              </a:rPr>
              <a:t>           </a:t>
            </a:r>
            <a:r>
              <a:rPr lang="en-US" altLang="ko-KR" dirty="0">
                <a:latin typeface="Times New Roman" pitchFamily="18" charset="0"/>
                <a:ea typeface="굴림" charset="-127"/>
                <a:cs typeface="Times New Roman" pitchFamily="18" charset="0"/>
              </a:rPr>
              <a:t>if ((</a:t>
            </a:r>
            <a:r>
              <a:rPr lang="en-US" altLang="ko-KR" dirty="0" err="1">
                <a:latin typeface="Times New Roman" pitchFamily="18" charset="0"/>
                <a:ea typeface="굴림" charset="-127"/>
                <a:cs typeface="Times New Roman" pitchFamily="18" charset="0"/>
              </a:rPr>
              <a:t>argc</a:t>
            </a:r>
            <a:r>
              <a:rPr lang="en-US" altLang="ko-KR" dirty="0">
                <a:latin typeface="Times New Roman" pitchFamily="18" charset="0"/>
                <a:ea typeface="굴림" charset="-127"/>
                <a:cs typeface="Times New Roman" pitchFamily="18" charset="0"/>
              </a:rPr>
              <a:t> &lt; 3) || (</a:t>
            </a:r>
            <a:r>
              <a:rPr lang="en-US" altLang="ko-KR" dirty="0" err="1">
                <a:latin typeface="Times New Roman" pitchFamily="18" charset="0"/>
                <a:ea typeface="굴림" charset="-127"/>
                <a:cs typeface="Times New Roman" pitchFamily="18" charset="0"/>
              </a:rPr>
              <a:t>argc</a:t>
            </a:r>
            <a:r>
              <a:rPr lang="en-US" altLang="ko-KR" dirty="0">
                <a:latin typeface="Times New Roman" pitchFamily="18" charset="0"/>
                <a:ea typeface="굴림" charset="-127"/>
                <a:cs typeface="Times New Roman" pitchFamily="18" charset="0"/>
              </a:rPr>
              <a:t> &gt; 4))    /* Test for correct number of arguments */</a:t>
            </a:r>
          </a:p>
          <a:p>
            <a:pPr algn="l"/>
            <a:r>
              <a:rPr lang="en-US" altLang="ko-KR" dirty="0">
                <a:latin typeface="Times New Roman" pitchFamily="18" charset="0"/>
                <a:ea typeface="굴림" charset="-127"/>
                <a:cs typeface="Times New Roman" pitchFamily="18" charset="0"/>
              </a:rPr>
              <a:t>          </a:t>
            </a:r>
            <a:r>
              <a:rPr lang="en-US" dirty="0">
                <a:latin typeface="Times New Roman" pitchFamily="18" charset="0"/>
                <a:cs typeface="Times New Roman" pitchFamily="18" charset="0"/>
              </a:rPr>
              <a:t>{</a:t>
            </a:r>
          </a:p>
          <a:p>
            <a:pPr algn="l"/>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fprintf</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stderr</a:t>
            </a:r>
            <a:r>
              <a:rPr lang="en-US" dirty="0">
                <a:latin typeface="Times New Roman" pitchFamily="18" charset="0"/>
                <a:cs typeface="Times New Roman" pitchFamily="18" charset="0"/>
              </a:rPr>
              <a:t>, "Usage: %s &lt;Server IP&gt; &lt;Echo Word&gt; [&lt;Echo Port&gt;]\n",</a:t>
            </a:r>
          </a:p>
          <a:p>
            <a:pPr algn="l"/>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argv</a:t>
            </a:r>
            <a:r>
              <a:rPr lang="en-US" dirty="0">
                <a:latin typeface="Times New Roman" pitchFamily="18" charset="0"/>
                <a:cs typeface="Times New Roman" pitchFamily="18" charset="0"/>
              </a:rPr>
              <a:t>[0]);</a:t>
            </a:r>
          </a:p>
          <a:p>
            <a:pPr algn="l"/>
            <a:r>
              <a:rPr lang="en-US" dirty="0">
                <a:latin typeface="Times New Roman" pitchFamily="18" charset="0"/>
                <a:cs typeface="Times New Roman" pitchFamily="18" charset="0"/>
              </a:rPr>
              <a:t>             exit(1)</a:t>
            </a:r>
          </a:p>
          <a:p>
            <a:pPr algn="l"/>
            <a:r>
              <a:rPr lang="en-US" dirty="0">
                <a:latin typeface="Times New Roman" pitchFamily="18" charset="0"/>
                <a:cs typeface="Times New Roman" pitchFamily="18" charset="0"/>
              </a:rPr>
              <a:t>           } </a:t>
            </a:r>
            <a:r>
              <a:rPr lang="en-US" altLang="ko-KR" dirty="0">
                <a:latin typeface="Times New Roman" pitchFamily="18" charset="0"/>
                <a:ea typeface="굴림" charset="-127"/>
                <a:cs typeface="Times New Roman" pitchFamily="18" charset="0"/>
              </a:rPr>
              <a:t> </a:t>
            </a:r>
            <a:endParaRPr lang="en-US" dirty="0">
              <a:latin typeface="Times New Roman" pitchFamily="18" charset="0"/>
              <a:cs typeface="Times New Roman" pitchFamily="18" charset="0"/>
            </a:endParaRPr>
          </a:p>
        </p:txBody>
      </p:sp>
      <p:sp>
        <p:nvSpPr>
          <p:cNvPr id="7" name="Title 1"/>
          <p:cNvSpPr>
            <a:spLocks noGrp="1"/>
          </p:cNvSpPr>
          <p:nvPr>
            <p:ph type="title"/>
          </p:nvPr>
        </p:nvSpPr>
        <p:spPr/>
        <p:txBody>
          <a:bodyPr/>
          <a:lstStyle/>
          <a:p>
            <a:r>
              <a:rPr lang="en-US" dirty="0"/>
              <a:t>TCP Echo Client (</a:t>
            </a:r>
            <a:r>
              <a:rPr lang="en-US" dirty="0" err="1"/>
              <a:t>cont</a:t>
            </a:r>
            <a:r>
              <a:rPr lang="en-US" dirty="0"/>
              <a:t>)</a:t>
            </a:r>
          </a:p>
        </p:txBody>
      </p:sp>
      <p:sp>
        <p:nvSpPr>
          <p:cNvPr id="9" name="Rectangle 9"/>
          <p:cNvSpPr>
            <a:spLocks noChangeArrowheads="1"/>
          </p:cNvSpPr>
          <p:nvPr/>
        </p:nvSpPr>
        <p:spPr bwMode="auto">
          <a:xfrm>
            <a:off x="9409113" y="5734050"/>
            <a:ext cx="1008062" cy="503238"/>
          </a:xfrm>
          <a:prstGeom prst="rect">
            <a:avLst/>
          </a:prstGeom>
          <a:noFill/>
          <a:ln w="9525">
            <a:solidFill>
              <a:srgbClr val="800000"/>
            </a:solidFill>
            <a:miter lim="800000"/>
            <a:headEnd/>
            <a:tailEnd/>
          </a:ln>
          <a:effectLst/>
        </p:spPr>
        <p:txBody>
          <a:bodyPr wrap="none" anchor="ctr"/>
          <a:lstStyle/>
          <a:p>
            <a:pPr algn="ctr">
              <a:defRPr/>
            </a:pPr>
            <a:r>
              <a:rPr lang="en-US" dirty="0">
                <a:solidFill>
                  <a:srgbClr val="800000"/>
                </a:solidFill>
                <a:latin typeface="Helvetica"/>
                <a:cs typeface="Helvetica"/>
              </a:rPr>
              <a:t>D&amp;C</a:t>
            </a:r>
            <a:endParaRPr lang="en-US" b="1" dirty="0">
              <a:solidFill>
                <a:srgbClr val="800000"/>
              </a:solidFill>
              <a:effectLst>
                <a:outerShdw blurRad="38100" dist="38100" dir="2700000" algn="tl">
                  <a:srgbClr val="C0C0C0"/>
                </a:outerShdw>
              </a:effectLst>
              <a:latin typeface="Helvetica"/>
              <a:cs typeface="Helvetica"/>
            </a:endParaRPr>
          </a:p>
        </p:txBody>
      </p:sp>
    </p:spTree>
    <p:extLst>
      <p:ext uri="{BB962C8B-B14F-4D97-AF65-F5344CB8AC3E}">
        <p14:creationId xmlns:p14="http://schemas.microsoft.com/office/powerpoint/2010/main" val="3639910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1558926" y="1403462"/>
            <a:ext cx="8893175" cy="49859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914112" bIns="0" anchor="ctr">
            <a:spAutoFit/>
          </a:bodyPr>
          <a:lstStyle/>
          <a:p>
            <a:pPr algn="l"/>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servIP</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argv</a:t>
            </a:r>
            <a:r>
              <a:rPr lang="en-US" dirty="0">
                <a:latin typeface="Times New Roman" pitchFamily="18" charset="0"/>
                <a:cs typeface="Times New Roman" pitchFamily="18" charset="0"/>
              </a:rPr>
              <a:t>[1];                /* First </a:t>
            </a:r>
            <a:r>
              <a:rPr lang="en-US" dirty="0" err="1">
                <a:latin typeface="Times New Roman" pitchFamily="18" charset="0"/>
                <a:cs typeface="Times New Roman" pitchFamily="18" charset="0"/>
              </a:rPr>
              <a:t>arg</a:t>
            </a:r>
            <a:r>
              <a:rPr lang="en-US" dirty="0">
                <a:latin typeface="Times New Roman" pitchFamily="18" charset="0"/>
                <a:cs typeface="Times New Roman" pitchFamily="18" charset="0"/>
              </a:rPr>
              <a:t>: server IP address (dotted quad) */</a:t>
            </a:r>
          </a:p>
          <a:p>
            <a:pPr algn="l"/>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echoString</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argv</a:t>
            </a:r>
            <a:r>
              <a:rPr lang="en-US" dirty="0">
                <a:latin typeface="Times New Roman" pitchFamily="18" charset="0"/>
                <a:cs typeface="Times New Roman" pitchFamily="18" charset="0"/>
              </a:rPr>
              <a:t>[2];         /* Second </a:t>
            </a:r>
            <a:r>
              <a:rPr lang="en-US" dirty="0" err="1">
                <a:latin typeface="Times New Roman" pitchFamily="18" charset="0"/>
                <a:cs typeface="Times New Roman" pitchFamily="18" charset="0"/>
              </a:rPr>
              <a:t>arg</a:t>
            </a:r>
            <a:r>
              <a:rPr lang="en-US" dirty="0">
                <a:latin typeface="Times New Roman" pitchFamily="18" charset="0"/>
                <a:cs typeface="Times New Roman" pitchFamily="18" charset="0"/>
              </a:rPr>
              <a:t>: string to echo */</a:t>
            </a:r>
          </a:p>
          <a:p>
            <a:pPr algn="l"/>
            <a:endParaRPr lang="en-US" dirty="0">
              <a:latin typeface="Times New Roman" pitchFamily="18" charset="0"/>
              <a:cs typeface="Times New Roman" pitchFamily="18" charset="0"/>
            </a:endParaRPr>
          </a:p>
          <a:p>
            <a:pPr algn="l"/>
            <a:r>
              <a:rPr lang="en-US" dirty="0">
                <a:latin typeface="Times New Roman" pitchFamily="18" charset="0"/>
                <a:cs typeface="Times New Roman" pitchFamily="18" charset="0"/>
              </a:rPr>
              <a:t>       if (</a:t>
            </a:r>
            <a:r>
              <a:rPr lang="en-US" dirty="0" err="1">
                <a:latin typeface="Times New Roman" pitchFamily="18" charset="0"/>
                <a:cs typeface="Times New Roman" pitchFamily="18" charset="0"/>
              </a:rPr>
              <a:t>argc</a:t>
            </a:r>
            <a:r>
              <a:rPr lang="en-US" dirty="0">
                <a:latin typeface="Times New Roman" pitchFamily="18" charset="0"/>
                <a:cs typeface="Times New Roman" pitchFamily="18" charset="0"/>
              </a:rPr>
              <a:t> == 4)</a:t>
            </a:r>
          </a:p>
          <a:p>
            <a:pPr algn="l"/>
            <a:r>
              <a:rPr lang="en-US" altLang="ko-KR" dirty="0">
                <a:latin typeface="Times New Roman" pitchFamily="18" charset="0"/>
                <a:ea typeface="굴림" charset="-127"/>
                <a:cs typeface="Times New Roman" pitchFamily="18" charset="0"/>
              </a:rPr>
              <a:t>             </a:t>
            </a:r>
            <a:r>
              <a:rPr lang="en-US" altLang="ko-KR" dirty="0" err="1">
                <a:latin typeface="Times New Roman" pitchFamily="18" charset="0"/>
                <a:ea typeface="굴림" charset="-127"/>
                <a:cs typeface="Times New Roman" pitchFamily="18" charset="0"/>
              </a:rPr>
              <a:t>echoServPort</a:t>
            </a:r>
            <a:r>
              <a:rPr lang="en-US" altLang="ko-KR" dirty="0">
                <a:latin typeface="Times New Roman" pitchFamily="18" charset="0"/>
                <a:ea typeface="굴림" charset="-127"/>
                <a:cs typeface="Times New Roman" pitchFamily="18" charset="0"/>
              </a:rPr>
              <a:t> = </a:t>
            </a:r>
            <a:r>
              <a:rPr lang="en-US" altLang="ko-KR" dirty="0" err="1">
                <a:latin typeface="Times New Roman" pitchFamily="18" charset="0"/>
                <a:ea typeface="굴림" charset="-127"/>
                <a:cs typeface="Times New Roman" pitchFamily="18" charset="0"/>
              </a:rPr>
              <a:t>atoi</a:t>
            </a:r>
            <a:r>
              <a:rPr lang="en-US" altLang="ko-KR" dirty="0">
                <a:latin typeface="Times New Roman" pitchFamily="18" charset="0"/>
                <a:ea typeface="굴림" charset="-127"/>
                <a:cs typeface="Times New Roman" pitchFamily="18" charset="0"/>
              </a:rPr>
              <a:t>(</a:t>
            </a:r>
            <a:r>
              <a:rPr lang="en-US" altLang="ko-KR" dirty="0" err="1">
                <a:latin typeface="Times New Roman" pitchFamily="18" charset="0"/>
                <a:ea typeface="굴림" charset="-127"/>
                <a:cs typeface="Times New Roman" pitchFamily="18" charset="0"/>
              </a:rPr>
              <a:t>argv</a:t>
            </a:r>
            <a:r>
              <a:rPr lang="en-US" altLang="ko-KR" dirty="0">
                <a:latin typeface="Times New Roman" pitchFamily="18" charset="0"/>
                <a:ea typeface="굴림" charset="-127"/>
                <a:cs typeface="Times New Roman" pitchFamily="18" charset="0"/>
              </a:rPr>
              <a:t>[3]);    /* Use given port, if any */ </a:t>
            </a:r>
          </a:p>
          <a:p>
            <a:pPr algn="l"/>
            <a:r>
              <a:rPr lang="en-US" altLang="ko-KR" dirty="0">
                <a:latin typeface="Times New Roman" pitchFamily="18" charset="0"/>
                <a:ea typeface="굴림" charset="-127"/>
                <a:cs typeface="Times New Roman" pitchFamily="18" charset="0"/>
              </a:rPr>
              <a:t>       else</a:t>
            </a:r>
          </a:p>
          <a:p>
            <a:pPr algn="l"/>
            <a:r>
              <a:rPr lang="en-US" altLang="ko-KR" dirty="0">
                <a:latin typeface="Times New Roman" pitchFamily="18" charset="0"/>
                <a:ea typeface="굴림" charset="-127"/>
                <a:cs typeface="Times New Roman" pitchFamily="18" charset="0"/>
              </a:rPr>
              <a:t>             </a:t>
            </a:r>
            <a:r>
              <a:rPr lang="en-US" altLang="ko-KR" dirty="0" err="1">
                <a:latin typeface="Times New Roman" pitchFamily="18" charset="0"/>
                <a:ea typeface="굴림" charset="-127"/>
                <a:cs typeface="Times New Roman" pitchFamily="18" charset="0"/>
              </a:rPr>
              <a:t>echoServPort</a:t>
            </a:r>
            <a:r>
              <a:rPr lang="en-US" altLang="ko-KR" dirty="0">
                <a:latin typeface="Times New Roman" pitchFamily="18" charset="0"/>
                <a:ea typeface="굴림" charset="-127"/>
                <a:cs typeface="Times New Roman" pitchFamily="18" charset="0"/>
              </a:rPr>
              <a:t> = 7;       /* 7 is the well-known port for the echo service */</a:t>
            </a:r>
          </a:p>
          <a:p>
            <a:pPr algn="l"/>
            <a:endParaRPr lang="en-US" altLang="ko-KR" dirty="0">
              <a:latin typeface="Times New Roman" pitchFamily="18" charset="0"/>
              <a:ea typeface="굴림" charset="-127"/>
              <a:cs typeface="Times New Roman" pitchFamily="18" charset="0"/>
            </a:endParaRPr>
          </a:p>
          <a:p>
            <a:pPr algn="l"/>
            <a:r>
              <a:rPr lang="en-US" dirty="0">
                <a:latin typeface="Times New Roman" pitchFamily="18" charset="0"/>
                <a:cs typeface="Times New Roman" pitchFamily="18" charset="0"/>
              </a:rPr>
              <a:t>       /* Create a reliable, stream socket using TCP */</a:t>
            </a:r>
          </a:p>
          <a:p>
            <a:pPr algn="l"/>
            <a:r>
              <a:rPr lang="en-US" dirty="0">
                <a:latin typeface="Times New Roman" pitchFamily="18" charset="0"/>
                <a:cs typeface="Times New Roman" pitchFamily="18" charset="0"/>
              </a:rPr>
              <a:t>       if ((sock = </a:t>
            </a:r>
            <a:r>
              <a:rPr lang="en-US" b="1" dirty="0">
                <a:solidFill>
                  <a:srgbClr val="990000"/>
                </a:solidFill>
                <a:cs typeface="Times New Roman" pitchFamily="18" charset="0"/>
              </a:rPr>
              <a:t>socket</a:t>
            </a:r>
            <a:r>
              <a:rPr lang="en-US" dirty="0">
                <a:latin typeface="Times New Roman" pitchFamily="18" charset="0"/>
                <a:cs typeface="Times New Roman" pitchFamily="18" charset="0"/>
              </a:rPr>
              <a:t> (AF_INET, SOCK_STREAM, IPPROTO_TCP)) &lt; 0)   </a:t>
            </a:r>
          </a:p>
          <a:p>
            <a:pPr algn="l"/>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DieWithError</a:t>
            </a:r>
            <a:r>
              <a:rPr lang="en-US" dirty="0">
                <a:latin typeface="Times New Roman" pitchFamily="18" charset="0"/>
                <a:cs typeface="Times New Roman" pitchFamily="18" charset="0"/>
              </a:rPr>
              <a:t>("socket() failed");</a:t>
            </a:r>
          </a:p>
          <a:p>
            <a:pPr algn="l"/>
            <a:endParaRPr lang="en-US" dirty="0">
              <a:latin typeface="Times New Roman" pitchFamily="18" charset="0"/>
              <a:cs typeface="Times New Roman" pitchFamily="18" charset="0"/>
            </a:endParaRPr>
          </a:p>
          <a:p>
            <a:pPr algn="l"/>
            <a:r>
              <a:rPr lang="en-US" dirty="0">
                <a:latin typeface="Times New Roman" pitchFamily="18" charset="0"/>
                <a:cs typeface="Times New Roman" pitchFamily="18" charset="0"/>
              </a:rPr>
              <a:t>      /* Construct the server address structure */</a:t>
            </a:r>
          </a:p>
          <a:p>
            <a:pPr algn="l"/>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memset</a:t>
            </a:r>
            <a:r>
              <a:rPr lang="en-US" dirty="0">
                <a:latin typeface="Times New Roman" pitchFamily="18" charset="0"/>
                <a:cs typeface="Times New Roman" pitchFamily="18" charset="0"/>
              </a:rPr>
              <a:t>(&amp;</a:t>
            </a:r>
            <a:r>
              <a:rPr lang="en-US" dirty="0" err="1">
                <a:latin typeface="Times New Roman" pitchFamily="18" charset="0"/>
                <a:cs typeface="Times New Roman" pitchFamily="18" charset="0"/>
              </a:rPr>
              <a:t>echoServAddr</a:t>
            </a:r>
            <a:r>
              <a:rPr lang="en-US" dirty="0">
                <a:latin typeface="Times New Roman" pitchFamily="18" charset="0"/>
                <a:cs typeface="Times New Roman" pitchFamily="18" charset="0"/>
              </a:rPr>
              <a:t>, 0, </a:t>
            </a:r>
            <a:r>
              <a:rPr lang="en-US" dirty="0" err="1">
                <a:latin typeface="Times New Roman" pitchFamily="18" charset="0"/>
                <a:cs typeface="Times New Roman" pitchFamily="18" charset="0"/>
              </a:rPr>
              <a:t>sizeof</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echoServAddr</a:t>
            </a:r>
            <a:r>
              <a:rPr lang="en-US" dirty="0">
                <a:latin typeface="Times New Roman" pitchFamily="18" charset="0"/>
                <a:cs typeface="Times New Roman" pitchFamily="18" charset="0"/>
              </a:rPr>
              <a:t>));        /* Zero out structure */     </a:t>
            </a:r>
          </a:p>
          <a:p>
            <a:pPr algn="l"/>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echoServAddr.sin_family</a:t>
            </a:r>
            <a:r>
              <a:rPr lang="en-US" dirty="0">
                <a:latin typeface="Times New Roman" pitchFamily="18" charset="0"/>
                <a:cs typeface="Times New Roman" pitchFamily="18" charset="0"/>
              </a:rPr>
              <a:t>         = AF_INET;                     /* Internet address family */</a:t>
            </a:r>
          </a:p>
          <a:p>
            <a:pPr algn="l"/>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echoServAddr.sin_addr.s_addr</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inet_addr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servIP</a:t>
            </a:r>
            <a:r>
              <a:rPr lang="en-US" dirty="0">
                <a:latin typeface="Times New Roman" pitchFamily="18" charset="0"/>
                <a:cs typeface="Times New Roman" pitchFamily="18" charset="0"/>
              </a:rPr>
              <a:t>);        /* Server IP address */</a:t>
            </a:r>
          </a:p>
          <a:p>
            <a:pPr algn="l"/>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echoServAddr.sin_port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htons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echoServPort</a:t>
            </a:r>
            <a:r>
              <a:rPr lang="en-US" dirty="0">
                <a:latin typeface="Times New Roman" pitchFamily="18" charset="0"/>
                <a:cs typeface="Times New Roman" pitchFamily="18" charset="0"/>
              </a:rPr>
              <a:t>);   /* Server port */ </a:t>
            </a:r>
          </a:p>
          <a:p>
            <a:pPr algn="l"/>
            <a:endParaRPr lang="en-US" dirty="0">
              <a:latin typeface="Times New Roman" pitchFamily="18" charset="0"/>
              <a:cs typeface="Times New Roman" pitchFamily="18" charset="0"/>
            </a:endParaRPr>
          </a:p>
        </p:txBody>
      </p:sp>
      <p:sp>
        <p:nvSpPr>
          <p:cNvPr id="7" name="Title 1"/>
          <p:cNvSpPr>
            <a:spLocks noGrp="1"/>
          </p:cNvSpPr>
          <p:nvPr>
            <p:ph type="title"/>
          </p:nvPr>
        </p:nvSpPr>
        <p:spPr/>
        <p:txBody>
          <a:bodyPr/>
          <a:lstStyle/>
          <a:p>
            <a:r>
              <a:rPr lang="en-US" dirty="0"/>
              <a:t>TCP Echo Client (</a:t>
            </a:r>
            <a:r>
              <a:rPr lang="en-US" dirty="0" err="1"/>
              <a:t>cont</a:t>
            </a:r>
            <a:r>
              <a:rPr lang="en-US" dirty="0"/>
              <a:t>)</a:t>
            </a:r>
          </a:p>
        </p:txBody>
      </p:sp>
      <p:sp>
        <p:nvSpPr>
          <p:cNvPr id="9" name="Rectangle 9"/>
          <p:cNvSpPr>
            <a:spLocks noChangeArrowheads="1"/>
          </p:cNvSpPr>
          <p:nvPr/>
        </p:nvSpPr>
        <p:spPr bwMode="auto">
          <a:xfrm>
            <a:off x="9409113" y="5734050"/>
            <a:ext cx="1008062" cy="503238"/>
          </a:xfrm>
          <a:prstGeom prst="rect">
            <a:avLst/>
          </a:prstGeom>
          <a:noFill/>
          <a:ln w="9525">
            <a:solidFill>
              <a:srgbClr val="800000"/>
            </a:solidFill>
            <a:miter lim="800000"/>
            <a:headEnd/>
            <a:tailEnd/>
          </a:ln>
          <a:effectLst/>
        </p:spPr>
        <p:txBody>
          <a:bodyPr wrap="none" anchor="ctr"/>
          <a:lstStyle/>
          <a:p>
            <a:pPr algn="ctr">
              <a:defRPr/>
            </a:pPr>
            <a:r>
              <a:rPr lang="en-US" dirty="0">
                <a:solidFill>
                  <a:srgbClr val="800000"/>
                </a:solidFill>
                <a:latin typeface="Helvetica"/>
                <a:cs typeface="Helvetica"/>
              </a:rPr>
              <a:t>D&amp;C</a:t>
            </a:r>
            <a:endParaRPr lang="en-US" b="1" dirty="0">
              <a:solidFill>
                <a:srgbClr val="800000"/>
              </a:solidFill>
              <a:effectLst>
                <a:outerShdw blurRad="38100" dist="38100" dir="2700000" algn="tl">
                  <a:srgbClr val="C0C0C0"/>
                </a:outerShdw>
              </a:effectLst>
              <a:latin typeface="Helvetica"/>
              <a:cs typeface="Helvetica"/>
            </a:endParaRPr>
          </a:p>
        </p:txBody>
      </p:sp>
    </p:spTree>
    <p:extLst>
      <p:ext uri="{BB962C8B-B14F-4D97-AF65-F5344CB8AC3E}">
        <p14:creationId xmlns:p14="http://schemas.microsoft.com/office/powerpoint/2010/main" val="1166171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TCP Echo Client (</a:t>
            </a:r>
            <a:r>
              <a:rPr lang="en-US" dirty="0" err="1"/>
              <a:t>cont</a:t>
            </a:r>
            <a:r>
              <a:rPr lang="en-US" dirty="0"/>
              <a:t>)</a:t>
            </a:r>
          </a:p>
        </p:txBody>
      </p:sp>
      <p:sp>
        <p:nvSpPr>
          <p:cNvPr id="7" name="Rectangle 3"/>
          <p:cNvSpPr>
            <a:spLocks noChangeArrowheads="1"/>
          </p:cNvSpPr>
          <p:nvPr/>
        </p:nvSpPr>
        <p:spPr bwMode="auto">
          <a:xfrm>
            <a:off x="1558926" y="1438435"/>
            <a:ext cx="8893175" cy="4431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914112" bIns="0" anchor="ctr">
            <a:spAutoFit/>
          </a:bodyPr>
          <a:lstStyle/>
          <a:p>
            <a:pPr algn="l"/>
            <a:r>
              <a:rPr lang="en-US" dirty="0">
                <a:latin typeface="Times New Roman" pitchFamily="18" charset="0"/>
                <a:cs typeface="Times New Roman" pitchFamily="18" charset="0"/>
              </a:rPr>
              <a:t>      /* Establish the connection to the echo server */</a:t>
            </a:r>
          </a:p>
          <a:p>
            <a:pPr algn="l"/>
            <a:r>
              <a:rPr lang="en-US" dirty="0">
                <a:latin typeface="Times New Roman" pitchFamily="18" charset="0"/>
                <a:cs typeface="Times New Roman" pitchFamily="18" charset="0"/>
              </a:rPr>
              <a:t>      if (</a:t>
            </a:r>
            <a:r>
              <a:rPr lang="en-US" b="1" dirty="0">
                <a:solidFill>
                  <a:srgbClr val="990000"/>
                </a:solidFill>
                <a:cs typeface="Times New Roman" pitchFamily="18" charset="0"/>
              </a:rPr>
              <a:t>connect</a:t>
            </a:r>
            <a:r>
              <a:rPr lang="en-US" dirty="0">
                <a:cs typeface="Times New Roman" pitchFamily="18" charset="0"/>
              </a:rPr>
              <a:t> </a:t>
            </a:r>
            <a:r>
              <a:rPr lang="en-US" dirty="0">
                <a:latin typeface="Times New Roman" pitchFamily="18" charset="0"/>
                <a:cs typeface="Times New Roman" pitchFamily="18" charset="0"/>
              </a:rPr>
              <a:t>(sock, (</a:t>
            </a:r>
            <a:r>
              <a:rPr lang="en-US" dirty="0" err="1">
                <a:latin typeface="Times New Roman" pitchFamily="18" charset="0"/>
                <a:cs typeface="Times New Roman" pitchFamily="18" charset="0"/>
              </a:rPr>
              <a:t>struct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sockaddr</a:t>
            </a:r>
            <a:r>
              <a:rPr lang="en-US" dirty="0">
                <a:latin typeface="Times New Roman" pitchFamily="18" charset="0"/>
                <a:cs typeface="Times New Roman" pitchFamily="18" charset="0"/>
              </a:rPr>
              <a:t> *) &amp;</a:t>
            </a:r>
            <a:r>
              <a:rPr lang="en-US" dirty="0" err="1">
                <a:latin typeface="Times New Roman" pitchFamily="18" charset="0"/>
                <a:cs typeface="Times New Roman" pitchFamily="18" charset="0"/>
              </a:rPr>
              <a:t>echoServAddr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sizeof</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echoServAddr</a:t>
            </a:r>
            <a:r>
              <a:rPr lang="en-US" dirty="0">
                <a:latin typeface="Times New Roman" pitchFamily="18" charset="0"/>
                <a:cs typeface="Times New Roman" pitchFamily="18" charset="0"/>
              </a:rPr>
              <a:t>)) &lt; 0)   	</a:t>
            </a:r>
            <a:r>
              <a:rPr lang="en-US" dirty="0" err="1">
                <a:latin typeface="Times New Roman" pitchFamily="18" charset="0"/>
                <a:cs typeface="Times New Roman" pitchFamily="18" charset="0"/>
              </a:rPr>
              <a:t>DieWithError</a:t>
            </a:r>
            <a:r>
              <a:rPr lang="en-US" dirty="0">
                <a:latin typeface="Times New Roman" pitchFamily="18" charset="0"/>
                <a:cs typeface="Times New Roman" pitchFamily="18" charset="0"/>
              </a:rPr>
              <a:t>("connect() failed");</a:t>
            </a:r>
          </a:p>
          <a:p>
            <a:pPr algn="l"/>
            <a:endParaRPr lang="en-US" dirty="0">
              <a:latin typeface="Times New Roman" pitchFamily="18" charset="0"/>
              <a:cs typeface="Times New Roman" pitchFamily="18" charset="0"/>
            </a:endParaRPr>
          </a:p>
          <a:p>
            <a:pPr algn="l"/>
            <a:r>
              <a:rPr lang="en-US" dirty="0">
                <a:latin typeface="Times New Roman" pitchFamily="18" charset="0"/>
                <a:cs typeface="Times New Roman" pitchFamily="18" charset="0"/>
              </a:rPr>
              <a:t>      </a:t>
            </a:r>
            <a:r>
              <a:rPr lang="en-US" altLang="ko-KR" dirty="0" err="1">
                <a:latin typeface="Times New Roman" pitchFamily="18" charset="0"/>
                <a:ea typeface="굴림" charset="-127"/>
                <a:cs typeface="Times New Roman" pitchFamily="18" charset="0"/>
              </a:rPr>
              <a:t>echoStringLen</a:t>
            </a:r>
            <a:r>
              <a:rPr lang="en-US" altLang="ko-KR" dirty="0">
                <a:latin typeface="Times New Roman" pitchFamily="18" charset="0"/>
                <a:ea typeface="굴림" charset="-127"/>
                <a:cs typeface="Times New Roman" pitchFamily="18" charset="0"/>
              </a:rPr>
              <a:t> = </a:t>
            </a:r>
            <a:r>
              <a:rPr lang="en-US" altLang="ko-KR" dirty="0" err="1">
                <a:latin typeface="Times New Roman" pitchFamily="18" charset="0"/>
                <a:ea typeface="굴림" charset="-127"/>
                <a:cs typeface="Times New Roman" pitchFamily="18" charset="0"/>
              </a:rPr>
              <a:t>strlen</a:t>
            </a:r>
            <a:r>
              <a:rPr lang="en-US" altLang="ko-KR" dirty="0">
                <a:latin typeface="Times New Roman" pitchFamily="18" charset="0"/>
                <a:ea typeface="굴림" charset="-127"/>
                <a:cs typeface="Times New Roman" pitchFamily="18" charset="0"/>
              </a:rPr>
              <a:t>(</a:t>
            </a:r>
            <a:r>
              <a:rPr lang="en-US" altLang="ko-KR" dirty="0" err="1">
                <a:latin typeface="Times New Roman" pitchFamily="18" charset="0"/>
                <a:ea typeface="굴림" charset="-127"/>
                <a:cs typeface="Times New Roman" pitchFamily="18" charset="0"/>
              </a:rPr>
              <a:t>echoString</a:t>
            </a:r>
            <a:r>
              <a:rPr lang="en-US" altLang="ko-KR" dirty="0">
                <a:latin typeface="Times New Roman" pitchFamily="18" charset="0"/>
                <a:ea typeface="굴림" charset="-127"/>
                <a:cs typeface="Times New Roman" pitchFamily="18" charset="0"/>
              </a:rPr>
              <a:t>);          /* Determine input length */</a:t>
            </a:r>
          </a:p>
          <a:p>
            <a:pPr algn="l"/>
            <a:endParaRPr lang="en-US" altLang="ko-KR" dirty="0">
              <a:latin typeface="Times New Roman" pitchFamily="18" charset="0"/>
              <a:ea typeface="굴림" charset="-127"/>
              <a:cs typeface="Times New Roman" pitchFamily="18" charset="0"/>
            </a:endParaRPr>
          </a:p>
          <a:p>
            <a:pPr algn="l"/>
            <a:r>
              <a:rPr lang="en-US" altLang="ko-KR" dirty="0">
                <a:latin typeface="Times New Roman" pitchFamily="18" charset="0"/>
                <a:ea typeface="굴림" charset="-127"/>
                <a:cs typeface="Times New Roman" pitchFamily="18" charset="0"/>
              </a:rPr>
              <a:t>      /* Send the string to the server */</a:t>
            </a:r>
          </a:p>
          <a:p>
            <a:pPr algn="l"/>
            <a:r>
              <a:rPr lang="en-US" altLang="ko-KR" dirty="0">
                <a:latin typeface="Times New Roman" pitchFamily="18" charset="0"/>
                <a:ea typeface="굴림" charset="-127"/>
                <a:cs typeface="Times New Roman" pitchFamily="18" charset="0"/>
              </a:rPr>
              <a:t>      if (</a:t>
            </a:r>
            <a:r>
              <a:rPr lang="en-US" altLang="ko-KR" b="1" dirty="0">
                <a:solidFill>
                  <a:srgbClr val="800000"/>
                </a:solidFill>
                <a:ea typeface="굴림" charset="-127"/>
                <a:cs typeface="Times New Roman" pitchFamily="18" charset="0"/>
              </a:rPr>
              <a:t>send</a:t>
            </a:r>
            <a:r>
              <a:rPr lang="en-US" altLang="ko-KR" dirty="0">
                <a:latin typeface="Times New Roman" pitchFamily="18" charset="0"/>
                <a:ea typeface="굴림" charset="-127"/>
                <a:cs typeface="Times New Roman" pitchFamily="18" charset="0"/>
              </a:rPr>
              <a:t> (sock, </a:t>
            </a:r>
            <a:r>
              <a:rPr lang="en-US" altLang="ko-KR" dirty="0" err="1">
                <a:latin typeface="Times New Roman" pitchFamily="18" charset="0"/>
                <a:ea typeface="굴림" charset="-127"/>
                <a:cs typeface="Times New Roman" pitchFamily="18" charset="0"/>
              </a:rPr>
              <a:t>echoString</a:t>
            </a:r>
            <a:r>
              <a:rPr lang="en-US" altLang="ko-KR" dirty="0">
                <a:latin typeface="Times New Roman" pitchFamily="18" charset="0"/>
                <a:ea typeface="굴림" charset="-127"/>
                <a:cs typeface="Times New Roman" pitchFamily="18" charset="0"/>
              </a:rPr>
              <a:t>, </a:t>
            </a:r>
            <a:r>
              <a:rPr lang="en-US" altLang="ko-KR" dirty="0" err="1">
                <a:latin typeface="Times New Roman" pitchFamily="18" charset="0"/>
                <a:ea typeface="굴림" charset="-127"/>
                <a:cs typeface="Times New Roman" pitchFamily="18" charset="0"/>
              </a:rPr>
              <a:t>echoStringLen</a:t>
            </a:r>
            <a:r>
              <a:rPr lang="en-US" altLang="ko-KR" dirty="0">
                <a:latin typeface="Times New Roman" pitchFamily="18" charset="0"/>
                <a:ea typeface="굴림" charset="-127"/>
                <a:cs typeface="Times New Roman" pitchFamily="18" charset="0"/>
              </a:rPr>
              <a:t>, 0) != </a:t>
            </a:r>
            <a:r>
              <a:rPr lang="en-US" altLang="ko-KR" dirty="0" err="1">
                <a:latin typeface="Times New Roman" pitchFamily="18" charset="0"/>
                <a:ea typeface="굴림" charset="-127"/>
                <a:cs typeface="Times New Roman" pitchFamily="18" charset="0"/>
              </a:rPr>
              <a:t>echoStringLen</a:t>
            </a:r>
            <a:r>
              <a:rPr lang="en-US" altLang="ko-KR" dirty="0">
                <a:latin typeface="Times New Roman" pitchFamily="18" charset="0"/>
                <a:ea typeface="굴림" charset="-127"/>
                <a:cs typeface="Times New Roman" pitchFamily="18" charset="0"/>
              </a:rPr>
              <a:t>)</a:t>
            </a:r>
          </a:p>
          <a:p>
            <a:pPr algn="l"/>
            <a:r>
              <a:rPr lang="en-US" altLang="ko-KR" dirty="0">
                <a:latin typeface="Times New Roman" pitchFamily="18" charset="0"/>
                <a:ea typeface="굴림" charset="-127"/>
                <a:cs typeface="Times New Roman" pitchFamily="18" charset="0"/>
              </a:rPr>
              <a:t>	 </a:t>
            </a:r>
            <a:r>
              <a:rPr lang="en-US" altLang="ko-KR" dirty="0" err="1">
                <a:latin typeface="Times New Roman" pitchFamily="18" charset="0"/>
                <a:ea typeface="굴림" charset="-127"/>
                <a:cs typeface="Times New Roman" pitchFamily="18" charset="0"/>
              </a:rPr>
              <a:t>DieWithError</a:t>
            </a:r>
            <a:r>
              <a:rPr lang="en-US" altLang="ko-KR" dirty="0">
                <a:latin typeface="Times New Roman" pitchFamily="18" charset="0"/>
                <a:ea typeface="굴림" charset="-127"/>
                <a:cs typeface="Times New Roman" pitchFamily="18" charset="0"/>
              </a:rPr>
              <a:t>("send() sent a different number of bytes than expected");</a:t>
            </a:r>
          </a:p>
          <a:p>
            <a:pPr algn="l"/>
            <a:endParaRPr lang="en-US" altLang="ko-KR" dirty="0">
              <a:latin typeface="Times New Roman" pitchFamily="18" charset="0"/>
              <a:ea typeface="굴림" charset="-127"/>
              <a:cs typeface="Times New Roman" pitchFamily="18" charset="0"/>
            </a:endParaRPr>
          </a:p>
          <a:p>
            <a:pPr algn="l"/>
            <a:r>
              <a:rPr lang="en-US" altLang="ko-KR" dirty="0">
                <a:latin typeface="Times New Roman" pitchFamily="18" charset="0"/>
                <a:ea typeface="굴림" charset="-127"/>
                <a:cs typeface="Times New Roman" pitchFamily="18" charset="0"/>
              </a:rPr>
              <a:t>     /* Receive the same string back from the server */</a:t>
            </a:r>
          </a:p>
          <a:p>
            <a:pPr algn="l"/>
            <a:r>
              <a:rPr lang="en-US" altLang="ko-KR" dirty="0">
                <a:latin typeface="Times New Roman" pitchFamily="18" charset="0"/>
                <a:ea typeface="굴림" charset="-127"/>
                <a:cs typeface="Times New Roman" pitchFamily="18" charset="0"/>
              </a:rPr>
              <a:t>     </a:t>
            </a:r>
            <a:r>
              <a:rPr lang="en-US" altLang="ko-KR" dirty="0" err="1">
                <a:latin typeface="Times New Roman" pitchFamily="18" charset="0"/>
                <a:ea typeface="굴림" charset="-127"/>
                <a:cs typeface="Times New Roman" pitchFamily="18" charset="0"/>
              </a:rPr>
              <a:t>totalBytesRcvd</a:t>
            </a:r>
            <a:r>
              <a:rPr lang="en-US" altLang="ko-KR" dirty="0">
                <a:latin typeface="Times New Roman" pitchFamily="18" charset="0"/>
                <a:ea typeface="굴림" charset="-127"/>
                <a:cs typeface="Times New Roman" pitchFamily="18" charset="0"/>
              </a:rPr>
              <a:t> = 0;	      /* Count of total bytes received     */</a:t>
            </a:r>
          </a:p>
          <a:p>
            <a:pPr algn="l"/>
            <a:r>
              <a:rPr lang="en-US" altLang="ko-KR" dirty="0">
                <a:latin typeface="Times New Roman" pitchFamily="18" charset="0"/>
                <a:ea typeface="굴림" charset="-127"/>
                <a:cs typeface="Times New Roman" pitchFamily="18" charset="0"/>
              </a:rPr>
              <a:t>     </a:t>
            </a:r>
            <a:r>
              <a:rPr lang="en-US" altLang="ko-KR" dirty="0" err="1">
                <a:latin typeface="Times New Roman" pitchFamily="18" charset="0"/>
                <a:ea typeface="굴림" charset="-127"/>
                <a:cs typeface="Times New Roman" pitchFamily="18" charset="0"/>
              </a:rPr>
              <a:t>printf</a:t>
            </a:r>
            <a:r>
              <a:rPr lang="en-US" altLang="ko-KR" dirty="0">
                <a:latin typeface="Times New Roman" pitchFamily="18" charset="0"/>
                <a:ea typeface="굴림" charset="-127"/>
                <a:cs typeface="Times New Roman" pitchFamily="18" charset="0"/>
              </a:rPr>
              <a:t>("Received: ");                /* Setup to print the echoed string */ </a:t>
            </a:r>
          </a:p>
          <a:p>
            <a:pPr algn="l"/>
            <a:endParaRPr lang="en-US" dirty="0">
              <a:latin typeface="Times New Roman" pitchFamily="18" charset="0"/>
              <a:cs typeface="Times New Roman" pitchFamily="18" charset="0"/>
            </a:endParaRPr>
          </a:p>
          <a:p>
            <a:endParaRPr lang="en-US" dirty="0"/>
          </a:p>
          <a:p>
            <a:endParaRPr lang="en-US" dirty="0"/>
          </a:p>
        </p:txBody>
      </p:sp>
      <p:sp>
        <p:nvSpPr>
          <p:cNvPr id="9" name="Rectangle 9"/>
          <p:cNvSpPr>
            <a:spLocks noChangeArrowheads="1"/>
          </p:cNvSpPr>
          <p:nvPr/>
        </p:nvSpPr>
        <p:spPr bwMode="auto">
          <a:xfrm>
            <a:off x="9409113" y="5734050"/>
            <a:ext cx="1008062" cy="503238"/>
          </a:xfrm>
          <a:prstGeom prst="rect">
            <a:avLst/>
          </a:prstGeom>
          <a:noFill/>
          <a:ln w="9525">
            <a:solidFill>
              <a:srgbClr val="800000"/>
            </a:solidFill>
            <a:miter lim="800000"/>
            <a:headEnd/>
            <a:tailEnd/>
          </a:ln>
          <a:effectLst/>
        </p:spPr>
        <p:txBody>
          <a:bodyPr wrap="none" anchor="ctr"/>
          <a:lstStyle/>
          <a:p>
            <a:pPr algn="ctr">
              <a:defRPr/>
            </a:pPr>
            <a:r>
              <a:rPr lang="en-US" dirty="0">
                <a:solidFill>
                  <a:srgbClr val="800000"/>
                </a:solidFill>
                <a:latin typeface="Helvetica"/>
                <a:cs typeface="Helvetica"/>
              </a:rPr>
              <a:t>D&amp;C</a:t>
            </a:r>
            <a:endParaRPr lang="en-US" b="1" dirty="0">
              <a:solidFill>
                <a:srgbClr val="800000"/>
              </a:solidFill>
              <a:effectLst>
                <a:outerShdw blurRad="38100" dist="38100" dir="2700000" algn="tl">
                  <a:srgbClr val="C0C0C0"/>
                </a:outerShdw>
              </a:effectLst>
              <a:latin typeface="Helvetica"/>
              <a:cs typeface="Helvetica"/>
            </a:endParaRPr>
          </a:p>
        </p:txBody>
      </p:sp>
    </p:spTree>
    <p:extLst>
      <p:ext uri="{BB962C8B-B14F-4D97-AF65-F5344CB8AC3E}">
        <p14:creationId xmlns:p14="http://schemas.microsoft.com/office/powerpoint/2010/main" val="958367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TCP Echo Client (</a:t>
            </a:r>
            <a:r>
              <a:rPr lang="en-US" dirty="0" err="1"/>
              <a:t>cont</a:t>
            </a:r>
            <a:r>
              <a:rPr lang="en-US" dirty="0"/>
              <a:t>)</a:t>
            </a:r>
          </a:p>
        </p:txBody>
      </p:sp>
      <p:sp>
        <p:nvSpPr>
          <p:cNvPr id="8" name="Rectangle 3"/>
          <p:cNvSpPr>
            <a:spLocks noChangeArrowheads="1"/>
          </p:cNvSpPr>
          <p:nvPr/>
        </p:nvSpPr>
        <p:spPr bwMode="auto">
          <a:xfrm>
            <a:off x="1595439" y="1608941"/>
            <a:ext cx="8893175" cy="3970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914112" bIns="0" anchor="ctr">
            <a:spAutoFit/>
          </a:bodyPr>
          <a:lstStyle/>
          <a:p>
            <a:pPr algn="l"/>
            <a:r>
              <a:rPr lang="en-US" altLang="ko-KR" dirty="0">
                <a:ea typeface="굴림" charset="-127"/>
              </a:rPr>
              <a:t>   </a:t>
            </a:r>
            <a:r>
              <a:rPr lang="en-US" altLang="ko-KR" dirty="0">
                <a:latin typeface="Times New Roman" pitchFamily="18" charset="0"/>
                <a:ea typeface="굴림" charset="-127"/>
                <a:cs typeface="Times New Roman" pitchFamily="18" charset="0"/>
              </a:rPr>
              <a:t>while (</a:t>
            </a:r>
            <a:r>
              <a:rPr lang="en-US" altLang="ko-KR" dirty="0" err="1">
                <a:latin typeface="Times New Roman" pitchFamily="18" charset="0"/>
                <a:ea typeface="굴림" charset="-127"/>
                <a:cs typeface="Times New Roman" pitchFamily="18" charset="0"/>
              </a:rPr>
              <a:t>totalBytesRcvd</a:t>
            </a:r>
            <a:r>
              <a:rPr lang="en-US" altLang="ko-KR" dirty="0">
                <a:latin typeface="Times New Roman" pitchFamily="18" charset="0"/>
                <a:ea typeface="굴림" charset="-127"/>
                <a:cs typeface="Times New Roman" pitchFamily="18" charset="0"/>
              </a:rPr>
              <a:t> &lt; </a:t>
            </a:r>
            <a:r>
              <a:rPr lang="en-US" altLang="ko-KR" dirty="0" err="1">
                <a:latin typeface="Times New Roman" pitchFamily="18" charset="0"/>
                <a:ea typeface="굴림" charset="-127"/>
                <a:cs typeface="Times New Roman" pitchFamily="18" charset="0"/>
              </a:rPr>
              <a:t>echoStringLen</a:t>
            </a:r>
            <a:r>
              <a:rPr lang="en-US" altLang="ko-KR" dirty="0">
                <a:latin typeface="Times New Roman" pitchFamily="18" charset="0"/>
                <a:ea typeface="굴림" charset="-127"/>
                <a:cs typeface="Times New Roman" pitchFamily="18" charset="0"/>
              </a:rPr>
              <a:t>)</a:t>
            </a:r>
          </a:p>
          <a:p>
            <a:pPr algn="l"/>
            <a:r>
              <a:rPr lang="en-US" altLang="ko-KR" dirty="0">
                <a:latin typeface="Times New Roman" pitchFamily="18" charset="0"/>
                <a:ea typeface="굴림" charset="-127"/>
                <a:cs typeface="Times New Roman" pitchFamily="18" charset="0"/>
              </a:rPr>
              <a:t>     {</a:t>
            </a:r>
          </a:p>
          <a:p>
            <a:pPr algn="l"/>
            <a:r>
              <a:rPr lang="en-US" altLang="ko-KR" dirty="0">
                <a:latin typeface="Times New Roman" pitchFamily="18" charset="0"/>
                <a:ea typeface="굴림" charset="-127"/>
                <a:cs typeface="Times New Roman" pitchFamily="18" charset="0"/>
              </a:rPr>
              <a:t>            /* Receive up to the buffer size (minus 1 to leave space for </a:t>
            </a:r>
          </a:p>
          <a:p>
            <a:pPr algn="l"/>
            <a:r>
              <a:rPr lang="en-US" altLang="ko-KR" dirty="0">
                <a:latin typeface="Times New Roman" pitchFamily="18" charset="0"/>
                <a:ea typeface="굴림" charset="-127"/>
                <a:cs typeface="Times New Roman" pitchFamily="18" charset="0"/>
              </a:rPr>
              <a:t>                                         a null terminator) bytes from the sender */</a:t>
            </a:r>
          </a:p>
          <a:p>
            <a:pPr algn="l"/>
            <a:r>
              <a:rPr lang="en-US" altLang="ko-KR" dirty="0">
                <a:latin typeface="Times New Roman" pitchFamily="18" charset="0"/>
                <a:ea typeface="굴림" charset="-127"/>
                <a:cs typeface="Times New Roman" pitchFamily="18" charset="0"/>
              </a:rPr>
              <a:t>            if ((</a:t>
            </a:r>
            <a:r>
              <a:rPr lang="en-US" altLang="ko-KR" dirty="0" err="1">
                <a:latin typeface="Times New Roman" pitchFamily="18" charset="0"/>
                <a:ea typeface="굴림" charset="-127"/>
                <a:cs typeface="Times New Roman" pitchFamily="18" charset="0"/>
              </a:rPr>
              <a:t>bytesRcvd</a:t>
            </a:r>
            <a:r>
              <a:rPr lang="en-US" altLang="ko-KR" dirty="0">
                <a:latin typeface="Times New Roman" pitchFamily="18" charset="0"/>
                <a:ea typeface="굴림" charset="-127"/>
                <a:cs typeface="Times New Roman" pitchFamily="18" charset="0"/>
              </a:rPr>
              <a:t> = </a:t>
            </a:r>
            <a:r>
              <a:rPr lang="en-US" altLang="ko-KR" b="1" dirty="0" err="1">
                <a:solidFill>
                  <a:srgbClr val="800000"/>
                </a:solidFill>
                <a:ea typeface="굴림" charset="-127"/>
                <a:cs typeface="Times New Roman" pitchFamily="18" charset="0"/>
              </a:rPr>
              <a:t>recv</a:t>
            </a:r>
            <a:r>
              <a:rPr lang="en-US" altLang="ko-KR" b="1" dirty="0">
                <a:solidFill>
                  <a:srgbClr val="800000"/>
                </a:solidFill>
                <a:ea typeface="굴림" charset="-127"/>
                <a:cs typeface="Times New Roman" pitchFamily="18" charset="0"/>
              </a:rPr>
              <a:t> </a:t>
            </a:r>
            <a:r>
              <a:rPr lang="en-US" altLang="ko-KR" dirty="0">
                <a:latin typeface="Times New Roman" pitchFamily="18" charset="0"/>
                <a:ea typeface="굴림" charset="-127"/>
                <a:cs typeface="Times New Roman" pitchFamily="18" charset="0"/>
              </a:rPr>
              <a:t>(sock, </a:t>
            </a:r>
            <a:r>
              <a:rPr lang="en-US" altLang="ko-KR" dirty="0" err="1">
                <a:latin typeface="Times New Roman" pitchFamily="18" charset="0"/>
                <a:ea typeface="굴림" charset="-127"/>
                <a:cs typeface="Times New Roman" pitchFamily="18" charset="0"/>
              </a:rPr>
              <a:t>echoBuffer</a:t>
            </a:r>
            <a:r>
              <a:rPr lang="en-US" altLang="ko-KR" dirty="0">
                <a:latin typeface="Times New Roman" pitchFamily="18" charset="0"/>
                <a:ea typeface="굴림" charset="-127"/>
                <a:cs typeface="Times New Roman" pitchFamily="18" charset="0"/>
              </a:rPr>
              <a:t>, RCVBUFSIZE - 1, 0)) &lt;= 0)            	</a:t>
            </a:r>
            <a:r>
              <a:rPr lang="en-US" altLang="ko-KR" dirty="0" err="1">
                <a:latin typeface="Times New Roman" pitchFamily="18" charset="0"/>
                <a:ea typeface="굴림" charset="-127"/>
                <a:cs typeface="Times New Roman" pitchFamily="18" charset="0"/>
              </a:rPr>
              <a:t>DieWithError</a:t>
            </a:r>
            <a:r>
              <a:rPr lang="en-US" altLang="ko-KR" dirty="0">
                <a:latin typeface="Times New Roman" pitchFamily="18" charset="0"/>
                <a:ea typeface="굴림" charset="-127"/>
                <a:cs typeface="Times New Roman" pitchFamily="18" charset="0"/>
              </a:rPr>
              <a:t>("</a:t>
            </a:r>
            <a:r>
              <a:rPr lang="en-US" altLang="ko-KR" dirty="0" err="1">
                <a:latin typeface="Times New Roman" pitchFamily="18" charset="0"/>
                <a:ea typeface="굴림" charset="-127"/>
                <a:cs typeface="Times New Roman" pitchFamily="18" charset="0"/>
              </a:rPr>
              <a:t>recv</a:t>
            </a:r>
            <a:r>
              <a:rPr lang="en-US" altLang="ko-KR" dirty="0">
                <a:latin typeface="Times New Roman" pitchFamily="18" charset="0"/>
                <a:ea typeface="굴림" charset="-127"/>
                <a:cs typeface="Times New Roman" pitchFamily="18" charset="0"/>
              </a:rPr>
              <a:t>() failed or connection closed prematurely"); </a:t>
            </a:r>
          </a:p>
          <a:p>
            <a:pPr algn="l"/>
            <a:r>
              <a:rPr lang="en-US" altLang="ko-KR" dirty="0">
                <a:latin typeface="Times New Roman" pitchFamily="18" charset="0"/>
                <a:ea typeface="굴림" charset="-127"/>
                <a:cs typeface="Times New Roman" pitchFamily="18" charset="0"/>
              </a:rPr>
              <a:t>            </a:t>
            </a:r>
            <a:r>
              <a:rPr lang="en-US" altLang="ko-KR" dirty="0" err="1">
                <a:latin typeface="Times New Roman" pitchFamily="18" charset="0"/>
                <a:ea typeface="굴림" charset="-127"/>
                <a:cs typeface="Times New Roman" pitchFamily="18" charset="0"/>
              </a:rPr>
              <a:t>totalBytesRcvd</a:t>
            </a:r>
            <a:r>
              <a:rPr lang="en-US" altLang="ko-KR" dirty="0">
                <a:latin typeface="Times New Roman" pitchFamily="18" charset="0"/>
                <a:ea typeface="굴림" charset="-127"/>
                <a:cs typeface="Times New Roman" pitchFamily="18" charset="0"/>
              </a:rPr>
              <a:t> += </a:t>
            </a:r>
            <a:r>
              <a:rPr lang="en-US" altLang="ko-KR" dirty="0" err="1">
                <a:latin typeface="Times New Roman" pitchFamily="18" charset="0"/>
                <a:ea typeface="굴림" charset="-127"/>
                <a:cs typeface="Times New Roman" pitchFamily="18" charset="0"/>
              </a:rPr>
              <a:t>bytesRcvd</a:t>
            </a:r>
            <a:r>
              <a:rPr lang="en-US" altLang="ko-KR" dirty="0">
                <a:latin typeface="Times New Roman" pitchFamily="18" charset="0"/>
                <a:ea typeface="굴림" charset="-127"/>
                <a:cs typeface="Times New Roman" pitchFamily="18" charset="0"/>
              </a:rPr>
              <a:t>;   /* Keep tally of total bytes */ </a:t>
            </a:r>
          </a:p>
          <a:p>
            <a:pPr algn="l"/>
            <a:r>
              <a:rPr lang="en-US" altLang="ko-KR" dirty="0">
                <a:latin typeface="Times New Roman" pitchFamily="18" charset="0"/>
                <a:ea typeface="굴림" charset="-127"/>
                <a:cs typeface="Times New Roman" pitchFamily="18" charset="0"/>
              </a:rPr>
              <a:t>            </a:t>
            </a:r>
            <a:r>
              <a:rPr lang="en-US" altLang="ko-KR" dirty="0" err="1">
                <a:latin typeface="Times New Roman" pitchFamily="18" charset="0"/>
                <a:ea typeface="굴림" charset="-127"/>
                <a:cs typeface="Times New Roman" pitchFamily="18" charset="0"/>
              </a:rPr>
              <a:t>echoBuffer</a:t>
            </a:r>
            <a:r>
              <a:rPr lang="en-US" altLang="ko-KR" dirty="0">
                <a:latin typeface="Times New Roman" pitchFamily="18" charset="0"/>
                <a:ea typeface="굴림" charset="-127"/>
                <a:cs typeface="Times New Roman" pitchFamily="18" charset="0"/>
              </a:rPr>
              <a:t>[</a:t>
            </a:r>
            <a:r>
              <a:rPr lang="en-US" altLang="ko-KR" dirty="0" err="1">
                <a:latin typeface="Times New Roman" pitchFamily="18" charset="0"/>
                <a:ea typeface="굴림" charset="-127"/>
                <a:cs typeface="Times New Roman" pitchFamily="18" charset="0"/>
              </a:rPr>
              <a:t>bytesRcvd</a:t>
            </a:r>
            <a:r>
              <a:rPr lang="en-US" altLang="ko-KR" dirty="0">
                <a:latin typeface="Times New Roman" pitchFamily="18" charset="0"/>
                <a:ea typeface="굴림" charset="-127"/>
                <a:cs typeface="Times New Roman" pitchFamily="18" charset="0"/>
              </a:rPr>
              <a:t>] = '\0';  /* Terminate the string! */  </a:t>
            </a:r>
          </a:p>
          <a:p>
            <a:pPr algn="l"/>
            <a:r>
              <a:rPr lang="en-US" altLang="ko-KR" dirty="0">
                <a:latin typeface="Times New Roman" pitchFamily="18" charset="0"/>
                <a:ea typeface="굴림" charset="-127"/>
                <a:cs typeface="Times New Roman" pitchFamily="18" charset="0"/>
              </a:rPr>
              <a:t>            </a:t>
            </a:r>
            <a:r>
              <a:rPr lang="en-US" altLang="ko-KR" dirty="0" err="1">
                <a:latin typeface="Times New Roman" pitchFamily="18" charset="0"/>
                <a:ea typeface="굴림" charset="-127"/>
                <a:cs typeface="Times New Roman" pitchFamily="18" charset="0"/>
              </a:rPr>
              <a:t>printf</a:t>
            </a:r>
            <a:r>
              <a:rPr lang="en-US" altLang="ko-KR" dirty="0">
                <a:latin typeface="Times New Roman" pitchFamily="18" charset="0"/>
                <a:ea typeface="굴림" charset="-127"/>
                <a:cs typeface="Times New Roman" pitchFamily="18" charset="0"/>
              </a:rPr>
              <a:t>("%s", </a:t>
            </a:r>
            <a:r>
              <a:rPr lang="en-US" altLang="ko-KR" dirty="0" err="1">
                <a:latin typeface="Times New Roman" pitchFamily="18" charset="0"/>
                <a:ea typeface="굴림" charset="-127"/>
                <a:cs typeface="Times New Roman" pitchFamily="18" charset="0"/>
              </a:rPr>
              <a:t>echoBuffer</a:t>
            </a:r>
            <a:r>
              <a:rPr lang="en-US" altLang="ko-KR" dirty="0">
                <a:latin typeface="Times New Roman" pitchFamily="18" charset="0"/>
                <a:ea typeface="굴림" charset="-127"/>
                <a:cs typeface="Times New Roman" pitchFamily="18" charset="0"/>
              </a:rPr>
              <a:t>);      /* Print the echo buffer */</a:t>
            </a:r>
          </a:p>
          <a:p>
            <a:pPr algn="l"/>
            <a:r>
              <a:rPr lang="en-US" altLang="ko-KR" dirty="0">
                <a:latin typeface="Times New Roman" pitchFamily="18" charset="0"/>
                <a:ea typeface="굴림" charset="-127"/>
                <a:cs typeface="Times New Roman" pitchFamily="18" charset="0"/>
              </a:rPr>
              <a:t>     }</a:t>
            </a:r>
          </a:p>
          <a:p>
            <a:pPr algn="l"/>
            <a:r>
              <a:rPr lang="en-US" altLang="ko-KR" dirty="0">
                <a:latin typeface="Times New Roman" pitchFamily="18" charset="0"/>
                <a:ea typeface="굴림" charset="-127"/>
                <a:cs typeface="Times New Roman" pitchFamily="18" charset="0"/>
              </a:rPr>
              <a:t>     </a:t>
            </a:r>
            <a:r>
              <a:rPr lang="en-US" altLang="ko-KR" dirty="0" err="1">
                <a:latin typeface="Times New Roman" pitchFamily="18" charset="0"/>
                <a:ea typeface="굴림" charset="-127"/>
                <a:cs typeface="Times New Roman" pitchFamily="18" charset="0"/>
              </a:rPr>
              <a:t>printf</a:t>
            </a:r>
            <a:r>
              <a:rPr lang="en-US" altLang="ko-KR" dirty="0">
                <a:latin typeface="Times New Roman" pitchFamily="18" charset="0"/>
                <a:ea typeface="굴림" charset="-127"/>
                <a:cs typeface="Times New Roman" pitchFamily="18" charset="0"/>
              </a:rPr>
              <a:t>("\n");    /* Print a final linefeed */</a:t>
            </a:r>
          </a:p>
          <a:p>
            <a:pPr algn="l"/>
            <a:r>
              <a:rPr lang="en-US" altLang="ko-KR" dirty="0">
                <a:latin typeface="Times New Roman" pitchFamily="18" charset="0"/>
                <a:ea typeface="굴림" charset="-127"/>
                <a:cs typeface="Times New Roman" pitchFamily="18" charset="0"/>
              </a:rPr>
              <a:t>    </a:t>
            </a:r>
            <a:r>
              <a:rPr lang="en-US" altLang="ko-KR" dirty="0">
                <a:ea typeface="굴림" charset="-127"/>
                <a:cs typeface="Times New Roman" pitchFamily="18" charset="0"/>
              </a:rPr>
              <a:t> </a:t>
            </a:r>
            <a:r>
              <a:rPr lang="en-US" altLang="ko-KR" b="1" dirty="0">
                <a:solidFill>
                  <a:srgbClr val="990000"/>
                </a:solidFill>
                <a:ea typeface="굴림" charset="-127"/>
                <a:cs typeface="Times New Roman" pitchFamily="18" charset="0"/>
              </a:rPr>
              <a:t>close</a:t>
            </a:r>
            <a:r>
              <a:rPr lang="en-US" altLang="ko-KR" dirty="0">
                <a:ea typeface="굴림" charset="-127"/>
                <a:cs typeface="Times New Roman" pitchFamily="18" charset="0"/>
              </a:rPr>
              <a:t> </a:t>
            </a:r>
            <a:r>
              <a:rPr lang="en-US" altLang="ko-KR" dirty="0">
                <a:latin typeface="Times New Roman" pitchFamily="18" charset="0"/>
                <a:ea typeface="굴림" charset="-127"/>
                <a:cs typeface="Times New Roman" pitchFamily="18" charset="0"/>
              </a:rPr>
              <a:t>(sock);</a:t>
            </a:r>
          </a:p>
          <a:p>
            <a:pPr algn="l"/>
            <a:r>
              <a:rPr lang="en-US" altLang="ko-KR" dirty="0">
                <a:latin typeface="Times New Roman" pitchFamily="18" charset="0"/>
                <a:ea typeface="굴림" charset="-127"/>
                <a:cs typeface="Times New Roman" pitchFamily="18" charset="0"/>
              </a:rPr>
              <a:t>     exit(0);</a:t>
            </a:r>
          </a:p>
          <a:p>
            <a:pPr algn="l"/>
            <a:r>
              <a:rPr lang="en-US" altLang="ko-KR" dirty="0">
                <a:latin typeface="Times New Roman" pitchFamily="18" charset="0"/>
                <a:ea typeface="굴림" charset="-127"/>
                <a:cs typeface="Times New Roman" pitchFamily="18" charset="0"/>
              </a:rPr>
              <a:t> } </a:t>
            </a:r>
            <a:endParaRPr lang="en-US" dirty="0">
              <a:latin typeface="Times New Roman" pitchFamily="18" charset="0"/>
              <a:cs typeface="Times New Roman" pitchFamily="18" charset="0"/>
            </a:endParaRPr>
          </a:p>
        </p:txBody>
      </p:sp>
      <p:sp>
        <p:nvSpPr>
          <p:cNvPr id="7" name="Rectangle 9"/>
          <p:cNvSpPr>
            <a:spLocks noChangeArrowheads="1"/>
          </p:cNvSpPr>
          <p:nvPr/>
        </p:nvSpPr>
        <p:spPr bwMode="auto">
          <a:xfrm>
            <a:off x="9409113" y="5734050"/>
            <a:ext cx="1008062" cy="503238"/>
          </a:xfrm>
          <a:prstGeom prst="rect">
            <a:avLst/>
          </a:prstGeom>
          <a:noFill/>
          <a:ln w="9525">
            <a:solidFill>
              <a:srgbClr val="800000"/>
            </a:solidFill>
            <a:miter lim="800000"/>
            <a:headEnd/>
            <a:tailEnd/>
          </a:ln>
          <a:effectLst/>
        </p:spPr>
        <p:txBody>
          <a:bodyPr wrap="none" anchor="ctr"/>
          <a:lstStyle/>
          <a:p>
            <a:pPr algn="ctr">
              <a:defRPr/>
            </a:pPr>
            <a:r>
              <a:rPr lang="en-US" dirty="0">
                <a:solidFill>
                  <a:srgbClr val="800000"/>
                </a:solidFill>
                <a:latin typeface="Helvetica"/>
                <a:cs typeface="Helvetica"/>
              </a:rPr>
              <a:t>D&amp;C</a:t>
            </a:r>
            <a:endParaRPr lang="en-US" b="1" dirty="0">
              <a:solidFill>
                <a:srgbClr val="800000"/>
              </a:solidFill>
              <a:effectLst>
                <a:outerShdw blurRad="38100" dist="38100" dir="2700000" algn="tl">
                  <a:srgbClr val="C0C0C0"/>
                </a:outerShdw>
              </a:effectLst>
              <a:latin typeface="Helvetica"/>
              <a:cs typeface="Helvetica"/>
            </a:endParaRPr>
          </a:p>
        </p:txBody>
      </p:sp>
    </p:spTree>
    <p:extLst>
      <p:ext uri="{BB962C8B-B14F-4D97-AF65-F5344CB8AC3E}">
        <p14:creationId xmlns:p14="http://schemas.microsoft.com/office/powerpoint/2010/main" val="2818251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TCP Sockets Summary</a:t>
            </a:r>
            <a:endParaRPr lang="en-US" dirty="0"/>
          </a:p>
        </p:txBody>
      </p:sp>
      <p:sp>
        <p:nvSpPr>
          <p:cNvPr id="3" name="Content Placeholder 2"/>
          <p:cNvSpPr>
            <a:spLocks noGrp="1"/>
          </p:cNvSpPr>
          <p:nvPr>
            <p:ph idx="1"/>
          </p:nvPr>
        </p:nvSpPr>
        <p:spPr/>
        <p:txBody>
          <a:bodyPr>
            <a:normAutofit lnSpcReduction="10000"/>
          </a:bodyPr>
          <a:lstStyle/>
          <a:p>
            <a:r>
              <a:rPr lang="en-US" dirty="0"/>
              <a:t>Sockets Address Structure</a:t>
            </a:r>
          </a:p>
          <a:p>
            <a:r>
              <a:rPr lang="en-US" dirty="0"/>
              <a:t>TCP and UDP Call Sequences</a:t>
            </a:r>
          </a:p>
          <a:p>
            <a:r>
              <a:rPr lang="en-US" dirty="0"/>
              <a:t>Socket</a:t>
            </a:r>
          </a:p>
          <a:p>
            <a:r>
              <a:rPr lang="en-US" dirty="0"/>
              <a:t>Connect</a:t>
            </a:r>
          </a:p>
          <a:p>
            <a:r>
              <a:rPr lang="en-US" dirty="0"/>
              <a:t>Bind</a:t>
            </a:r>
          </a:p>
          <a:p>
            <a:r>
              <a:rPr lang="en-US" dirty="0"/>
              <a:t>Listen</a:t>
            </a:r>
          </a:p>
          <a:p>
            <a:r>
              <a:rPr lang="en-US" dirty="0"/>
              <a:t>Accept</a:t>
            </a:r>
          </a:p>
          <a:p>
            <a:r>
              <a:rPr lang="en-US" dirty="0"/>
              <a:t>Close</a:t>
            </a:r>
          </a:p>
          <a:p>
            <a:r>
              <a:rPr lang="en-US" dirty="0"/>
              <a:t>TCP Echo Server and Client [old]</a:t>
            </a:r>
          </a:p>
        </p:txBody>
      </p:sp>
    </p:spTree>
    <p:extLst>
      <p:ext uri="{BB962C8B-B14F-4D97-AF65-F5344CB8AC3E}">
        <p14:creationId xmlns:p14="http://schemas.microsoft.com/office/powerpoint/2010/main" val="1736297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Socket Calls</a:t>
            </a:r>
          </a:p>
        </p:txBody>
      </p:sp>
      <p:sp>
        <p:nvSpPr>
          <p:cNvPr id="6" name="Rectangle 2"/>
          <p:cNvSpPr>
            <a:spLocks noChangeArrowheads="1"/>
          </p:cNvSpPr>
          <p:nvPr/>
        </p:nvSpPr>
        <p:spPr bwMode="auto">
          <a:xfrm>
            <a:off x="5213201" y="5625241"/>
            <a:ext cx="33338" cy="793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7" name="Group 3"/>
          <p:cNvGrpSpPr>
            <a:grpSpLocks/>
          </p:cNvGrpSpPr>
          <p:nvPr/>
        </p:nvGrpSpPr>
        <p:grpSpPr bwMode="auto">
          <a:xfrm>
            <a:off x="2926997" y="1564417"/>
            <a:ext cx="5481841" cy="4830763"/>
            <a:chOff x="1832" y="1052"/>
            <a:chExt cx="2122" cy="2235"/>
          </a:xfrm>
        </p:grpSpPr>
        <p:sp>
          <p:nvSpPr>
            <p:cNvPr id="8" name="Rectangle 4"/>
            <p:cNvSpPr>
              <a:spLocks noChangeArrowheads="1"/>
            </p:cNvSpPr>
            <p:nvPr/>
          </p:nvSpPr>
          <p:spPr bwMode="auto">
            <a:xfrm>
              <a:off x="2078" y="1240"/>
              <a:ext cx="436"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 name="Rectangle 5"/>
            <p:cNvSpPr>
              <a:spLocks noChangeArrowheads="1"/>
            </p:cNvSpPr>
            <p:nvPr/>
          </p:nvSpPr>
          <p:spPr bwMode="auto">
            <a:xfrm>
              <a:off x="2078" y="1238"/>
              <a:ext cx="333"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990000"/>
                  </a:solidFill>
                  <a:latin typeface="Courier New" pitchFamily="49" charset="0"/>
                </a:rPr>
                <a:t>socket()</a:t>
              </a:r>
              <a:endParaRPr lang="en-US" sz="2800" b="1">
                <a:solidFill>
                  <a:srgbClr val="990000"/>
                </a:solidFill>
              </a:endParaRPr>
            </a:p>
          </p:txBody>
        </p:sp>
        <p:sp>
          <p:nvSpPr>
            <p:cNvPr id="10" name="Rectangle 6"/>
            <p:cNvSpPr>
              <a:spLocks noChangeArrowheads="1"/>
            </p:cNvSpPr>
            <p:nvPr/>
          </p:nvSpPr>
          <p:spPr bwMode="auto">
            <a:xfrm>
              <a:off x="2125" y="1492"/>
              <a:ext cx="339"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 name="Rectangle 7"/>
            <p:cNvSpPr>
              <a:spLocks noChangeArrowheads="1"/>
            </p:cNvSpPr>
            <p:nvPr/>
          </p:nvSpPr>
          <p:spPr bwMode="auto">
            <a:xfrm>
              <a:off x="2123" y="1490"/>
              <a:ext cx="249"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990000"/>
                  </a:solidFill>
                  <a:latin typeface="Courier New" pitchFamily="49" charset="0"/>
                </a:rPr>
                <a:t>bind()</a:t>
              </a:r>
              <a:endParaRPr lang="en-US" sz="2800" b="1">
                <a:solidFill>
                  <a:srgbClr val="990000"/>
                </a:solidFill>
              </a:endParaRPr>
            </a:p>
          </p:txBody>
        </p:sp>
        <p:sp>
          <p:nvSpPr>
            <p:cNvPr id="12" name="Rectangle 8"/>
            <p:cNvSpPr>
              <a:spLocks noChangeArrowheads="1"/>
            </p:cNvSpPr>
            <p:nvPr/>
          </p:nvSpPr>
          <p:spPr bwMode="auto">
            <a:xfrm>
              <a:off x="2078" y="1738"/>
              <a:ext cx="436" cy="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 name="Rectangle 9"/>
            <p:cNvSpPr>
              <a:spLocks noChangeArrowheads="1"/>
            </p:cNvSpPr>
            <p:nvPr/>
          </p:nvSpPr>
          <p:spPr bwMode="auto">
            <a:xfrm>
              <a:off x="2078" y="1736"/>
              <a:ext cx="333"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990000"/>
                  </a:solidFill>
                  <a:latin typeface="Courier New" pitchFamily="49" charset="0"/>
                </a:rPr>
                <a:t>listen()</a:t>
              </a:r>
              <a:endParaRPr lang="en-US" sz="2800" b="1">
                <a:solidFill>
                  <a:srgbClr val="990000"/>
                </a:solidFill>
              </a:endParaRPr>
            </a:p>
          </p:txBody>
        </p:sp>
        <p:sp>
          <p:nvSpPr>
            <p:cNvPr id="14" name="Rectangle 10"/>
            <p:cNvSpPr>
              <a:spLocks noChangeArrowheads="1"/>
            </p:cNvSpPr>
            <p:nvPr/>
          </p:nvSpPr>
          <p:spPr bwMode="auto">
            <a:xfrm>
              <a:off x="2125" y="2623"/>
              <a:ext cx="339"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5" name="Rectangle 11"/>
            <p:cNvSpPr>
              <a:spLocks noChangeArrowheads="1"/>
            </p:cNvSpPr>
            <p:nvPr/>
          </p:nvSpPr>
          <p:spPr bwMode="auto">
            <a:xfrm>
              <a:off x="2123" y="2621"/>
              <a:ext cx="249"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read()</a:t>
              </a:r>
              <a:endParaRPr lang="en-US" sz="2800" b="1"/>
            </a:p>
          </p:txBody>
        </p:sp>
        <p:sp>
          <p:nvSpPr>
            <p:cNvPr id="16" name="Rectangle 12"/>
            <p:cNvSpPr>
              <a:spLocks noChangeArrowheads="1"/>
            </p:cNvSpPr>
            <p:nvPr/>
          </p:nvSpPr>
          <p:spPr bwMode="auto">
            <a:xfrm>
              <a:off x="2101" y="3124"/>
              <a:ext cx="388"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7" name="Rectangle 13"/>
            <p:cNvSpPr>
              <a:spLocks noChangeArrowheads="1"/>
            </p:cNvSpPr>
            <p:nvPr/>
          </p:nvSpPr>
          <p:spPr bwMode="auto">
            <a:xfrm>
              <a:off x="2101" y="3122"/>
              <a:ext cx="291"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990000"/>
                  </a:solidFill>
                  <a:latin typeface="Courier New" pitchFamily="49" charset="0"/>
                </a:rPr>
                <a:t>close()</a:t>
              </a:r>
              <a:endParaRPr lang="en-US" sz="2800" b="1">
                <a:solidFill>
                  <a:srgbClr val="990000"/>
                </a:solidFill>
              </a:endParaRPr>
            </a:p>
          </p:txBody>
        </p:sp>
        <p:sp>
          <p:nvSpPr>
            <p:cNvPr id="18" name="Rectangle 14"/>
            <p:cNvSpPr>
              <a:spLocks noChangeArrowheads="1"/>
            </p:cNvSpPr>
            <p:nvPr/>
          </p:nvSpPr>
          <p:spPr bwMode="auto">
            <a:xfrm>
              <a:off x="2040" y="1690"/>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9" name="Rectangle 15"/>
            <p:cNvSpPr>
              <a:spLocks noChangeArrowheads="1"/>
            </p:cNvSpPr>
            <p:nvPr/>
          </p:nvSpPr>
          <p:spPr bwMode="auto">
            <a:xfrm>
              <a:off x="2040" y="1442"/>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0" name="Rectangle 16"/>
            <p:cNvSpPr>
              <a:spLocks noChangeArrowheads="1"/>
            </p:cNvSpPr>
            <p:nvPr/>
          </p:nvSpPr>
          <p:spPr bwMode="auto">
            <a:xfrm>
              <a:off x="2040" y="1190"/>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 name="Rectangle 17"/>
            <p:cNvSpPr>
              <a:spLocks noChangeArrowheads="1"/>
            </p:cNvSpPr>
            <p:nvPr/>
          </p:nvSpPr>
          <p:spPr bwMode="auto">
            <a:xfrm>
              <a:off x="2040" y="2573"/>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 name="Rectangle 18"/>
            <p:cNvSpPr>
              <a:spLocks noChangeArrowheads="1"/>
            </p:cNvSpPr>
            <p:nvPr/>
          </p:nvSpPr>
          <p:spPr bwMode="auto">
            <a:xfrm>
              <a:off x="2040" y="3074"/>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3" name="Rectangle 19"/>
            <p:cNvSpPr>
              <a:spLocks noChangeArrowheads="1"/>
            </p:cNvSpPr>
            <p:nvPr/>
          </p:nvSpPr>
          <p:spPr bwMode="auto">
            <a:xfrm>
              <a:off x="3491" y="2049"/>
              <a:ext cx="436"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4" name="Rectangle 20"/>
            <p:cNvSpPr>
              <a:spLocks noChangeArrowheads="1"/>
            </p:cNvSpPr>
            <p:nvPr/>
          </p:nvSpPr>
          <p:spPr bwMode="auto">
            <a:xfrm>
              <a:off x="3491" y="2047"/>
              <a:ext cx="330" cy="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008000"/>
                  </a:solidFill>
                  <a:latin typeface="Courier New" pitchFamily="49" charset="0"/>
                </a:rPr>
                <a:t>socket()</a:t>
              </a:r>
              <a:endParaRPr lang="en-US" sz="2800" b="1">
                <a:solidFill>
                  <a:srgbClr val="008000"/>
                </a:solidFill>
              </a:endParaRPr>
            </a:p>
          </p:txBody>
        </p:sp>
        <p:sp>
          <p:nvSpPr>
            <p:cNvPr id="25" name="Rectangle 21"/>
            <p:cNvSpPr>
              <a:spLocks noChangeArrowheads="1"/>
            </p:cNvSpPr>
            <p:nvPr/>
          </p:nvSpPr>
          <p:spPr bwMode="auto">
            <a:xfrm>
              <a:off x="3468" y="2327"/>
              <a:ext cx="486"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6" name="Rectangle 22"/>
            <p:cNvSpPr>
              <a:spLocks noChangeArrowheads="1"/>
            </p:cNvSpPr>
            <p:nvPr/>
          </p:nvSpPr>
          <p:spPr bwMode="auto">
            <a:xfrm>
              <a:off x="3468" y="2325"/>
              <a:ext cx="374"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008000"/>
                  </a:solidFill>
                  <a:latin typeface="Courier New" pitchFamily="49" charset="0"/>
                </a:rPr>
                <a:t>connect()</a:t>
              </a:r>
              <a:endParaRPr lang="en-US" sz="2800" b="1">
                <a:solidFill>
                  <a:srgbClr val="008000"/>
                </a:solidFill>
              </a:endParaRPr>
            </a:p>
          </p:txBody>
        </p:sp>
        <p:sp>
          <p:nvSpPr>
            <p:cNvPr id="27" name="Rectangle 23"/>
            <p:cNvSpPr>
              <a:spLocks noChangeArrowheads="1"/>
            </p:cNvSpPr>
            <p:nvPr/>
          </p:nvSpPr>
          <p:spPr bwMode="auto">
            <a:xfrm>
              <a:off x="3536" y="2909"/>
              <a:ext cx="339"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8" name="Rectangle 24"/>
            <p:cNvSpPr>
              <a:spLocks noChangeArrowheads="1"/>
            </p:cNvSpPr>
            <p:nvPr/>
          </p:nvSpPr>
          <p:spPr bwMode="auto">
            <a:xfrm>
              <a:off x="3536" y="2907"/>
              <a:ext cx="249"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read()</a:t>
              </a:r>
              <a:endParaRPr lang="en-US" sz="2800" b="1"/>
            </a:p>
          </p:txBody>
        </p:sp>
        <p:sp>
          <p:nvSpPr>
            <p:cNvPr id="29" name="Rectangle 25"/>
            <p:cNvSpPr>
              <a:spLocks noChangeArrowheads="1"/>
            </p:cNvSpPr>
            <p:nvPr/>
          </p:nvSpPr>
          <p:spPr bwMode="auto">
            <a:xfrm>
              <a:off x="3513" y="2590"/>
              <a:ext cx="389"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0" name="Rectangle 26"/>
            <p:cNvSpPr>
              <a:spLocks noChangeArrowheads="1"/>
            </p:cNvSpPr>
            <p:nvPr/>
          </p:nvSpPr>
          <p:spPr bwMode="auto">
            <a:xfrm>
              <a:off x="3513" y="2588"/>
              <a:ext cx="291"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write()</a:t>
              </a:r>
              <a:endParaRPr lang="en-US" sz="2800" b="1"/>
            </a:p>
          </p:txBody>
        </p:sp>
        <p:sp>
          <p:nvSpPr>
            <p:cNvPr id="31" name="Rectangle 27"/>
            <p:cNvSpPr>
              <a:spLocks noChangeArrowheads="1"/>
            </p:cNvSpPr>
            <p:nvPr/>
          </p:nvSpPr>
          <p:spPr bwMode="auto">
            <a:xfrm>
              <a:off x="3513" y="3172"/>
              <a:ext cx="389"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2" name="Rectangle 28"/>
            <p:cNvSpPr>
              <a:spLocks noChangeArrowheads="1"/>
            </p:cNvSpPr>
            <p:nvPr/>
          </p:nvSpPr>
          <p:spPr bwMode="auto">
            <a:xfrm>
              <a:off x="3513" y="3170"/>
              <a:ext cx="291"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008000"/>
                  </a:solidFill>
                  <a:latin typeface="Courier New" pitchFamily="49" charset="0"/>
                </a:rPr>
                <a:t>close()</a:t>
              </a:r>
              <a:endParaRPr lang="en-US" sz="2800" b="1">
                <a:solidFill>
                  <a:srgbClr val="008000"/>
                </a:solidFill>
              </a:endParaRPr>
            </a:p>
          </p:txBody>
        </p:sp>
        <p:sp>
          <p:nvSpPr>
            <p:cNvPr id="33" name="Rectangle 29"/>
            <p:cNvSpPr>
              <a:spLocks noChangeArrowheads="1"/>
            </p:cNvSpPr>
            <p:nvPr/>
          </p:nvSpPr>
          <p:spPr bwMode="auto">
            <a:xfrm>
              <a:off x="3453" y="2859"/>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 name="Rectangle 30"/>
            <p:cNvSpPr>
              <a:spLocks noChangeArrowheads="1"/>
            </p:cNvSpPr>
            <p:nvPr/>
          </p:nvSpPr>
          <p:spPr bwMode="auto">
            <a:xfrm>
              <a:off x="3453" y="2279"/>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5" name="Rectangle 31"/>
            <p:cNvSpPr>
              <a:spLocks noChangeArrowheads="1"/>
            </p:cNvSpPr>
            <p:nvPr/>
          </p:nvSpPr>
          <p:spPr bwMode="auto">
            <a:xfrm>
              <a:off x="3453" y="1999"/>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6" name="Rectangle 32"/>
            <p:cNvSpPr>
              <a:spLocks noChangeArrowheads="1"/>
            </p:cNvSpPr>
            <p:nvPr/>
          </p:nvSpPr>
          <p:spPr bwMode="auto">
            <a:xfrm>
              <a:off x="3453" y="2540"/>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7" name="Rectangle 33"/>
            <p:cNvSpPr>
              <a:spLocks noChangeArrowheads="1"/>
            </p:cNvSpPr>
            <p:nvPr/>
          </p:nvSpPr>
          <p:spPr bwMode="auto">
            <a:xfrm>
              <a:off x="3453" y="3122"/>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8" name="Line 34"/>
            <p:cNvSpPr>
              <a:spLocks noChangeShapeType="1"/>
            </p:cNvSpPr>
            <p:nvPr/>
          </p:nvSpPr>
          <p:spPr bwMode="auto">
            <a:xfrm>
              <a:off x="2257" y="1355"/>
              <a:ext cx="1" cy="6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 name="Freeform 35"/>
            <p:cNvSpPr>
              <a:spLocks/>
            </p:cNvSpPr>
            <p:nvPr/>
          </p:nvSpPr>
          <p:spPr bwMode="auto">
            <a:xfrm>
              <a:off x="2240" y="1403"/>
              <a:ext cx="34" cy="41"/>
            </a:xfrm>
            <a:custGeom>
              <a:avLst/>
              <a:gdLst>
                <a:gd name="T0" fmla="*/ 0 w 34"/>
                <a:gd name="T1" fmla="*/ 0 h 41"/>
                <a:gd name="T2" fmla="*/ 17 w 34"/>
                <a:gd name="T3" fmla="*/ 6 h 41"/>
                <a:gd name="T4" fmla="*/ 34 w 34"/>
                <a:gd name="T5" fmla="*/ 0 h 41"/>
                <a:gd name="T6" fmla="*/ 17 w 34"/>
                <a:gd name="T7" fmla="*/ 41 h 41"/>
                <a:gd name="T8" fmla="*/ 0 w 34"/>
                <a:gd name="T9" fmla="*/ 0 h 41"/>
                <a:gd name="T10" fmla="*/ 0 60000 65536"/>
                <a:gd name="T11" fmla="*/ 0 60000 65536"/>
                <a:gd name="T12" fmla="*/ 0 60000 65536"/>
                <a:gd name="T13" fmla="*/ 0 60000 65536"/>
                <a:gd name="T14" fmla="*/ 0 60000 65536"/>
                <a:gd name="T15" fmla="*/ 0 w 34"/>
                <a:gd name="T16" fmla="*/ 0 h 41"/>
                <a:gd name="T17" fmla="*/ 34 w 34"/>
                <a:gd name="T18" fmla="*/ 41 h 41"/>
              </a:gdLst>
              <a:ahLst/>
              <a:cxnLst>
                <a:cxn ang="T10">
                  <a:pos x="T0" y="T1"/>
                </a:cxn>
                <a:cxn ang="T11">
                  <a:pos x="T2" y="T3"/>
                </a:cxn>
                <a:cxn ang="T12">
                  <a:pos x="T4" y="T5"/>
                </a:cxn>
                <a:cxn ang="T13">
                  <a:pos x="T6" y="T7"/>
                </a:cxn>
                <a:cxn ang="T14">
                  <a:pos x="T8" y="T9"/>
                </a:cxn>
              </a:cxnLst>
              <a:rect l="T15" t="T16" r="T17" b="T18"/>
              <a:pathLst>
                <a:path w="34" h="41">
                  <a:moveTo>
                    <a:pt x="0" y="0"/>
                  </a:moveTo>
                  <a:lnTo>
                    <a:pt x="17" y="6"/>
                  </a:lnTo>
                  <a:lnTo>
                    <a:pt x="34" y="0"/>
                  </a:lnTo>
                  <a:lnTo>
                    <a:pt x="17" y="4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 name="Line 36"/>
            <p:cNvSpPr>
              <a:spLocks noChangeShapeType="1"/>
            </p:cNvSpPr>
            <p:nvPr/>
          </p:nvSpPr>
          <p:spPr bwMode="auto">
            <a:xfrm>
              <a:off x="3668" y="2164"/>
              <a:ext cx="2" cy="9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 name="Freeform 37"/>
            <p:cNvSpPr>
              <a:spLocks/>
            </p:cNvSpPr>
            <p:nvPr/>
          </p:nvSpPr>
          <p:spPr bwMode="auto">
            <a:xfrm>
              <a:off x="3653" y="2244"/>
              <a:ext cx="32" cy="39"/>
            </a:xfrm>
            <a:custGeom>
              <a:avLst/>
              <a:gdLst>
                <a:gd name="T0" fmla="*/ 0 w 32"/>
                <a:gd name="T1" fmla="*/ 0 h 39"/>
                <a:gd name="T2" fmla="*/ 15 w 32"/>
                <a:gd name="T3" fmla="*/ 6 h 39"/>
                <a:gd name="T4" fmla="*/ 32 w 32"/>
                <a:gd name="T5" fmla="*/ 0 h 39"/>
                <a:gd name="T6" fmla="*/ 15 w 32"/>
                <a:gd name="T7" fmla="*/ 39 h 39"/>
                <a:gd name="T8" fmla="*/ 0 w 32"/>
                <a:gd name="T9" fmla="*/ 0 h 39"/>
                <a:gd name="T10" fmla="*/ 0 60000 65536"/>
                <a:gd name="T11" fmla="*/ 0 60000 65536"/>
                <a:gd name="T12" fmla="*/ 0 60000 65536"/>
                <a:gd name="T13" fmla="*/ 0 60000 65536"/>
                <a:gd name="T14" fmla="*/ 0 60000 65536"/>
                <a:gd name="T15" fmla="*/ 0 w 32"/>
                <a:gd name="T16" fmla="*/ 0 h 39"/>
                <a:gd name="T17" fmla="*/ 32 w 32"/>
                <a:gd name="T18" fmla="*/ 39 h 39"/>
              </a:gdLst>
              <a:ahLst/>
              <a:cxnLst>
                <a:cxn ang="T10">
                  <a:pos x="T0" y="T1"/>
                </a:cxn>
                <a:cxn ang="T11">
                  <a:pos x="T2" y="T3"/>
                </a:cxn>
                <a:cxn ang="T12">
                  <a:pos x="T4" y="T5"/>
                </a:cxn>
                <a:cxn ang="T13">
                  <a:pos x="T6" y="T7"/>
                </a:cxn>
                <a:cxn ang="T14">
                  <a:pos x="T8" y="T9"/>
                </a:cxn>
              </a:cxnLst>
              <a:rect l="T15" t="T16" r="T17" b="T18"/>
              <a:pathLst>
                <a:path w="32" h="39">
                  <a:moveTo>
                    <a:pt x="0" y="0"/>
                  </a:moveTo>
                  <a:lnTo>
                    <a:pt x="15" y="6"/>
                  </a:lnTo>
                  <a:lnTo>
                    <a:pt x="32" y="0"/>
                  </a:lnTo>
                  <a:lnTo>
                    <a:pt x="15" y="39"/>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 name="Rectangle 38"/>
            <p:cNvSpPr>
              <a:spLocks noChangeArrowheads="1"/>
            </p:cNvSpPr>
            <p:nvPr/>
          </p:nvSpPr>
          <p:spPr bwMode="auto">
            <a:xfrm>
              <a:off x="1910" y="2214"/>
              <a:ext cx="810"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3" name="Rectangle 39"/>
            <p:cNvSpPr>
              <a:spLocks noChangeArrowheads="1"/>
            </p:cNvSpPr>
            <p:nvPr/>
          </p:nvSpPr>
          <p:spPr bwMode="auto">
            <a:xfrm>
              <a:off x="1860" y="2214"/>
              <a:ext cx="760"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dirty="0">
                  <a:solidFill>
                    <a:srgbClr val="000000"/>
                  </a:solidFill>
                </a:rPr>
                <a:t>blocks until server receives</a:t>
              </a:r>
              <a:endParaRPr lang="en-US" sz="2800" b="1" dirty="0"/>
            </a:p>
          </p:txBody>
        </p:sp>
        <p:sp>
          <p:nvSpPr>
            <p:cNvPr id="44" name="Rectangle 40"/>
            <p:cNvSpPr>
              <a:spLocks noChangeArrowheads="1"/>
            </p:cNvSpPr>
            <p:nvPr/>
          </p:nvSpPr>
          <p:spPr bwMode="auto">
            <a:xfrm>
              <a:off x="1888" y="2289"/>
              <a:ext cx="860" cy="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5" name="Rectangle 41"/>
            <p:cNvSpPr>
              <a:spLocks noChangeArrowheads="1"/>
            </p:cNvSpPr>
            <p:nvPr/>
          </p:nvSpPr>
          <p:spPr bwMode="auto">
            <a:xfrm>
              <a:off x="1832" y="2289"/>
              <a:ext cx="829"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dirty="0">
                  <a:solidFill>
                    <a:srgbClr val="000000"/>
                  </a:solidFill>
                </a:rPr>
                <a:t>a connect request from client</a:t>
              </a:r>
              <a:endParaRPr lang="en-US" sz="2800" b="1" dirty="0"/>
            </a:p>
          </p:txBody>
        </p:sp>
        <p:sp>
          <p:nvSpPr>
            <p:cNvPr id="46" name="Line 42"/>
            <p:cNvSpPr>
              <a:spLocks noChangeShapeType="1"/>
            </p:cNvSpPr>
            <p:nvPr/>
          </p:nvSpPr>
          <p:spPr bwMode="auto">
            <a:xfrm>
              <a:off x="2257" y="2371"/>
              <a:ext cx="1" cy="17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7" name="Freeform 43"/>
            <p:cNvSpPr>
              <a:spLocks/>
            </p:cNvSpPr>
            <p:nvPr/>
          </p:nvSpPr>
          <p:spPr bwMode="auto">
            <a:xfrm>
              <a:off x="2240" y="2531"/>
              <a:ext cx="34" cy="40"/>
            </a:xfrm>
            <a:custGeom>
              <a:avLst/>
              <a:gdLst>
                <a:gd name="T0" fmla="*/ 0 w 34"/>
                <a:gd name="T1" fmla="*/ 0 h 40"/>
                <a:gd name="T2" fmla="*/ 17 w 34"/>
                <a:gd name="T3" fmla="*/ 5 h 40"/>
                <a:gd name="T4" fmla="*/ 34 w 34"/>
                <a:gd name="T5" fmla="*/ 0 h 40"/>
                <a:gd name="T6" fmla="*/ 17 w 34"/>
                <a:gd name="T7" fmla="*/ 40 h 40"/>
                <a:gd name="T8" fmla="*/ 0 w 34"/>
                <a:gd name="T9" fmla="*/ 0 h 40"/>
                <a:gd name="T10" fmla="*/ 0 60000 65536"/>
                <a:gd name="T11" fmla="*/ 0 60000 65536"/>
                <a:gd name="T12" fmla="*/ 0 60000 65536"/>
                <a:gd name="T13" fmla="*/ 0 60000 65536"/>
                <a:gd name="T14" fmla="*/ 0 60000 65536"/>
                <a:gd name="T15" fmla="*/ 0 w 34"/>
                <a:gd name="T16" fmla="*/ 0 h 40"/>
                <a:gd name="T17" fmla="*/ 34 w 34"/>
                <a:gd name="T18" fmla="*/ 40 h 40"/>
              </a:gdLst>
              <a:ahLst/>
              <a:cxnLst>
                <a:cxn ang="T10">
                  <a:pos x="T0" y="T1"/>
                </a:cxn>
                <a:cxn ang="T11">
                  <a:pos x="T2" y="T3"/>
                </a:cxn>
                <a:cxn ang="T12">
                  <a:pos x="T4" y="T5"/>
                </a:cxn>
                <a:cxn ang="T13">
                  <a:pos x="T6" y="T7"/>
                </a:cxn>
                <a:cxn ang="T14">
                  <a:pos x="T8" y="T9"/>
                </a:cxn>
              </a:cxnLst>
              <a:rect l="T15" t="T16" r="T17" b="T18"/>
              <a:pathLst>
                <a:path w="34" h="40">
                  <a:moveTo>
                    <a:pt x="0" y="0"/>
                  </a:moveTo>
                  <a:lnTo>
                    <a:pt x="17" y="5"/>
                  </a:lnTo>
                  <a:lnTo>
                    <a:pt x="34" y="0"/>
                  </a:lnTo>
                  <a:lnTo>
                    <a:pt x="17" y="4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8" name="Freeform 44"/>
            <p:cNvSpPr>
              <a:spLocks/>
            </p:cNvSpPr>
            <p:nvPr/>
          </p:nvSpPr>
          <p:spPr bwMode="auto">
            <a:xfrm>
              <a:off x="3430" y="2617"/>
              <a:ext cx="21" cy="6"/>
            </a:xfrm>
            <a:custGeom>
              <a:avLst/>
              <a:gdLst>
                <a:gd name="T0" fmla="*/ 21 w 21"/>
                <a:gd name="T1" fmla="*/ 4 h 6"/>
                <a:gd name="T2" fmla="*/ 21 w 21"/>
                <a:gd name="T3" fmla="*/ 0 h 6"/>
                <a:gd name="T4" fmla="*/ 0 w 21"/>
                <a:gd name="T5" fmla="*/ 0 h 6"/>
                <a:gd name="T6" fmla="*/ 0 w 21"/>
                <a:gd name="T7" fmla="*/ 6 h 6"/>
                <a:gd name="T8" fmla="*/ 21 w 21"/>
                <a:gd name="T9" fmla="*/ 4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4"/>
                  </a:moveTo>
                  <a:lnTo>
                    <a:pt x="21" y="0"/>
                  </a:lnTo>
                  <a:lnTo>
                    <a:pt x="0" y="0"/>
                  </a:lnTo>
                  <a:lnTo>
                    <a:pt x="0" y="6"/>
                  </a:lnTo>
                  <a:lnTo>
                    <a:pt x="21"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9" name="Freeform 45"/>
            <p:cNvSpPr>
              <a:spLocks/>
            </p:cNvSpPr>
            <p:nvPr/>
          </p:nvSpPr>
          <p:spPr bwMode="auto">
            <a:xfrm>
              <a:off x="3388" y="2619"/>
              <a:ext cx="21" cy="6"/>
            </a:xfrm>
            <a:custGeom>
              <a:avLst/>
              <a:gdLst>
                <a:gd name="T0" fmla="*/ 21 w 21"/>
                <a:gd name="T1" fmla="*/ 6 h 6"/>
                <a:gd name="T2" fmla="*/ 21 w 21"/>
                <a:gd name="T3" fmla="*/ 0 h 6"/>
                <a:gd name="T4" fmla="*/ 0 w 21"/>
                <a:gd name="T5" fmla="*/ 2 h 6"/>
                <a:gd name="T6" fmla="*/ 0 w 21"/>
                <a:gd name="T7" fmla="*/ 6 h 6"/>
                <a:gd name="T8" fmla="*/ 21 w 21"/>
                <a:gd name="T9" fmla="*/ 6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6"/>
                  </a:moveTo>
                  <a:lnTo>
                    <a:pt x="21" y="0"/>
                  </a:lnTo>
                  <a:lnTo>
                    <a:pt x="0" y="2"/>
                  </a:lnTo>
                  <a:lnTo>
                    <a:pt x="0" y="6"/>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0" name="Freeform 46"/>
            <p:cNvSpPr>
              <a:spLocks/>
            </p:cNvSpPr>
            <p:nvPr/>
          </p:nvSpPr>
          <p:spPr bwMode="auto">
            <a:xfrm>
              <a:off x="3346" y="2621"/>
              <a:ext cx="21" cy="7"/>
            </a:xfrm>
            <a:custGeom>
              <a:avLst/>
              <a:gdLst>
                <a:gd name="T0" fmla="*/ 21 w 21"/>
                <a:gd name="T1" fmla="*/ 6 h 7"/>
                <a:gd name="T2" fmla="*/ 21 w 21"/>
                <a:gd name="T3" fmla="*/ 0 h 7"/>
                <a:gd name="T4" fmla="*/ 0 w 21"/>
                <a:gd name="T5" fmla="*/ 2 h 7"/>
                <a:gd name="T6" fmla="*/ 0 w 21"/>
                <a:gd name="T7" fmla="*/ 7 h 7"/>
                <a:gd name="T8" fmla="*/ 21 w 21"/>
                <a:gd name="T9" fmla="*/ 6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21" y="6"/>
                  </a:moveTo>
                  <a:lnTo>
                    <a:pt x="21" y="0"/>
                  </a:lnTo>
                  <a:lnTo>
                    <a:pt x="0" y="2"/>
                  </a:lnTo>
                  <a:lnTo>
                    <a:pt x="0" y="7"/>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1" name="Freeform 47"/>
            <p:cNvSpPr>
              <a:spLocks/>
            </p:cNvSpPr>
            <p:nvPr/>
          </p:nvSpPr>
          <p:spPr bwMode="auto">
            <a:xfrm>
              <a:off x="3303" y="2625"/>
              <a:ext cx="21" cy="5"/>
            </a:xfrm>
            <a:custGeom>
              <a:avLst/>
              <a:gdLst>
                <a:gd name="T0" fmla="*/ 21 w 21"/>
                <a:gd name="T1" fmla="*/ 3 h 5"/>
                <a:gd name="T2" fmla="*/ 21 w 21"/>
                <a:gd name="T3" fmla="*/ 0 h 5"/>
                <a:gd name="T4" fmla="*/ 0 w 21"/>
                <a:gd name="T5" fmla="*/ 0 h 5"/>
                <a:gd name="T6" fmla="*/ 0 w 21"/>
                <a:gd name="T7" fmla="*/ 5 h 5"/>
                <a:gd name="T8" fmla="*/ 21 w 21"/>
                <a:gd name="T9" fmla="*/ 3 h 5"/>
                <a:gd name="T10" fmla="*/ 0 60000 65536"/>
                <a:gd name="T11" fmla="*/ 0 60000 65536"/>
                <a:gd name="T12" fmla="*/ 0 60000 65536"/>
                <a:gd name="T13" fmla="*/ 0 60000 65536"/>
                <a:gd name="T14" fmla="*/ 0 60000 65536"/>
                <a:gd name="T15" fmla="*/ 0 w 21"/>
                <a:gd name="T16" fmla="*/ 0 h 5"/>
                <a:gd name="T17" fmla="*/ 21 w 21"/>
                <a:gd name="T18" fmla="*/ 5 h 5"/>
              </a:gdLst>
              <a:ahLst/>
              <a:cxnLst>
                <a:cxn ang="T10">
                  <a:pos x="T0" y="T1"/>
                </a:cxn>
                <a:cxn ang="T11">
                  <a:pos x="T2" y="T3"/>
                </a:cxn>
                <a:cxn ang="T12">
                  <a:pos x="T4" y="T5"/>
                </a:cxn>
                <a:cxn ang="T13">
                  <a:pos x="T6" y="T7"/>
                </a:cxn>
                <a:cxn ang="T14">
                  <a:pos x="T8" y="T9"/>
                </a:cxn>
              </a:cxnLst>
              <a:rect l="T15" t="T16" r="T17" b="T18"/>
              <a:pathLst>
                <a:path w="21" h="5">
                  <a:moveTo>
                    <a:pt x="21" y="3"/>
                  </a:moveTo>
                  <a:lnTo>
                    <a:pt x="21" y="0"/>
                  </a:lnTo>
                  <a:lnTo>
                    <a:pt x="0" y="0"/>
                  </a:lnTo>
                  <a:lnTo>
                    <a:pt x="0" y="5"/>
                  </a:lnTo>
                  <a:lnTo>
                    <a:pt x="21"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2" name="Freeform 48"/>
            <p:cNvSpPr>
              <a:spLocks/>
            </p:cNvSpPr>
            <p:nvPr/>
          </p:nvSpPr>
          <p:spPr bwMode="auto">
            <a:xfrm>
              <a:off x="3261" y="2627"/>
              <a:ext cx="21" cy="7"/>
            </a:xfrm>
            <a:custGeom>
              <a:avLst/>
              <a:gdLst>
                <a:gd name="T0" fmla="*/ 21 w 21"/>
                <a:gd name="T1" fmla="*/ 5 h 7"/>
                <a:gd name="T2" fmla="*/ 21 w 21"/>
                <a:gd name="T3" fmla="*/ 0 h 7"/>
                <a:gd name="T4" fmla="*/ 0 w 21"/>
                <a:gd name="T5" fmla="*/ 1 h 7"/>
                <a:gd name="T6" fmla="*/ 0 w 21"/>
                <a:gd name="T7" fmla="*/ 7 h 7"/>
                <a:gd name="T8" fmla="*/ 21 w 21"/>
                <a:gd name="T9" fmla="*/ 5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21" y="5"/>
                  </a:moveTo>
                  <a:lnTo>
                    <a:pt x="21" y="0"/>
                  </a:lnTo>
                  <a:lnTo>
                    <a:pt x="0" y="1"/>
                  </a:lnTo>
                  <a:lnTo>
                    <a:pt x="0" y="7"/>
                  </a:lnTo>
                  <a:lnTo>
                    <a:pt x="21"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3" name="Freeform 49"/>
            <p:cNvSpPr>
              <a:spLocks/>
            </p:cNvSpPr>
            <p:nvPr/>
          </p:nvSpPr>
          <p:spPr bwMode="auto">
            <a:xfrm>
              <a:off x="3219" y="2628"/>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4" name="Freeform 50"/>
            <p:cNvSpPr>
              <a:spLocks/>
            </p:cNvSpPr>
            <p:nvPr/>
          </p:nvSpPr>
          <p:spPr bwMode="auto">
            <a:xfrm>
              <a:off x="3177" y="2632"/>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 name="Freeform 51"/>
            <p:cNvSpPr>
              <a:spLocks/>
            </p:cNvSpPr>
            <p:nvPr/>
          </p:nvSpPr>
          <p:spPr bwMode="auto">
            <a:xfrm>
              <a:off x="3134" y="2636"/>
              <a:ext cx="21" cy="6"/>
            </a:xfrm>
            <a:custGeom>
              <a:avLst/>
              <a:gdLst>
                <a:gd name="T0" fmla="*/ 21 w 21"/>
                <a:gd name="T1" fmla="*/ 4 h 6"/>
                <a:gd name="T2" fmla="*/ 21 w 21"/>
                <a:gd name="T3" fmla="*/ 0 h 6"/>
                <a:gd name="T4" fmla="*/ 0 w 21"/>
                <a:gd name="T5" fmla="*/ 0 h 6"/>
                <a:gd name="T6" fmla="*/ 0 w 21"/>
                <a:gd name="T7" fmla="*/ 6 h 6"/>
                <a:gd name="T8" fmla="*/ 21 w 21"/>
                <a:gd name="T9" fmla="*/ 4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4"/>
                  </a:moveTo>
                  <a:lnTo>
                    <a:pt x="21" y="0"/>
                  </a:lnTo>
                  <a:lnTo>
                    <a:pt x="0" y="0"/>
                  </a:lnTo>
                  <a:lnTo>
                    <a:pt x="0" y="6"/>
                  </a:lnTo>
                  <a:lnTo>
                    <a:pt x="21"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6" name="Freeform 52"/>
            <p:cNvSpPr>
              <a:spLocks/>
            </p:cNvSpPr>
            <p:nvPr/>
          </p:nvSpPr>
          <p:spPr bwMode="auto">
            <a:xfrm>
              <a:off x="3092" y="2638"/>
              <a:ext cx="21" cy="6"/>
            </a:xfrm>
            <a:custGeom>
              <a:avLst/>
              <a:gdLst>
                <a:gd name="T0" fmla="*/ 21 w 21"/>
                <a:gd name="T1" fmla="*/ 6 h 6"/>
                <a:gd name="T2" fmla="*/ 21 w 21"/>
                <a:gd name="T3" fmla="*/ 0 h 6"/>
                <a:gd name="T4" fmla="*/ 0 w 21"/>
                <a:gd name="T5" fmla="*/ 2 h 6"/>
                <a:gd name="T6" fmla="*/ 0 w 21"/>
                <a:gd name="T7" fmla="*/ 6 h 6"/>
                <a:gd name="T8" fmla="*/ 21 w 21"/>
                <a:gd name="T9" fmla="*/ 6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6"/>
                  </a:moveTo>
                  <a:lnTo>
                    <a:pt x="21" y="0"/>
                  </a:lnTo>
                  <a:lnTo>
                    <a:pt x="0" y="2"/>
                  </a:lnTo>
                  <a:lnTo>
                    <a:pt x="0" y="6"/>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7" name="Freeform 53"/>
            <p:cNvSpPr>
              <a:spLocks/>
            </p:cNvSpPr>
            <p:nvPr/>
          </p:nvSpPr>
          <p:spPr bwMode="auto">
            <a:xfrm>
              <a:off x="3050" y="2640"/>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 name="Freeform 54"/>
            <p:cNvSpPr>
              <a:spLocks/>
            </p:cNvSpPr>
            <p:nvPr/>
          </p:nvSpPr>
          <p:spPr bwMode="auto">
            <a:xfrm>
              <a:off x="3008" y="2644"/>
              <a:ext cx="21" cy="6"/>
            </a:xfrm>
            <a:custGeom>
              <a:avLst/>
              <a:gdLst>
                <a:gd name="T0" fmla="*/ 21 w 21"/>
                <a:gd name="T1" fmla="*/ 4 h 6"/>
                <a:gd name="T2" fmla="*/ 21 w 21"/>
                <a:gd name="T3" fmla="*/ 0 h 6"/>
                <a:gd name="T4" fmla="*/ 0 w 21"/>
                <a:gd name="T5" fmla="*/ 0 h 6"/>
                <a:gd name="T6" fmla="*/ 0 w 21"/>
                <a:gd name="T7" fmla="*/ 6 h 6"/>
                <a:gd name="T8" fmla="*/ 21 w 21"/>
                <a:gd name="T9" fmla="*/ 4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4"/>
                  </a:moveTo>
                  <a:lnTo>
                    <a:pt x="21" y="0"/>
                  </a:lnTo>
                  <a:lnTo>
                    <a:pt x="0" y="0"/>
                  </a:lnTo>
                  <a:lnTo>
                    <a:pt x="0" y="6"/>
                  </a:lnTo>
                  <a:lnTo>
                    <a:pt x="21"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9" name="Freeform 55"/>
            <p:cNvSpPr>
              <a:spLocks/>
            </p:cNvSpPr>
            <p:nvPr/>
          </p:nvSpPr>
          <p:spPr bwMode="auto">
            <a:xfrm>
              <a:off x="2965" y="2646"/>
              <a:ext cx="22" cy="7"/>
            </a:xfrm>
            <a:custGeom>
              <a:avLst/>
              <a:gdLst>
                <a:gd name="T0" fmla="*/ 22 w 22"/>
                <a:gd name="T1" fmla="*/ 5 h 7"/>
                <a:gd name="T2" fmla="*/ 22 w 22"/>
                <a:gd name="T3" fmla="*/ 0 h 7"/>
                <a:gd name="T4" fmla="*/ 0 w 22"/>
                <a:gd name="T5" fmla="*/ 2 h 7"/>
                <a:gd name="T6" fmla="*/ 0 w 22"/>
                <a:gd name="T7" fmla="*/ 7 h 7"/>
                <a:gd name="T8" fmla="*/ 22 w 22"/>
                <a:gd name="T9" fmla="*/ 5 h 7"/>
                <a:gd name="T10" fmla="*/ 0 60000 65536"/>
                <a:gd name="T11" fmla="*/ 0 60000 65536"/>
                <a:gd name="T12" fmla="*/ 0 60000 65536"/>
                <a:gd name="T13" fmla="*/ 0 60000 65536"/>
                <a:gd name="T14" fmla="*/ 0 60000 65536"/>
                <a:gd name="T15" fmla="*/ 0 w 22"/>
                <a:gd name="T16" fmla="*/ 0 h 7"/>
                <a:gd name="T17" fmla="*/ 22 w 22"/>
                <a:gd name="T18" fmla="*/ 7 h 7"/>
              </a:gdLst>
              <a:ahLst/>
              <a:cxnLst>
                <a:cxn ang="T10">
                  <a:pos x="T0" y="T1"/>
                </a:cxn>
                <a:cxn ang="T11">
                  <a:pos x="T2" y="T3"/>
                </a:cxn>
                <a:cxn ang="T12">
                  <a:pos x="T4" y="T5"/>
                </a:cxn>
                <a:cxn ang="T13">
                  <a:pos x="T6" y="T7"/>
                </a:cxn>
                <a:cxn ang="T14">
                  <a:pos x="T8" y="T9"/>
                </a:cxn>
              </a:cxnLst>
              <a:rect l="T15" t="T16" r="T17" b="T18"/>
              <a:pathLst>
                <a:path w="22" h="7">
                  <a:moveTo>
                    <a:pt x="22" y="5"/>
                  </a:moveTo>
                  <a:lnTo>
                    <a:pt x="22" y="0"/>
                  </a:lnTo>
                  <a:lnTo>
                    <a:pt x="0" y="2"/>
                  </a:lnTo>
                  <a:lnTo>
                    <a:pt x="0" y="7"/>
                  </a:lnTo>
                  <a:lnTo>
                    <a:pt x="22"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0" name="Freeform 56"/>
            <p:cNvSpPr>
              <a:spLocks/>
            </p:cNvSpPr>
            <p:nvPr/>
          </p:nvSpPr>
          <p:spPr bwMode="auto">
            <a:xfrm>
              <a:off x="2923" y="2650"/>
              <a:ext cx="21" cy="5"/>
            </a:xfrm>
            <a:custGeom>
              <a:avLst/>
              <a:gdLst>
                <a:gd name="T0" fmla="*/ 21 w 21"/>
                <a:gd name="T1" fmla="*/ 5 h 5"/>
                <a:gd name="T2" fmla="*/ 21 w 21"/>
                <a:gd name="T3" fmla="*/ 0 h 5"/>
                <a:gd name="T4" fmla="*/ 0 w 21"/>
                <a:gd name="T5" fmla="*/ 1 h 5"/>
                <a:gd name="T6" fmla="*/ 0 w 21"/>
                <a:gd name="T7" fmla="*/ 5 h 5"/>
                <a:gd name="T8" fmla="*/ 21 w 21"/>
                <a:gd name="T9" fmla="*/ 5 h 5"/>
                <a:gd name="T10" fmla="*/ 0 60000 65536"/>
                <a:gd name="T11" fmla="*/ 0 60000 65536"/>
                <a:gd name="T12" fmla="*/ 0 60000 65536"/>
                <a:gd name="T13" fmla="*/ 0 60000 65536"/>
                <a:gd name="T14" fmla="*/ 0 60000 65536"/>
                <a:gd name="T15" fmla="*/ 0 w 21"/>
                <a:gd name="T16" fmla="*/ 0 h 5"/>
                <a:gd name="T17" fmla="*/ 21 w 21"/>
                <a:gd name="T18" fmla="*/ 5 h 5"/>
              </a:gdLst>
              <a:ahLst/>
              <a:cxnLst>
                <a:cxn ang="T10">
                  <a:pos x="T0" y="T1"/>
                </a:cxn>
                <a:cxn ang="T11">
                  <a:pos x="T2" y="T3"/>
                </a:cxn>
                <a:cxn ang="T12">
                  <a:pos x="T4" y="T5"/>
                </a:cxn>
                <a:cxn ang="T13">
                  <a:pos x="T6" y="T7"/>
                </a:cxn>
                <a:cxn ang="T14">
                  <a:pos x="T8" y="T9"/>
                </a:cxn>
              </a:cxnLst>
              <a:rect l="T15" t="T16" r="T17" b="T18"/>
              <a:pathLst>
                <a:path w="21" h="5">
                  <a:moveTo>
                    <a:pt x="21" y="5"/>
                  </a:moveTo>
                  <a:lnTo>
                    <a:pt x="21" y="0"/>
                  </a:lnTo>
                  <a:lnTo>
                    <a:pt x="0" y="1"/>
                  </a:lnTo>
                  <a:lnTo>
                    <a:pt x="0" y="5"/>
                  </a:lnTo>
                  <a:lnTo>
                    <a:pt x="21"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1" name="Freeform 57"/>
            <p:cNvSpPr>
              <a:spLocks/>
            </p:cNvSpPr>
            <p:nvPr/>
          </p:nvSpPr>
          <p:spPr bwMode="auto">
            <a:xfrm>
              <a:off x="2879" y="2651"/>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 name="Freeform 58"/>
            <p:cNvSpPr>
              <a:spLocks/>
            </p:cNvSpPr>
            <p:nvPr/>
          </p:nvSpPr>
          <p:spPr bwMode="auto">
            <a:xfrm>
              <a:off x="2839" y="2655"/>
              <a:ext cx="21" cy="6"/>
            </a:xfrm>
            <a:custGeom>
              <a:avLst/>
              <a:gdLst>
                <a:gd name="T0" fmla="*/ 21 w 21"/>
                <a:gd name="T1" fmla="*/ 4 h 6"/>
                <a:gd name="T2" fmla="*/ 21 w 21"/>
                <a:gd name="T3" fmla="*/ 0 h 6"/>
                <a:gd name="T4" fmla="*/ 0 w 21"/>
                <a:gd name="T5" fmla="*/ 0 h 6"/>
                <a:gd name="T6" fmla="*/ 0 w 21"/>
                <a:gd name="T7" fmla="*/ 6 h 6"/>
                <a:gd name="T8" fmla="*/ 21 w 21"/>
                <a:gd name="T9" fmla="*/ 4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4"/>
                  </a:moveTo>
                  <a:lnTo>
                    <a:pt x="21" y="0"/>
                  </a:lnTo>
                  <a:lnTo>
                    <a:pt x="0" y="0"/>
                  </a:lnTo>
                  <a:lnTo>
                    <a:pt x="0" y="6"/>
                  </a:lnTo>
                  <a:lnTo>
                    <a:pt x="21"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3" name="Freeform 59"/>
            <p:cNvSpPr>
              <a:spLocks/>
            </p:cNvSpPr>
            <p:nvPr/>
          </p:nvSpPr>
          <p:spPr bwMode="auto">
            <a:xfrm>
              <a:off x="2795" y="2657"/>
              <a:ext cx="23" cy="6"/>
            </a:xfrm>
            <a:custGeom>
              <a:avLst/>
              <a:gdLst>
                <a:gd name="T0" fmla="*/ 23 w 23"/>
                <a:gd name="T1" fmla="*/ 6 h 6"/>
                <a:gd name="T2" fmla="*/ 23 w 23"/>
                <a:gd name="T3" fmla="*/ 0 h 6"/>
                <a:gd name="T4" fmla="*/ 0 w 23"/>
                <a:gd name="T5" fmla="*/ 2 h 6"/>
                <a:gd name="T6" fmla="*/ 0 w 23"/>
                <a:gd name="T7" fmla="*/ 6 h 6"/>
                <a:gd name="T8" fmla="*/ 23 w 23"/>
                <a:gd name="T9" fmla="*/ 6 h 6"/>
                <a:gd name="T10" fmla="*/ 0 60000 65536"/>
                <a:gd name="T11" fmla="*/ 0 60000 65536"/>
                <a:gd name="T12" fmla="*/ 0 60000 65536"/>
                <a:gd name="T13" fmla="*/ 0 60000 65536"/>
                <a:gd name="T14" fmla="*/ 0 60000 65536"/>
                <a:gd name="T15" fmla="*/ 0 w 23"/>
                <a:gd name="T16" fmla="*/ 0 h 6"/>
                <a:gd name="T17" fmla="*/ 23 w 23"/>
                <a:gd name="T18" fmla="*/ 6 h 6"/>
              </a:gdLst>
              <a:ahLst/>
              <a:cxnLst>
                <a:cxn ang="T10">
                  <a:pos x="T0" y="T1"/>
                </a:cxn>
                <a:cxn ang="T11">
                  <a:pos x="T2" y="T3"/>
                </a:cxn>
                <a:cxn ang="T12">
                  <a:pos x="T4" y="T5"/>
                </a:cxn>
                <a:cxn ang="T13">
                  <a:pos x="T6" y="T7"/>
                </a:cxn>
                <a:cxn ang="T14">
                  <a:pos x="T8" y="T9"/>
                </a:cxn>
              </a:cxnLst>
              <a:rect l="T15" t="T16" r="T17" b="T18"/>
              <a:pathLst>
                <a:path w="23" h="6">
                  <a:moveTo>
                    <a:pt x="23" y="6"/>
                  </a:moveTo>
                  <a:lnTo>
                    <a:pt x="23" y="0"/>
                  </a:lnTo>
                  <a:lnTo>
                    <a:pt x="0" y="2"/>
                  </a:lnTo>
                  <a:lnTo>
                    <a:pt x="0" y="6"/>
                  </a:lnTo>
                  <a:lnTo>
                    <a:pt x="23"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4" name="Freeform 60"/>
            <p:cNvSpPr>
              <a:spLocks/>
            </p:cNvSpPr>
            <p:nvPr/>
          </p:nvSpPr>
          <p:spPr bwMode="auto">
            <a:xfrm>
              <a:off x="2752" y="2659"/>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5" name="Freeform 61"/>
            <p:cNvSpPr>
              <a:spLocks/>
            </p:cNvSpPr>
            <p:nvPr/>
          </p:nvSpPr>
          <p:spPr bwMode="auto">
            <a:xfrm>
              <a:off x="2710" y="2663"/>
              <a:ext cx="21" cy="8"/>
            </a:xfrm>
            <a:custGeom>
              <a:avLst/>
              <a:gdLst>
                <a:gd name="T0" fmla="*/ 21 w 21"/>
                <a:gd name="T1" fmla="*/ 4 h 8"/>
                <a:gd name="T2" fmla="*/ 21 w 21"/>
                <a:gd name="T3" fmla="*/ 0 h 8"/>
                <a:gd name="T4" fmla="*/ 0 w 21"/>
                <a:gd name="T5" fmla="*/ 2 h 8"/>
                <a:gd name="T6" fmla="*/ 0 w 21"/>
                <a:gd name="T7" fmla="*/ 8 h 8"/>
                <a:gd name="T8" fmla="*/ 21 w 21"/>
                <a:gd name="T9" fmla="*/ 4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21" y="4"/>
                  </a:moveTo>
                  <a:lnTo>
                    <a:pt x="21" y="0"/>
                  </a:lnTo>
                  <a:lnTo>
                    <a:pt x="0" y="2"/>
                  </a:lnTo>
                  <a:lnTo>
                    <a:pt x="0" y="8"/>
                  </a:lnTo>
                  <a:lnTo>
                    <a:pt x="21"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6" name="Freeform 62"/>
            <p:cNvSpPr>
              <a:spLocks/>
            </p:cNvSpPr>
            <p:nvPr/>
          </p:nvSpPr>
          <p:spPr bwMode="auto">
            <a:xfrm>
              <a:off x="2668" y="2665"/>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7" name="Freeform 63"/>
            <p:cNvSpPr>
              <a:spLocks/>
            </p:cNvSpPr>
            <p:nvPr/>
          </p:nvSpPr>
          <p:spPr bwMode="auto">
            <a:xfrm>
              <a:off x="2626" y="2669"/>
              <a:ext cx="21" cy="6"/>
            </a:xfrm>
            <a:custGeom>
              <a:avLst/>
              <a:gdLst>
                <a:gd name="T0" fmla="*/ 21 w 21"/>
                <a:gd name="T1" fmla="*/ 6 h 6"/>
                <a:gd name="T2" fmla="*/ 21 w 21"/>
                <a:gd name="T3" fmla="*/ 0 h 6"/>
                <a:gd name="T4" fmla="*/ 0 w 21"/>
                <a:gd name="T5" fmla="*/ 2 h 6"/>
                <a:gd name="T6" fmla="*/ 0 w 21"/>
                <a:gd name="T7" fmla="*/ 6 h 6"/>
                <a:gd name="T8" fmla="*/ 21 w 21"/>
                <a:gd name="T9" fmla="*/ 6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6"/>
                  </a:moveTo>
                  <a:lnTo>
                    <a:pt x="21" y="0"/>
                  </a:lnTo>
                  <a:lnTo>
                    <a:pt x="0" y="2"/>
                  </a:lnTo>
                  <a:lnTo>
                    <a:pt x="0" y="6"/>
                  </a:lnTo>
                  <a:lnTo>
                    <a:pt x="21"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 name="Freeform 64"/>
            <p:cNvSpPr>
              <a:spLocks/>
            </p:cNvSpPr>
            <p:nvPr/>
          </p:nvSpPr>
          <p:spPr bwMode="auto">
            <a:xfrm>
              <a:off x="2583" y="2671"/>
              <a:ext cx="21" cy="7"/>
            </a:xfrm>
            <a:custGeom>
              <a:avLst/>
              <a:gdLst>
                <a:gd name="T0" fmla="*/ 21 w 21"/>
                <a:gd name="T1" fmla="*/ 5 h 7"/>
                <a:gd name="T2" fmla="*/ 21 w 21"/>
                <a:gd name="T3" fmla="*/ 0 h 7"/>
                <a:gd name="T4" fmla="*/ 0 w 21"/>
                <a:gd name="T5" fmla="*/ 2 h 7"/>
                <a:gd name="T6" fmla="*/ 0 w 21"/>
                <a:gd name="T7" fmla="*/ 7 h 7"/>
                <a:gd name="T8" fmla="*/ 21 w 21"/>
                <a:gd name="T9" fmla="*/ 5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21" y="5"/>
                  </a:moveTo>
                  <a:lnTo>
                    <a:pt x="21" y="0"/>
                  </a:lnTo>
                  <a:lnTo>
                    <a:pt x="0" y="2"/>
                  </a:lnTo>
                  <a:lnTo>
                    <a:pt x="0" y="7"/>
                  </a:lnTo>
                  <a:lnTo>
                    <a:pt x="21"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9" name="Rectangle 65"/>
            <p:cNvSpPr>
              <a:spLocks noChangeArrowheads="1"/>
            </p:cNvSpPr>
            <p:nvPr/>
          </p:nvSpPr>
          <p:spPr bwMode="auto">
            <a:xfrm>
              <a:off x="2541" y="2675"/>
              <a:ext cx="21" cy="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0" name="Freeform 66"/>
            <p:cNvSpPr>
              <a:spLocks/>
            </p:cNvSpPr>
            <p:nvPr/>
          </p:nvSpPr>
          <p:spPr bwMode="auto">
            <a:xfrm>
              <a:off x="2508" y="2676"/>
              <a:ext cx="12" cy="6"/>
            </a:xfrm>
            <a:custGeom>
              <a:avLst/>
              <a:gdLst>
                <a:gd name="T0" fmla="*/ 12 w 12"/>
                <a:gd name="T1" fmla="*/ 6 h 6"/>
                <a:gd name="T2" fmla="*/ 12 w 12"/>
                <a:gd name="T3" fmla="*/ 0 h 6"/>
                <a:gd name="T4" fmla="*/ 0 w 12"/>
                <a:gd name="T5" fmla="*/ 2 h 6"/>
                <a:gd name="T6" fmla="*/ 0 w 12"/>
                <a:gd name="T7" fmla="*/ 6 h 6"/>
                <a:gd name="T8" fmla="*/ 12 w 12"/>
                <a:gd name="T9" fmla="*/ 6 h 6"/>
                <a:gd name="T10" fmla="*/ 0 60000 65536"/>
                <a:gd name="T11" fmla="*/ 0 60000 65536"/>
                <a:gd name="T12" fmla="*/ 0 60000 65536"/>
                <a:gd name="T13" fmla="*/ 0 60000 65536"/>
                <a:gd name="T14" fmla="*/ 0 60000 65536"/>
                <a:gd name="T15" fmla="*/ 0 w 12"/>
                <a:gd name="T16" fmla="*/ 0 h 6"/>
                <a:gd name="T17" fmla="*/ 12 w 12"/>
                <a:gd name="T18" fmla="*/ 6 h 6"/>
              </a:gdLst>
              <a:ahLst/>
              <a:cxnLst>
                <a:cxn ang="T10">
                  <a:pos x="T0" y="T1"/>
                </a:cxn>
                <a:cxn ang="T11">
                  <a:pos x="T2" y="T3"/>
                </a:cxn>
                <a:cxn ang="T12">
                  <a:pos x="T4" y="T5"/>
                </a:cxn>
                <a:cxn ang="T13">
                  <a:pos x="T6" y="T7"/>
                </a:cxn>
                <a:cxn ang="T14">
                  <a:pos x="T8" y="T9"/>
                </a:cxn>
              </a:cxnLst>
              <a:rect l="T15" t="T16" r="T17" b="T18"/>
              <a:pathLst>
                <a:path w="12" h="6">
                  <a:moveTo>
                    <a:pt x="12" y="6"/>
                  </a:moveTo>
                  <a:lnTo>
                    <a:pt x="12" y="0"/>
                  </a:lnTo>
                  <a:lnTo>
                    <a:pt x="0" y="2"/>
                  </a:lnTo>
                  <a:lnTo>
                    <a:pt x="0" y="6"/>
                  </a:lnTo>
                  <a:lnTo>
                    <a:pt x="12"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1" name="Freeform 67"/>
            <p:cNvSpPr>
              <a:spLocks/>
            </p:cNvSpPr>
            <p:nvPr/>
          </p:nvSpPr>
          <p:spPr bwMode="auto">
            <a:xfrm>
              <a:off x="2480" y="2661"/>
              <a:ext cx="40" cy="35"/>
            </a:xfrm>
            <a:custGeom>
              <a:avLst/>
              <a:gdLst>
                <a:gd name="T0" fmla="*/ 38 w 40"/>
                <a:gd name="T1" fmla="*/ 0 h 35"/>
                <a:gd name="T2" fmla="*/ 32 w 40"/>
                <a:gd name="T3" fmla="*/ 19 h 35"/>
                <a:gd name="T4" fmla="*/ 40 w 40"/>
                <a:gd name="T5" fmla="*/ 35 h 35"/>
                <a:gd name="T6" fmla="*/ 0 w 40"/>
                <a:gd name="T7" fmla="*/ 21 h 35"/>
                <a:gd name="T8" fmla="*/ 38 w 40"/>
                <a:gd name="T9" fmla="*/ 0 h 35"/>
                <a:gd name="T10" fmla="*/ 0 60000 65536"/>
                <a:gd name="T11" fmla="*/ 0 60000 65536"/>
                <a:gd name="T12" fmla="*/ 0 60000 65536"/>
                <a:gd name="T13" fmla="*/ 0 60000 65536"/>
                <a:gd name="T14" fmla="*/ 0 60000 65536"/>
                <a:gd name="T15" fmla="*/ 0 w 40"/>
                <a:gd name="T16" fmla="*/ 0 h 35"/>
                <a:gd name="T17" fmla="*/ 40 w 40"/>
                <a:gd name="T18" fmla="*/ 35 h 35"/>
              </a:gdLst>
              <a:ahLst/>
              <a:cxnLst>
                <a:cxn ang="T10">
                  <a:pos x="T0" y="T1"/>
                </a:cxn>
                <a:cxn ang="T11">
                  <a:pos x="T2" y="T3"/>
                </a:cxn>
                <a:cxn ang="T12">
                  <a:pos x="T4" y="T5"/>
                </a:cxn>
                <a:cxn ang="T13">
                  <a:pos x="T6" y="T7"/>
                </a:cxn>
                <a:cxn ang="T14">
                  <a:pos x="T8" y="T9"/>
                </a:cxn>
              </a:cxnLst>
              <a:rect l="T15" t="T16" r="T17" b="T18"/>
              <a:pathLst>
                <a:path w="40" h="35">
                  <a:moveTo>
                    <a:pt x="38" y="0"/>
                  </a:moveTo>
                  <a:lnTo>
                    <a:pt x="32" y="19"/>
                  </a:lnTo>
                  <a:lnTo>
                    <a:pt x="40" y="35"/>
                  </a:lnTo>
                  <a:lnTo>
                    <a:pt x="0" y="21"/>
                  </a:lnTo>
                  <a:lnTo>
                    <a:pt x="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2" name="Freeform 68"/>
            <p:cNvSpPr>
              <a:spLocks/>
            </p:cNvSpPr>
            <p:nvPr/>
          </p:nvSpPr>
          <p:spPr bwMode="auto">
            <a:xfrm>
              <a:off x="2484" y="2907"/>
              <a:ext cx="21" cy="6"/>
            </a:xfrm>
            <a:custGeom>
              <a:avLst/>
              <a:gdLst>
                <a:gd name="T0" fmla="*/ 0 w 21"/>
                <a:gd name="T1" fmla="*/ 0 h 6"/>
                <a:gd name="T2" fmla="*/ 0 w 21"/>
                <a:gd name="T3" fmla="*/ 4 h 6"/>
                <a:gd name="T4" fmla="*/ 21 w 21"/>
                <a:gd name="T5" fmla="*/ 6 h 6"/>
                <a:gd name="T6" fmla="*/ 21 w 21"/>
                <a:gd name="T7" fmla="*/ 2 h 6"/>
                <a:gd name="T8" fmla="*/ 0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0" y="0"/>
                  </a:moveTo>
                  <a:lnTo>
                    <a:pt x="0" y="4"/>
                  </a:lnTo>
                  <a:lnTo>
                    <a:pt x="21" y="6"/>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3" name="Freeform 69"/>
            <p:cNvSpPr>
              <a:spLocks/>
            </p:cNvSpPr>
            <p:nvPr/>
          </p:nvSpPr>
          <p:spPr bwMode="auto">
            <a:xfrm>
              <a:off x="2526" y="2909"/>
              <a:ext cx="21" cy="7"/>
            </a:xfrm>
            <a:custGeom>
              <a:avLst/>
              <a:gdLst>
                <a:gd name="T0" fmla="*/ 0 w 21"/>
                <a:gd name="T1" fmla="*/ 0 h 7"/>
                <a:gd name="T2" fmla="*/ 0 w 21"/>
                <a:gd name="T3" fmla="*/ 6 h 7"/>
                <a:gd name="T4" fmla="*/ 21 w 21"/>
                <a:gd name="T5" fmla="*/ 7 h 7"/>
                <a:gd name="T6" fmla="*/ 21 w 21"/>
                <a:gd name="T7" fmla="*/ 2 h 7"/>
                <a:gd name="T8" fmla="*/ 0 w 21"/>
                <a:gd name="T9" fmla="*/ 0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0" y="0"/>
                  </a:moveTo>
                  <a:lnTo>
                    <a:pt x="0" y="6"/>
                  </a:lnTo>
                  <a:lnTo>
                    <a:pt x="21" y="7"/>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4" name="Freeform 70"/>
            <p:cNvSpPr>
              <a:spLocks/>
            </p:cNvSpPr>
            <p:nvPr/>
          </p:nvSpPr>
          <p:spPr bwMode="auto">
            <a:xfrm>
              <a:off x="2568" y="2913"/>
              <a:ext cx="21" cy="7"/>
            </a:xfrm>
            <a:custGeom>
              <a:avLst/>
              <a:gdLst>
                <a:gd name="T0" fmla="*/ 0 w 21"/>
                <a:gd name="T1" fmla="*/ 0 h 7"/>
                <a:gd name="T2" fmla="*/ 0 w 21"/>
                <a:gd name="T3" fmla="*/ 3 h 7"/>
                <a:gd name="T4" fmla="*/ 21 w 21"/>
                <a:gd name="T5" fmla="*/ 7 h 7"/>
                <a:gd name="T6" fmla="*/ 21 w 21"/>
                <a:gd name="T7" fmla="*/ 2 h 7"/>
                <a:gd name="T8" fmla="*/ 0 w 21"/>
                <a:gd name="T9" fmla="*/ 0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0" y="0"/>
                  </a:moveTo>
                  <a:lnTo>
                    <a:pt x="0" y="3"/>
                  </a:lnTo>
                  <a:lnTo>
                    <a:pt x="21" y="7"/>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5" name="Freeform 71"/>
            <p:cNvSpPr>
              <a:spLocks/>
            </p:cNvSpPr>
            <p:nvPr/>
          </p:nvSpPr>
          <p:spPr bwMode="auto">
            <a:xfrm>
              <a:off x="2610" y="2915"/>
              <a:ext cx="21" cy="7"/>
            </a:xfrm>
            <a:custGeom>
              <a:avLst/>
              <a:gdLst>
                <a:gd name="T0" fmla="*/ 0 w 21"/>
                <a:gd name="T1" fmla="*/ 0 h 7"/>
                <a:gd name="T2" fmla="*/ 0 w 21"/>
                <a:gd name="T3" fmla="*/ 5 h 7"/>
                <a:gd name="T4" fmla="*/ 21 w 21"/>
                <a:gd name="T5" fmla="*/ 7 h 7"/>
                <a:gd name="T6" fmla="*/ 21 w 21"/>
                <a:gd name="T7" fmla="*/ 1 h 7"/>
                <a:gd name="T8" fmla="*/ 0 w 21"/>
                <a:gd name="T9" fmla="*/ 0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0" y="0"/>
                  </a:moveTo>
                  <a:lnTo>
                    <a:pt x="0" y="5"/>
                  </a:lnTo>
                  <a:lnTo>
                    <a:pt x="21" y="7"/>
                  </a:lnTo>
                  <a:lnTo>
                    <a:pt x="21" y="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6" name="Freeform 72"/>
            <p:cNvSpPr>
              <a:spLocks/>
            </p:cNvSpPr>
            <p:nvPr/>
          </p:nvSpPr>
          <p:spPr bwMode="auto">
            <a:xfrm>
              <a:off x="2652" y="2918"/>
              <a:ext cx="22" cy="8"/>
            </a:xfrm>
            <a:custGeom>
              <a:avLst/>
              <a:gdLst>
                <a:gd name="T0" fmla="*/ 0 w 22"/>
                <a:gd name="T1" fmla="*/ 0 h 8"/>
                <a:gd name="T2" fmla="*/ 0 w 22"/>
                <a:gd name="T3" fmla="*/ 6 h 8"/>
                <a:gd name="T4" fmla="*/ 22 w 22"/>
                <a:gd name="T5" fmla="*/ 8 h 8"/>
                <a:gd name="T6" fmla="*/ 22 w 22"/>
                <a:gd name="T7" fmla="*/ 2 h 8"/>
                <a:gd name="T8" fmla="*/ 0 w 22"/>
                <a:gd name="T9" fmla="*/ 0 h 8"/>
                <a:gd name="T10" fmla="*/ 0 60000 65536"/>
                <a:gd name="T11" fmla="*/ 0 60000 65536"/>
                <a:gd name="T12" fmla="*/ 0 60000 65536"/>
                <a:gd name="T13" fmla="*/ 0 60000 65536"/>
                <a:gd name="T14" fmla="*/ 0 60000 65536"/>
                <a:gd name="T15" fmla="*/ 0 w 22"/>
                <a:gd name="T16" fmla="*/ 0 h 8"/>
                <a:gd name="T17" fmla="*/ 22 w 22"/>
                <a:gd name="T18" fmla="*/ 8 h 8"/>
              </a:gdLst>
              <a:ahLst/>
              <a:cxnLst>
                <a:cxn ang="T10">
                  <a:pos x="T0" y="T1"/>
                </a:cxn>
                <a:cxn ang="T11">
                  <a:pos x="T2" y="T3"/>
                </a:cxn>
                <a:cxn ang="T12">
                  <a:pos x="T4" y="T5"/>
                </a:cxn>
                <a:cxn ang="T13">
                  <a:pos x="T6" y="T7"/>
                </a:cxn>
                <a:cxn ang="T14">
                  <a:pos x="T8" y="T9"/>
                </a:cxn>
              </a:cxnLst>
              <a:rect l="T15" t="T16" r="T17" b="T18"/>
              <a:pathLst>
                <a:path w="22" h="8">
                  <a:moveTo>
                    <a:pt x="0" y="0"/>
                  </a:moveTo>
                  <a:lnTo>
                    <a:pt x="0" y="6"/>
                  </a:lnTo>
                  <a:lnTo>
                    <a:pt x="22" y="8"/>
                  </a:lnTo>
                  <a:lnTo>
                    <a:pt x="22"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7" name="Freeform 73"/>
            <p:cNvSpPr>
              <a:spLocks/>
            </p:cNvSpPr>
            <p:nvPr/>
          </p:nvSpPr>
          <p:spPr bwMode="auto">
            <a:xfrm>
              <a:off x="2695" y="2922"/>
              <a:ext cx="21" cy="6"/>
            </a:xfrm>
            <a:custGeom>
              <a:avLst/>
              <a:gdLst>
                <a:gd name="T0" fmla="*/ 0 w 21"/>
                <a:gd name="T1" fmla="*/ 0 h 6"/>
                <a:gd name="T2" fmla="*/ 0 w 21"/>
                <a:gd name="T3" fmla="*/ 4 h 6"/>
                <a:gd name="T4" fmla="*/ 21 w 21"/>
                <a:gd name="T5" fmla="*/ 6 h 6"/>
                <a:gd name="T6" fmla="*/ 21 w 21"/>
                <a:gd name="T7" fmla="*/ 0 h 6"/>
                <a:gd name="T8" fmla="*/ 0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0" y="0"/>
                  </a:moveTo>
                  <a:lnTo>
                    <a:pt x="0" y="4"/>
                  </a:lnTo>
                  <a:lnTo>
                    <a:pt x="21" y="6"/>
                  </a:lnTo>
                  <a:lnTo>
                    <a:pt x="21"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8" name="Freeform 74"/>
            <p:cNvSpPr>
              <a:spLocks/>
            </p:cNvSpPr>
            <p:nvPr/>
          </p:nvSpPr>
          <p:spPr bwMode="auto">
            <a:xfrm>
              <a:off x="2737" y="2924"/>
              <a:ext cx="21" cy="8"/>
            </a:xfrm>
            <a:custGeom>
              <a:avLst/>
              <a:gdLst>
                <a:gd name="T0" fmla="*/ 0 w 21"/>
                <a:gd name="T1" fmla="*/ 0 h 8"/>
                <a:gd name="T2" fmla="*/ 0 w 21"/>
                <a:gd name="T3" fmla="*/ 6 h 8"/>
                <a:gd name="T4" fmla="*/ 21 w 21"/>
                <a:gd name="T5" fmla="*/ 8 h 8"/>
                <a:gd name="T6" fmla="*/ 21 w 21"/>
                <a:gd name="T7" fmla="*/ 2 h 8"/>
                <a:gd name="T8" fmla="*/ 0 w 21"/>
                <a:gd name="T9" fmla="*/ 0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0" y="0"/>
                  </a:moveTo>
                  <a:lnTo>
                    <a:pt x="0" y="6"/>
                  </a:lnTo>
                  <a:lnTo>
                    <a:pt x="21" y="8"/>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9" name="Freeform 75"/>
            <p:cNvSpPr>
              <a:spLocks/>
            </p:cNvSpPr>
            <p:nvPr/>
          </p:nvSpPr>
          <p:spPr bwMode="auto">
            <a:xfrm>
              <a:off x="2779" y="2928"/>
              <a:ext cx="21" cy="6"/>
            </a:xfrm>
            <a:custGeom>
              <a:avLst/>
              <a:gdLst>
                <a:gd name="T0" fmla="*/ 0 w 21"/>
                <a:gd name="T1" fmla="*/ 0 h 6"/>
                <a:gd name="T2" fmla="*/ 0 w 21"/>
                <a:gd name="T3" fmla="*/ 4 h 6"/>
                <a:gd name="T4" fmla="*/ 21 w 21"/>
                <a:gd name="T5" fmla="*/ 6 h 6"/>
                <a:gd name="T6" fmla="*/ 21 w 21"/>
                <a:gd name="T7" fmla="*/ 0 h 6"/>
                <a:gd name="T8" fmla="*/ 0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0" y="0"/>
                  </a:moveTo>
                  <a:lnTo>
                    <a:pt x="0" y="4"/>
                  </a:lnTo>
                  <a:lnTo>
                    <a:pt x="21" y="6"/>
                  </a:lnTo>
                  <a:lnTo>
                    <a:pt x="21"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0" name="Freeform 76"/>
            <p:cNvSpPr>
              <a:spLocks/>
            </p:cNvSpPr>
            <p:nvPr/>
          </p:nvSpPr>
          <p:spPr bwMode="auto">
            <a:xfrm>
              <a:off x="2821" y="2930"/>
              <a:ext cx="22" cy="6"/>
            </a:xfrm>
            <a:custGeom>
              <a:avLst/>
              <a:gdLst>
                <a:gd name="T0" fmla="*/ 0 w 22"/>
                <a:gd name="T1" fmla="*/ 0 h 6"/>
                <a:gd name="T2" fmla="*/ 0 w 22"/>
                <a:gd name="T3" fmla="*/ 6 h 6"/>
                <a:gd name="T4" fmla="*/ 22 w 22"/>
                <a:gd name="T5" fmla="*/ 6 h 6"/>
                <a:gd name="T6" fmla="*/ 22 w 22"/>
                <a:gd name="T7" fmla="*/ 2 h 6"/>
                <a:gd name="T8" fmla="*/ 0 w 22"/>
                <a:gd name="T9" fmla="*/ 0 h 6"/>
                <a:gd name="T10" fmla="*/ 0 60000 65536"/>
                <a:gd name="T11" fmla="*/ 0 60000 65536"/>
                <a:gd name="T12" fmla="*/ 0 60000 65536"/>
                <a:gd name="T13" fmla="*/ 0 60000 65536"/>
                <a:gd name="T14" fmla="*/ 0 60000 65536"/>
                <a:gd name="T15" fmla="*/ 0 w 22"/>
                <a:gd name="T16" fmla="*/ 0 h 6"/>
                <a:gd name="T17" fmla="*/ 22 w 22"/>
                <a:gd name="T18" fmla="*/ 6 h 6"/>
              </a:gdLst>
              <a:ahLst/>
              <a:cxnLst>
                <a:cxn ang="T10">
                  <a:pos x="T0" y="T1"/>
                </a:cxn>
                <a:cxn ang="T11">
                  <a:pos x="T2" y="T3"/>
                </a:cxn>
                <a:cxn ang="T12">
                  <a:pos x="T4" y="T5"/>
                </a:cxn>
                <a:cxn ang="T13">
                  <a:pos x="T6" y="T7"/>
                </a:cxn>
                <a:cxn ang="T14">
                  <a:pos x="T8" y="T9"/>
                </a:cxn>
              </a:cxnLst>
              <a:rect l="T15" t="T16" r="T17" b="T18"/>
              <a:pathLst>
                <a:path w="22" h="6">
                  <a:moveTo>
                    <a:pt x="0" y="0"/>
                  </a:moveTo>
                  <a:lnTo>
                    <a:pt x="0" y="6"/>
                  </a:lnTo>
                  <a:lnTo>
                    <a:pt x="22" y="6"/>
                  </a:lnTo>
                  <a:lnTo>
                    <a:pt x="22"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1" name="Freeform 77"/>
            <p:cNvSpPr>
              <a:spLocks/>
            </p:cNvSpPr>
            <p:nvPr/>
          </p:nvSpPr>
          <p:spPr bwMode="auto">
            <a:xfrm>
              <a:off x="2906" y="2936"/>
              <a:ext cx="21" cy="7"/>
            </a:xfrm>
            <a:custGeom>
              <a:avLst/>
              <a:gdLst>
                <a:gd name="T0" fmla="*/ 0 w 21"/>
                <a:gd name="T1" fmla="*/ 0 h 7"/>
                <a:gd name="T2" fmla="*/ 0 w 21"/>
                <a:gd name="T3" fmla="*/ 5 h 7"/>
                <a:gd name="T4" fmla="*/ 21 w 21"/>
                <a:gd name="T5" fmla="*/ 7 h 7"/>
                <a:gd name="T6" fmla="*/ 21 w 21"/>
                <a:gd name="T7" fmla="*/ 2 h 7"/>
                <a:gd name="T8" fmla="*/ 0 w 21"/>
                <a:gd name="T9" fmla="*/ 0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0" y="0"/>
                  </a:moveTo>
                  <a:lnTo>
                    <a:pt x="0" y="5"/>
                  </a:lnTo>
                  <a:lnTo>
                    <a:pt x="21" y="7"/>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2" name="Freeform 78"/>
            <p:cNvSpPr>
              <a:spLocks/>
            </p:cNvSpPr>
            <p:nvPr/>
          </p:nvSpPr>
          <p:spPr bwMode="auto">
            <a:xfrm>
              <a:off x="2948" y="2939"/>
              <a:ext cx="21" cy="6"/>
            </a:xfrm>
            <a:custGeom>
              <a:avLst/>
              <a:gdLst>
                <a:gd name="T0" fmla="*/ 0 w 21"/>
                <a:gd name="T1" fmla="*/ 0 h 6"/>
                <a:gd name="T2" fmla="*/ 0 w 21"/>
                <a:gd name="T3" fmla="*/ 6 h 6"/>
                <a:gd name="T4" fmla="*/ 21 w 21"/>
                <a:gd name="T5" fmla="*/ 6 h 6"/>
                <a:gd name="T6" fmla="*/ 21 w 21"/>
                <a:gd name="T7" fmla="*/ 2 h 6"/>
                <a:gd name="T8" fmla="*/ 0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0" y="0"/>
                  </a:moveTo>
                  <a:lnTo>
                    <a:pt x="0" y="6"/>
                  </a:lnTo>
                  <a:lnTo>
                    <a:pt x="21" y="6"/>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3" name="Freeform 79"/>
            <p:cNvSpPr>
              <a:spLocks/>
            </p:cNvSpPr>
            <p:nvPr/>
          </p:nvSpPr>
          <p:spPr bwMode="auto">
            <a:xfrm>
              <a:off x="2990" y="2941"/>
              <a:ext cx="21" cy="8"/>
            </a:xfrm>
            <a:custGeom>
              <a:avLst/>
              <a:gdLst>
                <a:gd name="T0" fmla="*/ 0 w 21"/>
                <a:gd name="T1" fmla="*/ 0 h 8"/>
                <a:gd name="T2" fmla="*/ 0 w 21"/>
                <a:gd name="T3" fmla="*/ 6 h 8"/>
                <a:gd name="T4" fmla="*/ 21 w 21"/>
                <a:gd name="T5" fmla="*/ 8 h 8"/>
                <a:gd name="T6" fmla="*/ 21 w 21"/>
                <a:gd name="T7" fmla="*/ 2 h 8"/>
                <a:gd name="T8" fmla="*/ 0 w 21"/>
                <a:gd name="T9" fmla="*/ 0 h 8"/>
                <a:gd name="T10" fmla="*/ 0 60000 65536"/>
                <a:gd name="T11" fmla="*/ 0 60000 65536"/>
                <a:gd name="T12" fmla="*/ 0 60000 65536"/>
                <a:gd name="T13" fmla="*/ 0 60000 65536"/>
                <a:gd name="T14" fmla="*/ 0 60000 65536"/>
                <a:gd name="T15" fmla="*/ 0 w 21"/>
                <a:gd name="T16" fmla="*/ 0 h 8"/>
                <a:gd name="T17" fmla="*/ 21 w 21"/>
                <a:gd name="T18" fmla="*/ 8 h 8"/>
              </a:gdLst>
              <a:ahLst/>
              <a:cxnLst>
                <a:cxn ang="T10">
                  <a:pos x="T0" y="T1"/>
                </a:cxn>
                <a:cxn ang="T11">
                  <a:pos x="T2" y="T3"/>
                </a:cxn>
                <a:cxn ang="T12">
                  <a:pos x="T4" y="T5"/>
                </a:cxn>
                <a:cxn ang="T13">
                  <a:pos x="T6" y="T7"/>
                </a:cxn>
                <a:cxn ang="T14">
                  <a:pos x="T8" y="T9"/>
                </a:cxn>
              </a:cxnLst>
              <a:rect l="T15" t="T16" r="T17" b="T18"/>
              <a:pathLst>
                <a:path w="21" h="8">
                  <a:moveTo>
                    <a:pt x="0" y="0"/>
                  </a:moveTo>
                  <a:lnTo>
                    <a:pt x="0" y="6"/>
                  </a:lnTo>
                  <a:lnTo>
                    <a:pt x="21" y="8"/>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4" name="Freeform 80"/>
            <p:cNvSpPr>
              <a:spLocks/>
            </p:cNvSpPr>
            <p:nvPr/>
          </p:nvSpPr>
          <p:spPr bwMode="auto">
            <a:xfrm>
              <a:off x="3033" y="2945"/>
              <a:ext cx="21" cy="6"/>
            </a:xfrm>
            <a:custGeom>
              <a:avLst/>
              <a:gdLst>
                <a:gd name="T0" fmla="*/ 0 w 21"/>
                <a:gd name="T1" fmla="*/ 0 h 6"/>
                <a:gd name="T2" fmla="*/ 0 w 21"/>
                <a:gd name="T3" fmla="*/ 6 h 6"/>
                <a:gd name="T4" fmla="*/ 21 w 21"/>
                <a:gd name="T5" fmla="*/ 6 h 6"/>
                <a:gd name="T6" fmla="*/ 21 w 21"/>
                <a:gd name="T7" fmla="*/ 2 h 6"/>
                <a:gd name="T8" fmla="*/ 0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0" y="0"/>
                  </a:moveTo>
                  <a:lnTo>
                    <a:pt x="0" y="6"/>
                  </a:lnTo>
                  <a:lnTo>
                    <a:pt x="21" y="6"/>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5" name="Freeform 81"/>
            <p:cNvSpPr>
              <a:spLocks/>
            </p:cNvSpPr>
            <p:nvPr/>
          </p:nvSpPr>
          <p:spPr bwMode="auto">
            <a:xfrm>
              <a:off x="3077" y="2949"/>
              <a:ext cx="21" cy="6"/>
            </a:xfrm>
            <a:custGeom>
              <a:avLst/>
              <a:gdLst>
                <a:gd name="T0" fmla="*/ 0 w 21"/>
                <a:gd name="T1" fmla="*/ 0 h 6"/>
                <a:gd name="T2" fmla="*/ 0 w 21"/>
                <a:gd name="T3" fmla="*/ 4 h 6"/>
                <a:gd name="T4" fmla="*/ 21 w 21"/>
                <a:gd name="T5" fmla="*/ 6 h 6"/>
                <a:gd name="T6" fmla="*/ 21 w 21"/>
                <a:gd name="T7" fmla="*/ 0 h 6"/>
                <a:gd name="T8" fmla="*/ 0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0" y="0"/>
                  </a:moveTo>
                  <a:lnTo>
                    <a:pt x="0" y="4"/>
                  </a:lnTo>
                  <a:lnTo>
                    <a:pt x="21" y="6"/>
                  </a:lnTo>
                  <a:lnTo>
                    <a:pt x="21"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6" name="Freeform 82"/>
            <p:cNvSpPr>
              <a:spLocks/>
            </p:cNvSpPr>
            <p:nvPr/>
          </p:nvSpPr>
          <p:spPr bwMode="auto">
            <a:xfrm>
              <a:off x="3119" y="2951"/>
              <a:ext cx="19" cy="8"/>
            </a:xfrm>
            <a:custGeom>
              <a:avLst/>
              <a:gdLst>
                <a:gd name="T0" fmla="*/ 0 w 19"/>
                <a:gd name="T1" fmla="*/ 0 h 8"/>
                <a:gd name="T2" fmla="*/ 0 w 19"/>
                <a:gd name="T3" fmla="*/ 4 h 8"/>
                <a:gd name="T4" fmla="*/ 19 w 19"/>
                <a:gd name="T5" fmla="*/ 8 h 8"/>
                <a:gd name="T6" fmla="*/ 19 w 19"/>
                <a:gd name="T7" fmla="*/ 2 h 8"/>
                <a:gd name="T8" fmla="*/ 0 w 19"/>
                <a:gd name="T9" fmla="*/ 0 h 8"/>
                <a:gd name="T10" fmla="*/ 0 60000 65536"/>
                <a:gd name="T11" fmla="*/ 0 60000 65536"/>
                <a:gd name="T12" fmla="*/ 0 60000 65536"/>
                <a:gd name="T13" fmla="*/ 0 60000 65536"/>
                <a:gd name="T14" fmla="*/ 0 60000 65536"/>
                <a:gd name="T15" fmla="*/ 0 w 19"/>
                <a:gd name="T16" fmla="*/ 0 h 8"/>
                <a:gd name="T17" fmla="*/ 19 w 19"/>
                <a:gd name="T18" fmla="*/ 8 h 8"/>
              </a:gdLst>
              <a:ahLst/>
              <a:cxnLst>
                <a:cxn ang="T10">
                  <a:pos x="T0" y="T1"/>
                </a:cxn>
                <a:cxn ang="T11">
                  <a:pos x="T2" y="T3"/>
                </a:cxn>
                <a:cxn ang="T12">
                  <a:pos x="T4" y="T5"/>
                </a:cxn>
                <a:cxn ang="T13">
                  <a:pos x="T6" y="T7"/>
                </a:cxn>
                <a:cxn ang="T14">
                  <a:pos x="T8" y="T9"/>
                </a:cxn>
              </a:cxnLst>
              <a:rect l="T15" t="T16" r="T17" b="T18"/>
              <a:pathLst>
                <a:path w="19" h="8">
                  <a:moveTo>
                    <a:pt x="0" y="0"/>
                  </a:moveTo>
                  <a:lnTo>
                    <a:pt x="0" y="4"/>
                  </a:lnTo>
                  <a:lnTo>
                    <a:pt x="19" y="8"/>
                  </a:lnTo>
                  <a:lnTo>
                    <a:pt x="19"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7" name="Freeform 83"/>
            <p:cNvSpPr>
              <a:spLocks/>
            </p:cNvSpPr>
            <p:nvPr/>
          </p:nvSpPr>
          <p:spPr bwMode="auto">
            <a:xfrm>
              <a:off x="3159" y="2953"/>
              <a:ext cx="23" cy="8"/>
            </a:xfrm>
            <a:custGeom>
              <a:avLst/>
              <a:gdLst>
                <a:gd name="T0" fmla="*/ 0 w 23"/>
                <a:gd name="T1" fmla="*/ 0 h 8"/>
                <a:gd name="T2" fmla="*/ 0 w 23"/>
                <a:gd name="T3" fmla="*/ 6 h 8"/>
                <a:gd name="T4" fmla="*/ 23 w 23"/>
                <a:gd name="T5" fmla="*/ 8 h 8"/>
                <a:gd name="T6" fmla="*/ 23 w 23"/>
                <a:gd name="T7" fmla="*/ 2 h 8"/>
                <a:gd name="T8" fmla="*/ 0 w 23"/>
                <a:gd name="T9" fmla="*/ 0 h 8"/>
                <a:gd name="T10" fmla="*/ 0 60000 65536"/>
                <a:gd name="T11" fmla="*/ 0 60000 65536"/>
                <a:gd name="T12" fmla="*/ 0 60000 65536"/>
                <a:gd name="T13" fmla="*/ 0 60000 65536"/>
                <a:gd name="T14" fmla="*/ 0 60000 65536"/>
                <a:gd name="T15" fmla="*/ 0 w 23"/>
                <a:gd name="T16" fmla="*/ 0 h 8"/>
                <a:gd name="T17" fmla="*/ 23 w 23"/>
                <a:gd name="T18" fmla="*/ 8 h 8"/>
              </a:gdLst>
              <a:ahLst/>
              <a:cxnLst>
                <a:cxn ang="T10">
                  <a:pos x="T0" y="T1"/>
                </a:cxn>
                <a:cxn ang="T11">
                  <a:pos x="T2" y="T3"/>
                </a:cxn>
                <a:cxn ang="T12">
                  <a:pos x="T4" y="T5"/>
                </a:cxn>
                <a:cxn ang="T13">
                  <a:pos x="T6" y="T7"/>
                </a:cxn>
                <a:cxn ang="T14">
                  <a:pos x="T8" y="T9"/>
                </a:cxn>
              </a:cxnLst>
              <a:rect l="T15" t="T16" r="T17" b="T18"/>
              <a:pathLst>
                <a:path w="23" h="8">
                  <a:moveTo>
                    <a:pt x="0" y="0"/>
                  </a:moveTo>
                  <a:lnTo>
                    <a:pt x="0" y="6"/>
                  </a:lnTo>
                  <a:lnTo>
                    <a:pt x="23" y="8"/>
                  </a:lnTo>
                  <a:lnTo>
                    <a:pt x="23"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8" name="Freeform 84"/>
            <p:cNvSpPr>
              <a:spLocks/>
            </p:cNvSpPr>
            <p:nvPr/>
          </p:nvSpPr>
          <p:spPr bwMode="auto">
            <a:xfrm>
              <a:off x="3203" y="2957"/>
              <a:ext cx="22" cy="7"/>
            </a:xfrm>
            <a:custGeom>
              <a:avLst/>
              <a:gdLst>
                <a:gd name="T0" fmla="*/ 0 w 22"/>
                <a:gd name="T1" fmla="*/ 0 h 7"/>
                <a:gd name="T2" fmla="*/ 0 w 22"/>
                <a:gd name="T3" fmla="*/ 6 h 7"/>
                <a:gd name="T4" fmla="*/ 22 w 22"/>
                <a:gd name="T5" fmla="*/ 7 h 7"/>
                <a:gd name="T6" fmla="*/ 22 w 22"/>
                <a:gd name="T7" fmla="*/ 2 h 7"/>
                <a:gd name="T8" fmla="*/ 0 w 22"/>
                <a:gd name="T9" fmla="*/ 0 h 7"/>
                <a:gd name="T10" fmla="*/ 0 60000 65536"/>
                <a:gd name="T11" fmla="*/ 0 60000 65536"/>
                <a:gd name="T12" fmla="*/ 0 60000 65536"/>
                <a:gd name="T13" fmla="*/ 0 60000 65536"/>
                <a:gd name="T14" fmla="*/ 0 60000 65536"/>
                <a:gd name="T15" fmla="*/ 0 w 22"/>
                <a:gd name="T16" fmla="*/ 0 h 7"/>
                <a:gd name="T17" fmla="*/ 22 w 22"/>
                <a:gd name="T18" fmla="*/ 7 h 7"/>
              </a:gdLst>
              <a:ahLst/>
              <a:cxnLst>
                <a:cxn ang="T10">
                  <a:pos x="T0" y="T1"/>
                </a:cxn>
                <a:cxn ang="T11">
                  <a:pos x="T2" y="T3"/>
                </a:cxn>
                <a:cxn ang="T12">
                  <a:pos x="T4" y="T5"/>
                </a:cxn>
                <a:cxn ang="T13">
                  <a:pos x="T6" y="T7"/>
                </a:cxn>
                <a:cxn ang="T14">
                  <a:pos x="T8" y="T9"/>
                </a:cxn>
              </a:cxnLst>
              <a:rect l="T15" t="T16" r="T17" b="T18"/>
              <a:pathLst>
                <a:path w="22" h="7">
                  <a:moveTo>
                    <a:pt x="0" y="0"/>
                  </a:moveTo>
                  <a:lnTo>
                    <a:pt x="0" y="6"/>
                  </a:lnTo>
                  <a:lnTo>
                    <a:pt x="22" y="7"/>
                  </a:lnTo>
                  <a:lnTo>
                    <a:pt x="22"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9" name="Freeform 85"/>
            <p:cNvSpPr>
              <a:spLocks/>
            </p:cNvSpPr>
            <p:nvPr/>
          </p:nvSpPr>
          <p:spPr bwMode="auto">
            <a:xfrm>
              <a:off x="3246" y="2961"/>
              <a:ext cx="21" cy="5"/>
            </a:xfrm>
            <a:custGeom>
              <a:avLst/>
              <a:gdLst>
                <a:gd name="T0" fmla="*/ 0 w 21"/>
                <a:gd name="T1" fmla="*/ 0 h 5"/>
                <a:gd name="T2" fmla="*/ 0 w 21"/>
                <a:gd name="T3" fmla="*/ 3 h 5"/>
                <a:gd name="T4" fmla="*/ 21 w 21"/>
                <a:gd name="T5" fmla="*/ 5 h 5"/>
                <a:gd name="T6" fmla="*/ 21 w 21"/>
                <a:gd name="T7" fmla="*/ 0 h 5"/>
                <a:gd name="T8" fmla="*/ 0 w 21"/>
                <a:gd name="T9" fmla="*/ 0 h 5"/>
                <a:gd name="T10" fmla="*/ 0 60000 65536"/>
                <a:gd name="T11" fmla="*/ 0 60000 65536"/>
                <a:gd name="T12" fmla="*/ 0 60000 65536"/>
                <a:gd name="T13" fmla="*/ 0 60000 65536"/>
                <a:gd name="T14" fmla="*/ 0 60000 65536"/>
                <a:gd name="T15" fmla="*/ 0 w 21"/>
                <a:gd name="T16" fmla="*/ 0 h 5"/>
                <a:gd name="T17" fmla="*/ 21 w 21"/>
                <a:gd name="T18" fmla="*/ 5 h 5"/>
              </a:gdLst>
              <a:ahLst/>
              <a:cxnLst>
                <a:cxn ang="T10">
                  <a:pos x="T0" y="T1"/>
                </a:cxn>
                <a:cxn ang="T11">
                  <a:pos x="T2" y="T3"/>
                </a:cxn>
                <a:cxn ang="T12">
                  <a:pos x="T4" y="T5"/>
                </a:cxn>
                <a:cxn ang="T13">
                  <a:pos x="T6" y="T7"/>
                </a:cxn>
                <a:cxn ang="T14">
                  <a:pos x="T8" y="T9"/>
                </a:cxn>
              </a:cxnLst>
              <a:rect l="T15" t="T16" r="T17" b="T18"/>
              <a:pathLst>
                <a:path w="21" h="5">
                  <a:moveTo>
                    <a:pt x="0" y="0"/>
                  </a:moveTo>
                  <a:lnTo>
                    <a:pt x="0" y="3"/>
                  </a:lnTo>
                  <a:lnTo>
                    <a:pt x="21" y="5"/>
                  </a:lnTo>
                  <a:lnTo>
                    <a:pt x="21"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0" name="Freeform 86"/>
            <p:cNvSpPr>
              <a:spLocks/>
            </p:cNvSpPr>
            <p:nvPr/>
          </p:nvSpPr>
          <p:spPr bwMode="auto">
            <a:xfrm>
              <a:off x="3288" y="2963"/>
              <a:ext cx="21" cy="7"/>
            </a:xfrm>
            <a:custGeom>
              <a:avLst/>
              <a:gdLst>
                <a:gd name="T0" fmla="*/ 0 w 21"/>
                <a:gd name="T1" fmla="*/ 0 h 7"/>
                <a:gd name="T2" fmla="*/ 0 w 21"/>
                <a:gd name="T3" fmla="*/ 5 h 7"/>
                <a:gd name="T4" fmla="*/ 21 w 21"/>
                <a:gd name="T5" fmla="*/ 7 h 7"/>
                <a:gd name="T6" fmla="*/ 21 w 21"/>
                <a:gd name="T7" fmla="*/ 1 h 7"/>
                <a:gd name="T8" fmla="*/ 0 w 21"/>
                <a:gd name="T9" fmla="*/ 0 h 7"/>
                <a:gd name="T10" fmla="*/ 0 60000 65536"/>
                <a:gd name="T11" fmla="*/ 0 60000 65536"/>
                <a:gd name="T12" fmla="*/ 0 60000 65536"/>
                <a:gd name="T13" fmla="*/ 0 60000 65536"/>
                <a:gd name="T14" fmla="*/ 0 60000 65536"/>
                <a:gd name="T15" fmla="*/ 0 w 21"/>
                <a:gd name="T16" fmla="*/ 0 h 7"/>
                <a:gd name="T17" fmla="*/ 21 w 21"/>
                <a:gd name="T18" fmla="*/ 7 h 7"/>
              </a:gdLst>
              <a:ahLst/>
              <a:cxnLst>
                <a:cxn ang="T10">
                  <a:pos x="T0" y="T1"/>
                </a:cxn>
                <a:cxn ang="T11">
                  <a:pos x="T2" y="T3"/>
                </a:cxn>
                <a:cxn ang="T12">
                  <a:pos x="T4" y="T5"/>
                </a:cxn>
                <a:cxn ang="T13">
                  <a:pos x="T6" y="T7"/>
                </a:cxn>
                <a:cxn ang="T14">
                  <a:pos x="T8" y="T9"/>
                </a:cxn>
              </a:cxnLst>
              <a:rect l="T15" t="T16" r="T17" b="T18"/>
              <a:pathLst>
                <a:path w="21" h="7">
                  <a:moveTo>
                    <a:pt x="0" y="0"/>
                  </a:moveTo>
                  <a:lnTo>
                    <a:pt x="0" y="5"/>
                  </a:lnTo>
                  <a:lnTo>
                    <a:pt x="21" y="7"/>
                  </a:lnTo>
                  <a:lnTo>
                    <a:pt x="21" y="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1" name="Freeform 87"/>
            <p:cNvSpPr>
              <a:spLocks/>
            </p:cNvSpPr>
            <p:nvPr/>
          </p:nvSpPr>
          <p:spPr bwMode="auto">
            <a:xfrm>
              <a:off x="3330" y="2966"/>
              <a:ext cx="21" cy="6"/>
            </a:xfrm>
            <a:custGeom>
              <a:avLst/>
              <a:gdLst>
                <a:gd name="T0" fmla="*/ 0 w 21"/>
                <a:gd name="T1" fmla="*/ 0 h 6"/>
                <a:gd name="T2" fmla="*/ 0 w 21"/>
                <a:gd name="T3" fmla="*/ 6 h 6"/>
                <a:gd name="T4" fmla="*/ 21 w 21"/>
                <a:gd name="T5" fmla="*/ 6 h 6"/>
                <a:gd name="T6" fmla="*/ 21 w 21"/>
                <a:gd name="T7" fmla="*/ 2 h 6"/>
                <a:gd name="T8" fmla="*/ 0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0" y="0"/>
                  </a:moveTo>
                  <a:lnTo>
                    <a:pt x="0" y="6"/>
                  </a:lnTo>
                  <a:lnTo>
                    <a:pt x="21" y="6"/>
                  </a:lnTo>
                  <a:lnTo>
                    <a:pt x="21"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2" name="Freeform 88"/>
            <p:cNvSpPr>
              <a:spLocks/>
            </p:cNvSpPr>
            <p:nvPr/>
          </p:nvSpPr>
          <p:spPr bwMode="auto">
            <a:xfrm>
              <a:off x="3372" y="2968"/>
              <a:ext cx="22" cy="8"/>
            </a:xfrm>
            <a:custGeom>
              <a:avLst/>
              <a:gdLst>
                <a:gd name="T0" fmla="*/ 0 w 22"/>
                <a:gd name="T1" fmla="*/ 0 h 8"/>
                <a:gd name="T2" fmla="*/ 0 w 22"/>
                <a:gd name="T3" fmla="*/ 6 h 8"/>
                <a:gd name="T4" fmla="*/ 22 w 22"/>
                <a:gd name="T5" fmla="*/ 8 h 8"/>
                <a:gd name="T6" fmla="*/ 22 w 22"/>
                <a:gd name="T7" fmla="*/ 2 h 8"/>
                <a:gd name="T8" fmla="*/ 0 w 22"/>
                <a:gd name="T9" fmla="*/ 0 h 8"/>
                <a:gd name="T10" fmla="*/ 0 60000 65536"/>
                <a:gd name="T11" fmla="*/ 0 60000 65536"/>
                <a:gd name="T12" fmla="*/ 0 60000 65536"/>
                <a:gd name="T13" fmla="*/ 0 60000 65536"/>
                <a:gd name="T14" fmla="*/ 0 60000 65536"/>
                <a:gd name="T15" fmla="*/ 0 w 22"/>
                <a:gd name="T16" fmla="*/ 0 h 8"/>
                <a:gd name="T17" fmla="*/ 22 w 22"/>
                <a:gd name="T18" fmla="*/ 8 h 8"/>
              </a:gdLst>
              <a:ahLst/>
              <a:cxnLst>
                <a:cxn ang="T10">
                  <a:pos x="T0" y="T1"/>
                </a:cxn>
                <a:cxn ang="T11">
                  <a:pos x="T2" y="T3"/>
                </a:cxn>
                <a:cxn ang="T12">
                  <a:pos x="T4" y="T5"/>
                </a:cxn>
                <a:cxn ang="T13">
                  <a:pos x="T6" y="T7"/>
                </a:cxn>
                <a:cxn ang="T14">
                  <a:pos x="T8" y="T9"/>
                </a:cxn>
              </a:cxnLst>
              <a:rect l="T15" t="T16" r="T17" b="T18"/>
              <a:pathLst>
                <a:path w="22" h="8">
                  <a:moveTo>
                    <a:pt x="0" y="0"/>
                  </a:moveTo>
                  <a:lnTo>
                    <a:pt x="0" y="6"/>
                  </a:lnTo>
                  <a:lnTo>
                    <a:pt x="22" y="8"/>
                  </a:lnTo>
                  <a:lnTo>
                    <a:pt x="22" y="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3" name="Rectangle 89"/>
            <p:cNvSpPr>
              <a:spLocks noChangeArrowheads="1"/>
            </p:cNvSpPr>
            <p:nvPr/>
          </p:nvSpPr>
          <p:spPr bwMode="auto">
            <a:xfrm>
              <a:off x="3415" y="2972"/>
              <a:ext cx="7" cy="6"/>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4" name="Freeform 90"/>
            <p:cNvSpPr>
              <a:spLocks/>
            </p:cNvSpPr>
            <p:nvPr/>
          </p:nvSpPr>
          <p:spPr bwMode="auto">
            <a:xfrm>
              <a:off x="3411" y="2957"/>
              <a:ext cx="40" cy="34"/>
            </a:xfrm>
            <a:custGeom>
              <a:avLst/>
              <a:gdLst>
                <a:gd name="T0" fmla="*/ 0 w 40"/>
                <a:gd name="T1" fmla="*/ 34 h 34"/>
                <a:gd name="T2" fmla="*/ 6 w 40"/>
                <a:gd name="T3" fmla="*/ 17 h 34"/>
                <a:gd name="T4" fmla="*/ 2 w 40"/>
                <a:gd name="T5" fmla="*/ 0 h 34"/>
                <a:gd name="T6" fmla="*/ 40 w 40"/>
                <a:gd name="T7" fmla="*/ 19 h 34"/>
                <a:gd name="T8" fmla="*/ 0 w 40"/>
                <a:gd name="T9" fmla="*/ 34 h 34"/>
                <a:gd name="T10" fmla="*/ 0 60000 65536"/>
                <a:gd name="T11" fmla="*/ 0 60000 65536"/>
                <a:gd name="T12" fmla="*/ 0 60000 65536"/>
                <a:gd name="T13" fmla="*/ 0 60000 65536"/>
                <a:gd name="T14" fmla="*/ 0 60000 65536"/>
                <a:gd name="T15" fmla="*/ 0 w 40"/>
                <a:gd name="T16" fmla="*/ 0 h 34"/>
                <a:gd name="T17" fmla="*/ 40 w 40"/>
                <a:gd name="T18" fmla="*/ 34 h 34"/>
              </a:gdLst>
              <a:ahLst/>
              <a:cxnLst>
                <a:cxn ang="T10">
                  <a:pos x="T0" y="T1"/>
                </a:cxn>
                <a:cxn ang="T11">
                  <a:pos x="T2" y="T3"/>
                </a:cxn>
                <a:cxn ang="T12">
                  <a:pos x="T4" y="T5"/>
                </a:cxn>
                <a:cxn ang="T13">
                  <a:pos x="T6" y="T7"/>
                </a:cxn>
                <a:cxn ang="T14">
                  <a:pos x="T8" y="T9"/>
                </a:cxn>
              </a:cxnLst>
              <a:rect l="T15" t="T16" r="T17" b="T18"/>
              <a:pathLst>
                <a:path w="40" h="34">
                  <a:moveTo>
                    <a:pt x="0" y="34"/>
                  </a:moveTo>
                  <a:lnTo>
                    <a:pt x="6" y="17"/>
                  </a:lnTo>
                  <a:lnTo>
                    <a:pt x="2" y="0"/>
                  </a:lnTo>
                  <a:lnTo>
                    <a:pt x="40" y="19"/>
                  </a:lnTo>
                  <a:lnTo>
                    <a:pt x="0" y="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5" name="Line 91"/>
            <p:cNvSpPr>
              <a:spLocks noChangeShapeType="1"/>
            </p:cNvSpPr>
            <p:nvPr/>
          </p:nvSpPr>
          <p:spPr bwMode="auto">
            <a:xfrm>
              <a:off x="2257" y="2738"/>
              <a:ext cx="1" cy="5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6" name="Freeform 92"/>
            <p:cNvSpPr>
              <a:spLocks/>
            </p:cNvSpPr>
            <p:nvPr/>
          </p:nvSpPr>
          <p:spPr bwMode="auto">
            <a:xfrm>
              <a:off x="2240" y="2786"/>
              <a:ext cx="34" cy="40"/>
            </a:xfrm>
            <a:custGeom>
              <a:avLst/>
              <a:gdLst>
                <a:gd name="T0" fmla="*/ 0 w 34"/>
                <a:gd name="T1" fmla="*/ 0 h 40"/>
                <a:gd name="T2" fmla="*/ 17 w 34"/>
                <a:gd name="T3" fmla="*/ 6 h 40"/>
                <a:gd name="T4" fmla="*/ 34 w 34"/>
                <a:gd name="T5" fmla="*/ 0 h 40"/>
                <a:gd name="T6" fmla="*/ 17 w 34"/>
                <a:gd name="T7" fmla="*/ 40 h 40"/>
                <a:gd name="T8" fmla="*/ 0 w 34"/>
                <a:gd name="T9" fmla="*/ 0 h 40"/>
                <a:gd name="T10" fmla="*/ 0 60000 65536"/>
                <a:gd name="T11" fmla="*/ 0 60000 65536"/>
                <a:gd name="T12" fmla="*/ 0 60000 65536"/>
                <a:gd name="T13" fmla="*/ 0 60000 65536"/>
                <a:gd name="T14" fmla="*/ 0 60000 65536"/>
                <a:gd name="T15" fmla="*/ 0 w 34"/>
                <a:gd name="T16" fmla="*/ 0 h 40"/>
                <a:gd name="T17" fmla="*/ 34 w 34"/>
                <a:gd name="T18" fmla="*/ 40 h 40"/>
              </a:gdLst>
              <a:ahLst/>
              <a:cxnLst>
                <a:cxn ang="T10">
                  <a:pos x="T0" y="T1"/>
                </a:cxn>
                <a:cxn ang="T11">
                  <a:pos x="T2" y="T3"/>
                </a:cxn>
                <a:cxn ang="T12">
                  <a:pos x="T4" y="T5"/>
                </a:cxn>
                <a:cxn ang="T13">
                  <a:pos x="T6" y="T7"/>
                </a:cxn>
                <a:cxn ang="T14">
                  <a:pos x="T8" y="T9"/>
                </a:cxn>
              </a:cxnLst>
              <a:rect l="T15" t="T16" r="T17" b="T18"/>
              <a:pathLst>
                <a:path w="34" h="40">
                  <a:moveTo>
                    <a:pt x="0" y="0"/>
                  </a:moveTo>
                  <a:lnTo>
                    <a:pt x="17" y="6"/>
                  </a:lnTo>
                  <a:lnTo>
                    <a:pt x="34" y="0"/>
                  </a:lnTo>
                  <a:lnTo>
                    <a:pt x="17" y="4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7" name="Line 93"/>
            <p:cNvSpPr>
              <a:spLocks noChangeShapeType="1"/>
            </p:cNvSpPr>
            <p:nvPr/>
          </p:nvSpPr>
          <p:spPr bwMode="auto">
            <a:xfrm>
              <a:off x="3668" y="3032"/>
              <a:ext cx="2" cy="6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8" name="Freeform 94"/>
            <p:cNvSpPr>
              <a:spLocks/>
            </p:cNvSpPr>
            <p:nvPr/>
          </p:nvSpPr>
          <p:spPr bwMode="auto">
            <a:xfrm>
              <a:off x="3653" y="3087"/>
              <a:ext cx="32" cy="41"/>
            </a:xfrm>
            <a:custGeom>
              <a:avLst/>
              <a:gdLst>
                <a:gd name="T0" fmla="*/ 0 w 32"/>
                <a:gd name="T1" fmla="*/ 0 h 41"/>
                <a:gd name="T2" fmla="*/ 15 w 32"/>
                <a:gd name="T3" fmla="*/ 8 h 41"/>
                <a:gd name="T4" fmla="*/ 32 w 32"/>
                <a:gd name="T5" fmla="*/ 0 h 41"/>
                <a:gd name="T6" fmla="*/ 15 w 32"/>
                <a:gd name="T7" fmla="*/ 41 h 41"/>
                <a:gd name="T8" fmla="*/ 0 w 32"/>
                <a:gd name="T9" fmla="*/ 0 h 41"/>
                <a:gd name="T10" fmla="*/ 0 60000 65536"/>
                <a:gd name="T11" fmla="*/ 0 60000 65536"/>
                <a:gd name="T12" fmla="*/ 0 60000 65536"/>
                <a:gd name="T13" fmla="*/ 0 60000 65536"/>
                <a:gd name="T14" fmla="*/ 0 60000 65536"/>
                <a:gd name="T15" fmla="*/ 0 w 32"/>
                <a:gd name="T16" fmla="*/ 0 h 41"/>
                <a:gd name="T17" fmla="*/ 32 w 32"/>
                <a:gd name="T18" fmla="*/ 41 h 41"/>
              </a:gdLst>
              <a:ahLst/>
              <a:cxnLst>
                <a:cxn ang="T10">
                  <a:pos x="T0" y="T1"/>
                </a:cxn>
                <a:cxn ang="T11">
                  <a:pos x="T2" y="T3"/>
                </a:cxn>
                <a:cxn ang="T12">
                  <a:pos x="T4" y="T5"/>
                </a:cxn>
                <a:cxn ang="T13">
                  <a:pos x="T6" y="T7"/>
                </a:cxn>
                <a:cxn ang="T14">
                  <a:pos x="T8" y="T9"/>
                </a:cxn>
              </a:cxnLst>
              <a:rect l="T15" t="T16" r="T17" b="T18"/>
              <a:pathLst>
                <a:path w="32" h="41">
                  <a:moveTo>
                    <a:pt x="0" y="0"/>
                  </a:moveTo>
                  <a:lnTo>
                    <a:pt x="15" y="8"/>
                  </a:lnTo>
                  <a:lnTo>
                    <a:pt x="32" y="0"/>
                  </a:lnTo>
                  <a:lnTo>
                    <a:pt x="15" y="4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9" name="Rectangle 95"/>
            <p:cNvSpPr>
              <a:spLocks noChangeArrowheads="1"/>
            </p:cNvSpPr>
            <p:nvPr/>
          </p:nvSpPr>
          <p:spPr bwMode="auto">
            <a:xfrm>
              <a:off x="2958" y="2561"/>
              <a:ext cx="149"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00" name="Rectangle 96"/>
            <p:cNvSpPr>
              <a:spLocks noChangeArrowheads="1"/>
            </p:cNvSpPr>
            <p:nvPr/>
          </p:nvSpPr>
          <p:spPr bwMode="auto">
            <a:xfrm>
              <a:off x="2958" y="2561"/>
              <a:ext cx="126"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data</a:t>
              </a:r>
              <a:endParaRPr lang="en-US" sz="3200" b="1"/>
            </a:p>
          </p:txBody>
        </p:sp>
        <p:sp>
          <p:nvSpPr>
            <p:cNvPr id="101" name="Rectangle 97"/>
            <p:cNvSpPr>
              <a:spLocks noChangeArrowheads="1"/>
            </p:cNvSpPr>
            <p:nvPr/>
          </p:nvSpPr>
          <p:spPr bwMode="auto">
            <a:xfrm>
              <a:off x="2958" y="2855"/>
              <a:ext cx="149"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02" name="Rectangle 98"/>
            <p:cNvSpPr>
              <a:spLocks noChangeArrowheads="1"/>
            </p:cNvSpPr>
            <p:nvPr/>
          </p:nvSpPr>
          <p:spPr bwMode="auto">
            <a:xfrm>
              <a:off x="2958" y="2855"/>
              <a:ext cx="126"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data</a:t>
              </a:r>
              <a:endParaRPr lang="en-US" sz="3200" b="1"/>
            </a:p>
          </p:txBody>
        </p:sp>
        <p:sp>
          <p:nvSpPr>
            <p:cNvPr id="103" name="Rectangle 99"/>
            <p:cNvSpPr>
              <a:spLocks noChangeArrowheads="1"/>
            </p:cNvSpPr>
            <p:nvPr/>
          </p:nvSpPr>
          <p:spPr bwMode="auto">
            <a:xfrm>
              <a:off x="2132" y="1052"/>
              <a:ext cx="290"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04" name="Rectangle 100"/>
            <p:cNvSpPr>
              <a:spLocks noChangeArrowheads="1"/>
            </p:cNvSpPr>
            <p:nvPr/>
          </p:nvSpPr>
          <p:spPr bwMode="auto">
            <a:xfrm>
              <a:off x="2132" y="1054"/>
              <a:ext cx="231" cy="1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Server</a:t>
              </a:r>
              <a:endParaRPr lang="en-US" sz="2800" b="1"/>
            </a:p>
          </p:txBody>
        </p:sp>
        <p:sp>
          <p:nvSpPr>
            <p:cNvPr id="105" name="Rectangle 101"/>
            <p:cNvSpPr>
              <a:spLocks noChangeArrowheads="1"/>
            </p:cNvSpPr>
            <p:nvPr/>
          </p:nvSpPr>
          <p:spPr bwMode="auto">
            <a:xfrm>
              <a:off x="3553" y="1864"/>
              <a:ext cx="274"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06" name="Rectangle 102"/>
            <p:cNvSpPr>
              <a:spLocks noChangeArrowheads="1"/>
            </p:cNvSpPr>
            <p:nvPr/>
          </p:nvSpPr>
          <p:spPr bwMode="auto">
            <a:xfrm>
              <a:off x="3553" y="1866"/>
              <a:ext cx="216" cy="1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solidFill>
                    <a:srgbClr val="000000"/>
                  </a:solidFill>
                </a:rPr>
                <a:t>Client</a:t>
              </a:r>
              <a:endParaRPr lang="en-US" sz="2800" b="1"/>
            </a:p>
          </p:txBody>
        </p:sp>
        <p:sp>
          <p:nvSpPr>
            <p:cNvPr id="107" name="Line 103"/>
            <p:cNvSpPr>
              <a:spLocks noChangeShapeType="1"/>
            </p:cNvSpPr>
            <p:nvPr/>
          </p:nvSpPr>
          <p:spPr bwMode="auto">
            <a:xfrm>
              <a:off x="2257" y="1607"/>
              <a:ext cx="1" cy="6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8" name="Freeform 104"/>
            <p:cNvSpPr>
              <a:spLocks/>
            </p:cNvSpPr>
            <p:nvPr/>
          </p:nvSpPr>
          <p:spPr bwMode="auto">
            <a:xfrm>
              <a:off x="2240" y="1655"/>
              <a:ext cx="34" cy="38"/>
            </a:xfrm>
            <a:custGeom>
              <a:avLst/>
              <a:gdLst>
                <a:gd name="T0" fmla="*/ 0 w 34"/>
                <a:gd name="T1" fmla="*/ 0 h 38"/>
                <a:gd name="T2" fmla="*/ 17 w 34"/>
                <a:gd name="T3" fmla="*/ 6 h 38"/>
                <a:gd name="T4" fmla="*/ 34 w 34"/>
                <a:gd name="T5" fmla="*/ 0 h 38"/>
                <a:gd name="T6" fmla="*/ 17 w 34"/>
                <a:gd name="T7" fmla="*/ 38 h 38"/>
                <a:gd name="T8" fmla="*/ 0 w 34"/>
                <a:gd name="T9" fmla="*/ 0 h 38"/>
                <a:gd name="T10" fmla="*/ 0 60000 65536"/>
                <a:gd name="T11" fmla="*/ 0 60000 65536"/>
                <a:gd name="T12" fmla="*/ 0 60000 65536"/>
                <a:gd name="T13" fmla="*/ 0 60000 65536"/>
                <a:gd name="T14" fmla="*/ 0 60000 65536"/>
                <a:gd name="T15" fmla="*/ 0 w 34"/>
                <a:gd name="T16" fmla="*/ 0 h 38"/>
                <a:gd name="T17" fmla="*/ 34 w 34"/>
                <a:gd name="T18" fmla="*/ 38 h 38"/>
              </a:gdLst>
              <a:ahLst/>
              <a:cxnLst>
                <a:cxn ang="T10">
                  <a:pos x="T0" y="T1"/>
                </a:cxn>
                <a:cxn ang="T11">
                  <a:pos x="T2" y="T3"/>
                </a:cxn>
                <a:cxn ang="T12">
                  <a:pos x="T4" y="T5"/>
                </a:cxn>
                <a:cxn ang="T13">
                  <a:pos x="T6" y="T7"/>
                </a:cxn>
                <a:cxn ang="T14">
                  <a:pos x="T8" y="T9"/>
                </a:cxn>
              </a:cxnLst>
              <a:rect l="T15" t="T16" r="T17" b="T18"/>
              <a:pathLst>
                <a:path w="34" h="38">
                  <a:moveTo>
                    <a:pt x="0" y="0"/>
                  </a:moveTo>
                  <a:lnTo>
                    <a:pt x="17" y="6"/>
                  </a:lnTo>
                  <a:lnTo>
                    <a:pt x="34" y="0"/>
                  </a:lnTo>
                  <a:lnTo>
                    <a:pt x="17" y="38"/>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9" name="Line 105"/>
            <p:cNvSpPr>
              <a:spLocks noChangeShapeType="1"/>
            </p:cNvSpPr>
            <p:nvPr/>
          </p:nvSpPr>
          <p:spPr bwMode="auto">
            <a:xfrm>
              <a:off x="2257" y="1862"/>
              <a:ext cx="1" cy="5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0" name="Freeform 106"/>
            <p:cNvSpPr>
              <a:spLocks/>
            </p:cNvSpPr>
            <p:nvPr/>
          </p:nvSpPr>
          <p:spPr bwMode="auto">
            <a:xfrm>
              <a:off x="2240" y="1908"/>
              <a:ext cx="34" cy="41"/>
            </a:xfrm>
            <a:custGeom>
              <a:avLst/>
              <a:gdLst>
                <a:gd name="T0" fmla="*/ 0 w 34"/>
                <a:gd name="T1" fmla="*/ 0 h 41"/>
                <a:gd name="T2" fmla="*/ 17 w 34"/>
                <a:gd name="T3" fmla="*/ 8 h 41"/>
                <a:gd name="T4" fmla="*/ 34 w 34"/>
                <a:gd name="T5" fmla="*/ 0 h 41"/>
                <a:gd name="T6" fmla="*/ 17 w 34"/>
                <a:gd name="T7" fmla="*/ 41 h 41"/>
                <a:gd name="T8" fmla="*/ 0 w 34"/>
                <a:gd name="T9" fmla="*/ 0 h 41"/>
                <a:gd name="T10" fmla="*/ 0 60000 65536"/>
                <a:gd name="T11" fmla="*/ 0 60000 65536"/>
                <a:gd name="T12" fmla="*/ 0 60000 65536"/>
                <a:gd name="T13" fmla="*/ 0 60000 65536"/>
                <a:gd name="T14" fmla="*/ 0 60000 65536"/>
                <a:gd name="T15" fmla="*/ 0 w 34"/>
                <a:gd name="T16" fmla="*/ 0 h 41"/>
                <a:gd name="T17" fmla="*/ 34 w 34"/>
                <a:gd name="T18" fmla="*/ 41 h 41"/>
              </a:gdLst>
              <a:ahLst/>
              <a:cxnLst>
                <a:cxn ang="T10">
                  <a:pos x="T0" y="T1"/>
                </a:cxn>
                <a:cxn ang="T11">
                  <a:pos x="T2" y="T3"/>
                </a:cxn>
                <a:cxn ang="T12">
                  <a:pos x="T4" y="T5"/>
                </a:cxn>
                <a:cxn ang="T13">
                  <a:pos x="T6" y="T7"/>
                </a:cxn>
                <a:cxn ang="T14">
                  <a:pos x="T8" y="T9"/>
                </a:cxn>
              </a:cxnLst>
              <a:rect l="T15" t="T16" r="T17" b="T18"/>
              <a:pathLst>
                <a:path w="34" h="41">
                  <a:moveTo>
                    <a:pt x="0" y="0"/>
                  </a:moveTo>
                  <a:lnTo>
                    <a:pt x="17" y="8"/>
                  </a:lnTo>
                  <a:lnTo>
                    <a:pt x="34" y="0"/>
                  </a:lnTo>
                  <a:lnTo>
                    <a:pt x="17" y="4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1" name="Rectangle 107"/>
            <p:cNvSpPr>
              <a:spLocks noChangeArrowheads="1"/>
            </p:cNvSpPr>
            <p:nvPr/>
          </p:nvSpPr>
          <p:spPr bwMode="auto">
            <a:xfrm>
              <a:off x="2078" y="2001"/>
              <a:ext cx="436"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2" name="Rectangle 108"/>
            <p:cNvSpPr>
              <a:spLocks noChangeArrowheads="1"/>
            </p:cNvSpPr>
            <p:nvPr/>
          </p:nvSpPr>
          <p:spPr bwMode="auto">
            <a:xfrm>
              <a:off x="2078" y="1999"/>
              <a:ext cx="333"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990000"/>
                  </a:solidFill>
                  <a:latin typeface="Courier New" pitchFamily="49" charset="0"/>
                </a:rPr>
                <a:t>accept()</a:t>
              </a:r>
              <a:endParaRPr lang="en-US" sz="2800" b="1">
                <a:solidFill>
                  <a:srgbClr val="990000"/>
                </a:solidFill>
              </a:endParaRPr>
            </a:p>
          </p:txBody>
        </p:sp>
        <p:sp>
          <p:nvSpPr>
            <p:cNvPr id="113" name="Rectangle 109"/>
            <p:cNvSpPr>
              <a:spLocks noChangeArrowheads="1"/>
            </p:cNvSpPr>
            <p:nvPr/>
          </p:nvSpPr>
          <p:spPr bwMode="auto">
            <a:xfrm>
              <a:off x="2040" y="1953"/>
              <a:ext cx="436" cy="16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4" name="Line 110"/>
            <p:cNvSpPr>
              <a:spLocks noChangeShapeType="1"/>
            </p:cNvSpPr>
            <p:nvPr/>
          </p:nvSpPr>
          <p:spPr bwMode="auto">
            <a:xfrm>
              <a:off x="2257" y="2125"/>
              <a:ext cx="1" cy="5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5" name="Freeform 111"/>
            <p:cNvSpPr>
              <a:spLocks/>
            </p:cNvSpPr>
            <p:nvPr/>
          </p:nvSpPr>
          <p:spPr bwMode="auto">
            <a:xfrm>
              <a:off x="2240" y="2171"/>
              <a:ext cx="34" cy="41"/>
            </a:xfrm>
            <a:custGeom>
              <a:avLst/>
              <a:gdLst>
                <a:gd name="T0" fmla="*/ 0 w 34"/>
                <a:gd name="T1" fmla="*/ 0 h 41"/>
                <a:gd name="T2" fmla="*/ 17 w 34"/>
                <a:gd name="T3" fmla="*/ 6 h 41"/>
                <a:gd name="T4" fmla="*/ 34 w 34"/>
                <a:gd name="T5" fmla="*/ 0 h 41"/>
                <a:gd name="T6" fmla="*/ 17 w 34"/>
                <a:gd name="T7" fmla="*/ 41 h 41"/>
                <a:gd name="T8" fmla="*/ 0 w 34"/>
                <a:gd name="T9" fmla="*/ 0 h 41"/>
                <a:gd name="T10" fmla="*/ 0 60000 65536"/>
                <a:gd name="T11" fmla="*/ 0 60000 65536"/>
                <a:gd name="T12" fmla="*/ 0 60000 65536"/>
                <a:gd name="T13" fmla="*/ 0 60000 65536"/>
                <a:gd name="T14" fmla="*/ 0 60000 65536"/>
                <a:gd name="T15" fmla="*/ 0 w 34"/>
                <a:gd name="T16" fmla="*/ 0 h 41"/>
                <a:gd name="T17" fmla="*/ 34 w 34"/>
                <a:gd name="T18" fmla="*/ 41 h 41"/>
              </a:gdLst>
              <a:ahLst/>
              <a:cxnLst>
                <a:cxn ang="T10">
                  <a:pos x="T0" y="T1"/>
                </a:cxn>
                <a:cxn ang="T11">
                  <a:pos x="T2" y="T3"/>
                </a:cxn>
                <a:cxn ang="T12">
                  <a:pos x="T4" y="T5"/>
                </a:cxn>
                <a:cxn ang="T13">
                  <a:pos x="T6" y="T7"/>
                </a:cxn>
                <a:cxn ang="T14">
                  <a:pos x="T8" y="T9"/>
                </a:cxn>
              </a:cxnLst>
              <a:rect l="T15" t="T16" r="T17" b="T18"/>
              <a:pathLst>
                <a:path w="34" h="41">
                  <a:moveTo>
                    <a:pt x="0" y="0"/>
                  </a:moveTo>
                  <a:lnTo>
                    <a:pt x="17" y="6"/>
                  </a:lnTo>
                  <a:lnTo>
                    <a:pt x="34" y="0"/>
                  </a:lnTo>
                  <a:lnTo>
                    <a:pt x="17" y="4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 name="Rectangle 112"/>
            <p:cNvSpPr>
              <a:spLocks noChangeArrowheads="1"/>
            </p:cNvSpPr>
            <p:nvPr/>
          </p:nvSpPr>
          <p:spPr bwMode="auto">
            <a:xfrm>
              <a:off x="2101" y="2876"/>
              <a:ext cx="388" cy="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7" name="Rectangle 113"/>
            <p:cNvSpPr>
              <a:spLocks noChangeArrowheads="1"/>
            </p:cNvSpPr>
            <p:nvPr/>
          </p:nvSpPr>
          <p:spPr bwMode="auto">
            <a:xfrm>
              <a:off x="2101" y="2876"/>
              <a:ext cx="291"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write()</a:t>
              </a:r>
              <a:endParaRPr lang="en-US" sz="2800" b="1"/>
            </a:p>
          </p:txBody>
        </p:sp>
        <p:sp>
          <p:nvSpPr>
            <p:cNvPr id="118" name="Rectangle 114"/>
            <p:cNvSpPr>
              <a:spLocks noChangeArrowheads="1"/>
            </p:cNvSpPr>
            <p:nvPr/>
          </p:nvSpPr>
          <p:spPr bwMode="auto">
            <a:xfrm>
              <a:off x="2040" y="2828"/>
              <a:ext cx="436" cy="1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9" name="Line 115"/>
            <p:cNvSpPr>
              <a:spLocks noChangeShapeType="1"/>
            </p:cNvSpPr>
            <p:nvPr/>
          </p:nvSpPr>
          <p:spPr bwMode="auto">
            <a:xfrm>
              <a:off x="2257" y="2993"/>
              <a:ext cx="1" cy="5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0" name="Freeform 116"/>
            <p:cNvSpPr>
              <a:spLocks/>
            </p:cNvSpPr>
            <p:nvPr/>
          </p:nvSpPr>
          <p:spPr bwMode="auto">
            <a:xfrm>
              <a:off x="2240" y="3039"/>
              <a:ext cx="34" cy="41"/>
            </a:xfrm>
            <a:custGeom>
              <a:avLst/>
              <a:gdLst>
                <a:gd name="T0" fmla="*/ 0 w 34"/>
                <a:gd name="T1" fmla="*/ 0 h 41"/>
                <a:gd name="T2" fmla="*/ 17 w 34"/>
                <a:gd name="T3" fmla="*/ 8 h 41"/>
                <a:gd name="T4" fmla="*/ 34 w 34"/>
                <a:gd name="T5" fmla="*/ 0 h 41"/>
                <a:gd name="T6" fmla="*/ 17 w 34"/>
                <a:gd name="T7" fmla="*/ 41 h 41"/>
                <a:gd name="T8" fmla="*/ 0 w 34"/>
                <a:gd name="T9" fmla="*/ 0 h 41"/>
                <a:gd name="T10" fmla="*/ 0 60000 65536"/>
                <a:gd name="T11" fmla="*/ 0 60000 65536"/>
                <a:gd name="T12" fmla="*/ 0 60000 65536"/>
                <a:gd name="T13" fmla="*/ 0 60000 65536"/>
                <a:gd name="T14" fmla="*/ 0 60000 65536"/>
                <a:gd name="T15" fmla="*/ 0 w 34"/>
                <a:gd name="T16" fmla="*/ 0 h 41"/>
                <a:gd name="T17" fmla="*/ 34 w 34"/>
                <a:gd name="T18" fmla="*/ 41 h 41"/>
              </a:gdLst>
              <a:ahLst/>
              <a:cxnLst>
                <a:cxn ang="T10">
                  <a:pos x="T0" y="T1"/>
                </a:cxn>
                <a:cxn ang="T11">
                  <a:pos x="T2" y="T3"/>
                </a:cxn>
                <a:cxn ang="T12">
                  <a:pos x="T4" y="T5"/>
                </a:cxn>
                <a:cxn ang="T13">
                  <a:pos x="T6" y="T7"/>
                </a:cxn>
                <a:cxn ang="T14">
                  <a:pos x="T8" y="T9"/>
                </a:cxn>
              </a:cxnLst>
              <a:rect l="T15" t="T16" r="T17" b="T18"/>
              <a:pathLst>
                <a:path w="34" h="41">
                  <a:moveTo>
                    <a:pt x="0" y="0"/>
                  </a:moveTo>
                  <a:lnTo>
                    <a:pt x="17" y="8"/>
                  </a:lnTo>
                  <a:lnTo>
                    <a:pt x="34" y="0"/>
                  </a:lnTo>
                  <a:lnTo>
                    <a:pt x="17" y="4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1" name="Rectangle 117"/>
            <p:cNvSpPr>
              <a:spLocks noChangeArrowheads="1"/>
            </p:cNvSpPr>
            <p:nvPr/>
          </p:nvSpPr>
          <p:spPr bwMode="auto">
            <a:xfrm>
              <a:off x="3403"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2" name="Rectangle 118"/>
            <p:cNvSpPr>
              <a:spLocks noChangeArrowheads="1"/>
            </p:cNvSpPr>
            <p:nvPr/>
          </p:nvSpPr>
          <p:spPr bwMode="auto">
            <a:xfrm>
              <a:off x="3361" y="2390"/>
              <a:ext cx="11"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3" name="Rectangle 119"/>
            <p:cNvSpPr>
              <a:spLocks noChangeArrowheads="1"/>
            </p:cNvSpPr>
            <p:nvPr/>
          </p:nvSpPr>
          <p:spPr bwMode="auto">
            <a:xfrm>
              <a:off x="3319" y="2390"/>
              <a:ext cx="11"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4" name="Rectangle 120"/>
            <p:cNvSpPr>
              <a:spLocks noChangeArrowheads="1"/>
            </p:cNvSpPr>
            <p:nvPr/>
          </p:nvSpPr>
          <p:spPr bwMode="auto">
            <a:xfrm>
              <a:off x="3276"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5" name="Rectangle 121"/>
            <p:cNvSpPr>
              <a:spLocks noChangeArrowheads="1"/>
            </p:cNvSpPr>
            <p:nvPr/>
          </p:nvSpPr>
          <p:spPr bwMode="auto">
            <a:xfrm>
              <a:off x="3234"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6" name="Rectangle 122"/>
            <p:cNvSpPr>
              <a:spLocks noChangeArrowheads="1"/>
            </p:cNvSpPr>
            <p:nvPr/>
          </p:nvSpPr>
          <p:spPr bwMode="auto">
            <a:xfrm>
              <a:off x="3192" y="2390"/>
              <a:ext cx="11"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 name="Rectangle 123"/>
            <p:cNvSpPr>
              <a:spLocks noChangeArrowheads="1"/>
            </p:cNvSpPr>
            <p:nvPr/>
          </p:nvSpPr>
          <p:spPr bwMode="auto">
            <a:xfrm>
              <a:off x="3150" y="2390"/>
              <a:ext cx="11"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8" name="Rectangle 124"/>
            <p:cNvSpPr>
              <a:spLocks noChangeArrowheads="1"/>
            </p:cNvSpPr>
            <p:nvPr/>
          </p:nvSpPr>
          <p:spPr bwMode="auto">
            <a:xfrm>
              <a:off x="3107"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9" name="Rectangle 125"/>
            <p:cNvSpPr>
              <a:spLocks noChangeArrowheads="1"/>
            </p:cNvSpPr>
            <p:nvPr/>
          </p:nvSpPr>
          <p:spPr bwMode="auto">
            <a:xfrm>
              <a:off x="3065"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0" name="Rectangle 126"/>
            <p:cNvSpPr>
              <a:spLocks noChangeArrowheads="1"/>
            </p:cNvSpPr>
            <p:nvPr/>
          </p:nvSpPr>
          <p:spPr bwMode="auto">
            <a:xfrm>
              <a:off x="3023" y="2390"/>
              <a:ext cx="10"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1" name="Rectangle 127"/>
            <p:cNvSpPr>
              <a:spLocks noChangeArrowheads="1"/>
            </p:cNvSpPr>
            <p:nvPr/>
          </p:nvSpPr>
          <p:spPr bwMode="auto">
            <a:xfrm>
              <a:off x="2981" y="2390"/>
              <a:ext cx="9"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2" name="Rectangle 128"/>
            <p:cNvSpPr>
              <a:spLocks noChangeArrowheads="1"/>
            </p:cNvSpPr>
            <p:nvPr/>
          </p:nvSpPr>
          <p:spPr bwMode="auto">
            <a:xfrm>
              <a:off x="2939" y="2390"/>
              <a:ext cx="9"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3" name="Rectangle 129"/>
            <p:cNvSpPr>
              <a:spLocks noChangeArrowheads="1"/>
            </p:cNvSpPr>
            <p:nvPr/>
          </p:nvSpPr>
          <p:spPr bwMode="auto">
            <a:xfrm>
              <a:off x="2896" y="2390"/>
              <a:ext cx="10"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4" name="Rectangle 130"/>
            <p:cNvSpPr>
              <a:spLocks noChangeArrowheads="1"/>
            </p:cNvSpPr>
            <p:nvPr/>
          </p:nvSpPr>
          <p:spPr bwMode="auto">
            <a:xfrm>
              <a:off x="2854" y="2390"/>
              <a:ext cx="10"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5" name="Rectangle 131"/>
            <p:cNvSpPr>
              <a:spLocks noChangeArrowheads="1"/>
            </p:cNvSpPr>
            <p:nvPr/>
          </p:nvSpPr>
          <p:spPr bwMode="auto">
            <a:xfrm>
              <a:off x="2812" y="2390"/>
              <a:ext cx="9"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6" name="Rectangle 132"/>
            <p:cNvSpPr>
              <a:spLocks noChangeArrowheads="1"/>
            </p:cNvSpPr>
            <p:nvPr/>
          </p:nvSpPr>
          <p:spPr bwMode="auto">
            <a:xfrm>
              <a:off x="2770" y="2390"/>
              <a:ext cx="9"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7" name="Rectangle 133"/>
            <p:cNvSpPr>
              <a:spLocks noChangeArrowheads="1"/>
            </p:cNvSpPr>
            <p:nvPr/>
          </p:nvSpPr>
          <p:spPr bwMode="auto">
            <a:xfrm>
              <a:off x="2727" y="2390"/>
              <a:ext cx="10"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8" name="Rectangle 134"/>
            <p:cNvSpPr>
              <a:spLocks noChangeArrowheads="1"/>
            </p:cNvSpPr>
            <p:nvPr/>
          </p:nvSpPr>
          <p:spPr bwMode="auto">
            <a:xfrm>
              <a:off x="2685" y="2390"/>
              <a:ext cx="10"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9" name="Rectangle 135"/>
            <p:cNvSpPr>
              <a:spLocks noChangeArrowheads="1"/>
            </p:cNvSpPr>
            <p:nvPr/>
          </p:nvSpPr>
          <p:spPr bwMode="auto">
            <a:xfrm>
              <a:off x="2643" y="2390"/>
              <a:ext cx="9"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0" name="Rectangle 136"/>
            <p:cNvSpPr>
              <a:spLocks noChangeArrowheads="1"/>
            </p:cNvSpPr>
            <p:nvPr/>
          </p:nvSpPr>
          <p:spPr bwMode="auto">
            <a:xfrm>
              <a:off x="2601" y="2390"/>
              <a:ext cx="9"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1" name="Rectangle 137"/>
            <p:cNvSpPr>
              <a:spLocks noChangeArrowheads="1"/>
            </p:cNvSpPr>
            <p:nvPr/>
          </p:nvSpPr>
          <p:spPr bwMode="auto">
            <a:xfrm>
              <a:off x="2558" y="2390"/>
              <a:ext cx="10"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2" name="Rectangle 138"/>
            <p:cNvSpPr>
              <a:spLocks noChangeArrowheads="1"/>
            </p:cNvSpPr>
            <p:nvPr/>
          </p:nvSpPr>
          <p:spPr bwMode="auto">
            <a:xfrm>
              <a:off x="2514"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3" name="Rectangle 139"/>
            <p:cNvSpPr>
              <a:spLocks noChangeArrowheads="1"/>
            </p:cNvSpPr>
            <p:nvPr/>
          </p:nvSpPr>
          <p:spPr bwMode="auto">
            <a:xfrm>
              <a:off x="2472"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4" name="Rectangle 140"/>
            <p:cNvSpPr>
              <a:spLocks noChangeArrowheads="1"/>
            </p:cNvSpPr>
            <p:nvPr/>
          </p:nvSpPr>
          <p:spPr bwMode="auto">
            <a:xfrm>
              <a:off x="2430" y="2390"/>
              <a:ext cx="11"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5" name="Rectangle 141"/>
            <p:cNvSpPr>
              <a:spLocks noChangeArrowheads="1"/>
            </p:cNvSpPr>
            <p:nvPr/>
          </p:nvSpPr>
          <p:spPr bwMode="auto">
            <a:xfrm>
              <a:off x="2388" y="2390"/>
              <a:ext cx="11"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6" name="Rectangle 142"/>
            <p:cNvSpPr>
              <a:spLocks noChangeArrowheads="1"/>
            </p:cNvSpPr>
            <p:nvPr/>
          </p:nvSpPr>
          <p:spPr bwMode="auto">
            <a:xfrm>
              <a:off x="2345" y="2390"/>
              <a:ext cx="12"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7" name="Rectangle 143"/>
            <p:cNvSpPr>
              <a:spLocks noChangeArrowheads="1"/>
            </p:cNvSpPr>
            <p:nvPr/>
          </p:nvSpPr>
          <p:spPr bwMode="auto">
            <a:xfrm>
              <a:off x="2305" y="2390"/>
              <a:ext cx="10" cy="1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48" name="Freeform 144"/>
            <p:cNvSpPr>
              <a:spLocks/>
            </p:cNvSpPr>
            <p:nvPr/>
          </p:nvSpPr>
          <p:spPr bwMode="auto">
            <a:xfrm>
              <a:off x="3397" y="2373"/>
              <a:ext cx="54" cy="44"/>
            </a:xfrm>
            <a:custGeom>
              <a:avLst/>
              <a:gdLst>
                <a:gd name="T0" fmla="*/ 0 w 54"/>
                <a:gd name="T1" fmla="*/ 44 h 44"/>
                <a:gd name="T2" fmla="*/ 8 w 54"/>
                <a:gd name="T3" fmla="*/ 21 h 44"/>
                <a:gd name="T4" fmla="*/ 0 w 54"/>
                <a:gd name="T5" fmla="*/ 0 h 44"/>
                <a:gd name="T6" fmla="*/ 54 w 54"/>
                <a:gd name="T7" fmla="*/ 21 h 44"/>
                <a:gd name="T8" fmla="*/ 0 w 54"/>
                <a:gd name="T9" fmla="*/ 44 h 44"/>
                <a:gd name="T10" fmla="*/ 0 60000 65536"/>
                <a:gd name="T11" fmla="*/ 0 60000 65536"/>
                <a:gd name="T12" fmla="*/ 0 60000 65536"/>
                <a:gd name="T13" fmla="*/ 0 60000 65536"/>
                <a:gd name="T14" fmla="*/ 0 60000 65536"/>
                <a:gd name="T15" fmla="*/ 0 w 54"/>
                <a:gd name="T16" fmla="*/ 0 h 44"/>
                <a:gd name="T17" fmla="*/ 54 w 54"/>
                <a:gd name="T18" fmla="*/ 44 h 44"/>
              </a:gdLst>
              <a:ahLst/>
              <a:cxnLst>
                <a:cxn ang="T10">
                  <a:pos x="T0" y="T1"/>
                </a:cxn>
                <a:cxn ang="T11">
                  <a:pos x="T2" y="T3"/>
                </a:cxn>
                <a:cxn ang="T12">
                  <a:pos x="T4" y="T5"/>
                </a:cxn>
                <a:cxn ang="T13">
                  <a:pos x="T6" y="T7"/>
                </a:cxn>
                <a:cxn ang="T14">
                  <a:pos x="T8" y="T9"/>
                </a:cxn>
              </a:cxnLst>
              <a:rect l="T15" t="T16" r="T17" b="T18"/>
              <a:pathLst>
                <a:path w="54" h="44">
                  <a:moveTo>
                    <a:pt x="0" y="44"/>
                  </a:moveTo>
                  <a:lnTo>
                    <a:pt x="8" y="21"/>
                  </a:lnTo>
                  <a:lnTo>
                    <a:pt x="0" y="0"/>
                  </a:lnTo>
                  <a:lnTo>
                    <a:pt x="54" y="21"/>
                  </a:lnTo>
                  <a:lnTo>
                    <a:pt x="0" y="4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9" name="Freeform 145"/>
            <p:cNvSpPr>
              <a:spLocks/>
            </p:cNvSpPr>
            <p:nvPr/>
          </p:nvSpPr>
          <p:spPr bwMode="auto">
            <a:xfrm>
              <a:off x="2269" y="2373"/>
              <a:ext cx="53" cy="44"/>
            </a:xfrm>
            <a:custGeom>
              <a:avLst/>
              <a:gdLst>
                <a:gd name="T0" fmla="*/ 53 w 53"/>
                <a:gd name="T1" fmla="*/ 0 h 44"/>
                <a:gd name="T2" fmla="*/ 46 w 53"/>
                <a:gd name="T3" fmla="*/ 21 h 44"/>
                <a:gd name="T4" fmla="*/ 53 w 53"/>
                <a:gd name="T5" fmla="*/ 44 h 44"/>
                <a:gd name="T6" fmla="*/ 0 w 53"/>
                <a:gd name="T7" fmla="*/ 21 h 44"/>
                <a:gd name="T8" fmla="*/ 53 w 53"/>
                <a:gd name="T9" fmla="*/ 0 h 44"/>
                <a:gd name="T10" fmla="*/ 0 60000 65536"/>
                <a:gd name="T11" fmla="*/ 0 60000 65536"/>
                <a:gd name="T12" fmla="*/ 0 60000 65536"/>
                <a:gd name="T13" fmla="*/ 0 60000 65536"/>
                <a:gd name="T14" fmla="*/ 0 60000 65536"/>
                <a:gd name="T15" fmla="*/ 0 w 53"/>
                <a:gd name="T16" fmla="*/ 0 h 44"/>
                <a:gd name="T17" fmla="*/ 53 w 53"/>
                <a:gd name="T18" fmla="*/ 44 h 44"/>
              </a:gdLst>
              <a:ahLst/>
              <a:cxnLst>
                <a:cxn ang="T10">
                  <a:pos x="T0" y="T1"/>
                </a:cxn>
                <a:cxn ang="T11">
                  <a:pos x="T2" y="T3"/>
                </a:cxn>
                <a:cxn ang="T12">
                  <a:pos x="T4" y="T5"/>
                </a:cxn>
                <a:cxn ang="T13">
                  <a:pos x="T6" y="T7"/>
                </a:cxn>
                <a:cxn ang="T14">
                  <a:pos x="T8" y="T9"/>
                </a:cxn>
              </a:cxnLst>
              <a:rect l="T15" t="T16" r="T17" b="T18"/>
              <a:pathLst>
                <a:path w="53" h="44">
                  <a:moveTo>
                    <a:pt x="53" y="0"/>
                  </a:moveTo>
                  <a:lnTo>
                    <a:pt x="46" y="21"/>
                  </a:lnTo>
                  <a:lnTo>
                    <a:pt x="53" y="44"/>
                  </a:lnTo>
                  <a:lnTo>
                    <a:pt x="0" y="21"/>
                  </a:lnTo>
                  <a:lnTo>
                    <a:pt x="5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0" name="Rectangle 146"/>
            <p:cNvSpPr>
              <a:spLocks noChangeArrowheads="1"/>
            </p:cNvSpPr>
            <p:nvPr/>
          </p:nvSpPr>
          <p:spPr bwMode="auto">
            <a:xfrm>
              <a:off x="2762" y="2291"/>
              <a:ext cx="591" cy="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51" name="Rectangle 147"/>
            <p:cNvSpPr>
              <a:spLocks noChangeArrowheads="1"/>
            </p:cNvSpPr>
            <p:nvPr/>
          </p:nvSpPr>
          <p:spPr bwMode="auto">
            <a:xfrm>
              <a:off x="2764" y="2218"/>
              <a:ext cx="577"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033CC"/>
                  </a:solidFill>
                </a:rPr>
                <a:t>connect negotiation</a:t>
              </a:r>
              <a:endParaRPr lang="en-US" sz="2800" b="1" dirty="0">
                <a:solidFill>
                  <a:srgbClr val="0033CC"/>
                </a:solidFill>
              </a:endParaRPr>
            </a:p>
          </p:txBody>
        </p:sp>
        <p:sp>
          <p:nvSpPr>
            <p:cNvPr id="152" name="Line 148"/>
            <p:cNvSpPr>
              <a:spLocks noChangeShapeType="1"/>
            </p:cNvSpPr>
            <p:nvPr/>
          </p:nvSpPr>
          <p:spPr bwMode="auto">
            <a:xfrm>
              <a:off x="3668" y="2442"/>
              <a:ext cx="2" cy="6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3" name="Freeform 149"/>
            <p:cNvSpPr>
              <a:spLocks/>
            </p:cNvSpPr>
            <p:nvPr/>
          </p:nvSpPr>
          <p:spPr bwMode="auto">
            <a:xfrm>
              <a:off x="3653" y="2498"/>
              <a:ext cx="32" cy="40"/>
            </a:xfrm>
            <a:custGeom>
              <a:avLst/>
              <a:gdLst>
                <a:gd name="T0" fmla="*/ 0 w 32"/>
                <a:gd name="T1" fmla="*/ 0 h 40"/>
                <a:gd name="T2" fmla="*/ 15 w 32"/>
                <a:gd name="T3" fmla="*/ 6 h 40"/>
                <a:gd name="T4" fmla="*/ 32 w 32"/>
                <a:gd name="T5" fmla="*/ 0 h 40"/>
                <a:gd name="T6" fmla="*/ 15 w 32"/>
                <a:gd name="T7" fmla="*/ 40 h 40"/>
                <a:gd name="T8" fmla="*/ 0 w 32"/>
                <a:gd name="T9" fmla="*/ 0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0" y="0"/>
                  </a:moveTo>
                  <a:lnTo>
                    <a:pt x="15" y="6"/>
                  </a:lnTo>
                  <a:lnTo>
                    <a:pt x="32" y="0"/>
                  </a:lnTo>
                  <a:lnTo>
                    <a:pt x="15" y="4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4" name="Line 150"/>
            <p:cNvSpPr>
              <a:spLocks noChangeShapeType="1"/>
            </p:cNvSpPr>
            <p:nvPr/>
          </p:nvSpPr>
          <p:spPr bwMode="auto">
            <a:xfrm>
              <a:off x="3668" y="2713"/>
              <a:ext cx="2" cy="11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5" name="Freeform 151"/>
            <p:cNvSpPr>
              <a:spLocks/>
            </p:cNvSpPr>
            <p:nvPr/>
          </p:nvSpPr>
          <p:spPr bwMode="auto">
            <a:xfrm>
              <a:off x="3653" y="2817"/>
              <a:ext cx="32" cy="40"/>
            </a:xfrm>
            <a:custGeom>
              <a:avLst/>
              <a:gdLst>
                <a:gd name="T0" fmla="*/ 0 w 32"/>
                <a:gd name="T1" fmla="*/ 0 h 40"/>
                <a:gd name="T2" fmla="*/ 15 w 32"/>
                <a:gd name="T3" fmla="*/ 7 h 40"/>
                <a:gd name="T4" fmla="*/ 32 w 32"/>
                <a:gd name="T5" fmla="*/ 0 h 40"/>
                <a:gd name="T6" fmla="*/ 15 w 32"/>
                <a:gd name="T7" fmla="*/ 40 h 40"/>
                <a:gd name="T8" fmla="*/ 0 w 32"/>
                <a:gd name="T9" fmla="*/ 0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0" y="0"/>
                  </a:moveTo>
                  <a:lnTo>
                    <a:pt x="15" y="7"/>
                  </a:lnTo>
                  <a:lnTo>
                    <a:pt x="32" y="0"/>
                  </a:lnTo>
                  <a:lnTo>
                    <a:pt x="15" y="4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5180216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Socket Calls</a:t>
            </a:r>
          </a:p>
        </p:txBody>
      </p:sp>
      <p:sp>
        <p:nvSpPr>
          <p:cNvPr id="6" name="Rectangle 2"/>
          <p:cNvSpPr>
            <a:spLocks noChangeArrowheads="1"/>
          </p:cNvSpPr>
          <p:nvPr/>
        </p:nvSpPr>
        <p:spPr bwMode="auto">
          <a:xfrm>
            <a:off x="3835400" y="1960145"/>
            <a:ext cx="85921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socket()</a:t>
            </a:r>
            <a:endParaRPr lang="en-US" b="1"/>
          </a:p>
        </p:txBody>
      </p:sp>
      <p:sp>
        <p:nvSpPr>
          <p:cNvPr id="7" name="Rectangle 3"/>
          <p:cNvSpPr>
            <a:spLocks noChangeArrowheads="1"/>
          </p:cNvSpPr>
          <p:nvPr/>
        </p:nvSpPr>
        <p:spPr bwMode="auto">
          <a:xfrm>
            <a:off x="3943351" y="2766595"/>
            <a:ext cx="644407"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bind()</a:t>
            </a:r>
            <a:endParaRPr lang="en-US" b="1"/>
          </a:p>
        </p:txBody>
      </p:sp>
      <p:sp>
        <p:nvSpPr>
          <p:cNvPr id="8" name="Rectangle 4"/>
          <p:cNvSpPr>
            <a:spLocks noChangeArrowheads="1"/>
          </p:cNvSpPr>
          <p:nvPr/>
        </p:nvSpPr>
        <p:spPr bwMode="auto">
          <a:xfrm>
            <a:off x="3835400" y="4909720"/>
            <a:ext cx="85921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sendto()</a:t>
            </a:r>
            <a:endParaRPr lang="en-US" b="1"/>
          </a:p>
        </p:txBody>
      </p:sp>
      <p:sp>
        <p:nvSpPr>
          <p:cNvPr id="9" name="Rectangle 5"/>
          <p:cNvSpPr>
            <a:spLocks noChangeArrowheads="1"/>
          </p:cNvSpPr>
          <p:nvPr/>
        </p:nvSpPr>
        <p:spPr bwMode="auto">
          <a:xfrm>
            <a:off x="3889376" y="5725695"/>
            <a:ext cx="751809"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close()</a:t>
            </a:r>
            <a:endParaRPr lang="en-US" b="1"/>
          </a:p>
        </p:txBody>
      </p:sp>
      <p:sp>
        <p:nvSpPr>
          <p:cNvPr id="10" name="Rectangle 6"/>
          <p:cNvSpPr>
            <a:spLocks noChangeArrowheads="1"/>
          </p:cNvSpPr>
          <p:nvPr/>
        </p:nvSpPr>
        <p:spPr bwMode="auto">
          <a:xfrm>
            <a:off x="3695701" y="2650708"/>
            <a:ext cx="1135063" cy="38735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 name="Rectangle 7"/>
          <p:cNvSpPr>
            <a:spLocks noChangeArrowheads="1"/>
          </p:cNvSpPr>
          <p:nvPr/>
        </p:nvSpPr>
        <p:spPr bwMode="auto">
          <a:xfrm>
            <a:off x="3695701" y="1844258"/>
            <a:ext cx="1135063" cy="38735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 name="Rectangle 8"/>
          <p:cNvSpPr>
            <a:spLocks noChangeArrowheads="1"/>
          </p:cNvSpPr>
          <p:nvPr/>
        </p:nvSpPr>
        <p:spPr bwMode="auto">
          <a:xfrm>
            <a:off x="3695701" y="4793833"/>
            <a:ext cx="1135063" cy="38735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 name="Rectangle 9"/>
          <p:cNvSpPr>
            <a:spLocks noChangeArrowheads="1"/>
          </p:cNvSpPr>
          <p:nvPr/>
        </p:nvSpPr>
        <p:spPr bwMode="auto">
          <a:xfrm>
            <a:off x="3695701" y="5609808"/>
            <a:ext cx="1135063" cy="38735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 name="Rectangle 10"/>
          <p:cNvSpPr>
            <a:spLocks noChangeArrowheads="1"/>
          </p:cNvSpPr>
          <p:nvPr/>
        </p:nvSpPr>
        <p:spPr bwMode="auto">
          <a:xfrm>
            <a:off x="7227888" y="2520533"/>
            <a:ext cx="85921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socket()</a:t>
            </a:r>
            <a:endParaRPr lang="en-US" b="1"/>
          </a:p>
        </p:txBody>
      </p:sp>
      <p:sp>
        <p:nvSpPr>
          <p:cNvPr id="15" name="Rectangle 11"/>
          <p:cNvSpPr>
            <a:spLocks noChangeArrowheads="1"/>
          </p:cNvSpPr>
          <p:nvPr/>
        </p:nvSpPr>
        <p:spPr bwMode="auto">
          <a:xfrm>
            <a:off x="7335839" y="3184108"/>
            <a:ext cx="644407"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bind()</a:t>
            </a:r>
            <a:endParaRPr lang="en-US" b="1"/>
          </a:p>
        </p:txBody>
      </p:sp>
      <p:sp>
        <p:nvSpPr>
          <p:cNvPr id="16" name="Rectangle 12"/>
          <p:cNvSpPr>
            <a:spLocks noChangeArrowheads="1"/>
          </p:cNvSpPr>
          <p:nvPr/>
        </p:nvSpPr>
        <p:spPr bwMode="auto">
          <a:xfrm>
            <a:off x="7121525" y="5231983"/>
            <a:ext cx="107401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recvfrom()</a:t>
            </a:r>
            <a:endParaRPr lang="en-US" b="1"/>
          </a:p>
        </p:txBody>
      </p:sp>
      <p:sp>
        <p:nvSpPr>
          <p:cNvPr id="17" name="Rectangle 13"/>
          <p:cNvSpPr>
            <a:spLocks noChangeArrowheads="1"/>
          </p:cNvSpPr>
          <p:nvPr/>
        </p:nvSpPr>
        <p:spPr bwMode="auto">
          <a:xfrm>
            <a:off x="7227888" y="4093745"/>
            <a:ext cx="85921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sendto()</a:t>
            </a:r>
            <a:endParaRPr lang="en-US" b="1"/>
          </a:p>
        </p:txBody>
      </p:sp>
      <p:sp>
        <p:nvSpPr>
          <p:cNvPr id="18" name="Rectangle 14"/>
          <p:cNvSpPr>
            <a:spLocks noChangeArrowheads="1"/>
          </p:cNvSpPr>
          <p:nvPr/>
        </p:nvSpPr>
        <p:spPr bwMode="auto">
          <a:xfrm>
            <a:off x="7281864" y="5933658"/>
            <a:ext cx="751809"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close()</a:t>
            </a:r>
            <a:endParaRPr lang="en-US" b="1"/>
          </a:p>
        </p:txBody>
      </p:sp>
      <p:sp>
        <p:nvSpPr>
          <p:cNvPr id="19" name="Rectangle 15"/>
          <p:cNvSpPr>
            <a:spLocks noChangeArrowheads="1"/>
          </p:cNvSpPr>
          <p:nvPr/>
        </p:nvSpPr>
        <p:spPr bwMode="auto">
          <a:xfrm>
            <a:off x="7088188" y="5116095"/>
            <a:ext cx="1135062" cy="38735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0" name="Rectangle 16"/>
          <p:cNvSpPr>
            <a:spLocks noChangeArrowheads="1"/>
          </p:cNvSpPr>
          <p:nvPr/>
        </p:nvSpPr>
        <p:spPr bwMode="auto">
          <a:xfrm>
            <a:off x="7088188" y="3068220"/>
            <a:ext cx="1135062" cy="38735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 name="Rectangle 17"/>
          <p:cNvSpPr>
            <a:spLocks noChangeArrowheads="1"/>
          </p:cNvSpPr>
          <p:nvPr/>
        </p:nvSpPr>
        <p:spPr bwMode="auto">
          <a:xfrm>
            <a:off x="7088188" y="2403058"/>
            <a:ext cx="1135062" cy="38735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 name="Rectangle 18"/>
          <p:cNvSpPr>
            <a:spLocks noChangeArrowheads="1"/>
          </p:cNvSpPr>
          <p:nvPr/>
        </p:nvSpPr>
        <p:spPr bwMode="auto">
          <a:xfrm>
            <a:off x="7088188" y="3977858"/>
            <a:ext cx="1135062" cy="38735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3" name="Rectangle 19"/>
          <p:cNvSpPr>
            <a:spLocks noChangeArrowheads="1"/>
          </p:cNvSpPr>
          <p:nvPr/>
        </p:nvSpPr>
        <p:spPr bwMode="auto">
          <a:xfrm>
            <a:off x="7088188" y="5817770"/>
            <a:ext cx="1135062" cy="38735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4" name="Line 20"/>
          <p:cNvSpPr>
            <a:spLocks noChangeShapeType="1"/>
          </p:cNvSpPr>
          <p:nvPr/>
        </p:nvSpPr>
        <p:spPr bwMode="auto">
          <a:xfrm>
            <a:off x="4262439" y="2236371"/>
            <a:ext cx="1587" cy="33972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 name="Freeform 21"/>
          <p:cNvSpPr>
            <a:spLocks/>
          </p:cNvSpPr>
          <p:nvPr/>
        </p:nvSpPr>
        <p:spPr bwMode="auto">
          <a:xfrm>
            <a:off x="4221163" y="2549108"/>
            <a:ext cx="82550" cy="95250"/>
          </a:xfrm>
          <a:custGeom>
            <a:avLst/>
            <a:gdLst>
              <a:gd name="T0" fmla="*/ 0 w 104"/>
              <a:gd name="T1" fmla="*/ 0 h 120"/>
              <a:gd name="T2" fmla="*/ 41275 w 104"/>
              <a:gd name="T3" fmla="*/ 14288 h 120"/>
              <a:gd name="T4" fmla="*/ 82550 w 104"/>
              <a:gd name="T5" fmla="*/ 0 h 120"/>
              <a:gd name="T6" fmla="*/ 41275 w 104"/>
              <a:gd name="T7" fmla="*/ 95250 h 120"/>
              <a:gd name="T8" fmla="*/ 0 w 104"/>
              <a:gd name="T9" fmla="*/ 0 h 120"/>
              <a:gd name="T10" fmla="*/ 0 60000 65536"/>
              <a:gd name="T11" fmla="*/ 0 60000 65536"/>
              <a:gd name="T12" fmla="*/ 0 60000 65536"/>
              <a:gd name="T13" fmla="*/ 0 60000 65536"/>
              <a:gd name="T14" fmla="*/ 0 60000 65536"/>
              <a:gd name="T15" fmla="*/ 0 w 104"/>
              <a:gd name="T16" fmla="*/ 0 h 120"/>
              <a:gd name="T17" fmla="*/ 104 w 104"/>
              <a:gd name="T18" fmla="*/ 120 h 120"/>
            </a:gdLst>
            <a:ahLst/>
            <a:cxnLst>
              <a:cxn ang="T10">
                <a:pos x="T0" y="T1"/>
              </a:cxn>
              <a:cxn ang="T11">
                <a:pos x="T2" y="T3"/>
              </a:cxn>
              <a:cxn ang="T12">
                <a:pos x="T4" y="T5"/>
              </a:cxn>
              <a:cxn ang="T13">
                <a:pos x="T6" y="T7"/>
              </a:cxn>
              <a:cxn ang="T14">
                <a:pos x="T8" y="T9"/>
              </a:cxn>
            </a:cxnLst>
            <a:rect l="T15" t="T16" r="T17" b="T18"/>
            <a:pathLst>
              <a:path w="104" h="120">
                <a:moveTo>
                  <a:pt x="0" y="0"/>
                </a:moveTo>
                <a:lnTo>
                  <a:pt x="52" y="18"/>
                </a:lnTo>
                <a:lnTo>
                  <a:pt x="104" y="0"/>
                </a:lnTo>
                <a:lnTo>
                  <a:pt x="52" y="12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 name="Line 22"/>
          <p:cNvSpPr>
            <a:spLocks noChangeShapeType="1"/>
          </p:cNvSpPr>
          <p:nvPr/>
        </p:nvSpPr>
        <p:spPr bwMode="auto">
          <a:xfrm>
            <a:off x="7654925" y="2795170"/>
            <a:ext cx="1588" cy="21748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 name="Freeform 23"/>
          <p:cNvSpPr>
            <a:spLocks/>
          </p:cNvSpPr>
          <p:nvPr/>
        </p:nvSpPr>
        <p:spPr bwMode="auto">
          <a:xfrm>
            <a:off x="7613650" y="2985670"/>
            <a:ext cx="82550" cy="95250"/>
          </a:xfrm>
          <a:custGeom>
            <a:avLst/>
            <a:gdLst>
              <a:gd name="T0" fmla="*/ 0 w 104"/>
              <a:gd name="T1" fmla="*/ 0 h 119"/>
              <a:gd name="T2" fmla="*/ 41275 w 104"/>
              <a:gd name="T3" fmla="*/ 14408 h 119"/>
              <a:gd name="T4" fmla="*/ 82550 w 104"/>
              <a:gd name="T5" fmla="*/ 0 h 119"/>
              <a:gd name="T6" fmla="*/ 41275 w 104"/>
              <a:gd name="T7" fmla="*/ 95250 h 119"/>
              <a:gd name="T8" fmla="*/ 0 w 104"/>
              <a:gd name="T9" fmla="*/ 0 h 119"/>
              <a:gd name="T10" fmla="*/ 0 60000 65536"/>
              <a:gd name="T11" fmla="*/ 0 60000 65536"/>
              <a:gd name="T12" fmla="*/ 0 60000 65536"/>
              <a:gd name="T13" fmla="*/ 0 60000 65536"/>
              <a:gd name="T14" fmla="*/ 0 60000 65536"/>
              <a:gd name="T15" fmla="*/ 0 w 104"/>
              <a:gd name="T16" fmla="*/ 0 h 119"/>
              <a:gd name="T17" fmla="*/ 104 w 104"/>
              <a:gd name="T18" fmla="*/ 119 h 119"/>
            </a:gdLst>
            <a:ahLst/>
            <a:cxnLst>
              <a:cxn ang="T10">
                <a:pos x="T0" y="T1"/>
              </a:cxn>
              <a:cxn ang="T11">
                <a:pos x="T2" y="T3"/>
              </a:cxn>
              <a:cxn ang="T12">
                <a:pos x="T4" y="T5"/>
              </a:cxn>
              <a:cxn ang="T13">
                <a:pos x="T6" y="T7"/>
              </a:cxn>
              <a:cxn ang="T14">
                <a:pos x="T8" y="T9"/>
              </a:cxn>
            </a:cxnLst>
            <a:rect l="T15" t="T16" r="T17" b="T18"/>
            <a:pathLst>
              <a:path w="104" h="119">
                <a:moveTo>
                  <a:pt x="0" y="0"/>
                </a:moveTo>
                <a:lnTo>
                  <a:pt x="52" y="18"/>
                </a:lnTo>
                <a:lnTo>
                  <a:pt x="104" y="0"/>
                </a:lnTo>
                <a:lnTo>
                  <a:pt x="52" y="119"/>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 name="Rectangle 24"/>
          <p:cNvSpPr>
            <a:spLocks noChangeArrowheads="1"/>
          </p:cNvSpPr>
          <p:nvPr/>
        </p:nvSpPr>
        <p:spPr bwMode="auto">
          <a:xfrm>
            <a:off x="3698875" y="4023895"/>
            <a:ext cx="1133644"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rPr>
              <a:t>blocks until server</a:t>
            </a:r>
            <a:endParaRPr lang="en-US" b="1"/>
          </a:p>
        </p:txBody>
      </p:sp>
      <p:sp>
        <p:nvSpPr>
          <p:cNvPr id="29" name="Rectangle 25"/>
          <p:cNvSpPr>
            <a:spLocks noChangeArrowheads="1"/>
          </p:cNvSpPr>
          <p:nvPr/>
        </p:nvSpPr>
        <p:spPr bwMode="auto">
          <a:xfrm>
            <a:off x="3511551" y="4204870"/>
            <a:ext cx="1537793"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rPr>
              <a:t>receives data from client</a:t>
            </a:r>
            <a:endParaRPr lang="en-US" b="1"/>
          </a:p>
        </p:txBody>
      </p:sp>
      <p:sp>
        <p:nvSpPr>
          <p:cNvPr id="30" name="Line 26"/>
          <p:cNvSpPr>
            <a:spLocks noChangeShapeType="1"/>
          </p:cNvSpPr>
          <p:nvPr/>
        </p:nvSpPr>
        <p:spPr bwMode="auto">
          <a:xfrm>
            <a:off x="4262439" y="4446170"/>
            <a:ext cx="1587" cy="2730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 name="Freeform 27"/>
          <p:cNvSpPr>
            <a:spLocks/>
          </p:cNvSpPr>
          <p:nvPr/>
        </p:nvSpPr>
        <p:spPr bwMode="auto">
          <a:xfrm>
            <a:off x="4221163" y="4692233"/>
            <a:ext cx="82550" cy="95250"/>
          </a:xfrm>
          <a:custGeom>
            <a:avLst/>
            <a:gdLst>
              <a:gd name="T0" fmla="*/ 0 w 104"/>
              <a:gd name="T1" fmla="*/ 0 h 120"/>
              <a:gd name="T2" fmla="*/ 41275 w 104"/>
              <a:gd name="T3" fmla="*/ 14288 h 120"/>
              <a:gd name="T4" fmla="*/ 82550 w 104"/>
              <a:gd name="T5" fmla="*/ 0 h 120"/>
              <a:gd name="T6" fmla="*/ 41275 w 104"/>
              <a:gd name="T7" fmla="*/ 95250 h 120"/>
              <a:gd name="T8" fmla="*/ 0 w 104"/>
              <a:gd name="T9" fmla="*/ 0 h 120"/>
              <a:gd name="T10" fmla="*/ 0 60000 65536"/>
              <a:gd name="T11" fmla="*/ 0 60000 65536"/>
              <a:gd name="T12" fmla="*/ 0 60000 65536"/>
              <a:gd name="T13" fmla="*/ 0 60000 65536"/>
              <a:gd name="T14" fmla="*/ 0 60000 65536"/>
              <a:gd name="T15" fmla="*/ 0 w 104"/>
              <a:gd name="T16" fmla="*/ 0 h 120"/>
              <a:gd name="T17" fmla="*/ 104 w 104"/>
              <a:gd name="T18" fmla="*/ 120 h 120"/>
            </a:gdLst>
            <a:ahLst/>
            <a:cxnLst>
              <a:cxn ang="T10">
                <a:pos x="T0" y="T1"/>
              </a:cxn>
              <a:cxn ang="T11">
                <a:pos x="T2" y="T3"/>
              </a:cxn>
              <a:cxn ang="T12">
                <a:pos x="T4" y="T5"/>
              </a:cxn>
              <a:cxn ang="T13">
                <a:pos x="T6" y="T7"/>
              </a:cxn>
              <a:cxn ang="T14">
                <a:pos x="T8" y="T9"/>
              </a:cxn>
            </a:cxnLst>
            <a:rect l="T15" t="T16" r="T17" b="T18"/>
            <a:pathLst>
              <a:path w="104" h="120">
                <a:moveTo>
                  <a:pt x="0" y="0"/>
                </a:moveTo>
                <a:lnTo>
                  <a:pt x="52" y="18"/>
                </a:lnTo>
                <a:lnTo>
                  <a:pt x="104" y="0"/>
                </a:lnTo>
                <a:lnTo>
                  <a:pt x="52" y="12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 name="Freeform 28"/>
          <p:cNvSpPr>
            <a:spLocks/>
          </p:cNvSpPr>
          <p:nvPr/>
        </p:nvSpPr>
        <p:spPr bwMode="auto">
          <a:xfrm>
            <a:off x="7040563" y="4250908"/>
            <a:ext cx="50800" cy="17462"/>
          </a:xfrm>
          <a:custGeom>
            <a:avLst/>
            <a:gdLst>
              <a:gd name="T0" fmla="*/ 50800 w 63"/>
              <a:gd name="T1" fmla="*/ 11112 h 22"/>
              <a:gd name="T2" fmla="*/ 50800 w 63"/>
              <a:gd name="T3" fmla="*/ 0 h 22"/>
              <a:gd name="T4" fmla="*/ 0 w 63"/>
              <a:gd name="T5" fmla="*/ 4762 h 22"/>
              <a:gd name="T6" fmla="*/ 0 w 63"/>
              <a:gd name="T7" fmla="*/ 17462 h 22"/>
              <a:gd name="T8" fmla="*/ 50800 w 63"/>
              <a:gd name="T9" fmla="*/ 11112 h 22"/>
              <a:gd name="T10" fmla="*/ 0 60000 65536"/>
              <a:gd name="T11" fmla="*/ 0 60000 65536"/>
              <a:gd name="T12" fmla="*/ 0 60000 65536"/>
              <a:gd name="T13" fmla="*/ 0 60000 65536"/>
              <a:gd name="T14" fmla="*/ 0 60000 65536"/>
              <a:gd name="T15" fmla="*/ 0 w 63"/>
              <a:gd name="T16" fmla="*/ 0 h 22"/>
              <a:gd name="T17" fmla="*/ 63 w 63"/>
              <a:gd name="T18" fmla="*/ 22 h 22"/>
            </a:gdLst>
            <a:ahLst/>
            <a:cxnLst>
              <a:cxn ang="T10">
                <a:pos x="T0" y="T1"/>
              </a:cxn>
              <a:cxn ang="T11">
                <a:pos x="T2" y="T3"/>
              </a:cxn>
              <a:cxn ang="T12">
                <a:pos x="T4" y="T5"/>
              </a:cxn>
              <a:cxn ang="T13">
                <a:pos x="T6" y="T7"/>
              </a:cxn>
              <a:cxn ang="T14">
                <a:pos x="T8" y="T9"/>
              </a:cxn>
            </a:cxnLst>
            <a:rect l="T15" t="T16" r="T17" b="T18"/>
            <a:pathLst>
              <a:path w="63" h="22">
                <a:moveTo>
                  <a:pt x="63" y="14"/>
                </a:moveTo>
                <a:lnTo>
                  <a:pt x="63" y="0"/>
                </a:lnTo>
                <a:lnTo>
                  <a:pt x="0" y="6"/>
                </a:lnTo>
                <a:lnTo>
                  <a:pt x="0" y="22"/>
                </a:lnTo>
                <a:lnTo>
                  <a:pt x="63" y="1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 name="Freeform 29"/>
          <p:cNvSpPr>
            <a:spLocks/>
          </p:cNvSpPr>
          <p:nvPr/>
        </p:nvSpPr>
        <p:spPr bwMode="auto">
          <a:xfrm>
            <a:off x="6938963" y="4262021"/>
            <a:ext cx="50800" cy="17463"/>
          </a:xfrm>
          <a:custGeom>
            <a:avLst/>
            <a:gdLst>
              <a:gd name="T0" fmla="*/ 50800 w 64"/>
              <a:gd name="T1" fmla="*/ 12700 h 22"/>
              <a:gd name="T2" fmla="*/ 50800 w 64"/>
              <a:gd name="T3" fmla="*/ 0 h 22"/>
              <a:gd name="T4" fmla="*/ 0 w 64"/>
              <a:gd name="T5" fmla="*/ 4763 h 22"/>
              <a:gd name="T6" fmla="*/ 0 w 64"/>
              <a:gd name="T7" fmla="*/ 17463 h 22"/>
              <a:gd name="T8" fmla="*/ 50800 w 64"/>
              <a:gd name="T9" fmla="*/ 12700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 name="Freeform 30"/>
          <p:cNvSpPr>
            <a:spLocks/>
          </p:cNvSpPr>
          <p:nvPr/>
        </p:nvSpPr>
        <p:spPr bwMode="auto">
          <a:xfrm>
            <a:off x="6837363" y="4273133"/>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 name="Freeform 31"/>
          <p:cNvSpPr>
            <a:spLocks/>
          </p:cNvSpPr>
          <p:nvPr/>
        </p:nvSpPr>
        <p:spPr bwMode="auto">
          <a:xfrm>
            <a:off x="6735763" y="4284245"/>
            <a:ext cx="50800" cy="19050"/>
          </a:xfrm>
          <a:custGeom>
            <a:avLst/>
            <a:gdLst>
              <a:gd name="T0" fmla="*/ 50800 w 64"/>
              <a:gd name="T1" fmla="*/ 12424 h 23"/>
              <a:gd name="T2" fmla="*/ 50800 w 64"/>
              <a:gd name="T3" fmla="*/ 0 h 23"/>
              <a:gd name="T4" fmla="*/ 0 w 64"/>
              <a:gd name="T5" fmla="*/ 6626 h 23"/>
              <a:gd name="T6" fmla="*/ 0 w 64"/>
              <a:gd name="T7" fmla="*/ 19050 h 23"/>
              <a:gd name="T8" fmla="*/ 50800 w 64"/>
              <a:gd name="T9" fmla="*/ 12424 h 23"/>
              <a:gd name="T10" fmla="*/ 0 60000 65536"/>
              <a:gd name="T11" fmla="*/ 0 60000 65536"/>
              <a:gd name="T12" fmla="*/ 0 60000 65536"/>
              <a:gd name="T13" fmla="*/ 0 60000 65536"/>
              <a:gd name="T14" fmla="*/ 0 60000 65536"/>
              <a:gd name="T15" fmla="*/ 0 w 64"/>
              <a:gd name="T16" fmla="*/ 0 h 23"/>
              <a:gd name="T17" fmla="*/ 64 w 64"/>
              <a:gd name="T18" fmla="*/ 23 h 23"/>
            </a:gdLst>
            <a:ahLst/>
            <a:cxnLst>
              <a:cxn ang="T10">
                <a:pos x="T0" y="T1"/>
              </a:cxn>
              <a:cxn ang="T11">
                <a:pos x="T2" y="T3"/>
              </a:cxn>
              <a:cxn ang="T12">
                <a:pos x="T4" y="T5"/>
              </a:cxn>
              <a:cxn ang="T13">
                <a:pos x="T6" y="T7"/>
              </a:cxn>
              <a:cxn ang="T14">
                <a:pos x="T8" y="T9"/>
              </a:cxn>
            </a:cxnLst>
            <a:rect l="T15" t="T16" r="T17" b="T18"/>
            <a:pathLst>
              <a:path w="64" h="23">
                <a:moveTo>
                  <a:pt x="64" y="15"/>
                </a:moveTo>
                <a:lnTo>
                  <a:pt x="64" y="0"/>
                </a:lnTo>
                <a:lnTo>
                  <a:pt x="0" y="8"/>
                </a:lnTo>
                <a:lnTo>
                  <a:pt x="0" y="23"/>
                </a:lnTo>
                <a:lnTo>
                  <a:pt x="64" y="1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 name="Freeform 32"/>
          <p:cNvSpPr>
            <a:spLocks/>
          </p:cNvSpPr>
          <p:nvPr/>
        </p:nvSpPr>
        <p:spPr bwMode="auto">
          <a:xfrm>
            <a:off x="6634163" y="4296946"/>
            <a:ext cx="50800" cy="17463"/>
          </a:xfrm>
          <a:custGeom>
            <a:avLst/>
            <a:gdLst>
              <a:gd name="T0" fmla="*/ 50800 w 64"/>
              <a:gd name="T1" fmla="*/ 12700 h 22"/>
              <a:gd name="T2" fmla="*/ 50800 w 64"/>
              <a:gd name="T3" fmla="*/ 0 h 22"/>
              <a:gd name="T4" fmla="*/ 0 w 64"/>
              <a:gd name="T5" fmla="*/ 4763 h 22"/>
              <a:gd name="T6" fmla="*/ 0 w 64"/>
              <a:gd name="T7" fmla="*/ 17463 h 22"/>
              <a:gd name="T8" fmla="*/ 50800 w 64"/>
              <a:gd name="T9" fmla="*/ 12700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 name="Freeform 33"/>
          <p:cNvSpPr>
            <a:spLocks/>
          </p:cNvSpPr>
          <p:nvPr/>
        </p:nvSpPr>
        <p:spPr bwMode="auto">
          <a:xfrm>
            <a:off x="6532563" y="4308058"/>
            <a:ext cx="50800" cy="17462"/>
          </a:xfrm>
          <a:custGeom>
            <a:avLst/>
            <a:gdLst>
              <a:gd name="T0" fmla="*/ 50800 w 64"/>
              <a:gd name="T1" fmla="*/ 12700 h 22"/>
              <a:gd name="T2" fmla="*/ 50800 w 64"/>
              <a:gd name="T3" fmla="*/ 0 h 22"/>
              <a:gd name="T4" fmla="*/ 0 w 64"/>
              <a:gd name="T5" fmla="*/ 4762 h 22"/>
              <a:gd name="T6" fmla="*/ 0 w 64"/>
              <a:gd name="T7" fmla="*/ 17462 h 22"/>
              <a:gd name="T8" fmla="*/ 50800 w 64"/>
              <a:gd name="T9" fmla="*/ 12700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 name="Freeform 34"/>
          <p:cNvSpPr>
            <a:spLocks/>
          </p:cNvSpPr>
          <p:nvPr/>
        </p:nvSpPr>
        <p:spPr bwMode="auto">
          <a:xfrm>
            <a:off x="6430963" y="4319170"/>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 name="Freeform 35"/>
          <p:cNvSpPr>
            <a:spLocks/>
          </p:cNvSpPr>
          <p:nvPr/>
        </p:nvSpPr>
        <p:spPr bwMode="auto">
          <a:xfrm>
            <a:off x="6329363" y="4330283"/>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 name="Freeform 36"/>
          <p:cNvSpPr>
            <a:spLocks/>
          </p:cNvSpPr>
          <p:nvPr/>
        </p:nvSpPr>
        <p:spPr bwMode="auto">
          <a:xfrm>
            <a:off x="6227763" y="4342983"/>
            <a:ext cx="50800" cy="17462"/>
          </a:xfrm>
          <a:custGeom>
            <a:avLst/>
            <a:gdLst>
              <a:gd name="T0" fmla="*/ 50800 w 64"/>
              <a:gd name="T1" fmla="*/ 12700 h 22"/>
              <a:gd name="T2" fmla="*/ 50800 w 64"/>
              <a:gd name="T3" fmla="*/ 0 h 22"/>
              <a:gd name="T4" fmla="*/ 0 w 64"/>
              <a:gd name="T5" fmla="*/ 4762 h 22"/>
              <a:gd name="T6" fmla="*/ 0 w 64"/>
              <a:gd name="T7" fmla="*/ 17462 h 22"/>
              <a:gd name="T8" fmla="*/ 50800 w 64"/>
              <a:gd name="T9" fmla="*/ 12700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1" name="Freeform 37"/>
          <p:cNvSpPr>
            <a:spLocks/>
          </p:cNvSpPr>
          <p:nvPr/>
        </p:nvSpPr>
        <p:spPr bwMode="auto">
          <a:xfrm>
            <a:off x="6126163" y="4354096"/>
            <a:ext cx="50800" cy="17463"/>
          </a:xfrm>
          <a:custGeom>
            <a:avLst/>
            <a:gdLst>
              <a:gd name="T0" fmla="*/ 50800 w 64"/>
              <a:gd name="T1" fmla="*/ 12700 h 22"/>
              <a:gd name="T2" fmla="*/ 50800 w 64"/>
              <a:gd name="T3" fmla="*/ 0 h 22"/>
              <a:gd name="T4" fmla="*/ 0 w 64"/>
              <a:gd name="T5" fmla="*/ 6350 h 22"/>
              <a:gd name="T6" fmla="*/ 0 w 64"/>
              <a:gd name="T7" fmla="*/ 17463 h 22"/>
              <a:gd name="T8" fmla="*/ 50800 w 64"/>
              <a:gd name="T9" fmla="*/ 12700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6"/>
                </a:moveTo>
                <a:lnTo>
                  <a:pt x="64" y="0"/>
                </a:lnTo>
                <a:lnTo>
                  <a:pt x="0" y="8"/>
                </a:lnTo>
                <a:lnTo>
                  <a:pt x="0" y="22"/>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 name="Freeform 38"/>
          <p:cNvSpPr>
            <a:spLocks/>
          </p:cNvSpPr>
          <p:nvPr/>
        </p:nvSpPr>
        <p:spPr bwMode="auto">
          <a:xfrm>
            <a:off x="6024563" y="4365208"/>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3" name="Freeform 39"/>
          <p:cNvSpPr>
            <a:spLocks/>
          </p:cNvSpPr>
          <p:nvPr/>
        </p:nvSpPr>
        <p:spPr bwMode="auto">
          <a:xfrm>
            <a:off x="5922963" y="4376320"/>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 name="Freeform 40"/>
          <p:cNvSpPr>
            <a:spLocks/>
          </p:cNvSpPr>
          <p:nvPr/>
        </p:nvSpPr>
        <p:spPr bwMode="auto">
          <a:xfrm>
            <a:off x="5822951" y="4389021"/>
            <a:ext cx="49213" cy="17463"/>
          </a:xfrm>
          <a:custGeom>
            <a:avLst/>
            <a:gdLst>
              <a:gd name="T0" fmla="*/ 49213 w 64"/>
              <a:gd name="T1" fmla="*/ 12700 h 22"/>
              <a:gd name="T2" fmla="*/ 49213 w 64"/>
              <a:gd name="T3" fmla="*/ 0 h 22"/>
              <a:gd name="T4" fmla="*/ 0 w 64"/>
              <a:gd name="T5" fmla="*/ 4763 h 22"/>
              <a:gd name="T6" fmla="*/ 0 w 64"/>
              <a:gd name="T7" fmla="*/ 17463 h 22"/>
              <a:gd name="T8" fmla="*/ 49213 w 64"/>
              <a:gd name="T9" fmla="*/ 12700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 name="Freeform 41"/>
          <p:cNvSpPr>
            <a:spLocks/>
          </p:cNvSpPr>
          <p:nvPr/>
        </p:nvSpPr>
        <p:spPr bwMode="auto">
          <a:xfrm>
            <a:off x="5721350" y="4400133"/>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6" name="Freeform 42"/>
          <p:cNvSpPr>
            <a:spLocks/>
          </p:cNvSpPr>
          <p:nvPr/>
        </p:nvSpPr>
        <p:spPr bwMode="auto">
          <a:xfrm>
            <a:off x="5619750" y="4411245"/>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7" name="Freeform 43"/>
          <p:cNvSpPr>
            <a:spLocks/>
          </p:cNvSpPr>
          <p:nvPr/>
        </p:nvSpPr>
        <p:spPr bwMode="auto">
          <a:xfrm>
            <a:off x="5518150" y="4423946"/>
            <a:ext cx="50800" cy="17463"/>
          </a:xfrm>
          <a:custGeom>
            <a:avLst/>
            <a:gdLst>
              <a:gd name="T0" fmla="*/ 50800 w 64"/>
              <a:gd name="T1" fmla="*/ 11113 h 22"/>
              <a:gd name="T2" fmla="*/ 50800 w 64"/>
              <a:gd name="T3" fmla="*/ 0 h 22"/>
              <a:gd name="T4" fmla="*/ 0 w 64"/>
              <a:gd name="T5" fmla="*/ 4763 h 22"/>
              <a:gd name="T6" fmla="*/ 0 w 64"/>
              <a:gd name="T7" fmla="*/ 17463 h 22"/>
              <a:gd name="T8" fmla="*/ 50800 w 64"/>
              <a:gd name="T9" fmla="*/ 11113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4"/>
                </a:moveTo>
                <a:lnTo>
                  <a:pt x="64" y="0"/>
                </a:lnTo>
                <a:lnTo>
                  <a:pt x="0" y="6"/>
                </a:lnTo>
                <a:lnTo>
                  <a:pt x="0" y="22"/>
                </a:lnTo>
                <a:lnTo>
                  <a:pt x="64" y="1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8" name="Freeform 44"/>
          <p:cNvSpPr>
            <a:spLocks/>
          </p:cNvSpPr>
          <p:nvPr/>
        </p:nvSpPr>
        <p:spPr bwMode="auto">
          <a:xfrm>
            <a:off x="5416550" y="4435058"/>
            <a:ext cx="50800" cy="17462"/>
          </a:xfrm>
          <a:custGeom>
            <a:avLst/>
            <a:gdLst>
              <a:gd name="T0" fmla="*/ 50800 w 64"/>
              <a:gd name="T1" fmla="*/ 12700 h 22"/>
              <a:gd name="T2" fmla="*/ 50800 w 64"/>
              <a:gd name="T3" fmla="*/ 0 h 22"/>
              <a:gd name="T4" fmla="*/ 0 w 64"/>
              <a:gd name="T5" fmla="*/ 4762 h 22"/>
              <a:gd name="T6" fmla="*/ 0 w 64"/>
              <a:gd name="T7" fmla="*/ 17462 h 22"/>
              <a:gd name="T8" fmla="*/ 50800 w 64"/>
              <a:gd name="T9" fmla="*/ 12700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9" name="Freeform 45"/>
          <p:cNvSpPr>
            <a:spLocks/>
          </p:cNvSpPr>
          <p:nvPr/>
        </p:nvSpPr>
        <p:spPr bwMode="auto">
          <a:xfrm>
            <a:off x="5314950" y="4446170"/>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0" name="Freeform 46"/>
          <p:cNvSpPr>
            <a:spLocks/>
          </p:cNvSpPr>
          <p:nvPr/>
        </p:nvSpPr>
        <p:spPr bwMode="auto">
          <a:xfrm>
            <a:off x="5213350" y="4457283"/>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1" name="Freeform 47"/>
          <p:cNvSpPr>
            <a:spLocks/>
          </p:cNvSpPr>
          <p:nvPr/>
        </p:nvSpPr>
        <p:spPr bwMode="auto">
          <a:xfrm>
            <a:off x="5111750" y="4469983"/>
            <a:ext cx="50800" cy="17462"/>
          </a:xfrm>
          <a:custGeom>
            <a:avLst/>
            <a:gdLst>
              <a:gd name="T0" fmla="*/ 50800 w 64"/>
              <a:gd name="T1" fmla="*/ 12473 h 21"/>
              <a:gd name="T2" fmla="*/ 50800 w 64"/>
              <a:gd name="T3" fmla="*/ 0 h 21"/>
              <a:gd name="T4" fmla="*/ 0 w 64"/>
              <a:gd name="T5" fmla="*/ 4989 h 21"/>
              <a:gd name="T6" fmla="*/ 0 w 64"/>
              <a:gd name="T7" fmla="*/ 17462 h 21"/>
              <a:gd name="T8" fmla="*/ 50800 w 64"/>
              <a:gd name="T9" fmla="*/ 12473 h 21"/>
              <a:gd name="T10" fmla="*/ 0 60000 65536"/>
              <a:gd name="T11" fmla="*/ 0 60000 65536"/>
              <a:gd name="T12" fmla="*/ 0 60000 65536"/>
              <a:gd name="T13" fmla="*/ 0 60000 65536"/>
              <a:gd name="T14" fmla="*/ 0 60000 65536"/>
              <a:gd name="T15" fmla="*/ 0 w 64"/>
              <a:gd name="T16" fmla="*/ 0 h 21"/>
              <a:gd name="T17" fmla="*/ 64 w 64"/>
              <a:gd name="T18" fmla="*/ 21 h 21"/>
            </a:gdLst>
            <a:ahLst/>
            <a:cxnLst>
              <a:cxn ang="T10">
                <a:pos x="T0" y="T1"/>
              </a:cxn>
              <a:cxn ang="T11">
                <a:pos x="T2" y="T3"/>
              </a:cxn>
              <a:cxn ang="T12">
                <a:pos x="T4" y="T5"/>
              </a:cxn>
              <a:cxn ang="T13">
                <a:pos x="T6" y="T7"/>
              </a:cxn>
              <a:cxn ang="T14">
                <a:pos x="T8" y="T9"/>
              </a:cxn>
            </a:cxnLst>
            <a:rect l="T15" t="T16" r="T17" b="T18"/>
            <a:pathLst>
              <a:path w="64" h="21">
                <a:moveTo>
                  <a:pt x="64" y="15"/>
                </a:moveTo>
                <a:lnTo>
                  <a:pt x="64" y="0"/>
                </a:lnTo>
                <a:lnTo>
                  <a:pt x="0" y="6"/>
                </a:lnTo>
                <a:lnTo>
                  <a:pt x="0" y="21"/>
                </a:lnTo>
                <a:lnTo>
                  <a:pt x="64" y="1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2" name="Freeform 48"/>
          <p:cNvSpPr>
            <a:spLocks/>
          </p:cNvSpPr>
          <p:nvPr/>
        </p:nvSpPr>
        <p:spPr bwMode="auto">
          <a:xfrm>
            <a:off x="5010150" y="4481096"/>
            <a:ext cx="50800" cy="17463"/>
          </a:xfrm>
          <a:custGeom>
            <a:avLst/>
            <a:gdLst>
              <a:gd name="T0" fmla="*/ 50800 w 64"/>
              <a:gd name="T1" fmla="*/ 12700 h 22"/>
              <a:gd name="T2" fmla="*/ 50800 w 64"/>
              <a:gd name="T3" fmla="*/ 0 h 22"/>
              <a:gd name="T4" fmla="*/ 0 w 64"/>
              <a:gd name="T5" fmla="*/ 4763 h 22"/>
              <a:gd name="T6" fmla="*/ 0 w 64"/>
              <a:gd name="T7" fmla="*/ 17463 h 22"/>
              <a:gd name="T8" fmla="*/ 50800 w 64"/>
              <a:gd name="T9" fmla="*/ 12700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3" name="Freeform 49"/>
          <p:cNvSpPr>
            <a:spLocks/>
          </p:cNvSpPr>
          <p:nvPr/>
        </p:nvSpPr>
        <p:spPr bwMode="auto">
          <a:xfrm>
            <a:off x="4908550" y="4492208"/>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4" name="Freeform 50"/>
          <p:cNvSpPr>
            <a:spLocks/>
          </p:cNvSpPr>
          <p:nvPr/>
        </p:nvSpPr>
        <p:spPr bwMode="auto">
          <a:xfrm>
            <a:off x="4806950" y="4503320"/>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 name="Freeform 51"/>
          <p:cNvSpPr>
            <a:spLocks/>
          </p:cNvSpPr>
          <p:nvPr/>
        </p:nvSpPr>
        <p:spPr bwMode="auto">
          <a:xfrm>
            <a:off x="4705350" y="4516021"/>
            <a:ext cx="50800" cy="17463"/>
          </a:xfrm>
          <a:custGeom>
            <a:avLst/>
            <a:gdLst>
              <a:gd name="T0" fmla="*/ 50800 w 64"/>
              <a:gd name="T1" fmla="*/ 12700 h 22"/>
              <a:gd name="T2" fmla="*/ 50800 w 64"/>
              <a:gd name="T3" fmla="*/ 0 h 22"/>
              <a:gd name="T4" fmla="*/ 0 w 64"/>
              <a:gd name="T5" fmla="*/ 4763 h 22"/>
              <a:gd name="T6" fmla="*/ 0 w 64"/>
              <a:gd name="T7" fmla="*/ 17463 h 22"/>
              <a:gd name="T8" fmla="*/ 50800 w 64"/>
              <a:gd name="T9" fmla="*/ 12700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6" name="Freeform 52"/>
          <p:cNvSpPr>
            <a:spLocks/>
          </p:cNvSpPr>
          <p:nvPr/>
        </p:nvSpPr>
        <p:spPr bwMode="auto">
          <a:xfrm>
            <a:off x="4603750" y="4527133"/>
            <a:ext cx="50800" cy="17462"/>
          </a:xfrm>
          <a:custGeom>
            <a:avLst/>
            <a:gdLst>
              <a:gd name="T0" fmla="*/ 50800 w 63"/>
              <a:gd name="T1" fmla="*/ 12700 h 22"/>
              <a:gd name="T2" fmla="*/ 50800 w 63"/>
              <a:gd name="T3" fmla="*/ 0 h 22"/>
              <a:gd name="T4" fmla="*/ 0 w 63"/>
              <a:gd name="T5" fmla="*/ 6350 h 22"/>
              <a:gd name="T6" fmla="*/ 0 w 63"/>
              <a:gd name="T7" fmla="*/ 17462 h 22"/>
              <a:gd name="T8" fmla="*/ 50800 w 63"/>
              <a:gd name="T9" fmla="*/ 12700 h 22"/>
              <a:gd name="T10" fmla="*/ 0 60000 65536"/>
              <a:gd name="T11" fmla="*/ 0 60000 65536"/>
              <a:gd name="T12" fmla="*/ 0 60000 65536"/>
              <a:gd name="T13" fmla="*/ 0 60000 65536"/>
              <a:gd name="T14" fmla="*/ 0 60000 65536"/>
              <a:gd name="T15" fmla="*/ 0 w 63"/>
              <a:gd name="T16" fmla="*/ 0 h 22"/>
              <a:gd name="T17" fmla="*/ 63 w 63"/>
              <a:gd name="T18" fmla="*/ 22 h 22"/>
            </a:gdLst>
            <a:ahLst/>
            <a:cxnLst>
              <a:cxn ang="T10">
                <a:pos x="T0" y="T1"/>
              </a:cxn>
              <a:cxn ang="T11">
                <a:pos x="T2" y="T3"/>
              </a:cxn>
              <a:cxn ang="T12">
                <a:pos x="T4" y="T5"/>
              </a:cxn>
              <a:cxn ang="T13">
                <a:pos x="T6" y="T7"/>
              </a:cxn>
              <a:cxn ang="T14">
                <a:pos x="T8" y="T9"/>
              </a:cxn>
            </a:cxnLst>
            <a:rect l="T15" t="T16" r="T17" b="T18"/>
            <a:pathLst>
              <a:path w="63" h="22">
                <a:moveTo>
                  <a:pt x="63" y="16"/>
                </a:moveTo>
                <a:lnTo>
                  <a:pt x="63" y="0"/>
                </a:lnTo>
                <a:lnTo>
                  <a:pt x="0" y="8"/>
                </a:lnTo>
                <a:lnTo>
                  <a:pt x="0" y="22"/>
                </a:lnTo>
                <a:lnTo>
                  <a:pt x="63"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7" name="Freeform 53"/>
          <p:cNvSpPr>
            <a:spLocks/>
          </p:cNvSpPr>
          <p:nvPr/>
        </p:nvSpPr>
        <p:spPr bwMode="auto">
          <a:xfrm>
            <a:off x="4502150" y="4538245"/>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 name="Freeform 54"/>
          <p:cNvSpPr>
            <a:spLocks/>
          </p:cNvSpPr>
          <p:nvPr/>
        </p:nvSpPr>
        <p:spPr bwMode="auto">
          <a:xfrm>
            <a:off x="4400550" y="4549358"/>
            <a:ext cx="50800" cy="19050"/>
          </a:xfrm>
          <a:custGeom>
            <a:avLst/>
            <a:gdLst>
              <a:gd name="T0" fmla="*/ 50800 w 64"/>
              <a:gd name="T1" fmla="*/ 12700 h 24"/>
              <a:gd name="T2" fmla="*/ 50800 w 64"/>
              <a:gd name="T3" fmla="*/ 0 h 24"/>
              <a:gd name="T4" fmla="*/ 0 w 64"/>
              <a:gd name="T5" fmla="*/ 6350 h 24"/>
              <a:gd name="T6" fmla="*/ 0 w 64"/>
              <a:gd name="T7" fmla="*/ 19050 h 24"/>
              <a:gd name="T8" fmla="*/ 50800 w 64"/>
              <a:gd name="T9" fmla="*/ 12700 h 24"/>
              <a:gd name="T10" fmla="*/ 0 60000 65536"/>
              <a:gd name="T11" fmla="*/ 0 60000 65536"/>
              <a:gd name="T12" fmla="*/ 0 60000 65536"/>
              <a:gd name="T13" fmla="*/ 0 60000 65536"/>
              <a:gd name="T14" fmla="*/ 0 60000 65536"/>
              <a:gd name="T15" fmla="*/ 0 w 64"/>
              <a:gd name="T16" fmla="*/ 0 h 24"/>
              <a:gd name="T17" fmla="*/ 64 w 64"/>
              <a:gd name="T18" fmla="*/ 24 h 24"/>
            </a:gdLst>
            <a:ahLst/>
            <a:cxnLst>
              <a:cxn ang="T10">
                <a:pos x="T0" y="T1"/>
              </a:cxn>
              <a:cxn ang="T11">
                <a:pos x="T2" y="T3"/>
              </a:cxn>
              <a:cxn ang="T12">
                <a:pos x="T4" y="T5"/>
              </a:cxn>
              <a:cxn ang="T13">
                <a:pos x="T6" y="T7"/>
              </a:cxn>
              <a:cxn ang="T14">
                <a:pos x="T8" y="T9"/>
              </a:cxn>
            </a:cxnLst>
            <a:rect l="T15" t="T16" r="T17" b="T18"/>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9" name="Freeform 55"/>
          <p:cNvSpPr>
            <a:spLocks/>
          </p:cNvSpPr>
          <p:nvPr/>
        </p:nvSpPr>
        <p:spPr bwMode="auto">
          <a:xfrm>
            <a:off x="4324350" y="4562058"/>
            <a:ext cx="25400" cy="12700"/>
          </a:xfrm>
          <a:custGeom>
            <a:avLst/>
            <a:gdLst>
              <a:gd name="T0" fmla="*/ 25400 w 32"/>
              <a:gd name="T1" fmla="*/ 11289 h 18"/>
              <a:gd name="T2" fmla="*/ 25400 w 32"/>
              <a:gd name="T3" fmla="*/ 0 h 18"/>
              <a:gd name="T4" fmla="*/ 0 w 32"/>
              <a:gd name="T5" fmla="*/ 2822 h 18"/>
              <a:gd name="T6" fmla="*/ 0 w 32"/>
              <a:gd name="T7" fmla="*/ 12700 h 18"/>
              <a:gd name="T8" fmla="*/ 25400 w 32"/>
              <a:gd name="T9" fmla="*/ 11289 h 18"/>
              <a:gd name="T10" fmla="*/ 0 60000 65536"/>
              <a:gd name="T11" fmla="*/ 0 60000 65536"/>
              <a:gd name="T12" fmla="*/ 0 60000 65536"/>
              <a:gd name="T13" fmla="*/ 0 60000 65536"/>
              <a:gd name="T14" fmla="*/ 0 60000 65536"/>
              <a:gd name="T15" fmla="*/ 0 w 32"/>
              <a:gd name="T16" fmla="*/ 0 h 18"/>
              <a:gd name="T17" fmla="*/ 32 w 32"/>
              <a:gd name="T18" fmla="*/ 18 h 18"/>
            </a:gdLst>
            <a:ahLst/>
            <a:cxnLst>
              <a:cxn ang="T10">
                <a:pos x="T0" y="T1"/>
              </a:cxn>
              <a:cxn ang="T11">
                <a:pos x="T2" y="T3"/>
              </a:cxn>
              <a:cxn ang="T12">
                <a:pos x="T4" y="T5"/>
              </a:cxn>
              <a:cxn ang="T13">
                <a:pos x="T6" y="T7"/>
              </a:cxn>
              <a:cxn ang="T14">
                <a:pos x="T8" y="T9"/>
              </a:cxn>
            </a:cxnLst>
            <a:rect l="T15" t="T16" r="T17" b="T18"/>
            <a:pathLst>
              <a:path w="32" h="18">
                <a:moveTo>
                  <a:pt x="32" y="16"/>
                </a:moveTo>
                <a:lnTo>
                  <a:pt x="32" y="0"/>
                </a:lnTo>
                <a:lnTo>
                  <a:pt x="0" y="4"/>
                </a:lnTo>
                <a:lnTo>
                  <a:pt x="0" y="18"/>
                </a:lnTo>
                <a:lnTo>
                  <a:pt x="32"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0" name="Freeform 56"/>
          <p:cNvSpPr>
            <a:spLocks/>
          </p:cNvSpPr>
          <p:nvPr/>
        </p:nvSpPr>
        <p:spPr bwMode="auto">
          <a:xfrm>
            <a:off x="4254501" y="4527133"/>
            <a:ext cx="100013" cy="80962"/>
          </a:xfrm>
          <a:custGeom>
            <a:avLst/>
            <a:gdLst>
              <a:gd name="T0" fmla="*/ 90488 w 126"/>
              <a:gd name="T1" fmla="*/ 0 h 104"/>
              <a:gd name="T2" fmla="*/ 80963 w 126"/>
              <a:gd name="T3" fmla="*/ 42038 h 104"/>
              <a:gd name="T4" fmla="*/ 100013 w 126"/>
              <a:gd name="T5" fmla="*/ 80962 h 104"/>
              <a:gd name="T6" fmla="*/ 0 w 126"/>
              <a:gd name="T7" fmla="*/ 51380 h 104"/>
              <a:gd name="T8" fmla="*/ 90488 w 126"/>
              <a:gd name="T9" fmla="*/ 0 h 104"/>
              <a:gd name="T10" fmla="*/ 0 60000 65536"/>
              <a:gd name="T11" fmla="*/ 0 60000 65536"/>
              <a:gd name="T12" fmla="*/ 0 60000 65536"/>
              <a:gd name="T13" fmla="*/ 0 60000 65536"/>
              <a:gd name="T14" fmla="*/ 0 60000 65536"/>
              <a:gd name="T15" fmla="*/ 0 w 126"/>
              <a:gd name="T16" fmla="*/ 0 h 104"/>
              <a:gd name="T17" fmla="*/ 126 w 126"/>
              <a:gd name="T18" fmla="*/ 104 h 104"/>
            </a:gdLst>
            <a:ahLst/>
            <a:cxnLst>
              <a:cxn ang="T10">
                <a:pos x="T0" y="T1"/>
              </a:cxn>
              <a:cxn ang="T11">
                <a:pos x="T2" y="T3"/>
              </a:cxn>
              <a:cxn ang="T12">
                <a:pos x="T4" y="T5"/>
              </a:cxn>
              <a:cxn ang="T13">
                <a:pos x="T6" y="T7"/>
              </a:cxn>
              <a:cxn ang="T14">
                <a:pos x="T8" y="T9"/>
              </a:cxn>
            </a:cxnLst>
            <a:rect l="T15" t="T16" r="T17" b="T18"/>
            <a:pathLst>
              <a:path w="126" h="104">
                <a:moveTo>
                  <a:pt x="114" y="0"/>
                </a:moveTo>
                <a:lnTo>
                  <a:pt x="102" y="54"/>
                </a:lnTo>
                <a:lnTo>
                  <a:pt x="126" y="104"/>
                </a:lnTo>
                <a:lnTo>
                  <a:pt x="0" y="66"/>
                </a:lnTo>
                <a:lnTo>
                  <a:pt x="1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1" name="Freeform 57"/>
          <p:cNvSpPr>
            <a:spLocks/>
          </p:cNvSpPr>
          <p:nvPr/>
        </p:nvSpPr>
        <p:spPr bwMode="auto">
          <a:xfrm>
            <a:off x="4805364" y="5038308"/>
            <a:ext cx="53975" cy="19050"/>
          </a:xfrm>
          <a:custGeom>
            <a:avLst/>
            <a:gdLst>
              <a:gd name="T0" fmla="*/ 3175 w 68"/>
              <a:gd name="T1" fmla="*/ 0 h 24"/>
              <a:gd name="T2" fmla="*/ 0 w 68"/>
              <a:gd name="T3" fmla="*/ 11113 h 24"/>
              <a:gd name="T4" fmla="*/ 50800 w 68"/>
              <a:gd name="T5" fmla="*/ 19050 h 24"/>
              <a:gd name="T6" fmla="*/ 53975 w 68"/>
              <a:gd name="T7" fmla="*/ 6350 h 24"/>
              <a:gd name="T8" fmla="*/ 3175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4" y="0"/>
                </a:moveTo>
                <a:lnTo>
                  <a:pt x="0" y="14"/>
                </a:lnTo>
                <a:lnTo>
                  <a:pt x="64" y="24"/>
                </a:lnTo>
                <a:lnTo>
                  <a:pt x="68" y="8"/>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 name="Freeform 58"/>
          <p:cNvSpPr>
            <a:spLocks/>
          </p:cNvSpPr>
          <p:nvPr/>
        </p:nvSpPr>
        <p:spPr bwMode="auto">
          <a:xfrm>
            <a:off x="4906964" y="5052595"/>
            <a:ext cx="53975" cy="19050"/>
          </a:xfrm>
          <a:custGeom>
            <a:avLst/>
            <a:gdLst>
              <a:gd name="T0" fmla="*/ 3175 w 68"/>
              <a:gd name="T1" fmla="*/ 0 h 24"/>
              <a:gd name="T2" fmla="*/ 0 w 68"/>
              <a:gd name="T3" fmla="*/ 12700 h 24"/>
              <a:gd name="T4" fmla="*/ 50800 w 68"/>
              <a:gd name="T5" fmla="*/ 19050 h 24"/>
              <a:gd name="T6" fmla="*/ 53975 w 68"/>
              <a:gd name="T7" fmla="*/ 7938 h 24"/>
              <a:gd name="T8" fmla="*/ 3175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4" y="0"/>
                </a:moveTo>
                <a:lnTo>
                  <a:pt x="0" y="16"/>
                </a:lnTo>
                <a:lnTo>
                  <a:pt x="64" y="24"/>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3" name="Freeform 59"/>
          <p:cNvSpPr>
            <a:spLocks/>
          </p:cNvSpPr>
          <p:nvPr/>
        </p:nvSpPr>
        <p:spPr bwMode="auto">
          <a:xfrm>
            <a:off x="5008564" y="5066884"/>
            <a:ext cx="53975" cy="20637"/>
          </a:xfrm>
          <a:custGeom>
            <a:avLst/>
            <a:gdLst>
              <a:gd name="T0" fmla="*/ 3175 w 68"/>
              <a:gd name="T1" fmla="*/ 0 h 26"/>
              <a:gd name="T2" fmla="*/ 0 w 68"/>
              <a:gd name="T3" fmla="*/ 12700 h 26"/>
              <a:gd name="T4" fmla="*/ 50800 w 68"/>
              <a:gd name="T5" fmla="*/ 20637 h 26"/>
              <a:gd name="T6" fmla="*/ 53975 w 68"/>
              <a:gd name="T7" fmla="*/ 7937 h 26"/>
              <a:gd name="T8" fmla="*/ 3175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4" name="Freeform 60"/>
          <p:cNvSpPr>
            <a:spLocks/>
          </p:cNvSpPr>
          <p:nvPr/>
        </p:nvSpPr>
        <p:spPr bwMode="auto">
          <a:xfrm>
            <a:off x="5110164" y="5082758"/>
            <a:ext cx="53975" cy="19050"/>
          </a:xfrm>
          <a:custGeom>
            <a:avLst/>
            <a:gdLst>
              <a:gd name="T0" fmla="*/ 3175 w 68"/>
              <a:gd name="T1" fmla="*/ 0 h 24"/>
              <a:gd name="T2" fmla="*/ 0 w 68"/>
              <a:gd name="T3" fmla="*/ 12700 h 24"/>
              <a:gd name="T4" fmla="*/ 50800 w 68"/>
              <a:gd name="T5" fmla="*/ 19050 h 24"/>
              <a:gd name="T6" fmla="*/ 53975 w 68"/>
              <a:gd name="T7" fmla="*/ 6350 h 24"/>
              <a:gd name="T8" fmla="*/ 3175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4" y="0"/>
                </a:moveTo>
                <a:lnTo>
                  <a:pt x="0" y="16"/>
                </a:lnTo>
                <a:lnTo>
                  <a:pt x="64" y="24"/>
                </a:lnTo>
                <a:lnTo>
                  <a:pt x="68" y="8"/>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5" name="Freeform 61"/>
          <p:cNvSpPr>
            <a:spLocks/>
          </p:cNvSpPr>
          <p:nvPr/>
        </p:nvSpPr>
        <p:spPr bwMode="auto">
          <a:xfrm>
            <a:off x="5211764" y="5097045"/>
            <a:ext cx="53975" cy="20638"/>
          </a:xfrm>
          <a:custGeom>
            <a:avLst/>
            <a:gdLst>
              <a:gd name="T0" fmla="*/ 3175 w 68"/>
              <a:gd name="T1" fmla="*/ 0 h 26"/>
              <a:gd name="T2" fmla="*/ 0 w 68"/>
              <a:gd name="T3" fmla="*/ 12700 h 26"/>
              <a:gd name="T4" fmla="*/ 50800 w 68"/>
              <a:gd name="T5" fmla="*/ 20638 h 26"/>
              <a:gd name="T6" fmla="*/ 53975 w 68"/>
              <a:gd name="T7" fmla="*/ 7938 h 26"/>
              <a:gd name="T8" fmla="*/ 3175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6" name="Freeform 62"/>
          <p:cNvSpPr>
            <a:spLocks/>
          </p:cNvSpPr>
          <p:nvPr/>
        </p:nvSpPr>
        <p:spPr bwMode="auto">
          <a:xfrm>
            <a:off x="5313364" y="5111334"/>
            <a:ext cx="53975" cy="20637"/>
          </a:xfrm>
          <a:custGeom>
            <a:avLst/>
            <a:gdLst>
              <a:gd name="T0" fmla="*/ 3175 w 68"/>
              <a:gd name="T1" fmla="*/ 0 h 26"/>
              <a:gd name="T2" fmla="*/ 0 w 68"/>
              <a:gd name="T3" fmla="*/ 12700 h 26"/>
              <a:gd name="T4" fmla="*/ 50800 w 68"/>
              <a:gd name="T5" fmla="*/ 20637 h 26"/>
              <a:gd name="T6" fmla="*/ 53975 w 68"/>
              <a:gd name="T7" fmla="*/ 7937 h 26"/>
              <a:gd name="T8" fmla="*/ 3175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7" name="Freeform 63"/>
          <p:cNvSpPr>
            <a:spLocks/>
          </p:cNvSpPr>
          <p:nvPr/>
        </p:nvSpPr>
        <p:spPr bwMode="auto">
          <a:xfrm>
            <a:off x="5414964" y="5127208"/>
            <a:ext cx="53975" cy="19050"/>
          </a:xfrm>
          <a:custGeom>
            <a:avLst/>
            <a:gdLst>
              <a:gd name="T0" fmla="*/ 3175 w 68"/>
              <a:gd name="T1" fmla="*/ 0 h 24"/>
              <a:gd name="T2" fmla="*/ 0 w 68"/>
              <a:gd name="T3" fmla="*/ 12700 h 24"/>
              <a:gd name="T4" fmla="*/ 50800 w 68"/>
              <a:gd name="T5" fmla="*/ 19050 h 24"/>
              <a:gd name="T6" fmla="*/ 53975 w 68"/>
              <a:gd name="T7" fmla="*/ 6350 h 24"/>
              <a:gd name="T8" fmla="*/ 3175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4" y="0"/>
                </a:moveTo>
                <a:lnTo>
                  <a:pt x="0" y="16"/>
                </a:lnTo>
                <a:lnTo>
                  <a:pt x="64" y="24"/>
                </a:lnTo>
                <a:lnTo>
                  <a:pt x="68" y="8"/>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 name="Freeform 64"/>
          <p:cNvSpPr>
            <a:spLocks/>
          </p:cNvSpPr>
          <p:nvPr/>
        </p:nvSpPr>
        <p:spPr bwMode="auto">
          <a:xfrm>
            <a:off x="5516564" y="5141495"/>
            <a:ext cx="53975" cy="20638"/>
          </a:xfrm>
          <a:custGeom>
            <a:avLst/>
            <a:gdLst>
              <a:gd name="T0" fmla="*/ 3175 w 68"/>
              <a:gd name="T1" fmla="*/ 0 h 26"/>
              <a:gd name="T2" fmla="*/ 0 w 68"/>
              <a:gd name="T3" fmla="*/ 12700 h 26"/>
              <a:gd name="T4" fmla="*/ 50800 w 68"/>
              <a:gd name="T5" fmla="*/ 20638 h 26"/>
              <a:gd name="T6" fmla="*/ 53975 w 68"/>
              <a:gd name="T7" fmla="*/ 7938 h 26"/>
              <a:gd name="T8" fmla="*/ 3175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9" name="Freeform 65"/>
          <p:cNvSpPr>
            <a:spLocks/>
          </p:cNvSpPr>
          <p:nvPr/>
        </p:nvSpPr>
        <p:spPr bwMode="auto">
          <a:xfrm>
            <a:off x="5618164" y="5155784"/>
            <a:ext cx="53975" cy="20637"/>
          </a:xfrm>
          <a:custGeom>
            <a:avLst/>
            <a:gdLst>
              <a:gd name="T0" fmla="*/ 3175 w 68"/>
              <a:gd name="T1" fmla="*/ 0 h 26"/>
              <a:gd name="T2" fmla="*/ 0 w 68"/>
              <a:gd name="T3" fmla="*/ 12700 h 26"/>
              <a:gd name="T4" fmla="*/ 50800 w 68"/>
              <a:gd name="T5" fmla="*/ 20637 h 26"/>
              <a:gd name="T6" fmla="*/ 53975 w 68"/>
              <a:gd name="T7" fmla="*/ 7937 h 26"/>
              <a:gd name="T8" fmla="*/ 3175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 name="Freeform 66"/>
          <p:cNvSpPr>
            <a:spLocks/>
          </p:cNvSpPr>
          <p:nvPr/>
        </p:nvSpPr>
        <p:spPr bwMode="auto">
          <a:xfrm>
            <a:off x="5719764" y="5171658"/>
            <a:ext cx="53975" cy="19050"/>
          </a:xfrm>
          <a:custGeom>
            <a:avLst/>
            <a:gdLst>
              <a:gd name="T0" fmla="*/ 3175 w 68"/>
              <a:gd name="T1" fmla="*/ 0 h 24"/>
              <a:gd name="T2" fmla="*/ 0 w 68"/>
              <a:gd name="T3" fmla="*/ 12700 h 24"/>
              <a:gd name="T4" fmla="*/ 50800 w 68"/>
              <a:gd name="T5" fmla="*/ 19050 h 24"/>
              <a:gd name="T6" fmla="*/ 53975 w 68"/>
              <a:gd name="T7" fmla="*/ 6350 h 24"/>
              <a:gd name="T8" fmla="*/ 3175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4" y="0"/>
                </a:moveTo>
                <a:lnTo>
                  <a:pt x="0" y="16"/>
                </a:lnTo>
                <a:lnTo>
                  <a:pt x="64" y="24"/>
                </a:lnTo>
                <a:lnTo>
                  <a:pt x="68" y="8"/>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1" name="Freeform 67"/>
          <p:cNvSpPr>
            <a:spLocks/>
          </p:cNvSpPr>
          <p:nvPr/>
        </p:nvSpPr>
        <p:spPr bwMode="auto">
          <a:xfrm>
            <a:off x="5821364" y="5185945"/>
            <a:ext cx="52387" cy="20638"/>
          </a:xfrm>
          <a:custGeom>
            <a:avLst/>
            <a:gdLst>
              <a:gd name="T0" fmla="*/ 3082 w 68"/>
              <a:gd name="T1" fmla="*/ 0 h 26"/>
              <a:gd name="T2" fmla="*/ 0 w 68"/>
              <a:gd name="T3" fmla="*/ 12700 h 26"/>
              <a:gd name="T4" fmla="*/ 49305 w 68"/>
              <a:gd name="T5" fmla="*/ 20638 h 26"/>
              <a:gd name="T6" fmla="*/ 52387 w 68"/>
              <a:gd name="T7" fmla="*/ 7938 h 26"/>
              <a:gd name="T8" fmla="*/ 3082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2" name="Freeform 68"/>
          <p:cNvSpPr>
            <a:spLocks/>
          </p:cNvSpPr>
          <p:nvPr/>
        </p:nvSpPr>
        <p:spPr bwMode="auto">
          <a:xfrm>
            <a:off x="5921376" y="5200234"/>
            <a:ext cx="53975" cy="20637"/>
          </a:xfrm>
          <a:custGeom>
            <a:avLst/>
            <a:gdLst>
              <a:gd name="T0" fmla="*/ 3175 w 68"/>
              <a:gd name="T1" fmla="*/ 0 h 25"/>
              <a:gd name="T2" fmla="*/ 0 w 68"/>
              <a:gd name="T3" fmla="*/ 12382 h 25"/>
              <a:gd name="T4" fmla="*/ 50800 w 68"/>
              <a:gd name="T5" fmla="*/ 20637 h 25"/>
              <a:gd name="T6" fmla="*/ 53975 w 68"/>
              <a:gd name="T7" fmla="*/ 7429 h 25"/>
              <a:gd name="T8" fmla="*/ 3175 w 68"/>
              <a:gd name="T9" fmla="*/ 0 h 25"/>
              <a:gd name="T10" fmla="*/ 0 60000 65536"/>
              <a:gd name="T11" fmla="*/ 0 60000 65536"/>
              <a:gd name="T12" fmla="*/ 0 60000 65536"/>
              <a:gd name="T13" fmla="*/ 0 60000 65536"/>
              <a:gd name="T14" fmla="*/ 0 60000 65536"/>
              <a:gd name="T15" fmla="*/ 0 w 68"/>
              <a:gd name="T16" fmla="*/ 0 h 25"/>
              <a:gd name="T17" fmla="*/ 68 w 68"/>
              <a:gd name="T18" fmla="*/ 25 h 25"/>
            </a:gdLst>
            <a:ahLst/>
            <a:cxnLst>
              <a:cxn ang="T10">
                <a:pos x="T0" y="T1"/>
              </a:cxn>
              <a:cxn ang="T11">
                <a:pos x="T2" y="T3"/>
              </a:cxn>
              <a:cxn ang="T12">
                <a:pos x="T4" y="T5"/>
              </a:cxn>
              <a:cxn ang="T13">
                <a:pos x="T6" y="T7"/>
              </a:cxn>
              <a:cxn ang="T14">
                <a:pos x="T8" y="T9"/>
              </a:cxn>
            </a:cxnLst>
            <a:rect l="T15" t="T16" r="T17" b="T18"/>
            <a:pathLst>
              <a:path w="68" h="25">
                <a:moveTo>
                  <a:pt x="4" y="0"/>
                </a:moveTo>
                <a:lnTo>
                  <a:pt x="0" y="15"/>
                </a:lnTo>
                <a:lnTo>
                  <a:pt x="64" y="25"/>
                </a:lnTo>
                <a:lnTo>
                  <a:pt x="68" y="9"/>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3" name="Freeform 69"/>
          <p:cNvSpPr>
            <a:spLocks/>
          </p:cNvSpPr>
          <p:nvPr/>
        </p:nvSpPr>
        <p:spPr bwMode="auto">
          <a:xfrm>
            <a:off x="6022976" y="5216108"/>
            <a:ext cx="53975" cy="19050"/>
          </a:xfrm>
          <a:custGeom>
            <a:avLst/>
            <a:gdLst>
              <a:gd name="T0" fmla="*/ 3175 w 68"/>
              <a:gd name="T1" fmla="*/ 0 h 24"/>
              <a:gd name="T2" fmla="*/ 0 w 68"/>
              <a:gd name="T3" fmla="*/ 12700 h 24"/>
              <a:gd name="T4" fmla="*/ 50800 w 68"/>
              <a:gd name="T5" fmla="*/ 19050 h 24"/>
              <a:gd name="T6" fmla="*/ 53975 w 68"/>
              <a:gd name="T7" fmla="*/ 6350 h 24"/>
              <a:gd name="T8" fmla="*/ 3175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4" y="0"/>
                </a:moveTo>
                <a:lnTo>
                  <a:pt x="0" y="16"/>
                </a:lnTo>
                <a:lnTo>
                  <a:pt x="64" y="24"/>
                </a:lnTo>
                <a:lnTo>
                  <a:pt x="68" y="8"/>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4" name="Freeform 70"/>
          <p:cNvSpPr>
            <a:spLocks/>
          </p:cNvSpPr>
          <p:nvPr/>
        </p:nvSpPr>
        <p:spPr bwMode="auto">
          <a:xfrm>
            <a:off x="6124576" y="5230395"/>
            <a:ext cx="53975" cy="20638"/>
          </a:xfrm>
          <a:custGeom>
            <a:avLst/>
            <a:gdLst>
              <a:gd name="T0" fmla="*/ 3175 w 68"/>
              <a:gd name="T1" fmla="*/ 0 h 26"/>
              <a:gd name="T2" fmla="*/ 0 w 68"/>
              <a:gd name="T3" fmla="*/ 12700 h 26"/>
              <a:gd name="T4" fmla="*/ 50800 w 68"/>
              <a:gd name="T5" fmla="*/ 20638 h 26"/>
              <a:gd name="T6" fmla="*/ 53975 w 68"/>
              <a:gd name="T7" fmla="*/ 7938 h 26"/>
              <a:gd name="T8" fmla="*/ 3175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5" name="Freeform 71"/>
          <p:cNvSpPr>
            <a:spLocks/>
          </p:cNvSpPr>
          <p:nvPr/>
        </p:nvSpPr>
        <p:spPr bwMode="auto">
          <a:xfrm>
            <a:off x="6226176" y="5244684"/>
            <a:ext cx="53975" cy="20637"/>
          </a:xfrm>
          <a:custGeom>
            <a:avLst/>
            <a:gdLst>
              <a:gd name="T0" fmla="*/ 3175 w 68"/>
              <a:gd name="T1" fmla="*/ 0 h 26"/>
              <a:gd name="T2" fmla="*/ 0 w 68"/>
              <a:gd name="T3" fmla="*/ 12700 h 26"/>
              <a:gd name="T4" fmla="*/ 50800 w 68"/>
              <a:gd name="T5" fmla="*/ 20637 h 26"/>
              <a:gd name="T6" fmla="*/ 53975 w 68"/>
              <a:gd name="T7" fmla="*/ 7937 h 26"/>
              <a:gd name="T8" fmla="*/ 3175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6" name="Freeform 72"/>
          <p:cNvSpPr>
            <a:spLocks/>
          </p:cNvSpPr>
          <p:nvPr/>
        </p:nvSpPr>
        <p:spPr bwMode="auto">
          <a:xfrm>
            <a:off x="6327776" y="5260558"/>
            <a:ext cx="53975" cy="19050"/>
          </a:xfrm>
          <a:custGeom>
            <a:avLst/>
            <a:gdLst>
              <a:gd name="T0" fmla="*/ 3175 w 68"/>
              <a:gd name="T1" fmla="*/ 0 h 24"/>
              <a:gd name="T2" fmla="*/ 0 w 68"/>
              <a:gd name="T3" fmla="*/ 12700 h 24"/>
              <a:gd name="T4" fmla="*/ 50800 w 68"/>
              <a:gd name="T5" fmla="*/ 19050 h 24"/>
              <a:gd name="T6" fmla="*/ 53975 w 68"/>
              <a:gd name="T7" fmla="*/ 7938 h 24"/>
              <a:gd name="T8" fmla="*/ 3175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4" y="0"/>
                </a:moveTo>
                <a:lnTo>
                  <a:pt x="0" y="16"/>
                </a:lnTo>
                <a:lnTo>
                  <a:pt x="64" y="24"/>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7" name="Freeform 73"/>
          <p:cNvSpPr>
            <a:spLocks/>
          </p:cNvSpPr>
          <p:nvPr/>
        </p:nvSpPr>
        <p:spPr bwMode="auto">
          <a:xfrm>
            <a:off x="6429376" y="5274845"/>
            <a:ext cx="53975" cy="20638"/>
          </a:xfrm>
          <a:custGeom>
            <a:avLst/>
            <a:gdLst>
              <a:gd name="T0" fmla="*/ 3175 w 68"/>
              <a:gd name="T1" fmla="*/ 0 h 26"/>
              <a:gd name="T2" fmla="*/ 0 w 68"/>
              <a:gd name="T3" fmla="*/ 12700 h 26"/>
              <a:gd name="T4" fmla="*/ 50800 w 68"/>
              <a:gd name="T5" fmla="*/ 20638 h 26"/>
              <a:gd name="T6" fmla="*/ 53975 w 68"/>
              <a:gd name="T7" fmla="*/ 7938 h 26"/>
              <a:gd name="T8" fmla="*/ 3175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8" name="Freeform 74"/>
          <p:cNvSpPr>
            <a:spLocks/>
          </p:cNvSpPr>
          <p:nvPr/>
        </p:nvSpPr>
        <p:spPr bwMode="auto">
          <a:xfrm>
            <a:off x="6530976" y="5290721"/>
            <a:ext cx="53975" cy="17463"/>
          </a:xfrm>
          <a:custGeom>
            <a:avLst/>
            <a:gdLst>
              <a:gd name="T0" fmla="*/ 3175 w 68"/>
              <a:gd name="T1" fmla="*/ 0 h 24"/>
              <a:gd name="T2" fmla="*/ 0 w 68"/>
              <a:gd name="T3" fmla="*/ 10187 h 24"/>
              <a:gd name="T4" fmla="*/ 50800 w 68"/>
              <a:gd name="T5" fmla="*/ 17463 h 24"/>
              <a:gd name="T6" fmla="*/ 53975 w 68"/>
              <a:gd name="T7" fmla="*/ 5821 h 24"/>
              <a:gd name="T8" fmla="*/ 3175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4" y="0"/>
                </a:moveTo>
                <a:lnTo>
                  <a:pt x="0" y="14"/>
                </a:lnTo>
                <a:lnTo>
                  <a:pt x="64" y="24"/>
                </a:lnTo>
                <a:lnTo>
                  <a:pt x="68" y="8"/>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9" name="Freeform 75"/>
          <p:cNvSpPr>
            <a:spLocks/>
          </p:cNvSpPr>
          <p:nvPr/>
        </p:nvSpPr>
        <p:spPr bwMode="auto">
          <a:xfrm>
            <a:off x="6632576" y="5303420"/>
            <a:ext cx="53975" cy="19050"/>
          </a:xfrm>
          <a:custGeom>
            <a:avLst/>
            <a:gdLst>
              <a:gd name="T0" fmla="*/ 3175 w 68"/>
              <a:gd name="T1" fmla="*/ 0 h 24"/>
              <a:gd name="T2" fmla="*/ 0 w 68"/>
              <a:gd name="T3" fmla="*/ 12700 h 24"/>
              <a:gd name="T4" fmla="*/ 50800 w 68"/>
              <a:gd name="T5" fmla="*/ 19050 h 24"/>
              <a:gd name="T6" fmla="*/ 53975 w 68"/>
              <a:gd name="T7" fmla="*/ 7938 h 24"/>
              <a:gd name="T8" fmla="*/ 3175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4" y="0"/>
                </a:moveTo>
                <a:lnTo>
                  <a:pt x="0" y="16"/>
                </a:lnTo>
                <a:lnTo>
                  <a:pt x="64" y="24"/>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0" name="Freeform 76"/>
          <p:cNvSpPr>
            <a:spLocks/>
          </p:cNvSpPr>
          <p:nvPr/>
        </p:nvSpPr>
        <p:spPr bwMode="auto">
          <a:xfrm>
            <a:off x="6734176" y="5317709"/>
            <a:ext cx="53975" cy="20637"/>
          </a:xfrm>
          <a:custGeom>
            <a:avLst/>
            <a:gdLst>
              <a:gd name="T0" fmla="*/ 3175 w 68"/>
              <a:gd name="T1" fmla="*/ 0 h 26"/>
              <a:gd name="T2" fmla="*/ 0 w 68"/>
              <a:gd name="T3" fmla="*/ 12700 h 26"/>
              <a:gd name="T4" fmla="*/ 50800 w 68"/>
              <a:gd name="T5" fmla="*/ 20637 h 26"/>
              <a:gd name="T6" fmla="*/ 53975 w 68"/>
              <a:gd name="T7" fmla="*/ 7937 h 26"/>
              <a:gd name="T8" fmla="*/ 3175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1" name="Freeform 77"/>
          <p:cNvSpPr>
            <a:spLocks/>
          </p:cNvSpPr>
          <p:nvPr/>
        </p:nvSpPr>
        <p:spPr bwMode="auto">
          <a:xfrm>
            <a:off x="6835776" y="5333583"/>
            <a:ext cx="53975" cy="19050"/>
          </a:xfrm>
          <a:custGeom>
            <a:avLst/>
            <a:gdLst>
              <a:gd name="T0" fmla="*/ 3175 w 68"/>
              <a:gd name="T1" fmla="*/ 0 h 24"/>
              <a:gd name="T2" fmla="*/ 0 w 68"/>
              <a:gd name="T3" fmla="*/ 12700 h 24"/>
              <a:gd name="T4" fmla="*/ 50800 w 68"/>
              <a:gd name="T5" fmla="*/ 19050 h 24"/>
              <a:gd name="T6" fmla="*/ 53975 w 68"/>
              <a:gd name="T7" fmla="*/ 6350 h 24"/>
              <a:gd name="T8" fmla="*/ 3175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4" y="0"/>
                </a:moveTo>
                <a:lnTo>
                  <a:pt x="0" y="16"/>
                </a:lnTo>
                <a:lnTo>
                  <a:pt x="64" y="24"/>
                </a:lnTo>
                <a:lnTo>
                  <a:pt x="68" y="8"/>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2" name="Freeform 78"/>
          <p:cNvSpPr>
            <a:spLocks/>
          </p:cNvSpPr>
          <p:nvPr/>
        </p:nvSpPr>
        <p:spPr bwMode="auto">
          <a:xfrm>
            <a:off x="6937376" y="5347870"/>
            <a:ext cx="53975" cy="20638"/>
          </a:xfrm>
          <a:custGeom>
            <a:avLst/>
            <a:gdLst>
              <a:gd name="T0" fmla="*/ 3175 w 68"/>
              <a:gd name="T1" fmla="*/ 0 h 26"/>
              <a:gd name="T2" fmla="*/ 0 w 68"/>
              <a:gd name="T3" fmla="*/ 12700 h 26"/>
              <a:gd name="T4" fmla="*/ 50800 w 68"/>
              <a:gd name="T5" fmla="*/ 20638 h 26"/>
              <a:gd name="T6" fmla="*/ 53975 w 68"/>
              <a:gd name="T7" fmla="*/ 7938 h 26"/>
              <a:gd name="T8" fmla="*/ 3175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3" name="Freeform 79"/>
          <p:cNvSpPr>
            <a:spLocks/>
          </p:cNvSpPr>
          <p:nvPr/>
        </p:nvSpPr>
        <p:spPr bwMode="auto">
          <a:xfrm>
            <a:off x="6981826" y="5319295"/>
            <a:ext cx="100013" cy="82550"/>
          </a:xfrm>
          <a:custGeom>
            <a:avLst/>
            <a:gdLst>
              <a:gd name="T0" fmla="*/ 0 w 125"/>
              <a:gd name="T1" fmla="*/ 82550 h 103"/>
              <a:gd name="T2" fmla="*/ 20803 w 125"/>
              <a:gd name="T3" fmla="*/ 43279 h 103"/>
              <a:gd name="T4" fmla="*/ 12802 w 125"/>
              <a:gd name="T5" fmla="*/ 0 h 103"/>
              <a:gd name="T6" fmla="*/ 100013 w 125"/>
              <a:gd name="T7" fmla="*/ 56102 h 103"/>
              <a:gd name="T8" fmla="*/ 0 w 125"/>
              <a:gd name="T9" fmla="*/ 82550 h 103"/>
              <a:gd name="T10" fmla="*/ 0 60000 65536"/>
              <a:gd name="T11" fmla="*/ 0 60000 65536"/>
              <a:gd name="T12" fmla="*/ 0 60000 65536"/>
              <a:gd name="T13" fmla="*/ 0 60000 65536"/>
              <a:gd name="T14" fmla="*/ 0 60000 65536"/>
              <a:gd name="T15" fmla="*/ 0 w 125"/>
              <a:gd name="T16" fmla="*/ 0 h 103"/>
              <a:gd name="T17" fmla="*/ 125 w 125"/>
              <a:gd name="T18" fmla="*/ 103 h 103"/>
            </a:gdLst>
            <a:ahLst/>
            <a:cxnLst>
              <a:cxn ang="T10">
                <a:pos x="T0" y="T1"/>
              </a:cxn>
              <a:cxn ang="T11">
                <a:pos x="T2" y="T3"/>
              </a:cxn>
              <a:cxn ang="T12">
                <a:pos x="T4" y="T5"/>
              </a:cxn>
              <a:cxn ang="T13">
                <a:pos x="T6" y="T7"/>
              </a:cxn>
              <a:cxn ang="T14">
                <a:pos x="T8" y="T9"/>
              </a:cxn>
            </a:cxnLst>
            <a:rect l="T15" t="T16" r="T17" b="T18"/>
            <a:pathLst>
              <a:path w="125" h="103">
                <a:moveTo>
                  <a:pt x="0" y="103"/>
                </a:moveTo>
                <a:lnTo>
                  <a:pt x="26" y="54"/>
                </a:lnTo>
                <a:lnTo>
                  <a:pt x="16" y="0"/>
                </a:lnTo>
                <a:lnTo>
                  <a:pt x="125" y="70"/>
                </a:lnTo>
                <a:lnTo>
                  <a:pt x="0" y="10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4" name="Line 80"/>
          <p:cNvSpPr>
            <a:spLocks noChangeShapeType="1"/>
          </p:cNvSpPr>
          <p:nvPr/>
        </p:nvSpPr>
        <p:spPr bwMode="auto">
          <a:xfrm>
            <a:off x="4262439" y="5185945"/>
            <a:ext cx="1587" cy="3492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5" name="Freeform 81"/>
          <p:cNvSpPr>
            <a:spLocks/>
          </p:cNvSpPr>
          <p:nvPr/>
        </p:nvSpPr>
        <p:spPr bwMode="auto">
          <a:xfrm>
            <a:off x="4221163" y="5508208"/>
            <a:ext cx="82550" cy="95250"/>
          </a:xfrm>
          <a:custGeom>
            <a:avLst/>
            <a:gdLst>
              <a:gd name="T0" fmla="*/ 0 w 104"/>
              <a:gd name="T1" fmla="*/ 0 h 119"/>
              <a:gd name="T2" fmla="*/ 41275 w 104"/>
              <a:gd name="T3" fmla="*/ 14408 h 119"/>
              <a:gd name="T4" fmla="*/ 82550 w 104"/>
              <a:gd name="T5" fmla="*/ 0 h 119"/>
              <a:gd name="T6" fmla="*/ 41275 w 104"/>
              <a:gd name="T7" fmla="*/ 95250 h 119"/>
              <a:gd name="T8" fmla="*/ 0 w 104"/>
              <a:gd name="T9" fmla="*/ 0 h 119"/>
              <a:gd name="T10" fmla="*/ 0 60000 65536"/>
              <a:gd name="T11" fmla="*/ 0 60000 65536"/>
              <a:gd name="T12" fmla="*/ 0 60000 65536"/>
              <a:gd name="T13" fmla="*/ 0 60000 65536"/>
              <a:gd name="T14" fmla="*/ 0 60000 65536"/>
              <a:gd name="T15" fmla="*/ 0 w 104"/>
              <a:gd name="T16" fmla="*/ 0 h 119"/>
              <a:gd name="T17" fmla="*/ 104 w 104"/>
              <a:gd name="T18" fmla="*/ 119 h 119"/>
            </a:gdLst>
            <a:ahLst/>
            <a:cxnLst>
              <a:cxn ang="T10">
                <a:pos x="T0" y="T1"/>
              </a:cxn>
              <a:cxn ang="T11">
                <a:pos x="T2" y="T3"/>
              </a:cxn>
              <a:cxn ang="T12">
                <a:pos x="T4" y="T5"/>
              </a:cxn>
              <a:cxn ang="T13">
                <a:pos x="T6" y="T7"/>
              </a:cxn>
              <a:cxn ang="T14">
                <a:pos x="T8" y="T9"/>
              </a:cxn>
            </a:cxnLst>
            <a:rect l="T15" t="T16" r="T17" b="T18"/>
            <a:pathLst>
              <a:path w="104" h="119">
                <a:moveTo>
                  <a:pt x="0" y="0"/>
                </a:moveTo>
                <a:lnTo>
                  <a:pt x="52" y="18"/>
                </a:lnTo>
                <a:lnTo>
                  <a:pt x="104" y="0"/>
                </a:lnTo>
                <a:lnTo>
                  <a:pt x="52" y="119"/>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6" name="Line 82"/>
          <p:cNvSpPr>
            <a:spLocks noChangeShapeType="1"/>
          </p:cNvSpPr>
          <p:nvPr/>
        </p:nvSpPr>
        <p:spPr bwMode="auto">
          <a:xfrm>
            <a:off x="7654925" y="5508208"/>
            <a:ext cx="1588" cy="25400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7" name="Freeform 83"/>
          <p:cNvSpPr>
            <a:spLocks/>
          </p:cNvSpPr>
          <p:nvPr/>
        </p:nvSpPr>
        <p:spPr bwMode="auto">
          <a:xfrm>
            <a:off x="7613650" y="5735220"/>
            <a:ext cx="82550" cy="95250"/>
          </a:xfrm>
          <a:custGeom>
            <a:avLst/>
            <a:gdLst>
              <a:gd name="T0" fmla="*/ 0 w 104"/>
              <a:gd name="T1" fmla="*/ 0 h 119"/>
              <a:gd name="T2" fmla="*/ 41275 w 104"/>
              <a:gd name="T3" fmla="*/ 14408 h 119"/>
              <a:gd name="T4" fmla="*/ 82550 w 104"/>
              <a:gd name="T5" fmla="*/ 0 h 119"/>
              <a:gd name="T6" fmla="*/ 41275 w 104"/>
              <a:gd name="T7" fmla="*/ 95250 h 119"/>
              <a:gd name="T8" fmla="*/ 0 w 104"/>
              <a:gd name="T9" fmla="*/ 0 h 119"/>
              <a:gd name="T10" fmla="*/ 0 60000 65536"/>
              <a:gd name="T11" fmla="*/ 0 60000 65536"/>
              <a:gd name="T12" fmla="*/ 0 60000 65536"/>
              <a:gd name="T13" fmla="*/ 0 60000 65536"/>
              <a:gd name="T14" fmla="*/ 0 60000 65536"/>
              <a:gd name="T15" fmla="*/ 0 w 104"/>
              <a:gd name="T16" fmla="*/ 0 h 119"/>
              <a:gd name="T17" fmla="*/ 104 w 104"/>
              <a:gd name="T18" fmla="*/ 119 h 119"/>
            </a:gdLst>
            <a:ahLst/>
            <a:cxnLst>
              <a:cxn ang="T10">
                <a:pos x="T0" y="T1"/>
              </a:cxn>
              <a:cxn ang="T11">
                <a:pos x="T2" y="T3"/>
              </a:cxn>
              <a:cxn ang="T12">
                <a:pos x="T4" y="T5"/>
              </a:cxn>
              <a:cxn ang="T13">
                <a:pos x="T6" y="T7"/>
              </a:cxn>
              <a:cxn ang="T14">
                <a:pos x="T8" y="T9"/>
              </a:cxn>
            </a:cxnLst>
            <a:rect l="T15" t="T16" r="T17" b="T18"/>
            <a:pathLst>
              <a:path w="104" h="119">
                <a:moveTo>
                  <a:pt x="0" y="0"/>
                </a:moveTo>
                <a:lnTo>
                  <a:pt x="52" y="18"/>
                </a:lnTo>
                <a:lnTo>
                  <a:pt x="104" y="0"/>
                </a:lnTo>
                <a:lnTo>
                  <a:pt x="52" y="119"/>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8" name="Rectangle 84"/>
          <p:cNvSpPr>
            <a:spLocks noChangeArrowheads="1"/>
          </p:cNvSpPr>
          <p:nvPr/>
        </p:nvSpPr>
        <p:spPr bwMode="auto">
          <a:xfrm>
            <a:off x="5835651" y="4174708"/>
            <a:ext cx="275653"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rPr>
              <a:t>data</a:t>
            </a:r>
            <a:endParaRPr lang="en-US" b="1"/>
          </a:p>
        </p:txBody>
      </p:sp>
      <p:sp>
        <p:nvSpPr>
          <p:cNvPr id="89" name="Rectangle 85"/>
          <p:cNvSpPr>
            <a:spLocks noChangeArrowheads="1"/>
          </p:cNvSpPr>
          <p:nvPr/>
        </p:nvSpPr>
        <p:spPr bwMode="auto">
          <a:xfrm>
            <a:off x="5835651" y="4990683"/>
            <a:ext cx="275653"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rPr>
              <a:t>data</a:t>
            </a:r>
            <a:endParaRPr lang="en-US" b="1"/>
          </a:p>
        </p:txBody>
      </p:sp>
      <p:sp>
        <p:nvSpPr>
          <p:cNvPr id="90" name="Rectangle 86"/>
          <p:cNvSpPr>
            <a:spLocks noChangeArrowheads="1"/>
          </p:cNvSpPr>
          <p:nvPr/>
        </p:nvSpPr>
        <p:spPr bwMode="auto">
          <a:xfrm>
            <a:off x="3889376" y="1510884"/>
            <a:ext cx="86677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en-US" b="1" dirty="0">
                <a:solidFill>
                  <a:srgbClr val="000000"/>
                </a:solidFill>
              </a:rPr>
              <a:t>Server</a:t>
            </a:r>
            <a:endParaRPr lang="en-US" b="1" dirty="0"/>
          </a:p>
        </p:txBody>
      </p:sp>
      <p:sp>
        <p:nvSpPr>
          <p:cNvPr id="91" name="Rectangle 87"/>
          <p:cNvSpPr>
            <a:spLocks noChangeArrowheads="1"/>
          </p:cNvSpPr>
          <p:nvPr/>
        </p:nvSpPr>
        <p:spPr bwMode="auto">
          <a:xfrm>
            <a:off x="7104112" y="2028657"/>
            <a:ext cx="111601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r>
              <a:rPr lang="en-US" b="1" dirty="0">
                <a:solidFill>
                  <a:srgbClr val="000000"/>
                </a:solidFill>
              </a:rPr>
              <a:t>Client</a:t>
            </a:r>
            <a:endParaRPr lang="en-US" b="1" dirty="0"/>
          </a:p>
        </p:txBody>
      </p:sp>
      <p:sp>
        <p:nvSpPr>
          <p:cNvPr id="92" name="Line 88"/>
          <p:cNvSpPr>
            <a:spLocks noChangeShapeType="1"/>
          </p:cNvSpPr>
          <p:nvPr/>
        </p:nvSpPr>
        <p:spPr bwMode="auto">
          <a:xfrm>
            <a:off x="4262439" y="3042820"/>
            <a:ext cx="1587" cy="3111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 name="Freeform 89"/>
          <p:cNvSpPr>
            <a:spLocks/>
          </p:cNvSpPr>
          <p:nvPr/>
        </p:nvSpPr>
        <p:spPr bwMode="auto">
          <a:xfrm>
            <a:off x="4221163" y="3326983"/>
            <a:ext cx="82550" cy="95250"/>
          </a:xfrm>
          <a:custGeom>
            <a:avLst/>
            <a:gdLst>
              <a:gd name="T0" fmla="*/ 0 w 104"/>
              <a:gd name="T1" fmla="*/ 0 h 119"/>
              <a:gd name="T2" fmla="*/ 41275 w 104"/>
              <a:gd name="T3" fmla="*/ 14408 h 119"/>
              <a:gd name="T4" fmla="*/ 82550 w 104"/>
              <a:gd name="T5" fmla="*/ 0 h 119"/>
              <a:gd name="T6" fmla="*/ 41275 w 104"/>
              <a:gd name="T7" fmla="*/ 95250 h 119"/>
              <a:gd name="T8" fmla="*/ 0 w 104"/>
              <a:gd name="T9" fmla="*/ 0 h 119"/>
              <a:gd name="T10" fmla="*/ 0 60000 65536"/>
              <a:gd name="T11" fmla="*/ 0 60000 65536"/>
              <a:gd name="T12" fmla="*/ 0 60000 65536"/>
              <a:gd name="T13" fmla="*/ 0 60000 65536"/>
              <a:gd name="T14" fmla="*/ 0 60000 65536"/>
              <a:gd name="T15" fmla="*/ 0 w 104"/>
              <a:gd name="T16" fmla="*/ 0 h 119"/>
              <a:gd name="T17" fmla="*/ 104 w 104"/>
              <a:gd name="T18" fmla="*/ 119 h 119"/>
            </a:gdLst>
            <a:ahLst/>
            <a:cxnLst>
              <a:cxn ang="T10">
                <a:pos x="T0" y="T1"/>
              </a:cxn>
              <a:cxn ang="T11">
                <a:pos x="T2" y="T3"/>
              </a:cxn>
              <a:cxn ang="T12">
                <a:pos x="T4" y="T5"/>
              </a:cxn>
              <a:cxn ang="T13">
                <a:pos x="T6" y="T7"/>
              </a:cxn>
              <a:cxn ang="T14">
                <a:pos x="T8" y="T9"/>
              </a:cxn>
            </a:cxnLst>
            <a:rect l="T15" t="T16" r="T17" b="T18"/>
            <a:pathLst>
              <a:path w="104" h="119">
                <a:moveTo>
                  <a:pt x="0" y="0"/>
                </a:moveTo>
                <a:lnTo>
                  <a:pt x="52" y="18"/>
                </a:lnTo>
                <a:lnTo>
                  <a:pt x="104" y="0"/>
                </a:lnTo>
                <a:lnTo>
                  <a:pt x="52" y="119"/>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4" name="Rectangle 90"/>
          <p:cNvSpPr>
            <a:spLocks noChangeArrowheads="1"/>
          </p:cNvSpPr>
          <p:nvPr/>
        </p:nvSpPr>
        <p:spPr bwMode="auto">
          <a:xfrm>
            <a:off x="3729038" y="3525420"/>
            <a:ext cx="107401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Courier New" pitchFamily="49" charset="0"/>
              </a:rPr>
              <a:t>recvfrom()</a:t>
            </a:r>
            <a:endParaRPr lang="en-US" b="1"/>
          </a:p>
        </p:txBody>
      </p:sp>
      <p:sp>
        <p:nvSpPr>
          <p:cNvPr id="95" name="Rectangle 91"/>
          <p:cNvSpPr>
            <a:spLocks noChangeArrowheads="1"/>
          </p:cNvSpPr>
          <p:nvPr/>
        </p:nvSpPr>
        <p:spPr bwMode="auto">
          <a:xfrm>
            <a:off x="3695701" y="3409533"/>
            <a:ext cx="1135063" cy="38735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96" name="Line 92"/>
          <p:cNvSpPr>
            <a:spLocks noChangeShapeType="1"/>
          </p:cNvSpPr>
          <p:nvPr/>
        </p:nvSpPr>
        <p:spPr bwMode="auto">
          <a:xfrm>
            <a:off x="4262439" y="3820695"/>
            <a:ext cx="1587" cy="13970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7" name="Freeform 93"/>
          <p:cNvSpPr>
            <a:spLocks/>
          </p:cNvSpPr>
          <p:nvPr/>
        </p:nvSpPr>
        <p:spPr bwMode="auto">
          <a:xfrm>
            <a:off x="4221163" y="3933408"/>
            <a:ext cx="82550" cy="95250"/>
          </a:xfrm>
          <a:custGeom>
            <a:avLst/>
            <a:gdLst>
              <a:gd name="T0" fmla="*/ 0 w 104"/>
              <a:gd name="T1" fmla="*/ 0 h 120"/>
              <a:gd name="T2" fmla="*/ 41275 w 104"/>
              <a:gd name="T3" fmla="*/ 14288 h 120"/>
              <a:gd name="T4" fmla="*/ 82550 w 104"/>
              <a:gd name="T5" fmla="*/ 0 h 120"/>
              <a:gd name="T6" fmla="*/ 41275 w 104"/>
              <a:gd name="T7" fmla="*/ 95250 h 120"/>
              <a:gd name="T8" fmla="*/ 0 w 104"/>
              <a:gd name="T9" fmla="*/ 0 h 120"/>
              <a:gd name="T10" fmla="*/ 0 60000 65536"/>
              <a:gd name="T11" fmla="*/ 0 60000 65536"/>
              <a:gd name="T12" fmla="*/ 0 60000 65536"/>
              <a:gd name="T13" fmla="*/ 0 60000 65536"/>
              <a:gd name="T14" fmla="*/ 0 60000 65536"/>
              <a:gd name="T15" fmla="*/ 0 w 104"/>
              <a:gd name="T16" fmla="*/ 0 h 120"/>
              <a:gd name="T17" fmla="*/ 104 w 104"/>
              <a:gd name="T18" fmla="*/ 120 h 120"/>
            </a:gdLst>
            <a:ahLst/>
            <a:cxnLst>
              <a:cxn ang="T10">
                <a:pos x="T0" y="T1"/>
              </a:cxn>
              <a:cxn ang="T11">
                <a:pos x="T2" y="T3"/>
              </a:cxn>
              <a:cxn ang="T12">
                <a:pos x="T4" y="T5"/>
              </a:cxn>
              <a:cxn ang="T13">
                <a:pos x="T6" y="T7"/>
              </a:cxn>
              <a:cxn ang="T14">
                <a:pos x="T8" y="T9"/>
              </a:cxn>
            </a:cxnLst>
            <a:rect l="T15" t="T16" r="T17" b="T18"/>
            <a:pathLst>
              <a:path w="104" h="120">
                <a:moveTo>
                  <a:pt x="0" y="0"/>
                </a:moveTo>
                <a:lnTo>
                  <a:pt x="52" y="18"/>
                </a:lnTo>
                <a:lnTo>
                  <a:pt x="104" y="0"/>
                </a:lnTo>
                <a:lnTo>
                  <a:pt x="52" y="12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8" name="Line 94"/>
          <p:cNvSpPr>
            <a:spLocks noChangeShapeType="1"/>
          </p:cNvSpPr>
          <p:nvPr/>
        </p:nvSpPr>
        <p:spPr bwMode="auto">
          <a:xfrm>
            <a:off x="7654925" y="4369971"/>
            <a:ext cx="1588" cy="69056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 name="Freeform 95"/>
          <p:cNvSpPr>
            <a:spLocks/>
          </p:cNvSpPr>
          <p:nvPr/>
        </p:nvSpPr>
        <p:spPr bwMode="auto">
          <a:xfrm>
            <a:off x="7613650" y="5033545"/>
            <a:ext cx="82550" cy="95250"/>
          </a:xfrm>
          <a:custGeom>
            <a:avLst/>
            <a:gdLst>
              <a:gd name="T0" fmla="*/ 0 w 104"/>
              <a:gd name="T1" fmla="*/ 0 h 120"/>
              <a:gd name="T2" fmla="*/ 41275 w 104"/>
              <a:gd name="T3" fmla="*/ 14288 h 120"/>
              <a:gd name="T4" fmla="*/ 82550 w 104"/>
              <a:gd name="T5" fmla="*/ 0 h 120"/>
              <a:gd name="T6" fmla="*/ 41275 w 104"/>
              <a:gd name="T7" fmla="*/ 95250 h 120"/>
              <a:gd name="T8" fmla="*/ 0 w 104"/>
              <a:gd name="T9" fmla="*/ 0 h 120"/>
              <a:gd name="T10" fmla="*/ 0 60000 65536"/>
              <a:gd name="T11" fmla="*/ 0 60000 65536"/>
              <a:gd name="T12" fmla="*/ 0 60000 65536"/>
              <a:gd name="T13" fmla="*/ 0 60000 65536"/>
              <a:gd name="T14" fmla="*/ 0 60000 65536"/>
              <a:gd name="T15" fmla="*/ 0 w 104"/>
              <a:gd name="T16" fmla="*/ 0 h 120"/>
              <a:gd name="T17" fmla="*/ 104 w 104"/>
              <a:gd name="T18" fmla="*/ 120 h 120"/>
            </a:gdLst>
            <a:ahLst/>
            <a:cxnLst>
              <a:cxn ang="T10">
                <a:pos x="T0" y="T1"/>
              </a:cxn>
              <a:cxn ang="T11">
                <a:pos x="T2" y="T3"/>
              </a:cxn>
              <a:cxn ang="T12">
                <a:pos x="T4" y="T5"/>
              </a:cxn>
              <a:cxn ang="T13">
                <a:pos x="T6" y="T7"/>
              </a:cxn>
              <a:cxn ang="T14">
                <a:pos x="T8" y="T9"/>
              </a:cxn>
            </a:cxnLst>
            <a:rect l="T15" t="T16" r="T17" b="T18"/>
            <a:pathLst>
              <a:path w="104" h="120">
                <a:moveTo>
                  <a:pt x="0" y="0"/>
                </a:moveTo>
                <a:lnTo>
                  <a:pt x="52" y="18"/>
                </a:lnTo>
                <a:lnTo>
                  <a:pt x="104" y="0"/>
                </a:lnTo>
                <a:lnTo>
                  <a:pt x="52" y="12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0" name="Line 96"/>
          <p:cNvSpPr>
            <a:spLocks noChangeShapeType="1"/>
          </p:cNvSpPr>
          <p:nvPr/>
        </p:nvSpPr>
        <p:spPr bwMode="auto">
          <a:xfrm>
            <a:off x="7651750" y="2795170"/>
            <a:ext cx="1588" cy="21748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1" name="Freeform 97"/>
          <p:cNvSpPr>
            <a:spLocks/>
          </p:cNvSpPr>
          <p:nvPr/>
        </p:nvSpPr>
        <p:spPr bwMode="auto">
          <a:xfrm>
            <a:off x="7610475" y="2985670"/>
            <a:ext cx="82550" cy="95250"/>
          </a:xfrm>
          <a:custGeom>
            <a:avLst/>
            <a:gdLst>
              <a:gd name="T0" fmla="*/ 0 w 104"/>
              <a:gd name="T1" fmla="*/ 0 h 119"/>
              <a:gd name="T2" fmla="*/ 41275 w 104"/>
              <a:gd name="T3" fmla="*/ 14408 h 119"/>
              <a:gd name="T4" fmla="*/ 82550 w 104"/>
              <a:gd name="T5" fmla="*/ 0 h 119"/>
              <a:gd name="T6" fmla="*/ 41275 w 104"/>
              <a:gd name="T7" fmla="*/ 95250 h 119"/>
              <a:gd name="T8" fmla="*/ 0 w 104"/>
              <a:gd name="T9" fmla="*/ 0 h 119"/>
              <a:gd name="T10" fmla="*/ 0 60000 65536"/>
              <a:gd name="T11" fmla="*/ 0 60000 65536"/>
              <a:gd name="T12" fmla="*/ 0 60000 65536"/>
              <a:gd name="T13" fmla="*/ 0 60000 65536"/>
              <a:gd name="T14" fmla="*/ 0 60000 65536"/>
              <a:gd name="T15" fmla="*/ 0 w 104"/>
              <a:gd name="T16" fmla="*/ 0 h 119"/>
              <a:gd name="T17" fmla="*/ 104 w 104"/>
              <a:gd name="T18" fmla="*/ 119 h 119"/>
            </a:gdLst>
            <a:ahLst/>
            <a:cxnLst>
              <a:cxn ang="T10">
                <a:pos x="T0" y="T1"/>
              </a:cxn>
              <a:cxn ang="T11">
                <a:pos x="T2" y="T3"/>
              </a:cxn>
              <a:cxn ang="T12">
                <a:pos x="T4" y="T5"/>
              </a:cxn>
              <a:cxn ang="T13">
                <a:pos x="T6" y="T7"/>
              </a:cxn>
              <a:cxn ang="T14">
                <a:pos x="T8" y="T9"/>
              </a:cxn>
            </a:cxnLst>
            <a:rect l="T15" t="T16" r="T17" b="T18"/>
            <a:pathLst>
              <a:path w="104" h="119">
                <a:moveTo>
                  <a:pt x="0" y="0"/>
                </a:moveTo>
                <a:lnTo>
                  <a:pt x="52" y="18"/>
                </a:lnTo>
                <a:lnTo>
                  <a:pt x="104" y="0"/>
                </a:lnTo>
                <a:lnTo>
                  <a:pt x="52" y="119"/>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2" name="Line 98"/>
          <p:cNvSpPr>
            <a:spLocks noChangeShapeType="1"/>
          </p:cNvSpPr>
          <p:nvPr/>
        </p:nvSpPr>
        <p:spPr bwMode="auto">
          <a:xfrm>
            <a:off x="7651750" y="3469858"/>
            <a:ext cx="1588" cy="44291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 name="Freeform 99"/>
          <p:cNvSpPr>
            <a:spLocks/>
          </p:cNvSpPr>
          <p:nvPr/>
        </p:nvSpPr>
        <p:spPr bwMode="auto">
          <a:xfrm>
            <a:off x="7610475" y="3885783"/>
            <a:ext cx="82550" cy="95250"/>
          </a:xfrm>
          <a:custGeom>
            <a:avLst/>
            <a:gdLst>
              <a:gd name="T0" fmla="*/ 0 w 104"/>
              <a:gd name="T1" fmla="*/ 0 h 119"/>
              <a:gd name="T2" fmla="*/ 41275 w 104"/>
              <a:gd name="T3" fmla="*/ 14408 h 119"/>
              <a:gd name="T4" fmla="*/ 82550 w 104"/>
              <a:gd name="T5" fmla="*/ 0 h 119"/>
              <a:gd name="T6" fmla="*/ 41275 w 104"/>
              <a:gd name="T7" fmla="*/ 95250 h 119"/>
              <a:gd name="T8" fmla="*/ 0 w 104"/>
              <a:gd name="T9" fmla="*/ 0 h 119"/>
              <a:gd name="T10" fmla="*/ 0 60000 65536"/>
              <a:gd name="T11" fmla="*/ 0 60000 65536"/>
              <a:gd name="T12" fmla="*/ 0 60000 65536"/>
              <a:gd name="T13" fmla="*/ 0 60000 65536"/>
              <a:gd name="T14" fmla="*/ 0 60000 65536"/>
              <a:gd name="T15" fmla="*/ 0 w 104"/>
              <a:gd name="T16" fmla="*/ 0 h 119"/>
              <a:gd name="T17" fmla="*/ 104 w 104"/>
              <a:gd name="T18" fmla="*/ 119 h 119"/>
            </a:gdLst>
            <a:ahLst/>
            <a:cxnLst>
              <a:cxn ang="T10">
                <a:pos x="T0" y="T1"/>
              </a:cxn>
              <a:cxn ang="T11">
                <a:pos x="T2" y="T3"/>
              </a:cxn>
              <a:cxn ang="T12">
                <a:pos x="T4" y="T5"/>
              </a:cxn>
              <a:cxn ang="T13">
                <a:pos x="T6" y="T7"/>
              </a:cxn>
              <a:cxn ang="T14">
                <a:pos x="T8" y="T9"/>
              </a:cxn>
            </a:cxnLst>
            <a:rect l="T15" t="T16" r="T17" b="T18"/>
            <a:pathLst>
              <a:path w="104" h="119">
                <a:moveTo>
                  <a:pt x="0" y="0"/>
                </a:moveTo>
                <a:lnTo>
                  <a:pt x="52" y="18"/>
                </a:lnTo>
                <a:lnTo>
                  <a:pt x="104" y="0"/>
                </a:lnTo>
                <a:lnTo>
                  <a:pt x="52" y="119"/>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4" name="Rectangle 104"/>
          <p:cNvSpPr>
            <a:spLocks noChangeArrowheads="1"/>
          </p:cNvSpPr>
          <p:nvPr/>
        </p:nvSpPr>
        <p:spPr bwMode="auto">
          <a:xfrm>
            <a:off x="8759825" y="2966620"/>
            <a:ext cx="1371600" cy="609600"/>
          </a:xfrm>
          <a:prstGeom prst="rect">
            <a:avLst/>
          </a:prstGeom>
          <a:solidFill>
            <a:schemeClr val="bg1"/>
          </a:solidFill>
          <a:ln w="9525">
            <a:solidFill>
              <a:schemeClr val="bg1"/>
            </a:solidFill>
            <a:miter lim="800000"/>
            <a:headEnd/>
            <a:tailEnd/>
          </a:ln>
        </p:spPr>
        <p:txBody>
          <a:bodyPr wrap="none" anchor="ctr"/>
          <a:lstStyle/>
          <a:p>
            <a:pPr algn="ctr"/>
            <a:r>
              <a:rPr lang="en-US" b="1">
                <a:solidFill>
                  <a:srgbClr val="990000"/>
                </a:solidFill>
              </a:rPr>
              <a:t>Not needed</a:t>
            </a:r>
          </a:p>
        </p:txBody>
      </p:sp>
      <p:cxnSp>
        <p:nvCxnSpPr>
          <p:cNvPr id="105" name="AutoShape 105"/>
          <p:cNvCxnSpPr>
            <a:cxnSpLocks noChangeShapeType="1"/>
            <a:stCxn id="104" idx="1"/>
            <a:endCxn id="20" idx="3"/>
          </p:cNvCxnSpPr>
          <p:nvPr/>
        </p:nvCxnSpPr>
        <p:spPr bwMode="auto">
          <a:xfrm flipH="1" flipV="1">
            <a:off x="8223251" y="3261896"/>
            <a:ext cx="536575" cy="952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1361700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F002-7959-8FB7-64A7-2507E90C6BFF}"/>
              </a:ext>
            </a:extLst>
          </p:cNvPr>
          <p:cNvSpPr>
            <a:spLocks noGrp="1"/>
          </p:cNvSpPr>
          <p:nvPr>
            <p:ph type="title"/>
          </p:nvPr>
        </p:nvSpPr>
        <p:spPr/>
        <p:txBody>
          <a:bodyPr/>
          <a:lstStyle/>
          <a:p>
            <a:r>
              <a:rPr lang="en-US" dirty="0"/>
              <a:t>*How to figure out the size of the image?</a:t>
            </a:r>
          </a:p>
        </p:txBody>
      </p:sp>
      <p:sp>
        <p:nvSpPr>
          <p:cNvPr id="3" name="Content Placeholder 2">
            <a:extLst>
              <a:ext uri="{FF2B5EF4-FFF2-40B4-BE49-F238E27FC236}">
                <a16:creationId xmlns:a16="http://schemas.microsoft.com/office/drawing/2014/main" id="{A8C70223-93C1-E20B-6EED-1DB97574E68F}"/>
              </a:ext>
            </a:extLst>
          </p:cNvPr>
          <p:cNvSpPr>
            <a:spLocks noGrp="1"/>
          </p:cNvSpPr>
          <p:nvPr>
            <p:ph idx="1"/>
          </p:nvPr>
        </p:nvSpPr>
        <p:spPr/>
        <p:txBody>
          <a:bodyPr>
            <a:normAutofit fontScale="92500" lnSpcReduction="10000"/>
          </a:bodyPr>
          <a:lstStyle/>
          <a:p>
            <a:r>
              <a:rPr lang="en-US" dirty="0"/>
              <a:t>Required because you need to send the size of the file first.</a:t>
            </a:r>
          </a:p>
          <a:p>
            <a:pPr lvl="1"/>
            <a:r>
              <a:rPr lang="en-US" dirty="0"/>
              <a:t>There are a few different techniques to achieve this. One way would be to use a system call that helps us get stats associated with a file. Can you figure which one is that? That will help you get the size of the file in bytes.</a:t>
            </a:r>
          </a:p>
          <a:p>
            <a:pPr lvl="1"/>
            <a:r>
              <a:rPr lang="en-US" dirty="0"/>
              <a:t>Another way might be to seek into a file (lookup </a:t>
            </a:r>
            <a:r>
              <a:rPr lang="en-US" dirty="0" err="1"/>
              <a:t>lseek</a:t>
            </a:r>
            <a:r>
              <a:rPr lang="en-US" dirty="0"/>
              <a:t>) until the end of the file without reading any bytes along the way and </a:t>
            </a:r>
            <a:r>
              <a:rPr lang="en-US" dirty="0" err="1"/>
              <a:t>ftell</a:t>
            </a:r>
            <a:r>
              <a:rPr lang="en-US" dirty="0"/>
              <a:t> to tell how far you are. Once you figured that out, you can go back to the beginning of the file to actually start reading (see below)</a:t>
            </a:r>
          </a:p>
          <a:p>
            <a:pPr marL="457200" lvl="1" indent="0">
              <a:buNone/>
            </a:pPr>
            <a:r>
              <a:rPr lang="en-US" sz="1900" dirty="0">
                <a:latin typeface="Consolas" panose="020B0609020204030204" pitchFamily="49" charset="0"/>
              </a:rPr>
              <a:t>- for reading </a:t>
            </a:r>
            <a:r>
              <a:rPr lang="en-US" sz="1900" dirty="0" err="1">
                <a:latin typeface="Consolas" panose="020B0609020204030204" pitchFamily="49" charset="0"/>
              </a:rPr>
              <a:t>cmd</a:t>
            </a:r>
            <a:r>
              <a:rPr lang="en-US" sz="1900" dirty="0">
                <a:latin typeface="Consolas" panose="020B0609020204030204" pitchFamily="49" charset="0"/>
              </a:rPr>
              <a:t> arguments, </a:t>
            </a:r>
            <a:r>
              <a:rPr lang="en-US" sz="1900" dirty="0" err="1">
                <a:latin typeface="Consolas" panose="020B0609020204030204" pitchFamily="49" charset="0"/>
              </a:rPr>
              <a:t>getopt</a:t>
            </a:r>
            <a:r>
              <a:rPr lang="en-US" sz="1900" dirty="0">
                <a:latin typeface="Consolas" panose="020B0609020204030204" pitchFamily="49" charset="0"/>
              </a:rPr>
              <a:t>()</a:t>
            </a:r>
          </a:p>
          <a:p>
            <a:pPr marL="457200" lvl="1" indent="0">
              <a:buNone/>
            </a:pPr>
            <a:r>
              <a:rPr lang="en-US" sz="1900" dirty="0">
                <a:latin typeface="Consolas" panose="020B0609020204030204" pitchFamily="49" charset="0"/>
              </a:rPr>
              <a:t>- </a:t>
            </a:r>
            <a:r>
              <a:rPr lang="en-US" sz="1900" dirty="0" err="1">
                <a:latin typeface="Consolas" panose="020B0609020204030204" pitchFamily="49" charset="0"/>
              </a:rPr>
              <a:t>setsockopt</a:t>
            </a:r>
            <a:r>
              <a:rPr lang="en-US" sz="1900" dirty="0">
                <a:latin typeface="Consolas" panose="020B0609020204030204" pitchFamily="49" charset="0"/>
              </a:rPr>
              <a:t>(</a:t>
            </a:r>
            <a:r>
              <a:rPr lang="en-US" sz="1900" dirty="0" err="1">
                <a:latin typeface="Consolas" panose="020B0609020204030204" pitchFamily="49" charset="0"/>
              </a:rPr>
              <a:t>so_reuseaddr</a:t>
            </a:r>
            <a:r>
              <a:rPr lang="en-US" sz="1900" dirty="0">
                <a:latin typeface="Consolas" panose="020B0609020204030204" pitchFamily="49" charset="0"/>
              </a:rPr>
              <a:t>)  </a:t>
            </a:r>
          </a:p>
          <a:p>
            <a:pPr marL="457200" lvl="1" indent="0">
              <a:buNone/>
            </a:pPr>
            <a:r>
              <a:rPr lang="en-US" sz="1900" dirty="0">
                <a:latin typeface="Consolas" panose="020B0609020204030204" pitchFamily="49" charset="0"/>
              </a:rPr>
              <a:t>- reading and transmitting a binary file</a:t>
            </a:r>
          </a:p>
          <a:p>
            <a:pPr marL="457200" lvl="1" indent="0">
              <a:buNone/>
            </a:pPr>
            <a:r>
              <a:rPr lang="en-US" sz="1900" dirty="0">
                <a:latin typeface="Consolas" panose="020B0609020204030204" pitchFamily="49" charset="0"/>
              </a:rPr>
              <a:t>  -- </a:t>
            </a:r>
            <a:r>
              <a:rPr lang="en-US" sz="1900" dirty="0" err="1">
                <a:latin typeface="Consolas" panose="020B0609020204030204" pitchFamily="49" charset="0"/>
              </a:rPr>
              <a:t>fopen</a:t>
            </a:r>
            <a:r>
              <a:rPr lang="en-US" sz="1900" dirty="0">
                <a:latin typeface="Consolas" panose="020B0609020204030204" pitchFamily="49" charset="0"/>
              </a:rPr>
              <a:t> (,"</a:t>
            </a:r>
            <a:r>
              <a:rPr lang="en-US" sz="1900" dirty="0" err="1">
                <a:latin typeface="Consolas" panose="020B0609020204030204" pitchFamily="49" charset="0"/>
              </a:rPr>
              <a:t>rb</a:t>
            </a:r>
            <a:r>
              <a:rPr lang="en-US" sz="1900" dirty="0">
                <a:latin typeface="Consolas" panose="020B0609020204030204" pitchFamily="49" charset="0"/>
              </a:rPr>
              <a:t>") and "</a:t>
            </a:r>
            <a:r>
              <a:rPr lang="en-US" sz="1900" dirty="0" err="1">
                <a:latin typeface="Consolas" panose="020B0609020204030204" pitchFamily="49" charset="0"/>
              </a:rPr>
              <a:t>wb</a:t>
            </a:r>
            <a:r>
              <a:rPr lang="en-US" sz="1900" dirty="0">
                <a:latin typeface="Consolas" panose="020B0609020204030204" pitchFamily="49" charset="0"/>
              </a:rPr>
              <a:t>"</a:t>
            </a:r>
          </a:p>
          <a:p>
            <a:pPr marL="457200" lvl="1" indent="0">
              <a:buNone/>
            </a:pPr>
            <a:r>
              <a:rPr lang="en-US" sz="1900" dirty="0">
                <a:latin typeface="Consolas" panose="020B0609020204030204" pitchFamily="49" charset="0"/>
              </a:rPr>
              <a:t>- how big the transmitted file is</a:t>
            </a:r>
          </a:p>
          <a:p>
            <a:pPr marL="457200" lvl="1" indent="0">
              <a:buNone/>
            </a:pPr>
            <a:r>
              <a:rPr lang="en-US" sz="1900" dirty="0">
                <a:latin typeface="Consolas" panose="020B0609020204030204" pitchFamily="49" charset="0"/>
              </a:rPr>
              <a:t>  -- </a:t>
            </a:r>
            <a:r>
              <a:rPr lang="en-US" sz="1900" dirty="0" err="1">
                <a:latin typeface="Consolas" panose="020B0609020204030204" pitchFamily="49" charset="0"/>
              </a:rPr>
              <a:t>fseek</a:t>
            </a:r>
            <a:r>
              <a:rPr lang="en-US" sz="1900" dirty="0">
                <a:latin typeface="Consolas" panose="020B0609020204030204" pitchFamily="49" charset="0"/>
              </a:rPr>
              <a:t>, </a:t>
            </a:r>
            <a:r>
              <a:rPr lang="en-US" sz="1900" dirty="0" err="1">
                <a:latin typeface="Consolas" panose="020B0609020204030204" pitchFamily="49" charset="0"/>
              </a:rPr>
              <a:t>ftell</a:t>
            </a:r>
            <a:r>
              <a:rPr lang="en-US" sz="1900" dirty="0">
                <a:latin typeface="Consolas" panose="020B0609020204030204" pitchFamily="49" charset="0"/>
              </a:rPr>
              <a:t>, rewind =&gt; find length from here and use it below</a:t>
            </a:r>
          </a:p>
          <a:p>
            <a:pPr marL="457200" lvl="1" indent="0">
              <a:buNone/>
            </a:pPr>
            <a:endParaRPr lang="en-US" dirty="0"/>
          </a:p>
        </p:txBody>
      </p:sp>
    </p:spTree>
    <p:extLst>
      <p:ext uri="{BB962C8B-B14F-4D97-AF65-F5344CB8AC3E}">
        <p14:creationId xmlns:p14="http://schemas.microsoft.com/office/powerpoint/2010/main" val="936526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FB84-054A-9FC0-DC67-62BE193759D5}"/>
              </a:ext>
            </a:extLst>
          </p:cNvPr>
          <p:cNvSpPr>
            <a:spLocks noGrp="1"/>
          </p:cNvSpPr>
          <p:nvPr>
            <p:ph type="title"/>
          </p:nvPr>
        </p:nvSpPr>
        <p:spPr/>
        <p:txBody>
          <a:bodyPr/>
          <a:lstStyle/>
          <a:p>
            <a:r>
              <a:rPr lang="en-US" dirty="0"/>
              <a:t>Server’s responsibilities</a:t>
            </a:r>
          </a:p>
        </p:txBody>
      </p:sp>
      <p:sp>
        <p:nvSpPr>
          <p:cNvPr id="3" name="Content Placeholder 2">
            <a:extLst>
              <a:ext uri="{FF2B5EF4-FFF2-40B4-BE49-F238E27FC236}">
                <a16:creationId xmlns:a16="http://schemas.microsoft.com/office/drawing/2014/main" id="{33F465E8-D89C-8F94-C193-777D6C598E9D}"/>
              </a:ext>
            </a:extLst>
          </p:cNvPr>
          <p:cNvSpPr>
            <a:spLocks noGrp="1"/>
          </p:cNvSpPr>
          <p:nvPr>
            <p:ph idx="1"/>
          </p:nvPr>
        </p:nvSpPr>
        <p:spPr/>
        <p:txBody>
          <a:bodyPr>
            <a:normAutofit lnSpcReduction="10000"/>
          </a:bodyPr>
          <a:lstStyle/>
          <a:p>
            <a:r>
              <a:rPr lang="en-US" dirty="0"/>
              <a:t>Start reading: </a:t>
            </a:r>
            <a:r>
              <a:rPr lang="en-US" dirty="0">
                <a:hlinkClick r:id="rId2"/>
              </a:rPr>
              <a:t>https://man7.org/linux/man-pages/man2/recv.2.html</a:t>
            </a:r>
            <a:r>
              <a:rPr lang="en-US" dirty="0"/>
              <a:t> </a:t>
            </a:r>
          </a:p>
          <a:p>
            <a:r>
              <a:rPr lang="en-US" dirty="0"/>
              <a:t>Some pseudocode:</a:t>
            </a:r>
          </a:p>
          <a:p>
            <a:pPr marL="457200" lvl="1" indent="0">
              <a:buNone/>
            </a:pPr>
            <a:r>
              <a:rPr lang="en-US" dirty="0"/>
              <a:t>    </a:t>
            </a:r>
            <a:r>
              <a:rPr lang="en-US" sz="2000" dirty="0">
                <a:latin typeface="Consolas" panose="020B0609020204030204" pitchFamily="49" charset="0"/>
              </a:rPr>
              <a:t>u_int32_t length;</a:t>
            </a:r>
          </a:p>
          <a:p>
            <a:pPr marL="457200" lvl="1" indent="0">
              <a:buNone/>
            </a:pPr>
            <a:r>
              <a:rPr lang="en-US" sz="2000" dirty="0">
                <a:highlight>
                  <a:srgbClr val="FFFF00"/>
                </a:highlight>
                <a:latin typeface="Consolas" panose="020B0609020204030204" pitchFamily="49" charset="0"/>
              </a:rPr>
              <a:t>  </a:t>
            </a:r>
            <a:r>
              <a:rPr lang="en-US" sz="2000" dirty="0" err="1">
                <a:highlight>
                  <a:srgbClr val="FFFF00"/>
                </a:highlight>
                <a:latin typeface="Consolas" panose="020B0609020204030204" pitchFamily="49" charset="0"/>
              </a:rPr>
              <a:t>recv</a:t>
            </a:r>
            <a:r>
              <a:rPr lang="en-US" sz="2000" dirty="0">
                <a:highlight>
                  <a:srgbClr val="FFFF00"/>
                </a:highlight>
                <a:latin typeface="Consolas" panose="020B0609020204030204" pitchFamily="49" charset="0"/>
              </a:rPr>
              <a:t> (sock, &amp;length, 4, 0); //to receive the length</a:t>
            </a:r>
          </a:p>
          <a:p>
            <a:pPr marL="457200" lvl="1" indent="0">
              <a:buNone/>
            </a:pPr>
            <a:r>
              <a:rPr lang="en-US" sz="2000" dirty="0">
                <a:latin typeface="Consolas" panose="020B0609020204030204" pitchFamily="49" charset="0"/>
              </a:rPr>
              <a:t>  char buffer[10000]; //is this a pointer? Also, char is one byte</a:t>
            </a:r>
          </a:p>
          <a:p>
            <a:pPr marL="457200" lvl="1" indent="0">
              <a:buNone/>
            </a:pPr>
            <a:r>
              <a:rPr lang="en-US" sz="2000" dirty="0">
                <a:latin typeface="Consolas" panose="020B0609020204030204" pitchFamily="49" charset="0"/>
              </a:rPr>
              <a:t>  u_int32_t </a:t>
            </a:r>
            <a:r>
              <a:rPr lang="en-US" sz="2000" dirty="0" err="1">
                <a:latin typeface="Consolas" panose="020B0609020204030204" pitchFamily="49" charset="0"/>
              </a:rPr>
              <a:t>bytesReceivedsoFar</a:t>
            </a:r>
            <a:r>
              <a:rPr lang="en-US" sz="2000" dirty="0">
                <a:latin typeface="Consolas" panose="020B0609020204030204" pitchFamily="49" charset="0"/>
              </a:rPr>
              <a:t> = 0</a:t>
            </a:r>
          </a:p>
          <a:p>
            <a:pPr marL="457200" lvl="1" indent="0">
              <a:buNone/>
            </a:pPr>
            <a:r>
              <a:rPr lang="en-US" sz="2000" dirty="0">
                <a:highlight>
                  <a:srgbClr val="FFFF00"/>
                </a:highlight>
                <a:latin typeface="Consolas" panose="020B0609020204030204" pitchFamily="49" charset="0"/>
              </a:rPr>
              <a:t>  while (</a:t>
            </a:r>
            <a:r>
              <a:rPr lang="en-US" sz="2000" dirty="0" err="1">
                <a:highlight>
                  <a:srgbClr val="FFFF00"/>
                </a:highlight>
                <a:latin typeface="Consolas" panose="020B0609020204030204" pitchFamily="49" charset="0"/>
              </a:rPr>
              <a:t>bytesReceivedsoFar</a:t>
            </a:r>
            <a:r>
              <a:rPr lang="en-US" sz="2000" dirty="0">
                <a:highlight>
                  <a:srgbClr val="FFFF00"/>
                </a:highlight>
                <a:latin typeface="Consolas" panose="020B0609020204030204" pitchFamily="49" charset="0"/>
              </a:rPr>
              <a:t> &lt; length) {</a:t>
            </a:r>
          </a:p>
          <a:p>
            <a:pPr marL="457200" lvl="1" indent="0">
              <a:buNone/>
            </a:pPr>
            <a:r>
              <a:rPr lang="en-US" sz="2000" dirty="0">
                <a:latin typeface="Consolas" panose="020B0609020204030204" pitchFamily="49" charset="0"/>
              </a:rPr>
              <a:t>        </a:t>
            </a:r>
            <a:r>
              <a:rPr lang="en-US" sz="2000" dirty="0" err="1">
                <a:latin typeface="Consolas" panose="020B0609020204030204" pitchFamily="49" charset="0"/>
              </a:rPr>
              <a:t>bytesActuallyReceived</a:t>
            </a:r>
            <a:r>
              <a:rPr lang="en-US" sz="2000" dirty="0">
                <a:latin typeface="Consolas" panose="020B0609020204030204" pitchFamily="49" charset="0"/>
              </a:rPr>
              <a:t> = </a:t>
            </a:r>
            <a:r>
              <a:rPr lang="en-US" sz="2000" dirty="0" err="1">
                <a:latin typeface="Consolas" panose="020B0609020204030204" pitchFamily="49" charset="0"/>
              </a:rPr>
              <a:t>recv</a:t>
            </a:r>
            <a:r>
              <a:rPr lang="en-US" sz="2000" dirty="0">
                <a:latin typeface="Consolas" panose="020B0609020204030204" pitchFamily="49" charset="0"/>
              </a:rPr>
              <a:t>(sock, </a:t>
            </a:r>
            <a:r>
              <a:rPr lang="en-US" sz="2000" dirty="0" err="1">
                <a:latin typeface="Consolas" panose="020B0609020204030204" pitchFamily="49" charset="0"/>
              </a:rPr>
              <a:t>buffer+bytesReceived</a:t>
            </a:r>
            <a:r>
              <a:rPr lang="en-US" sz="2000" dirty="0">
                <a:latin typeface="Consolas" panose="020B0609020204030204" pitchFamily="49" charset="0"/>
              </a:rPr>
              <a:t>, length-</a:t>
            </a:r>
            <a:r>
              <a:rPr lang="en-US" sz="2000" dirty="0" err="1">
                <a:latin typeface="Consolas" panose="020B0609020204030204" pitchFamily="49" charset="0"/>
              </a:rPr>
              <a:t>bytesReceived</a:t>
            </a:r>
            <a:r>
              <a:rPr lang="en-US" sz="2000" dirty="0">
                <a:latin typeface="Consolas" panose="020B0609020204030204" pitchFamily="49" charset="0"/>
              </a:rPr>
              <a:t>, 0)</a:t>
            </a:r>
          </a:p>
          <a:p>
            <a:pPr marL="457200" lvl="1" indent="0">
              <a:buNone/>
            </a:pPr>
            <a:r>
              <a:rPr lang="en-US" sz="2000" dirty="0">
                <a:latin typeface="Consolas" panose="020B0609020204030204" pitchFamily="49" charset="0"/>
              </a:rPr>
              <a:t>        </a:t>
            </a:r>
            <a:r>
              <a:rPr lang="en-US" sz="2000" dirty="0" err="1">
                <a:latin typeface="Consolas" panose="020B0609020204030204" pitchFamily="49" charset="0"/>
              </a:rPr>
              <a:t>bytesReceivedsoFar</a:t>
            </a:r>
            <a:r>
              <a:rPr lang="en-US" sz="2000" dirty="0">
                <a:latin typeface="Consolas" panose="020B0609020204030204" pitchFamily="49" charset="0"/>
              </a:rPr>
              <a:t> += </a:t>
            </a:r>
            <a:r>
              <a:rPr lang="en-US" sz="2000" dirty="0" err="1">
                <a:latin typeface="Consolas" panose="020B0609020204030204" pitchFamily="49" charset="0"/>
              </a:rPr>
              <a:t>bytesActuallyReceived</a:t>
            </a:r>
            <a:r>
              <a:rPr lang="en-US" sz="2000" dirty="0">
                <a:latin typeface="Consolas" panose="020B0609020204030204" pitchFamily="49" charset="0"/>
              </a:rPr>
              <a:t> </a:t>
            </a:r>
          </a:p>
          <a:p>
            <a:pPr marL="457200" lvl="1" indent="0">
              <a:buNone/>
            </a:pPr>
            <a:r>
              <a:rPr lang="en-US" sz="2000" dirty="0">
                <a:latin typeface="Consolas" panose="020B0609020204030204" pitchFamily="49" charset="0"/>
              </a:rPr>
              <a:t> }</a:t>
            </a:r>
          </a:p>
          <a:p>
            <a:pPr marL="457200" lvl="1" indent="0">
              <a:buNone/>
            </a:pPr>
            <a:r>
              <a:rPr lang="en-US" sz="2000" dirty="0">
                <a:latin typeface="Consolas" panose="020B0609020204030204" pitchFamily="49" charset="0"/>
              </a:rPr>
              <a:t> </a:t>
            </a:r>
          </a:p>
          <a:p>
            <a:pPr marL="457200" lvl="1" indent="0">
              <a:buNone/>
            </a:pPr>
            <a:r>
              <a:rPr lang="en-US" sz="2000" dirty="0">
                <a:latin typeface="Consolas" panose="020B0609020204030204" pitchFamily="49" charset="0"/>
              </a:rPr>
              <a:t>//write the buffer</a:t>
            </a:r>
          </a:p>
          <a:p>
            <a:endParaRPr lang="en-US" dirty="0"/>
          </a:p>
        </p:txBody>
      </p:sp>
    </p:spTree>
    <p:extLst>
      <p:ext uri="{BB962C8B-B14F-4D97-AF65-F5344CB8AC3E}">
        <p14:creationId xmlns:p14="http://schemas.microsoft.com/office/powerpoint/2010/main" val="2260179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FA83-AEFC-BAFE-4DF7-C4DB74147879}"/>
              </a:ext>
            </a:extLst>
          </p:cNvPr>
          <p:cNvSpPr>
            <a:spLocks noGrp="1"/>
          </p:cNvSpPr>
          <p:nvPr>
            <p:ph type="title"/>
          </p:nvPr>
        </p:nvSpPr>
        <p:spPr/>
        <p:txBody>
          <a:bodyPr/>
          <a:lstStyle/>
          <a:p>
            <a:r>
              <a:rPr lang="en-US" dirty="0"/>
              <a:t>Client’s Responsibilities</a:t>
            </a:r>
          </a:p>
        </p:txBody>
      </p:sp>
      <p:sp>
        <p:nvSpPr>
          <p:cNvPr id="3" name="Content Placeholder 2">
            <a:extLst>
              <a:ext uri="{FF2B5EF4-FFF2-40B4-BE49-F238E27FC236}">
                <a16:creationId xmlns:a16="http://schemas.microsoft.com/office/drawing/2014/main" id="{64EF96AA-199F-B7CF-11DD-A19050BEBC4B}"/>
              </a:ext>
            </a:extLst>
          </p:cNvPr>
          <p:cNvSpPr>
            <a:spLocks noGrp="1"/>
          </p:cNvSpPr>
          <p:nvPr>
            <p:ph idx="1"/>
          </p:nvPr>
        </p:nvSpPr>
        <p:spPr/>
        <p:txBody>
          <a:bodyPr/>
          <a:lstStyle/>
          <a:p>
            <a:r>
              <a:rPr lang="en-US" dirty="0"/>
              <a:t>Send (sock, buffer, 10000, 0)</a:t>
            </a:r>
          </a:p>
          <a:p>
            <a:r>
              <a:rPr lang="en-US" dirty="0"/>
              <a:t>You can hardcode information about the server (IP and port #)</a:t>
            </a:r>
          </a:p>
        </p:txBody>
      </p:sp>
    </p:spTree>
    <p:extLst>
      <p:ext uri="{BB962C8B-B14F-4D97-AF65-F5344CB8AC3E}">
        <p14:creationId xmlns:p14="http://schemas.microsoft.com/office/powerpoint/2010/main" val="2337170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AC47-C38B-D35C-9431-64AAAC588F27}"/>
              </a:ext>
            </a:extLst>
          </p:cNvPr>
          <p:cNvSpPr>
            <a:spLocks noGrp="1"/>
          </p:cNvSpPr>
          <p:nvPr>
            <p:ph type="title"/>
          </p:nvPr>
        </p:nvSpPr>
        <p:spPr/>
        <p:txBody>
          <a:bodyPr/>
          <a:lstStyle/>
          <a:p>
            <a:r>
              <a:rPr lang="en-US" b="1" dirty="0"/>
              <a:t>Writing an image to a file</a:t>
            </a:r>
          </a:p>
        </p:txBody>
      </p:sp>
      <p:sp>
        <p:nvSpPr>
          <p:cNvPr id="3" name="Content Placeholder 2">
            <a:extLst>
              <a:ext uri="{FF2B5EF4-FFF2-40B4-BE49-F238E27FC236}">
                <a16:creationId xmlns:a16="http://schemas.microsoft.com/office/drawing/2014/main" id="{38D56CF5-694A-3A21-A995-EC2060A05C4D}"/>
              </a:ext>
            </a:extLst>
          </p:cNvPr>
          <p:cNvSpPr>
            <a:spLocks noGrp="1"/>
          </p:cNvSpPr>
          <p:nvPr>
            <p:ph idx="1"/>
          </p:nvPr>
        </p:nvSpPr>
        <p:spPr/>
        <p:txBody>
          <a:bodyPr/>
          <a:lstStyle/>
          <a:p>
            <a:pPr marL="0" indent="0">
              <a:buNone/>
            </a:pPr>
            <a:r>
              <a:rPr lang="en-US" dirty="0"/>
              <a:t>Steps involved:</a:t>
            </a:r>
          </a:p>
          <a:p>
            <a:pPr marL="514350" indent="-514350">
              <a:buAutoNum type="arabicPeriod"/>
            </a:pPr>
            <a:r>
              <a:rPr lang="en-US" dirty="0"/>
              <a:t>Open file (.</a:t>
            </a:r>
            <a:r>
              <a:rPr lang="en-US" dirty="0" err="1"/>
              <a:t>png</a:t>
            </a:r>
            <a:r>
              <a:rPr lang="en-US" dirty="0"/>
              <a:t> name)</a:t>
            </a:r>
          </a:p>
          <a:p>
            <a:pPr marL="514350" indent="-514350">
              <a:buAutoNum type="arabicPeriod"/>
            </a:pPr>
            <a:r>
              <a:rPr lang="en-US" dirty="0"/>
              <a:t>Write buffer to a file</a:t>
            </a:r>
          </a:p>
          <a:p>
            <a:pPr marL="514350" indent="-514350">
              <a:buAutoNum type="arabicPeriod"/>
            </a:pPr>
            <a:r>
              <a:rPr lang="en-US" dirty="0"/>
              <a:t>Close file</a:t>
            </a:r>
          </a:p>
        </p:txBody>
      </p:sp>
    </p:spTree>
    <p:extLst>
      <p:ext uri="{BB962C8B-B14F-4D97-AF65-F5344CB8AC3E}">
        <p14:creationId xmlns:p14="http://schemas.microsoft.com/office/powerpoint/2010/main" val="2321643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5735-A21E-48FF-5D70-3A6374A266C1}"/>
              </a:ext>
            </a:extLst>
          </p:cNvPr>
          <p:cNvSpPr>
            <a:spLocks noGrp="1"/>
          </p:cNvSpPr>
          <p:nvPr>
            <p:ph type="title"/>
          </p:nvPr>
        </p:nvSpPr>
        <p:spPr/>
        <p:txBody>
          <a:bodyPr/>
          <a:lstStyle/>
          <a:p>
            <a:r>
              <a:rPr lang="en-US" b="1" dirty="0"/>
              <a:t>Parsing command line arguments</a:t>
            </a:r>
          </a:p>
        </p:txBody>
      </p:sp>
      <p:sp>
        <p:nvSpPr>
          <p:cNvPr id="3" name="Content Placeholder 2">
            <a:extLst>
              <a:ext uri="{FF2B5EF4-FFF2-40B4-BE49-F238E27FC236}">
                <a16:creationId xmlns:a16="http://schemas.microsoft.com/office/drawing/2014/main" id="{6876EE30-8BB9-38C5-33FA-AE0BDE0CD6F0}"/>
              </a:ext>
            </a:extLst>
          </p:cNvPr>
          <p:cNvSpPr>
            <a:spLocks noGrp="1"/>
          </p:cNvSpPr>
          <p:nvPr>
            <p:ph idx="1"/>
          </p:nvPr>
        </p:nvSpPr>
        <p:spPr/>
        <p:txBody>
          <a:bodyPr/>
          <a:lstStyle/>
          <a:p>
            <a:pPr marL="0" indent="0" algn="l">
              <a:buNone/>
            </a:pPr>
            <a:r>
              <a:rPr lang="en-US" b="0" i="0" dirty="0">
                <a:solidFill>
                  <a:srgbClr val="2D3B45"/>
                </a:solidFill>
                <a:effectLst/>
                <a:highlight>
                  <a:srgbClr val="FFFFFF"/>
                </a:highlight>
                <a:latin typeface="Lato Extended"/>
              </a:rPr>
              <a:t>A good reference would be </a:t>
            </a:r>
            <a:r>
              <a:rPr lang="en-US" u="sng" dirty="0">
                <a:solidFill>
                  <a:srgbClr val="2D3B45"/>
                </a:solidFill>
                <a:highlight>
                  <a:srgbClr val="FFFFFF"/>
                </a:highlight>
                <a:latin typeface="Lato Extended"/>
              </a:rPr>
              <a:t>https://www.gnu.org/software/libc/manual/html_node/Getopt-Long-Option-Example.html</a:t>
            </a:r>
            <a:r>
              <a:rPr lang="en-US" b="0" i="0" dirty="0">
                <a:solidFill>
                  <a:srgbClr val="2D3B45"/>
                </a:solidFill>
                <a:effectLst/>
                <a:highlight>
                  <a:srgbClr val="FFFFFF"/>
                </a:highlight>
                <a:latin typeface="Lato Extended"/>
              </a:rPr>
              <a:t>  (you may lookup more examples for this function </a:t>
            </a:r>
            <a:r>
              <a:rPr lang="en-US" b="0" i="0" dirty="0" err="1">
                <a:solidFill>
                  <a:srgbClr val="2D3B45"/>
                </a:solidFill>
                <a:effectLst/>
                <a:highlight>
                  <a:srgbClr val="FFFFFF"/>
                </a:highlight>
                <a:latin typeface="Lato Extended"/>
              </a:rPr>
              <a:t>getopt_long</a:t>
            </a:r>
            <a:r>
              <a:rPr lang="en-US" b="0" i="0" dirty="0">
                <a:solidFill>
                  <a:srgbClr val="2D3B45"/>
                </a:solidFill>
                <a:effectLst/>
                <a:highlight>
                  <a:srgbClr val="FFFFFF"/>
                </a:highlight>
                <a:latin typeface="Lato Extended"/>
              </a:rPr>
              <a:t> and </a:t>
            </a:r>
            <a:r>
              <a:rPr lang="en-US" b="0" i="0" dirty="0" err="1">
                <a:solidFill>
                  <a:srgbClr val="2D3B45"/>
                </a:solidFill>
                <a:effectLst/>
                <a:highlight>
                  <a:srgbClr val="FFFFFF"/>
                </a:highlight>
                <a:latin typeface="Lato Extended"/>
              </a:rPr>
              <a:t>getopt_long_only</a:t>
            </a:r>
            <a:r>
              <a:rPr lang="en-US" b="0" i="0" dirty="0">
                <a:solidFill>
                  <a:srgbClr val="2D3B45"/>
                </a:solidFill>
                <a:effectLst/>
                <a:highlight>
                  <a:srgbClr val="FFFFFF"/>
                </a:highlight>
                <a:latin typeface="Lato Extended"/>
              </a:rPr>
              <a:t>)</a:t>
            </a:r>
          </a:p>
          <a:p>
            <a:pPr algn="l">
              <a:buFont typeface="Wingdings" panose="05000000000000000000" pitchFamily="2" charset="2"/>
              <a:buChar char="è"/>
            </a:pPr>
            <a:endParaRPr lang="en-US" dirty="0">
              <a:solidFill>
                <a:srgbClr val="2D3B45"/>
              </a:solidFill>
              <a:highlight>
                <a:srgbClr val="FFFFFF"/>
              </a:highlight>
              <a:latin typeface="Lato Extended"/>
            </a:endParaRPr>
          </a:p>
          <a:p>
            <a:pPr marL="0" indent="0" algn="l">
              <a:buNone/>
            </a:pPr>
            <a:r>
              <a:rPr lang="en-US" b="0" i="0" dirty="0">
                <a:solidFill>
                  <a:srgbClr val="2D3B45"/>
                </a:solidFill>
                <a:effectLst/>
                <a:highlight>
                  <a:srgbClr val="FFFFFF"/>
                </a:highlight>
                <a:latin typeface="Lato Extended"/>
              </a:rPr>
              <a:t>(from the project specs), you should also assign default values to anything that is missing in the arguments</a:t>
            </a:r>
          </a:p>
          <a:p>
            <a:endParaRPr lang="en-US" dirty="0"/>
          </a:p>
        </p:txBody>
      </p:sp>
    </p:spTree>
    <p:extLst>
      <p:ext uri="{BB962C8B-B14F-4D97-AF65-F5344CB8AC3E}">
        <p14:creationId xmlns:p14="http://schemas.microsoft.com/office/powerpoint/2010/main" val="300525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D4ED-F63E-AB42-5730-1CA3384934D9}"/>
              </a:ext>
            </a:extLst>
          </p:cNvPr>
          <p:cNvSpPr>
            <a:spLocks noGrp="1"/>
          </p:cNvSpPr>
          <p:nvPr>
            <p:ph type="title"/>
          </p:nvPr>
        </p:nvSpPr>
        <p:spPr>
          <a:xfrm>
            <a:off x="838200" y="365126"/>
            <a:ext cx="10515600" cy="826366"/>
          </a:xfrm>
        </p:spPr>
        <p:txBody>
          <a:bodyPr/>
          <a:lstStyle/>
          <a:p>
            <a:r>
              <a:rPr lang="en-US" b="1" dirty="0"/>
              <a:t>Configuring Host</a:t>
            </a:r>
          </a:p>
        </p:txBody>
      </p:sp>
      <p:sp>
        <p:nvSpPr>
          <p:cNvPr id="3" name="Content Placeholder 2">
            <a:extLst>
              <a:ext uri="{FF2B5EF4-FFF2-40B4-BE49-F238E27FC236}">
                <a16:creationId xmlns:a16="http://schemas.microsoft.com/office/drawing/2014/main" id="{04CCE831-AF13-48AF-E402-46BBEBEB43B2}"/>
              </a:ext>
            </a:extLst>
          </p:cNvPr>
          <p:cNvSpPr>
            <a:spLocks noGrp="1"/>
          </p:cNvSpPr>
          <p:nvPr>
            <p:ph idx="1"/>
          </p:nvPr>
        </p:nvSpPr>
        <p:spPr>
          <a:xfrm>
            <a:off x="838200" y="1257993"/>
            <a:ext cx="10515600" cy="4918970"/>
          </a:xfrm>
        </p:spPr>
        <p:txBody>
          <a:bodyPr>
            <a:normAutofit fontScale="85000" lnSpcReduction="20000"/>
          </a:bodyPr>
          <a:lstStyle/>
          <a:p>
            <a:r>
              <a:rPr lang="en-US" dirty="0"/>
              <a:t> This is where you will include your typical code to configure the host and connect to a port (see below the code taken from Beej’s guide.). Please understand the code before adopting it.</a:t>
            </a:r>
          </a:p>
          <a:p>
            <a:endParaRPr lang="en-US" dirty="0"/>
          </a:p>
          <a:p>
            <a:pPr marL="0" indent="0">
              <a:buNone/>
            </a:pPr>
            <a:r>
              <a:rPr lang="en-US" dirty="0"/>
              <a:t>             </a:t>
            </a:r>
            <a:r>
              <a:rPr lang="en-US" dirty="0" err="1">
                <a:latin typeface="Consolas" panose="020B0609020204030204" pitchFamily="49" charset="0"/>
              </a:rPr>
              <a:t>memset</a:t>
            </a:r>
            <a:r>
              <a:rPr lang="en-US" dirty="0">
                <a:latin typeface="Consolas" panose="020B0609020204030204" pitchFamily="49" charset="0"/>
              </a:rPr>
              <a:t>(&amp;hints, 0, </a:t>
            </a:r>
            <a:r>
              <a:rPr lang="en-US" dirty="0" err="1">
                <a:latin typeface="Consolas" panose="020B0609020204030204" pitchFamily="49" charset="0"/>
              </a:rPr>
              <a:t>sizeof</a:t>
            </a:r>
            <a:r>
              <a:rPr lang="en-US" dirty="0">
                <a:latin typeface="Consolas" panose="020B0609020204030204" pitchFamily="49" charset="0"/>
              </a:rPr>
              <a:t> hints);</a:t>
            </a:r>
          </a:p>
          <a:p>
            <a:pPr marL="0" indent="0">
              <a:buNone/>
            </a:pPr>
            <a:r>
              <a:rPr lang="en-US" dirty="0">
                <a:latin typeface="Consolas" panose="020B0609020204030204" pitchFamily="49" charset="0"/>
              </a:rPr>
              <a:t>	</a:t>
            </a:r>
            <a:r>
              <a:rPr lang="en-US" dirty="0" err="1">
                <a:latin typeface="Consolas" panose="020B0609020204030204" pitchFamily="49" charset="0"/>
              </a:rPr>
              <a:t>hints.ai_family</a:t>
            </a:r>
            <a:r>
              <a:rPr lang="en-US" dirty="0">
                <a:latin typeface="Consolas" panose="020B0609020204030204" pitchFamily="49" charset="0"/>
              </a:rPr>
              <a:t> = AF_UNSPEC;</a:t>
            </a:r>
          </a:p>
          <a:p>
            <a:pPr marL="0" indent="0">
              <a:buNone/>
            </a:pPr>
            <a:r>
              <a:rPr lang="en-US" dirty="0">
                <a:latin typeface="Consolas" panose="020B0609020204030204" pitchFamily="49" charset="0"/>
              </a:rPr>
              <a:t>	</a:t>
            </a:r>
            <a:r>
              <a:rPr lang="en-US" dirty="0" err="1">
                <a:latin typeface="Consolas" panose="020B0609020204030204" pitchFamily="49" charset="0"/>
              </a:rPr>
              <a:t>hints.ai_socktype</a:t>
            </a:r>
            <a:r>
              <a:rPr lang="en-US" dirty="0">
                <a:latin typeface="Consolas" panose="020B0609020204030204" pitchFamily="49" charset="0"/>
              </a:rPr>
              <a:t> = SOCK_STREAM;</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if ((</a:t>
            </a:r>
            <a:r>
              <a:rPr lang="en-US" dirty="0" err="1">
                <a:latin typeface="Consolas" panose="020B0609020204030204" pitchFamily="49" charset="0"/>
              </a:rPr>
              <a:t>rv</a:t>
            </a:r>
            <a:r>
              <a:rPr lang="en-US" dirty="0">
                <a:latin typeface="Consolas" panose="020B0609020204030204" pitchFamily="49" charset="0"/>
              </a:rPr>
              <a:t> = </a:t>
            </a:r>
            <a:r>
              <a:rPr lang="en-US" dirty="0" err="1">
                <a:latin typeface="Consolas" panose="020B0609020204030204" pitchFamily="49" charset="0"/>
              </a:rPr>
              <a:t>getaddrinfo</a:t>
            </a:r>
            <a:r>
              <a:rPr lang="en-US" dirty="0">
                <a:latin typeface="Consolas" panose="020B0609020204030204" pitchFamily="49" charset="0"/>
              </a:rPr>
              <a:t>(NULL, PORT, &amp;hints, &amp;</a:t>
            </a:r>
            <a:r>
              <a:rPr lang="en-US" dirty="0" err="1">
                <a:latin typeface="Consolas" panose="020B0609020204030204" pitchFamily="49" charset="0"/>
              </a:rPr>
              <a:t>servinfo</a:t>
            </a:r>
            <a:r>
              <a:rPr lang="en-US" dirty="0">
                <a:latin typeface="Consolas" panose="020B0609020204030204" pitchFamily="49" charset="0"/>
              </a:rPr>
              <a:t>)) != 0) {</a:t>
            </a:r>
          </a:p>
          <a:p>
            <a:pPr marL="0" indent="0">
              <a:buNone/>
            </a:pPr>
            <a:r>
              <a:rPr lang="en-US" dirty="0">
                <a:latin typeface="Consolas" panose="020B0609020204030204" pitchFamily="49" charset="0"/>
              </a:rPr>
              <a:t>		</a:t>
            </a:r>
            <a:r>
              <a:rPr lang="en-US" dirty="0" err="1">
                <a:latin typeface="Consolas" panose="020B0609020204030204" pitchFamily="49" charset="0"/>
              </a:rPr>
              <a:t>fprintf</a:t>
            </a:r>
            <a:r>
              <a:rPr lang="en-US" dirty="0">
                <a:latin typeface="Consolas" panose="020B0609020204030204" pitchFamily="49" charset="0"/>
              </a:rPr>
              <a:t>(stderr, "</a:t>
            </a:r>
            <a:r>
              <a:rPr lang="en-US" dirty="0" err="1">
                <a:latin typeface="Consolas" panose="020B0609020204030204" pitchFamily="49" charset="0"/>
              </a:rPr>
              <a:t>getaddrinfo</a:t>
            </a:r>
            <a:r>
              <a:rPr lang="en-US" dirty="0">
                <a:latin typeface="Consolas" panose="020B0609020204030204" pitchFamily="49" charset="0"/>
              </a:rPr>
              <a:t>: %s\n", </a:t>
            </a:r>
            <a:r>
              <a:rPr lang="en-US" dirty="0" err="1">
                <a:latin typeface="Consolas" panose="020B0609020204030204" pitchFamily="49" charset="0"/>
              </a:rPr>
              <a:t>gai_strerror</a:t>
            </a:r>
            <a:r>
              <a:rPr lang="en-US" dirty="0">
                <a:latin typeface="Consolas" panose="020B0609020204030204" pitchFamily="49" charset="0"/>
              </a:rPr>
              <a:t>(</a:t>
            </a:r>
            <a:r>
              <a:rPr lang="en-US" dirty="0" err="1">
                <a:latin typeface="Consolas" panose="020B0609020204030204" pitchFamily="49" charset="0"/>
              </a:rPr>
              <a:t>rv</a:t>
            </a:r>
            <a:r>
              <a:rPr lang="en-US" dirty="0">
                <a:latin typeface="Consolas" panose="020B0609020204030204" pitchFamily="49" charset="0"/>
              </a:rPr>
              <a:t>));</a:t>
            </a:r>
          </a:p>
          <a:p>
            <a:pPr marL="0" indent="0">
              <a:buNone/>
            </a:pPr>
            <a:r>
              <a:rPr lang="en-US" dirty="0">
                <a:latin typeface="Consolas" panose="020B0609020204030204" pitchFamily="49" charset="0"/>
              </a:rPr>
              <a:t>		return 1;</a:t>
            </a:r>
          </a:p>
          <a:p>
            <a:pPr marL="0" indent="0">
              <a:buNone/>
            </a:pPr>
            <a:r>
              <a:rPr lang="en-US" dirty="0">
                <a:latin typeface="Consolas" panose="020B0609020204030204" pitchFamily="49" charset="0"/>
              </a:rPr>
              <a:t> </a:t>
            </a:r>
          </a:p>
        </p:txBody>
      </p:sp>
    </p:spTree>
    <p:extLst>
      <p:ext uri="{BB962C8B-B14F-4D97-AF65-F5344CB8AC3E}">
        <p14:creationId xmlns:p14="http://schemas.microsoft.com/office/powerpoint/2010/main" val="3800348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3972</Words>
  <Application>Microsoft Office PowerPoint</Application>
  <PresentationFormat>Widescreen</PresentationFormat>
  <Paragraphs>467</Paragraphs>
  <Slides>39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굴림</vt:lpstr>
      <vt:lpstr>Lato Extended</vt:lpstr>
      <vt:lpstr>Monaco</vt:lpstr>
      <vt:lpstr>Arial</vt:lpstr>
      <vt:lpstr>Calibri</vt:lpstr>
      <vt:lpstr>Calibri Light</vt:lpstr>
      <vt:lpstr>Consolas</vt:lpstr>
      <vt:lpstr>Courier New</vt:lpstr>
      <vt:lpstr>Helvetica</vt:lpstr>
      <vt:lpstr>Times New Roman</vt:lpstr>
      <vt:lpstr>Wingdings</vt:lpstr>
      <vt:lpstr>Office Theme</vt:lpstr>
      <vt:lpstr>Programming Project Discussion</vt:lpstr>
      <vt:lpstr>Infrastructure </vt:lpstr>
      <vt:lpstr>Getting started</vt:lpstr>
      <vt:lpstr>*How to figure out the size of the image?</vt:lpstr>
      <vt:lpstr>Server’s responsibilities</vt:lpstr>
      <vt:lpstr>Client’s Responsibilities</vt:lpstr>
      <vt:lpstr>Writing an image to a file</vt:lpstr>
      <vt:lpstr>Parsing command line arguments</vt:lpstr>
      <vt:lpstr>Configuring Host</vt:lpstr>
      <vt:lpstr>Creating Sockets</vt:lpstr>
      <vt:lpstr>PowerPoint Presentation</vt:lpstr>
      <vt:lpstr>PowerPoint Presentation</vt:lpstr>
      <vt:lpstr>PowerPoint Presentation</vt:lpstr>
      <vt:lpstr>  Elementary TCP Sockets  </vt:lpstr>
      <vt:lpstr>TCP Sockets Outline</vt:lpstr>
      <vt:lpstr>IPv4 Socket Address Structure</vt:lpstr>
      <vt:lpstr>The Socket Interface</vt:lpstr>
      <vt:lpstr>TCP Socket Calls</vt:lpstr>
      <vt:lpstr>UDP Socket Calls</vt:lpstr>
      <vt:lpstr>System Calls for Elementary TCP Sockets </vt:lpstr>
      <vt:lpstr>Connect Function</vt:lpstr>
      <vt:lpstr>TCP Socket Calls</vt:lpstr>
      <vt:lpstr>Bind Function</vt:lpstr>
      <vt:lpstr>Listen Function</vt:lpstr>
      <vt:lpstr>Accept Function</vt:lpstr>
      <vt:lpstr>Accept Function</vt:lpstr>
      <vt:lpstr>Close Function</vt:lpstr>
      <vt:lpstr>TCP Echo Server</vt:lpstr>
      <vt:lpstr>TCP Echo Server (cont)</vt:lpstr>
      <vt:lpstr>TCP Echo Server (cont)</vt:lpstr>
      <vt:lpstr>TCP Echo Server (cont)</vt:lpstr>
      <vt:lpstr>TCP Echo Client</vt:lpstr>
      <vt:lpstr>TCP Echo Client (cont)</vt:lpstr>
      <vt:lpstr>TCP Echo Client (cont)</vt:lpstr>
      <vt:lpstr>TCP Echo Client (cont)</vt:lpstr>
      <vt:lpstr>TCP Echo Client (cont)</vt:lpstr>
      <vt:lpstr>TCP Sockets Summary</vt:lpstr>
      <vt:lpstr>TCP Socket Calls</vt:lpstr>
      <vt:lpstr>UDP Socket Calls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Project Discussion</dc:title>
  <dc:creator>Taneja, Shubbhi</dc:creator>
  <cp:lastModifiedBy>Li, Eric</cp:lastModifiedBy>
  <cp:revision>40</cp:revision>
  <dcterms:created xsi:type="dcterms:W3CDTF">2023-04-10T22:09:11Z</dcterms:created>
  <dcterms:modified xsi:type="dcterms:W3CDTF">2024-04-24T18:33:27Z</dcterms:modified>
</cp:coreProperties>
</file>