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handoutMasterIdLst>
    <p:handoutMasterId r:id="rId49"/>
  </p:handoutMasterIdLst>
  <p:sldIdLst>
    <p:sldId id="1356" r:id="rId2"/>
    <p:sldId id="1354" r:id="rId3"/>
    <p:sldId id="1297" r:id="rId4"/>
    <p:sldId id="1298" r:id="rId5"/>
    <p:sldId id="1299" r:id="rId6"/>
    <p:sldId id="1300" r:id="rId7"/>
    <p:sldId id="1302" r:id="rId8"/>
    <p:sldId id="1303" r:id="rId9"/>
    <p:sldId id="1304" r:id="rId10"/>
    <p:sldId id="1305" r:id="rId11"/>
    <p:sldId id="305" r:id="rId12"/>
    <p:sldId id="1306" r:id="rId13"/>
    <p:sldId id="1307" r:id="rId14"/>
    <p:sldId id="1308" r:id="rId15"/>
    <p:sldId id="1309" r:id="rId16"/>
    <p:sldId id="1310" r:id="rId17"/>
    <p:sldId id="1311" r:id="rId18"/>
    <p:sldId id="1312" r:id="rId19"/>
    <p:sldId id="1313" r:id="rId20"/>
    <p:sldId id="1314" r:id="rId21"/>
    <p:sldId id="1315" r:id="rId22"/>
    <p:sldId id="1316" r:id="rId23"/>
    <p:sldId id="1317" r:id="rId24"/>
    <p:sldId id="1318" r:id="rId25"/>
    <p:sldId id="1319" r:id="rId26"/>
    <p:sldId id="1320" r:id="rId27"/>
    <p:sldId id="1325" r:id="rId28"/>
    <p:sldId id="1326" r:id="rId29"/>
    <p:sldId id="1327" r:id="rId30"/>
    <p:sldId id="558" r:id="rId31"/>
    <p:sldId id="559" r:id="rId32"/>
    <p:sldId id="1030" r:id="rId33"/>
    <p:sldId id="1031" r:id="rId34"/>
    <p:sldId id="1032" r:id="rId35"/>
    <p:sldId id="1038" r:id="rId36"/>
    <p:sldId id="1033" r:id="rId37"/>
    <p:sldId id="1034" r:id="rId38"/>
    <p:sldId id="1035" r:id="rId39"/>
    <p:sldId id="1037" r:id="rId40"/>
    <p:sldId id="1039" r:id="rId41"/>
    <p:sldId id="1040" r:id="rId42"/>
    <p:sldId id="1041" r:id="rId43"/>
    <p:sldId id="1042" r:id="rId44"/>
    <p:sldId id="1044" r:id="rId45"/>
    <p:sldId id="1045" r:id="rId46"/>
    <p:sldId id="1047"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7C6"/>
    <a:srgbClr val="AEE4FF"/>
    <a:srgbClr val="00BA01"/>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C37068-0039-4D2F-A302-D2BAF6691D19}" v="17" dt="2024-03-28T18:35:55.2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424" autoAdjust="0"/>
    <p:restoredTop sz="81209" autoAdjust="0"/>
  </p:normalViewPr>
  <p:slideViewPr>
    <p:cSldViewPr snapToGrid="0" snapToObjects="1">
      <p:cViewPr varScale="1">
        <p:scale>
          <a:sx n="73" d="100"/>
          <a:sy n="73" d="100"/>
        </p:scale>
        <p:origin x="846" y="60"/>
      </p:cViewPr>
      <p:guideLst>
        <p:guide orient="horz" pos="2160"/>
        <p:guide pos="2880"/>
      </p:guideLst>
    </p:cSldViewPr>
  </p:slideViewPr>
  <p:notesTextViewPr>
    <p:cViewPr>
      <p:scale>
        <a:sx n="100" d="100"/>
        <a:sy n="100" d="100"/>
      </p:scale>
      <p:origin x="0" y="0"/>
    </p:cViewPr>
  </p:notesTextViewPr>
  <p:sorterViewPr>
    <p:cViewPr varScale="1">
      <p:scale>
        <a:sx n="159" d="100"/>
        <a:sy n="159"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eja, Shubbhi" userId="c988d621-c628-45bb-ac1e-80b1eff0ac5b" providerId="ADAL" clId="{E6D180CB-7E4B-4B78-AC1B-9087956872F3}"/>
    <pc:docChg chg="undo custSel delSld modSld">
      <pc:chgData name="Taneja, Shubbhi" userId="c988d621-c628-45bb-ac1e-80b1eff0ac5b" providerId="ADAL" clId="{E6D180CB-7E4B-4B78-AC1B-9087956872F3}" dt="2022-11-03T21:15:10.294" v="514" actId="6549"/>
      <pc:docMkLst>
        <pc:docMk/>
      </pc:docMkLst>
      <pc:sldChg chg="del">
        <pc:chgData name="Taneja, Shubbhi" userId="c988d621-c628-45bb-ac1e-80b1eff0ac5b" providerId="ADAL" clId="{E6D180CB-7E4B-4B78-AC1B-9087956872F3}" dt="2022-11-03T20:09:38.882" v="26" actId="47"/>
        <pc:sldMkLst>
          <pc:docMk/>
          <pc:sldMk cId="2643747842" sldId="954"/>
        </pc:sldMkLst>
      </pc:sldChg>
      <pc:sldChg chg="del">
        <pc:chgData name="Taneja, Shubbhi" userId="c988d621-c628-45bb-ac1e-80b1eff0ac5b" providerId="ADAL" clId="{E6D180CB-7E4B-4B78-AC1B-9087956872F3}" dt="2022-11-03T20:09:59.111" v="27" actId="47"/>
        <pc:sldMkLst>
          <pc:docMk/>
          <pc:sldMk cId="3197870805" sldId="1139"/>
        </pc:sldMkLst>
      </pc:sldChg>
      <pc:sldChg chg="modSp mod">
        <pc:chgData name="Taneja, Shubbhi" userId="c988d621-c628-45bb-ac1e-80b1eff0ac5b" providerId="ADAL" clId="{E6D180CB-7E4B-4B78-AC1B-9087956872F3}" dt="2022-11-03T20:13:21.063" v="30" actId="20577"/>
        <pc:sldMkLst>
          <pc:docMk/>
          <pc:sldMk cId="762357072" sldId="1143"/>
        </pc:sldMkLst>
        <pc:spChg chg="mod">
          <ac:chgData name="Taneja, Shubbhi" userId="c988d621-c628-45bb-ac1e-80b1eff0ac5b" providerId="ADAL" clId="{E6D180CB-7E4B-4B78-AC1B-9087956872F3}" dt="2022-11-03T20:13:21.063" v="30" actId="20577"/>
          <ac:spMkLst>
            <pc:docMk/>
            <pc:sldMk cId="762357072" sldId="1143"/>
            <ac:spMk id="3" creationId="{B6B901C7-924B-1F4B-BB7A-3710FB681972}"/>
          </ac:spMkLst>
        </pc:spChg>
      </pc:sldChg>
      <pc:sldChg chg="modSp mod">
        <pc:chgData name="Taneja, Shubbhi" userId="c988d621-c628-45bb-ac1e-80b1eff0ac5b" providerId="ADAL" clId="{E6D180CB-7E4B-4B78-AC1B-9087956872F3}" dt="2022-11-03T19:43:58.635" v="25" actId="20577"/>
        <pc:sldMkLst>
          <pc:docMk/>
          <pc:sldMk cId="573478352" sldId="1298"/>
        </pc:sldMkLst>
        <pc:spChg chg="mod">
          <ac:chgData name="Taneja, Shubbhi" userId="c988d621-c628-45bb-ac1e-80b1eff0ac5b" providerId="ADAL" clId="{E6D180CB-7E4B-4B78-AC1B-9087956872F3}" dt="2022-11-03T19:43:58.635" v="25" actId="20577"/>
          <ac:spMkLst>
            <pc:docMk/>
            <pc:sldMk cId="573478352" sldId="1298"/>
            <ac:spMk id="25602" creationId="{00000000-0000-0000-0000-000000000000}"/>
          </ac:spMkLst>
        </pc:spChg>
      </pc:sldChg>
      <pc:sldChg chg="modNotesTx">
        <pc:chgData name="Taneja, Shubbhi" userId="c988d621-c628-45bb-ac1e-80b1eff0ac5b" providerId="ADAL" clId="{E6D180CB-7E4B-4B78-AC1B-9087956872F3}" dt="2022-11-03T20:44:09.751" v="479" actId="20577"/>
        <pc:sldMkLst>
          <pc:docMk/>
          <pc:sldMk cId="160584570" sldId="1304"/>
        </pc:sldMkLst>
      </pc:sldChg>
      <pc:sldChg chg="modSp mod modNotesTx">
        <pc:chgData name="Taneja, Shubbhi" userId="c988d621-c628-45bb-ac1e-80b1eff0ac5b" providerId="ADAL" clId="{E6D180CB-7E4B-4B78-AC1B-9087956872F3}" dt="2022-11-03T21:15:10.294" v="514" actId="6549"/>
        <pc:sldMkLst>
          <pc:docMk/>
          <pc:sldMk cId="3798230240" sldId="1308"/>
        </pc:sldMkLst>
        <pc:spChg chg="mod">
          <ac:chgData name="Taneja, Shubbhi" userId="c988d621-c628-45bb-ac1e-80b1eff0ac5b" providerId="ADAL" clId="{E6D180CB-7E4B-4B78-AC1B-9087956872F3}" dt="2022-11-03T21:11:38.420" v="494" actId="20577"/>
          <ac:spMkLst>
            <pc:docMk/>
            <pc:sldMk cId="3798230240" sldId="1308"/>
            <ac:spMk id="16386" creationId="{00000000-0000-0000-0000-000000000000}"/>
          </ac:spMkLst>
        </pc:spChg>
      </pc:sldChg>
    </pc:docChg>
  </pc:docChgLst>
  <pc:docChgLst>
    <pc:chgData name="Li, Eric" userId="73f64648-5cc5-4491-b49f-26620bbd76e2" providerId="ADAL" clId="{DBC37068-0039-4D2F-A302-D2BAF6691D19}"/>
    <pc:docChg chg="custSel modSld">
      <pc:chgData name="Li, Eric" userId="73f64648-5cc5-4491-b49f-26620bbd76e2" providerId="ADAL" clId="{DBC37068-0039-4D2F-A302-D2BAF6691D19}" dt="2024-03-29T17:26:27.450" v="137" actId="20577"/>
      <pc:docMkLst>
        <pc:docMk/>
      </pc:docMkLst>
      <pc:sldChg chg="modSp mod">
        <pc:chgData name="Li, Eric" userId="73f64648-5cc5-4491-b49f-26620bbd76e2" providerId="ADAL" clId="{DBC37068-0039-4D2F-A302-D2BAF6691D19}" dt="2024-03-24T18:38:12.303" v="114" actId="13926"/>
        <pc:sldMkLst>
          <pc:docMk/>
          <pc:sldMk cId="3613877508" sldId="1030"/>
        </pc:sldMkLst>
        <pc:spChg chg="mod">
          <ac:chgData name="Li, Eric" userId="73f64648-5cc5-4491-b49f-26620bbd76e2" providerId="ADAL" clId="{DBC37068-0039-4D2F-A302-D2BAF6691D19}" dt="2024-03-24T18:38:12.303" v="114" actId="13926"/>
          <ac:spMkLst>
            <pc:docMk/>
            <pc:sldMk cId="3613877508" sldId="1030"/>
            <ac:spMk id="2" creationId="{00000000-0000-0000-0000-000000000000}"/>
          </ac:spMkLst>
        </pc:spChg>
      </pc:sldChg>
      <pc:sldChg chg="modSp">
        <pc:chgData name="Li, Eric" userId="73f64648-5cc5-4491-b49f-26620bbd76e2" providerId="ADAL" clId="{DBC37068-0039-4D2F-A302-D2BAF6691D19}" dt="2024-03-24T18:37:10.837" v="109" actId="13926"/>
        <pc:sldMkLst>
          <pc:docMk/>
          <pc:sldMk cId="3829009245" sldId="1034"/>
        </pc:sldMkLst>
        <pc:spChg chg="mod">
          <ac:chgData name="Li, Eric" userId="73f64648-5cc5-4491-b49f-26620bbd76e2" providerId="ADAL" clId="{DBC37068-0039-4D2F-A302-D2BAF6691D19}" dt="2024-03-24T18:37:10.837" v="109" actId="13926"/>
          <ac:spMkLst>
            <pc:docMk/>
            <pc:sldMk cId="3829009245" sldId="1034"/>
            <ac:spMk id="3" creationId="{00000000-0000-0000-0000-000000000000}"/>
          </ac:spMkLst>
        </pc:spChg>
      </pc:sldChg>
      <pc:sldChg chg="modSp mod">
        <pc:chgData name="Li, Eric" userId="73f64648-5cc5-4491-b49f-26620bbd76e2" providerId="ADAL" clId="{DBC37068-0039-4D2F-A302-D2BAF6691D19}" dt="2024-03-24T18:37:44.501" v="113" actId="13926"/>
        <pc:sldMkLst>
          <pc:docMk/>
          <pc:sldMk cId="119320463" sldId="1035"/>
        </pc:sldMkLst>
        <pc:spChg chg="mod">
          <ac:chgData name="Li, Eric" userId="73f64648-5cc5-4491-b49f-26620bbd76e2" providerId="ADAL" clId="{DBC37068-0039-4D2F-A302-D2BAF6691D19}" dt="2024-03-24T18:37:18.084" v="110" actId="13926"/>
          <ac:spMkLst>
            <pc:docMk/>
            <pc:sldMk cId="119320463" sldId="1035"/>
            <ac:spMk id="2" creationId="{00000000-0000-0000-0000-000000000000}"/>
          </ac:spMkLst>
        </pc:spChg>
        <pc:spChg chg="mod">
          <ac:chgData name="Li, Eric" userId="73f64648-5cc5-4491-b49f-26620bbd76e2" providerId="ADAL" clId="{DBC37068-0039-4D2F-A302-D2BAF6691D19}" dt="2024-03-24T18:37:44.501" v="113" actId="13926"/>
          <ac:spMkLst>
            <pc:docMk/>
            <pc:sldMk cId="119320463" sldId="1035"/>
            <ac:spMk id="3" creationId="{00000000-0000-0000-0000-000000000000}"/>
          </ac:spMkLst>
        </pc:spChg>
      </pc:sldChg>
      <pc:sldChg chg="modSp mod">
        <pc:chgData name="Li, Eric" userId="73f64648-5cc5-4491-b49f-26620bbd76e2" providerId="ADAL" clId="{DBC37068-0039-4D2F-A302-D2BAF6691D19}" dt="2024-03-24T18:39:11.055" v="117" actId="207"/>
        <pc:sldMkLst>
          <pc:docMk/>
          <pc:sldMk cId="3614814231" sldId="1041"/>
        </pc:sldMkLst>
        <pc:spChg chg="mod">
          <ac:chgData name="Li, Eric" userId="73f64648-5cc5-4491-b49f-26620bbd76e2" providerId="ADAL" clId="{DBC37068-0039-4D2F-A302-D2BAF6691D19}" dt="2024-03-24T18:39:11.055" v="117" actId="207"/>
          <ac:spMkLst>
            <pc:docMk/>
            <pc:sldMk cId="3614814231" sldId="1041"/>
            <ac:spMk id="2" creationId="{00000000-0000-0000-0000-000000000000}"/>
          </ac:spMkLst>
        </pc:spChg>
      </pc:sldChg>
      <pc:sldChg chg="modSp mod">
        <pc:chgData name="Li, Eric" userId="73f64648-5cc5-4491-b49f-26620bbd76e2" providerId="ADAL" clId="{DBC37068-0039-4D2F-A302-D2BAF6691D19}" dt="2024-03-24T18:40:04.297" v="119" actId="13926"/>
        <pc:sldMkLst>
          <pc:docMk/>
          <pc:sldMk cId="418078662" sldId="1047"/>
        </pc:sldMkLst>
        <pc:spChg chg="mod">
          <ac:chgData name="Li, Eric" userId="73f64648-5cc5-4491-b49f-26620bbd76e2" providerId="ADAL" clId="{DBC37068-0039-4D2F-A302-D2BAF6691D19}" dt="2024-03-24T18:40:04.297" v="119" actId="13926"/>
          <ac:spMkLst>
            <pc:docMk/>
            <pc:sldMk cId="418078662" sldId="1047"/>
            <ac:spMk id="3" creationId="{00000000-0000-0000-0000-000000000000}"/>
          </ac:spMkLst>
        </pc:spChg>
      </pc:sldChg>
      <pc:sldChg chg="setBg">
        <pc:chgData name="Li, Eric" userId="73f64648-5cc5-4491-b49f-26620bbd76e2" providerId="ADAL" clId="{DBC37068-0039-4D2F-A302-D2BAF6691D19}" dt="2024-03-28T18:35:55.278" v="123"/>
        <pc:sldMkLst>
          <pc:docMk/>
          <pc:sldMk cId="1139961133" sldId="1303"/>
        </pc:sldMkLst>
      </pc:sldChg>
      <pc:sldChg chg="modSp mod">
        <pc:chgData name="Li, Eric" userId="73f64648-5cc5-4491-b49f-26620bbd76e2" providerId="ADAL" clId="{DBC37068-0039-4D2F-A302-D2BAF6691D19}" dt="2024-03-29T17:26:27.450" v="137" actId="20577"/>
        <pc:sldMkLst>
          <pc:docMk/>
          <pc:sldMk cId="160584570" sldId="1304"/>
        </pc:sldMkLst>
        <pc:spChg chg="mod">
          <ac:chgData name="Li, Eric" userId="73f64648-5cc5-4491-b49f-26620bbd76e2" providerId="ADAL" clId="{DBC37068-0039-4D2F-A302-D2BAF6691D19}" dt="2024-03-29T17:26:27.450" v="137" actId="20577"/>
          <ac:spMkLst>
            <pc:docMk/>
            <pc:sldMk cId="160584570" sldId="1304"/>
            <ac:spMk id="12290" creationId="{00000000-0000-0000-0000-000000000000}"/>
          </ac:spMkLst>
        </pc:spChg>
      </pc:sldChg>
      <pc:sldChg chg="modSp mod">
        <pc:chgData name="Li, Eric" userId="73f64648-5cc5-4491-b49f-26620bbd76e2" providerId="ADAL" clId="{DBC37068-0039-4D2F-A302-D2BAF6691D19}" dt="2024-03-22T18:57:36.862" v="0" actId="13926"/>
        <pc:sldMkLst>
          <pc:docMk/>
          <pc:sldMk cId="2313245300" sldId="1305"/>
        </pc:sldMkLst>
        <pc:spChg chg="mod">
          <ac:chgData name="Li, Eric" userId="73f64648-5cc5-4491-b49f-26620bbd76e2" providerId="ADAL" clId="{DBC37068-0039-4D2F-A302-D2BAF6691D19}" dt="2024-03-22T18:57:36.862" v="0" actId="13926"/>
          <ac:spMkLst>
            <pc:docMk/>
            <pc:sldMk cId="2313245300" sldId="1305"/>
            <ac:spMk id="13314" creationId="{00000000-0000-0000-0000-000000000000}"/>
          </ac:spMkLst>
        </pc:spChg>
      </pc:sldChg>
      <pc:sldChg chg="modSp mod modAnim modNotesTx">
        <pc:chgData name="Li, Eric" userId="73f64648-5cc5-4491-b49f-26620bbd76e2" providerId="ADAL" clId="{DBC37068-0039-4D2F-A302-D2BAF6691D19}" dt="2024-03-27T17:50:10.982" v="120" actId="13926"/>
        <pc:sldMkLst>
          <pc:docMk/>
          <pc:sldMk cId="2292070434" sldId="1306"/>
        </pc:sldMkLst>
        <pc:spChg chg="mod">
          <ac:chgData name="Li, Eric" userId="73f64648-5cc5-4491-b49f-26620bbd76e2" providerId="ADAL" clId="{DBC37068-0039-4D2F-A302-D2BAF6691D19}" dt="2024-03-27T17:50:10.982" v="120" actId="13926"/>
          <ac:spMkLst>
            <pc:docMk/>
            <pc:sldMk cId="2292070434" sldId="1306"/>
            <ac:spMk id="14338" creationId="{00000000-0000-0000-0000-000000000000}"/>
          </ac:spMkLst>
        </pc:spChg>
      </pc:sldChg>
      <pc:sldChg chg="setBg">
        <pc:chgData name="Li, Eric" userId="73f64648-5cc5-4491-b49f-26620bbd76e2" providerId="ADAL" clId="{DBC37068-0039-4D2F-A302-D2BAF6691D19}" dt="2024-03-27T19:20:21.771" v="122"/>
        <pc:sldMkLst>
          <pc:docMk/>
          <pc:sldMk cId="3798230240" sldId="1308"/>
        </pc:sldMkLst>
      </pc:sldChg>
      <pc:sldChg chg="modSp mod">
        <pc:chgData name="Li, Eric" userId="73f64648-5cc5-4491-b49f-26620bbd76e2" providerId="ADAL" clId="{DBC37068-0039-4D2F-A302-D2BAF6691D19}" dt="2024-03-24T18:35:17.971" v="107" actId="13926"/>
        <pc:sldMkLst>
          <pc:docMk/>
          <pc:sldMk cId="1801906552" sldId="1319"/>
        </pc:sldMkLst>
        <pc:spChg chg="mod">
          <ac:chgData name="Li, Eric" userId="73f64648-5cc5-4491-b49f-26620bbd76e2" providerId="ADAL" clId="{DBC37068-0039-4D2F-A302-D2BAF6691D19}" dt="2024-03-24T18:35:17.971" v="107" actId="13926"/>
          <ac:spMkLst>
            <pc:docMk/>
            <pc:sldMk cId="1801906552" sldId="1319"/>
            <ac:spMk id="23553" creationId="{00000000-0000-0000-0000-000000000000}"/>
          </ac:spMkLst>
        </pc:spChg>
      </pc:sldChg>
      <pc:sldChg chg="modSp mod">
        <pc:chgData name="Li, Eric" userId="73f64648-5cc5-4491-b49f-26620bbd76e2" providerId="ADAL" clId="{DBC37068-0039-4D2F-A302-D2BAF6691D19}" dt="2024-03-24T18:27:37.977" v="91" actId="20577"/>
        <pc:sldMkLst>
          <pc:docMk/>
          <pc:sldMk cId="2277903006" sldId="1356"/>
        </pc:sldMkLst>
        <pc:spChg chg="mod">
          <ac:chgData name="Li, Eric" userId="73f64648-5cc5-4491-b49f-26620bbd76e2" providerId="ADAL" clId="{DBC37068-0039-4D2F-A302-D2BAF6691D19}" dt="2024-03-24T18:27:37.977" v="91" actId="20577"/>
          <ac:spMkLst>
            <pc:docMk/>
            <pc:sldMk cId="2277903006" sldId="1356"/>
            <ac:spMk id="2" creationId="{A42506EA-C2D3-2942-8FED-B5981AD0182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C6906D1-980A-4A43-B156-8CDED616832B}" type="datetimeFigureOut">
              <a:rPr lang="en-US" smtClean="0"/>
              <a:t>3/29/2024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2D6EAD-42DF-3042-82FA-CCB15982D623}" type="slidenum">
              <a:rPr lang="en-US" smtClean="0"/>
              <a:t>‹#›</a:t>
            </a:fld>
            <a:endParaRPr lang="en-US"/>
          </a:p>
        </p:txBody>
      </p:sp>
    </p:spTree>
    <p:extLst>
      <p:ext uri="{BB962C8B-B14F-4D97-AF65-F5344CB8AC3E}">
        <p14:creationId xmlns:p14="http://schemas.microsoft.com/office/powerpoint/2010/main" val="21999290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EEA01D-746B-E643-96EC-416FDABDFD29}" type="datetimeFigureOut">
              <a:rPr lang="en-US" smtClean="0"/>
              <a:t>3/29/2024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AB43EC-27F7-A44D-98E1-E904141C0205}" type="slidenum">
              <a:rPr lang="en-US" smtClean="0"/>
              <a:t>‹#›</a:t>
            </a:fld>
            <a:endParaRPr lang="en-US"/>
          </a:p>
        </p:txBody>
      </p:sp>
    </p:spTree>
    <p:extLst>
      <p:ext uri="{BB962C8B-B14F-4D97-AF65-F5344CB8AC3E}">
        <p14:creationId xmlns:p14="http://schemas.microsoft.com/office/powerpoint/2010/main" val="60722317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AB43EC-27F7-A44D-98E1-E904141C0205}" type="slidenum">
              <a:rPr lang="en-US" smtClean="0"/>
              <a:t>3</a:t>
            </a:fld>
            <a:endParaRPr lang="en-US"/>
          </a:p>
        </p:txBody>
      </p:sp>
    </p:spTree>
    <p:extLst>
      <p:ext uri="{BB962C8B-B14F-4D97-AF65-F5344CB8AC3E}">
        <p14:creationId xmlns:p14="http://schemas.microsoft.com/office/powerpoint/2010/main" val="10118074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A82FEAC-51EB-1644-99C3-DFB0896F70E1}" type="slidenum">
              <a:rPr lang="en-US"/>
              <a:pPr/>
              <a:t>13</a:t>
            </a:fld>
            <a:endParaRPr lang="en-US"/>
          </a:p>
        </p:txBody>
      </p:sp>
      <p:sp>
        <p:nvSpPr>
          <p:cNvPr id="43009"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43010"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22810344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D48B5B2-E9B0-CF43-9259-0255C6B87396}" type="slidenum">
              <a:rPr lang="en-US"/>
              <a:pPr/>
              <a:t>14</a:t>
            </a:fld>
            <a:endParaRPr lang="en-US"/>
          </a:p>
        </p:txBody>
      </p:sp>
      <p:sp>
        <p:nvSpPr>
          <p:cNvPr id="44033"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44034"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r>
              <a:rPr lang="en-US" sz="1800" b="0" i="0" u="none" strike="noStrike" baseline="0" dirty="0">
                <a:latin typeface="NimbusRomNo9L-Regu"/>
              </a:rPr>
              <a:t>A repeater with more than two ports was commonly called a </a:t>
            </a:r>
            <a:r>
              <a:rPr lang="en-US" sz="1800" b="0" i="0" u="none" strike="noStrike" baseline="0" dirty="0">
                <a:latin typeface="NimbusRomNo9L-Medi"/>
              </a:rPr>
              <a:t>hub</a:t>
            </a:r>
            <a:r>
              <a:rPr lang="en-US" sz="1800" b="0" i="0" u="none" strike="noStrike" baseline="0" dirty="0">
                <a:latin typeface="NimbusRomNo9L-Regu"/>
              </a:rPr>
              <a:t>; hubs allowed branching and thus much more complex topologies.</a:t>
            </a:r>
          </a:p>
          <a:p>
            <a:pPr algn="l"/>
            <a:r>
              <a:rPr lang="en-US" sz="1800" b="0" i="0" u="none" strike="noStrike" baseline="0" dirty="0">
                <a:latin typeface="NimbusRomNo9L-Regu"/>
              </a:rPr>
              <a:t>It was the rise of hubs that enabled </a:t>
            </a:r>
            <a:r>
              <a:rPr lang="en-US" sz="1800" b="0" i="0" u="none" strike="noStrike" baseline="0" dirty="0">
                <a:latin typeface="NimbusRomNo9L-Medi"/>
              </a:rPr>
              <a:t>star topologies </a:t>
            </a:r>
            <a:r>
              <a:rPr lang="en-US" sz="1800" b="0" i="0" u="none" strike="noStrike" baseline="0" dirty="0">
                <a:latin typeface="NimbusRomNo9L-Regu"/>
              </a:rPr>
              <a:t>in which each host connects directly to the hub rather than to one long run of coax. This in turn enabled twisted-pair cable: while this supported maximum runs of about 100 meters, versus the 500 meters of thick coax, each run simply had to go from the host to the central hub in the wiring closet</a:t>
            </a:r>
          </a:p>
          <a:p>
            <a:pPr algn="l"/>
            <a:endParaRPr lang="en-US" sz="1800" b="0" i="0" u="none" strike="noStrike" baseline="0" dirty="0">
              <a:latin typeface="NimbusRomNo9L-Regu"/>
            </a:endParaRPr>
          </a:p>
          <a:p>
            <a:pPr algn="l"/>
            <a:r>
              <a:rPr lang="en-US" sz="1800" b="0" i="0" u="none" strike="noStrike" baseline="0" dirty="0">
                <a:latin typeface="NimbusRomNo9L-Regu"/>
              </a:rPr>
              <a:t>While repeaters act at the bit layer, a </a:t>
            </a:r>
            <a:r>
              <a:rPr lang="en-US" sz="1800" b="1" i="0" u="none" strike="noStrike" baseline="0" dirty="0">
                <a:latin typeface="NimbusRomNo9L-Regu"/>
              </a:rPr>
              <a:t>switch</a:t>
            </a:r>
            <a:r>
              <a:rPr lang="en-US" sz="1800" b="0" i="0" u="none" strike="noStrike" baseline="0" dirty="0">
                <a:latin typeface="NimbusRomNo9L-Regu"/>
              </a:rPr>
              <a:t> reads in and forwards an entire packet as a unit, and the destination address is consulted to determine to where the packet is forwarded. Except for possible collision-related performance issues, hubs and switches are interchangeable. Eventually, most wiring-closet hubs were replaced with switches.</a:t>
            </a:r>
            <a:endParaRPr lang="en-US" dirty="0"/>
          </a:p>
        </p:txBody>
      </p:sp>
    </p:spTree>
    <p:extLst>
      <p:ext uri="{BB962C8B-B14F-4D97-AF65-F5344CB8AC3E}">
        <p14:creationId xmlns:p14="http://schemas.microsoft.com/office/powerpoint/2010/main" val="1970091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A89B699-7BF8-4F4A-A7CE-47B1C4DAE707}" type="slidenum">
              <a:rPr lang="en-US"/>
              <a:pPr/>
              <a:t>15</a:t>
            </a:fld>
            <a:endParaRPr lang="en-US"/>
          </a:p>
        </p:txBody>
      </p:sp>
      <p:sp>
        <p:nvSpPr>
          <p:cNvPr id="45057"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45058"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2638536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E9BE7FB-770E-864B-A893-E94D370AEFB7}" type="slidenum">
              <a:rPr lang="en-US"/>
              <a:pPr/>
              <a:t>16</a:t>
            </a:fld>
            <a:endParaRPr lang="en-US"/>
          </a:p>
        </p:txBody>
      </p:sp>
      <p:sp>
        <p:nvSpPr>
          <p:cNvPr id="46081"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46082"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26192591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F3BE44F-0040-6746-ABCE-C00EE3CBD740}" type="slidenum">
              <a:rPr lang="en-US"/>
              <a:pPr/>
              <a:t>17</a:t>
            </a:fld>
            <a:endParaRPr lang="en-US"/>
          </a:p>
        </p:txBody>
      </p:sp>
      <p:sp>
        <p:nvSpPr>
          <p:cNvPr id="47105"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47106"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3432648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28FB830-86E3-484D-8A4A-CE1E623ECA1E}" type="slidenum">
              <a:rPr lang="en-US"/>
              <a:pPr/>
              <a:t>18</a:t>
            </a:fld>
            <a:endParaRPr lang="en-US"/>
          </a:p>
        </p:txBody>
      </p:sp>
      <p:sp>
        <p:nvSpPr>
          <p:cNvPr id="48129"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48130"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32320430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13D1A08-1A71-2942-96F1-206539F0A5F8}" type="slidenum">
              <a:rPr lang="en-US"/>
              <a:pPr/>
              <a:t>19</a:t>
            </a:fld>
            <a:endParaRPr lang="en-US"/>
          </a:p>
        </p:txBody>
      </p:sp>
      <p:sp>
        <p:nvSpPr>
          <p:cNvPr id="49153"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49154"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14298712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CCF91FF-D19E-4341-BD04-5ECBB0AC539F}" type="slidenum">
              <a:rPr lang="en-US"/>
              <a:pPr/>
              <a:t>20</a:t>
            </a:fld>
            <a:endParaRPr lang="en-US"/>
          </a:p>
        </p:txBody>
      </p:sp>
      <p:sp>
        <p:nvSpPr>
          <p:cNvPr id="50177"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50178"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12020097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0F4B80C-66F1-1942-9159-3FF07C29E6F7}" type="slidenum">
              <a:rPr lang="en-US"/>
              <a:pPr/>
              <a:t>21</a:t>
            </a:fld>
            <a:endParaRPr lang="en-US"/>
          </a:p>
        </p:txBody>
      </p:sp>
      <p:sp>
        <p:nvSpPr>
          <p:cNvPr id="51201"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51202"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30825449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5FCACCD-31CD-7545-A03A-77AD30D02112}" type="slidenum">
              <a:rPr lang="en-US"/>
              <a:pPr/>
              <a:t>22</a:t>
            </a:fld>
            <a:endParaRPr lang="en-US"/>
          </a:p>
        </p:txBody>
      </p:sp>
      <p:sp>
        <p:nvSpPr>
          <p:cNvPr id="45057"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45058"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1545622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1DAD11B-42C8-D940-901F-83B44FDDD128}" type="slidenum">
              <a:rPr lang="en-GB"/>
              <a:pPr/>
              <a:t>4</a:t>
            </a:fld>
            <a:endParaRPr lang="en-GB"/>
          </a:p>
        </p:txBody>
      </p:sp>
      <p:sp>
        <p:nvSpPr>
          <p:cNvPr id="56321" name="Text Box 1"/>
          <p:cNvSpPr txBox="1">
            <a:spLocks noGrp="1" noRot="1" noChangeAspect="1" noChangeArrowheads="1"/>
          </p:cNvSpPr>
          <p:nvPr>
            <p:ph type="sldImg"/>
          </p:nvPr>
        </p:nvSpPr>
        <p:spPr bwMode="auto">
          <a:xfrm>
            <a:off x="1376363" y="652463"/>
            <a:ext cx="4300537" cy="32258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56322" name="Text Box 2"/>
          <p:cNvSpPr txBox="1">
            <a:spLocks noGrp="1" noChangeArrowheads="1"/>
          </p:cNvSpPr>
          <p:nvPr>
            <p:ph type="body" idx="1"/>
          </p:nvPr>
        </p:nvSpPr>
        <p:spPr bwMode="auto">
          <a:xfrm>
            <a:off x="705971" y="4085270"/>
            <a:ext cx="5643443" cy="3870756"/>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5407758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6292DEA-BB4E-2D49-BE61-1C149ED40BC5}" type="slidenum">
              <a:rPr lang="en-US"/>
              <a:pPr/>
              <a:t>23</a:t>
            </a:fld>
            <a:endParaRPr lang="en-US"/>
          </a:p>
        </p:txBody>
      </p:sp>
      <p:sp>
        <p:nvSpPr>
          <p:cNvPr id="46081"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46082"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2766266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21E987E-AA2E-CE4D-BB97-84FC27D2C589}" type="slidenum">
              <a:rPr lang="en-US"/>
              <a:pPr/>
              <a:t>24</a:t>
            </a:fld>
            <a:endParaRPr lang="en-US"/>
          </a:p>
        </p:txBody>
      </p:sp>
      <p:sp>
        <p:nvSpPr>
          <p:cNvPr id="47105"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47106"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30688582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F3CC914-C6BB-DB48-8EA5-884F45A728CE}" type="slidenum">
              <a:rPr lang="en-US"/>
              <a:pPr/>
              <a:t>25</a:t>
            </a:fld>
            <a:endParaRPr lang="en-US"/>
          </a:p>
        </p:txBody>
      </p:sp>
      <p:sp>
        <p:nvSpPr>
          <p:cNvPr id="48129"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48130"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24166421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5DDDEEB-E1A8-474D-895E-9E0D6F3687B5}" type="slidenum">
              <a:rPr lang="en-US"/>
              <a:pPr/>
              <a:t>26</a:t>
            </a:fld>
            <a:endParaRPr lang="en-US"/>
          </a:p>
        </p:txBody>
      </p:sp>
      <p:sp>
        <p:nvSpPr>
          <p:cNvPr id="49153"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49154"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24931163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6009C05-41D8-7B47-841F-F7CD8E658CB3}" type="slidenum">
              <a:rPr lang="en-US"/>
              <a:pPr/>
              <a:t>27</a:t>
            </a:fld>
            <a:endParaRPr lang="en-US"/>
          </a:p>
        </p:txBody>
      </p:sp>
      <p:sp>
        <p:nvSpPr>
          <p:cNvPr id="35841"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5842"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40980848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382E88E-A90B-A247-8A38-39BA89E4CA44}" type="slidenum">
              <a:rPr lang="en-US"/>
              <a:pPr/>
              <a:t>28</a:t>
            </a:fld>
            <a:endParaRPr lang="en-US"/>
          </a:p>
        </p:txBody>
      </p:sp>
      <p:sp>
        <p:nvSpPr>
          <p:cNvPr id="36865"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6866"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10047965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2F0465D-A903-7E4D-86D1-96FA85CE369C}" type="slidenum">
              <a:rPr lang="en-US"/>
              <a:pPr/>
              <a:t>29</a:t>
            </a:fld>
            <a:endParaRPr lang="en-US"/>
          </a:p>
        </p:txBody>
      </p:sp>
      <p:sp>
        <p:nvSpPr>
          <p:cNvPr id="37889"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7890"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27541339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579C583-9921-FD41-9E7F-8BB78FDAB29D}" type="slidenum">
              <a:rPr lang="en-US"/>
              <a:pPr/>
              <a:t>30</a:t>
            </a:fld>
            <a:endParaRPr lang="en-US"/>
          </a:p>
        </p:txBody>
      </p:sp>
      <p:sp>
        <p:nvSpPr>
          <p:cNvPr id="26625"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6626"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21591950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8A416C0-CA33-7A42-91B4-7E32A62873B8}" type="slidenum">
              <a:rPr lang="en-US"/>
              <a:pPr/>
              <a:t>31</a:t>
            </a:fld>
            <a:endParaRPr lang="en-US"/>
          </a:p>
        </p:txBody>
      </p:sp>
      <p:sp>
        <p:nvSpPr>
          <p:cNvPr id="27649"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7650"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19901073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9419">
              <a:defRPr sz="2400">
                <a:solidFill>
                  <a:schemeClr val="tx1"/>
                </a:solidFill>
                <a:latin typeface="Times New Roman" pitchFamily="18" charset="0"/>
              </a:defRPr>
            </a:lvl1pPr>
            <a:lvl2pPr marL="731286" indent="-281264" defTabSz="909419">
              <a:defRPr sz="2400">
                <a:solidFill>
                  <a:schemeClr val="tx1"/>
                </a:solidFill>
                <a:latin typeface="Times New Roman" pitchFamily="18" charset="0"/>
              </a:defRPr>
            </a:lvl2pPr>
            <a:lvl3pPr marL="1125055" indent="-225011" defTabSz="909419">
              <a:defRPr sz="2400">
                <a:solidFill>
                  <a:schemeClr val="tx1"/>
                </a:solidFill>
                <a:latin typeface="Times New Roman" pitchFamily="18" charset="0"/>
              </a:defRPr>
            </a:lvl3pPr>
            <a:lvl4pPr marL="1575077" indent="-225011" defTabSz="909419">
              <a:defRPr sz="2400">
                <a:solidFill>
                  <a:schemeClr val="tx1"/>
                </a:solidFill>
                <a:latin typeface="Times New Roman" pitchFamily="18" charset="0"/>
              </a:defRPr>
            </a:lvl4pPr>
            <a:lvl5pPr marL="2025099" indent="-225011" defTabSz="909419">
              <a:defRPr sz="2400">
                <a:solidFill>
                  <a:schemeClr val="tx1"/>
                </a:solidFill>
                <a:latin typeface="Times New Roman" pitchFamily="18" charset="0"/>
              </a:defRPr>
            </a:lvl5pPr>
            <a:lvl6pPr marL="2475121" indent="-225011" defTabSz="909419" eaLnBrk="0" fontAlgn="base" hangingPunct="0">
              <a:spcBef>
                <a:spcPct val="0"/>
              </a:spcBef>
              <a:spcAft>
                <a:spcPct val="0"/>
              </a:spcAft>
              <a:defRPr sz="2400">
                <a:solidFill>
                  <a:schemeClr val="tx1"/>
                </a:solidFill>
                <a:latin typeface="Times New Roman" pitchFamily="18" charset="0"/>
              </a:defRPr>
            </a:lvl6pPr>
            <a:lvl7pPr marL="2925143" indent="-225011" defTabSz="909419" eaLnBrk="0" fontAlgn="base" hangingPunct="0">
              <a:spcBef>
                <a:spcPct val="0"/>
              </a:spcBef>
              <a:spcAft>
                <a:spcPct val="0"/>
              </a:spcAft>
              <a:defRPr sz="2400">
                <a:solidFill>
                  <a:schemeClr val="tx1"/>
                </a:solidFill>
                <a:latin typeface="Times New Roman" pitchFamily="18" charset="0"/>
              </a:defRPr>
            </a:lvl7pPr>
            <a:lvl8pPr marL="3375165" indent="-225011" defTabSz="909419" eaLnBrk="0" fontAlgn="base" hangingPunct="0">
              <a:spcBef>
                <a:spcPct val="0"/>
              </a:spcBef>
              <a:spcAft>
                <a:spcPct val="0"/>
              </a:spcAft>
              <a:defRPr sz="2400">
                <a:solidFill>
                  <a:schemeClr val="tx1"/>
                </a:solidFill>
                <a:latin typeface="Times New Roman" pitchFamily="18" charset="0"/>
              </a:defRPr>
            </a:lvl8pPr>
            <a:lvl9pPr marL="3825187" indent="-225011" defTabSz="909419" eaLnBrk="0" fontAlgn="base" hangingPunct="0">
              <a:spcBef>
                <a:spcPct val="0"/>
              </a:spcBef>
              <a:spcAft>
                <a:spcPct val="0"/>
              </a:spcAft>
              <a:defRPr sz="2400">
                <a:solidFill>
                  <a:schemeClr val="tx1"/>
                </a:solidFill>
                <a:latin typeface="Times New Roman" pitchFamily="18" charset="0"/>
              </a:defRPr>
            </a:lvl9pPr>
          </a:lstStyle>
          <a:p>
            <a:fld id="{ABA8AEF2-DB06-4851-9363-B29CD759A640}" type="slidenum">
              <a:rPr lang="en-US" sz="1200"/>
              <a:pPr/>
              <a:t>34</a:t>
            </a:fld>
            <a:endParaRPr lang="en-US" sz="120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4189534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6DF0246-D4AE-A340-9582-E93030D41DF0}" type="slidenum">
              <a:rPr lang="en-GB"/>
              <a:pPr/>
              <a:t>5</a:t>
            </a:fld>
            <a:endParaRPr lang="en-GB"/>
          </a:p>
        </p:txBody>
      </p:sp>
      <p:sp>
        <p:nvSpPr>
          <p:cNvPr id="57345" name="Text Box 1"/>
          <p:cNvSpPr txBox="1">
            <a:spLocks noGrp="1" noRot="1" noChangeAspect="1" noChangeArrowheads="1"/>
          </p:cNvSpPr>
          <p:nvPr>
            <p:ph type="sldImg"/>
          </p:nvPr>
        </p:nvSpPr>
        <p:spPr bwMode="auto">
          <a:xfrm>
            <a:off x="1376363" y="652463"/>
            <a:ext cx="4300537" cy="32258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57346" name="Text Box 2"/>
          <p:cNvSpPr txBox="1">
            <a:spLocks noGrp="1" noChangeArrowheads="1"/>
          </p:cNvSpPr>
          <p:nvPr>
            <p:ph type="body" idx="1"/>
          </p:nvPr>
        </p:nvSpPr>
        <p:spPr bwMode="auto">
          <a:xfrm>
            <a:off x="705971" y="4085270"/>
            <a:ext cx="5643443" cy="3870756"/>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2186404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6AD4F3-769A-A643-8494-3A870287671D}" type="slidenum">
              <a:rPr lang="en-GB"/>
              <a:pPr/>
              <a:t>6</a:t>
            </a:fld>
            <a:endParaRPr lang="en-GB"/>
          </a:p>
        </p:txBody>
      </p:sp>
      <p:sp>
        <p:nvSpPr>
          <p:cNvPr id="58369" name="Text Box 1"/>
          <p:cNvSpPr txBox="1">
            <a:spLocks noGrp="1" noRot="1" noChangeAspect="1" noChangeArrowheads="1"/>
          </p:cNvSpPr>
          <p:nvPr>
            <p:ph type="sldImg"/>
          </p:nvPr>
        </p:nvSpPr>
        <p:spPr bwMode="auto">
          <a:xfrm>
            <a:off x="1376363" y="652463"/>
            <a:ext cx="4300537" cy="32258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58370" name="Text Box 2"/>
          <p:cNvSpPr txBox="1">
            <a:spLocks noGrp="1" noChangeArrowheads="1"/>
          </p:cNvSpPr>
          <p:nvPr>
            <p:ph type="body" idx="1"/>
          </p:nvPr>
        </p:nvSpPr>
        <p:spPr bwMode="auto">
          <a:xfrm>
            <a:off x="705971" y="4085270"/>
            <a:ext cx="5643443" cy="3870756"/>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2476784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4B0C0AB-DAEF-F342-9793-A6F01E1AD2B6}" type="slidenum">
              <a:rPr lang="en-US"/>
              <a:pPr/>
              <a:t>7</a:t>
            </a:fld>
            <a:endParaRPr lang="en-US"/>
          </a:p>
        </p:txBody>
      </p:sp>
      <p:sp>
        <p:nvSpPr>
          <p:cNvPr id="37889"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7890"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1824381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B1F9440-6362-0B46-9FBD-82FF6A4D1FC3}" type="slidenum">
              <a:rPr lang="en-US"/>
              <a:pPr/>
              <a:t>8</a:t>
            </a:fld>
            <a:endParaRPr lang="en-US"/>
          </a:p>
        </p:txBody>
      </p:sp>
      <p:sp>
        <p:nvSpPr>
          <p:cNvPr id="38913"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8914"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r>
              <a:rPr lang="en-US" b="1" dirty="0"/>
              <a:t>CS</a:t>
            </a:r>
            <a:r>
              <a:rPr lang="en-US" dirty="0"/>
              <a:t>: able to listen to see if anyone else is transmitting at the same time.</a:t>
            </a:r>
          </a:p>
          <a:p>
            <a:r>
              <a:rPr lang="en-US" b="1" dirty="0"/>
              <a:t>MA</a:t>
            </a:r>
            <a:r>
              <a:rPr lang="en-US" dirty="0"/>
              <a:t>: multiple ppl are trying to communicate over the bus at the same time. It will guarantee that they can transmit at the same time but help with error recovery</a:t>
            </a:r>
          </a:p>
          <a:p>
            <a:r>
              <a:rPr lang="en-US" b="1" dirty="0"/>
              <a:t>CD</a:t>
            </a:r>
            <a:r>
              <a:rPr lang="en-US" dirty="0"/>
              <a:t>: </a:t>
            </a:r>
          </a:p>
          <a:p>
            <a:endParaRPr lang="en-US" dirty="0"/>
          </a:p>
        </p:txBody>
      </p:sp>
    </p:spTree>
    <p:extLst>
      <p:ext uri="{BB962C8B-B14F-4D97-AF65-F5344CB8AC3E}">
        <p14:creationId xmlns:p14="http://schemas.microsoft.com/office/powerpoint/2010/main" val="4111427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C90B018-7C7A-004E-BDCE-2C1FF24E0924}" type="slidenum">
              <a:rPr lang="en-US"/>
              <a:pPr/>
              <a:t>9</a:t>
            </a:fld>
            <a:endParaRPr lang="en-US"/>
          </a:p>
        </p:txBody>
      </p:sp>
      <p:sp>
        <p:nvSpPr>
          <p:cNvPr id="39937"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9938"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r>
              <a:rPr lang="en-US" dirty="0"/>
              <a:t>Repeaters simply broadcasted info to all the other three repeaters. To go over 500m, we needed to use a repeater.</a:t>
            </a:r>
          </a:p>
          <a:p>
            <a:r>
              <a:rPr lang="en-US" dirty="0"/>
              <a:t>2500 is just length of ethernet segment. It doesn’t mean that Ethernet only supports 2500 length</a:t>
            </a:r>
          </a:p>
          <a:p>
            <a:endParaRPr lang="en-US" dirty="0"/>
          </a:p>
          <a:p>
            <a:r>
              <a:rPr lang="en-US" dirty="0"/>
              <a:t>If multiple stations transmit at the same time, so long the length is under 2500, it can detect collision.</a:t>
            </a:r>
          </a:p>
          <a:p>
            <a:endParaRPr lang="en-US" dirty="0"/>
          </a:p>
          <a:p>
            <a:r>
              <a:rPr lang="en-US" dirty="0"/>
              <a:t>Now ethernets use switches. Can have 2500m </a:t>
            </a:r>
            <a:r>
              <a:rPr lang="en-US" dirty="0" err="1"/>
              <a:t>upto</a:t>
            </a:r>
            <a:r>
              <a:rPr lang="en-US" dirty="0"/>
              <a:t> a switch.</a:t>
            </a:r>
          </a:p>
        </p:txBody>
      </p:sp>
    </p:spTree>
    <p:extLst>
      <p:ext uri="{BB962C8B-B14F-4D97-AF65-F5344CB8AC3E}">
        <p14:creationId xmlns:p14="http://schemas.microsoft.com/office/powerpoint/2010/main" val="2145532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FD8A4DE-8AEF-F946-B6D6-A3CA379E0A53}" type="slidenum">
              <a:rPr lang="en-US"/>
              <a:pPr/>
              <a:t>10</a:t>
            </a:fld>
            <a:endParaRPr lang="en-US"/>
          </a:p>
        </p:txBody>
      </p:sp>
      <p:sp>
        <p:nvSpPr>
          <p:cNvPr id="40961"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40962"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2728887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7CFC182-B4BB-2B4D-948A-77B6C4812A01}" type="slidenum">
              <a:rPr lang="en-US"/>
              <a:pPr/>
              <a:t>12</a:t>
            </a:fld>
            <a:endParaRPr lang="en-US"/>
          </a:p>
        </p:txBody>
      </p:sp>
      <p:sp>
        <p:nvSpPr>
          <p:cNvPr id="41985"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41986"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r>
              <a:rPr lang="en-US" dirty="0"/>
              <a:t>Continue sending from a collision so the other will stop</a:t>
            </a:r>
          </a:p>
        </p:txBody>
      </p:sp>
    </p:spTree>
    <p:extLst>
      <p:ext uri="{BB962C8B-B14F-4D97-AF65-F5344CB8AC3E}">
        <p14:creationId xmlns:p14="http://schemas.microsoft.com/office/powerpoint/2010/main" val="1874461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261241"/>
          </a:xfrm>
        </p:spPr>
        <p:txBody>
          <a:bodyPr/>
          <a:lstStyle>
            <a:lvl1pPr>
              <a:defRPr>
                <a:latin typeface="Helvetica"/>
                <a:cs typeface="Helvetica"/>
              </a:defRPr>
            </a:lvl1pPr>
          </a:lstStyle>
          <a:p>
            <a:r>
              <a:rPr lang="x-none" dirty="0"/>
              <a:t>Click to edit Master title style</a:t>
            </a:r>
            <a:endParaRPr lang="en-US" dirty="0"/>
          </a:p>
        </p:txBody>
      </p:sp>
      <p:sp>
        <p:nvSpPr>
          <p:cNvPr id="3" name="Subtitle 2"/>
          <p:cNvSpPr>
            <a:spLocks noGrp="1"/>
          </p:cNvSpPr>
          <p:nvPr>
            <p:ph type="subTitle" idx="1"/>
          </p:nvPr>
        </p:nvSpPr>
        <p:spPr>
          <a:xfrm>
            <a:off x="1371600" y="2046889"/>
            <a:ext cx="6400800" cy="2516351"/>
          </a:xfrm>
        </p:spPr>
        <p:txBody>
          <a:bodyPr anchor="ctr" anchorCtr="1"/>
          <a:lstStyle>
            <a:lvl1pPr marL="0" indent="0" algn="ctr">
              <a:buNone/>
              <a:defRPr>
                <a:solidFill>
                  <a:schemeClr val="tx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dirty="0"/>
              <a:t>Click to edit Master subtitle style</a:t>
            </a:r>
            <a:endParaRPr lang="en-US" dirty="0"/>
          </a:p>
        </p:txBody>
      </p:sp>
      <p:sp>
        <p:nvSpPr>
          <p:cNvPr id="4" name="Date Placeholder 3"/>
          <p:cNvSpPr>
            <a:spLocks noGrp="1"/>
          </p:cNvSpPr>
          <p:nvPr>
            <p:ph type="dt" sz="half" idx="10"/>
          </p:nvPr>
        </p:nvSpPr>
        <p:spPr/>
        <p:txBody>
          <a:bodyPr/>
          <a:lstStyle/>
          <a:p>
            <a:fld id="{4F95BB3F-47CF-224E-BAA7-DF13ACCF529D}" type="datetime1">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2725928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D62833D5-5BFB-054B-A99B-9345BD7034C5}" type="datetime1">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102727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98B5545B-BB5D-3849-83ED-581BC7D707AE}" type="datetime1">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1625847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476250"/>
            <a:ext cx="8351837" cy="1152525"/>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Computer Networks   Network Switching</a:t>
            </a:r>
          </a:p>
        </p:txBody>
      </p:sp>
      <p:sp>
        <p:nvSpPr>
          <p:cNvPr id="7" name="Rectangle 6"/>
          <p:cNvSpPr>
            <a:spLocks noGrp="1" noChangeArrowheads="1"/>
          </p:cNvSpPr>
          <p:nvPr>
            <p:ph type="sldNum" sz="quarter" idx="12"/>
          </p:nvPr>
        </p:nvSpPr>
        <p:spPr>
          <a:ln/>
        </p:spPr>
        <p:txBody>
          <a:bodyPr/>
          <a:lstStyle>
            <a:lvl1pPr>
              <a:defRPr/>
            </a:lvl1pPr>
          </a:lstStyle>
          <a:p>
            <a:pPr>
              <a:defRPr/>
            </a:pPr>
            <a:fld id="{2172E0CB-681F-4C4C-ACAE-CEEFFA1B1A5F}" type="slidenum">
              <a:rPr lang="en-US"/>
              <a:pPr>
                <a:defRPr/>
              </a:pPr>
              <a:t>‹#›</a:t>
            </a:fld>
            <a:endParaRPr lang="en-US"/>
          </a:p>
        </p:txBody>
      </p:sp>
    </p:spTree>
    <p:extLst>
      <p:ext uri="{BB962C8B-B14F-4D97-AF65-F5344CB8AC3E}">
        <p14:creationId xmlns:p14="http://schemas.microsoft.com/office/powerpoint/2010/main" val="627074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a:cs typeface="Helvetica"/>
              </a:defRPr>
            </a:lvl1pPr>
          </a:lstStyle>
          <a:p>
            <a:r>
              <a:rPr lang="x-none" dirty="0"/>
              <a:t>Click to edit Master title style</a:t>
            </a:r>
            <a:endParaRPr lang="en-US" dirty="0"/>
          </a:p>
        </p:txBody>
      </p:sp>
      <p:sp>
        <p:nvSpPr>
          <p:cNvPr id="3" name="Content Placeholder 2"/>
          <p:cNvSpPr>
            <a:spLocks noGrp="1"/>
          </p:cNvSpPr>
          <p:nvPr>
            <p:ph idx="1"/>
          </p:nvPr>
        </p:nvSpPr>
        <p:spPr/>
        <p:txBody>
          <a:bodyPr/>
          <a:lstStyle>
            <a:lvl1pPr>
              <a:defRPr>
                <a:latin typeface="Helvetica"/>
                <a:cs typeface="Helvetica"/>
              </a:defRPr>
            </a:lvl1pPr>
            <a:lvl2pPr>
              <a:defRPr>
                <a:latin typeface="Helvetica"/>
                <a:cs typeface="Helvetica"/>
              </a:defRPr>
            </a:lvl2pPr>
            <a:lvl3pPr>
              <a:defRPr>
                <a:latin typeface="Helvetica"/>
                <a:cs typeface="Helvetica"/>
              </a:defRPr>
            </a:lvl3pPr>
            <a:lvl4pPr>
              <a:defRPr>
                <a:latin typeface="Helvetica"/>
                <a:cs typeface="Helvetica"/>
              </a:defRPr>
            </a:lvl4pPr>
            <a:lvl5pPr>
              <a:defRPr>
                <a:latin typeface="Helvetica"/>
                <a:cs typeface="Helvetica"/>
              </a:defRPr>
            </a:lvl5pPr>
          </a:lstStyle>
          <a:p>
            <a:pPr lvl="0"/>
            <a:r>
              <a:rPr lang="x-none" dirty="0"/>
              <a:t>Click to edit Master text styles</a:t>
            </a:r>
          </a:p>
          <a:p>
            <a:pPr lvl="1"/>
            <a:r>
              <a:rPr lang="x-none" dirty="0"/>
              <a:t>Second level</a:t>
            </a:r>
          </a:p>
          <a:p>
            <a:pPr lvl="2"/>
            <a:r>
              <a:rPr lang="x-none" dirty="0"/>
              <a:t>Third level</a:t>
            </a:r>
          </a:p>
          <a:p>
            <a:pPr lvl="3"/>
            <a:r>
              <a:rPr lang="x-none" dirty="0"/>
              <a:t>Fourth level</a:t>
            </a:r>
          </a:p>
          <a:p>
            <a:pPr lvl="4"/>
            <a:r>
              <a:rPr lang="x-none" dirty="0"/>
              <a:t>Fifth level</a:t>
            </a:r>
            <a:endParaRPr lang="en-US" dirty="0"/>
          </a:p>
        </p:txBody>
      </p:sp>
      <p:sp>
        <p:nvSpPr>
          <p:cNvPr id="4" name="Date Placeholder 3"/>
          <p:cNvSpPr>
            <a:spLocks noGrp="1"/>
          </p:cNvSpPr>
          <p:nvPr>
            <p:ph type="dt" sz="half" idx="10"/>
          </p:nvPr>
        </p:nvSpPr>
        <p:spPr/>
        <p:txBody>
          <a:bodyPr/>
          <a:lstStyle/>
          <a:p>
            <a:fld id="{93A99FE2-C1DA-3240-9351-F20848682D8F}" type="datetime1">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2881720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a:t>Click to edit Master text styles</a:t>
            </a:r>
          </a:p>
        </p:txBody>
      </p:sp>
      <p:sp>
        <p:nvSpPr>
          <p:cNvPr id="4" name="Date Placeholder 3"/>
          <p:cNvSpPr>
            <a:spLocks noGrp="1"/>
          </p:cNvSpPr>
          <p:nvPr>
            <p:ph type="dt" sz="half" idx="10"/>
          </p:nvPr>
        </p:nvSpPr>
        <p:spPr/>
        <p:txBody>
          <a:bodyPr/>
          <a:lstStyle/>
          <a:p>
            <a:fld id="{420CBD9F-58FC-E64B-BE18-26996B712546}" type="datetime1">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841602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Date Placeholder 4"/>
          <p:cNvSpPr>
            <a:spLocks noGrp="1"/>
          </p:cNvSpPr>
          <p:nvPr>
            <p:ph type="dt" sz="half" idx="10"/>
          </p:nvPr>
        </p:nvSpPr>
        <p:spPr/>
        <p:txBody>
          <a:bodyPr/>
          <a:lstStyle/>
          <a:p>
            <a:fld id="{BA46C5C6-2DAA-6945-B29E-CC684D9B0BD3}" type="datetime1">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4098584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7" name="Date Placeholder 6"/>
          <p:cNvSpPr>
            <a:spLocks noGrp="1"/>
          </p:cNvSpPr>
          <p:nvPr>
            <p:ph type="dt" sz="half" idx="10"/>
          </p:nvPr>
        </p:nvSpPr>
        <p:spPr/>
        <p:txBody>
          <a:bodyPr/>
          <a:lstStyle/>
          <a:p>
            <a:fld id="{CDE35557-0BF0-184C-AA32-B4AD2FFC7FFF}" type="datetime1">
              <a:rPr lang="en-US" smtClean="0"/>
              <a:t>3/29/2024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1139430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Date Placeholder 2"/>
          <p:cNvSpPr>
            <a:spLocks noGrp="1"/>
          </p:cNvSpPr>
          <p:nvPr>
            <p:ph type="dt" sz="half" idx="10"/>
          </p:nvPr>
        </p:nvSpPr>
        <p:spPr/>
        <p:txBody>
          <a:bodyPr/>
          <a:lstStyle/>
          <a:p>
            <a:fld id="{BA1A3098-9FEF-3F40-9A04-44962B6B71C6}" type="datetime1">
              <a:rPr lang="en-US" smtClean="0"/>
              <a:t>3/29/2024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2115579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25F859-53E8-3946-B36C-7DA230870D5C}" type="datetime1">
              <a:rPr lang="en-US" smtClean="0"/>
              <a:t>3/29/2024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1368051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p:txBody>
          <a:bodyPr/>
          <a:lstStyle/>
          <a:p>
            <a:fld id="{BC0EC6A1-1559-E945-8972-85504D27564B}" type="datetime1">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3284416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p:txBody>
          <a:bodyPr/>
          <a:lstStyle/>
          <a:p>
            <a:fld id="{ACDE0F93-C756-7448-B557-B8EBC6AA5176}" type="datetime1">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2276376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5069"/>
            <a:ext cx="8229600" cy="1143000"/>
          </a:xfrm>
          <a:prstGeom prst="rect">
            <a:avLst/>
          </a:prstGeom>
        </p:spPr>
        <p:txBody>
          <a:bodyPr vert="horz" lIns="91440" tIns="45720" rIns="91440" bIns="45720" rtlCol="0" anchor="ctr">
            <a:normAutofit/>
          </a:bodyPr>
          <a:lstStyle/>
          <a:p>
            <a:r>
              <a:rPr lang="x-none" dirty="0"/>
              <a:t>Click to edit Master title style</a:t>
            </a:r>
            <a:endParaRPr lang="en-US" dirty="0"/>
          </a:p>
        </p:txBody>
      </p:sp>
      <p:sp>
        <p:nvSpPr>
          <p:cNvPr id="3" name="Text Placeholder 2"/>
          <p:cNvSpPr>
            <a:spLocks noGrp="1"/>
          </p:cNvSpPr>
          <p:nvPr>
            <p:ph type="body" idx="1"/>
          </p:nvPr>
        </p:nvSpPr>
        <p:spPr>
          <a:xfrm>
            <a:off x="457200" y="1418898"/>
            <a:ext cx="8229600" cy="4707266"/>
          </a:xfrm>
          <a:prstGeom prst="rect">
            <a:avLst/>
          </a:prstGeom>
        </p:spPr>
        <p:txBody>
          <a:bodyPr vert="horz" lIns="91440" tIns="45720" rIns="91440" bIns="45720" rtlCol="0">
            <a:normAutofit/>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0E86D6-0512-3C49-BE91-655A3803DD6C}" type="datetime1">
              <a:rPr lang="en-US" smtClean="0"/>
              <a:t>3/29/2024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E55A7D-A780-DD49-A399-CF576673C229}" type="slidenum">
              <a:rPr lang="en-US" smtClean="0"/>
              <a:t>‹#›</a:t>
            </a:fld>
            <a:endParaRPr lang="en-US"/>
          </a:p>
        </p:txBody>
      </p:sp>
      <p:cxnSp>
        <p:nvCxnSpPr>
          <p:cNvPr id="8" name="Straight Connector 7"/>
          <p:cNvCxnSpPr/>
          <p:nvPr userDrawn="1"/>
        </p:nvCxnSpPr>
        <p:spPr>
          <a:xfrm>
            <a:off x="0" y="1297036"/>
            <a:ext cx="9144000" cy="0"/>
          </a:xfrm>
          <a:prstGeom prst="line">
            <a:avLst/>
          </a:prstGeom>
          <a:ln w="63500">
            <a:solidFill>
              <a:srgbClr val="990000"/>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162257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457200" rtl="0" eaLnBrk="1" latinLnBrk="0" hangingPunct="1">
        <a:spcBef>
          <a:spcPct val="0"/>
        </a:spcBef>
        <a:buNone/>
        <a:defRPr sz="4400" kern="1200">
          <a:solidFill>
            <a:srgbClr val="99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Frequency-hopping_spread_spectru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en.wikipedia.org/wiki/Direct-sequence_spread_spectrum"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image" Target="../media/image19.wmf"/><Relationship Id="rId18" Type="http://schemas.openxmlformats.org/officeDocument/2006/relationships/oleObject" Target="../embeddings/oleObject10.bin"/><Relationship Id="rId3" Type="http://schemas.openxmlformats.org/officeDocument/2006/relationships/image" Target="../media/image14.wmf"/><Relationship Id="rId21" Type="http://schemas.openxmlformats.org/officeDocument/2006/relationships/oleObject" Target="../embeddings/oleObject13.bin"/><Relationship Id="rId7" Type="http://schemas.openxmlformats.org/officeDocument/2006/relationships/oleObject" Target="../embeddings/oleObject2.bin"/><Relationship Id="rId12" Type="http://schemas.openxmlformats.org/officeDocument/2006/relationships/oleObject" Target="../embeddings/oleObject5.bin"/><Relationship Id="rId17" Type="http://schemas.openxmlformats.org/officeDocument/2006/relationships/oleObject" Target="../embeddings/oleObject9.bin"/><Relationship Id="rId2" Type="http://schemas.openxmlformats.org/officeDocument/2006/relationships/notesSlide" Target="../notesSlides/notesSlide29.xml"/><Relationship Id="rId16" Type="http://schemas.openxmlformats.org/officeDocument/2006/relationships/oleObject" Target="../embeddings/oleObject8.bin"/><Relationship Id="rId20" Type="http://schemas.openxmlformats.org/officeDocument/2006/relationships/oleObject" Target="../embeddings/oleObject12.bin"/><Relationship Id="rId1" Type="http://schemas.openxmlformats.org/officeDocument/2006/relationships/slideLayout" Target="../slideLayouts/slideLayout4.xml"/><Relationship Id="rId6" Type="http://schemas.openxmlformats.org/officeDocument/2006/relationships/image" Target="../media/image16.wmf"/><Relationship Id="rId11" Type="http://schemas.openxmlformats.org/officeDocument/2006/relationships/image" Target="../media/image18.png"/><Relationship Id="rId5" Type="http://schemas.openxmlformats.org/officeDocument/2006/relationships/oleObject" Target="../embeddings/oleObject1.bin"/><Relationship Id="rId15" Type="http://schemas.openxmlformats.org/officeDocument/2006/relationships/oleObject" Target="../embeddings/oleObject7.bin"/><Relationship Id="rId10" Type="http://schemas.openxmlformats.org/officeDocument/2006/relationships/oleObject" Target="../embeddings/oleObject4.bin"/><Relationship Id="rId19" Type="http://schemas.openxmlformats.org/officeDocument/2006/relationships/oleObject" Target="../embeddings/oleObject11.bin"/><Relationship Id="rId4" Type="http://schemas.openxmlformats.org/officeDocument/2006/relationships/image" Target="../media/image15.png"/><Relationship Id="rId9" Type="http://schemas.openxmlformats.org/officeDocument/2006/relationships/oleObject" Target="../embeddings/oleObject3.bin"/><Relationship Id="rId14" Type="http://schemas.openxmlformats.org/officeDocument/2006/relationships/oleObject" Target="../embeddings/oleObject6.bin"/></Relationships>
</file>

<file path=ppt/slides/_rels/slide3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506EA-C2D3-2942-8FED-B5981AD0182A}"/>
              </a:ext>
            </a:extLst>
          </p:cNvPr>
          <p:cNvSpPr>
            <a:spLocks noGrp="1"/>
          </p:cNvSpPr>
          <p:nvPr>
            <p:ph type="title"/>
          </p:nvPr>
        </p:nvSpPr>
        <p:spPr/>
        <p:txBody>
          <a:bodyPr/>
          <a:lstStyle/>
          <a:p>
            <a:r>
              <a:rPr lang="en-US" dirty="0"/>
              <a:t>Project 1</a:t>
            </a:r>
          </a:p>
        </p:txBody>
      </p:sp>
      <p:sp>
        <p:nvSpPr>
          <p:cNvPr id="4" name="Slide Number Placeholder 3">
            <a:extLst>
              <a:ext uri="{FF2B5EF4-FFF2-40B4-BE49-F238E27FC236}">
                <a16:creationId xmlns:a16="http://schemas.microsoft.com/office/drawing/2014/main" id="{3B27EF70-9117-4745-A9FF-4D19C1E2D3E2}"/>
              </a:ext>
            </a:extLst>
          </p:cNvPr>
          <p:cNvSpPr>
            <a:spLocks noGrp="1"/>
          </p:cNvSpPr>
          <p:nvPr>
            <p:ph type="sldNum" sz="quarter" idx="12"/>
          </p:nvPr>
        </p:nvSpPr>
        <p:spPr/>
        <p:txBody>
          <a:bodyPr/>
          <a:lstStyle/>
          <a:p>
            <a:fld id="{C0E55A7D-A780-DD49-A399-CF576673C229}" type="slidenum">
              <a:rPr lang="en-US" smtClean="0"/>
              <a:t>1</a:t>
            </a:fld>
            <a:endParaRPr lang="en-US"/>
          </a:p>
        </p:txBody>
      </p:sp>
      <p:sp>
        <p:nvSpPr>
          <p:cNvPr id="7" name="TextBox 6">
            <a:extLst>
              <a:ext uri="{FF2B5EF4-FFF2-40B4-BE49-F238E27FC236}">
                <a16:creationId xmlns:a16="http://schemas.microsoft.com/office/drawing/2014/main" id="{8A0F2E03-724D-9040-BAD8-1128B5F46292}"/>
              </a:ext>
            </a:extLst>
          </p:cNvPr>
          <p:cNvSpPr txBox="1"/>
          <p:nvPr/>
        </p:nvSpPr>
        <p:spPr>
          <a:xfrm>
            <a:off x="142742" y="1420675"/>
            <a:ext cx="8858515" cy="1569660"/>
          </a:xfrm>
          <a:prstGeom prst="rect">
            <a:avLst/>
          </a:prstGeom>
          <a:noFill/>
        </p:spPr>
        <p:txBody>
          <a:bodyPr wrap="none" rtlCol="0">
            <a:spAutoFit/>
          </a:bodyPr>
          <a:lstStyle/>
          <a:p>
            <a:r>
              <a:rPr lang="en-US" sz="2400" dirty="0">
                <a:latin typeface="Helvetica" pitchFamily="2" charset="0"/>
              </a:rPr>
              <a:t>In essence:</a:t>
            </a:r>
          </a:p>
          <a:p>
            <a:pPr marL="285750" indent="-285750">
              <a:buFont typeface="Arial" panose="020B0604020202020204" pitchFamily="34" charset="0"/>
              <a:buChar char="•"/>
            </a:pPr>
            <a:r>
              <a:rPr lang="en-US" sz="2400" dirty="0">
                <a:latin typeface="Helvetica" pitchFamily="2" charset="0"/>
              </a:rPr>
              <a:t>Use </a:t>
            </a:r>
            <a:r>
              <a:rPr lang="en-US" sz="2400" dirty="0" err="1">
                <a:latin typeface="Helvetica" pitchFamily="2" charset="0"/>
              </a:rPr>
              <a:t>libpcap</a:t>
            </a:r>
            <a:r>
              <a:rPr lang="en-US" sz="2400" dirty="0">
                <a:latin typeface="Helvetica" pitchFamily="2" charset="0"/>
              </a:rPr>
              <a:t> to examine packet captures</a:t>
            </a:r>
          </a:p>
          <a:p>
            <a:pPr marL="285750" indent="-285750">
              <a:buFont typeface="Arial" panose="020B0604020202020204" pitchFamily="34" charset="0"/>
              <a:buChar char="•"/>
            </a:pPr>
            <a:r>
              <a:rPr lang="en-US" sz="2400" dirty="0">
                <a:latin typeface="Helvetica" pitchFamily="2" charset="0"/>
              </a:rPr>
              <a:t>Parse packet headers in software to understand the packets</a:t>
            </a:r>
          </a:p>
          <a:p>
            <a:pPr marL="285750" indent="-285750">
              <a:buFont typeface="Arial" panose="020B0604020202020204" pitchFamily="34" charset="0"/>
              <a:buChar char="•"/>
            </a:pPr>
            <a:r>
              <a:rPr lang="en-US" sz="2400" dirty="0">
                <a:latin typeface="Helvetica" pitchFamily="2" charset="0"/>
              </a:rPr>
              <a:t>Create lists of data based on what was in the packet captures</a:t>
            </a:r>
          </a:p>
        </p:txBody>
      </p:sp>
    </p:spTree>
    <p:extLst>
      <p:ext uri="{BB962C8B-B14F-4D97-AF65-F5344CB8AC3E}">
        <p14:creationId xmlns:p14="http://schemas.microsoft.com/office/powerpoint/2010/main" val="2277903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p:txBody>
          <a:bodyPr/>
          <a:lstStyle/>
          <a:p>
            <a:r>
              <a:rPr lang="en-US"/>
              <a:t>Transmit Algorithm</a:t>
            </a:r>
          </a:p>
        </p:txBody>
      </p:sp>
      <p:sp>
        <p:nvSpPr>
          <p:cNvPr id="13314" name="Rectangle 2"/>
          <p:cNvSpPr>
            <a:spLocks noGrp="1" noChangeArrowheads="1"/>
          </p:cNvSpPr>
          <p:nvPr>
            <p:ph type="body" idx="1"/>
          </p:nvPr>
        </p:nvSpPr>
        <p:spPr/>
        <p:txBody>
          <a:bodyPr/>
          <a:lstStyle/>
          <a:p>
            <a:r>
              <a:rPr lang="en-US" dirty="0"/>
              <a:t>If line is idle</a:t>
            </a:r>
          </a:p>
          <a:p>
            <a:pPr lvl="1"/>
            <a:r>
              <a:rPr lang="en-US" dirty="0"/>
              <a:t>Send immediately</a:t>
            </a:r>
          </a:p>
          <a:p>
            <a:pPr lvl="1"/>
            <a:r>
              <a:rPr lang="en-US" dirty="0"/>
              <a:t>Upper bound of 1500 bytes</a:t>
            </a:r>
          </a:p>
          <a:p>
            <a:pPr lvl="1"/>
            <a:r>
              <a:rPr lang="en-US" dirty="0">
                <a:highlight>
                  <a:srgbClr val="FFFF00"/>
                </a:highlight>
              </a:rPr>
              <a:t>Must wait 9.6 microsecs between frames</a:t>
            </a:r>
          </a:p>
          <a:p>
            <a:r>
              <a:rPr lang="en-US" dirty="0"/>
              <a:t>If line is busy</a:t>
            </a:r>
          </a:p>
          <a:p>
            <a:pPr lvl="1"/>
            <a:r>
              <a:rPr lang="en-US" dirty="0"/>
              <a:t>Wait until idle, transmit immediately</a:t>
            </a:r>
          </a:p>
        </p:txBody>
      </p:sp>
    </p:spTree>
    <p:extLst>
      <p:ext uri="{BB962C8B-B14F-4D97-AF65-F5344CB8AC3E}">
        <p14:creationId xmlns:p14="http://schemas.microsoft.com/office/powerpoint/2010/main" val="231324530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Collisions</a:t>
            </a:r>
          </a:p>
        </p:txBody>
      </p:sp>
      <p:sp>
        <p:nvSpPr>
          <p:cNvPr id="4" name="TextBox 3"/>
          <p:cNvSpPr txBox="1"/>
          <p:nvPr/>
        </p:nvSpPr>
        <p:spPr>
          <a:xfrm>
            <a:off x="822837" y="1779905"/>
            <a:ext cx="1646605" cy="523220"/>
          </a:xfrm>
          <a:prstGeom prst="rect">
            <a:avLst/>
          </a:prstGeom>
          <a:noFill/>
        </p:spPr>
        <p:txBody>
          <a:bodyPr wrap="none" rtlCol="0">
            <a:spAutoFit/>
          </a:bodyPr>
          <a:lstStyle/>
          <a:p>
            <a:r>
              <a:rPr lang="en-US" sz="2800" dirty="0"/>
              <a:t>Source A</a:t>
            </a:r>
          </a:p>
        </p:txBody>
      </p:sp>
      <p:sp>
        <p:nvSpPr>
          <p:cNvPr id="5" name="TextBox 4"/>
          <p:cNvSpPr txBox="1"/>
          <p:nvPr/>
        </p:nvSpPr>
        <p:spPr>
          <a:xfrm>
            <a:off x="6055362" y="1779905"/>
            <a:ext cx="1661633" cy="523220"/>
          </a:xfrm>
          <a:prstGeom prst="rect">
            <a:avLst/>
          </a:prstGeom>
          <a:noFill/>
        </p:spPr>
        <p:txBody>
          <a:bodyPr wrap="none" rtlCol="0">
            <a:spAutoFit/>
          </a:bodyPr>
          <a:lstStyle/>
          <a:p>
            <a:r>
              <a:rPr lang="en-US" sz="2800" dirty="0"/>
              <a:t>Source B</a:t>
            </a:r>
          </a:p>
        </p:txBody>
      </p:sp>
      <p:sp>
        <p:nvSpPr>
          <p:cNvPr id="6" name="Rectangle 5"/>
          <p:cNvSpPr/>
          <p:nvPr/>
        </p:nvSpPr>
        <p:spPr>
          <a:xfrm>
            <a:off x="2030261" y="2408620"/>
            <a:ext cx="429306" cy="518766"/>
          </a:xfrm>
          <a:prstGeom prst="rect">
            <a:avLst/>
          </a:prstGeom>
          <a:solidFill>
            <a:schemeClr val="accent1">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5626056" y="2408620"/>
            <a:ext cx="429306" cy="518766"/>
          </a:xfrm>
          <a:prstGeom prst="rect">
            <a:avLst/>
          </a:prstGeom>
          <a:solidFill>
            <a:srgbClr val="0000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452692" y="5559178"/>
            <a:ext cx="1601495" cy="523220"/>
          </a:xfrm>
          <a:prstGeom prst="rect">
            <a:avLst/>
          </a:prstGeom>
          <a:noFill/>
        </p:spPr>
        <p:txBody>
          <a:bodyPr wrap="none" rtlCol="0">
            <a:spAutoFit/>
          </a:bodyPr>
          <a:lstStyle/>
          <a:p>
            <a:r>
              <a:rPr lang="en-US" sz="2800" dirty="0"/>
              <a:t>Receiver</a:t>
            </a:r>
          </a:p>
        </p:txBody>
      </p:sp>
      <p:cxnSp>
        <p:nvCxnSpPr>
          <p:cNvPr id="10" name="Straight Connector 9"/>
          <p:cNvCxnSpPr/>
          <p:nvPr/>
        </p:nvCxnSpPr>
        <p:spPr>
          <a:xfrm>
            <a:off x="3810093" y="2927386"/>
            <a:ext cx="0" cy="263179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4713779" y="2927386"/>
            <a:ext cx="0" cy="2631792"/>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4785685" y="3998426"/>
            <a:ext cx="2679239" cy="954107"/>
          </a:xfrm>
          <a:prstGeom prst="rect">
            <a:avLst/>
          </a:prstGeom>
          <a:noFill/>
        </p:spPr>
        <p:txBody>
          <a:bodyPr wrap="none" rtlCol="0">
            <a:spAutoFit/>
          </a:bodyPr>
          <a:lstStyle/>
          <a:p>
            <a:r>
              <a:rPr lang="en-US" sz="2800" dirty="0"/>
              <a:t>Communication</a:t>
            </a:r>
          </a:p>
          <a:p>
            <a:r>
              <a:rPr lang="en-US" sz="2800" dirty="0"/>
              <a:t>Channel</a:t>
            </a:r>
          </a:p>
        </p:txBody>
      </p:sp>
      <p:sp>
        <p:nvSpPr>
          <p:cNvPr id="15" name="Rectangle 14"/>
          <p:cNvSpPr/>
          <p:nvPr/>
        </p:nvSpPr>
        <p:spPr>
          <a:xfrm>
            <a:off x="3953550" y="2668003"/>
            <a:ext cx="429306" cy="518766"/>
          </a:xfrm>
          <a:prstGeom prst="rect">
            <a:avLst/>
          </a:prstGeom>
          <a:solidFill>
            <a:schemeClr val="accent1">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3023386" y="2408620"/>
            <a:ext cx="429306" cy="518766"/>
          </a:xfrm>
          <a:prstGeom prst="rect">
            <a:avLst/>
          </a:prstGeom>
          <a:solidFill>
            <a:schemeClr val="accent1">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4928787" y="2408620"/>
            <a:ext cx="429306" cy="518766"/>
          </a:xfrm>
          <a:prstGeom prst="rect">
            <a:avLst/>
          </a:prstGeom>
          <a:solidFill>
            <a:srgbClr val="0000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4168203" y="2668003"/>
            <a:ext cx="429306" cy="518766"/>
          </a:xfrm>
          <a:prstGeom prst="rect">
            <a:avLst/>
          </a:prstGeom>
          <a:solidFill>
            <a:srgbClr val="0000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4043343" y="3479660"/>
            <a:ext cx="429306" cy="518766"/>
          </a:xfrm>
          <a:prstGeom prst="rect">
            <a:avLst/>
          </a:prstGeom>
          <a:pattFill prst="lgConfetti">
            <a:fgClr>
              <a:srgbClr val="0000FF"/>
            </a:fgClr>
            <a:bgClr>
              <a:srgbClr val="FF0000"/>
            </a:bgClr>
          </a:patt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4043343" y="4291317"/>
            <a:ext cx="429306" cy="518766"/>
          </a:xfrm>
          <a:prstGeom prst="rect">
            <a:avLst/>
          </a:prstGeom>
          <a:pattFill prst="lgConfetti">
            <a:fgClr>
              <a:srgbClr val="0000FF"/>
            </a:fgClr>
            <a:bgClr>
              <a:srgbClr val="FF0000"/>
            </a:bgClr>
          </a:patt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4043343" y="5102974"/>
            <a:ext cx="429306" cy="518766"/>
          </a:xfrm>
          <a:prstGeom prst="rect">
            <a:avLst/>
          </a:prstGeom>
          <a:pattFill prst="lgConfetti">
            <a:fgClr>
              <a:srgbClr val="0000FF"/>
            </a:fgClr>
            <a:bgClr>
              <a:srgbClr val="FF0000"/>
            </a:bgClr>
          </a:patt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1658819" y="4690923"/>
            <a:ext cx="2220580" cy="523220"/>
          </a:xfrm>
          <a:prstGeom prst="rect">
            <a:avLst/>
          </a:prstGeom>
          <a:noFill/>
        </p:spPr>
        <p:txBody>
          <a:bodyPr wrap="none" rtlCol="0">
            <a:spAutoFit/>
          </a:bodyPr>
          <a:lstStyle/>
          <a:p>
            <a:r>
              <a:rPr lang="en-US" sz="2800" dirty="0"/>
              <a:t>Unintelligible</a:t>
            </a:r>
          </a:p>
        </p:txBody>
      </p:sp>
      <p:cxnSp>
        <p:nvCxnSpPr>
          <p:cNvPr id="24" name="Straight Arrow Connector 23"/>
          <p:cNvCxnSpPr>
            <a:endCxn id="20" idx="1"/>
          </p:cNvCxnSpPr>
          <p:nvPr/>
        </p:nvCxnSpPr>
        <p:spPr>
          <a:xfrm flipV="1">
            <a:off x="3023386" y="4550700"/>
            <a:ext cx="1019957" cy="259383"/>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V="1">
            <a:off x="2877685" y="3158364"/>
            <a:ext cx="1019957" cy="481944"/>
          </a:xfrm>
          <a:prstGeom prst="straightConnector1">
            <a:avLst/>
          </a:prstGeom>
          <a:ln w="381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1387332" y="3274949"/>
            <a:ext cx="1555559" cy="954107"/>
          </a:xfrm>
          <a:prstGeom prst="rect">
            <a:avLst/>
          </a:prstGeom>
          <a:noFill/>
        </p:spPr>
        <p:txBody>
          <a:bodyPr wrap="none" rtlCol="0">
            <a:spAutoFit/>
          </a:bodyPr>
          <a:lstStyle/>
          <a:p>
            <a:pPr algn="ctr"/>
            <a:r>
              <a:rPr lang="en-US" sz="2800" dirty="0"/>
              <a:t>Protocol</a:t>
            </a:r>
          </a:p>
          <a:p>
            <a:pPr algn="ctr"/>
            <a:r>
              <a:rPr lang="en-US" sz="2800" dirty="0"/>
              <a:t>Violation</a:t>
            </a:r>
          </a:p>
        </p:txBody>
      </p:sp>
    </p:spTree>
    <p:extLst>
      <p:ext uri="{BB962C8B-B14F-4D97-AF65-F5344CB8AC3E}">
        <p14:creationId xmlns:p14="http://schemas.microsoft.com/office/powerpoint/2010/main" val="2064270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457200" y="85069"/>
            <a:ext cx="8229600" cy="1143000"/>
          </a:xfrm>
        </p:spPr>
        <p:txBody>
          <a:bodyPr anchor="ctr">
            <a:normAutofit/>
          </a:bodyPr>
          <a:lstStyle/>
          <a:p>
            <a:r>
              <a:rPr lang="en-US"/>
              <a:t>Collisions</a:t>
            </a:r>
          </a:p>
        </p:txBody>
      </p:sp>
      <p:sp>
        <p:nvSpPr>
          <p:cNvPr id="14338" name="Rectangle 2"/>
          <p:cNvSpPr>
            <a:spLocks noGrp="1" noChangeArrowheads="1"/>
          </p:cNvSpPr>
          <p:nvPr>
            <p:ph sz="half" idx="1"/>
          </p:nvPr>
        </p:nvSpPr>
        <p:spPr>
          <a:xfrm>
            <a:off x="457200" y="1600199"/>
            <a:ext cx="5722620" cy="5172731"/>
          </a:xfrm>
        </p:spPr>
        <p:txBody>
          <a:bodyPr>
            <a:normAutofit fontScale="92500" lnSpcReduction="20000"/>
          </a:bodyPr>
          <a:lstStyle/>
          <a:p>
            <a:pPr>
              <a:lnSpc>
                <a:spcPct val="90000"/>
              </a:lnSpc>
            </a:pPr>
            <a:r>
              <a:rPr lang="en-US" sz="2400" dirty="0"/>
              <a:t>If there is a collision...</a:t>
            </a:r>
          </a:p>
          <a:p>
            <a:pPr lvl="1">
              <a:lnSpc>
                <a:spcPct val="90000"/>
              </a:lnSpc>
            </a:pPr>
            <a:r>
              <a:rPr lang="en-US" dirty="0"/>
              <a:t>Send JAM for 32 bits, then stop transmitting</a:t>
            </a:r>
          </a:p>
          <a:p>
            <a:pPr marL="457200" lvl="1" indent="0">
              <a:lnSpc>
                <a:spcPct val="90000"/>
              </a:lnSpc>
              <a:buNone/>
            </a:pPr>
            <a:r>
              <a:rPr lang="en-US" b="1" dirty="0"/>
              <a:t>(Continue sending from a collision so the other will stop)</a:t>
            </a:r>
          </a:p>
          <a:p>
            <a:pPr lvl="1">
              <a:lnSpc>
                <a:spcPct val="90000"/>
              </a:lnSpc>
            </a:pPr>
            <a:r>
              <a:rPr lang="en-US" dirty="0"/>
              <a:t>Minimum frame: 64 bytes (header, plus 46 data)</a:t>
            </a:r>
          </a:p>
          <a:p>
            <a:pPr lvl="1">
              <a:lnSpc>
                <a:spcPct val="90000"/>
              </a:lnSpc>
            </a:pPr>
            <a:r>
              <a:rPr lang="en-US" dirty="0"/>
              <a:t>Delay and try again:</a:t>
            </a:r>
          </a:p>
          <a:p>
            <a:pPr lvl="2">
              <a:lnSpc>
                <a:spcPct val="90000"/>
              </a:lnSpc>
            </a:pPr>
            <a:r>
              <a:rPr lang="en-US" sz="2400" dirty="0"/>
              <a:t>1</a:t>
            </a:r>
            <a:r>
              <a:rPr lang="en-US" sz="2400" baseline="30000" dirty="0"/>
              <a:t>st</a:t>
            </a:r>
            <a:r>
              <a:rPr lang="en-US" sz="2400" dirty="0"/>
              <a:t> time: 0 or 51.2 microseconds</a:t>
            </a:r>
          </a:p>
          <a:p>
            <a:pPr lvl="2">
              <a:lnSpc>
                <a:spcPct val="90000"/>
              </a:lnSpc>
            </a:pPr>
            <a:r>
              <a:rPr lang="en-US" sz="2400" dirty="0"/>
              <a:t>2</a:t>
            </a:r>
            <a:r>
              <a:rPr lang="en-US" sz="2400" baseline="30000" dirty="0"/>
              <a:t>nd</a:t>
            </a:r>
            <a:r>
              <a:rPr lang="en-US" sz="2400" dirty="0"/>
              <a:t> time: 0, 51.2, or 102.4 microseconds</a:t>
            </a:r>
          </a:p>
          <a:p>
            <a:pPr lvl="2">
              <a:lnSpc>
                <a:spcPct val="90000"/>
              </a:lnSpc>
            </a:pPr>
            <a:r>
              <a:rPr lang="en-US" sz="2400" dirty="0"/>
              <a:t>n</a:t>
            </a:r>
            <a:r>
              <a:rPr lang="en-US" sz="2400" baseline="30000" dirty="0"/>
              <a:t>th</a:t>
            </a:r>
            <a:r>
              <a:rPr lang="en-US" sz="2400" dirty="0"/>
              <a:t> time: k * 51.2 microsecs, random k = 0...2</a:t>
            </a:r>
            <a:r>
              <a:rPr lang="en-US" sz="2400" baseline="30000" dirty="0"/>
              <a:t>n-1</a:t>
            </a:r>
          </a:p>
          <a:p>
            <a:pPr lvl="2">
              <a:lnSpc>
                <a:spcPct val="90000"/>
              </a:lnSpc>
            </a:pPr>
            <a:r>
              <a:rPr lang="en-US" sz="2400" dirty="0"/>
              <a:t>Give up </a:t>
            </a:r>
            <a:r>
              <a:rPr lang="en-US" sz="2400" dirty="0">
                <a:highlight>
                  <a:srgbClr val="FFFF00"/>
                </a:highlight>
              </a:rPr>
              <a:t>after a lot of tries (usually 16)</a:t>
            </a:r>
          </a:p>
          <a:p>
            <a:pPr lvl="2">
              <a:lnSpc>
                <a:spcPct val="90000"/>
              </a:lnSpc>
            </a:pPr>
            <a:r>
              <a:rPr lang="en-US" sz="2400" dirty="0"/>
              <a:t>Exponential back-off</a:t>
            </a:r>
          </a:p>
          <a:p>
            <a:pPr lvl="3">
              <a:lnSpc>
                <a:spcPct val="90000"/>
              </a:lnSpc>
            </a:pPr>
            <a:r>
              <a:rPr lang="en-US" sz="2200" dirty="0"/>
              <a:t>Doubling the amount of wait time</a:t>
            </a:r>
          </a:p>
        </p:txBody>
      </p:sp>
      <p:pic>
        <p:nvPicPr>
          <p:cNvPr id="1026" name="Picture 2" descr="Talking over someone. - Drawception">
            <a:extLst>
              <a:ext uri="{FF2B5EF4-FFF2-40B4-BE49-F238E27FC236}">
                <a16:creationId xmlns:a16="http://schemas.microsoft.com/office/drawing/2014/main" id="{9049E4BA-5AFE-4FA3-01CA-65C4379A8FA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79820" y="2298700"/>
            <a:ext cx="2712720" cy="2260600"/>
          </a:xfrm>
          <a:prstGeom prst="rect">
            <a:avLst/>
          </a:prstGeom>
          <a:solidFill>
            <a:srgbClr val="FFFFFF"/>
          </a:solidFill>
        </p:spPr>
      </p:pic>
      <p:sp>
        <p:nvSpPr>
          <p:cNvPr id="14343" name="Slide Number Placeholder 4">
            <a:extLst>
              <a:ext uri="{FF2B5EF4-FFF2-40B4-BE49-F238E27FC236}">
                <a16:creationId xmlns:a16="http://schemas.microsoft.com/office/drawing/2014/main" id="{3881CCB5-B8A9-72E9-E626-A69325B21B81}"/>
              </a:ext>
            </a:extLst>
          </p:cNvPr>
          <p:cNvSpPr>
            <a:spLocks noGrp="1"/>
          </p:cNvSpPr>
          <p:nvPr>
            <p:ph type="sldNum" sz="quarter" idx="12"/>
          </p:nvPr>
        </p:nvSpPr>
        <p:spPr>
          <a:xfrm>
            <a:off x="6553200" y="6356350"/>
            <a:ext cx="2133600" cy="365125"/>
          </a:xfrm>
        </p:spPr>
        <p:txBody>
          <a:bodyPr/>
          <a:lstStyle/>
          <a:p>
            <a:pPr>
              <a:spcAft>
                <a:spcPts val="600"/>
              </a:spcAft>
            </a:pPr>
            <a:fld id="{C0E55A7D-A780-DD49-A399-CF576673C229}" type="slidenum">
              <a:rPr lang="en-US" smtClean="0"/>
              <a:pPr>
                <a:spcAft>
                  <a:spcPts val="600"/>
                </a:spcAft>
              </a:pPr>
              <a:t>12</a:t>
            </a:fld>
            <a:endParaRPr lang="en-US"/>
          </a:p>
        </p:txBody>
      </p:sp>
    </p:spTree>
    <p:extLst>
      <p:ext uri="{BB962C8B-B14F-4D97-AF65-F5344CB8AC3E}">
        <p14:creationId xmlns:p14="http://schemas.microsoft.com/office/powerpoint/2010/main" val="2292070434"/>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38">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38">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33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p:txBody>
          <a:bodyPr/>
          <a:lstStyle/>
          <a:p>
            <a:r>
              <a:rPr lang="en-US"/>
              <a:t>Ethernet</a:t>
            </a:r>
          </a:p>
        </p:txBody>
      </p:sp>
      <p:sp>
        <p:nvSpPr>
          <p:cNvPr id="15362" name="Rectangle 2"/>
          <p:cNvSpPr>
            <a:spLocks noGrp="1" noChangeArrowheads="1"/>
          </p:cNvSpPr>
          <p:nvPr>
            <p:ph type="body" idx="1"/>
          </p:nvPr>
        </p:nvSpPr>
        <p:spPr/>
        <p:txBody>
          <a:bodyPr/>
          <a:lstStyle/>
          <a:p>
            <a:r>
              <a:rPr lang="en-US" dirty="0"/>
              <a:t>Ethernet is lousy at fairness and collisions</a:t>
            </a:r>
          </a:p>
          <a:p>
            <a:r>
              <a:rPr lang="en-US" dirty="0"/>
              <a:t>Why do we still use it?</a:t>
            </a:r>
          </a:p>
          <a:p>
            <a:pPr lvl="1"/>
            <a:r>
              <a:rPr lang="en-US" dirty="0"/>
              <a:t>Cheap</a:t>
            </a:r>
          </a:p>
          <a:p>
            <a:pPr lvl="1"/>
            <a:r>
              <a:rPr lang="en-US" dirty="0"/>
              <a:t>Easy to administer</a:t>
            </a:r>
          </a:p>
          <a:p>
            <a:pPr lvl="1"/>
            <a:r>
              <a:rPr lang="en-US" dirty="0"/>
              <a:t>Multiple access is actually less common</a:t>
            </a:r>
          </a:p>
          <a:p>
            <a:pPr lvl="2"/>
            <a:r>
              <a:rPr lang="en-US" dirty="0"/>
              <a:t>Ethernet hub/repeater are not popular anymore; instead, Ethernet switches are seen more commonly</a:t>
            </a:r>
          </a:p>
        </p:txBody>
      </p:sp>
    </p:spTree>
    <p:extLst>
      <p:ext uri="{BB962C8B-B14F-4D97-AF65-F5344CB8AC3E}">
        <p14:creationId xmlns:p14="http://schemas.microsoft.com/office/powerpoint/2010/main" val="33371284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p:txBody>
          <a:bodyPr/>
          <a:lstStyle/>
          <a:p>
            <a:r>
              <a:rPr lang="en-US"/>
              <a:t>Ethernet Networks</a:t>
            </a:r>
          </a:p>
        </p:txBody>
      </p:sp>
      <p:sp>
        <p:nvSpPr>
          <p:cNvPr id="16386" name="Rectangle 2"/>
          <p:cNvSpPr>
            <a:spLocks noGrp="1" noChangeArrowheads="1"/>
          </p:cNvSpPr>
          <p:nvPr>
            <p:ph type="body" idx="1"/>
          </p:nvPr>
        </p:nvSpPr>
        <p:spPr>
          <a:xfrm>
            <a:off x="457200" y="1419224"/>
            <a:ext cx="4672744" cy="5271135"/>
          </a:xfrm>
        </p:spPr>
        <p:txBody>
          <a:bodyPr>
            <a:normAutofit fontScale="92500" lnSpcReduction="20000"/>
          </a:bodyPr>
          <a:lstStyle/>
          <a:p>
            <a:r>
              <a:rPr lang="en-US" dirty="0"/>
              <a:t>Bus topology, multiple hosts connected to each other</a:t>
            </a:r>
          </a:p>
          <a:p>
            <a:r>
              <a:rPr lang="en-US" dirty="0"/>
              <a:t>Repeater devices attach segments together</a:t>
            </a:r>
          </a:p>
          <a:p>
            <a:pPr lvl="1"/>
            <a:r>
              <a:rPr lang="en-US" dirty="0"/>
              <a:t>"Hubs" commonly used for this (see notes)</a:t>
            </a:r>
          </a:p>
          <a:p>
            <a:r>
              <a:rPr lang="en-US" dirty="0"/>
              <a:t>Is this what is used in Ethernet networks today?</a:t>
            </a:r>
          </a:p>
          <a:p>
            <a:pPr lvl="1"/>
            <a:r>
              <a:rPr lang="en-US" dirty="0"/>
              <a:t>NO. Switch based topologies using these old hubs</a:t>
            </a:r>
          </a:p>
          <a:p>
            <a:endParaRPr lang="en-US" dirty="0"/>
          </a:p>
        </p:txBody>
      </p:sp>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2160" y="1451673"/>
            <a:ext cx="3396960" cy="3950335"/>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798230240"/>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p:txBody>
          <a:bodyPr/>
          <a:lstStyle/>
          <a:p>
            <a:r>
              <a:rPr lang="en-US"/>
              <a:t>Wireless</a:t>
            </a:r>
          </a:p>
        </p:txBody>
      </p:sp>
      <p:sp>
        <p:nvSpPr>
          <p:cNvPr id="17410" name="Rectangle 2"/>
          <p:cNvSpPr>
            <a:spLocks noGrp="1" noChangeArrowheads="1"/>
          </p:cNvSpPr>
          <p:nvPr>
            <p:ph type="body" idx="1"/>
          </p:nvPr>
        </p:nvSpPr>
        <p:spPr/>
        <p:txBody>
          <a:bodyPr>
            <a:normAutofit fontScale="92500" lnSpcReduction="20000"/>
          </a:bodyPr>
          <a:lstStyle/>
          <a:p>
            <a:r>
              <a:rPr lang="en-US" dirty="0"/>
              <a:t>Can use radio or infrared</a:t>
            </a:r>
          </a:p>
          <a:p>
            <a:pPr lvl="1"/>
            <a:r>
              <a:rPr lang="en-US" dirty="0"/>
              <a:t>Infrared diffused, but only about 10m</a:t>
            </a:r>
          </a:p>
          <a:p>
            <a:r>
              <a:rPr lang="en-US" dirty="0"/>
              <a:t>11Mbps, 54Mbps</a:t>
            </a:r>
          </a:p>
          <a:p>
            <a:pPr lvl="1"/>
            <a:r>
              <a:rPr lang="en-US" dirty="0"/>
              <a:t>With 5G (current), you are transmitting faster than that</a:t>
            </a:r>
          </a:p>
          <a:p>
            <a:r>
              <a:rPr lang="en-US" dirty="0"/>
              <a:t>Avoiding interference (Spread Spectrum)</a:t>
            </a:r>
          </a:p>
          <a:p>
            <a:pPr lvl="1"/>
            <a:r>
              <a:rPr lang="en-US" dirty="0">
                <a:hlinkClick r:id="rId3"/>
              </a:rPr>
              <a:t>Frequency hopping </a:t>
            </a:r>
            <a:endParaRPr lang="en-US" dirty="0"/>
          </a:p>
          <a:p>
            <a:pPr lvl="1"/>
            <a:r>
              <a:rPr lang="en-US" dirty="0">
                <a:hlinkClick r:id="rId4"/>
              </a:rPr>
              <a:t>Direct sequence </a:t>
            </a:r>
            <a:r>
              <a:rPr lang="en-US" dirty="0"/>
              <a:t>(chipping code)</a:t>
            </a:r>
          </a:p>
          <a:p>
            <a:r>
              <a:rPr lang="en-US" dirty="0"/>
              <a:t>Medium Access</a:t>
            </a:r>
          </a:p>
          <a:p>
            <a:pPr lvl="1"/>
            <a:r>
              <a:rPr lang="en-US" dirty="0"/>
              <a:t>Same thing as Ethernet?</a:t>
            </a:r>
          </a:p>
          <a:p>
            <a:pPr lvl="1"/>
            <a:r>
              <a:rPr lang="en-US" dirty="0"/>
              <a:t>Answer on the next slide</a:t>
            </a:r>
          </a:p>
        </p:txBody>
      </p:sp>
    </p:spTree>
    <p:extLst>
      <p:ext uri="{BB962C8B-B14F-4D97-AF65-F5344CB8AC3E}">
        <p14:creationId xmlns:p14="http://schemas.microsoft.com/office/powerpoint/2010/main" val="384313772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p:txBody>
          <a:bodyPr/>
          <a:lstStyle/>
          <a:p>
            <a:r>
              <a:rPr lang="en-US"/>
              <a:t>Ad-hoc Wireless</a:t>
            </a:r>
          </a:p>
        </p:txBody>
      </p:sp>
      <p:sp>
        <p:nvSpPr>
          <p:cNvPr id="18434" name="Rectangle 2"/>
          <p:cNvSpPr>
            <a:spLocks noGrp="1" noChangeArrowheads="1"/>
          </p:cNvSpPr>
          <p:nvPr>
            <p:ph type="body" idx="1"/>
          </p:nvPr>
        </p:nvSpPr>
        <p:spPr/>
        <p:txBody>
          <a:bodyPr>
            <a:normAutofit fontScale="85000" lnSpcReduction="20000"/>
          </a:bodyPr>
          <a:lstStyle/>
          <a:p>
            <a:r>
              <a:rPr lang="en-US" dirty="0"/>
              <a:t>Multiple Access Collision Avoidance (MACA)</a:t>
            </a:r>
          </a:p>
          <a:p>
            <a:pPr lvl="1"/>
            <a:r>
              <a:rPr lang="en-US" dirty="0"/>
              <a:t>Request to Send (RTS)</a:t>
            </a:r>
          </a:p>
          <a:p>
            <a:pPr lvl="1"/>
            <a:r>
              <a:rPr lang="en-US" dirty="0"/>
              <a:t>Recipient sends Clear to Send (CTS)</a:t>
            </a:r>
          </a:p>
          <a:p>
            <a:r>
              <a:rPr lang="en-US" dirty="0"/>
              <a:t>What do you do if </a:t>
            </a:r>
          </a:p>
          <a:p>
            <a:pPr lvl="1"/>
            <a:r>
              <a:rPr lang="en-US" dirty="0"/>
              <a:t>You see a CTS and RTS, someone is communicating with you so you should listen</a:t>
            </a:r>
          </a:p>
          <a:p>
            <a:pPr lvl="1"/>
            <a:r>
              <a:rPr lang="en-US" dirty="0"/>
              <a:t>you see a CTS, but you're not the sender?</a:t>
            </a:r>
          </a:p>
          <a:p>
            <a:pPr lvl="1"/>
            <a:r>
              <a:rPr lang="en-US" dirty="0"/>
              <a:t>you see an RTS, but no corresponding CTS?</a:t>
            </a:r>
          </a:p>
          <a:p>
            <a:pPr lvl="2"/>
            <a:r>
              <a:rPr lang="en-US" dirty="0"/>
              <a:t>The other party is not authorized to send</a:t>
            </a:r>
          </a:p>
          <a:p>
            <a:pPr lvl="2"/>
            <a:r>
              <a:rPr lang="en-US" dirty="0"/>
              <a:t>Or you are not able to hear other party replying (out-of-range)</a:t>
            </a:r>
          </a:p>
          <a:p>
            <a:r>
              <a:rPr lang="en-US" dirty="0"/>
              <a:t>Other features</a:t>
            </a:r>
          </a:p>
          <a:p>
            <a:pPr lvl="1"/>
            <a:r>
              <a:rPr lang="en-US" dirty="0"/>
              <a:t>ACK signal</a:t>
            </a:r>
          </a:p>
          <a:p>
            <a:pPr lvl="1"/>
            <a:r>
              <a:rPr lang="en-US" dirty="0"/>
              <a:t>Mangled RTS messages?</a:t>
            </a:r>
          </a:p>
        </p:txBody>
      </p:sp>
    </p:spTree>
    <p:extLst>
      <p:ext uri="{BB962C8B-B14F-4D97-AF65-F5344CB8AC3E}">
        <p14:creationId xmlns:p14="http://schemas.microsoft.com/office/powerpoint/2010/main" val="48938902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p:txBody>
          <a:bodyPr/>
          <a:lstStyle/>
          <a:p>
            <a:r>
              <a:rPr lang="en-US"/>
              <a:t>Wireless with Access Points</a:t>
            </a:r>
          </a:p>
        </p:txBody>
      </p:sp>
      <p:sp>
        <p:nvSpPr>
          <p:cNvPr id="19458" name="Rectangle 2"/>
          <p:cNvSpPr>
            <a:spLocks noGrp="1" noChangeArrowheads="1"/>
          </p:cNvSpPr>
          <p:nvPr>
            <p:ph type="body" idx="1"/>
          </p:nvPr>
        </p:nvSpPr>
        <p:spPr/>
        <p:txBody>
          <a:bodyPr>
            <a:normAutofit fontScale="85000" lnSpcReduction="20000"/>
          </a:bodyPr>
          <a:lstStyle/>
          <a:p>
            <a:r>
              <a:rPr lang="en-US" dirty="0"/>
              <a:t>Handshaking process:</a:t>
            </a:r>
          </a:p>
          <a:p>
            <a:pPr lvl="1"/>
            <a:r>
              <a:rPr lang="en-US" dirty="0"/>
              <a:t>Mobile device sends Probe</a:t>
            </a:r>
          </a:p>
          <a:p>
            <a:pPr lvl="1"/>
            <a:r>
              <a:rPr lang="en-US" dirty="0"/>
              <a:t>Base station replies with Probe Response</a:t>
            </a:r>
          </a:p>
          <a:p>
            <a:pPr lvl="1"/>
            <a:r>
              <a:rPr lang="en-US" dirty="0"/>
              <a:t>Mobile device sends Association Request</a:t>
            </a:r>
          </a:p>
          <a:p>
            <a:pPr lvl="1"/>
            <a:r>
              <a:rPr lang="en-US" dirty="0"/>
              <a:t>Base station sends Association Response</a:t>
            </a:r>
          </a:p>
          <a:p>
            <a:r>
              <a:rPr lang="en-US" dirty="0"/>
              <a:t>Active scanning</a:t>
            </a:r>
          </a:p>
          <a:p>
            <a:pPr lvl="1"/>
            <a:r>
              <a:rPr lang="en-US" dirty="0"/>
              <a:t>During an active scan, the client radio transmits a probe request and listens for a probe response from an AP.</a:t>
            </a:r>
          </a:p>
          <a:p>
            <a:r>
              <a:rPr lang="en-US" dirty="0"/>
              <a:t>Beacons</a:t>
            </a:r>
          </a:p>
          <a:p>
            <a:pPr lvl="1"/>
            <a:r>
              <a:rPr lang="en-US" dirty="0"/>
              <a:t>short, regular transmissions from access points that inform user devices about available Wi-Fi services and nearby access points. </a:t>
            </a:r>
          </a:p>
        </p:txBody>
      </p:sp>
    </p:spTree>
    <p:extLst>
      <p:ext uri="{BB962C8B-B14F-4D97-AF65-F5344CB8AC3E}">
        <p14:creationId xmlns:p14="http://schemas.microsoft.com/office/powerpoint/2010/main" val="1284461930"/>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5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45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45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45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5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458">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458">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45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p:txBody>
          <a:bodyPr/>
          <a:lstStyle/>
          <a:p>
            <a:r>
              <a:rPr lang="en-US"/>
              <a:t>Token Ring</a:t>
            </a:r>
          </a:p>
        </p:txBody>
      </p:sp>
      <p:sp>
        <p:nvSpPr>
          <p:cNvPr id="20482" name="Rectangle 2"/>
          <p:cNvSpPr>
            <a:spLocks noGrp="1" noChangeArrowheads="1"/>
          </p:cNvSpPr>
          <p:nvPr>
            <p:ph type="body" idx="1"/>
          </p:nvPr>
        </p:nvSpPr>
        <p:spPr/>
        <p:txBody>
          <a:bodyPr>
            <a:normAutofit lnSpcReduction="10000"/>
          </a:bodyPr>
          <a:lstStyle/>
          <a:p>
            <a:r>
              <a:rPr lang="en-US" dirty="0"/>
              <a:t>IBM Token Ring (802.5)</a:t>
            </a:r>
          </a:p>
          <a:p>
            <a:r>
              <a:rPr lang="en-US" dirty="0"/>
              <a:t>Ring of computers</a:t>
            </a:r>
          </a:p>
          <a:p>
            <a:r>
              <a:rPr lang="en-US" dirty="0"/>
              <a:t>Data travels either clockwise or counter-clockwise, but not both</a:t>
            </a:r>
          </a:p>
          <a:p>
            <a:pPr lvl="1"/>
            <a:r>
              <a:rPr lang="en-US" dirty="0"/>
              <a:t>Not a series of point links</a:t>
            </a:r>
          </a:p>
          <a:p>
            <a:r>
              <a:rPr lang="en-US" dirty="0"/>
              <a:t>Token allows possessor to speak on the ring</a:t>
            </a:r>
          </a:p>
          <a:p>
            <a:pPr lvl="1"/>
            <a:r>
              <a:rPr lang="en-US" dirty="0"/>
              <a:t>Sent data collected by speaker</a:t>
            </a:r>
          </a:p>
          <a:p>
            <a:pPr lvl="1"/>
            <a:r>
              <a:rPr lang="en-US" dirty="0"/>
              <a:t>Round-robin, limited quantum</a:t>
            </a:r>
          </a:p>
        </p:txBody>
      </p:sp>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3120" y="2225034"/>
            <a:ext cx="2556000" cy="25447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48862343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p:txBody>
          <a:bodyPr/>
          <a:lstStyle/>
          <a:p>
            <a:r>
              <a:rPr lang="en-US"/>
              <a:t>Token Ring (2)</a:t>
            </a:r>
          </a:p>
        </p:txBody>
      </p:sp>
      <p:sp>
        <p:nvSpPr>
          <p:cNvPr id="21506" name="Rectangle 2"/>
          <p:cNvSpPr>
            <a:spLocks noGrp="1" noChangeArrowheads="1"/>
          </p:cNvSpPr>
          <p:nvPr>
            <p:ph type="body" idx="1"/>
          </p:nvPr>
        </p:nvSpPr>
        <p:spPr/>
        <p:txBody>
          <a:bodyPr>
            <a:normAutofit fontScale="92500" lnSpcReduction="20000"/>
          </a:bodyPr>
          <a:lstStyle/>
          <a:p>
            <a:r>
              <a:rPr lang="en-US" dirty="0"/>
              <a:t>Node failure breaks the ring?</a:t>
            </a:r>
          </a:p>
          <a:p>
            <a:pPr lvl="1"/>
            <a:r>
              <a:rPr lang="en-US" dirty="0"/>
              <a:t>Electromechanical Relay can fix it</a:t>
            </a:r>
          </a:p>
          <a:p>
            <a:r>
              <a:rPr lang="en-US" dirty="0"/>
              <a:t>Multi-station access unit (MSAU)</a:t>
            </a:r>
          </a:p>
          <a:p>
            <a:pPr lvl="1"/>
            <a:r>
              <a:rPr lang="en-US" dirty="0"/>
              <a:t>Dynamic relays, makes it look like a star topology</a:t>
            </a:r>
          </a:p>
          <a:p>
            <a:r>
              <a:rPr lang="en-US" dirty="0"/>
              <a:t>Access control?</a:t>
            </a:r>
          </a:p>
          <a:p>
            <a:pPr lvl="1"/>
            <a:r>
              <a:rPr lang="en-US" dirty="0"/>
              <a:t>Token: 24 bits</a:t>
            </a:r>
          </a:p>
          <a:p>
            <a:pPr lvl="1"/>
            <a:r>
              <a:rPr lang="en-US" dirty="0"/>
              <a:t>Seize the token, send preamble</a:t>
            </a:r>
          </a:p>
          <a:p>
            <a:pPr lvl="1"/>
            <a:r>
              <a:rPr lang="en-US" dirty="0"/>
              <a:t>Token Holding Time: 10ms</a:t>
            </a:r>
          </a:p>
          <a:p>
            <a:pPr lvl="1"/>
            <a:r>
              <a:rPr lang="en-US" dirty="0"/>
              <a:t>Reservation bits in frame header</a:t>
            </a:r>
          </a:p>
          <a:p>
            <a:pPr lvl="1"/>
            <a:r>
              <a:rPr lang="en-US" dirty="0"/>
              <a:t>Early release vs. delayed release</a:t>
            </a:r>
          </a:p>
          <a:p>
            <a:r>
              <a:rPr lang="en-US" dirty="0"/>
              <a:t>Confirmed delivery (A bit, C bit)</a:t>
            </a:r>
          </a:p>
        </p:txBody>
      </p:sp>
    </p:spTree>
    <p:extLst>
      <p:ext uri="{BB962C8B-B14F-4D97-AF65-F5344CB8AC3E}">
        <p14:creationId xmlns:p14="http://schemas.microsoft.com/office/powerpoint/2010/main" val="303467598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Welcome to The </a:t>
            </a:r>
            <a:r>
              <a:rPr lang="en-US" dirty="0" err="1"/>
              <a:t>Datalink</a:t>
            </a:r>
            <a:r>
              <a:rPr lang="en-US" dirty="0"/>
              <a:t> Layer!</a:t>
            </a:r>
          </a:p>
        </p:txBody>
      </p:sp>
      <p:pic>
        <p:nvPicPr>
          <p:cNvPr id="4" name="Picture 3" descr="A screenshot of a computer&#10;&#10;Description automatically generated">
            <a:extLst>
              <a:ext uri="{FF2B5EF4-FFF2-40B4-BE49-F238E27FC236}">
                <a16:creationId xmlns:a16="http://schemas.microsoft.com/office/drawing/2014/main" id="{56944A0B-0814-0C58-C71B-CFA4E253ACB0}"/>
              </a:ext>
            </a:extLst>
          </p:cNvPr>
          <p:cNvPicPr>
            <a:picLocks noChangeAspect="1"/>
          </p:cNvPicPr>
          <p:nvPr/>
        </p:nvPicPr>
        <p:blipFill>
          <a:blip r:embed="rId2"/>
          <a:stretch>
            <a:fillRect/>
          </a:stretch>
        </p:blipFill>
        <p:spPr>
          <a:xfrm>
            <a:off x="2594024" y="1622574"/>
            <a:ext cx="3803552" cy="4944617"/>
          </a:xfrm>
          <a:prstGeom prst="rect">
            <a:avLst/>
          </a:prstGeom>
        </p:spPr>
      </p:pic>
    </p:spTree>
    <p:extLst>
      <p:ext uri="{BB962C8B-B14F-4D97-AF65-F5344CB8AC3E}">
        <p14:creationId xmlns:p14="http://schemas.microsoft.com/office/powerpoint/2010/main" val="3938264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p:txBody>
          <a:bodyPr/>
          <a:lstStyle/>
          <a:p>
            <a:r>
              <a:rPr lang="en-US"/>
              <a:t>Token Ring Monitors</a:t>
            </a:r>
          </a:p>
        </p:txBody>
      </p:sp>
      <p:sp>
        <p:nvSpPr>
          <p:cNvPr id="22530" name="Rectangle 2"/>
          <p:cNvSpPr>
            <a:spLocks noGrp="1" noChangeArrowheads="1"/>
          </p:cNvSpPr>
          <p:nvPr>
            <p:ph type="body" idx="1"/>
          </p:nvPr>
        </p:nvSpPr>
        <p:spPr/>
        <p:txBody>
          <a:bodyPr>
            <a:normAutofit lnSpcReduction="10000"/>
          </a:bodyPr>
          <a:lstStyle/>
          <a:p>
            <a:r>
              <a:rPr lang="en-US" dirty="0"/>
              <a:t>Distributed Election</a:t>
            </a:r>
          </a:p>
          <a:p>
            <a:pPr lvl="1"/>
            <a:r>
              <a:rPr lang="en-US" dirty="0"/>
              <a:t>Candidates run (claim token), highest address wins</a:t>
            </a:r>
          </a:p>
          <a:p>
            <a:r>
              <a:rPr lang="en-US" dirty="0"/>
              <a:t>Monitor must:</a:t>
            </a:r>
          </a:p>
          <a:p>
            <a:pPr lvl="1"/>
            <a:r>
              <a:rPr lang="en-US" dirty="0"/>
              <a:t>Add delay when needed</a:t>
            </a:r>
          </a:p>
          <a:p>
            <a:pPr lvl="1"/>
            <a:r>
              <a:rPr lang="en-US" dirty="0"/>
              <a:t>Ensuring a token exists</a:t>
            </a:r>
          </a:p>
          <a:p>
            <a:pPr lvl="2"/>
            <a:r>
              <a:rPr lang="en-US" dirty="0"/>
              <a:t>Timer used to notice missing token</a:t>
            </a:r>
          </a:p>
          <a:p>
            <a:pPr lvl="1"/>
            <a:r>
              <a:rPr lang="en-US" dirty="0"/>
              <a:t>Reaping checksum errors and orphans</a:t>
            </a:r>
          </a:p>
          <a:p>
            <a:pPr lvl="2"/>
            <a:r>
              <a:rPr lang="en-US" dirty="0"/>
              <a:t>Monitor bit</a:t>
            </a:r>
          </a:p>
          <a:p>
            <a:pPr lvl="1"/>
            <a:r>
              <a:rPr lang="en-US" dirty="0"/>
              <a:t>Detecting subtle breaks with beacons</a:t>
            </a:r>
          </a:p>
        </p:txBody>
      </p:sp>
    </p:spTree>
    <p:extLst>
      <p:ext uri="{BB962C8B-B14F-4D97-AF65-F5344CB8AC3E}">
        <p14:creationId xmlns:p14="http://schemas.microsoft.com/office/powerpoint/2010/main" val="196313793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p:txBody>
          <a:bodyPr>
            <a:normAutofit fontScale="90000"/>
          </a:bodyPr>
          <a:lstStyle/>
          <a:p>
            <a:r>
              <a:rPr lang="en-US" dirty="0"/>
              <a:t>FDDI (optic fiber) vs. Token Ring</a:t>
            </a:r>
          </a:p>
        </p:txBody>
      </p:sp>
      <p:sp>
        <p:nvSpPr>
          <p:cNvPr id="23554" name="Rectangle 2"/>
          <p:cNvSpPr>
            <a:spLocks noGrp="1" noChangeArrowheads="1"/>
          </p:cNvSpPr>
          <p:nvPr>
            <p:ph type="body" idx="1"/>
          </p:nvPr>
        </p:nvSpPr>
        <p:spPr/>
        <p:txBody>
          <a:bodyPr/>
          <a:lstStyle/>
          <a:p>
            <a:r>
              <a:rPr lang="en-US"/>
              <a:t>Changes due to fiber instead of copper</a:t>
            </a:r>
          </a:p>
          <a:p>
            <a:pPr lvl="1"/>
            <a:r>
              <a:rPr lang="en-US"/>
              <a:t>Relays not the same</a:t>
            </a:r>
          </a:p>
          <a:p>
            <a:pPr lvl="1"/>
            <a:r>
              <a:rPr lang="en-US"/>
              <a:t>Dual ring structure</a:t>
            </a:r>
          </a:p>
          <a:p>
            <a:pPr lvl="1"/>
            <a:r>
              <a:rPr lang="en-US"/>
              <a:t>4B/5B encoding vs. differential Manchester</a:t>
            </a:r>
          </a:p>
          <a:p>
            <a:pPr lvl="1"/>
            <a:r>
              <a:rPr lang="en-US"/>
              <a:t>Uses control signals instead of illegal encoding</a:t>
            </a:r>
          </a:p>
        </p:txBody>
      </p:sp>
    </p:spTree>
    <p:extLst>
      <p:ext uri="{BB962C8B-B14F-4D97-AF65-F5344CB8AC3E}">
        <p14:creationId xmlns:p14="http://schemas.microsoft.com/office/powerpoint/2010/main" val="157204786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p:txBody>
          <a:bodyPr/>
          <a:lstStyle/>
          <a:p>
            <a:r>
              <a:rPr lang="en-US"/>
              <a:t>Packet Switching</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8320" y="1659054"/>
            <a:ext cx="4147200" cy="4039625"/>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68206396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p:txBody>
          <a:bodyPr/>
          <a:lstStyle/>
          <a:p>
            <a:r>
              <a:rPr lang="en-US"/>
              <a:t>Switching and Forwarding</a:t>
            </a:r>
          </a:p>
        </p:txBody>
      </p:sp>
      <p:sp>
        <p:nvSpPr>
          <p:cNvPr id="21506" name="Rectangle 2"/>
          <p:cNvSpPr>
            <a:spLocks noGrp="1" noChangeArrowheads="1"/>
          </p:cNvSpPr>
          <p:nvPr>
            <p:ph type="body" idx="1"/>
          </p:nvPr>
        </p:nvSpPr>
        <p:spPr/>
        <p:txBody>
          <a:bodyPr/>
          <a:lstStyle/>
          <a:p>
            <a:r>
              <a:rPr lang="en-US"/>
              <a:t>Large networks can be constructed with switches</a:t>
            </a:r>
          </a:p>
          <a:p>
            <a:r>
              <a:rPr lang="en-US"/>
              <a:t>Can connect hosts/switches via point-to-point links</a:t>
            </a:r>
          </a:p>
          <a:p>
            <a:r>
              <a:rPr lang="en-US"/>
              <a:t>Adding hosts to a switch may not decrease performance for other hosts</a:t>
            </a:r>
          </a:p>
        </p:txBody>
      </p:sp>
    </p:spTree>
    <p:extLst>
      <p:ext uri="{BB962C8B-B14F-4D97-AF65-F5344CB8AC3E}">
        <p14:creationId xmlns:p14="http://schemas.microsoft.com/office/powerpoint/2010/main" val="8564681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p:txBody>
          <a:bodyPr/>
          <a:lstStyle/>
          <a:p>
            <a:r>
              <a:rPr lang="en-US"/>
              <a:t>Datagram Switching</a:t>
            </a:r>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3040" y="1659054"/>
            <a:ext cx="5806080" cy="4802905"/>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aphicFrame>
        <p:nvGraphicFramePr>
          <p:cNvPr id="22531" name="Group 3"/>
          <p:cNvGraphicFramePr>
            <a:graphicFrameLocks noGrp="1"/>
          </p:cNvGraphicFramePr>
          <p:nvPr/>
        </p:nvGraphicFramePr>
        <p:xfrm>
          <a:off x="478080" y="3578776"/>
          <a:ext cx="2704320" cy="2865906"/>
        </p:xfrm>
        <a:graphic>
          <a:graphicData uri="http://schemas.openxmlformats.org/drawingml/2006/table">
            <a:tbl>
              <a:tblPr/>
              <a:tblGrid>
                <a:gridCol w="1507680">
                  <a:extLst>
                    <a:ext uri="{9D8B030D-6E8A-4147-A177-3AD203B41FA5}">
                      <a16:colId xmlns:a16="http://schemas.microsoft.com/office/drawing/2014/main" val="20000"/>
                    </a:ext>
                  </a:extLst>
                </a:gridCol>
                <a:gridCol w="1196640">
                  <a:extLst>
                    <a:ext uri="{9D8B030D-6E8A-4147-A177-3AD203B41FA5}">
                      <a16:colId xmlns:a16="http://schemas.microsoft.com/office/drawing/2014/main" val="20001"/>
                    </a:ext>
                  </a:extLst>
                </a:gridCol>
              </a:tblGrid>
              <a:tr h="318274">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Lst>
                      </a:pPr>
                      <a:r>
                        <a:rPr kumimoji="0" lang="en-US" sz="1600" b="1" i="0" u="sng" strike="noStrike" cap="none" normalizeH="0" baseline="0">
                          <a:ln>
                            <a:noFill/>
                          </a:ln>
                          <a:solidFill>
                            <a:srgbClr val="000000"/>
                          </a:solidFill>
                          <a:effectLst/>
                          <a:latin typeface="Arial" charset="0"/>
                          <a:ea typeface="ＭＳ Ｐゴシック" charset="0"/>
                          <a:cs typeface="Arial" charset="0"/>
                        </a:rPr>
                        <a:t>Destination</a:t>
                      </a:r>
                    </a:p>
                  </a:txBody>
                  <a:tcPr marL="82944" marR="82944" marT="14402"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Lst>
                      </a:pPr>
                      <a:r>
                        <a:rPr kumimoji="0" lang="en-US" sz="1600" b="1" i="0" u="sng" strike="noStrike" cap="none" normalizeH="0" baseline="0">
                          <a:ln>
                            <a:noFill/>
                          </a:ln>
                          <a:solidFill>
                            <a:srgbClr val="000000"/>
                          </a:solidFill>
                          <a:effectLst/>
                          <a:latin typeface="Arial" charset="0"/>
                          <a:ea typeface="ＭＳ Ｐゴシック" charset="0"/>
                          <a:cs typeface="Arial" charset="0"/>
                        </a:rPr>
                        <a:t>Port</a:t>
                      </a:r>
                    </a:p>
                  </a:txBody>
                  <a:tcPr marL="82944" marR="82944" marT="14402"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318274">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Lst>
                      </a:pPr>
                      <a:r>
                        <a:rPr kumimoji="0" lang="en-US" sz="1600" b="0" i="0" u="none" strike="noStrike" cap="none" normalizeH="0" baseline="0" dirty="0">
                          <a:ln>
                            <a:noFill/>
                          </a:ln>
                          <a:solidFill>
                            <a:srgbClr val="000000"/>
                          </a:solidFill>
                          <a:effectLst/>
                          <a:latin typeface="Arial" charset="0"/>
                          <a:ea typeface="ＭＳ Ｐゴシック" charset="0"/>
                          <a:cs typeface="Arial" charset="0"/>
                        </a:rPr>
                        <a:t>A</a:t>
                      </a:r>
                    </a:p>
                  </a:txBody>
                  <a:tcPr marL="82944" marR="82944" marT="14402"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Lst>
                      </a:pPr>
                      <a:r>
                        <a:rPr kumimoji="0" lang="en-US" sz="1600" b="0" i="0" u="none" strike="noStrike" cap="none" normalizeH="0" baseline="0">
                          <a:ln>
                            <a:noFill/>
                          </a:ln>
                          <a:solidFill>
                            <a:srgbClr val="000000"/>
                          </a:solidFill>
                          <a:effectLst/>
                          <a:latin typeface="Arial" charset="0"/>
                          <a:ea typeface="ＭＳ Ｐゴシック" charset="0"/>
                          <a:cs typeface="Arial" charset="0"/>
                        </a:rPr>
                        <a:t>3</a:t>
                      </a:r>
                    </a:p>
                  </a:txBody>
                  <a:tcPr marL="82944" marR="82944" marT="14402"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18274">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Lst>
                      </a:pPr>
                      <a:r>
                        <a:rPr kumimoji="0" lang="en-US" sz="1600" b="0" i="0" u="none" strike="noStrike" cap="none" normalizeH="0" baseline="0">
                          <a:ln>
                            <a:noFill/>
                          </a:ln>
                          <a:solidFill>
                            <a:srgbClr val="000000"/>
                          </a:solidFill>
                          <a:effectLst/>
                          <a:latin typeface="Arial" charset="0"/>
                          <a:ea typeface="ＭＳ Ｐゴシック" charset="0"/>
                          <a:cs typeface="Arial" charset="0"/>
                        </a:rPr>
                        <a:t>B</a:t>
                      </a:r>
                    </a:p>
                  </a:txBody>
                  <a:tcPr marL="82944" marR="82944" marT="14402"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Lst>
                      </a:pPr>
                      <a:r>
                        <a:rPr kumimoji="0" lang="en-US" sz="1600" b="0" i="0" u="none" strike="noStrike" cap="none" normalizeH="0" baseline="0">
                          <a:ln>
                            <a:noFill/>
                          </a:ln>
                          <a:solidFill>
                            <a:srgbClr val="000000"/>
                          </a:solidFill>
                          <a:effectLst/>
                          <a:latin typeface="Arial" charset="0"/>
                          <a:ea typeface="ＭＳ Ｐゴシック" charset="0"/>
                          <a:cs typeface="Arial" charset="0"/>
                        </a:rPr>
                        <a:t>0</a:t>
                      </a:r>
                    </a:p>
                  </a:txBody>
                  <a:tcPr marL="82944" marR="82944" marT="14402"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318274">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Lst>
                      </a:pPr>
                      <a:r>
                        <a:rPr kumimoji="0" lang="en-US" sz="1600" b="0" i="0" u="none" strike="noStrike" cap="none" normalizeH="0" baseline="0">
                          <a:ln>
                            <a:noFill/>
                          </a:ln>
                          <a:solidFill>
                            <a:srgbClr val="000000"/>
                          </a:solidFill>
                          <a:effectLst/>
                          <a:latin typeface="Arial" charset="0"/>
                          <a:ea typeface="ＭＳ Ｐゴシック" charset="0"/>
                          <a:cs typeface="Arial" charset="0"/>
                        </a:rPr>
                        <a:t>C</a:t>
                      </a:r>
                    </a:p>
                  </a:txBody>
                  <a:tcPr marL="82944" marR="82944" marT="14402"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Lst>
                      </a:pPr>
                      <a:r>
                        <a:rPr kumimoji="0" lang="en-US" sz="1600" b="0" i="0" u="none" strike="noStrike" cap="none" normalizeH="0" baseline="0">
                          <a:ln>
                            <a:noFill/>
                          </a:ln>
                          <a:solidFill>
                            <a:srgbClr val="000000"/>
                          </a:solidFill>
                          <a:effectLst/>
                          <a:latin typeface="Arial" charset="0"/>
                          <a:ea typeface="ＭＳ Ｐゴシック" charset="0"/>
                          <a:cs typeface="Arial" charset="0"/>
                        </a:rPr>
                        <a:t>3</a:t>
                      </a:r>
                    </a:p>
                  </a:txBody>
                  <a:tcPr marL="82944" marR="82944" marT="14402"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318274">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Lst>
                      </a:pPr>
                      <a:r>
                        <a:rPr kumimoji="0" lang="en-US" sz="1600" b="0" i="0" u="none" strike="noStrike" cap="none" normalizeH="0" baseline="0">
                          <a:ln>
                            <a:noFill/>
                          </a:ln>
                          <a:solidFill>
                            <a:srgbClr val="000000"/>
                          </a:solidFill>
                          <a:effectLst/>
                          <a:latin typeface="Arial" charset="0"/>
                          <a:ea typeface="ＭＳ Ｐゴシック" charset="0"/>
                          <a:cs typeface="Arial" charset="0"/>
                        </a:rPr>
                        <a:t>D</a:t>
                      </a:r>
                    </a:p>
                  </a:txBody>
                  <a:tcPr marL="82944" marR="82944" marT="14402"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Lst>
                      </a:pPr>
                      <a:r>
                        <a:rPr kumimoji="0" lang="en-US" sz="1600" b="0" i="0" u="none" strike="noStrike" cap="none" normalizeH="0" baseline="0">
                          <a:ln>
                            <a:noFill/>
                          </a:ln>
                          <a:solidFill>
                            <a:srgbClr val="000000"/>
                          </a:solidFill>
                          <a:effectLst/>
                          <a:latin typeface="Arial" charset="0"/>
                          <a:ea typeface="ＭＳ Ｐゴシック" charset="0"/>
                          <a:cs typeface="Arial" charset="0"/>
                        </a:rPr>
                        <a:t>3</a:t>
                      </a:r>
                    </a:p>
                  </a:txBody>
                  <a:tcPr marL="82944" marR="82944" marT="14402"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318274">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Lst>
                      </a:pPr>
                      <a:r>
                        <a:rPr kumimoji="0" lang="en-US" sz="1600" b="0" i="0" u="none" strike="noStrike" cap="none" normalizeH="0" baseline="0">
                          <a:ln>
                            <a:noFill/>
                          </a:ln>
                          <a:solidFill>
                            <a:srgbClr val="000000"/>
                          </a:solidFill>
                          <a:effectLst/>
                          <a:latin typeface="Arial" charset="0"/>
                          <a:ea typeface="ＭＳ Ｐゴシック" charset="0"/>
                          <a:cs typeface="Arial" charset="0"/>
                        </a:rPr>
                        <a:t>E</a:t>
                      </a:r>
                    </a:p>
                  </a:txBody>
                  <a:tcPr marL="82944" marR="82944" marT="14402"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Lst>
                      </a:pPr>
                      <a:r>
                        <a:rPr kumimoji="0" lang="en-US" sz="1600" b="0" i="0" u="none" strike="noStrike" cap="none" normalizeH="0" baseline="0">
                          <a:ln>
                            <a:noFill/>
                          </a:ln>
                          <a:solidFill>
                            <a:srgbClr val="000000"/>
                          </a:solidFill>
                          <a:effectLst/>
                          <a:latin typeface="Arial" charset="0"/>
                          <a:ea typeface="ＭＳ Ｐゴシック" charset="0"/>
                          <a:cs typeface="Arial" charset="0"/>
                        </a:rPr>
                        <a:t>2</a:t>
                      </a:r>
                    </a:p>
                  </a:txBody>
                  <a:tcPr marL="82944" marR="82944" marT="14402"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318274">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Lst>
                      </a:pPr>
                      <a:r>
                        <a:rPr kumimoji="0" lang="en-US" sz="1600" b="0" i="0" u="none" strike="noStrike" cap="none" normalizeH="0" baseline="0">
                          <a:ln>
                            <a:noFill/>
                          </a:ln>
                          <a:solidFill>
                            <a:srgbClr val="000000"/>
                          </a:solidFill>
                          <a:effectLst/>
                          <a:latin typeface="Arial" charset="0"/>
                          <a:ea typeface="ＭＳ Ｐゴシック" charset="0"/>
                          <a:cs typeface="Arial" charset="0"/>
                        </a:rPr>
                        <a:t>F</a:t>
                      </a:r>
                    </a:p>
                  </a:txBody>
                  <a:tcPr marL="82944" marR="82944" marT="14402"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Lst>
                      </a:pPr>
                      <a:r>
                        <a:rPr kumimoji="0" lang="en-US" sz="1600" b="0" i="0" u="none" strike="noStrike" cap="none" normalizeH="0" baseline="0">
                          <a:ln>
                            <a:noFill/>
                          </a:ln>
                          <a:solidFill>
                            <a:srgbClr val="000000"/>
                          </a:solidFill>
                          <a:effectLst/>
                          <a:latin typeface="Arial" charset="0"/>
                          <a:ea typeface="ＭＳ Ｐゴシック" charset="0"/>
                          <a:cs typeface="Arial" charset="0"/>
                        </a:rPr>
                        <a:t>1</a:t>
                      </a:r>
                    </a:p>
                  </a:txBody>
                  <a:tcPr marL="82944" marR="82944" marT="14402"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318274">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Lst>
                      </a:pPr>
                      <a:r>
                        <a:rPr kumimoji="0" lang="en-US" sz="1600" b="0" i="0" u="none" strike="noStrike" cap="none" normalizeH="0" baseline="0">
                          <a:ln>
                            <a:noFill/>
                          </a:ln>
                          <a:solidFill>
                            <a:srgbClr val="000000"/>
                          </a:solidFill>
                          <a:effectLst/>
                          <a:latin typeface="Arial" charset="0"/>
                          <a:ea typeface="ＭＳ Ｐゴシック" charset="0"/>
                          <a:cs typeface="Arial" charset="0"/>
                        </a:rPr>
                        <a:t>G</a:t>
                      </a:r>
                    </a:p>
                  </a:txBody>
                  <a:tcPr marL="82944" marR="82944" marT="14402"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Lst>
                      </a:pPr>
                      <a:r>
                        <a:rPr kumimoji="0" lang="en-US" sz="1600" b="0" i="0" u="none" strike="noStrike" cap="none" normalizeH="0" baseline="0">
                          <a:ln>
                            <a:noFill/>
                          </a:ln>
                          <a:solidFill>
                            <a:srgbClr val="000000"/>
                          </a:solidFill>
                          <a:effectLst/>
                          <a:latin typeface="Arial" charset="0"/>
                          <a:ea typeface="ＭＳ Ｐゴシック" charset="0"/>
                          <a:cs typeface="Arial" charset="0"/>
                        </a:rPr>
                        <a:t>0</a:t>
                      </a:r>
                    </a:p>
                  </a:txBody>
                  <a:tcPr marL="82944" marR="82944" marT="14402"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319714">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Lst>
                      </a:pPr>
                      <a:r>
                        <a:rPr kumimoji="0" lang="en-US" sz="1600" b="0" i="0" u="none" strike="noStrike" cap="none" normalizeH="0" baseline="0">
                          <a:ln>
                            <a:noFill/>
                          </a:ln>
                          <a:solidFill>
                            <a:srgbClr val="000000"/>
                          </a:solidFill>
                          <a:effectLst/>
                          <a:latin typeface="Arial" charset="0"/>
                          <a:ea typeface="ＭＳ Ｐゴシック" charset="0"/>
                          <a:cs typeface="Arial" charset="0"/>
                        </a:rPr>
                        <a:t>H</a:t>
                      </a:r>
                    </a:p>
                  </a:txBody>
                  <a:tcPr marL="82944" marR="82944" marT="14402"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Lst>
                      </a:pPr>
                      <a:r>
                        <a:rPr kumimoji="0" lang="en-US" sz="1600" b="0" i="0" u="none" strike="noStrike" cap="none" normalizeH="0" baseline="0" dirty="0">
                          <a:ln>
                            <a:noFill/>
                          </a:ln>
                          <a:solidFill>
                            <a:srgbClr val="000000"/>
                          </a:solidFill>
                          <a:effectLst/>
                          <a:latin typeface="Arial" charset="0"/>
                          <a:ea typeface="ＭＳ Ｐゴシック" charset="0"/>
                          <a:cs typeface="Arial" charset="0"/>
                        </a:rPr>
                        <a:t>0</a:t>
                      </a:r>
                    </a:p>
                  </a:txBody>
                  <a:tcPr marL="82944" marR="82944" marT="14402"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bl>
          </a:graphicData>
        </a:graphic>
      </p:graphicFrame>
      <p:sp>
        <p:nvSpPr>
          <p:cNvPr id="22597" name="Line 69"/>
          <p:cNvSpPr>
            <a:spLocks noChangeShapeType="1"/>
          </p:cNvSpPr>
          <p:nvPr/>
        </p:nvSpPr>
        <p:spPr bwMode="auto">
          <a:xfrm flipV="1">
            <a:off x="3317760" y="3524051"/>
            <a:ext cx="2280960" cy="1454553"/>
          </a:xfrm>
          <a:prstGeom prst="line">
            <a:avLst/>
          </a:prstGeom>
          <a:noFill/>
          <a:ln w="5472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82945" tIns="41473" rIns="82945" bIns="41473"/>
          <a:lstStyle/>
          <a:p>
            <a:endParaRPr lang="en-US"/>
          </a:p>
        </p:txBody>
      </p:sp>
    </p:spTree>
    <p:extLst>
      <p:ext uri="{BB962C8B-B14F-4D97-AF65-F5344CB8AC3E}">
        <p14:creationId xmlns:p14="http://schemas.microsoft.com/office/powerpoint/2010/main" val="137559048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p:txBody>
          <a:bodyPr/>
          <a:lstStyle/>
          <a:p>
            <a:r>
              <a:rPr lang="en-US" dirty="0">
                <a:highlight>
                  <a:srgbClr val="FFF7C6"/>
                </a:highlight>
              </a:rPr>
              <a:t>Datagram Switching (2)</a:t>
            </a:r>
          </a:p>
        </p:txBody>
      </p:sp>
      <p:sp>
        <p:nvSpPr>
          <p:cNvPr id="23554" name="Rectangle 2"/>
          <p:cNvSpPr>
            <a:spLocks noGrp="1" noChangeArrowheads="1"/>
          </p:cNvSpPr>
          <p:nvPr>
            <p:ph type="body" idx="1"/>
          </p:nvPr>
        </p:nvSpPr>
        <p:spPr/>
        <p:txBody>
          <a:bodyPr/>
          <a:lstStyle/>
          <a:p>
            <a:r>
              <a:rPr lang="en-US" dirty="0"/>
              <a:t>Connectionless / Immediate service</a:t>
            </a:r>
          </a:p>
          <a:p>
            <a:pPr lvl="1"/>
            <a:r>
              <a:rPr lang="en-US" dirty="0"/>
              <a:t>Think of looking at one envelope at a time and forwarding it to its destination </a:t>
            </a:r>
          </a:p>
          <a:p>
            <a:r>
              <a:rPr lang="en-US" dirty="0"/>
              <a:t>Host never knows if the network can handle the traffic</a:t>
            </a:r>
          </a:p>
          <a:p>
            <a:r>
              <a:rPr lang="en-US" dirty="0"/>
              <a:t>Packets traverse independently</a:t>
            </a:r>
          </a:p>
          <a:p>
            <a:pPr lvl="1">
              <a:buFontTx/>
              <a:buChar char="-"/>
            </a:pPr>
            <a:r>
              <a:rPr lang="en-US" dirty="0"/>
              <a:t>Even if they are part of the same message</a:t>
            </a:r>
          </a:p>
          <a:p>
            <a:r>
              <a:rPr lang="en-US" dirty="0"/>
              <a:t>Failures may not bring the network down</a:t>
            </a:r>
          </a:p>
        </p:txBody>
      </p:sp>
    </p:spTree>
    <p:extLst>
      <p:ext uri="{BB962C8B-B14F-4D97-AF65-F5344CB8AC3E}">
        <p14:creationId xmlns:p14="http://schemas.microsoft.com/office/powerpoint/2010/main" val="1801906552"/>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5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55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55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55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55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7435" y="2659161"/>
            <a:ext cx="4720526" cy="294010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4577" name="Rectangle 1"/>
          <p:cNvSpPr>
            <a:spLocks noGrp="1" noChangeArrowheads="1"/>
          </p:cNvSpPr>
          <p:nvPr>
            <p:ph type="title"/>
          </p:nvPr>
        </p:nvSpPr>
        <p:spPr/>
        <p:txBody>
          <a:bodyPr/>
          <a:lstStyle/>
          <a:p>
            <a:r>
              <a:rPr lang="en-US"/>
              <a:t>Source Routing</a:t>
            </a:r>
          </a:p>
        </p:txBody>
      </p:sp>
      <p:sp>
        <p:nvSpPr>
          <p:cNvPr id="24578" name="Rectangle 2"/>
          <p:cNvSpPr>
            <a:spLocks noGrp="1" noChangeArrowheads="1"/>
          </p:cNvSpPr>
          <p:nvPr>
            <p:ph type="body" idx="1"/>
          </p:nvPr>
        </p:nvSpPr>
        <p:spPr>
          <a:xfrm>
            <a:off x="457200" y="1418898"/>
            <a:ext cx="5227983" cy="4707266"/>
          </a:xfrm>
        </p:spPr>
        <p:txBody>
          <a:bodyPr/>
          <a:lstStyle/>
          <a:p>
            <a:r>
              <a:rPr lang="en-US" dirty="0"/>
              <a:t>Source provides full switching information in header of packet</a:t>
            </a:r>
          </a:p>
          <a:p>
            <a:r>
              <a:rPr lang="en-US" dirty="0"/>
              <a:t>Header size?</a:t>
            </a:r>
          </a:p>
          <a:p>
            <a:pPr lvl="1"/>
            <a:r>
              <a:rPr lang="en-US" dirty="0"/>
              <a:t>Become very large</a:t>
            </a:r>
          </a:p>
          <a:p>
            <a:r>
              <a:rPr lang="en-US" dirty="0"/>
              <a:t>Large </a:t>
            </a:r>
            <a:br>
              <a:rPr lang="en-US" dirty="0"/>
            </a:br>
            <a:r>
              <a:rPr lang="en-US" dirty="0"/>
              <a:t>networks?</a:t>
            </a:r>
          </a:p>
          <a:p>
            <a:pPr lvl="1"/>
            <a:r>
              <a:rPr lang="en-US" dirty="0"/>
              <a:t>Not great for large n/</a:t>
            </a:r>
            <a:r>
              <a:rPr lang="en-US" dirty="0" err="1"/>
              <a:t>ws</a:t>
            </a:r>
            <a:endParaRPr lang="en-US" dirty="0"/>
          </a:p>
        </p:txBody>
      </p:sp>
    </p:spTree>
    <p:extLst>
      <p:ext uri="{BB962C8B-B14F-4D97-AF65-F5344CB8AC3E}">
        <p14:creationId xmlns:p14="http://schemas.microsoft.com/office/powerpoint/2010/main" val="67874652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p:txBody>
          <a:bodyPr>
            <a:normAutofit fontScale="90000"/>
          </a:bodyPr>
          <a:lstStyle/>
          <a:p>
            <a:r>
              <a:rPr lang="en-US"/>
              <a:t>Implementation and Performance</a:t>
            </a:r>
          </a:p>
        </p:txBody>
      </p:sp>
      <p:sp>
        <p:nvSpPr>
          <p:cNvPr id="17410" name="Rectangle 2"/>
          <p:cNvSpPr>
            <a:spLocks noGrp="1" noChangeArrowheads="1"/>
          </p:cNvSpPr>
          <p:nvPr>
            <p:ph type="body" idx="1"/>
          </p:nvPr>
        </p:nvSpPr>
        <p:spPr/>
        <p:txBody>
          <a:bodyPr>
            <a:normAutofit fontScale="92500" lnSpcReduction="10000"/>
          </a:bodyPr>
          <a:lstStyle/>
          <a:p>
            <a:r>
              <a:rPr lang="en-US" dirty="0"/>
              <a:t>Commodity machines with several network cards</a:t>
            </a:r>
          </a:p>
          <a:p>
            <a:r>
              <a:rPr lang="en-US" dirty="0"/>
              <a:t>Direct memory access, CPU header inspection</a:t>
            </a:r>
          </a:p>
          <a:p>
            <a:r>
              <a:rPr lang="en-US" dirty="0"/>
              <a:t>I/O and memory bandwidth limiting component</a:t>
            </a:r>
          </a:p>
          <a:p>
            <a:pPr lvl="1"/>
            <a:r>
              <a:rPr lang="en-US" dirty="0"/>
              <a:t>Packets copied twice</a:t>
            </a:r>
          </a:p>
          <a:p>
            <a:r>
              <a:rPr lang="en-US" dirty="0"/>
              <a:t>Small packets require more header lookups</a:t>
            </a:r>
          </a:p>
          <a:p>
            <a:r>
              <a:rPr lang="en-US" dirty="0"/>
              <a:t>Specially designed switches avoid this contention with hardware</a:t>
            </a:r>
          </a:p>
        </p:txBody>
      </p:sp>
    </p:spTree>
    <p:extLst>
      <p:ext uri="{BB962C8B-B14F-4D97-AF65-F5344CB8AC3E}">
        <p14:creationId xmlns:p14="http://schemas.microsoft.com/office/powerpoint/2010/main" val="1086644685"/>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0">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410">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410">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4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p:txBody>
          <a:bodyPr/>
          <a:lstStyle/>
          <a:p>
            <a:r>
              <a:rPr lang="en-US"/>
              <a:t>Switch Design</a:t>
            </a:r>
          </a:p>
        </p:txBody>
      </p:sp>
      <p:sp>
        <p:nvSpPr>
          <p:cNvPr id="18434" name="Rectangle 2"/>
          <p:cNvSpPr>
            <a:spLocks noGrp="1" noChangeArrowheads="1"/>
          </p:cNvSpPr>
          <p:nvPr>
            <p:ph type="body" idx="1"/>
          </p:nvPr>
        </p:nvSpPr>
        <p:spPr/>
        <p:txBody>
          <a:bodyPr>
            <a:normAutofit fontScale="92500" lnSpcReduction="10000"/>
          </a:bodyPr>
          <a:lstStyle/>
          <a:p>
            <a:r>
              <a:rPr lang="en-US" dirty="0"/>
              <a:t>Input/Output Ports, Switching Fabric (n/w topology)</a:t>
            </a:r>
          </a:p>
          <a:p>
            <a:pPr lvl="1"/>
            <a:r>
              <a:rPr lang="en-US" dirty="0"/>
              <a:t>Fabric has big impact on the performance</a:t>
            </a:r>
          </a:p>
          <a:p>
            <a:r>
              <a:rPr lang="en-US" dirty="0"/>
              <a:t>Fabric very simple: takes packet from input port to output port</a:t>
            </a:r>
          </a:p>
          <a:p>
            <a:pPr lvl="1"/>
            <a:r>
              <a:rPr lang="en-US" dirty="0"/>
              <a:t>Self-routing fabrics do the heavy lifting themselves</a:t>
            </a:r>
          </a:p>
          <a:p>
            <a:r>
              <a:rPr lang="en-US" dirty="0"/>
              <a:t>FIFO queue can lead to head-of-line blocking</a:t>
            </a:r>
          </a:p>
          <a:p>
            <a:pPr lvl="1"/>
            <a:r>
              <a:rPr lang="en-US" dirty="0"/>
              <a:t>Traffic bottlenecks like in Worcester</a:t>
            </a:r>
          </a:p>
          <a:p>
            <a:pPr lvl="1"/>
            <a:r>
              <a:rPr lang="en-US" dirty="0"/>
              <a:t>Pure output buffering</a:t>
            </a:r>
          </a:p>
        </p:txBody>
      </p:sp>
    </p:spTree>
    <p:extLst>
      <p:ext uri="{BB962C8B-B14F-4D97-AF65-F5344CB8AC3E}">
        <p14:creationId xmlns:p14="http://schemas.microsoft.com/office/powerpoint/2010/main" val="36185566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p:txBody>
          <a:bodyPr/>
          <a:lstStyle/>
          <a:p>
            <a:r>
              <a:rPr lang="en-US"/>
              <a:t>Switching Fabric</a:t>
            </a:r>
          </a:p>
        </p:txBody>
      </p:sp>
      <p:sp>
        <p:nvSpPr>
          <p:cNvPr id="19458" name="Rectangle 2"/>
          <p:cNvSpPr>
            <a:spLocks noGrp="1" noChangeArrowheads="1"/>
          </p:cNvSpPr>
          <p:nvPr>
            <p:ph type="body" idx="1"/>
          </p:nvPr>
        </p:nvSpPr>
        <p:spPr/>
        <p:txBody>
          <a:bodyPr/>
          <a:lstStyle/>
          <a:p>
            <a:r>
              <a:rPr lang="en-US"/>
              <a:t>Shared Bus</a:t>
            </a:r>
          </a:p>
          <a:p>
            <a:r>
              <a:rPr lang="en-US"/>
              <a:t>Shared Memory</a:t>
            </a:r>
          </a:p>
          <a:p>
            <a:pPr lvl="1"/>
            <a:r>
              <a:rPr lang="en-US"/>
              <a:t>High speed memory, avoids I/O bus</a:t>
            </a:r>
          </a:p>
          <a:p>
            <a:r>
              <a:rPr lang="en-US"/>
              <a:t>Crossbar</a:t>
            </a:r>
          </a:p>
          <a:p>
            <a:pPr lvl="1"/>
            <a:r>
              <a:rPr lang="en-US"/>
              <a:t>Every input has direct channel to every output</a:t>
            </a:r>
          </a:p>
          <a:p>
            <a:r>
              <a:rPr lang="en-US"/>
              <a:t>Self-routing</a:t>
            </a:r>
          </a:p>
          <a:p>
            <a:pPr lvl="1"/>
            <a:r>
              <a:rPr lang="en-US"/>
              <a:t>Hierarchy of cross-bar switches</a:t>
            </a:r>
          </a:p>
        </p:txBody>
      </p:sp>
    </p:spTree>
    <p:extLst>
      <p:ext uri="{BB962C8B-B14F-4D97-AF65-F5344CB8AC3E}">
        <p14:creationId xmlns:p14="http://schemas.microsoft.com/office/powerpoint/2010/main" val="36679770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Concepts</a:t>
            </a:r>
          </a:p>
        </p:txBody>
      </p:sp>
      <p:sp>
        <p:nvSpPr>
          <p:cNvPr id="4" name="Content Placeholder 3"/>
          <p:cNvSpPr>
            <a:spLocks noGrp="1"/>
          </p:cNvSpPr>
          <p:nvPr>
            <p:ph idx="1"/>
          </p:nvPr>
        </p:nvSpPr>
        <p:spPr/>
        <p:txBody>
          <a:bodyPr>
            <a:normAutofit fontScale="92500" lnSpcReduction="10000"/>
          </a:bodyPr>
          <a:lstStyle/>
          <a:p>
            <a:r>
              <a:rPr lang="en-US" dirty="0"/>
              <a:t>Framing</a:t>
            </a:r>
          </a:p>
          <a:p>
            <a:pPr lvl="1"/>
            <a:r>
              <a:rPr lang="en-US" dirty="0"/>
              <a:t>Sentinel, Counter-Based, Clock-Based</a:t>
            </a:r>
          </a:p>
          <a:p>
            <a:r>
              <a:rPr lang="en-US" dirty="0"/>
              <a:t>Medium Access</a:t>
            </a:r>
          </a:p>
          <a:p>
            <a:pPr lvl="1"/>
            <a:r>
              <a:rPr lang="en-US" dirty="0"/>
              <a:t>Ethernet, Wireless, Token Ring</a:t>
            </a:r>
          </a:p>
          <a:p>
            <a:r>
              <a:rPr lang="en-US" dirty="0"/>
              <a:t>Switching and Forwarding</a:t>
            </a:r>
          </a:p>
          <a:p>
            <a:pPr lvl="1"/>
            <a:r>
              <a:rPr lang="en-US" dirty="0"/>
              <a:t>Datagrams, Source Routing, Spanning Tree</a:t>
            </a:r>
          </a:p>
          <a:p>
            <a:r>
              <a:rPr lang="en-US" dirty="0"/>
              <a:t>Switch Design</a:t>
            </a:r>
          </a:p>
          <a:p>
            <a:pPr lvl="1"/>
            <a:r>
              <a:rPr lang="en-US" dirty="0"/>
              <a:t>Shared bus/memory, Crossbar, Self-routing</a:t>
            </a:r>
          </a:p>
          <a:p>
            <a:r>
              <a:rPr lang="en-US" dirty="0"/>
              <a:t>Error Detection</a:t>
            </a:r>
          </a:p>
          <a:p>
            <a:pPr lvl="1"/>
            <a:r>
              <a:rPr lang="en-US" dirty="0"/>
              <a:t>CRC, Parity, Checksum</a:t>
            </a:r>
          </a:p>
        </p:txBody>
      </p:sp>
    </p:spTree>
    <p:extLst>
      <p:ext uri="{BB962C8B-B14F-4D97-AF65-F5344CB8AC3E}">
        <p14:creationId xmlns:p14="http://schemas.microsoft.com/office/powerpoint/2010/main" val="32597156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p:txBody>
          <a:bodyPr/>
          <a:lstStyle/>
          <a:p>
            <a:r>
              <a:rPr lang="en-US"/>
              <a:t>Crossbar Switching</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3600" y="1387814"/>
            <a:ext cx="4852800" cy="539192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39628317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p:txBody>
          <a:bodyPr/>
          <a:lstStyle/>
          <a:p>
            <a:r>
              <a:rPr lang="en-US"/>
              <a:t>Self-Routing Fabric</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3600" y="1559685"/>
            <a:ext cx="4976640" cy="445438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412056201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ighlight>
                  <a:srgbClr val="FFF7C6"/>
                </a:highlight>
              </a:rPr>
              <a:t>Circuit Switching</a:t>
            </a:r>
          </a:p>
        </p:txBody>
      </p:sp>
      <p:sp>
        <p:nvSpPr>
          <p:cNvPr id="3" name="Content Placeholder 2"/>
          <p:cNvSpPr>
            <a:spLocks noGrp="1"/>
          </p:cNvSpPr>
          <p:nvPr>
            <p:ph idx="1"/>
          </p:nvPr>
        </p:nvSpPr>
        <p:spPr/>
        <p:txBody>
          <a:bodyPr/>
          <a:lstStyle/>
          <a:p>
            <a:pPr>
              <a:lnSpc>
                <a:spcPct val="90000"/>
              </a:lnSpc>
            </a:pPr>
            <a:r>
              <a:rPr lang="en-US" sz="2800" dirty="0"/>
              <a:t>Seeking out and establishing a physical copper path from end-to-end </a:t>
            </a:r>
            <a:r>
              <a:rPr lang="en-US" sz="2800" dirty="0">
                <a:solidFill>
                  <a:schemeClr val="accent1"/>
                </a:solidFill>
              </a:rPr>
              <a:t>[historic definition] .</a:t>
            </a:r>
          </a:p>
          <a:p>
            <a:pPr>
              <a:lnSpc>
                <a:spcPct val="90000"/>
              </a:lnSpc>
              <a:buNone/>
            </a:pPr>
            <a:endParaRPr lang="en-US" sz="2800" dirty="0">
              <a:solidFill>
                <a:schemeClr val="accent1"/>
              </a:solidFill>
            </a:endParaRPr>
          </a:p>
          <a:p>
            <a:pPr>
              <a:lnSpc>
                <a:spcPct val="90000"/>
              </a:lnSpc>
            </a:pPr>
            <a:r>
              <a:rPr lang="en-US" sz="2800" dirty="0"/>
              <a:t>Circuit switching implies the need to first </a:t>
            </a:r>
            <a:r>
              <a:rPr lang="en-US" sz="2800" i="1" dirty="0"/>
              <a:t>set up</a:t>
            </a:r>
            <a:r>
              <a:rPr lang="en-US" sz="2800" dirty="0"/>
              <a:t> a </a:t>
            </a:r>
            <a:r>
              <a:rPr lang="en-US" sz="2800" dirty="0">
                <a:solidFill>
                  <a:schemeClr val="accent1"/>
                </a:solidFill>
              </a:rPr>
              <a:t>dedicated</a:t>
            </a:r>
            <a:r>
              <a:rPr lang="en-US" sz="2800" dirty="0"/>
              <a:t>, end-to-end path for the connection </a:t>
            </a:r>
            <a:r>
              <a:rPr lang="en-US" sz="2800" i="1" dirty="0"/>
              <a:t>before </a:t>
            </a:r>
            <a:r>
              <a:rPr lang="en-US" sz="2800" dirty="0"/>
              <a:t>the information transfer takes place.</a:t>
            </a:r>
          </a:p>
          <a:p>
            <a:pPr>
              <a:lnSpc>
                <a:spcPct val="90000"/>
              </a:lnSpc>
              <a:buNone/>
            </a:pPr>
            <a:endParaRPr lang="en-US" sz="2800" dirty="0"/>
          </a:p>
          <a:p>
            <a:pPr>
              <a:lnSpc>
                <a:spcPct val="90000"/>
              </a:lnSpc>
            </a:pPr>
            <a:r>
              <a:rPr lang="en-US" sz="2800" dirty="0"/>
              <a:t>Once the connection is made, the only delay is propagation time.</a:t>
            </a:r>
          </a:p>
          <a:p>
            <a:pPr>
              <a:buNone/>
            </a:pPr>
            <a:endParaRPr lang="en-US" dirty="0"/>
          </a:p>
        </p:txBody>
      </p:sp>
    </p:spTree>
    <p:extLst>
      <p:ext uri="{BB962C8B-B14F-4D97-AF65-F5344CB8AC3E}">
        <p14:creationId xmlns:p14="http://schemas.microsoft.com/office/powerpoint/2010/main" val="361387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Circuit Switching</a:t>
            </a:r>
          </a:p>
        </p:txBody>
      </p:sp>
      <p:pic>
        <p:nvPicPr>
          <p:cNvPr id="6" name="Picture 4" descr="2-38"/>
          <p:cNvPicPr>
            <a:picLocks noGrp="1" noChangeAspect="1" noChangeArrowheads="1"/>
          </p:cNvPicPr>
          <p:nvPr>
            <p:ph idx="1"/>
          </p:nvPr>
        </p:nvPicPr>
        <p:blipFill>
          <a:blip r:embed="rId2"/>
          <a:srcRect/>
          <a:stretch>
            <a:fillRect/>
          </a:stretch>
        </p:blipFill>
        <p:spPr bwMode="auto">
          <a:xfrm>
            <a:off x="928662" y="1416696"/>
            <a:ext cx="6572296" cy="3676248"/>
          </a:xfrm>
          <a:prstGeom prst="rect">
            <a:avLst/>
          </a:prstGeom>
          <a:noFill/>
          <a:ln w="9525">
            <a:noFill/>
            <a:miter lim="800000"/>
            <a:headEnd/>
            <a:tailEnd/>
          </a:ln>
        </p:spPr>
      </p:pic>
      <p:sp>
        <p:nvSpPr>
          <p:cNvPr id="7" name="Rectangle 3"/>
          <p:cNvSpPr txBox="1">
            <a:spLocks noChangeArrowheads="1"/>
          </p:cNvSpPr>
          <p:nvPr/>
        </p:nvSpPr>
        <p:spPr bwMode="auto">
          <a:xfrm>
            <a:off x="381000" y="5440020"/>
            <a:ext cx="8382000" cy="68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25425" marR="0" lvl="0" indent="-225425" algn="l" defTabSz="914400" rtl="0" eaLnBrk="0" fontAlgn="base" latinLnBrk="0" hangingPunct="0">
              <a:lnSpc>
                <a:spcPct val="100000"/>
              </a:lnSpc>
              <a:spcBef>
                <a:spcPct val="20000"/>
              </a:spcBef>
              <a:spcAft>
                <a:spcPct val="0"/>
              </a:spcAft>
              <a:buClr>
                <a:schemeClr val="tx1"/>
              </a:buClr>
              <a:buSzPct val="50000"/>
              <a:buFontTx/>
              <a:buNone/>
              <a:tabLst/>
              <a:defRPr/>
            </a:pPr>
            <a:r>
              <a:rPr kumimoji="0" lang="en-US" sz="2800" b="1" i="0" u="none" strike="noStrike" kern="0" cap="none" spc="0" normalizeH="0" baseline="0" noProof="0" dirty="0">
                <a:ln>
                  <a:noFill/>
                </a:ln>
                <a:solidFill>
                  <a:schemeClr val="tx1"/>
                </a:solidFill>
                <a:effectLst>
                  <a:outerShdw blurRad="38100" dist="38100" dir="2700000" algn="tl">
                    <a:srgbClr val="FFFFFF"/>
                  </a:outerShdw>
                </a:effectLst>
                <a:uLnTx/>
                <a:uFillTx/>
                <a:latin typeface="Helvetica"/>
                <a:ea typeface="+mn-ea"/>
                <a:cs typeface="+mn-cs"/>
              </a:rPr>
              <a:t>Figure 2-38. (a) Circuit switching. (b) Packet switching.</a:t>
            </a:r>
          </a:p>
        </p:txBody>
      </p:sp>
      <p:sp>
        <p:nvSpPr>
          <p:cNvPr id="8" name="Rectangle 7"/>
          <p:cNvSpPr>
            <a:spLocks noChangeArrowheads="1"/>
          </p:cNvSpPr>
          <p:nvPr/>
        </p:nvSpPr>
        <p:spPr bwMode="auto">
          <a:xfrm>
            <a:off x="7572396" y="6216848"/>
            <a:ext cx="1428760" cy="357190"/>
          </a:xfrm>
          <a:prstGeom prst="rect">
            <a:avLst/>
          </a:prstGeom>
          <a:noFill/>
          <a:ln w="25400">
            <a:solidFill>
              <a:srgbClr val="000099"/>
            </a:solidFill>
            <a:miter lim="800000"/>
            <a:headEnd/>
            <a:tailEnd/>
          </a:ln>
        </p:spPr>
        <p:txBody>
          <a:bodyPr wrap="none" anchor="ctr"/>
          <a:lstStyle/>
          <a:p>
            <a:pPr eaLnBrk="0" hangingPunct="0"/>
            <a:r>
              <a:rPr lang="en-US" sz="1600" b="1" dirty="0">
                <a:solidFill>
                  <a:srgbClr val="000099"/>
                </a:solidFill>
                <a:latin typeface="Helvetica"/>
              </a:rPr>
              <a:t>Tanenbaum</a:t>
            </a:r>
            <a:r>
              <a:rPr lang="en-US" sz="1600" i="1" dirty="0">
                <a:solidFill>
                  <a:srgbClr val="000099"/>
                </a:solidFill>
                <a:latin typeface="Helvetica"/>
              </a:rPr>
              <a:t> </a:t>
            </a:r>
          </a:p>
        </p:txBody>
      </p:sp>
    </p:spTree>
    <p:extLst>
      <p:ext uri="{BB962C8B-B14F-4D97-AF65-F5344CB8AC3E}">
        <p14:creationId xmlns:p14="http://schemas.microsoft.com/office/powerpoint/2010/main" val="38771744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9" name="Rectangle 1026"/>
          <p:cNvSpPr>
            <a:spLocks noGrp="1" noChangeArrowheads="1"/>
          </p:cNvSpPr>
          <p:nvPr>
            <p:ph type="title"/>
          </p:nvPr>
        </p:nvSpPr>
        <p:spPr/>
        <p:txBody>
          <a:bodyPr/>
          <a:lstStyle/>
          <a:p>
            <a:r>
              <a:rPr lang="en-US" sz="3600"/>
              <a:t>Network Core: Circuit Switching</a:t>
            </a:r>
            <a:endParaRPr lang="en-US"/>
          </a:p>
        </p:txBody>
      </p:sp>
      <p:sp>
        <p:nvSpPr>
          <p:cNvPr id="13330" name="Rectangle 1027"/>
          <p:cNvSpPr>
            <a:spLocks noGrp="1" noChangeArrowheads="1"/>
          </p:cNvSpPr>
          <p:nvPr>
            <p:ph type="body" sz="half" idx="1"/>
          </p:nvPr>
        </p:nvSpPr>
        <p:spPr/>
        <p:txBody>
          <a:bodyPr/>
          <a:lstStyle/>
          <a:p>
            <a:pPr indent="0">
              <a:buFont typeface="Wingdings" pitchFamily="2" charset="2"/>
              <a:buNone/>
            </a:pPr>
            <a:r>
              <a:rPr lang="en-US" dirty="0">
                <a:solidFill>
                  <a:srgbClr val="990033"/>
                </a:solidFill>
              </a:rPr>
              <a:t>End-end resources reserved for “call”</a:t>
            </a:r>
          </a:p>
          <a:p>
            <a:r>
              <a:rPr lang="en-US" sz="2400" dirty="0"/>
              <a:t>link capacity, router buffer space</a:t>
            </a:r>
          </a:p>
          <a:p>
            <a:r>
              <a:rPr lang="en-US" sz="2400" dirty="0"/>
              <a:t>dedicated resources: no sharing</a:t>
            </a:r>
          </a:p>
          <a:p>
            <a:r>
              <a:rPr lang="en-US" sz="2400" dirty="0"/>
              <a:t>circuit-like (guaranteed) performance</a:t>
            </a:r>
          </a:p>
          <a:p>
            <a:r>
              <a:rPr lang="en-US" sz="2400" dirty="0"/>
              <a:t>call setup required</a:t>
            </a:r>
          </a:p>
          <a:p>
            <a:endParaRPr lang="en-US" sz="2400" dirty="0"/>
          </a:p>
        </p:txBody>
      </p:sp>
      <p:grpSp>
        <p:nvGrpSpPr>
          <p:cNvPr id="13331" name="Group 1573"/>
          <p:cNvGrpSpPr>
            <a:grpSpLocks/>
          </p:cNvGrpSpPr>
          <p:nvPr/>
        </p:nvGrpSpPr>
        <p:grpSpPr bwMode="auto">
          <a:xfrm>
            <a:off x="4989513" y="1639888"/>
            <a:ext cx="3470275" cy="4168775"/>
            <a:chOff x="3143" y="1033"/>
            <a:chExt cx="2186" cy="2626"/>
          </a:xfrm>
        </p:grpSpPr>
        <p:sp>
          <p:nvSpPr>
            <p:cNvPr id="13334" name="Freeform 1574"/>
            <p:cNvSpPr>
              <a:spLocks/>
            </p:cNvSpPr>
            <p:nvPr/>
          </p:nvSpPr>
          <p:spPr bwMode="auto">
            <a:xfrm>
              <a:off x="4227" y="2178"/>
              <a:ext cx="828" cy="425"/>
            </a:xfrm>
            <a:custGeom>
              <a:avLst/>
              <a:gdLst>
                <a:gd name="T0" fmla="*/ 382 w 828"/>
                <a:gd name="T1" fmla="*/ 30 h 425"/>
                <a:gd name="T2" fmla="*/ 370 w 828"/>
                <a:gd name="T3" fmla="*/ 30 h 425"/>
                <a:gd name="T4" fmla="*/ 126 w 828"/>
                <a:gd name="T5" fmla="*/ 32 h 425"/>
                <a:gd name="T6" fmla="*/ 6 w 828"/>
                <a:gd name="T7" fmla="*/ 126 h 425"/>
                <a:gd name="T8" fmla="*/ 92 w 828"/>
                <a:gd name="T9" fmla="*/ 274 h 425"/>
                <a:gd name="T10" fmla="*/ 292 w 828"/>
                <a:gd name="T11" fmla="*/ 384 h 425"/>
                <a:gd name="T12" fmla="*/ 540 w 828"/>
                <a:gd name="T13" fmla="*/ 416 h 425"/>
                <a:gd name="T14" fmla="*/ 698 w 828"/>
                <a:gd name="T15" fmla="*/ 330 h 425"/>
                <a:gd name="T16" fmla="*/ 776 w 828"/>
                <a:gd name="T17" fmla="*/ 170 h 425"/>
                <a:gd name="T18" fmla="*/ 792 w 828"/>
                <a:gd name="T19" fmla="*/ 22 h 425"/>
                <a:gd name="T20" fmla="*/ 560 w 828"/>
                <a:gd name="T21" fmla="*/ 38 h 425"/>
                <a:gd name="T22" fmla="*/ 382 w 828"/>
                <a:gd name="T23" fmla="*/ 30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Helvetica"/>
              </a:endParaRPr>
            </a:p>
          </p:txBody>
        </p:sp>
        <p:sp>
          <p:nvSpPr>
            <p:cNvPr id="13335" name="Freeform 1575"/>
            <p:cNvSpPr>
              <a:spLocks/>
            </p:cNvSpPr>
            <p:nvPr/>
          </p:nvSpPr>
          <p:spPr bwMode="auto">
            <a:xfrm>
              <a:off x="4239" y="1217"/>
              <a:ext cx="1090" cy="658"/>
            </a:xfrm>
            <a:custGeom>
              <a:avLst/>
              <a:gdLst>
                <a:gd name="T0" fmla="*/ 604 w 765"/>
                <a:gd name="T1" fmla="*/ 14 h 459"/>
                <a:gd name="T2" fmla="*/ 410 w 765"/>
                <a:gd name="T3" fmla="*/ 100 h 459"/>
                <a:gd name="T4" fmla="*/ 137 w 765"/>
                <a:gd name="T5" fmla="*/ 143 h 459"/>
                <a:gd name="T6" fmla="*/ 20 w 765"/>
                <a:gd name="T7" fmla="*/ 482 h 459"/>
                <a:gd name="T8" fmla="*/ 256 w 765"/>
                <a:gd name="T9" fmla="*/ 636 h 459"/>
                <a:gd name="T10" fmla="*/ 493 w 765"/>
                <a:gd name="T11" fmla="*/ 611 h 459"/>
                <a:gd name="T12" fmla="*/ 832 w 765"/>
                <a:gd name="T13" fmla="*/ 636 h 459"/>
                <a:gd name="T14" fmla="*/ 995 w 765"/>
                <a:gd name="T15" fmla="*/ 622 h 459"/>
                <a:gd name="T16" fmla="*/ 1071 w 765"/>
                <a:gd name="T17" fmla="*/ 533 h 459"/>
                <a:gd name="T18" fmla="*/ 1069 w 765"/>
                <a:gd name="T19" fmla="*/ 227 h 459"/>
                <a:gd name="T20" fmla="*/ 943 w 765"/>
                <a:gd name="T21" fmla="*/ 49 h 459"/>
                <a:gd name="T22" fmla="*/ 604 w 765"/>
                <a:gd name="T23" fmla="*/ 14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rgbClr val="00CCFF"/>
                </a:gs>
                <a:gs pos="100000">
                  <a:schemeClr val="bg1"/>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Helvetica"/>
              </a:endParaRPr>
            </a:p>
          </p:txBody>
        </p:sp>
        <p:sp>
          <p:nvSpPr>
            <p:cNvPr id="13336" name="Freeform 1576"/>
            <p:cNvSpPr>
              <a:spLocks/>
            </p:cNvSpPr>
            <p:nvPr/>
          </p:nvSpPr>
          <p:spPr bwMode="auto">
            <a:xfrm>
              <a:off x="3143" y="1033"/>
              <a:ext cx="1036" cy="675"/>
            </a:xfrm>
            <a:custGeom>
              <a:avLst/>
              <a:gdLst>
                <a:gd name="T0" fmla="*/ 648 w 1036"/>
                <a:gd name="T1" fmla="*/ 11 h 675"/>
                <a:gd name="T2" fmla="*/ 390 w 1036"/>
                <a:gd name="T3" fmla="*/ 53 h 675"/>
                <a:gd name="T4" fmla="*/ 206 w 1036"/>
                <a:gd name="T5" fmla="*/ 129 h 675"/>
                <a:gd name="T6" fmla="*/ 152 w 1036"/>
                <a:gd name="T7" fmla="*/ 229 h 675"/>
                <a:gd name="T8" fmla="*/ 22 w 1036"/>
                <a:gd name="T9" fmla="*/ 297 h 675"/>
                <a:gd name="T10" fmla="*/ 18 w 1036"/>
                <a:gd name="T11" fmla="*/ 459 h 675"/>
                <a:gd name="T12" fmla="*/ 132 w 1036"/>
                <a:gd name="T13" fmla="*/ 489 h 675"/>
                <a:gd name="T14" fmla="*/ 458 w 1036"/>
                <a:gd name="T15" fmla="*/ 489 h 675"/>
                <a:gd name="T16" fmla="*/ 598 w 1036"/>
                <a:gd name="T17" fmla="*/ 555 h 675"/>
                <a:gd name="T18" fmla="*/ 752 w 1036"/>
                <a:gd name="T19" fmla="*/ 657 h 675"/>
                <a:gd name="T20" fmla="*/ 870 w 1036"/>
                <a:gd name="T21" fmla="*/ 661 h 675"/>
                <a:gd name="T22" fmla="*/ 952 w 1036"/>
                <a:gd name="T23" fmla="*/ 603 h 675"/>
                <a:gd name="T24" fmla="*/ 992 w 1036"/>
                <a:gd name="T25" fmla="*/ 445 h 675"/>
                <a:gd name="T26" fmla="*/ 1018 w 1036"/>
                <a:gd name="T27" fmla="*/ 291 h 675"/>
                <a:gd name="T28" fmla="*/ 1022 w 1036"/>
                <a:gd name="T29" fmla="*/ 107 h 675"/>
                <a:gd name="T30" fmla="*/ 934 w 1036"/>
                <a:gd name="T31" fmla="*/ 17 h 675"/>
                <a:gd name="T32" fmla="*/ 776 w 1036"/>
                <a:gd name="T33" fmla="*/ 3 h 675"/>
                <a:gd name="T34" fmla="*/ 648 w 1036"/>
                <a:gd name="T35" fmla="*/ 11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Helvetica"/>
              </a:endParaRPr>
            </a:p>
          </p:txBody>
        </p:sp>
        <p:grpSp>
          <p:nvGrpSpPr>
            <p:cNvPr id="13337" name="Group 1577"/>
            <p:cNvGrpSpPr>
              <a:grpSpLocks/>
            </p:cNvGrpSpPr>
            <p:nvPr/>
          </p:nvGrpSpPr>
          <p:grpSpPr bwMode="auto">
            <a:xfrm>
              <a:off x="3198" y="1874"/>
              <a:ext cx="919" cy="588"/>
              <a:chOff x="2889" y="1631"/>
              <a:chExt cx="980" cy="743"/>
            </a:xfrm>
          </p:grpSpPr>
          <p:sp>
            <p:nvSpPr>
              <p:cNvPr id="13634" name="Rectangle 1578"/>
              <p:cNvSpPr>
                <a:spLocks noChangeArrowheads="1"/>
              </p:cNvSpPr>
              <p:nvPr/>
            </p:nvSpPr>
            <p:spPr bwMode="auto">
              <a:xfrm>
                <a:off x="3046" y="1841"/>
                <a:ext cx="663" cy="533"/>
              </a:xfrm>
              <a:prstGeom prst="rect">
                <a:avLst/>
              </a:prstGeom>
              <a:solidFill>
                <a:srgbClr val="00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dirty="0">
                  <a:latin typeface="Helvetica"/>
                </a:endParaRPr>
              </a:p>
            </p:txBody>
          </p:sp>
          <p:sp>
            <p:nvSpPr>
              <p:cNvPr id="13635" name="AutoShape 1579"/>
              <p:cNvSpPr>
                <a:spLocks noChangeArrowheads="1"/>
              </p:cNvSpPr>
              <p:nvPr/>
            </p:nvSpPr>
            <p:spPr bwMode="auto">
              <a:xfrm>
                <a:off x="2889" y="1631"/>
                <a:ext cx="980" cy="253"/>
              </a:xfrm>
              <a:prstGeom prst="triangle">
                <a:avLst>
                  <a:gd name="adj" fmla="val 50000"/>
                </a:avLst>
              </a:prstGeom>
              <a:solidFill>
                <a:srgbClr val="00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lang="en-US" dirty="0">
                  <a:solidFill>
                    <a:srgbClr val="00CCFF"/>
                  </a:solidFill>
                  <a:latin typeface="Helvetica"/>
                </a:endParaRPr>
              </a:p>
            </p:txBody>
          </p:sp>
        </p:grpSp>
        <p:grpSp>
          <p:nvGrpSpPr>
            <p:cNvPr id="13338" name="Group 1580"/>
            <p:cNvGrpSpPr>
              <a:grpSpLocks/>
            </p:cNvGrpSpPr>
            <p:nvPr/>
          </p:nvGrpSpPr>
          <p:grpSpPr bwMode="auto">
            <a:xfrm>
              <a:off x="3640" y="1154"/>
              <a:ext cx="212" cy="335"/>
              <a:chOff x="3796" y="1043"/>
              <a:chExt cx="865" cy="1237"/>
            </a:xfrm>
          </p:grpSpPr>
          <p:sp>
            <p:nvSpPr>
              <p:cNvPr id="13604" name="Line 1581"/>
              <p:cNvSpPr>
                <a:spLocks noChangeShapeType="1"/>
              </p:cNvSpPr>
              <p:nvPr/>
            </p:nvSpPr>
            <p:spPr bwMode="auto">
              <a:xfrm flipH="1">
                <a:off x="3992" y="1481"/>
                <a:ext cx="235" cy="72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latin typeface="Helvetica"/>
                </a:endParaRPr>
              </a:p>
            </p:txBody>
          </p:sp>
          <p:sp>
            <p:nvSpPr>
              <p:cNvPr id="13605" name="Line 1582"/>
              <p:cNvSpPr>
                <a:spLocks noChangeShapeType="1"/>
              </p:cNvSpPr>
              <p:nvPr/>
            </p:nvSpPr>
            <p:spPr bwMode="auto">
              <a:xfrm>
                <a:off x="4227" y="1481"/>
                <a:ext cx="236" cy="72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latin typeface="Helvetica"/>
                </a:endParaRPr>
              </a:p>
            </p:txBody>
          </p:sp>
          <p:sp>
            <p:nvSpPr>
              <p:cNvPr id="13606" name="Line 1583"/>
              <p:cNvSpPr>
                <a:spLocks noChangeShapeType="1"/>
              </p:cNvSpPr>
              <p:nvPr/>
            </p:nvSpPr>
            <p:spPr bwMode="auto">
              <a:xfrm>
                <a:off x="3992" y="2201"/>
                <a:ext cx="235" cy="79"/>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latin typeface="Helvetica"/>
                </a:endParaRPr>
              </a:p>
            </p:txBody>
          </p:sp>
          <p:sp>
            <p:nvSpPr>
              <p:cNvPr id="13607" name="Line 1584"/>
              <p:cNvSpPr>
                <a:spLocks noChangeShapeType="1"/>
              </p:cNvSpPr>
              <p:nvPr/>
            </p:nvSpPr>
            <p:spPr bwMode="auto">
              <a:xfrm flipH="1">
                <a:off x="4227" y="2201"/>
                <a:ext cx="236" cy="79"/>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latin typeface="Helvetica"/>
                </a:endParaRPr>
              </a:p>
            </p:txBody>
          </p:sp>
          <p:sp>
            <p:nvSpPr>
              <p:cNvPr id="13608" name="Line 1585"/>
              <p:cNvSpPr>
                <a:spLocks noChangeShapeType="1"/>
              </p:cNvSpPr>
              <p:nvPr/>
            </p:nvSpPr>
            <p:spPr bwMode="auto">
              <a:xfrm>
                <a:off x="4227" y="1497"/>
                <a:ext cx="0" cy="78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latin typeface="Helvetica"/>
                </a:endParaRPr>
              </a:p>
            </p:txBody>
          </p:sp>
          <p:sp>
            <p:nvSpPr>
              <p:cNvPr id="13609" name="Line 1586"/>
              <p:cNvSpPr>
                <a:spLocks noChangeShapeType="1"/>
              </p:cNvSpPr>
              <p:nvPr/>
            </p:nvSpPr>
            <p:spPr bwMode="auto">
              <a:xfrm flipV="1">
                <a:off x="3992" y="2127"/>
                <a:ext cx="235" cy="7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latin typeface="Helvetica"/>
                </a:endParaRPr>
              </a:p>
            </p:txBody>
          </p:sp>
          <p:sp>
            <p:nvSpPr>
              <p:cNvPr id="13610" name="Line 1587"/>
              <p:cNvSpPr>
                <a:spLocks noChangeShapeType="1"/>
              </p:cNvSpPr>
              <p:nvPr/>
            </p:nvSpPr>
            <p:spPr bwMode="auto">
              <a:xfrm flipH="1" flipV="1">
                <a:off x="4227" y="2127"/>
                <a:ext cx="236" cy="7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latin typeface="Helvetica"/>
                </a:endParaRPr>
              </a:p>
            </p:txBody>
          </p:sp>
          <p:sp>
            <p:nvSpPr>
              <p:cNvPr id="13611" name="Line 1588"/>
              <p:cNvSpPr>
                <a:spLocks noChangeShapeType="1"/>
              </p:cNvSpPr>
              <p:nvPr/>
            </p:nvSpPr>
            <p:spPr bwMode="auto">
              <a:xfrm>
                <a:off x="4092" y="1890"/>
                <a:ext cx="135" cy="6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latin typeface="Helvetica"/>
                </a:endParaRPr>
              </a:p>
            </p:txBody>
          </p:sp>
          <p:sp>
            <p:nvSpPr>
              <p:cNvPr id="13612" name="Line 1589"/>
              <p:cNvSpPr>
                <a:spLocks noChangeShapeType="1"/>
              </p:cNvSpPr>
              <p:nvPr/>
            </p:nvSpPr>
            <p:spPr bwMode="auto">
              <a:xfrm flipV="1">
                <a:off x="4227" y="1890"/>
                <a:ext cx="143" cy="6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latin typeface="Helvetica"/>
                </a:endParaRPr>
              </a:p>
            </p:txBody>
          </p:sp>
          <p:sp>
            <p:nvSpPr>
              <p:cNvPr id="13613" name="Line 1590"/>
              <p:cNvSpPr>
                <a:spLocks noChangeShapeType="1"/>
              </p:cNvSpPr>
              <p:nvPr/>
            </p:nvSpPr>
            <p:spPr bwMode="auto">
              <a:xfrm>
                <a:off x="4047" y="1996"/>
                <a:ext cx="175" cy="8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latin typeface="Helvetica"/>
                </a:endParaRPr>
              </a:p>
            </p:txBody>
          </p:sp>
          <p:sp>
            <p:nvSpPr>
              <p:cNvPr id="13614" name="Line 1591"/>
              <p:cNvSpPr>
                <a:spLocks noChangeShapeType="1"/>
              </p:cNvSpPr>
              <p:nvPr/>
            </p:nvSpPr>
            <p:spPr bwMode="auto">
              <a:xfrm flipV="1">
                <a:off x="4227" y="2012"/>
                <a:ext cx="176" cy="7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latin typeface="Helvetica"/>
                </a:endParaRPr>
              </a:p>
            </p:txBody>
          </p:sp>
          <p:sp>
            <p:nvSpPr>
              <p:cNvPr id="13615" name="Line 1592"/>
              <p:cNvSpPr>
                <a:spLocks noChangeShapeType="1"/>
              </p:cNvSpPr>
              <p:nvPr/>
            </p:nvSpPr>
            <p:spPr bwMode="auto">
              <a:xfrm flipV="1">
                <a:off x="4227" y="1782"/>
                <a:ext cx="90" cy="29"/>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latin typeface="Helvetica"/>
                </a:endParaRPr>
              </a:p>
            </p:txBody>
          </p:sp>
          <p:sp>
            <p:nvSpPr>
              <p:cNvPr id="13616" name="Line 1593"/>
              <p:cNvSpPr>
                <a:spLocks noChangeShapeType="1"/>
              </p:cNvSpPr>
              <p:nvPr/>
            </p:nvSpPr>
            <p:spPr bwMode="auto">
              <a:xfrm flipV="1">
                <a:off x="4227" y="1632"/>
                <a:ext cx="57" cy="2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latin typeface="Helvetica"/>
                </a:endParaRPr>
              </a:p>
            </p:txBody>
          </p:sp>
          <p:sp>
            <p:nvSpPr>
              <p:cNvPr id="13617" name="Line 1594"/>
              <p:cNvSpPr>
                <a:spLocks noChangeShapeType="1"/>
              </p:cNvSpPr>
              <p:nvPr/>
            </p:nvSpPr>
            <p:spPr bwMode="auto">
              <a:xfrm>
                <a:off x="4126" y="1772"/>
                <a:ext cx="109" cy="39"/>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latin typeface="Helvetica"/>
                </a:endParaRPr>
              </a:p>
            </p:txBody>
          </p:sp>
          <p:sp>
            <p:nvSpPr>
              <p:cNvPr id="13618" name="Line 1595"/>
              <p:cNvSpPr>
                <a:spLocks noChangeShapeType="1"/>
              </p:cNvSpPr>
              <p:nvPr/>
            </p:nvSpPr>
            <p:spPr bwMode="auto">
              <a:xfrm>
                <a:off x="4175" y="1625"/>
                <a:ext cx="63" cy="39"/>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latin typeface="Helvetica"/>
                </a:endParaRPr>
              </a:p>
            </p:txBody>
          </p:sp>
          <p:grpSp>
            <p:nvGrpSpPr>
              <p:cNvPr id="13619" name="Group 1596"/>
              <p:cNvGrpSpPr>
                <a:grpSpLocks/>
              </p:cNvGrpSpPr>
              <p:nvPr/>
            </p:nvGrpSpPr>
            <p:grpSpPr bwMode="auto">
              <a:xfrm>
                <a:off x="4269" y="1415"/>
                <a:ext cx="392" cy="137"/>
                <a:chOff x="4227" y="1360"/>
                <a:chExt cx="863" cy="270"/>
              </a:xfrm>
            </p:grpSpPr>
            <p:sp>
              <p:nvSpPr>
                <p:cNvPr id="13630" name="Line 1597"/>
                <p:cNvSpPr>
                  <a:spLocks noChangeShapeType="1"/>
                </p:cNvSpPr>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latin typeface="Helvetica"/>
                  </a:endParaRPr>
                </a:p>
              </p:txBody>
            </p:sp>
            <p:sp>
              <p:nvSpPr>
                <p:cNvPr id="13631" name="Line 1598"/>
                <p:cNvSpPr>
                  <a:spLocks noChangeShapeType="1"/>
                </p:cNvSpPr>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latin typeface="Helvetica"/>
                  </a:endParaRPr>
                </a:p>
              </p:txBody>
            </p:sp>
            <p:sp>
              <p:nvSpPr>
                <p:cNvPr id="13632" name="Line 1599"/>
                <p:cNvSpPr>
                  <a:spLocks noChangeShapeType="1"/>
                </p:cNvSpPr>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latin typeface="Helvetica"/>
                  </a:endParaRPr>
                </a:p>
              </p:txBody>
            </p:sp>
            <p:sp>
              <p:nvSpPr>
                <p:cNvPr id="13633" name="Line 1600"/>
                <p:cNvSpPr>
                  <a:spLocks noChangeShapeType="1"/>
                </p:cNvSpPr>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latin typeface="Helvetica"/>
                  </a:endParaRPr>
                </a:p>
              </p:txBody>
            </p:sp>
          </p:grpSp>
          <p:grpSp>
            <p:nvGrpSpPr>
              <p:cNvPr id="13620" name="Group 1601"/>
              <p:cNvGrpSpPr>
                <a:grpSpLocks/>
              </p:cNvGrpSpPr>
              <p:nvPr/>
            </p:nvGrpSpPr>
            <p:grpSpPr bwMode="auto">
              <a:xfrm rot="5700496">
                <a:off x="4053" y="1170"/>
                <a:ext cx="392" cy="137"/>
                <a:chOff x="4227" y="1360"/>
                <a:chExt cx="863" cy="270"/>
              </a:xfrm>
            </p:grpSpPr>
            <p:sp>
              <p:nvSpPr>
                <p:cNvPr id="13626" name="Line 1602"/>
                <p:cNvSpPr>
                  <a:spLocks noChangeShapeType="1"/>
                </p:cNvSpPr>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latin typeface="Helvetica"/>
                  </a:endParaRPr>
                </a:p>
              </p:txBody>
            </p:sp>
            <p:sp>
              <p:nvSpPr>
                <p:cNvPr id="13627" name="Line 1603"/>
                <p:cNvSpPr>
                  <a:spLocks noChangeShapeType="1"/>
                </p:cNvSpPr>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latin typeface="Helvetica"/>
                  </a:endParaRPr>
                </a:p>
              </p:txBody>
            </p:sp>
            <p:sp>
              <p:nvSpPr>
                <p:cNvPr id="13628" name="Line 1604"/>
                <p:cNvSpPr>
                  <a:spLocks noChangeShapeType="1"/>
                </p:cNvSpPr>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latin typeface="Helvetica"/>
                  </a:endParaRPr>
                </a:p>
              </p:txBody>
            </p:sp>
            <p:sp>
              <p:nvSpPr>
                <p:cNvPr id="13629" name="Line 1605"/>
                <p:cNvSpPr>
                  <a:spLocks noChangeShapeType="1"/>
                </p:cNvSpPr>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latin typeface="Helvetica"/>
                  </a:endParaRPr>
                </a:p>
              </p:txBody>
            </p:sp>
          </p:grpSp>
          <p:grpSp>
            <p:nvGrpSpPr>
              <p:cNvPr id="13621" name="Group 1606"/>
              <p:cNvGrpSpPr>
                <a:grpSpLocks/>
              </p:cNvGrpSpPr>
              <p:nvPr/>
            </p:nvGrpSpPr>
            <p:grpSpPr bwMode="auto">
              <a:xfrm rot="10800000">
                <a:off x="3796" y="1402"/>
                <a:ext cx="392" cy="137"/>
                <a:chOff x="4227" y="1360"/>
                <a:chExt cx="863" cy="270"/>
              </a:xfrm>
            </p:grpSpPr>
            <p:sp>
              <p:nvSpPr>
                <p:cNvPr id="13622" name="Line 1607"/>
                <p:cNvSpPr>
                  <a:spLocks noChangeShapeType="1"/>
                </p:cNvSpPr>
                <p:nvPr/>
              </p:nvSpPr>
              <p:spPr bwMode="auto">
                <a:xfrm>
                  <a:off x="4227" y="1604"/>
                  <a:ext cx="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latin typeface="Helvetica"/>
                  </a:endParaRPr>
                </a:p>
              </p:txBody>
            </p:sp>
            <p:sp>
              <p:nvSpPr>
                <p:cNvPr id="13623" name="Line 1608"/>
                <p:cNvSpPr>
                  <a:spLocks noChangeShapeType="1"/>
                </p:cNvSpPr>
                <p:nvPr/>
              </p:nvSpPr>
              <p:spPr bwMode="auto">
                <a:xfrm rot="6361956" flipH="1" flipV="1">
                  <a:off x="4464" y="1205"/>
                  <a:ext cx="189" cy="500"/>
                </a:xfrm>
                <a:prstGeom prst="line">
                  <a:avLst/>
                </a:prstGeom>
                <a:noFill/>
                <a:ln w="317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latin typeface="Helvetica"/>
                  </a:endParaRPr>
                </a:p>
              </p:txBody>
            </p:sp>
            <p:sp>
              <p:nvSpPr>
                <p:cNvPr id="13624" name="Line 1609"/>
                <p:cNvSpPr>
                  <a:spLocks noChangeShapeType="1"/>
                </p:cNvSpPr>
                <p:nvPr/>
              </p:nvSpPr>
              <p:spPr bwMode="auto">
                <a:xfrm rot="6361956">
                  <a:off x="4602" y="1393"/>
                  <a:ext cx="189" cy="203"/>
                </a:xfrm>
                <a:prstGeom prst="line">
                  <a:avLst/>
                </a:prstGeom>
                <a:noFill/>
                <a:ln w="317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latin typeface="Helvetica"/>
                  </a:endParaRPr>
                </a:p>
              </p:txBody>
            </p:sp>
            <p:sp>
              <p:nvSpPr>
                <p:cNvPr id="13625" name="Line 1610"/>
                <p:cNvSpPr>
                  <a:spLocks noChangeShapeType="1"/>
                </p:cNvSpPr>
                <p:nvPr/>
              </p:nvSpPr>
              <p:spPr bwMode="auto">
                <a:xfrm rot="6361956" flipH="1" flipV="1">
                  <a:off x="4745" y="1286"/>
                  <a:ext cx="189" cy="500"/>
                </a:xfrm>
                <a:prstGeom prst="line">
                  <a:avLst/>
                </a:prstGeom>
                <a:noFill/>
                <a:ln w="317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latin typeface="Helvetica"/>
                  </a:endParaRPr>
                </a:p>
              </p:txBody>
            </p:sp>
          </p:grpSp>
        </p:grpSp>
        <p:grpSp>
          <p:nvGrpSpPr>
            <p:cNvPr id="13339" name="Group 1611"/>
            <p:cNvGrpSpPr>
              <a:grpSpLocks/>
            </p:cNvGrpSpPr>
            <p:nvPr/>
          </p:nvGrpSpPr>
          <p:grpSpPr bwMode="auto">
            <a:xfrm>
              <a:off x="3189" y="1364"/>
              <a:ext cx="436" cy="114"/>
              <a:chOff x="3072" y="739"/>
              <a:chExt cx="652" cy="146"/>
            </a:xfrm>
          </p:grpSpPr>
          <p:pic>
            <p:nvPicPr>
              <p:cNvPr id="13601" name="Picture 1612" descr="lgv_fqmg[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237" y="739"/>
                <a:ext cx="487" cy="1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602" name="Line 1613"/>
              <p:cNvSpPr>
                <a:spLocks noChangeShapeType="1"/>
              </p:cNvSpPr>
              <p:nvPr/>
            </p:nvSpPr>
            <p:spPr bwMode="auto">
              <a:xfrm flipH="1">
                <a:off x="3104" y="784"/>
                <a:ext cx="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a:endParaRPr>
              </a:p>
            </p:txBody>
          </p:sp>
          <p:sp>
            <p:nvSpPr>
              <p:cNvPr id="13603" name="Line 1614"/>
              <p:cNvSpPr>
                <a:spLocks noChangeShapeType="1"/>
              </p:cNvSpPr>
              <p:nvPr/>
            </p:nvSpPr>
            <p:spPr bwMode="auto">
              <a:xfrm flipH="1">
                <a:off x="3072" y="760"/>
                <a:ext cx="144"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a:endParaRPr>
              </a:p>
            </p:txBody>
          </p:sp>
        </p:grpSp>
        <p:pic>
          <p:nvPicPr>
            <p:cNvPr id="13340" name="Picture 1615" descr="imgyjavg[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65" y="1183"/>
              <a:ext cx="232" cy="1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3341" name="Group 1616"/>
            <p:cNvGrpSpPr>
              <a:grpSpLocks/>
            </p:cNvGrpSpPr>
            <p:nvPr/>
          </p:nvGrpSpPr>
          <p:grpSpPr bwMode="auto">
            <a:xfrm>
              <a:off x="3846" y="1069"/>
              <a:ext cx="256" cy="269"/>
              <a:chOff x="2870" y="1518"/>
              <a:chExt cx="292" cy="320"/>
            </a:xfrm>
          </p:grpSpPr>
          <p:graphicFrame>
            <p:nvGraphicFramePr>
              <p:cNvPr id="13325" name="Object 1617"/>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5" imgW="819000" imgH="847800" progId="MS_ClipArt_Gallery.2">
                      <p:embed/>
                    </p:oleObj>
                  </mc:Choice>
                  <mc:Fallback>
                    <p:oleObj name="Clip" r:id="rId5" imgW="819000" imgH="847800" progId="MS_ClipArt_Gallery.2">
                      <p:embed/>
                      <p:pic>
                        <p:nvPicPr>
                          <p:cNvPr id="13325" name="Object 16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3326" name="Object 1618"/>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7" imgW="1266840" imgH="1200240" progId="MS_ClipArt_Gallery.2">
                      <p:embed/>
                    </p:oleObj>
                  </mc:Choice>
                  <mc:Fallback>
                    <p:oleObj name="Clip" r:id="rId7" imgW="1266840" imgH="1200240" progId="MS_ClipArt_Gallery.2">
                      <p:embed/>
                      <p:pic>
                        <p:nvPicPr>
                          <p:cNvPr id="13326" name="Object 16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pSp>
        <p:grpSp>
          <p:nvGrpSpPr>
            <p:cNvPr id="13342" name="Group 1619"/>
            <p:cNvGrpSpPr>
              <a:grpSpLocks/>
            </p:cNvGrpSpPr>
            <p:nvPr/>
          </p:nvGrpSpPr>
          <p:grpSpPr bwMode="auto">
            <a:xfrm>
              <a:off x="4304" y="2253"/>
              <a:ext cx="228" cy="108"/>
              <a:chOff x="3600" y="219"/>
              <a:chExt cx="360" cy="175"/>
            </a:xfrm>
          </p:grpSpPr>
          <p:sp>
            <p:nvSpPr>
              <p:cNvPr id="13588" name="Oval 162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dirty="0">
                  <a:latin typeface="Helvetica"/>
                </a:endParaRPr>
              </a:p>
            </p:txBody>
          </p:sp>
          <p:sp>
            <p:nvSpPr>
              <p:cNvPr id="13589" name="Line 1621"/>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590" name="Line 1622"/>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591" name="Rectangle 1623"/>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dirty="0">
                  <a:latin typeface="Helvetica"/>
                </a:endParaRPr>
              </a:p>
            </p:txBody>
          </p:sp>
          <p:sp>
            <p:nvSpPr>
              <p:cNvPr id="13592" name="Oval 162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dirty="0">
                  <a:latin typeface="Helvetica"/>
                </a:endParaRPr>
              </a:p>
            </p:txBody>
          </p:sp>
          <p:grpSp>
            <p:nvGrpSpPr>
              <p:cNvPr id="13593" name="Group 1625"/>
              <p:cNvGrpSpPr>
                <a:grpSpLocks/>
              </p:cNvGrpSpPr>
              <p:nvPr/>
            </p:nvGrpSpPr>
            <p:grpSpPr bwMode="auto">
              <a:xfrm>
                <a:off x="3686" y="244"/>
                <a:ext cx="177" cy="66"/>
                <a:chOff x="2848" y="848"/>
                <a:chExt cx="140" cy="98"/>
              </a:xfrm>
            </p:grpSpPr>
            <p:sp>
              <p:nvSpPr>
                <p:cNvPr id="13598" name="Line 162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599" name="Line 162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600" name="Line 162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grpSp>
          <p:grpSp>
            <p:nvGrpSpPr>
              <p:cNvPr id="13594" name="Group 1629"/>
              <p:cNvGrpSpPr>
                <a:grpSpLocks/>
              </p:cNvGrpSpPr>
              <p:nvPr/>
            </p:nvGrpSpPr>
            <p:grpSpPr bwMode="auto">
              <a:xfrm flipV="1">
                <a:off x="3686" y="243"/>
                <a:ext cx="177" cy="66"/>
                <a:chOff x="2848" y="848"/>
                <a:chExt cx="140" cy="98"/>
              </a:xfrm>
            </p:grpSpPr>
            <p:sp>
              <p:nvSpPr>
                <p:cNvPr id="13595" name="Line 163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596" name="Line 163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597" name="Line 163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grpSp>
        </p:grpSp>
        <p:grpSp>
          <p:nvGrpSpPr>
            <p:cNvPr id="13343" name="Group 1633"/>
            <p:cNvGrpSpPr>
              <a:grpSpLocks/>
            </p:cNvGrpSpPr>
            <p:nvPr/>
          </p:nvGrpSpPr>
          <p:grpSpPr bwMode="auto">
            <a:xfrm>
              <a:off x="4528" y="2429"/>
              <a:ext cx="228" cy="108"/>
              <a:chOff x="3600" y="219"/>
              <a:chExt cx="360" cy="175"/>
            </a:xfrm>
          </p:grpSpPr>
          <p:sp>
            <p:nvSpPr>
              <p:cNvPr id="13575" name="Oval 163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dirty="0">
                  <a:latin typeface="Helvetica"/>
                </a:endParaRPr>
              </a:p>
            </p:txBody>
          </p:sp>
          <p:sp>
            <p:nvSpPr>
              <p:cNvPr id="13576" name="Line 1635"/>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577" name="Line 1636"/>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578" name="Rectangle 1637"/>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dirty="0">
                  <a:latin typeface="Helvetica"/>
                </a:endParaRPr>
              </a:p>
            </p:txBody>
          </p:sp>
          <p:sp>
            <p:nvSpPr>
              <p:cNvPr id="13579" name="Oval 163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dirty="0">
                  <a:latin typeface="Helvetica"/>
                </a:endParaRPr>
              </a:p>
            </p:txBody>
          </p:sp>
          <p:grpSp>
            <p:nvGrpSpPr>
              <p:cNvPr id="13580" name="Group 1639"/>
              <p:cNvGrpSpPr>
                <a:grpSpLocks/>
              </p:cNvGrpSpPr>
              <p:nvPr/>
            </p:nvGrpSpPr>
            <p:grpSpPr bwMode="auto">
              <a:xfrm>
                <a:off x="3686" y="244"/>
                <a:ext cx="177" cy="66"/>
                <a:chOff x="2848" y="848"/>
                <a:chExt cx="140" cy="98"/>
              </a:xfrm>
            </p:grpSpPr>
            <p:sp>
              <p:nvSpPr>
                <p:cNvPr id="13585" name="Line 164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586" name="Line 164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587" name="Line 164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grpSp>
          <p:grpSp>
            <p:nvGrpSpPr>
              <p:cNvPr id="13581" name="Group 1643"/>
              <p:cNvGrpSpPr>
                <a:grpSpLocks/>
              </p:cNvGrpSpPr>
              <p:nvPr/>
            </p:nvGrpSpPr>
            <p:grpSpPr bwMode="auto">
              <a:xfrm flipV="1">
                <a:off x="3686" y="243"/>
                <a:ext cx="177" cy="66"/>
                <a:chOff x="2848" y="848"/>
                <a:chExt cx="140" cy="98"/>
              </a:xfrm>
            </p:grpSpPr>
            <p:sp>
              <p:nvSpPr>
                <p:cNvPr id="13582" name="Line 164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583" name="Line 164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584" name="Line 164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grpSp>
        </p:grpSp>
        <p:grpSp>
          <p:nvGrpSpPr>
            <p:cNvPr id="13344" name="Group 1647"/>
            <p:cNvGrpSpPr>
              <a:grpSpLocks/>
            </p:cNvGrpSpPr>
            <p:nvPr/>
          </p:nvGrpSpPr>
          <p:grpSpPr bwMode="auto">
            <a:xfrm>
              <a:off x="4704" y="2261"/>
              <a:ext cx="228" cy="108"/>
              <a:chOff x="3600" y="219"/>
              <a:chExt cx="360" cy="175"/>
            </a:xfrm>
          </p:grpSpPr>
          <p:sp>
            <p:nvSpPr>
              <p:cNvPr id="13562" name="Oval 164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dirty="0">
                  <a:latin typeface="Helvetica"/>
                </a:endParaRPr>
              </a:p>
            </p:txBody>
          </p:sp>
          <p:sp>
            <p:nvSpPr>
              <p:cNvPr id="13563" name="Line 164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564" name="Line 165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565" name="Rectangle 165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dirty="0">
                  <a:latin typeface="Helvetica"/>
                </a:endParaRPr>
              </a:p>
            </p:txBody>
          </p:sp>
          <p:sp>
            <p:nvSpPr>
              <p:cNvPr id="13566" name="Oval 165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dirty="0">
                  <a:latin typeface="Helvetica"/>
                </a:endParaRPr>
              </a:p>
            </p:txBody>
          </p:sp>
          <p:grpSp>
            <p:nvGrpSpPr>
              <p:cNvPr id="13567" name="Group 1653"/>
              <p:cNvGrpSpPr>
                <a:grpSpLocks/>
              </p:cNvGrpSpPr>
              <p:nvPr/>
            </p:nvGrpSpPr>
            <p:grpSpPr bwMode="auto">
              <a:xfrm>
                <a:off x="3686" y="244"/>
                <a:ext cx="177" cy="66"/>
                <a:chOff x="2848" y="848"/>
                <a:chExt cx="140" cy="98"/>
              </a:xfrm>
            </p:grpSpPr>
            <p:sp>
              <p:nvSpPr>
                <p:cNvPr id="13572" name="Line 165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573" name="Line 165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574" name="Line 165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grpSp>
          <p:grpSp>
            <p:nvGrpSpPr>
              <p:cNvPr id="13568" name="Group 1657"/>
              <p:cNvGrpSpPr>
                <a:grpSpLocks/>
              </p:cNvGrpSpPr>
              <p:nvPr/>
            </p:nvGrpSpPr>
            <p:grpSpPr bwMode="auto">
              <a:xfrm flipV="1">
                <a:off x="3686" y="243"/>
                <a:ext cx="177" cy="66"/>
                <a:chOff x="2848" y="848"/>
                <a:chExt cx="140" cy="98"/>
              </a:xfrm>
            </p:grpSpPr>
            <p:sp>
              <p:nvSpPr>
                <p:cNvPr id="13569" name="Line 165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570" name="Line 165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571" name="Line 166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grpSp>
        </p:grpSp>
        <p:grpSp>
          <p:nvGrpSpPr>
            <p:cNvPr id="13345" name="Group 1661"/>
            <p:cNvGrpSpPr>
              <a:grpSpLocks/>
            </p:cNvGrpSpPr>
            <p:nvPr/>
          </p:nvGrpSpPr>
          <p:grpSpPr bwMode="auto">
            <a:xfrm>
              <a:off x="4367" y="1532"/>
              <a:ext cx="221" cy="101"/>
              <a:chOff x="3600" y="219"/>
              <a:chExt cx="360" cy="175"/>
            </a:xfrm>
          </p:grpSpPr>
          <p:sp>
            <p:nvSpPr>
              <p:cNvPr id="13549" name="Oval 166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dirty="0">
                  <a:latin typeface="Helvetica"/>
                </a:endParaRPr>
              </a:p>
            </p:txBody>
          </p:sp>
          <p:sp>
            <p:nvSpPr>
              <p:cNvPr id="13550" name="Line 1663"/>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551" name="Line 1664"/>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552" name="Rectangle 1665"/>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dirty="0">
                  <a:latin typeface="Helvetica"/>
                </a:endParaRPr>
              </a:p>
            </p:txBody>
          </p:sp>
          <p:sp>
            <p:nvSpPr>
              <p:cNvPr id="13553" name="Oval 166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dirty="0">
                  <a:latin typeface="Helvetica"/>
                </a:endParaRPr>
              </a:p>
            </p:txBody>
          </p:sp>
          <p:grpSp>
            <p:nvGrpSpPr>
              <p:cNvPr id="13554" name="Group 1667"/>
              <p:cNvGrpSpPr>
                <a:grpSpLocks/>
              </p:cNvGrpSpPr>
              <p:nvPr/>
            </p:nvGrpSpPr>
            <p:grpSpPr bwMode="auto">
              <a:xfrm>
                <a:off x="3686" y="244"/>
                <a:ext cx="177" cy="66"/>
                <a:chOff x="2848" y="848"/>
                <a:chExt cx="140" cy="98"/>
              </a:xfrm>
            </p:grpSpPr>
            <p:sp>
              <p:nvSpPr>
                <p:cNvPr id="13559" name="Line 166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560" name="Line 166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561" name="Line 167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grpSp>
          <p:grpSp>
            <p:nvGrpSpPr>
              <p:cNvPr id="13555" name="Group 1671"/>
              <p:cNvGrpSpPr>
                <a:grpSpLocks/>
              </p:cNvGrpSpPr>
              <p:nvPr/>
            </p:nvGrpSpPr>
            <p:grpSpPr bwMode="auto">
              <a:xfrm flipV="1">
                <a:off x="3686" y="243"/>
                <a:ext cx="177" cy="66"/>
                <a:chOff x="2848" y="848"/>
                <a:chExt cx="140" cy="98"/>
              </a:xfrm>
            </p:grpSpPr>
            <p:sp>
              <p:nvSpPr>
                <p:cNvPr id="13556" name="Line 167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557" name="Line 167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558" name="Line 167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grpSp>
        </p:grpSp>
        <p:grpSp>
          <p:nvGrpSpPr>
            <p:cNvPr id="13346" name="Group 1675"/>
            <p:cNvGrpSpPr>
              <a:grpSpLocks/>
            </p:cNvGrpSpPr>
            <p:nvPr/>
          </p:nvGrpSpPr>
          <p:grpSpPr bwMode="auto">
            <a:xfrm>
              <a:off x="4366" y="1693"/>
              <a:ext cx="228" cy="108"/>
              <a:chOff x="3600" y="219"/>
              <a:chExt cx="360" cy="175"/>
            </a:xfrm>
          </p:grpSpPr>
          <p:sp>
            <p:nvSpPr>
              <p:cNvPr id="13536" name="Oval 167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dirty="0">
                  <a:latin typeface="Helvetica"/>
                </a:endParaRPr>
              </a:p>
            </p:txBody>
          </p:sp>
          <p:sp>
            <p:nvSpPr>
              <p:cNvPr id="13537" name="Line 167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538" name="Line 167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539" name="Rectangle 167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dirty="0">
                  <a:latin typeface="Helvetica"/>
                </a:endParaRPr>
              </a:p>
            </p:txBody>
          </p:sp>
          <p:sp>
            <p:nvSpPr>
              <p:cNvPr id="13540" name="Oval 168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dirty="0">
                  <a:latin typeface="Helvetica"/>
                </a:endParaRPr>
              </a:p>
            </p:txBody>
          </p:sp>
          <p:grpSp>
            <p:nvGrpSpPr>
              <p:cNvPr id="13541" name="Group 1681"/>
              <p:cNvGrpSpPr>
                <a:grpSpLocks/>
              </p:cNvGrpSpPr>
              <p:nvPr/>
            </p:nvGrpSpPr>
            <p:grpSpPr bwMode="auto">
              <a:xfrm>
                <a:off x="3686" y="244"/>
                <a:ext cx="177" cy="66"/>
                <a:chOff x="2848" y="848"/>
                <a:chExt cx="140" cy="98"/>
              </a:xfrm>
            </p:grpSpPr>
            <p:sp>
              <p:nvSpPr>
                <p:cNvPr id="13546" name="Line 168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547" name="Line 168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548" name="Line 168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grpSp>
          <p:grpSp>
            <p:nvGrpSpPr>
              <p:cNvPr id="13542" name="Group 1685"/>
              <p:cNvGrpSpPr>
                <a:grpSpLocks/>
              </p:cNvGrpSpPr>
              <p:nvPr/>
            </p:nvGrpSpPr>
            <p:grpSpPr bwMode="auto">
              <a:xfrm flipV="1">
                <a:off x="3686" y="243"/>
                <a:ext cx="177" cy="66"/>
                <a:chOff x="2848" y="848"/>
                <a:chExt cx="140" cy="98"/>
              </a:xfrm>
            </p:grpSpPr>
            <p:sp>
              <p:nvSpPr>
                <p:cNvPr id="13543" name="Line 168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544" name="Line 168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545" name="Line 168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grpSp>
        </p:grpSp>
        <p:grpSp>
          <p:nvGrpSpPr>
            <p:cNvPr id="13347" name="Group 1689"/>
            <p:cNvGrpSpPr>
              <a:grpSpLocks/>
            </p:cNvGrpSpPr>
            <p:nvPr/>
          </p:nvGrpSpPr>
          <p:grpSpPr bwMode="auto">
            <a:xfrm>
              <a:off x="4666" y="1472"/>
              <a:ext cx="210" cy="97"/>
              <a:chOff x="3600" y="219"/>
              <a:chExt cx="360" cy="175"/>
            </a:xfrm>
          </p:grpSpPr>
          <p:sp>
            <p:nvSpPr>
              <p:cNvPr id="13523" name="Oval 169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dirty="0">
                  <a:latin typeface="Helvetica"/>
                </a:endParaRPr>
              </a:p>
            </p:txBody>
          </p:sp>
          <p:sp>
            <p:nvSpPr>
              <p:cNvPr id="13524" name="Line 1691"/>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525" name="Line 1692"/>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526" name="Rectangle 1693"/>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dirty="0">
                  <a:latin typeface="Helvetica"/>
                </a:endParaRPr>
              </a:p>
            </p:txBody>
          </p:sp>
          <p:sp>
            <p:nvSpPr>
              <p:cNvPr id="13527" name="Oval 169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dirty="0">
                  <a:latin typeface="Helvetica"/>
                </a:endParaRPr>
              </a:p>
            </p:txBody>
          </p:sp>
          <p:grpSp>
            <p:nvGrpSpPr>
              <p:cNvPr id="13528" name="Group 1695"/>
              <p:cNvGrpSpPr>
                <a:grpSpLocks/>
              </p:cNvGrpSpPr>
              <p:nvPr/>
            </p:nvGrpSpPr>
            <p:grpSpPr bwMode="auto">
              <a:xfrm>
                <a:off x="3686" y="244"/>
                <a:ext cx="177" cy="66"/>
                <a:chOff x="2848" y="848"/>
                <a:chExt cx="140" cy="98"/>
              </a:xfrm>
            </p:grpSpPr>
            <p:sp>
              <p:nvSpPr>
                <p:cNvPr id="13533" name="Line 169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534" name="Line 169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535" name="Line 169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grpSp>
          <p:grpSp>
            <p:nvGrpSpPr>
              <p:cNvPr id="13529" name="Group 1699"/>
              <p:cNvGrpSpPr>
                <a:grpSpLocks/>
              </p:cNvGrpSpPr>
              <p:nvPr/>
            </p:nvGrpSpPr>
            <p:grpSpPr bwMode="auto">
              <a:xfrm flipV="1">
                <a:off x="3686" y="243"/>
                <a:ext cx="177" cy="66"/>
                <a:chOff x="2848" y="848"/>
                <a:chExt cx="140" cy="98"/>
              </a:xfrm>
            </p:grpSpPr>
            <p:sp>
              <p:nvSpPr>
                <p:cNvPr id="13530" name="Line 170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531" name="Line 170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532" name="Line 170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grpSp>
        </p:grpSp>
        <p:grpSp>
          <p:nvGrpSpPr>
            <p:cNvPr id="13348" name="Group 1703"/>
            <p:cNvGrpSpPr>
              <a:grpSpLocks/>
            </p:cNvGrpSpPr>
            <p:nvPr/>
          </p:nvGrpSpPr>
          <p:grpSpPr bwMode="auto">
            <a:xfrm>
              <a:off x="4720" y="1693"/>
              <a:ext cx="228" cy="108"/>
              <a:chOff x="3600" y="219"/>
              <a:chExt cx="360" cy="175"/>
            </a:xfrm>
          </p:grpSpPr>
          <p:sp>
            <p:nvSpPr>
              <p:cNvPr id="13510" name="Oval 170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dirty="0">
                  <a:latin typeface="Helvetica"/>
                </a:endParaRPr>
              </a:p>
            </p:txBody>
          </p:sp>
          <p:sp>
            <p:nvSpPr>
              <p:cNvPr id="13511" name="Line 1705"/>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512" name="Line 1706"/>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513" name="Rectangle 1707"/>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dirty="0">
                  <a:latin typeface="Helvetica"/>
                </a:endParaRPr>
              </a:p>
            </p:txBody>
          </p:sp>
          <p:sp>
            <p:nvSpPr>
              <p:cNvPr id="13514" name="Oval 170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dirty="0">
                  <a:latin typeface="Helvetica"/>
                </a:endParaRPr>
              </a:p>
            </p:txBody>
          </p:sp>
          <p:grpSp>
            <p:nvGrpSpPr>
              <p:cNvPr id="13515" name="Group 1709"/>
              <p:cNvGrpSpPr>
                <a:grpSpLocks/>
              </p:cNvGrpSpPr>
              <p:nvPr/>
            </p:nvGrpSpPr>
            <p:grpSpPr bwMode="auto">
              <a:xfrm>
                <a:off x="3686" y="244"/>
                <a:ext cx="177" cy="66"/>
                <a:chOff x="2848" y="848"/>
                <a:chExt cx="140" cy="98"/>
              </a:xfrm>
            </p:grpSpPr>
            <p:sp>
              <p:nvSpPr>
                <p:cNvPr id="13520" name="Line 171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521" name="Line 171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522" name="Line 171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grpSp>
          <p:grpSp>
            <p:nvGrpSpPr>
              <p:cNvPr id="13516" name="Group 1713"/>
              <p:cNvGrpSpPr>
                <a:grpSpLocks/>
              </p:cNvGrpSpPr>
              <p:nvPr/>
            </p:nvGrpSpPr>
            <p:grpSpPr bwMode="auto">
              <a:xfrm flipV="1">
                <a:off x="3686" y="243"/>
                <a:ext cx="177" cy="66"/>
                <a:chOff x="2848" y="848"/>
                <a:chExt cx="140" cy="98"/>
              </a:xfrm>
            </p:grpSpPr>
            <p:sp>
              <p:nvSpPr>
                <p:cNvPr id="13517" name="Line 171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518" name="Line 171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519" name="Line 171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grpSp>
        </p:grpSp>
        <p:grpSp>
          <p:nvGrpSpPr>
            <p:cNvPr id="13349" name="Group 1717"/>
            <p:cNvGrpSpPr>
              <a:grpSpLocks/>
            </p:cNvGrpSpPr>
            <p:nvPr/>
          </p:nvGrpSpPr>
          <p:grpSpPr bwMode="auto">
            <a:xfrm>
              <a:off x="3832" y="1529"/>
              <a:ext cx="220" cy="100"/>
              <a:chOff x="3600" y="219"/>
              <a:chExt cx="360" cy="175"/>
            </a:xfrm>
          </p:grpSpPr>
          <p:sp>
            <p:nvSpPr>
              <p:cNvPr id="13497" name="Oval 171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dirty="0">
                  <a:latin typeface="Helvetica"/>
                </a:endParaRPr>
              </a:p>
            </p:txBody>
          </p:sp>
          <p:sp>
            <p:nvSpPr>
              <p:cNvPr id="13498" name="Line 171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499" name="Line 172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500" name="Rectangle 172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dirty="0">
                  <a:latin typeface="Helvetica"/>
                </a:endParaRPr>
              </a:p>
            </p:txBody>
          </p:sp>
          <p:sp>
            <p:nvSpPr>
              <p:cNvPr id="13501" name="Oval 172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dirty="0">
                  <a:latin typeface="Helvetica"/>
                </a:endParaRPr>
              </a:p>
            </p:txBody>
          </p:sp>
          <p:grpSp>
            <p:nvGrpSpPr>
              <p:cNvPr id="13502" name="Group 1723"/>
              <p:cNvGrpSpPr>
                <a:grpSpLocks/>
              </p:cNvGrpSpPr>
              <p:nvPr/>
            </p:nvGrpSpPr>
            <p:grpSpPr bwMode="auto">
              <a:xfrm>
                <a:off x="3686" y="244"/>
                <a:ext cx="177" cy="66"/>
                <a:chOff x="2848" y="848"/>
                <a:chExt cx="140" cy="98"/>
              </a:xfrm>
            </p:grpSpPr>
            <p:sp>
              <p:nvSpPr>
                <p:cNvPr id="13507" name="Line 172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508" name="Line 172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509" name="Line 172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grpSp>
          <p:grpSp>
            <p:nvGrpSpPr>
              <p:cNvPr id="13503" name="Group 1727"/>
              <p:cNvGrpSpPr>
                <a:grpSpLocks/>
              </p:cNvGrpSpPr>
              <p:nvPr/>
            </p:nvGrpSpPr>
            <p:grpSpPr bwMode="auto">
              <a:xfrm flipV="1">
                <a:off x="3686" y="243"/>
                <a:ext cx="177" cy="66"/>
                <a:chOff x="2848" y="848"/>
                <a:chExt cx="140" cy="98"/>
              </a:xfrm>
            </p:grpSpPr>
            <p:sp>
              <p:nvSpPr>
                <p:cNvPr id="13504" name="Line 172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505" name="Line 172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506" name="Line 173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grpSp>
        </p:grpSp>
        <p:grpSp>
          <p:nvGrpSpPr>
            <p:cNvPr id="13350" name="Group 1731"/>
            <p:cNvGrpSpPr>
              <a:grpSpLocks/>
            </p:cNvGrpSpPr>
            <p:nvPr/>
          </p:nvGrpSpPr>
          <p:grpSpPr bwMode="auto">
            <a:xfrm>
              <a:off x="3639" y="2253"/>
              <a:ext cx="220" cy="100"/>
              <a:chOff x="3600" y="219"/>
              <a:chExt cx="360" cy="175"/>
            </a:xfrm>
          </p:grpSpPr>
          <p:sp>
            <p:nvSpPr>
              <p:cNvPr id="13484" name="Oval 173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dirty="0">
                  <a:latin typeface="Helvetica"/>
                </a:endParaRPr>
              </a:p>
            </p:txBody>
          </p:sp>
          <p:sp>
            <p:nvSpPr>
              <p:cNvPr id="13485" name="Line 1733"/>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486" name="Line 1734"/>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487" name="Rectangle 1735"/>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dirty="0">
                  <a:latin typeface="Helvetica"/>
                </a:endParaRPr>
              </a:p>
            </p:txBody>
          </p:sp>
          <p:sp>
            <p:nvSpPr>
              <p:cNvPr id="13488" name="Oval 173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dirty="0">
                  <a:latin typeface="Helvetica"/>
                </a:endParaRPr>
              </a:p>
            </p:txBody>
          </p:sp>
          <p:grpSp>
            <p:nvGrpSpPr>
              <p:cNvPr id="13489" name="Group 1737"/>
              <p:cNvGrpSpPr>
                <a:grpSpLocks/>
              </p:cNvGrpSpPr>
              <p:nvPr/>
            </p:nvGrpSpPr>
            <p:grpSpPr bwMode="auto">
              <a:xfrm>
                <a:off x="3686" y="244"/>
                <a:ext cx="177" cy="66"/>
                <a:chOff x="2848" y="848"/>
                <a:chExt cx="140" cy="98"/>
              </a:xfrm>
            </p:grpSpPr>
            <p:sp>
              <p:nvSpPr>
                <p:cNvPr id="13494" name="Line 173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495" name="Line 173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496" name="Line 174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grpSp>
          <p:grpSp>
            <p:nvGrpSpPr>
              <p:cNvPr id="13490" name="Group 1741"/>
              <p:cNvGrpSpPr>
                <a:grpSpLocks/>
              </p:cNvGrpSpPr>
              <p:nvPr/>
            </p:nvGrpSpPr>
            <p:grpSpPr bwMode="auto">
              <a:xfrm flipV="1">
                <a:off x="3686" y="243"/>
                <a:ext cx="177" cy="66"/>
                <a:chOff x="2848" y="848"/>
                <a:chExt cx="140" cy="98"/>
              </a:xfrm>
            </p:grpSpPr>
            <p:sp>
              <p:nvSpPr>
                <p:cNvPr id="13491" name="Line 174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492" name="Line 174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493" name="Line 174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grpSp>
        </p:grpSp>
        <p:sp>
          <p:nvSpPr>
            <p:cNvPr id="13351" name="Line 1745"/>
            <p:cNvSpPr>
              <a:spLocks noChangeShapeType="1"/>
            </p:cNvSpPr>
            <p:nvPr/>
          </p:nvSpPr>
          <p:spPr bwMode="auto">
            <a:xfrm flipV="1">
              <a:off x="4396" y="2523"/>
              <a:ext cx="143" cy="27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a:endParaRPr>
            </a:p>
          </p:txBody>
        </p:sp>
        <p:sp>
          <p:nvSpPr>
            <p:cNvPr id="13352" name="Line 1746"/>
            <p:cNvSpPr>
              <a:spLocks noChangeShapeType="1"/>
            </p:cNvSpPr>
            <p:nvPr/>
          </p:nvSpPr>
          <p:spPr bwMode="auto">
            <a:xfrm>
              <a:off x="4474" y="2358"/>
              <a:ext cx="103" cy="7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a:endParaRPr>
            </a:p>
          </p:txBody>
        </p:sp>
        <p:sp>
          <p:nvSpPr>
            <p:cNvPr id="13353" name="Line 1747"/>
            <p:cNvSpPr>
              <a:spLocks noChangeShapeType="1"/>
            </p:cNvSpPr>
            <p:nvPr/>
          </p:nvSpPr>
          <p:spPr bwMode="auto">
            <a:xfrm>
              <a:off x="4535" y="2308"/>
              <a:ext cx="176"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a:endParaRPr>
            </a:p>
          </p:txBody>
        </p:sp>
        <p:sp>
          <p:nvSpPr>
            <p:cNvPr id="13354" name="Line 1748"/>
            <p:cNvSpPr>
              <a:spLocks noChangeShapeType="1"/>
            </p:cNvSpPr>
            <p:nvPr/>
          </p:nvSpPr>
          <p:spPr bwMode="auto">
            <a:xfrm flipV="1">
              <a:off x="4684" y="2362"/>
              <a:ext cx="85" cy="6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a:endParaRPr>
            </a:p>
          </p:txBody>
        </p:sp>
        <p:sp>
          <p:nvSpPr>
            <p:cNvPr id="13355" name="Line 1749"/>
            <p:cNvSpPr>
              <a:spLocks noChangeShapeType="1"/>
            </p:cNvSpPr>
            <p:nvPr/>
          </p:nvSpPr>
          <p:spPr bwMode="auto">
            <a:xfrm>
              <a:off x="3864" y="2312"/>
              <a:ext cx="42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a:endParaRPr>
            </a:p>
          </p:txBody>
        </p:sp>
        <p:grpSp>
          <p:nvGrpSpPr>
            <p:cNvPr id="13356" name="Group 1750"/>
            <p:cNvGrpSpPr>
              <a:grpSpLocks/>
            </p:cNvGrpSpPr>
            <p:nvPr/>
          </p:nvGrpSpPr>
          <p:grpSpPr bwMode="auto">
            <a:xfrm>
              <a:off x="3390" y="1979"/>
              <a:ext cx="209" cy="224"/>
              <a:chOff x="2870" y="1518"/>
              <a:chExt cx="292" cy="320"/>
            </a:xfrm>
          </p:grpSpPr>
          <p:graphicFrame>
            <p:nvGraphicFramePr>
              <p:cNvPr id="13323" name="Object 175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9" imgW="819000" imgH="847800" progId="MS_ClipArt_Gallery.2">
                      <p:embed/>
                    </p:oleObj>
                  </mc:Choice>
                  <mc:Fallback>
                    <p:oleObj name="Clip" r:id="rId9" imgW="819000" imgH="847800" progId="MS_ClipArt_Gallery.2">
                      <p:embed/>
                      <p:pic>
                        <p:nvPicPr>
                          <p:cNvPr id="13323" name="Object 17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3324" name="Object 175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10" imgW="1266840" imgH="1200240" progId="MS_ClipArt_Gallery.2">
                      <p:embed/>
                    </p:oleObj>
                  </mc:Choice>
                  <mc:Fallback>
                    <p:oleObj name="Clip" r:id="rId10" imgW="1266840" imgH="1200240" progId="MS_ClipArt_Gallery.2">
                      <p:embed/>
                      <p:pic>
                        <p:nvPicPr>
                          <p:cNvPr id="13324" name="Object 175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pSp>
        <p:grpSp>
          <p:nvGrpSpPr>
            <p:cNvPr id="13357" name="Group 1753"/>
            <p:cNvGrpSpPr>
              <a:grpSpLocks/>
            </p:cNvGrpSpPr>
            <p:nvPr/>
          </p:nvGrpSpPr>
          <p:grpSpPr bwMode="auto">
            <a:xfrm>
              <a:off x="3418" y="2211"/>
              <a:ext cx="139" cy="194"/>
              <a:chOff x="2556" y="2689"/>
              <a:chExt cx="183" cy="255"/>
            </a:xfrm>
          </p:grpSpPr>
          <p:pic>
            <p:nvPicPr>
              <p:cNvPr id="13467" name="Picture 1754" descr="31u_bnrz[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09" y="2770"/>
                <a:ext cx="121"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468" name="Freeform 1755"/>
              <p:cNvSpPr>
                <a:spLocks/>
              </p:cNvSpPr>
              <p:nvPr/>
            </p:nvSpPr>
            <p:spPr bwMode="auto">
              <a:xfrm>
                <a:off x="2605" y="2702"/>
                <a:ext cx="33" cy="39"/>
              </a:xfrm>
              <a:custGeom>
                <a:avLst/>
                <a:gdLst>
                  <a:gd name="T0" fmla="*/ 12 w 199"/>
                  <a:gd name="T1" fmla="*/ 5 h 232"/>
                  <a:gd name="T2" fmla="*/ 9 w 199"/>
                  <a:gd name="T3" fmla="*/ 7 h 232"/>
                  <a:gd name="T4" fmla="*/ 7 w 199"/>
                  <a:gd name="T5" fmla="*/ 8 h 232"/>
                  <a:gd name="T6" fmla="*/ 5 w 199"/>
                  <a:gd name="T7" fmla="*/ 11 h 232"/>
                  <a:gd name="T8" fmla="*/ 3 w 199"/>
                  <a:gd name="T9" fmla="*/ 13 h 232"/>
                  <a:gd name="T10" fmla="*/ 2 w 199"/>
                  <a:gd name="T11" fmla="*/ 15 h 232"/>
                  <a:gd name="T12" fmla="*/ 1 w 199"/>
                  <a:gd name="T13" fmla="*/ 18 h 232"/>
                  <a:gd name="T14" fmla="*/ 0 w 199"/>
                  <a:gd name="T15" fmla="*/ 21 h 232"/>
                  <a:gd name="T16" fmla="*/ 0 w 199"/>
                  <a:gd name="T17" fmla="*/ 24 h 232"/>
                  <a:gd name="T18" fmla="*/ 0 w 199"/>
                  <a:gd name="T19" fmla="*/ 28 h 232"/>
                  <a:gd name="T20" fmla="*/ 2 w 199"/>
                  <a:gd name="T21" fmla="*/ 31 h 232"/>
                  <a:gd name="T22" fmla="*/ 4 w 199"/>
                  <a:gd name="T23" fmla="*/ 34 h 232"/>
                  <a:gd name="T24" fmla="*/ 7 w 199"/>
                  <a:gd name="T25" fmla="*/ 36 h 232"/>
                  <a:gd name="T26" fmla="*/ 11 w 199"/>
                  <a:gd name="T27" fmla="*/ 38 h 232"/>
                  <a:gd name="T28" fmla="*/ 15 w 199"/>
                  <a:gd name="T29" fmla="*/ 39 h 232"/>
                  <a:gd name="T30" fmla="*/ 18 w 199"/>
                  <a:gd name="T31" fmla="*/ 39 h 232"/>
                  <a:gd name="T32" fmla="*/ 22 w 199"/>
                  <a:gd name="T33" fmla="*/ 38 h 232"/>
                  <a:gd name="T34" fmla="*/ 23 w 199"/>
                  <a:gd name="T35" fmla="*/ 38 h 232"/>
                  <a:gd name="T36" fmla="*/ 24 w 199"/>
                  <a:gd name="T37" fmla="*/ 38 h 232"/>
                  <a:gd name="T38" fmla="*/ 24 w 199"/>
                  <a:gd name="T39" fmla="*/ 37 h 232"/>
                  <a:gd name="T40" fmla="*/ 25 w 199"/>
                  <a:gd name="T41" fmla="*/ 37 h 232"/>
                  <a:gd name="T42" fmla="*/ 24 w 199"/>
                  <a:gd name="T43" fmla="*/ 36 h 232"/>
                  <a:gd name="T44" fmla="*/ 23 w 199"/>
                  <a:gd name="T45" fmla="*/ 35 h 232"/>
                  <a:gd name="T46" fmla="*/ 22 w 199"/>
                  <a:gd name="T47" fmla="*/ 34 h 232"/>
                  <a:gd name="T48" fmla="*/ 21 w 199"/>
                  <a:gd name="T49" fmla="*/ 34 h 232"/>
                  <a:gd name="T50" fmla="*/ 19 w 199"/>
                  <a:gd name="T51" fmla="*/ 33 h 232"/>
                  <a:gd name="T52" fmla="*/ 17 w 199"/>
                  <a:gd name="T53" fmla="*/ 33 h 232"/>
                  <a:gd name="T54" fmla="*/ 16 w 199"/>
                  <a:gd name="T55" fmla="*/ 32 h 232"/>
                  <a:gd name="T56" fmla="*/ 14 w 199"/>
                  <a:gd name="T57" fmla="*/ 32 h 232"/>
                  <a:gd name="T58" fmla="*/ 12 w 199"/>
                  <a:gd name="T59" fmla="*/ 31 h 232"/>
                  <a:gd name="T60" fmla="*/ 10 w 199"/>
                  <a:gd name="T61" fmla="*/ 31 h 232"/>
                  <a:gd name="T62" fmla="*/ 9 w 199"/>
                  <a:gd name="T63" fmla="*/ 30 h 232"/>
                  <a:gd name="T64" fmla="*/ 7 w 199"/>
                  <a:gd name="T65" fmla="*/ 28 h 232"/>
                  <a:gd name="T66" fmla="*/ 7 w 199"/>
                  <a:gd name="T67" fmla="*/ 22 h 232"/>
                  <a:gd name="T68" fmla="*/ 8 w 199"/>
                  <a:gd name="T69" fmla="*/ 16 h 232"/>
                  <a:gd name="T70" fmla="*/ 11 w 199"/>
                  <a:gd name="T71" fmla="*/ 12 h 232"/>
                  <a:gd name="T72" fmla="*/ 16 w 199"/>
                  <a:gd name="T73" fmla="*/ 8 h 232"/>
                  <a:gd name="T74" fmla="*/ 20 w 199"/>
                  <a:gd name="T75" fmla="*/ 6 h 232"/>
                  <a:gd name="T76" fmla="*/ 25 w 199"/>
                  <a:gd name="T77" fmla="*/ 4 h 232"/>
                  <a:gd name="T78" fmla="*/ 30 w 199"/>
                  <a:gd name="T79" fmla="*/ 2 h 232"/>
                  <a:gd name="T80" fmla="*/ 33 w 199"/>
                  <a:gd name="T81" fmla="*/ 1 h 232"/>
                  <a:gd name="T82" fmla="*/ 31 w 199"/>
                  <a:gd name="T83" fmla="*/ 0 h 232"/>
                  <a:gd name="T84" fmla="*/ 29 w 199"/>
                  <a:gd name="T85" fmla="*/ 0 h 232"/>
                  <a:gd name="T86" fmla="*/ 26 w 199"/>
                  <a:gd name="T87" fmla="*/ 0 h 232"/>
                  <a:gd name="T88" fmla="*/ 23 w 199"/>
                  <a:gd name="T89" fmla="*/ 1 h 232"/>
                  <a:gd name="T90" fmla="*/ 20 w 199"/>
                  <a:gd name="T91" fmla="*/ 2 h 232"/>
                  <a:gd name="T92" fmla="*/ 17 w 199"/>
                  <a:gd name="T93" fmla="*/ 3 h 232"/>
                  <a:gd name="T94" fmla="*/ 14 w 199"/>
                  <a:gd name="T95" fmla="*/ 4 h 232"/>
                  <a:gd name="T96" fmla="*/ 12 w 199"/>
                  <a:gd name="T97" fmla="*/ 5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Helvetica"/>
                </a:endParaRPr>
              </a:p>
            </p:txBody>
          </p:sp>
          <p:sp>
            <p:nvSpPr>
              <p:cNvPr id="13469" name="Freeform 1756"/>
              <p:cNvSpPr>
                <a:spLocks/>
              </p:cNvSpPr>
              <p:nvPr/>
            </p:nvSpPr>
            <p:spPr bwMode="auto">
              <a:xfrm>
                <a:off x="2661" y="2701"/>
                <a:ext cx="22" cy="30"/>
              </a:xfrm>
              <a:custGeom>
                <a:avLst/>
                <a:gdLst>
                  <a:gd name="T0" fmla="*/ 19 w 128"/>
                  <a:gd name="T1" fmla="*/ 10 h 180"/>
                  <a:gd name="T2" fmla="*/ 19 w 128"/>
                  <a:gd name="T3" fmla="*/ 13 h 180"/>
                  <a:gd name="T4" fmla="*/ 19 w 128"/>
                  <a:gd name="T5" fmla="*/ 16 h 180"/>
                  <a:gd name="T6" fmla="*/ 18 w 128"/>
                  <a:gd name="T7" fmla="*/ 18 h 180"/>
                  <a:gd name="T8" fmla="*/ 16 w 128"/>
                  <a:gd name="T9" fmla="*/ 20 h 180"/>
                  <a:gd name="T10" fmla="*/ 13 w 128"/>
                  <a:gd name="T11" fmla="*/ 22 h 180"/>
                  <a:gd name="T12" fmla="*/ 10 w 128"/>
                  <a:gd name="T13" fmla="*/ 24 h 180"/>
                  <a:gd name="T14" fmla="*/ 8 w 128"/>
                  <a:gd name="T15" fmla="*/ 26 h 180"/>
                  <a:gd name="T16" fmla="*/ 5 w 128"/>
                  <a:gd name="T17" fmla="*/ 27 h 180"/>
                  <a:gd name="T18" fmla="*/ 5 w 128"/>
                  <a:gd name="T19" fmla="*/ 28 h 180"/>
                  <a:gd name="T20" fmla="*/ 5 w 128"/>
                  <a:gd name="T21" fmla="*/ 28 h 180"/>
                  <a:gd name="T22" fmla="*/ 5 w 128"/>
                  <a:gd name="T23" fmla="*/ 29 h 180"/>
                  <a:gd name="T24" fmla="*/ 5 w 128"/>
                  <a:gd name="T25" fmla="*/ 30 h 180"/>
                  <a:gd name="T26" fmla="*/ 6 w 128"/>
                  <a:gd name="T27" fmla="*/ 30 h 180"/>
                  <a:gd name="T28" fmla="*/ 6 w 128"/>
                  <a:gd name="T29" fmla="*/ 30 h 180"/>
                  <a:gd name="T30" fmla="*/ 6 w 128"/>
                  <a:gd name="T31" fmla="*/ 30 h 180"/>
                  <a:gd name="T32" fmla="*/ 7 w 128"/>
                  <a:gd name="T33" fmla="*/ 30 h 180"/>
                  <a:gd name="T34" fmla="*/ 10 w 128"/>
                  <a:gd name="T35" fmla="*/ 28 h 180"/>
                  <a:gd name="T36" fmla="*/ 13 w 128"/>
                  <a:gd name="T37" fmla="*/ 26 h 180"/>
                  <a:gd name="T38" fmla="*/ 16 w 128"/>
                  <a:gd name="T39" fmla="*/ 24 h 180"/>
                  <a:gd name="T40" fmla="*/ 19 w 128"/>
                  <a:gd name="T41" fmla="*/ 22 h 180"/>
                  <a:gd name="T42" fmla="*/ 21 w 128"/>
                  <a:gd name="T43" fmla="*/ 19 h 180"/>
                  <a:gd name="T44" fmla="*/ 22 w 128"/>
                  <a:gd name="T45" fmla="*/ 16 h 180"/>
                  <a:gd name="T46" fmla="*/ 22 w 128"/>
                  <a:gd name="T47" fmla="*/ 13 h 180"/>
                  <a:gd name="T48" fmla="*/ 21 w 128"/>
                  <a:gd name="T49" fmla="*/ 9 h 180"/>
                  <a:gd name="T50" fmla="*/ 19 w 128"/>
                  <a:gd name="T51" fmla="*/ 7 h 180"/>
                  <a:gd name="T52" fmla="*/ 17 w 128"/>
                  <a:gd name="T53" fmla="*/ 4 h 180"/>
                  <a:gd name="T54" fmla="*/ 14 w 128"/>
                  <a:gd name="T55" fmla="*/ 2 h 180"/>
                  <a:gd name="T56" fmla="*/ 10 w 128"/>
                  <a:gd name="T57" fmla="*/ 1 h 180"/>
                  <a:gd name="T58" fmla="*/ 6 w 128"/>
                  <a:gd name="T59" fmla="*/ 0 h 180"/>
                  <a:gd name="T60" fmla="*/ 3 w 128"/>
                  <a:gd name="T61" fmla="*/ 0 h 180"/>
                  <a:gd name="T62" fmla="*/ 1 w 128"/>
                  <a:gd name="T63" fmla="*/ 0 h 180"/>
                  <a:gd name="T64" fmla="*/ 0 w 128"/>
                  <a:gd name="T65" fmla="*/ 1 h 180"/>
                  <a:gd name="T66" fmla="*/ 2 w 128"/>
                  <a:gd name="T67" fmla="*/ 2 h 180"/>
                  <a:gd name="T68" fmla="*/ 5 w 128"/>
                  <a:gd name="T69" fmla="*/ 2 h 180"/>
                  <a:gd name="T70" fmla="*/ 8 w 128"/>
                  <a:gd name="T71" fmla="*/ 3 h 180"/>
                  <a:gd name="T72" fmla="*/ 10 w 128"/>
                  <a:gd name="T73" fmla="*/ 4 h 180"/>
                  <a:gd name="T74" fmla="*/ 13 w 128"/>
                  <a:gd name="T75" fmla="*/ 5 h 180"/>
                  <a:gd name="T76" fmla="*/ 15 w 128"/>
                  <a:gd name="T77" fmla="*/ 6 h 180"/>
                  <a:gd name="T78" fmla="*/ 17 w 128"/>
                  <a:gd name="T79" fmla="*/ 8 h 180"/>
                  <a:gd name="T80" fmla="*/ 19 w 128"/>
                  <a:gd name="T81" fmla="*/ 1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Helvetica"/>
                </a:endParaRPr>
              </a:p>
            </p:txBody>
          </p:sp>
          <p:sp>
            <p:nvSpPr>
              <p:cNvPr id="13470" name="Freeform 1757"/>
              <p:cNvSpPr>
                <a:spLocks/>
              </p:cNvSpPr>
              <p:nvPr/>
            </p:nvSpPr>
            <p:spPr bwMode="auto">
              <a:xfrm>
                <a:off x="2584" y="2694"/>
                <a:ext cx="54" cy="63"/>
              </a:xfrm>
              <a:custGeom>
                <a:avLst/>
                <a:gdLst>
                  <a:gd name="T0" fmla="*/ 17 w 322"/>
                  <a:gd name="T1" fmla="*/ 12 h 378"/>
                  <a:gd name="T2" fmla="*/ 9 w 322"/>
                  <a:gd name="T3" fmla="*/ 19 h 378"/>
                  <a:gd name="T4" fmla="*/ 3 w 322"/>
                  <a:gd name="T5" fmla="*/ 28 h 378"/>
                  <a:gd name="T6" fmla="*/ 0 w 322"/>
                  <a:gd name="T7" fmla="*/ 38 h 378"/>
                  <a:gd name="T8" fmla="*/ 1 w 322"/>
                  <a:gd name="T9" fmla="*/ 44 h 378"/>
                  <a:gd name="T10" fmla="*/ 2 w 322"/>
                  <a:gd name="T11" fmla="*/ 47 h 378"/>
                  <a:gd name="T12" fmla="*/ 3 w 322"/>
                  <a:gd name="T13" fmla="*/ 50 h 378"/>
                  <a:gd name="T14" fmla="*/ 5 w 322"/>
                  <a:gd name="T15" fmla="*/ 52 h 378"/>
                  <a:gd name="T16" fmla="*/ 9 w 322"/>
                  <a:gd name="T17" fmla="*/ 54 h 378"/>
                  <a:gd name="T18" fmla="*/ 14 w 322"/>
                  <a:gd name="T19" fmla="*/ 56 h 378"/>
                  <a:gd name="T20" fmla="*/ 20 w 322"/>
                  <a:gd name="T21" fmla="*/ 58 h 378"/>
                  <a:gd name="T22" fmla="*/ 25 w 322"/>
                  <a:gd name="T23" fmla="*/ 60 h 378"/>
                  <a:gd name="T24" fmla="*/ 31 w 322"/>
                  <a:gd name="T25" fmla="*/ 61 h 378"/>
                  <a:gd name="T26" fmla="*/ 37 w 322"/>
                  <a:gd name="T27" fmla="*/ 62 h 378"/>
                  <a:gd name="T28" fmla="*/ 43 w 322"/>
                  <a:gd name="T29" fmla="*/ 62 h 378"/>
                  <a:gd name="T30" fmla="*/ 48 w 322"/>
                  <a:gd name="T31" fmla="*/ 63 h 378"/>
                  <a:gd name="T32" fmla="*/ 52 w 322"/>
                  <a:gd name="T33" fmla="*/ 63 h 378"/>
                  <a:gd name="T34" fmla="*/ 54 w 322"/>
                  <a:gd name="T35" fmla="*/ 62 h 378"/>
                  <a:gd name="T36" fmla="*/ 54 w 322"/>
                  <a:gd name="T37" fmla="*/ 60 h 378"/>
                  <a:gd name="T38" fmla="*/ 53 w 322"/>
                  <a:gd name="T39" fmla="*/ 59 h 378"/>
                  <a:gd name="T40" fmla="*/ 49 w 322"/>
                  <a:gd name="T41" fmla="*/ 58 h 378"/>
                  <a:gd name="T42" fmla="*/ 44 w 322"/>
                  <a:gd name="T43" fmla="*/ 57 h 378"/>
                  <a:gd name="T44" fmla="*/ 39 w 322"/>
                  <a:gd name="T45" fmla="*/ 56 h 378"/>
                  <a:gd name="T46" fmla="*/ 34 w 322"/>
                  <a:gd name="T47" fmla="*/ 55 h 378"/>
                  <a:gd name="T48" fmla="*/ 29 w 322"/>
                  <a:gd name="T49" fmla="*/ 54 h 378"/>
                  <a:gd name="T50" fmla="*/ 23 w 322"/>
                  <a:gd name="T51" fmla="*/ 53 h 378"/>
                  <a:gd name="T52" fmla="*/ 18 w 322"/>
                  <a:gd name="T53" fmla="*/ 52 h 378"/>
                  <a:gd name="T54" fmla="*/ 13 w 322"/>
                  <a:gd name="T55" fmla="*/ 50 h 378"/>
                  <a:gd name="T56" fmla="*/ 9 w 322"/>
                  <a:gd name="T57" fmla="*/ 47 h 378"/>
                  <a:gd name="T58" fmla="*/ 6 w 322"/>
                  <a:gd name="T59" fmla="*/ 43 h 378"/>
                  <a:gd name="T60" fmla="*/ 6 w 322"/>
                  <a:gd name="T61" fmla="*/ 39 h 378"/>
                  <a:gd name="T62" fmla="*/ 6 w 322"/>
                  <a:gd name="T63" fmla="*/ 33 h 378"/>
                  <a:gd name="T64" fmla="*/ 9 w 322"/>
                  <a:gd name="T65" fmla="*/ 28 h 378"/>
                  <a:gd name="T66" fmla="*/ 12 w 322"/>
                  <a:gd name="T67" fmla="*/ 23 h 378"/>
                  <a:gd name="T68" fmla="*/ 16 w 322"/>
                  <a:gd name="T69" fmla="*/ 18 h 378"/>
                  <a:gd name="T70" fmla="*/ 21 w 322"/>
                  <a:gd name="T71" fmla="*/ 14 h 378"/>
                  <a:gd name="T72" fmla="*/ 26 w 322"/>
                  <a:gd name="T73" fmla="*/ 9 h 378"/>
                  <a:gd name="T74" fmla="*/ 33 w 322"/>
                  <a:gd name="T75" fmla="*/ 6 h 378"/>
                  <a:gd name="T76" fmla="*/ 40 w 322"/>
                  <a:gd name="T77" fmla="*/ 3 h 378"/>
                  <a:gd name="T78" fmla="*/ 44 w 322"/>
                  <a:gd name="T79" fmla="*/ 1 h 378"/>
                  <a:gd name="T80" fmla="*/ 43 w 322"/>
                  <a:gd name="T81" fmla="*/ 0 h 378"/>
                  <a:gd name="T82" fmla="*/ 37 w 322"/>
                  <a:gd name="T83" fmla="*/ 1 h 378"/>
                  <a:gd name="T84" fmla="*/ 30 w 322"/>
                  <a:gd name="T85" fmla="*/ 3 h 378"/>
                  <a:gd name="T86" fmla="*/ 24 w 322"/>
                  <a:gd name="T87" fmla="*/ 6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Helvetica"/>
                </a:endParaRPr>
              </a:p>
            </p:txBody>
          </p:sp>
          <p:sp>
            <p:nvSpPr>
              <p:cNvPr id="13471" name="Freeform 1758"/>
              <p:cNvSpPr>
                <a:spLocks/>
              </p:cNvSpPr>
              <p:nvPr/>
            </p:nvSpPr>
            <p:spPr bwMode="auto">
              <a:xfrm>
                <a:off x="2660" y="2692"/>
                <a:ext cx="47" cy="42"/>
              </a:xfrm>
              <a:custGeom>
                <a:avLst/>
                <a:gdLst>
                  <a:gd name="T0" fmla="*/ 39 w 283"/>
                  <a:gd name="T1" fmla="*/ 13 h 252"/>
                  <a:gd name="T2" fmla="*/ 41 w 283"/>
                  <a:gd name="T3" fmla="*/ 15 h 252"/>
                  <a:gd name="T4" fmla="*/ 43 w 283"/>
                  <a:gd name="T5" fmla="*/ 18 h 252"/>
                  <a:gd name="T6" fmla="*/ 43 w 283"/>
                  <a:gd name="T7" fmla="*/ 21 h 252"/>
                  <a:gd name="T8" fmla="*/ 43 w 283"/>
                  <a:gd name="T9" fmla="*/ 24 h 252"/>
                  <a:gd name="T10" fmla="*/ 43 w 283"/>
                  <a:gd name="T11" fmla="*/ 26 h 252"/>
                  <a:gd name="T12" fmla="*/ 42 w 283"/>
                  <a:gd name="T13" fmla="*/ 28 h 252"/>
                  <a:gd name="T14" fmla="*/ 41 w 283"/>
                  <a:gd name="T15" fmla="*/ 31 h 252"/>
                  <a:gd name="T16" fmla="*/ 39 w 283"/>
                  <a:gd name="T17" fmla="*/ 32 h 252"/>
                  <a:gd name="T18" fmla="*/ 37 w 283"/>
                  <a:gd name="T19" fmla="*/ 34 h 252"/>
                  <a:gd name="T20" fmla="*/ 36 w 283"/>
                  <a:gd name="T21" fmla="*/ 36 h 252"/>
                  <a:gd name="T22" fmla="*/ 34 w 283"/>
                  <a:gd name="T23" fmla="*/ 37 h 252"/>
                  <a:gd name="T24" fmla="*/ 32 w 283"/>
                  <a:gd name="T25" fmla="*/ 39 h 252"/>
                  <a:gd name="T26" fmla="*/ 32 w 283"/>
                  <a:gd name="T27" fmla="*/ 40 h 252"/>
                  <a:gd name="T28" fmla="*/ 32 w 283"/>
                  <a:gd name="T29" fmla="*/ 40 h 252"/>
                  <a:gd name="T30" fmla="*/ 32 w 283"/>
                  <a:gd name="T31" fmla="*/ 41 h 252"/>
                  <a:gd name="T32" fmla="*/ 32 w 283"/>
                  <a:gd name="T33" fmla="*/ 41 h 252"/>
                  <a:gd name="T34" fmla="*/ 33 w 283"/>
                  <a:gd name="T35" fmla="*/ 42 h 252"/>
                  <a:gd name="T36" fmla="*/ 34 w 283"/>
                  <a:gd name="T37" fmla="*/ 42 h 252"/>
                  <a:gd name="T38" fmla="*/ 34 w 283"/>
                  <a:gd name="T39" fmla="*/ 42 h 252"/>
                  <a:gd name="T40" fmla="*/ 35 w 283"/>
                  <a:gd name="T41" fmla="*/ 41 h 252"/>
                  <a:gd name="T42" fmla="*/ 39 w 283"/>
                  <a:gd name="T43" fmla="*/ 39 h 252"/>
                  <a:gd name="T44" fmla="*/ 42 w 283"/>
                  <a:gd name="T45" fmla="*/ 36 h 252"/>
                  <a:gd name="T46" fmla="*/ 45 w 283"/>
                  <a:gd name="T47" fmla="*/ 32 h 252"/>
                  <a:gd name="T48" fmla="*/ 46 w 283"/>
                  <a:gd name="T49" fmla="*/ 28 h 252"/>
                  <a:gd name="T50" fmla="*/ 47 w 283"/>
                  <a:gd name="T51" fmla="*/ 24 h 252"/>
                  <a:gd name="T52" fmla="*/ 47 w 283"/>
                  <a:gd name="T53" fmla="*/ 19 h 252"/>
                  <a:gd name="T54" fmla="*/ 45 w 283"/>
                  <a:gd name="T55" fmla="*/ 15 h 252"/>
                  <a:gd name="T56" fmla="*/ 42 w 283"/>
                  <a:gd name="T57" fmla="*/ 12 h 252"/>
                  <a:gd name="T58" fmla="*/ 40 w 283"/>
                  <a:gd name="T59" fmla="*/ 10 h 252"/>
                  <a:gd name="T60" fmla="*/ 37 w 283"/>
                  <a:gd name="T61" fmla="*/ 8 h 252"/>
                  <a:gd name="T62" fmla="*/ 34 w 283"/>
                  <a:gd name="T63" fmla="*/ 7 h 252"/>
                  <a:gd name="T64" fmla="*/ 31 w 283"/>
                  <a:gd name="T65" fmla="*/ 5 h 252"/>
                  <a:gd name="T66" fmla="*/ 27 w 283"/>
                  <a:gd name="T67" fmla="*/ 4 h 252"/>
                  <a:gd name="T68" fmla="*/ 24 w 283"/>
                  <a:gd name="T69" fmla="*/ 3 h 252"/>
                  <a:gd name="T70" fmla="*/ 20 w 283"/>
                  <a:gd name="T71" fmla="*/ 2 h 252"/>
                  <a:gd name="T72" fmla="*/ 17 w 283"/>
                  <a:gd name="T73" fmla="*/ 1 h 252"/>
                  <a:gd name="T74" fmla="*/ 14 w 283"/>
                  <a:gd name="T75" fmla="*/ 1 h 252"/>
                  <a:gd name="T76" fmla="*/ 11 w 283"/>
                  <a:gd name="T77" fmla="*/ 0 h 252"/>
                  <a:gd name="T78" fmla="*/ 8 w 283"/>
                  <a:gd name="T79" fmla="*/ 0 h 252"/>
                  <a:gd name="T80" fmla="*/ 6 w 283"/>
                  <a:gd name="T81" fmla="*/ 0 h 252"/>
                  <a:gd name="T82" fmla="*/ 3 w 283"/>
                  <a:gd name="T83" fmla="*/ 0 h 252"/>
                  <a:gd name="T84" fmla="*/ 2 w 283"/>
                  <a:gd name="T85" fmla="*/ 0 h 252"/>
                  <a:gd name="T86" fmla="*/ 1 w 283"/>
                  <a:gd name="T87" fmla="*/ 0 h 252"/>
                  <a:gd name="T88" fmla="*/ 0 w 283"/>
                  <a:gd name="T89" fmla="*/ 1 h 252"/>
                  <a:gd name="T90" fmla="*/ 2 w 283"/>
                  <a:gd name="T91" fmla="*/ 1 h 252"/>
                  <a:gd name="T92" fmla="*/ 4 w 283"/>
                  <a:gd name="T93" fmla="*/ 1 h 252"/>
                  <a:gd name="T94" fmla="*/ 6 w 283"/>
                  <a:gd name="T95" fmla="*/ 2 h 252"/>
                  <a:gd name="T96" fmla="*/ 9 w 283"/>
                  <a:gd name="T97" fmla="*/ 2 h 252"/>
                  <a:gd name="T98" fmla="*/ 11 w 283"/>
                  <a:gd name="T99" fmla="*/ 3 h 252"/>
                  <a:gd name="T100" fmla="*/ 14 w 283"/>
                  <a:gd name="T101" fmla="*/ 3 h 252"/>
                  <a:gd name="T102" fmla="*/ 16 w 283"/>
                  <a:gd name="T103" fmla="*/ 4 h 252"/>
                  <a:gd name="T104" fmla="*/ 19 w 283"/>
                  <a:gd name="T105" fmla="*/ 4 h 252"/>
                  <a:gd name="T106" fmla="*/ 21 w 283"/>
                  <a:gd name="T107" fmla="*/ 5 h 252"/>
                  <a:gd name="T108" fmla="*/ 24 w 283"/>
                  <a:gd name="T109" fmla="*/ 6 h 252"/>
                  <a:gd name="T110" fmla="*/ 27 w 283"/>
                  <a:gd name="T111" fmla="*/ 7 h 252"/>
                  <a:gd name="T112" fmla="*/ 29 w 283"/>
                  <a:gd name="T113" fmla="*/ 8 h 252"/>
                  <a:gd name="T114" fmla="*/ 32 w 283"/>
                  <a:gd name="T115" fmla="*/ 9 h 252"/>
                  <a:gd name="T116" fmla="*/ 35 w 283"/>
                  <a:gd name="T117" fmla="*/ 10 h 252"/>
                  <a:gd name="T118" fmla="*/ 37 w 283"/>
                  <a:gd name="T119" fmla="*/ 11 h 252"/>
                  <a:gd name="T120" fmla="*/ 39 w 283"/>
                  <a:gd name="T121" fmla="*/ 13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Helvetica"/>
                </a:endParaRPr>
              </a:p>
            </p:txBody>
          </p:sp>
          <p:sp>
            <p:nvSpPr>
              <p:cNvPr id="13472" name="Freeform 1759"/>
              <p:cNvSpPr>
                <a:spLocks/>
              </p:cNvSpPr>
              <p:nvPr/>
            </p:nvSpPr>
            <p:spPr bwMode="auto">
              <a:xfrm>
                <a:off x="2564" y="2712"/>
                <a:ext cx="19" cy="39"/>
              </a:xfrm>
              <a:custGeom>
                <a:avLst/>
                <a:gdLst>
                  <a:gd name="T0" fmla="*/ 0 w 114"/>
                  <a:gd name="T1" fmla="*/ 21 h 238"/>
                  <a:gd name="T2" fmla="*/ 0 w 114"/>
                  <a:gd name="T3" fmla="*/ 24 h 238"/>
                  <a:gd name="T4" fmla="*/ 1 w 114"/>
                  <a:gd name="T5" fmla="*/ 28 h 238"/>
                  <a:gd name="T6" fmla="*/ 2 w 114"/>
                  <a:gd name="T7" fmla="*/ 30 h 238"/>
                  <a:gd name="T8" fmla="*/ 4 w 114"/>
                  <a:gd name="T9" fmla="*/ 33 h 238"/>
                  <a:gd name="T10" fmla="*/ 6 w 114"/>
                  <a:gd name="T11" fmla="*/ 35 h 238"/>
                  <a:gd name="T12" fmla="*/ 9 w 114"/>
                  <a:gd name="T13" fmla="*/ 37 h 238"/>
                  <a:gd name="T14" fmla="*/ 12 w 114"/>
                  <a:gd name="T15" fmla="*/ 38 h 238"/>
                  <a:gd name="T16" fmla="*/ 15 w 114"/>
                  <a:gd name="T17" fmla="*/ 39 h 238"/>
                  <a:gd name="T18" fmla="*/ 16 w 114"/>
                  <a:gd name="T19" fmla="*/ 39 h 238"/>
                  <a:gd name="T20" fmla="*/ 17 w 114"/>
                  <a:gd name="T21" fmla="*/ 39 h 238"/>
                  <a:gd name="T22" fmla="*/ 18 w 114"/>
                  <a:gd name="T23" fmla="*/ 38 h 238"/>
                  <a:gd name="T24" fmla="*/ 19 w 114"/>
                  <a:gd name="T25" fmla="*/ 37 h 238"/>
                  <a:gd name="T26" fmla="*/ 19 w 114"/>
                  <a:gd name="T27" fmla="*/ 36 h 238"/>
                  <a:gd name="T28" fmla="*/ 18 w 114"/>
                  <a:gd name="T29" fmla="*/ 35 h 238"/>
                  <a:gd name="T30" fmla="*/ 18 w 114"/>
                  <a:gd name="T31" fmla="*/ 35 h 238"/>
                  <a:gd name="T32" fmla="*/ 17 w 114"/>
                  <a:gd name="T33" fmla="*/ 34 h 238"/>
                  <a:gd name="T34" fmla="*/ 14 w 114"/>
                  <a:gd name="T35" fmla="*/ 33 h 238"/>
                  <a:gd name="T36" fmla="*/ 11 w 114"/>
                  <a:gd name="T37" fmla="*/ 32 h 238"/>
                  <a:gd name="T38" fmla="*/ 8 w 114"/>
                  <a:gd name="T39" fmla="*/ 29 h 238"/>
                  <a:gd name="T40" fmla="*/ 7 w 114"/>
                  <a:gd name="T41" fmla="*/ 27 h 238"/>
                  <a:gd name="T42" fmla="*/ 5 w 114"/>
                  <a:gd name="T43" fmla="*/ 24 h 238"/>
                  <a:gd name="T44" fmla="*/ 5 w 114"/>
                  <a:gd name="T45" fmla="*/ 21 h 238"/>
                  <a:gd name="T46" fmla="*/ 5 w 114"/>
                  <a:gd name="T47" fmla="*/ 18 h 238"/>
                  <a:gd name="T48" fmla="*/ 6 w 114"/>
                  <a:gd name="T49" fmla="*/ 15 h 238"/>
                  <a:gd name="T50" fmla="*/ 7 w 114"/>
                  <a:gd name="T51" fmla="*/ 12 h 238"/>
                  <a:gd name="T52" fmla="*/ 9 w 114"/>
                  <a:gd name="T53" fmla="*/ 10 h 238"/>
                  <a:gd name="T54" fmla="*/ 10 w 114"/>
                  <a:gd name="T55" fmla="*/ 8 h 238"/>
                  <a:gd name="T56" fmla="*/ 12 w 114"/>
                  <a:gd name="T57" fmla="*/ 6 h 238"/>
                  <a:gd name="T58" fmla="*/ 14 w 114"/>
                  <a:gd name="T59" fmla="*/ 5 h 238"/>
                  <a:gd name="T60" fmla="*/ 16 w 114"/>
                  <a:gd name="T61" fmla="*/ 3 h 238"/>
                  <a:gd name="T62" fmla="*/ 18 w 114"/>
                  <a:gd name="T63" fmla="*/ 1 h 238"/>
                  <a:gd name="T64" fmla="*/ 19 w 114"/>
                  <a:gd name="T65" fmla="*/ 0 h 238"/>
                  <a:gd name="T66" fmla="*/ 18 w 114"/>
                  <a:gd name="T67" fmla="*/ 0 h 238"/>
                  <a:gd name="T68" fmla="*/ 16 w 114"/>
                  <a:gd name="T69" fmla="*/ 1 h 238"/>
                  <a:gd name="T70" fmla="*/ 13 w 114"/>
                  <a:gd name="T71" fmla="*/ 3 h 238"/>
                  <a:gd name="T72" fmla="*/ 9 w 114"/>
                  <a:gd name="T73" fmla="*/ 6 h 238"/>
                  <a:gd name="T74" fmla="*/ 6 w 114"/>
                  <a:gd name="T75" fmla="*/ 9 h 238"/>
                  <a:gd name="T76" fmla="*/ 3 w 114"/>
                  <a:gd name="T77" fmla="*/ 13 h 238"/>
                  <a:gd name="T78" fmla="*/ 1 w 114"/>
                  <a:gd name="T79" fmla="*/ 17 h 238"/>
                  <a:gd name="T80" fmla="*/ 0 w 114"/>
                  <a:gd name="T81" fmla="*/ 21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Helvetica"/>
                </a:endParaRPr>
              </a:p>
            </p:txBody>
          </p:sp>
          <p:sp>
            <p:nvSpPr>
              <p:cNvPr id="13473" name="Freeform 1760"/>
              <p:cNvSpPr>
                <a:spLocks/>
              </p:cNvSpPr>
              <p:nvPr/>
            </p:nvSpPr>
            <p:spPr bwMode="auto">
              <a:xfrm>
                <a:off x="2698" y="2689"/>
                <a:ext cx="41" cy="52"/>
              </a:xfrm>
              <a:custGeom>
                <a:avLst/>
                <a:gdLst>
                  <a:gd name="T0" fmla="*/ 35 w 246"/>
                  <a:gd name="T1" fmla="*/ 21 h 310"/>
                  <a:gd name="T2" fmla="*/ 37 w 246"/>
                  <a:gd name="T3" fmla="*/ 24 h 310"/>
                  <a:gd name="T4" fmla="*/ 38 w 246"/>
                  <a:gd name="T5" fmla="*/ 28 h 310"/>
                  <a:gd name="T6" fmla="*/ 37 w 246"/>
                  <a:gd name="T7" fmla="*/ 31 h 310"/>
                  <a:gd name="T8" fmla="*/ 35 w 246"/>
                  <a:gd name="T9" fmla="*/ 35 h 310"/>
                  <a:gd name="T10" fmla="*/ 31 w 246"/>
                  <a:gd name="T11" fmla="*/ 38 h 310"/>
                  <a:gd name="T12" fmla="*/ 28 w 246"/>
                  <a:gd name="T13" fmla="*/ 41 h 310"/>
                  <a:gd name="T14" fmla="*/ 24 w 246"/>
                  <a:gd name="T15" fmla="*/ 44 h 310"/>
                  <a:gd name="T16" fmla="*/ 22 w 246"/>
                  <a:gd name="T17" fmla="*/ 47 h 310"/>
                  <a:gd name="T18" fmla="*/ 21 w 246"/>
                  <a:gd name="T19" fmla="*/ 48 h 310"/>
                  <a:gd name="T20" fmla="*/ 20 w 246"/>
                  <a:gd name="T21" fmla="*/ 50 h 310"/>
                  <a:gd name="T22" fmla="*/ 20 w 246"/>
                  <a:gd name="T23" fmla="*/ 51 h 310"/>
                  <a:gd name="T24" fmla="*/ 22 w 246"/>
                  <a:gd name="T25" fmla="*/ 52 h 310"/>
                  <a:gd name="T26" fmla="*/ 23 w 246"/>
                  <a:gd name="T27" fmla="*/ 52 h 310"/>
                  <a:gd name="T28" fmla="*/ 26 w 246"/>
                  <a:gd name="T29" fmla="*/ 49 h 310"/>
                  <a:gd name="T30" fmla="*/ 30 w 246"/>
                  <a:gd name="T31" fmla="*/ 45 h 310"/>
                  <a:gd name="T32" fmla="*/ 35 w 246"/>
                  <a:gd name="T33" fmla="*/ 41 h 310"/>
                  <a:gd name="T34" fmla="*/ 39 w 246"/>
                  <a:gd name="T35" fmla="*/ 37 h 310"/>
                  <a:gd name="T36" fmla="*/ 41 w 246"/>
                  <a:gd name="T37" fmla="*/ 31 h 310"/>
                  <a:gd name="T38" fmla="*/ 40 w 246"/>
                  <a:gd name="T39" fmla="*/ 26 h 310"/>
                  <a:gd name="T40" fmla="*/ 38 w 246"/>
                  <a:gd name="T41" fmla="*/ 20 h 310"/>
                  <a:gd name="T42" fmla="*/ 34 w 246"/>
                  <a:gd name="T43" fmla="*/ 16 h 310"/>
                  <a:gd name="T44" fmla="*/ 30 w 246"/>
                  <a:gd name="T45" fmla="*/ 12 h 310"/>
                  <a:gd name="T46" fmla="*/ 25 w 246"/>
                  <a:gd name="T47" fmla="*/ 10 h 310"/>
                  <a:gd name="T48" fmla="*/ 21 w 246"/>
                  <a:gd name="T49" fmla="*/ 7 h 310"/>
                  <a:gd name="T50" fmla="*/ 16 w 246"/>
                  <a:gd name="T51" fmla="*/ 5 h 310"/>
                  <a:gd name="T52" fmla="*/ 12 w 246"/>
                  <a:gd name="T53" fmla="*/ 3 h 310"/>
                  <a:gd name="T54" fmla="*/ 8 w 246"/>
                  <a:gd name="T55" fmla="*/ 1 h 310"/>
                  <a:gd name="T56" fmla="*/ 4 w 246"/>
                  <a:gd name="T57" fmla="*/ 0 h 310"/>
                  <a:gd name="T58" fmla="*/ 1 w 246"/>
                  <a:gd name="T59" fmla="*/ 0 h 310"/>
                  <a:gd name="T60" fmla="*/ 1 w 246"/>
                  <a:gd name="T61" fmla="*/ 1 h 310"/>
                  <a:gd name="T62" fmla="*/ 5 w 246"/>
                  <a:gd name="T63" fmla="*/ 2 h 310"/>
                  <a:gd name="T64" fmla="*/ 9 w 246"/>
                  <a:gd name="T65" fmla="*/ 4 h 310"/>
                  <a:gd name="T66" fmla="*/ 13 w 246"/>
                  <a:gd name="T67" fmla="*/ 6 h 310"/>
                  <a:gd name="T68" fmla="*/ 18 w 246"/>
                  <a:gd name="T69" fmla="*/ 9 h 310"/>
                  <a:gd name="T70" fmla="*/ 22 w 246"/>
                  <a:gd name="T71" fmla="*/ 12 h 310"/>
                  <a:gd name="T72" fmla="*/ 27 w 246"/>
                  <a:gd name="T73" fmla="*/ 15 h 310"/>
                  <a:gd name="T74" fmla="*/ 31 w 246"/>
                  <a:gd name="T75" fmla="*/ 18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Helvetica"/>
                </a:endParaRPr>
              </a:p>
            </p:txBody>
          </p:sp>
          <p:sp>
            <p:nvSpPr>
              <p:cNvPr id="13474" name="Freeform 1761"/>
              <p:cNvSpPr>
                <a:spLocks/>
              </p:cNvSpPr>
              <p:nvPr/>
            </p:nvSpPr>
            <p:spPr bwMode="auto">
              <a:xfrm>
                <a:off x="2653" y="2750"/>
                <a:ext cx="14" cy="31"/>
              </a:xfrm>
              <a:custGeom>
                <a:avLst/>
                <a:gdLst>
                  <a:gd name="T0" fmla="*/ 5 w 83"/>
                  <a:gd name="T1" fmla="*/ 2 h 187"/>
                  <a:gd name="T2" fmla="*/ 5 w 83"/>
                  <a:gd name="T3" fmla="*/ 1 h 187"/>
                  <a:gd name="T4" fmla="*/ 4 w 83"/>
                  <a:gd name="T5" fmla="*/ 0 h 187"/>
                  <a:gd name="T6" fmla="*/ 3 w 83"/>
                  <a:gd name="T7" fmla="*/ 0 h 187"/>
                  <a:gd name="T8" fmla="*/ 2 w 83"/>
                  <a:gd name="T9" fmla="*/ 0 h 187"/>
                  <a:gd name="T10" fmla="*/ 1 w 83"/>
                  <a:gd name="T11" fmla="*/ 0 h 187"/>
                  <a:gd name="T12" fmla="*/ 1 w 83"/>
                  <a:gd name="T13" fmla="*/ 1 h 187"/>
                  <a:gd name="T14" fmla="*/ 0 w 83"/>
                  <a:gd name="T15" fmla="*/ 2 h 187"/>
                  <a:gd name="T16" fmla="*/ 0 w 83"/>
                  <a:gd name="T17" fmla="*/ 3 h 187"/>
                  <a:gd name="T18" fmla="*/ 1 w 83"/>
                  <a:gd name="T19" fmla="*/ 7 h 187"/>
                  <a:gd name="T20" fmla="*/ 3 w 83"/>
                  <a:gd name="T21" fmla="*/ 12 h 187"/>
                  <a:gd name="T22" fmla="*/ 5 w 83"/>
                  <a:gd name="T23" fmla="*/ 17 h 187"/>
                  <a:gd name="T24" fmla="*/ 7 w 83"/>
                  <a:gd name="T25" fmla="*/ 21 h 187"/>
                  <a:gd name="T26" fmla="*/ 9 w 83"/>
                  <a:gd name="T27" fmla="*/ 25 h 187"/>
                  <a:gd name="T28" fmla="*/ 11 w 83"/>
                  <a:gd name="T29" fmla="*/ 28 h 187"/>
                  <a:gd name="T30" fmla="*/ 13 w 83"/>
                  <a:gd name="T31" fmla="*/ 31 h 187"/>
                  <a:gd name="T32" fmla="*/ 14 w 83"/>
                  <a:gd name="T33" fmla="*/ 31 h 187"/>
                  <a:gd name="T34" fmla="*/ 13 w 83"/>
                  <a:gd name="T35" fmla="*/ 29 h 187"/>
                  <a:gd name="T36" fmla="*/ 13 w 83"/>
                  <a:gd name="T37" fmla="*/ 26 h 187"/>
                  <a:gd name="T38" fmla="*/ 11 w 83"/>
                  <a:gd name="T39" fmla="*/ 23 h 187"/>
                  <a:gd name="T40" fmla="*/ 10 w 83"/>
                  <a:gd name="T41" fmla="*/ 19 h 187"/>
                  <a:gd name="T42" fmla="*/ 9 w 83"/>
                  <a:gd name="T43" fmla="*/ 15 h 187"/>
                  <a:gd name="T44" fmla="*/ 7 w 83"/>
                  <a:gd name="T45" fmla="*/ 10 h 187"/>
                  <a:gd name="T46" fmla="*/ 6 w 83"/>
                  <a:gd name="T47" fmla="*/ 6 h 187"/>
                  <a:gd name="T48" fmla="*/ 5 w 83"/>
                  <a:gd name="T49" fmla="*/ 2 h 1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3"/>
                  <a:gd name="T76" fmla="*/ 0 h 187"/>
                  <a:gd name="T77" fmla="*/ 83 w 83"/>
                  <a:gd name="T78" fmla="*/ 187 h 1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3" h="187">
                    <a:moveTo>
                      <a:pt x="31" y="14"/>
                    </a:moveTo>
                    <a:lnTo>
                      <a:pt x="29" y="8"/>
                    </a:lnTo>
                    <a:lnTo>
                      <a:pt x="25" y="3"/>
                    </a:lnTo>
                    <a:lnTo>
                      <a:pt x="19" y="1"/>
                    </a:lnTo>
                    <a:lnTo>
                      <a:pt x="14" y="0"/>
                    </a:lnTo>
                    <a:lnTo>
                      <a:pt x="8" y="2"/>
                    </a:lnTo>
                    <a:lnTo>
                      <a:pt x="3" y="5"/>
                    </a:lnTo>
                    <a:lnTo>
                      <a:pt x="0" y="11"/>
                    </a:lnTo>
                    <a:lnTo>
                      <a:pt x="0" y="17"/>
                    </a:lnTo>
                    <a:lnTo>
                      <a:pt x="5" y="42"/>
                    </a:lnTo>
                    <a:lnTo>
                      <a:pt x="15" y="71"/>
                    </a:lnTo>
                    <a:lnTo>
                      <a:pt x="27" y="100"/>
                    </a:lnTo>
                    <a:lnTo>
                      <a:pt x="41" y="127"/>
                    </a:lnTo>
                    <a:lnTo>
                      <a:pt x="55" y="151"/>
                    </a:lnTo>
                    <a:lnTo>
                      <a:pt x="68" y="171"/>
                    </a:lnTo>
                    <a:lnTo>
                      <a:pt x="77" y="184"/>
                    </a:lnTo>
                    <a:lnTo>
                      <a:pt x="83" y="187"/>
                    </a:lnTo>
                    <a:lnTo>
                      <a:pt x="80" y="174"/>
                    </a:lnTo>
                    <a:lnTo>
                      <a:pt x="75" y="158"/>
                    </a:lnTo>
                    <a:lnTo>
                      <a:pt x="68" y="138"/>
                    </a:lnTo>
                    <a:lnTo>
                      <a:pt x="59" y="113"/>
                    </a:lnTo>
                    <a:lnTo>
                      <a:pt x="51" y="88"/>
                    </a:lnTo>
                    <a:lnTo>
                      <a:pt x="43" y="63"/>
                    </a:lnTo>
                    <a:lnTo>
                      <a:pt x="36" y="38"/>
                    </a:lnTo>
                    <a:lnTo>
                      <a:pt x="31" y="1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Helvetica"/>
                </a:endParaRPr>
              </a:p>
            </p:txBody>
          </p:sp>
          <p:sp>
            <p:nvSpPr>
              <p:cNvPr id="13475" name="Freeform 1762"/>
              <p:cNvSpPr>
                <a:spLocks/>
              </p:cNvSpPr>
              <p:nvPr/>
            </p:nvSpPr>
            <p:spPr bwMode="auto">
              <a:xfrm>
                <a:off x="2647" y="2733"/>
                <a:ext cx="7" cy="16"/>
              </a:xfrm>
              <a:custGeom>
                <a:avLst/>
                <a:gdLst>
                  <a:gd name="T0" fmla="*/ 4 w 44"/>
                  <a:gd name="T1" fmla="*/ 2 h 94"/>
                  <a:gd name="T2" fmla="*/ 3 w 44"/>
                  <a:gd name="T3" fmla="*/ 1 h 94"/>
                  <a:gd name="T4" fmla="*/ 3 w 44"/>
                  <a:gd name="T5" fmla="*/ 0 h 94"/>
                  <a:gd name="T6" fmla="*/ 2 w 44"/>
                  <a:gd name="T7" fmla="*/ 0 h 94"/>
                  <a:gd name="T8" fmla="*/ 2 w 44"/>
                  <a:gd name="T9" fmla="*/ 0 h 94"/>
                  <a:gd name="T10" fmla="*/ 1 w 44"/>
                  <a:gd name="T11" fmla="*/ 0 h 94"/>
                  <a:gd name="T12" fmla="*/ 0 w 44"/>
                  <a:gd name="T13" fmla="*/ 1 h 94"/>
                  <a:gd name="T14" fmla="*/ 0 w 44"/>
                  <a:gd name="T15" fmla="*/ 1 h 94"/>
                  <a:gd name="T16" fmla="*/ 0 w 44"/>
                  <a:gd name="T17" fmla="*/ 2 h 94"/>
                  <a:gd name="T18" fmla="*/ 0 w 44"/>
                  <a:gd name="T19" fmla="*/ 4 h 94"/>
                  <a:gd name="T20" fmla="*/ 1 w 44"/>
                  <a:gd name="T21" fmla="*/ 6 h 94"/>
                  <a:gd name="T22" fmla="*/ 1 w 44"/>
                  <a:gd name="T23" fmla="*/ 9 h 94"/>
                  <a:gd name="T24" fmla="*/ 2 w 44"/>
                  <a:gd name="T25" fmla="*/ 11 h 94"/>
                  <a:gd name="T26" fmla="*/ 3 w 44"/>
                  <a:gd name="T27" fmla="*/ 13 h 94"/>
                  <a:gd name="T28" fmla="*/ 4 w 44"/>
                  <a:gd name="T29" fmla="*/ 15 h 94"/>
                  <a:gd name="T30" fmla="*/ 6 w 44"/>
                  <a:gd name="T31" fmla="*/ 16 h 94"/>
                  <a:gd name="T32" fmla="*/ 7 w 44"/>
                  <a:gd name="T33" fmla="*/ 16 h 94"/>
                  <a:gd name="T34" fmla="*/ 7 w 44"/>
                  <a:gd name="T35" fmla="*/ 13 h 94"/>
                  <a:gd name="T36" fmla="*/ 6 w 44"/>
                  <a:gd name="T37" fmla="*/ 9 h 94"/>
                  <a:gd name="T38" fmla="*/ 5 w 44"/>
                  <a:gd name="T39" fmla="*/ 5 h 94"/>
                  <a:gd name="T40" fmla="*/ 4 w 44"/>
                  <a:gd name="T41" fmla="*/ 2 h 9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
                  <a:gd name="T64" fmla="*/ 0 h 94"/>
                  <a:gd name="T65" fmla="*/ 44 w 44"/>
                  <a:gd name="T66" fmla="*/ 94 h 9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 h="94">
                    <a:moveTo>
                      <a:pt x="22" y="10"/>
                    </a:moveTo>
                    <a:lnTo>
                      <a:pt x="21" y="6"/>
                    </a:lnTo>
                    <a:lnTo>
                      <a:pt x="18" y="2"/>
                    </a:lnTo>
                    <a:lnTo>
                      <a:pt x="14" y="0"/>
                    </a:lnTo>
                    <a:lnTo>
                      <a:pt x="10" y="0"/>
                    </a:lnTo>
                    <a:lnTo>
                      <a:pt x="6" y="1"/>
                    </a:lnTo>
                    <a:lnTo>
                      <a:pt x="3" y="3"/>
                    </a:lnTo>
                    <a:lnTo>
                      <a:pt x="0" y="7"/>
                    </a:lnTo>
                    <a:lnTo>
                      <a:pt x="0" y="11"/>
                    </a:lnTo>
                    <a:lnTo>
                      <a:pt x="0" y="24"/>
                    </a:lnTo>
                    <a:lnTo>
                      <a:pt x="4" y="38"/>
                    </a:lnTo>
                    <a:lnTo>
                      <a:pt x="8" y="52"/>
                    </a:lnTo>
                    <a:lnTo>
                      <a:pt x="14" y="65"/>
                    </a:lnTo>
                    <a:lnTo>
                      <a:pt x="21" y="78"/>
                    </a:lnTo>
                    <a:lnTo>
                      <a:pt x="28" y="87"/>
                    </a:lnTo>
                    <a:lnTo>
                      <a:pt x="37" y="93"/>
                    </a:lnTo>
                    <a:lnTo>
                      <a:pt x="42" y="94"/>
                    </a:lnTo>
                    <a:lnTo>
                      <a:pt x="44" y="76"/>
                    </a:lnTo>
                    <a:lnTo>
                      <a:pt x="38" y="54"/>
                    </a:lnTo>
                    <a:lnTo>
                      <a:pt x="31" y="32"/>
                    </a:lnTo>
                    <a:lnTo>
                      <a:pt x="22" y="1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Helvetica"/>
                </a:endParaRPr>
              </a:p>
            </p:txBody>
          </p:sp>
          <p:sp>
            <p:nvSpPr>
              <p:cNvPr id="13476" name="Freeform 1763"/>
              <p:cNvSpPr>
                <a:spLocks/>
              </p:cNvSpPr>
              <p:nvPr/>
            </p:nvSpPr>
            <p:spPr bwMode="auto">
              <a:xfrm>
                <a:off x="2641" y="2722"/>
                <a:ext cx="6" cy="9"/>
              </a:xfrm>
              <a:custGeom>
                <a:avLst/>
                <a:gdLst>
                  <a:gd name="T0" fmla="*/ 3 w 38"/>
                  <a:gd name="T1" fmla="*/ 1 h 54"/>
                  <a:gd name="T2" fmla="*/ 3 w 38"/>
                  <a:gd name="T3" fmla="*/ 1 h 54"/>
                  <a:gd name="T4" fmla="*/ 3 w 38"/>
                  <a:gd name="T5" fmla="*/ 1 h 54"/>
                  <a:gd name="T6" fmla="*/ 3 w 38"/>
                  <a:gd name="T7" fmla="*/ 1 h 54"/>
                  <a:gd name="T8" fmla="*/ 3 w 38"/>
                  <a:gd name="T9" fmla="*/ 1 h 54"/>
                  <a:gd name="T10" fmla="*/ 3 w 38"/>
                  <a:gd name="T11" fmla="*/ 1 h 54"/>
                  <a:gd name="T12" fmla="*/ 2 w 38"/>
                  <a:gd name="T13" fmla="*/ 0 h 54"/>
                  <a:gd name="T14" fmla="*/ 2 w 38"/>
                  <a:gd name="T15" fmla="*/ 0 h 54"/>
                  <a:gd name="T16" fmla="*/ 1 w 38"/>
                  <a:gd name="T17" fmla="*/ 0 h 54"/>
                  <a:gd name="T18" fmla="*/ 1 w 38"/>
                  <a:gd name="T19" fmla="*/ 0 h 54"/>
                  <a:gd name="T20" fmla="*/ 0 w 38"/>
                  <a:gd name="T21" fmla="*/ 1 h 54"/>
                  <a:gd name="T22" fmla="*/ 0 w 38"/>
                  <a:gd name="T23" fmla="*/ 1 h 54"/>
                  <a:gd name="T24" fmla="*/ 0 w 38"/>
                  <a:gd name="T25" fmla="*/ 2 h 54"/>
                  <a:gd name="T26" fmla="*/ 0 w 38"/>
                  <a:gd name="T27" fmla="*/ 3 h 54"/>
                  <a:gd name="T28" fmla="*/ 1 w 38"/>
                  <a:gd name="T29" fmla="*/ 4 h 54"/>
                  <a:gd name="T30" fmla="*/ 1 w 38"/>
                  <a:gd name="T31" fmla="*/ 5 h 54"/>
                  <a:gd name="T32" fmla="*/ 2 w 38"/>
                  <a:gd name="T33" fmla="*/ 7 h 54"/>
                  <a:gd name="T34" fmla="*/ 3 w 38"/>
                  <a:gd name="T35" fmla="*/ 8 h 54"/>
                  <a:gd name="T36" fmla="*/ 4 w 38"/>
                  <a:gd name="T37" fmla="*/ 8 h 54"/>
                  <a:gd name="T38" fmla="*/ 5 w 38"/>
                  <a:gd name="T39" fmla="*/ 9 h 54"/>
                  <a:gd name="T40" fmla="*/ 6 w 38"/>
                  <a:gd name="T41" fmla="*/ 9 h 54"/>
                  <a:gd name="T42" fmla="*/ 6 w 38"/>
                  <a:gd name="T43" fmla="*/ 7 h 54"/>
                  <a:gd name="T44" fmla="*/ 5 w 38"/>
                  <a:gd name="T45" fmla="*/ 5 h 54"/>
                  <a:gd name="T46" fmla="*/ 4 w 38"/>
                  <a:gd name="T47" fmla="*/ 3 h 54"/>
                  <a:gd name="T48" fmla="*/ 3 w 38"/>
                  <a:gd name="T49" fmla="*/ 1 h 5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
                  <a:gd name="T76" fmla="*/ 0 h 54"/>
                  <a:gd name="T77" fmla="*/ 38 w 38"/>
                  <a:gd name="T78" fmla="*/ 54 h 5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 h="54">
                    <a:moveTo>
                      <a:pt x="20" y="7"/>
                    </a:moveTo>
                    <a:lnTo>
                      <a:pt x="20" y="8"/>
                    </a:lnTo>
                    <a:lnTo>
                      <a:pt x="19" y="4"/>
                    </a:lnTo>
                    <a:lnTo>
                      <a:pt x="15" y="1"/>
                    </a:lnTo>
                    <a:lnTo>
                      <a:pt x="12" y="0"/>
                    </a:lnTo>
                    <a:lnTo>
                      <a:pt x="7" y="0"/>
                    </a:lnTo>
                    <a:lnTo>
                      <a:pt x="4" y="1"/>
                    </a:lnTo>
                    <a:lnTo>
                      <a:pt x="1" y="4"/>
                    </a:lnTo>
                    <a:lnTo>
                      <a:pt x="0" y="8"/>
                    </a:lnTo>
                    <a:lnTo>
                      <a:pt x="0" y="11"/>
                    </a:lnTo>
                    <a:lnTo>
                      <a:pt x="1" y="17"/>
                    </a:lnTo>
                    <a:lnTo>
                      <a:pt x="4" y="24"/>
                    </a:lnTo>
                    <a:lnTo>
                      <a:pt x="8" y="32"/>
                    </a:lnTo>
                    <a:lnTo>
                      <a:pt x="14" y="39"/>
                    </a:lnTo>
                    <a:lnTo>
                      <a:pt x="20" y="46"/>
                    </a:lnTo>
                    <a:lnTo>
                      <a:pt x="27" y="50"/>
                    </a:lnTo>
                    <a:lnTo>
                      <a:pt x="33" y="54"/>
                    </a:lnTo>
                    <a:lnTo>
                      <a:pt x="38" y="54"/>
                    </a:lnTo>
                    <a:lnTo>
                      <a:pt x="36" y="42"/>
                    </a:lnTo>
                    <a:lnTo>
                      <a:pt x="32" y="29"/>
                    </a:lnTo>
                    <a:lnTo>
                      <a:pt x="25" y="16"/>
                    </a:lnTo>
                    <a:lnTo>
                      <a:pt x="20"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Helvetica"/>
                </a:endParaRPr>
              </a:p>
            </p:txBody>
          </p:sp>
          <p:sp>
            <p:nvSpPr>
              <p:cNvPr id="13477" name="Freeform 1764"/>
              <p:cNvSpPr>
                <a:spLocks/>
              </p:cNvSpPr>
              <p:nvPr/>
            </p:nvSpPr>
            <p:spPr bwMode="auto">
              <a:xfrm>
                <a:off x="2636" y="2714"/>
                <a:ext cx="8" cy="6"/>
              </a:xfrm>
              <a:custGeom>
                <a:avLst/>
                <a:gdLst>
                  <a:gd name="T0" fmla="*/ 6 w 52"/>
                  <a:gd name="T1" fmla="*/ 4 h 36"/>
                  <a:gd name="T2" fmla="*/ 7 w 52"/>
                  <a:gd name="T3" fmla="*/ 4 h 36"/>
                  <a:gd name="T4" fmla="*/ 8 w 52"/>
                  <a:gd name="T5" fmla="*/ 3 h 36"/>
                  <a:gd name="T6" fmla="*/ 8 w 52"/>
                  <a:gd name="T7" fmla="*/ 3 h 36"/>
                  <a:gd name="T8" fmla="*/ 8 w 52"/>
                  <a:gd name="T9" fmla="*/ 2 h 36"/>
                  <a:gd name="T10" fmla="*/ 8 w 52"/>
                  <a:gd name="T11" fmla="*/ 1 h 36"/>
                  <a:gd name="T12" fmla="*/ 7 w 52"/>
                  <a:gd name="T13" fmla="*/ 0 h 36"/>
                  <a:gd name="T14" fmla="*/ 6 w 52"/>
                  <a:gd name="T15" fmla="*/ 0 h 36"/>
                  <a:gd name="T16" fmla="*/ 6 w 52"/>
                  <a:gd name="T17" fmla="*/ 0 h 36"/>
                  <a:gd name="T18" fmla="*/ 5 w 52"/>
                  <a:gd name="T19" fmla="*/ 0 h 36"/>
                  <a:gd name="T20" fmla="*/ 4 w 52"/>
                  <a:gd name="T21" fmla="*/ 0 h 36"/>
                  <a:gd name="T22" fmla="*/ 3 w 52"/>
                  <a:gd name="T23" fmla="*/ 1 h 36"/>
                  <a:gd name="T24" fmla="*/ 2 w 52"/>
                  <a:gd name="T25" fmla="*/ 1 h 36"/>
                  <a:gd name="T26" fmla="*/ 1 w 52"/>
                  <a:gd name="T27" fmla="*/ 2 h 36"/>
                  <a:gd name="T28" fmla="*/ 0 w 52"/>
                  <a:gd name="T29" fmla="*/ 4 h 36"/>
                  <a:gd name="T30" fmla="*/ 0 w 52"/>
                  <a:gd name="T31" fmla="*/ 5 h 36"/>
                  <a:gd name="T32" fmla="*/ 0 w 52"/>
                  <a:gd name="T33" fmla="*/ 5 h 36"/>
                  <a:gd name="T34" fmla="*/ 1 w 52"/>
                  <a:gd name="T35" fmla="*/ 6 h 36"/>
                  <a:gd name="T36" fmla="*/ 1 w 52"/>
                  <a:gd name="T37" fmla="*/ 6 h 36"/>
                  <a:gd name="T38" fmla="*/ 2 w 52"/>
                  <a:gd name="T39" fmla="*/ 6 h 36"/>
                  <a:gd name="T40" fmla="*/ 3 w 52"/>
                  <a:gd name="T41" fmla="*/ 6 h 36"/>
                  <a:gd name="T42" fmla="*/ 4 w 52"/>
                  <a:gd name="T43" fmla="*/ 6 h 36"/>
                  <a:gd name="T44" fmla="*/ 5 w 52"/>
                  <a:gd name="T45" fmla="*/ 5 h 36"/>
                  <a:gd name="T46" fmla="*/ 6 w 52"/>
                  <a:gd name="T47" fmla="*/ 5 h 36"/>
                  <a:gd name="T48" fmla="*/ 6 w 52"/>
                  <a:gd name="T49" fmla="*/ 4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36"/>
                  <a:gd name="T77" fmla="*/ 52 w 52"/>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36">
                    <a:moveTo>
                      <a:pt x="41" y="27"/>
                    </a:moveTo>
                    <a:lnTo>
                      <a:pt x="46" y="24"/>
                    </a:lnTo>
                    <a:lnTo>
                      <a:pt x="51" y="21"/>
                    </a:lnTo>
                    <a:lnTo>
                      <a:pt x="52" y="16"/>
                    </a:lnTo>
                    <a:lnTo>
                      <a:pt x="52" y="12"/>
                    </a:lnTo>
                    <a:lnTo>
                      <a:pt x="50" y="6"/>
                    </a:lnTo>
                    <a:lnTo>
                      <a:pt x="46" y="2"/>
                    </a:lnTo>
                    <a:lnTo>
                      <a:pt x="41" y="0"/>
                    </a:lnTo>
                    <a:lnTo>
                      <a:pt x="36" y="0"/>
                    </a:lnTo>
                    <a:lnTo>
                      <a:pt x="33" y="0"/>
                    </a:lnTo>
                    <a:lnTo>
                      <a:pt x="29" y="1"/>
                    </a:lnTo>
                    <a:lnTo>
                      <a:pt x="21" y="4"/>
                    </a:lnTo>
                    <a:lnTo>
                      <a:pt x="13" y="8"/>
                    </a:lnTo>
                    <a:lnTo>
                      <a:pt x="6" y="15"/>
                    </a:lnTo>
                    <a:lnTo>
                      <a:pt x="3" y="22"/>
                    </a:lnTo>
                    <a:lnTo>
                      <a:pt x="0" y="29"/>
                    </a:lnTo>
                    <a:lnTo>
                      <a:pt x="0" y="31"/>
                    </a:lnTo>
                    <a:lnTo>
                      <a:pt x="4" y="33"/>
                    </a:lnTo>
                    <a:lnTo>
                      <a:pt x="9" y="36"/>
                    </a:lnTo>
                    <a:lnTo>
                      <a:pt x="13" y="36"/>
                    </a:lnTo>
                    <a:lnTo>
                      <a:pt x="18" y="36"/>
                    </a:lnTo>
                    <a:lnTo>
                      <a:pt x="24" y="33"/>
                    </a:lnTo>
                    <a:lnTo>
                      <a:pt x="30" y="32"/>
                    </a:lnTo>
                    <a:lnTo>
                      <a:pt x="36" y="30"/>
                    </a:lnTo>
                    <a:lnTo>
                      <a:pt x="41" y="2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Helvetica"/>
                </a:endParaRPr>
              </a:p>
            </p:txBody>
          </p:sp>
          <p:sp>
            <p:nvSpPr>
              <p:cNvPr id="13478" name="Freeform 1765"/>
              <p:cNvSpPr>
                <a:spLocks/>
              </p:cNvSpPr>
              <p:nvPr/>
            </p:nvSpPr>
            <p:spPr bwMode="auto">
              <a:xfrm>
                <a:off x="2596" y="2704"/>
                <a:ext cx="33" cy="39"/>
              </a:xfrm>
              <a:custGeom>
                <a:avLst/>
                <a:gdLst>
                  <a:gd name="T0" fmla="*/ 12 w 198"/>
                  <a:gd name="T1" fmla="*/ 6 h 236"/>
                  <a:gd name="T2" fmla="*/ 10 w 198"/>
                  <a:gd name="T3" fmla="*/ 8 h 236"/>
                  <a:gd name="T4" fmla="*/ 8 w 198"/>
                  <a:gd name="T5" fmla="*/ 10 h 236"/>
                  <a:gd name="T6" fmla="*/ 6 w 198"/>
                  <a:gd name="T7" fmla="*/ 12 h 236"/>
                  <a:gd name="T8" fmla="*/ 4 w 198"/>
                  <a:gd name="T9" fmla="*/ 14 h 236"/>
                  <a:gd name="T10" fmla="*/ 2 w 198"/>
                  <a:gd name="T11" fmla="*/ 17 h 236"/>
                  <a:gd name="T12" fmla="*/ 1 w 198"/>
                  <a:gd name="T13" fmla="*/ 19 h 236"/>
                  <a:gd name="T14" fmla="*/ 0 w 198"/>
                  <a:gd name="T15" fmla="*/ 21 h 236"/>
                  <a:gd name="T16" fmla="*/ 0 w 198"/>
                  <a:gd name="T17" fmla="*/ 24 h 236"/>
                  <a:gd name="T18" fmla="*/ 0 w 198"/>
                  <a:gd name="T19" fmla="*/ 28 h 236"/>
                  <a:gd name="T20" fmla="*/ 2 w 198"/>
                  <a:gd name="T21" fmla="*/ 31 h 236"/>
                  <a:gd name="T22" fmla="*/ 4 w 198"/>
                  <a:gd name="T23" fmla="*/ 34 h 236"/>
                  <a:gd name="T24" fmla="*/ 7 w 198"/>
                  <a:gd name="T25" fmla="*/ 36 h 236"/>
                  <a:gd name="T26" fmla="*/ 11 w 198"/>
                  <a:gd name="T27" fmla="*/ 38 h 236"/>
                  <a:gd name="T28" fmla="*/ 15 w 198"/>
                  <a:gd name="T29" fmla="*/ 39 h 236"/>
                  <a:gd name="T30" fmla="*/ 18 w 198"/>
                  <a:gd name="T31" fmla="*/ 39 h 236"/>
                  <a:gd name="T32" fmla="*/ 22 w 198"/>
                  <a:gd name="T33" fmla="*/ 38 h 236"/>
                  <a:gd name="T34" fmla="*/ 23 w 198"/>
                  <a:gd name="T35" fmla="*/ 38 h 236"/>
                  <a:gd name="T36" fmla="*/ 24 w 198"/>
                  <a:gd name="T37" fmla="*/ 38 h 236"/>
                  <a:gd name="T38" fmla="*/ 24 w 198"/>
                  <a:gd name="T39" fmla="*/ 37 h 236"/>
                  <a:gd name="T40" fmla="*/ 24 w 198"/>
                  <a:gd name="T41" fmla="*/ 37 h 236"/>
                  <a:gd name="T42" fmla="*/ 24 w 198"/>
                  <a:gd name="T43" fmla="*/ 36 h 236"/>
                  <a:gd name="T44" fmla="*/ 24 w 198"/>
                  <a:gd name="T45" fmla="*/ 36 h 236"/>
                  <a:gd name="T46" fmla="*/ 23 w 198"/>
                  <a:gd name="T47" fmla="*/ 36 h 236"/>
                  <a:gd name="T48" fmla="*/ 22 w 198"/>
                  <a:gd name="T49" fmla="*/ 36 h 236"/>
                  <a:gd name="T50" fmla="*/ 21 w 198"/>
                  <a:gd name="T51" fmla="*/ 36 h 236"/>
                  <a:gd name="T52" fmla="*/ 20 w 198"/>
                  <a:gd name="T53" fmla="*/ 36 h 236"/>
                  <a:gd name="T54" fmla="*/ 19 w 198"/>
                  <a:gd name="T55" fmla="*/ 36 h 236"/>
                  <a:gd name="T56" fmla="*/ 18 w 198"/>
                  <a:gd name="T57" fmla="*/ 36 h 236"/>
                  <a:gd name="T58" fmla="*/ 16 w 198"/>
                  <a:gd name="T59" fmla="*/ 36 h 236"/>
                  <a:gd name="T60" fmla="*/ 15 w 198"/>
                  <a:gd name="T61" fmla="*/ 36 h 236"/>
                  <a:gd name="T62" fmla="*/ 13 w 198"/>
                  <a:gd name="T63" fmla="*/ 35 h 236"/>
                  <a:gd name="T64" fmla="*/ 10 w 198"/>
                  <a:gd name="T65" fmla="*/ 35 h 236"/>
                  <a:gd name="T66" fmla="*/ 8 w 198"/>
                  <a:gd name="T67" fmla="*/ 34 h 236"/>
                  <a:gd name="T68" fmla="*/ 7 w 198"/>
                  <a:gd name="T69" fmla="*/ 33 h 236"/>
                  <a:gd name="T70" fmla="*/ 5 w 198"/>
                  <a:gd name="T71" fmla="*/ 31 h 236"/>
                  <a:gd name="T72" fmla="*/ 3 w 198"/>
                  <a:gd name="T73" fmla="*/ 29 h 236"/>
                  <a:gd name="T74" fmla="*/ 2 w 198"/>
                  <a:gd name="T75" fmla="*/ 26 h 236"/>
                  <a:gd name="T76" fmla="*/ 3 w 198"/>
                  <a:gd name="T77" fmla="*/ 23 h 236"/>
                  <a:gd name="T78" fmla="*/ 4 w 198"/>
                  <a:gd name="T79" fmla="*/ 20 h 236"/>
                  <a:gd name="T80" fmla="*/ 5 w 198"/>
                  <a:gd name="T81" fmla="*/ 18 h 236"/>
                  <a:gd name="T82" fmla="*/ 7 w 198"/>
                  <a:gd name="T83" fmla="*/ 16 h 236"/>
                  <a:gd name="T84" fmla="*/ 8 w 198"/>
                  <a:gd name="T85" fmla="*/ 14 h 236"/>
                  <a:gd name="T86" fmla="*/ 10 w 198"/>
                  <a:gd name="T87" fmla="*/ 12 h 236"/>
                  <a:gd name="T88" fmla="*/ 13 w 198"/>
                  <a:gd name="T89" fmla="*/ 10 h 236"/>
                  <a:gd name="T90" fmla="*/ 16 w 198"/>
                  <a:gd name="T91" fmla="*/ 8 h 236"/>
                  <a:gd name="T92" fmla="*/ 18 w 198"/>
                  <a:gd name="T93" fmla="*/ 6 h 236"/>
                  <a:gd name="T94" fmla="*/ 21 w 198"/>
                  <a:gd name="T95" fmla="*/ 5 h 236"/>
                  <a:gd name="T96" fmla="*/ 24 w 198"/>
                  <a:gd name="T97" fmla="*/ 4 h 236"/>
                  <a:gd name="T98" fmla="*/ 26 w 198"/>
                  <a:gd name="T99" fmla="*/ 3 h 236"/>
                  <a:gd name="T100" fmla="*/ 29 w 198"/>
                  <a:gd name="T101" fmla="*/ 2 h 236"/>
                  <a:gd name="T102" fmla="*/ 31 w 198"/>
                  <a:gd name="T103" fmla="*/ 2 h 236"/>
                  <a:gd name="T104" fmla="*/ 33 w 198"/>
                  <a:gd name="T105" fmla="*/ 1 h 236"/>
                  <a:gd name="T106" fmla="*/ 32 w 198"/>
                  <a:gd name="T107" fmla="*/ 0 h 236"/>
                  <a:gd name="T108" fmla="*/ 30 w 198"/>
                  <a:gd name="T109" fmla="*/ 0 h 236"/>
                  <a:gd name="T110" fmla="*/ 27 w 198"/>
                  <a:gd name="T111" fmla="*/ 0 h 236"/>
                  <a:gd name="T112" fmla="*/ 24 w 198"/>
                  <a:gd name="T113" fmla="*/ 1 h 236"/>
                  <a:gd name="T114" fmla="*/ 21 w 198"/>
                  <a:gd name="T115" fmla="*/ 2 h 236"/>
                  <a:gd name="T116" fmla="*/ 17 w 198"/>
                  <a:gd name="T117" fmla="*/ 3 h 236"/>
                  <a:gd name="T118" fmla="*/ 15 w 198"/>
                  <a:gd name="T119" fmla="*/ 5 h 236"/>
                  <a:gd name="T120" fmla="*/ 12 w 198"/>
                  <a:gd name="T121" fmla="*/ 6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Helvetica"/>
                </a:endParaRPr>
              </a:p>
            </p:txBody>
          </p:sp>
          <p:sp>
            <p:nvSpPr>
              <p:cNvPr id="13479" name="Freeform 1766"/>
              <p:cNvSpPr>
                <a:spLocks/>
              </p:cNvSpPr>
              <p:nvPr/>
            </p:nvSpPr>
            <p:spPr bwMode="auto">
              <a:xfrm>
                <a:off x="2652" y="2704"/>
                <a:ext cx="22" cy="30"/>
              </a:xfrm>
              <a:custGeom>
                <a:avLst/>
                <a:gdLst>
                  <a:gd name="T0" fmla="*/ 19 w 128"/>
                  <a:gd name="T1" fmla="*/ 10 h 183"/>
                  <a:gd name="T2" fmla="*/ 19 w 128"/>
                  <a:gd name="T3" fmla="*/ 13 h 183"/>
                  <a:gd name="T4" fmla="*/ 19 w 128"/>
                  <a:gd name="T5" fmla="*/ 16 h 183"/>
                  <a:gd name="T6" fmla="*/ 17 w 128"/>
                  <a:gd name="T7" fmla="*/ 18 h 183"/>
                  <a:gd name="T8" fmla="*/ 15 w 128"/>
                  <a:gd name="T9" fmla="*/ 20 h 183"/>
                  <a:gd name="T10" fmla="*/ 13 w 128"/>
                  <a:gd name="T11" fmla="*/ 22 h 183"/>
                  <a:gd name="T12" fmla="*/ 10 w 128"/>
                  <a:gd name="T13" fmla="*/ 24 h 183"/>
                  <a:gd name="T14" fmla="*/ 7 w 128"/>
                  <a:gd name="T15" fmla="*/ 26 h 183"/>
                  <a:gd name="T16" fmla="*/ 5 w 128"/>
                  <a:gd name="T17" fmla="*/ 27 h 183"/>
                  <a:gd name="T18" fmla="*/ 5 w 128"/>
                  <a:gd name="T19" fmla="*/ 28 h 183"/>
                  <a:gd name="T20" fmla="*/ 4 w 128"/>
                  <a:gd name="T21" fmla="*/ 28 h 183"/>
                  <a:gd name="T22" fmla="*/ 4 w 128"/>
                  <a:gd name="T23" fmla="*/ 29 h 183"/>
                  <a:gd name="T24" fmla="*/ 5 w 128"/>
                  <a:gd name="T25" fmla="*/ 29 h 183"/>
                  <a:gd name="T26" fmla="*/ 5 w 128"/>
                  <a:gd name="T27" fmla="*/ 30 h 183"/>
                  <a:gd name="T28" fmla="*/ 6 w 128"/>
                  <a:gd name="T29" fmla="*/ 30 h 183"/>
                  <a:gd name="T30" fmla="*/ 6 w 128"/>
                  <a:gd name="T31" fmla="*/ 30 h 183"/>
                  <a:gd name="T32" fmla="*/ 7 w 128"/>
                  <a:gd name="T33" fmla="*/ 30 h 183"/>
                  <a:gd name="T34" fmla="*/ 10 w 128"/>
                  <a:gd name="T35" fmla="*/ 28 h 183"/>
                  <a:gd name="T36" fmla="*/ 13 w 128"/>
                  <a:gd name="T37" fmla="*/ 26 h 183"/>
                  <a:gd name="T38" fmla="*/ 16 w 128"/>
                  <a:gd name="T39" fmla="*/ 24 h 183"/>
                  <a:gd name="T40" fmla="*/ 19 w 128"/>
                  <a:gd name="T41" fmla="*/ 22 h 183"/>
                  <a:gd name="T42" fmla="*/ 20 w 128"/>
                  <a:gd name="T43" fmla="*/ 19 h 183"/>
                  <a:gd name="T44" fmla="*/ 21 w 128"/>
                  <a:gd name="T45" fmla="*/ 16 h 183"/>
                  <a:gd name="T46" fmla="*/ 22 w 128"/>
                  <a:gd name="T47" fmla="*/ 13 h 183"/>
                  <a:gd name="T48" fmla="*/ 21 w 128"/>
                  <a:gd name="T49" fmla="*/ 10 h 183"/>
                  <a:gd name="T50" fmla="*/ 19 w 128"/>
                  <a:gd name="T51" fmla="*/ 7 h 183"/>
                  <a:gd name="T52" fmla="*/ 17 w 128"/>
                  <a:gd name="T53" fmla="*/ 5 h 183"/>
                  <a:gd name="T54" fmla="*/ 14 w 128"/>
                  <a:gd name="T55" fmla="*/ 3 h 183"/>
                  <a:gd name="T56" fmla="*/ 10 w 128"/>
                  <a:gd name="T57" fmla="*/ 1 h 183"/>
                  <a:gd name="T58" fmla="*/ 7 w 128"/>
                  <a:gd name="T59" fmla="*/ 0 h 183"/>
                  <a:gd name="T60" fmla="*/ 4 w 128"/>
                  <a:gd name="T61" fmla="*/ 0 h 183"/>
                  <a:gd name="T62" fmla="*/ 2 w 128"/>
                  <a:gd name="T63" fmla="*/ 0 h 183"/>
                  <a:gd name="T64" fmla="*/ 0 w 128"/>
                  <a:gd name="T65" fmla="*/ 1 h 183"/>
                  <a:gd name="T66" fmla="*/ 3 w 128"/>
                  <a:gd name="T67" fmla="*/ 2 h 183"/>
                  <a:gd name="T68" fmla="*/ 6 w 128"/>
                  <a:gd name="T69" fmla="*/ 2 h 183"/>
                  <a:gd name="T70" fmla="*/ 8 w 128"/>
                  <a:gd name="T71" fmla="*/ 3 h 183"/>
                  <a:gd name="T72" fmla="*/ 11 w 128"/>
                  <a:gd name="T73" fmla="*/ 4 h 183"/>
                  <a:gd name="T74" fmla="*/ 13 w 128"/>
                  <a:gd name="T75" fmla="*/ 5 h 183"/>
                  <a:gd name="T76" fmla="*/ 15 w 128"/>
                  <a:gd name="T77" fmla="*/ 6 h 183"/>
                  <a:gd name="T78" fmla="*/ 17 w 128"/>
                  <a:gd name="T79" fmla="*/ 8 h 183"/>
                  <a:gd name="T80" fmla="*/ 19 w 128"/>
                  <a:gd name="T81" fmla="*/ 1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Helvetica"/>
                </a:endParaRPr>
              </a:p>
            </p:txBody>
          </p:sp>
          <p:sp>
            <p:nvSpPr>
              <p:cNvPr id="13480" name="Freeform 1767"/>
              <p:cNvSpPr>
                <a:spLocks/>
              </p:cNvSpPr>
              <p:nvPr/>
            </p:nvSpPr>
            <p:spPr bwMode="auto">
              <a:xfrm>
                <a:off x="2575" y="2697"/>
                <a:ext cx="53" cy="63"/>
              </a:xfrm>
              <a:custGeom>
                <a:avLst/>
                <a:gdLst>
                  <a:gd name="T0" fmla="*/ 17 w 323"/>
                  <a:gd name="T1" fmla="*/ 12 h 379"/>
                  <a:gd name="T2" fmla="*/ 9 w 323"/>
                  <a:gd name="T3" fmla="*/ 19 h 379"/>
                  <a:gd name="T4" fmla="*/ 3 w 323"/>
                  <a:gd name="T5" fmla="*/ 28 h 379"/>
                  <a:gd name="T6" fmla="*/ 0 w 323"/>
                  <a:gd name="T7" fmla="*/ 38 h 379"/>
                  <a:gd name="T8" fmla="*/ 1 w 323"/>
                  <a:gd name="T9" fmla="*/ 44 h 379"/>
                  <a:gd name="T10" fmla="*/ 2 w 323"/>
                  <a:gd name="T11" fmla="*/ 47 h 379"/>
                  <a:gd name="T12" fmla="*/ 3 w 323"/>
                  <a:gd name="T13" fmla="*/ 50 h 379"/>
                  <a:gd name="T14" fmla="*/ 6 w 323"/>
                  <a:gd name="T15" fmla="*/ 52 h 379"/>
                  <a:gd name="T16" fmla="*/ 9 w 323"/>
                  <a:gd name="T17" fmla="*/ 54 h 379"/>
                  <a:gd name="T18" fmla="*/ 14 w 323"/>
                  <a:gd name="T19" fmla="*/ 57 h 379"/>
                  <a:gd name="T20" fmla="*/ 20 w 323"/>
                  <a:gd name="T21" fmla="*/ 58 h 379"/>
                  <a:gd name="T22" fmla="*/ 25 w 323"/>
                  <a:gd name="T23" fmla="*/ 60 h 379"/>
                  <a:gd name="T24" fmla="*/ 31 w 323"/>
                  <a:gd name="T25" fmla="*/ 61 h 379"/>
                  <a:gd name="T26" fmla="*/ 36 w 323"/>
                  <a:gd name="T27" fmla="*/ 62 h 379"/>
                  <a:gd name="T28" fmla="*/ 42 w 323"/>
                  <a:gd name="T29" fmla="*/ 62 h 379"/>
                  <a:gd name="T30" fmla="*/ 48 w 323"/>
                  <a:gd name="T31" fmla="*/ 63 h 379"/>
                  <a:gd name="T32" fmla="*/ 51 w 323"/>
                  <a:gd name="T33" fmla="*/ 63 h 379"/>
                  <a:gd name="T34" fmla="*/ 53 w 323"/>
                  <a:gd name="T35" fmla="*/ 62 h 379"/>
                  <a:gd name="T36" fmla="*/ 53 w 323"/>
                  <a:gd name="T37" fmla="*/ 60 h 379"/>
                  <a:gd name="T38" fmla="*/ 52 w 323"/>
                  <a:gd name="T39" fmla="*/ 59 h 379"/>
                  <a:gd name="T40" fmla="*/ 48 w 323"/>
                  <a:gd name="T41" fmla="*/ 58 h 379"/>
                  <a:gd name="T42" fmla="*/ 43 w 323"/>
                  <a:gd name="T43" fmla="*/ 58 h 379"/>
                  <a:gd name="T44" fmla="*/ 38 w 323"/>
                  <a:gd name="T45" fmla="*/ 58 h 379"/>
                  <a:gd name="T46" fmla="*/ 33 w 323"/>
                  <a:gd name="T47" fmla="*/ 57 h 379"/>
                  <a:gd name="T48" fmla="*/ 28 w 323"/>
                  <a:gd name="T49" fmla="*/ 56 h 379"/>
                  <a:gd name="T50" fmla="*/ 22 w 323"/>
                  <a:gd name="T51" fmla="*/ 55 h 379"/>
                  <a:gd name="T52" fmla="*/ 17 w 323"/>
                  <a:gd name="T53" fmla="*/ 53 h 379"/>
                  <a:gd name="T54" fmla="*/ 12 w 323"/>
                  <a:gd name="T55" fmla="*/ 51 h 379"/>
                  <a:gd name="T56" fmla="*/ 8 w 323"/>
                  <a:gd name="T57" fmla="*/ 48 h 379"/>
                  <a:gd name="T58" fmla="*/ 6 w 323"/>
                  <a:gd name="T59" fmla="*/ 45 h 379"/>
                  <a:gd name="T60" fmla="*/ 5 w 323"/>
                  <a:gd name="T61" fmla="*/ 40 h 379"/>
                  <a:gd name="T62" fmla="*/ 6 w 323"/>
                  <a:gd name="T63" fmla="*/ 33 h 379"/>
                  <a:gd name="T64" fmla="*/ 8 w 323"/>
                  <a:gd name="T65" fmla="*/ 27 h 379"/>
                  <a:gd name="T66" fmla="*/ 11 w 323"/>
                  <a:gd name="T67" fmla="*/ 23 h 379"/>
                  <a:gd name="T68" fmla="*/ 15 w 323"/>
                  <a:gd name="T69" fmla="*/ 18 h 379"/>
                  <a:gd name="T70" fmla="*/ 19 w 323"/>
                  <a:gd name="T71" fmla="*/ 15 h 379"/>
                  <a:gd name="T72" fmla="*/ 24 w 323"/>
                  <a:gd name="T73" fmla="*/ 11 h 379"/>
                  <a:gd name="T74" fmla="*/ 30 w 323"/>
                  <a:gd name="T75" fmla="*/ 7 h 379"/>
                  <a:gd name="T76" fmla="*/ 36 w 323"/>
                  <a:gd name="T77" fmla="*/ 4 h 379"/>
                  <a:gd name="T78" fmla="*/ 42 w 323"/>
                  <a:gd name="T79" fmla="*/ 1 h 379"/>
                  <a:gd name="T80" fmla="*/ 42 w 323"/>
                  <a:gd name="T81" fmla="*/ 0 h 379"/>
                  <a:gd name="T82" fmla="*/ 36 w 323"/>
                  <a:gd name="T83" fmla="*/ 1 h 379"/>
                  <a:gd name="T84" fmla="*/ 30 w 323"/>
                  <a:gd name="T85" fmla="*/ 3 h 379"/>
                  <a:gd name="T86" fmla="*/ 23 w 323"/>
                  <a:gd name="T87" fmla="*/ 6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Helvetica"/>
                </a:endParaRPr>
              </a:p>
            </p:txBody>
          </p:sp>
          <p:sp>
            <p:nvSpPr>
              <p:cNvPr id="13481" name="Freeform 1768"/>
              <p:cNvSpPr>
                <a:spLocks/>
              </p:cNvSpPr>
              <p:nvPr/>
            </p:nvSpPr>
            <p:spPr bwMode="auto">
              <a:xfrm>
                <a:off x="2650" y="2695"/>
                <a:ext cx="47" cy="42"/>
              </a:xfrm>
              <a:custGeom>
                <a:avLst/>
                <a:gdLst>
                  <a:gd name="T0" fmla="*/ 39 w 282"/>
                  <a:gd name="T1" fmla="*/ 13 h 253"/>
                  <a:gd name="T2" fmla="*/ 41 w 282"/>
                  <a:gd name="T3" fmla="*/ 15 h 253"/>
                  <a:gd name="T4" fmla="*/ 42 w 282"/>
                  <a:gd name="T5" fmla="*/ 18 h 253"/>
                  <a:gd name="T6" fmla="*/ 43 w 282"/>
                  <a:gd name="T7" fmla="*/ 21 h 253"/>
                  <a:gd name="T8" fmla="*/ 43 w 282"/>
                  <a:gd name="T9" fmla="*/ 24 h 253"/>
                  <a:gd name="T10" fmla="*/ 43 w 282"/>
                  <a:gd name="T11" fmla="*/ 26 h 253"/>
                  <a:gd name="T12" fmla="*/ 42 w 282"/>
                  <a:gd name="T13" fmla="*/ 28 h 253"/>
                  <a:gd name="T14" fmla="*/ 41 w 282"/>
                  <a:gd name="T15" fmla="*/ 31 h 253"/>
                  <a:gd name="T16" fmla="*/ 39 w 282"/>
                  <a:gd name="T17" fmla="*/ 32 h 253"/>
                  <a:gd name="T18" fmla="*/ 37 w 282"/>
                  <a:gd name="T19" fmla="*/ 34 h 253"/>
                  <a:gd name="T20" fmla="*/ 36 w 282"/>
                  <a:gd name="T21" fmla="*/ 36 h 253"/>
                  <a:gd name="T22" fmla="*/ 34 w 282"/>
                  <a:gd name="T23" fmla="*/ 37 h 253"/>
                  <a:gd name="T24" fmla="*/ 32 w 282"/>
                  <a:gd name="T25" fmla="*/ 39 h 253"/>
                  <a:gd name="T26" fmla="*/ 32 w 282"/>
                  <a:gd name="T27" fmla="*/ 40 h 253"/>
                  <a:gd name="T28" fmla="*/ 32 w 282"/>
                  <a:gd name="T29" fmla="*/ 40 h 253"/>
                  <a:gd name="T30" fmla="*/ 32 w 282"/>
                  <a:gd name="T31" fmla="*/ 41 h 253"/>
                  <a:gd name="T32" fmla="*/ 32 w 282"/>
                  <a:gd name="T33" fmla="*/ 41 h 253"/>
                  <a:gd name="T34" fmla="*/ 33 w 282"/>
                  <a:gd name="T35" fmla="*/ 42 h 253"/>
                  <a:gd name="T36" fmla="*/ 33 w 282"/>
                  <a:gd name="T37" fmla="*/ 42 h 253"/>
                  <a:gd name="T38" fmla="*/ 34 w 282"/>
                  <a:gd name="T39" fmla="*/ 42 h 253"/>
                  <a:gd name="T40" fmla="*/ 35 w 282"/>
                  <a:gd name="T41" fmla="*/ 41 h 253"/>
                  <a:gd name="T42" fmla="*/ 39 w 282"/>
                  <a:gd name="T43" fmla="*/ 39 h 253"/>
                  <a:gd name="T44" fmla="*/ 42 w 282"/>
                  <a:gd name="T45" fmla="*/ 36 h 253"/>
                  <a:gd name="T46" fmla="*/ 45 w 282"/>
                  <a:gd name="T47" fmla="*/ 32 h 253"/>
                  <a:gd name="T48" fmla="*/ 46 w 282"/>
                  <a:gd name="T49" fmla="*/ 28 h 253"/>
                  <a:gd name="T50" fmla="*/ 47 w 282"/>
                  <a:gd name="T51" fmla="*/ 23 h 253"/>
                  <a:gd name="T52" fmla="*/ 47 w 282"/>
                  <a:gd name="T53" fmla="*/ 19 h 253"/>
                  <a:gd name="T54" fmla="*/ 45 w 282"/>
                  <a:gd name="T55" fmla="*/ 15 h 253"/>
                  <a:gd name="T56" fmla="*/ 42 w 282"/>
                  <a:gd name="T57" fmla="*/ 12 h 253"/>
                  <a:gd name="T58" fmla="*/ 39 w 282"/>
                  <a:gd name="T59" fmla="*/ 10 h 253"/>
                  <a:gd name="T60" fmla="*/ 37 w 282"/>
                  <a:gd name="T61" fmla="*/ 8 h 253"/>
                  <a:gd name="T62" fmla="*/ 34 w 282"/>
                  <a:gd name="T63" fmla="*/ 6 h 253"/>
                  <a:gd name="T64" fmla="*/ 30 w 282"/>
                  <a:gd name="T65" fmla="*/ 5 h 253"/>
                  <a:gd name="T66" fmla="*/ 27 w 282"/>
                  <a:gd name="T67" fmla="*/ 4 h 253"/>
                  <a:gd name="T68" fmla="*/ 24 w 282"/>
                  <a:gd name="T69" fmla="*/ 3 h 253"/>
                  <a:gd name="T70" fmla="*/ 20 w 282"/>
                  <a:gd name="T71" fmla="*/ 2 h 253"/>
                  <a:gd name="T72" fmla="*/ 17 w 282"/>
                  <a:gd name="T73" fmla="*/ 1 h 253"/>
                  <a:gd name="T74" fmla="*/ 14 w 282"/>
                  <a:gd name="T75" fmla="*/ 1 h 253"/>
                  <a:gd name="T76" fmla="*/ 10 w 282"/>
                  <a:gd name="T77" fmla="*/ 0 h 253"/>
                  <a:gd name="T78" fmla="*/ 8 w 282"/>
                  <a:gd name="T79" fmla="*/ 0 h 253"/>
                  <a:gd name="T80" fmla="*/ 5 w 282"/>
                  <a:gd name="T81" fmla="*/ 0 h 253"/>
                  <a:gd name="T82" fmla="*/ 3 w 282"/>
                  <a:gd name="T83" fmla="*/ 0 h 253"/>
                  <a:gd name="T84" fmla="*/ 2 w 282"/>
                  <a:gd name="T85" fmla="*/ 0 h 253"/>
                  <a:gd name="T86" fmla="*/ 1 w 282"/>
                  <a:gd name="T87" fmla="*/ 1 h 253"/>
                  <a:gd name="T88" fmla="*/ 0 w 282"/>
                  <a:gd name="T89" fmla="*/ 1 h 253"/>
                  <a:gd name="T90" fmla="*/ 2 w 282"/>
                  <a:gd name="T91" fmla="*/ 1 h 253"/>
                  <a:gd name="T92" fmla="*/ 4 w 282"/>
                  <a:gd name="T93" fmla="*/ 1 h 253"/>
                  <a:gd name="T94" fmla="*/ 6 w 282"/>
                  <a:gd name="T95" fmla="*/ 2 h 253"/>
                  <a:gd name="T96" fmla="*/ 9 w 282"/>
                  <a:gd name="T97" fmla="*/ 2 h 253"/>
                  <a:gd name="T98" fmla="*/ 11 w 282"/>
                  <a:gd name="T99" fmla="*/ 3 h 253"/>
                  <a:gd name="T100" fmla="*/ 14 w 282"/>
                  <a:gd name="T101" fmla="*/ 3 h 253"/>
                  <a:gd name="T102" fmla="*/ 16 w 282"/>
                  <a:gd name="T103" fmla="*/ 4 h 253"/>
                  <a:gd name="T104" fmla="*/ 19 w 282"/>
                  <a:gd name="T105" fmla="*/ 4 h 253"/>
                  <a:gd name="T106" fmla="*/ 22 w 282"/>
                  <a:gd name="T107" fmla="*/ 5 h 253"/>
                  <a:gd name="T108" fmla="*/ 24 w 282"/>
                  <a:gd name="T109" fmla="*/ 6 h 253"/>
                  <a:gd name="T110" fmla="*/ 27 w 282"/>
                  <a:gd name="T111" fmla="*/ 7 h 253"/>
                  <a:gd name="T112" fmla="*/ 29 w 282"/>
                  <a:gd name="T113" fmla="*/ 8 h 253"/>
                  <a:gd name="T114" fmla="*/ 32 w 282"/>
                  <a:gd name="T115" fmla="*/ 9 h 253"/>
                  <a:gd name="T116" fmla="*/ 35 w 282"/>
                  <a:gd name="T117" fmla="*/ 10 h 253"/>
                  <a:gd name="T118" fmla="*/ 37 w 282"/>
                  <a:gd name="T119" fmla="*/ 11 h 253"/>
                  <a:gd name="T120" fmla="*/ 39 w 282"/>
                  <a:gd name="T121" fmla="*/ 13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Helvetica"/>
                </a:endParaRPr>
              </a:p>
            </p:txBody>
          </p:sp>
          <p:sp>
            <p:nvSpPr>
              <p:cNvPr id="13482" name="Freeform 1769"/>
              <p:cNvSpPr>
                <a:spLocks/>
              </p:cNvSpPr>
              <p:nvPr/>
            </p:nvSpPr>
            <p:spPr bwMode="auto">
              <a:xfrm>
                <a:off x="2556" y="2718"/>
                <a:ext cx="19" cy="39"/>
              </a:xfrm>
              <a:custGeom>
                <a:avLst/>
                <a:gdLst>
                  <a:gd name="T0" fmla="*/ 0 w 115"/>
                  <a:gd name="T1" fmla="*/ 21 h 236"/>
                  <a:gd name="T2" fmla="*/ 0 w 115"/>
                  <a:gd name="T3" fmla="*/ 24 h 236"/>
                  <a:gd name="T4" fmla="*/ 1 w 115"/>
                  <a:gd name="T5" fmla="*/ 27 h 236"/>
                  <a:gd name="T6" fmla="*/ 2 w 115"/>
                  <a:gd name="T7" fmla="*/ 30 h 236"/>
                  <a:gd name="T8" fmla="*/ 4 w 115"/>
                  <a:gd name="T9" fmla="*/ 33 h 236"/>
                  <a:gd name="T10" fmla="*/ 6 w 115"/>
                  <a:gd name="T11" fmla="*/ 35 h 236"/>
                  <a:gd name="T12" fmla="*/ 9 w 115"/>
                  <a:gd name="T13" fmla="*/ 37 h 236"/>
                  <a:gd name="T14" fmla="*/ 12 w 115"/>
                  <a:gd name="T15" fmla="*/ 38 h 236"/>
                  <a:gd name="T16" fmla="*/ 15 w 115"/>
                  <a:gd name="T17" fmla="*/ 39 h 236"/>
                  <a:gd name="T18" fmla="*/ 16 w 115"/>
                  <a:gd name="T19" fmla="*/ 39 h 236"/>
                  <a:gd name="T20" fmla="*/ 17 w 115"/>
                  <a:gd name="T21" fmla="*/ 39 h 236"/>
                  <a:gd name="T22" fmla="*/ 18 w 115"/>
                  <a:gd name="T23" fmla="*/ 38 h 236"/>
                  <a:gd name="T24" fmla="*/ 18 w 115"/>
                  <a:gd name="T25" fmla="*/ 37 h 236"/>
                  <a:gd name="T26" fmla="*/ 18 w 115"/>
                  <a:gd name="T27" fmla="*/ 36 h 236"/>
                  <a:gd name="T28" fmla="*/ 18 w 115"/>
                  <a:gd name="T29" fmla="*/ 36 h 236"/>
                  <a:gd name="T30" fmla="*/ 18 w 115"/>
                  <a:gd name="T31" fmla="*/ 35 h 236"/>
                  <a:gd name="T32" fmla="*/ 17 w 115"/>
                  <a:gd name="T33" fmla="*/ 34 h 236"/>
                  <a:gd name="T34" fmla="*/ 14 w 115"/>
                  <a:gd name="T35" fmla="*/ 33 h 236"/>
                  <a:gd name="T36" fmla="*/ 11 w 115"/>
                  <a:gd name="T37" fmla="*/ 32 h 236"/>
                  <a:gd name="T38" fmla="*/ 8 w 115"/>
                  <a:gd name="T39" fmla="*/ 30 h 236"/>
                  <a:gd name="T40" fmla="*/ 7 w 115"/>
                  <a:gd name="T41" fmla="*/ 27 h 236"/>
                  <a:gd name="T42" fmla="*/ 5 w 115"/>
                  <a:gd name="T43" fmla="*/ 24 h 236"/>
                  <a:gd name="T44" fmla="*/ 5 w 115"/>
                  <a:gd name="T45" fmla="*/ 21 h 236"/>
                  <a:gd name="T46" fmla="*/ 5 w 115"/>
                  <a:gd name="T47" fmla="*/ 18 h 236"/>
                  <a:gd name="T48" fmla="*/ 6 w 115"/>
                  <a:gd name="T49" fmla="*/ 15 h 236"/>
                  <a:gd name="T50" fmla="*/ 7 w 115"/>
                  <a:gd name="T51" fmla="*/ 12 h 236"/>
                  <a:gd name="T52" fmla="*/ 9 w 115"/>
                  <a:gd name="T53" fmla="*/ 10 h 236"/>
                  <a:gd name="T54" fmla="*/ 12 w 115"/>
                  <a:gd name="T55" fmla="*/ 8 h 236"/>
                  <a:gd name="T56" fmla="*/ 14 w 115"/>
                  <a:gd name="T57" fmla="*/ 5 h 236"/>
                  <a:gd name="T58" fmla="*/ 16 w 115"/>
                  <a:gd name="T59" fmla="*/ 4 h 236"/>
                  <a:gd name="T60" fmla="*/ 18 w 115"/>
                  <a:gd name="T61" fmla="*/ 2 h 236"/>
                  <a:gd name="T62" fmla="*/ 19 w 115"/>
                  <a:gd name="T63" fmla="*/ 1 h 236"/>
                  <a:gd name="T64" fmla="*/ 19 w 115"/>
                  <a:gd name="T65" fmla="*/ 0 h 236"/>
                  <a:gd name="T66" fmla="*/ 17 w 115"/>
                  <a:gd name="T67" fmla="*/ 1 h 236"/>
                  <a:gd name="T68" fmla="*/ 14 w 115"/>
                  <a:gd name="T69" fmla="*/ 2 h 236"/>
                  <a:gd name="T70" fmla="*/ 11 w 115"/>
                  <a:gd name="T71" fmla="*/ 4 h 236"/>
                  <a:gd name="T72" fmla="*/ 8 w 115"/>
                  <a:gd name="T73" fmla="*/ 7 h 236"/>
                  <a:gd name="T74" fmla="*/ 5 w 115"/>
                  <a:gd name="T75" fmla="*/ 10 h 236"/>
                  <a:gd name="T76" fmla="*/ 3 w 115"/>
                  <a:gd name="T77" fmla="*/ 14 h 236"/>
                  <a:gd name="T78" fmla="*/ 1 w 115"/>
                  <a:gd name="T79" fmla="*/ 17 h 236"/>
                  <a:gd name="T80" fmla="*/ 0 w 115"/>
                  <a:gd name="T81" fmla="*/ 21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Helvetica"/>
                </a:endParaRPr>
              </a:p>
            </p:txBody>
          </p:sp>
          <p:sp>
            <p:nvSpPr>
              <p:cNvPr id="13483" name="Freeform 1770"/>
              <p:cNvSpPr>
                <a:spLocks/>
              </p:cNvSpPr>
              <p:nvPr/>
            </p:nvSpPr>
            <p:spPr bwMode="auto">
              <a:xfrm>
                <a:off x="2689" y="2692"/>
                <a:ext cx="41" cy="52"/>
              </a:xfrm>
              <a:custGeom>
                <a:avLst/>
                <a:gdLst>
                  <a:gd name="T0" fmla="*/ 35 w 245"/>
                  <a:gd name="T1" fmla="*/ 21 h 310"/>
                  <a:gd name="T2" fmla="*/ 37 w 245"/>
                  <a:gd name="T3" fmla="*/ 24 h 310"/>
                  <a:gd name="T4" fmla="*/ 38 w 245"/>
                  <a:gd name="T5" fmla="*/ 28 h 310"/>
                  <a:gd name="T6" fmla="*/ 37 w 245"/>
                  <a:gd name="T7" fmla="*/ 31 h 310"/>
                  <a:gd name="T8" fmla="*/ 35 w 245"/>
                  <a:gd name="T9" fmla="*/ 35 h 310"/>
                  <a:gd name="T10" fmla="*/ 31 w 245"/>
                  <a:gd name="T11" fmla="*/ 38 h 310"/>
                  <a:gd name="T12" fmla="*/ 28 w 245"/>
                  <a:gd name="T13" fmla="*/ 41 h 310"/>
                  <a:gd name="T14" fmla="*/ 24 w 245"/>
                  <a:gd name="T15" fmla="*/ 44 h 310"/>
                  <a:gd name="T16" fmla="*/ 21 w 245"/>
                  <a:gd name="T17" fmla="*/ 47 h 310"/>
                  <a:gd name="T18" fmla="*/ 21 w 245"/>
                  <a:gd name="T19" fmla="*/ 48 h 310"/>
                  <a:gd name="T20" fmla="*/ 20 w 245"/>
                  <a:gd name="T21" fmla="*/ 50 h 310"/>
                  <a:gd name="T22" fmla="*/ 20 w 245"/>
                  <a:gd name="T23" fmla="*/ 51 h 310"/>
                  <a:gd name="T24" fmla="*/ 22 w 245"/>
                  <a:gd name="T25" fmla="*/ 52 h 310"/>
                  <a:gd name="T26" fmla="*/ 23 w 245"/>
                  <a:gd name="T27" fmla="*/ 52 h 310"/>
                  <a:gd name="T28" fmla="*/ 26 w 245"/>
                  <a:gd name="T29" fmla="*/ 49 h 310"/>
                  <a:gd name="T30" fmla="*/ 30 w 245"/>
                  <a:gd name="T31" fmla="*/ 45 h 310"/>
                  <a:gd name="T32" fmla="*/ 35 w 245"/>
                  <a:gd name="T33" fmla="*/ 41 h 310"/>
                  <a:gd name="T34" fmla="*/ 38 w 245"/>
                  <a:gd name="T35" fmla="*/ 37 h 310"/>
                  <a:gd name="T36" fmla="*/ 41 w 245"/>
                  <a:gd name="T37" fmla="*/ 31 h 310"/>
                  <a:gd name="T38" fmla="*/ 41 w 245"/>
                  <a:gd name="T39" fmla="*/ 25 h 310"/>
                  <a:gd name="T40" fmla="*/ 38 w 245"/>
                  <a:gd name="T41" fmla="*/ 20 h 310"/>
                  <a:gd name="T42" fmla="*/ 34 w 245"/>
                  <a:gd name="T43" fmla="*/ 16 h 310"/>
                  <a:gd name="T44" fmla="*/ 29 w 245"/>
                  <a:gd name="T45" fmla="*/ 13 h 310"/>
                  <a:gd name="T46" fmla="*/ 25 w 245"/>
                  <a:gd name="T47" fmla="*/ 10 h 310"/>
                  <a:gd name="T48" fmla="*/ 20 w 245"/>
                  <a:gd name="T49" fmla="*/ 8 h 310"/>
                  <a:gd name="T50" fmla="*/ 16 w 245"/>
                  <a:gd name="T51" fmla="*/ 5 h 310"/>
                  <a:gd name="T52" fmla="*/ 11 w 245"/>
                  <a:gd name="T53" fmla="*/ 3 h 310"/>
                  <a:gd name="T54" fmla="*/ 7 w 245"/>
                  <a:gd name="T55" fmla="*/ 1 h 310"/>
                  <a:gd name="T56" fmla="*/ 3 w 245"/>
                  <a:gd name="T57" fmla="*/ 0 h 310"/>
                  <a:gd name="T58" fmla="*/ 1 w 245"/>
                  <a:gd name="T59" fmla="*/ 0 h 310"/>
                  <a:gd name="T60" fmla="*/ 2 w 245"/>
                  <a:gd name="T61" fmla="*/ 1 h 310"/>
                  <a:gd name="T62" fmla="*/ 6 w 245"/>
                  <a:gd name="T63" fmla="*/ 3 h 310"/>
                  <a:gd name="T64" fmla="*/ 10 w 245"/>
                  <a:gd name="T65" fmla="*/ 5 h 310"/>
                  <a:gd name="T66" fmla="*/ 14 w 245"/>
                  <a:gd name="T67" fmla="*/ 7 h 310"/>
                  <a:gd name="T68" fmla="*/ 19 w 245"/>
                  <a:gd name="T69" fmla="*/ 10 h 310"/>
                  <a:gd name="T70" fmla="*/ 23 w 245"/>
                  <a:gd name="T71" fmla="*/ 12 h 310"/>
                  <a:gd name="T72" fmla="*/ 28 w 245"/>
                  <a:gd name="T73" fmla="*/ 15 h 310"/>
                  <a:gd name="T74" fmla="*/ 31 w 245"/>
                  <a:gd name="T75" fmla="*/ 18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Helvetica"/>
                </a:endParaRPr>
              </a:p>
            </p:txBody>
          </p:sp>
        </p:grpSp>
        <p:graphicFrame>
          <p:nvGraphicFramePr>
            <p:cNvPr id="13314" name="Object 1771"/>
            <p:cNvGraphicFramePr>
              <a:graphicFrameLocks noChangeAspect="1"/>
            </p:cNvGraphicFramePr>
            <p:nvPr/>
          </p:nvGraphicFramePr>
          <p:xfrm>
            <a:off x="3660" y="2006"/>
            <a:ext cx="207" cy="173"/>
          </p:xfrm>
          <a:graphic>
            <a:graphicData uri="http://schemas.openxmlformats.org/presentationml/2006/ole">
              <mc:AlternateContent xmlns:mc="http://schemas.openxmlformats.org/markup-compatibility/2006">
                <mc:Choice xmlns:v="urn:schemas-microsoft-com:vml" Requires="v">
                  <p:oleObj name="Clip" r:id="rId12" imgW="1305000" imgH="1085760" progId="MS_ClipArt_Gallery.2">
                    <p:embed/>
                  </p:oleObj>
                </mc:Choice>
                <mc:Fallback>
                  <p:oleObj name="Clip" r:id="rId12" imgW="1305000" imgH="1085760" progId="MS_ClipArt_Gallery.2">
                    <p:embed/>
                    <p:pic>
                      <p:nvPicPr>
                        <p:cNvPr id="13314" name="Object 177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60" y="2006"/>
                          <a:ext cx="207"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13358" name="Line 1772"/>
            <p:cNvSpPr>
              <a:spLocks noChangeShapeType="1"/>
            </p:cNvSpPr>
            <p:nvPr/>
          </p:nvSpPr>
          <p:spPr bwMode="auto">
            <a:xfrm>
              <a:off x="4050" y="1586"/>
              <a:ext cx="321" cy="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a:endParaRPr>
            </a:p>
          </p:txBody>
        </p:sp>
        <p:sp>
          <p:nvSpPr>
            <p:cNvPr id="13359" name="Line 1773"/>
            <p:cNvSpPr>
              <a:spLocks noChangeShapeType="1"/>
            </p:cNvSpPr>
            <p:nvPr/>
          </p:nvSpPr>
          <p:spPr bwMode="auto">
            <a:xfrm>
              <a:off x="3777" y="1478"/>
              <a:ext cx="96" cy="5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a:endParaRPr>
            </a:p>
          </p:txBody>
        </p:sp>
        <p:sp>
          <p:nvSpPr>
            <p:cNvPr id="13360" name="Freeform 1774"/>
            <p:cNvSpPr>
              <a:spLocks/>
            </p:cNvSpPr>
            <p:nvPr/>
          </p:nvSpPr>
          <p:spPr bwMode="auto">
            <a:xfrm>
              <a:off x="3348" y="2742"/>
              <a:ext cx="1877" cy="917"/>
            </a:xfrm>
            <a:custGeom>
              <a:avLst/>
              <a:gdLst>
                <a:gd name="T0" fmla="*/ 889 w 1877"/>
                <a:gd name="T1" fmla="*/ 23 h 917"/>
                <a:gd name="T2" fmla="*/ 692 w 1877"/>
                <a:gd name="T3" fmla="*/ 109 h 917"/>
                <a:gd name="T4" fmla="*/ 415 w 1877"/>
                <a:gd name="T5" fmla="*/ 91 h 917"/>
                <a:gd name="T6" fmla="*/ 112 w 1877"/>
                <a:gd name="T7" fmla="*/ 170 h 917"/>
                <a:gd name="T8" fmla="*/ 50 w 1877"/>
                <a:gd name="T9" fmla="*/ 353 h 917"/>
                <a:gd name="T10" fmla="*/ 14 w 1877"/>
                <a:gd name="T11" fmla="*/ 528 h 917"/>
                <a:gd name="T12" fmla="*/ 139 w 1877"/>
                <a:gd name="T13" fmla="*/ 650 h 917"/>
                <a:gd name="T14" fmla="*/ 505 w 1877"/>
                <a:gd name="T15" fmla="*/ 781 h 917"/>
                <a:gd name="T16" fmla="*/ 933 w 1877"/>
                <a:gd name="T17" fmla="*/ 886 h 917"/>
                <a:gd name="T18" fmla="*/ 1370 w 1877"/>
                <a:gd name="T19" fmla="*/ 901 h 917"/>
                <a:gd name="T20" fmla="*/ 1676 w 1877"/>
                <a:gd name="T21" fmla="*/ 793 h 917"/>
                <a:gd name="T22" fmla="*/ 1860 w 1877"/>
                <a:gd name="T23" fmla="*/ 624 h 917"/>
                <a:gd name="T24" fmla="*/ 1776 w 1877"/>
                <a:gd name="T25" fmla="*/ 219 h 917"/>
                <a:gd name="T26" fmla="*/ 1503 w 1877"/>
                <a:gd name="T27" fmla="*/ 100 h 917"/>
                <a:gd name="T28" fmla="*/ 1200 w 1877"/>
                <a:gd name="T29" fmla="*/ 13 h 917"/>
                <a:gd name="T30" fmla="*/ 889 w 1877"/>
                <a:gd name="T31" fmla="*/ 23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Helvetica"/>
              </a:endParaRPr>
            </a:p>
          </p:txBody>
        </p:sp>
        <p:sp>
          <p:nvSpPr>
            <p:cNvPr id="13361" name="Line 1775"/>
            <p:cNvSpPr>
              <a:spLocks noChangeShapeType="1"/>
            </p:cNvSpPr>
            <p:nvPr/>
          </p:nvSpPr>
          <p:spPr bwMode="auto">
            <a:xfrm rot="-5400000">
              <a:off x="4757" y="3206"/>
              <a:ext cx="330" cy="8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grpSp>
          <p:nvGrpSpPr>
            <p:cNvPr id="13362" name="Group 1776"/>
            <p:cNvGrpSpPr>
              <a:grpSpLocks/>
            </p:cNvGrpSpPr>
            <p:nvPr/>
          </p:nvGrpSpPr>
          <p:grpSpPr bwMode="auto">
            <a:xfrm>
              <a:off x="4702" y="3292"/>
              <a:ext cx="125" cy="230"/>
              <a:chOff x="4180" y="783"/>
              <a:chExt cx="150" cy="307"/>
            </a:xfrm>
          </p:grpSpPr>
          <p:sp>
            <p:nvSpPr>
              <p:cNvPr id="13459" name="AutoShape 1777"/>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dirty="0">
                  <a:latin typeface="Helvetica"/>
                </a:endParaRPr>
              </a:p>
            </p:txBody>
          </p:sp>
          <p:sp>
            <p:nvSpPr>
              <p:cNvPr id="13460" name="Rectangle 1778"/>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dirty="0">
                  <a:latin typeface="Helvetica"/>
                </a:endParaRPr>
              </a:p>
            </p:txBody>
          </p:sp>
          <p:sp>
            <p:nvSpPr>
              <p:cNvPr id="13461" name="Rectangle 1779"/>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dirty="0">
                  <a:latin typeface="Helvetica"/>
                </a:endParaRPr>
              </a:p>
            </p:txBody>
          </p:sp>
          <p:sp>
            <p:nvSpPr>
              <p:cNvPr id="13462" name="AutoShape 1780"/>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dirty="0">
                  <a:latin typeface="Helvetica"/>
                </a:endParaRPr>
              </a:p>
            </p:txBody>
          </p:sp>
          <p:sp>
            <p:nvSpPr>
              <p:cNvPr id="13463" name="Line 1781"/>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464" name="Line 1782"/>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465" name="Rectangle 1783"/>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dirty="0">
                  <a:latin typeface="Helvetica"/>
                </a:endParaRPr>
              </a:p>
            </p:txBody>
          </p:sp>
          <p:sp>
            <p:nvSpPr>
              <p:cNvPr id="13466" name="Rectangle 1784"/>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dirty="0">
                  <a:latin typeface="Helvetica"/>
                </a:endParaRPr>
              </a:p>
            </p:txBody>
          </p:sp>
        </p:grpSp>
        <p:sp>
          <p:nvSpPr>
            <p:cNvPr id="13363" name="Line 1785"/>
            <p:cNvSpPr>
              <a:spLocks noChangeShapeType="1"/>
            </p:cNvSpPr>
            <p:nvPr/>
          </p:nvSpPr>
          <p:spPr bwMode="auto">
            <a:xfrm rot="5400000" flipV="1">
              <a:off x="4849" y="3383"/>
              <a:ext cx="2" cy="5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364" name="Line 1786"/>
            <p:cNvSpPr>
              <a:spLocks noChangeShapeType="1"/>
            </p:cNvSpPr>
            <p:nvPr/>
          </p:nvSpPr>
          <p:spPr bwMode="auto">
            <a:xfrm rot="-5400000">
              <a:off x="4966" y="3179"/>
              <a:ext cx="0" cy="7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grpSp>
          <p:nvGrpSpPr>
            <p:cNvPr id="13365" name="Group 1787"/>
            <p:cNvGrpSpPr>
              <a:grpSpLocks/>
            </p:cNvGrpSpPr>
            <p:nvPr/>
          </p:nvGrpSpPr>
          <p:grpSpPr bwMode="auto">
            <a:xfrm>
              <a:off x="4701" y="2996"/>
              <a:ext cx="316" cy="148"/>
              <a:chOff x="3600" y="219"/>
              <a:chExt cx="360" cy="175"/>
            </a:xfrm>
          </p:grpSpPr>
          <p:sp>
            <p:nvSpPr>
              <p:cNvPr id="13446" name="Oval 178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dirty="0">
                  <a:latin typeface="Helvetica"/>
                </a:endParaRPr>
              </a:p>
            </p:txBody>
          </p:sp>
          <p:sp>
            <p:nvSpPr>
              <p:cNvPr id="13447" name="Line 178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448" name="Line 179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449" name="Rectangle 179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dirty="0">
                  <a:latin typeface="Helvetica"/>
                </a:endParaRPr>
              </a:p>
            </p:txBody>
          </p:sp>
          <p:sp>
            <p:nvSpPr>
              <p:cNvPr id="13450" name="Oval 179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dirty="0">
                  <a:latin typeface="Helvetica"/>
                </a:endParaRPr>
              </a:p>
            </p:txBody>
          </p:sp>
          <p:grpSp>
            <p:nvGrpSpPr>
              <p:cNvPr id="13451" name="Group 1793"/>
              <p:cNvGrpSpPr>
                <a:grpSpLocks/>
              </p:cNvGrpSpPr>
              <p:nvPr/>
            </p:nvGrpSpPr>
            <p:grpSpPr bwMode="auto">
              <a:xfrm>
                <a:off x="3686" y="244"/>
                <a:ext cx="177" cy="66"/>
                <a:chOff x="2848" y="848"/>
                <a:chExt cx="140" cy="98"/>
              </a:xfrm>
            </p:grpSpPr>
            <p:sp>
              <p:nvSpPr>
                <p:cNvPr id="13456" name="Line 179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457" name="Line 179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458" name="Line 179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grpSp>
          <p:grpSp>
            <p:nvGrpSpPr>
              <p:cNvPr id="13452" name="Group 1797"/>
              <p:cNvGrpSpPr>
                <a:grpSpLocks/>
              </p:cNvGrpSpPr>
              <p:nvPr/>
            </p:nvGrpSpPr>
            <p:grpSpPr bwMode="auto">
              <a:xfrm flipV="1">
                <a:off x="3686" y="243"/>
                <a:ext cx="177" cy="66"/>
                <a:chOff x="2848" y="848"/>
                <a:chExt cx="140" cy="98"/>
              </a:xfrm>
            </p:grpSpPr>
            <p:sp>
              <p:nvSpPr>
                <p:cNvPr id="13453" name="Line 179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454" name="Line 179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455" name="Line 180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grpSp>
        </p:grpSp>
        <p:grpSp>
          <p:nvGrpSpPr>
            <p:cNvPr id="13366" name="Group 1801"/>
            <p:cNvGrpSpPr>
              <a:grpSpLocks/>
            </p:cNvGrpSpPr>
            <p:nvPr/>
          </p:nvGrpSpPr>
          <p:grpSpPr bwMode="auto">
            <a:xfrm>
              <a:off x="4187" y="2822"/>
              <a:ext cx="316" cy="148"/>
              <a:chOff x="3600" y="219"/>
              <a:chExt cx="360" cy="175"/>
            </a:xfrm>
          </p:grpSpPr>
          <p:sp>
            <p:nvSpPr>
              <p:cNvPr id="13433" name="Oval 180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dirty="0">
                  <a:latin typeface="Helvetica"/>
                </a:endParaRPr>
              </a:p>
            </p:txBody>
          </p:sp>
          <p:sp>
            <p:nvSpPr>
              <p:cNvPr id="13434" name="Line 1803"/>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435" name="Line 1804"/>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436" name="Rectangle 1805"/>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dirty="0">
                  <a:latin typeface="Helvetica"/>
                </a:endParaRPr>
              </a:p>
            </p:txBody>
          </p:sp>
          <p:sp>
            <p:nvSpPr>
              <p:cNvPr id="13437" name="Oval 180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dirty="0">
                  <a:latin typeface="Helvetica"/>
                </a:endParaRPr>
              </a:p>
            </p:txBody>
          </p:sp>
          <p:grpSp>
            <p:nvGrpSpPr>
              <p:cNvPr id="13438" name="Group 1807"/>
              <p:cNvGrpSpPr>
                <a:grpSpLocks/>
              </p:cNvGrpSpPr>
              <p:nvPr/>
            </p:nvGrpSpPr>
            <p:grpSpPr bwMode="auto">
              <a:xfrm>
                <a:off x="3686" y="244"/>
                <a:ext cx="177" cy="66"/>
                <a:chOff x="2848" y="848"/>
                <a:chExt cx="140" cy="98"/>
              </a:xfrm>
            </p:grpSpPr>
            <p:sp>
              <p:nvSpPr>
                <p:cNvPr id="13443" name="Line 180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444" name="Line 180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445" name="Line 181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grpSp>
          <p:grpSp>
            <p:nvGrpSpPr>
              <p:cNvPr id="13439" name="Group 1811"/>
              <p:cNvGrpSpPr>
                <a:grpSpLocks/>
              </p:cNvGrpSpPr>
              <p:nvPr/>
            </p:nvGrpSpPr>
            <p:grpSpPr bwMode="auto">
              <a:xfrm flipV="1">
                <a:off x="3686" y="243"/>
                <a:ext cx="177" cy="66"/>
                <a:chOff x="2848" y="848"/>
                <a:chExt cx="140" cy="98"/>
              </a:xfrm>
            </p:grpSpPr>
            <p:sp>
              <p:nvSpPr>
                <p:cNvPr id="13440" name="Line 181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441" name="Line 181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442" name="Line 181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grpSp>
        </p:grpSp>
        <p:grpSp>
          <p:nvGrpSpPr>
            <p:cNvPr id="13367" name="Group 1815"/>
            <p:cNvGrpSpPr>
              <a:grpSpLocks/>
            </p:cNvGrpSpPr>
            <p:nvPr/>
          </p:nvGrpSpPr>
          <p:grpSpPr bwMode="auto">
            <a:xfrm>
              <a:off x="3768" y="3014"/>
              <a:ext cx="316" cy="148"/>
              <a:chOff x="3600" y="219"/>
              <a:chExt cx="360" cy="175"/>
            </a:xfrm>
          </p:grpSpPr>
          <p:sp>
            <p:nvSpPr>
              <p:cNvPr id="13420" name="Oval 181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dirty="0">
                  <a:latin typeface="Helvetica"/>
                </a:endParaRPr>
              </a:p>
            </p:txBody>
          </p:sp>
          <p:sp>
            <p:nvSpPr>
              <p:cNvPr id="13421" name="Line 181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422" name="Line 181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423" name="Rectangle 181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dirty="0">
                  <a:latin typeface="Helvetica"/>
                </a:endParaRPr>
              </a:p>
            </p:txBody>
          </p:sp>
          <p:sp>
            <p:nvSpPr>
              <p:cNvPr id="13424" name="Oval 182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dirty="0">
                  <a:latin typeface="Helvetica"/>
                </a:endParaRPr>
              </a:p>
            </p:txBody>
          </p:sp>
          <p:grpSp>
            <p:nvGrpSpPr>
              <p:cNvPr id="13425" name="Group 1821"/>
              <p:cNvGrpSpPr>
                <a:grpSpLocks/>
              </p:cNvGrpSpPr>
              <p:nvPr/>
            </p:nvGrpSpPr>
            <p:grpSpPr bwMode="auto">
              <a:xfrm>
                <a:off x="3686" y="244"/>
                <a:ext cx="177" cy="66"/>
                <a:chOff x="2848" y="848"/>
                <a:chExt cx="140" cy="98"/>
              </a:xfrm>
            </p:grpSpPr>
            <p:sp>
              <p:nvSpPr>
                <p:cNvPr id="13430" name="Line 182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431" name="Line 182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432" name="Line 182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grpSp>
          <p:grpSp>
            <p:nvGrpSpPr>
              <p:cNvPr id="13426" name="Group 1825"/>
              <p:cNvGrpSpPr>
                <a:grpSpLocks/>
              </p:cNvGrpSpPr>
              <p:nvPr/>
            </p:nvGrpSpPr>
            <p:grpSpPr bwMode="auto">
              <a:xfrm flipV="1">
                <a:off x="3686" y="243"/>
                <a:ext cx="177" cy="66"/>
                <a:chOff x="2848" y="848"/>
                <a:chExt cx="140" cy="98"/>
              </a:xfrm>
            </p:grpSpPr>
            <p:sp>
              <p:nvSpPr>
                <p:cNvPr id="13427" name="Line 182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428" name="Line 182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429" name="Line 182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grpSp>
        </p:grpSp>
        <p:sp>
          <p:nvSpPr>
            <p:cNvPr id="13368" name="Line 1829"/>
            <p:cNvSpPr>
              <a:spLocks noChangeShapeType="1"/>
            </p:cNvSpPr>
            <p:nvPr/>
          </p:nvSpPr>
          <p:spPr bwMode="auto">
            <a:xfrm>
              <a:off x="4470" y="2955"/>
              <a:ext cx="226" cy="7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a:endParaRPr>
            </a:p>
          </p:txBody>
        </p:sp>
        <p:sp>
          <p:nvSpPr>
            <p:cNvPr id="13369" name="Line 1830"/>
            <p:cNvSpPr>
              <a:spLocks noChangeShapeType="1"/>
            </p:cNvSpPr>
            <p:nvPr/>
          </p:nvSpPr>
          <p:spPr bwMode="auto">
            <a:xfrm flipV="1">
              <a:off x="4059" y="2963"/>
              <a:ext cx="175" cy="69"/>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a:endParaRPr>
            </a:p>
          </p:txBody>
        </p:sp>
        <p:sp>
          <p:nvSpPr>
            <p:cNvPr id="13370" name="Line 1831"/>
            <p:cNvSpPr>
              <a:spLocks noChangeShapeType="1"/>
            </p:cNvSpPr>
            <p:nvPr/>
          </p:nvSpPr>
          <p:spPr bwMode="auto">
            <a:xfrm flipV="1">
              <a:off x="4086" y="3091"/>
              <a:ext cx="61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a:endParaRPr>
            </a:p>
          </p:txBody>
        </p:sp>
        <p:sp>
          <p:nvSpPr>
            <p:cNvPr id="13371" name="Line 1832"/>
            <p:cNvSpPr>
              <a:spLocks noChangeShapeType="1"/>
            </p:cNvSpPr>
            <p:nvPr/>
          </p:nvSpPr>
          <p:spPr bwMode="auto">
            <a:xfrm flipH="1">
              <a:off x="3642" y="2931"/>
              <a:ext cx="160" cy="2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a:endParaRPr>
            </a:p>
          </p:txBody>
        </p:sp>
        <p:sp>
          <p:nvSpPr>
            <p:cNvPr id="13372" name="Line 1833"/>
            <p:cNvSpPr>
              <a:spLocks noChangeShapeType="1"/>
            </p:cNvSpPr>
            <p:nvPr/>
          </p:nvSpPr>
          <p:spPr bwMode="auto">
            <a:xfrm>
              <a:off x="3658" y="2963"/>
              <a:ext cx="124"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a:endParaRPr>
            </a:p>
          </p:txBody>
        </p:sp>
        <p:sp>
          <p:nvSpPr>
            <p:cNvPr id="13373" name="Line 1834"/>
            <p:cNvSpPr>
              <a:spLocks noChangeShapeType="1"/>
            </p:cNvSpPr>
            <p:nvPr/>
          </p:nvSpPr>
          <p:spPr bwMode="auto">
            <a:xfrm>
              <a:off x="3570" y="3175"/>
              <a:ext cx="97"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a:endParaRPr>
            </a:p>
          </p:txBody>
        </p:sp>
        <p:sp>
          <p:nvSpPr>
            <p:cNvPr id="13374" name="Line 1835"/>
            <p:cNvSpPr>
              <a:spLocks noChangeShapeType="1"/>
            </p:cNvSpPr>
            <p:nvPr/>
          </p:nvSpPr>
          <p:spPr bwMode="auto">
            <a:xfrm>
              <a:off x="3729" y="3225"/>
              <a:ext cx="309"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a:endParaRPr>
            </a:p>
          </p:txBody>
        </p:sp>
        <p:sp>
          <p:nvSpPr>
            <p:cNvPr id="13375" name="Line 1836"/>
            <p:cNvSpPr>
              <a:spLocks noChangeShapeType="1"/>
            </p:cNvSpPr>
            <p:nvPr/>
          </p:nvSpPr>
          <p:spPr bwMode="auto">
            <a:xfrm flipH="1">
              <a:off x="3880" y="3167"/>
              <a:ext cx="34" cy="5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a:endParaRPr>
            </a:p>
          </p:txBody>
        </p:sp>
        <p:sp>
          <p:nvSpPr>
            <p:cNvPr id="13376" name="Line 1837"/>
            <p:cNvSpPr>
              <a:spLocks noChangeShapeType="1"/>
            </p:cNvSpPr>
            <p:nvPr/>
          </p:nvSpPr>
          <p:spPr bwMode="auto">
            <a:xfrm>
              <a:off x="3762" y="3223"/>
              <a:ext cx="1" cy="5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a:endParaRPr>
            </a:p>
          </p:txBody>
        </p:sp>
        <p:sp>
          <p:nvSpPr>
            <p:cNvPr id="13377" name="Line 1838"/>
            <p:cNvSpPr>
              <a:spLocks noChangeShapeType="1"/>
            </p:cNvSpPr>
            <p:nvPr/>
          </p:nvSpPr>
          <p:spPr bwMode="auto">
            <a:xfrm flipH="1" flipV="1">
              <a:off x="4012" y="3228"/>
              <a:ext cx="0" cy="4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a:endParaRPr>
            </a:p>
          </p:txBody>
        </p:sp>
        <p:graphicFrame>
          <p:nvGraphicFramePr>
            <p:cNvPr id="13315" name="Object 1839"/>
            <p:cNvGraphicFramePr>
              <a:graphicFrameLocks noChangeAspect="1"/>
            </p:cNvGraphicFramePr>
            <p:nvPr/>
          </p:nvGraphicFramePr>
          <p:xfrm>
            <a:off x="3417" y="3101"/>
            <a:ext cx="216" cy="180"/>
          </p:xfrm>
          <a:graphic>
            <a:graphicData uri="http://schemas.openxmlformats.org/presentationml/2006/ole">
              <mc:AlternateContent xmlns:mc="http://schemas.openxmlformats.org/markup-compatibility/2006">
                <mc:Choice xmlns:v="urn:schemas-microsoft-com:vml" Requires="v">
                  <p:oleObj name="Clip" r:id="rId14" imgW="1305000" imgH="1085760" progId="MS_ClipArt_Gallery.2">
                    <p:embed/>
                  </p:oleObj>
                </mc:Choice>
                <mc:Fallback>
                  <p:oleObj name="Clip" r:id="rId14" imgW="1305000" imgH="1085760" progId="MS_ClipArt_Gallery.2">
                    <p:embed/>
                    <p:pic>
                      <p:nvPicPr>
                        <p:cNvPr id="13315" name="Object 183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17" y="3101"/>
                          <a:ext cx="216" cy="18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3316" name="Object 1840"/>
            <p:cNvGraphicFramePr>
              <a:graphicFrameLocks noChangeAspect="1"/>
            </p:cNvGraphicFramePr>
            <p:nvPr/>
          </p:nvGraphicFramePr>
          <p:xfrm>
            <a:off x="3521" y="2901"/>
            <a:ext cx="216" cy="180"/>
          </p:xfrm>
          <a:graphic>
            <a:graphicData uri="http://schemas.openxmlformats.org/presentationml/2006/ole">
              <mc:AlternateContent xmlns:mc="http://schemas.openxmlformats.org/markup-compatibility/2006">
                <mc:Choice xmlns:v="urn:schemas-microsoft-com:vml" Requires="v">
                  <p:oleObj name="Clip" r:id="rId15" imgW="1305000" imgH="1085760" progId="MS_ClipArt_Gallery.2">
                    <p:embed/>
                  </p:oleObj>
                </mc:Choice>
                <mc:Fallback>
                  <p:oleObj name="Clip" r:id="rId15" imgW="1305000" imgH="1085760" progId="MS_ClipArt_Gallery.2">
                    <p:embed/>
                    <p:pic>
                      <p:nvPicPr>
                        <p:cNvPr id="13316" name="Object 184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21" y="2901"/>
                          <a:ext cx="216" cy="18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3317" name="Object 1841"/>
            <p:cNvGraphicFramePr>
              <a:graphicFrameLocks noChangeAspect="1"/>
            </p:cNvGraphicFramePr>
            <p:nvPr/>
          </p:nvGraphicFramePr>
          <p:xfrm>
            <a:off x="3689" y="3261"/>
            <a:ext cx="216" cy="180"/>
          </p:xfrm>
          <a:graphic>
            <a:graphicData uri="http://schemas.openxmlformats.org/presentationml/2006/ole">
              <mc:AlternateContent xmlns:mc="http://schemas.openxmlformats.org/markup-compatibility/2006">
                <mc:Choice xmlns:v="urn:schemas-microsoft-com:vml" Requires="v">
                  <p:oleObj name="Clip" r:id="rId16" imgW="1305000" imgH="1085760" progId="MS_ClipArt_Gallery.2">
                    <p:embed/>
                  </p:oleObj>
                </mc:Choice>
                <mc:Fallback>
                  <p:oleObj name="Clip" r:id="rId16" imgW="1305000" imgH="1085760" progId="MS_ClipArt_Gallery.2">
                    <p:embed/>
                    <p:pic>
                      <p:nvPicPr>
                        <p:cNvPr id="13317" name="Object 184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89" y="3261"/>
                          <a:ext cx="216" cy="18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3318" name="Object 1842"/>
            <p:cNvGraphicFramePr>
              <a:graphicFrameLocks noChangeAspect="1"/>
            </p:cNvGraphicFramePr>
            <p:nvPr/>
          </p:nvGraphicFramePr>
          <p:xfrm>
            <a:off x="3903" y="3263"/>
            <a:ext cx="216" cy="180"/>
          </p:xfrm>
          <a:graphic>
            <a:graphicData uri="http://schemas.openxmlformats.org/presentationml/2006/ole">
              <mc:AlternateContent xmlns:mc="http://schemas.openxmlformats.org/markup-compatibility/2006">
                <mc:Choice xmlns:v="urn:schemas-microsoft-com:vml" Requires="v">
                  <p:oleObj name="Clip" r:id="rId17" imgW="1305000" imgH="1085760" progId="MS_ClipArt_Gallery.2">
                    <p:embed/>
                  </p:oleObj>
                </mc:Choice>
                <mc:Fallback>
                  <p:oleObj name="Clip" r:id="rId17" imgW="1305000" imgH="1085760" progId="MS_ClipArt_Gallery.2">
                    <p:embed/>
                    <p:pic>
                      <p:nvPicPr>
                        <p:cNvPr id="13318" name="Object 184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03" y="3263"/>
                          <a:ext cx="216" cy="18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pSp>
          <p:nvGrpSpPr>
            <p:cNvPr id="13378" name="Group 1843"/>
            <p:cNvGrpSpPr>
              <a:grpSpLocks/>
            </p:cNvGrpSpPr>
            <p:nvPr/>
          </p:nvGrpSpPr>
          <p:grpSpPr bwMode="auto">
            <a:xfrm>
              <a:off x="4475" y="3342"/>
              <a:ext cx="172" cy="215"/>
              <a:chOff x="2870" y="1518"/>
              <a:chExt cx="292" cy="320"/>
            </a:xfrm>
          </p:grpSpPr>
          <p:graphicFrame>
            <p:nvGraphicFramePr>
              <p:cNvPr id="13321" name="Object 1844"/>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18" imgW="819000" imgH="847800" progId="MS_ClipArt_Gallery.2">
                      <p:embed/>
                    </p:oleObj>
                  </mc:Choice>
                  <mc:Fallback>
                    <p:oleObj name="Clip" r:id="rId18" imgW="819000" imgH="847800" progId="MS_ClipArt_Gallery.2">
                      <p:embed/>
                      <p:pic>
                        <p:nvPicPr>
                          <p:cNvPr id="13321" name="Object 18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3322" name="Object 1845"/>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19" imgW="1266840" imgH="1200240" progId="MS_ClipArt_Gallery.2">
                      <p:embed/>
                    </p:oleObj>
                  </mc:Choice>
                  <mc:Fallback>
                    <p:oleObj name="Clip" r:id="rId19" imgW="1266840" imgH="1200240" progId="MS_ClipArt_Gallery.2">
                      <p:embed/>
                      <p:pic>
                        <p:nvPicPr>
                          <p:cNvPr id="13322" name="Object 184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pSp>
        <p:grpSp>
          <p:nvGrpSpPr>
            <p:cNvPr id="13379" name="Group 1846"/>
            <p:cNvGrpSpPr>
              <a:grpSpLocks/>
            </p:cNvGrpSpPr>
            <p:nvPr/>
          </p:nvGrpSpPr>
          <p:grpSpPr bwMode="auto">
            <a:xfrm>
              <a:off x="4191" y="3374"/>
              <a:ext cx="220" cy="203"/>
              <a:chOff x="2870" y="1518"/>
              <a:chExt cx="292" cy="320"/>
            </a:xfrm>
          </p:grpSpPr>
          <p:graphicFrame>
            <p:nvGraphicFramePr>
              <p:cNvPr id="13319" name="Object 1847"/>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20" imgW="819000" imgH="847800" progId="MS_ClipArt_Gallery.2">
                      <p:embed/>
                    </p:oleObj>
                  </mc:Choice>
                  <mc:Fallback>
                    <p:oleObj name="Clip" r:id="rId20" imgW="819000" imgH="847800" progId="MS_ClipArt_Gallery.2">
                      <p:embed/>
                      <p:pic>
                        <p:nvPicPr>
                          <p:cNvPr id="13319" name="Object 18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3320" name="Object 1848"/>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21" imgW="1266840" imgH="1200240" progId="MS_ClipArt_Gallery.2">
                      <p:embed/>
                    </p:oleObj>
                  </mc:Choice>
                  <mc:Fallback>
                    <p:oleObj name="Clip" r:id="rId21" imgW="1266840" imgH="1200240" progId="MS_ClipArt_Gallery.2">
                      <p:embed/>
                      <p:pic>
                        <p:nvPicPr>
                          <p:cNvPr id="13320" name="Object 184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pSp>
        <p:grpSp>
          <p:nvGrpSpPr>
            <p:cNvPr id="13380" name="Group 1849"/>
            <p:cNvGrpSpPr>
              <a:grpSpLocks/>
            </p:cNvGrpSpPr>
            <p:nvPr/>
          </p:nvGrpSpPr>
          <p:grpSpPr bwMode="auto">
            <a:xfrm>
              <a:off x="4290" y="3130"/>
              <a:ext cx="183" cy="255"/>
              <a:chOff x="2556" y="2689"/>
              <a:chExt cx="183" cy="255"/>
            </a:xfrm>
          </p:grpSpPr>
          <p:pic>
            <p:nvPicPr>
              <p:cNvPr id="13403" name="Picture 1850" descr="31u_bnrz[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09" y="2770"/>
                <a:ext cx="121"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404" name="Freeform 1851"/>
              <p:cNvSpPr>
                <a:spLocks/>
              </p:cNvSpPr>
              <p:nvPr/>
            </p:nvSpPr>
            <p:spPr bwMode="auto">
              <a:xfrm>
                <a:off x="2605" y="2702"/>
                <a:ext cx="33" cy="39"/>
              </a:xfrm>
              <a:custGeom>
                <a:avLst/>
                <a:gdLst>
                  <a:gd name="T0" fmla="*/ 12 w 199"/>
                  <a:gd name="T1" fmla="*/ 5 h 232"/>
                  <a:gd name="T2" fmla="*/ 9 w 199"/>
                  <a:gd name="T3" fmla="*/ 7 h 232"/>
                  <a:gd name="T4" fmla="*/ 7 w 199"/>
                  <a:gd name="T5" fmla="*/ 8 h 232"/>
                  <a:gd name="T6" fmla="*/ 5 w 199"/>
                  <a:gd name="T7" fmla="*/ 11 h 232"/>
                  <a:gd name="T8" fmla="*/ 3 w 199"/>
                  <a:gd name="T9" fmla="*/ 13 h 232"/>
                  <a:gd name="T10" fmla="*/ 2 w 199"/>
                  <a:gd name="T11" fmla="*/ 15 h 232"/>
                  <a:gd name="T12" fmla="*/ 1 w 199"/>
                  <a:gd name="T13" fmla="*/ 18 h 232"/>
                  <a:gd name="T14" fmla="*/ 0 w 199"/>
                  <a:gd name="T15" fmla="*/ 21 h 232"/>
                  <a:gd name="T16" fmla="*/ 0 w 199"/>
                  <a:gd name="T17" fmla="*/ 24 h 232"/>
                  <a:gd name="T18" fmla="*/ 0 w 199"/>
                  <a:gd name="T19" fmla="*/ 28 h 232"/>
                  <a:gd name="T20" fmla="*/ 2 w 199"/>
                  <a:gd name="T21" fmla="*/ 31 h 232"/>
                  <a:gd name="T22" fmla="*/ 4 w 199"/>
                  <a:gd name="T23" fmla="*/ 34 h 232"/>
                  <a:gd name="T24" fmla="*/ 7 w 199"/>
                  <a:gd name="T25" fmla="*/ 36 h 232"/>
                  <a:gd name="T26" fmla="*/ 11 w 199"/>
                  <a:gd name="T27" fmla="*/ 38 h 232"/>
                  <a:gd name="T28" fmla="*/ 15 w 199"/>
                  <a:gd name="T29" fmla="*/ 39 h 232"/>
                  <a:gd name="T30" fmla="*/ 18 w 199"/>
                  <a:gd name="T31" fmla="*/ 39 h 232"/>
                  <a:gd name="T32" fmla="*/ 22 w 199"/>
                  <a:gd name="T33" fmla="*/ 38 h 232"/>
                  <a:gd name="T34" fmla="*/ 23 w 199"/>
                  <a:gd name="T35" fmla="*/ 38 h 232"/>
                  <a:gd name="T36" fmla="*/ 24 w 199"/>
                  <a:gd name="T37" fmla="*/ 38 h 232"/>
                  <a:gd name="T38" fmla="*/ 24 w 199"/>
                  <a:gd name="T39" fmla="*/ 37 h 232"/>
                  <a:gd name="T40" fmla="*/ 25 w 199"/>
                  <a:gd name="T41" fmla="*/ 37 h 232"/>
                  <a:gd name="T42" fmla="*/ 24 w 199"/>
                  <a:gd name="T43" fmla="*/ 36 h 232"/>
                  <a:gd name="T44" fmla="*/ 23 w 199"/>
                  <a:gd name="T45" fmla="*/ 35 h 232"/>
                  <a:gd name="T46" fmla="*/ 22 w 199"/>
                  <a:gd name="T47" fmla="*/ 34 h 232"/>
                  <a:gd name="T48" fmla="*/ 21 w 199"/>
                  <a:gd name="T49" fmla="*/ 34 h 232"/>
                  <a:gd name="T50" fmla="*/ 19 w 199"/>
                  <a:gd name="T51" fmla="*/ 33 h 232"/>
                  <a:gd name="T52" fmla="*/ 17 w 199"/>
                  <a:gd name="T53" fmla="*/ 33 h 232"/>
                  <a:gd name="T54" fmla="*/ 16 w 199"/>
                  <a:gd name="T55" fmla="*/ 32 h 232"/>
                  <a:gd name="T56" fmla="*/ 14 w 199"/>
                  <a:gd name="T57" fmla="*/ 32 h 232"/>
                  <a:gd name="T58" fmla="*/ 12 w 199"/>
                  <a:gd name="T59" fmla="*/ 31 h 232"/>
                  <a:gd name="T60" fmla="*/ 10 w 199"/>
                  <a:gd name="T61" fmla="*/ 31 h 232"/>
                  <a:gd name="T62" fmla="*/ 9 w 199"/>
                  <a:gd name="T63" fmla="*/ 30 h 232"/>
                  <a:gd name="T64" fmla="*/ 7 w 199"/>
                  <a:gd name="T65" fmla="*/ 28 h 232"/>
                  <a:gd name="T66" fmla="*/ 7 w 199"/>
                  <a:gd name="T67" fmla="*/ 22 h 232"/>
                  <a:gd name="T68" fmla="*/ 8 w 199"/>
                  <a:gd name="T69" fmla="*/ 16 h 232"/>
                  <a:gd name="T70" fmla="*/ 11 w 199"/>
                  <a:gd name="T71" fmla="*/ 12 h 232"/>
                  <a:gd name="T72" fmla="*/ 16 w 199"/>
                  <a:gd name="T73" fmla="*/ 8 h 232"/>
                  <a:gd name="T74" fmla="*/ 20 w 199"/>
                  <a:gd name="T75" fmla="*/ 6 h 232"/>
                  <a:gd name="T76" fmla="*/ 25 w 199"/>
                  <a:gd name="T77" fmla="*/ 4 h 232"/>
                  <a:gd name="T78" fmla="*/ 30 w 199"/>
                  <a:gd name="T79" fmla="*/ 2 h 232"/>
                  <a:gd name="T80" fmla="*/ 33 w 199"/>
                  <a:gd name="T81" fmla="*/ 1 h 232"/>
                  <a:gd name="T82" fmla="*/ 31 w 199"/>
                  <a:gd name="T83" fmla="*/ 0 h 232"/>
                  <a:gd name="T84" fmla="*/ 29 w 199"/>
                  <a:gd name="T85" fmla="*/ 0 h 232"/>
                  <a:gd name="T86" fmla="*/ 26 w 199"/>
                  <a:gd name="T87" fmla="*/ 0 h 232"/>
                  <a:gd name="T88" fmla="*/ 23 w 199"/>
                  <a:gd name="T89" fmla="*/ 1 h 232"/>
                  <a:gd name="T90" fmla="*/ 20 w 199"/>
                  <a:gd name="T91" fmla="*/ 2 h 232"/>
                  <a:gd name="T92" fmla="*/ 17 w 199"/>
                  <a:gd name="T93" fmla="*/ 3 h 232"/>
                  <a:gd name="T94" fmla="*/ 14 w 199"/>
                  <a:gd name="T95" fmla="*/ 4 h 232"/>
                  <a:gd name="T96" fmla="*/ 12 w 199"/>
                  <a:gd name="T97" fmla="*/ 5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Helvetica"/>
                </a:endParaRPr>
              </a:p>
            </p:txBody>
          </p:sp>
          <p:sp>
            <p:nvSpPr>
              <p:cNvPr id="13405" name="Freeform 1852"/>
              <p:cNvSpPr>
                <a:spLocks/>
              </p:cNvSpPr>
              <p:nvPr/>
            </p:nvSpPr>
            <p:spPr bwMode="auto">
              <a:xfrm>
                <a:off x="2661" y="2701"/>
                <a:ext cx="22" cy="30"/>
              </a:xfrm>
              <a:custGeom>
                <a:avLst/>
                <a:gdLst>
                  <a:gd name="T0" fmla="*/ 19 w 128"/>
                  <a:gd name="T1" fmla="*/ 10 h 180"/>
                  <a:gd name="T2" fmla="*/ 19 w 128"/>
                  <a:gd name="T3" fmla="*/ 13 h 180"/>
                  <a:gd name="T4" fmla="*/ 19 w 128"/>
                  <a:gd name="T5" fmla="*/ 16 h 180"/>
                  <a:gd name="T6" fmla="*/ 18 w 128"/>
                  <a:gd name="T7" fmla="*/ 18 h 180"/>
                  <a:gd name="T8" fmla="*/ 16 w 128"/>
                  <a:gd name="T9" fmla="*/ 20 h 180"/>
                  <a:gd name="T10" fmla="*/ 13 w 128"/>
                  <a:gd name="T11" fmla="*/ 22 h 180"/>
                  <a:gd name="T12" fmla="*/ 10 w 128"/>
                  <a:gd name="T13" fmla="*/ 24 h 180"/>
                  <a:gd name="T14" fmla="*/ 8 w 128"/>
                  <a:gd name="T15" fmla="*/ 26 h 180"/>
                  <a:gd name="T16" fmla="*/ 5 w 128"/>
                  <a:gd name="T17" fmla="*/ 27 h 180"/>
                  <a:gd name="T18" fmla="*/ 5 w 128"/>
                  <a:gd name="T19" fmla="*/ 28 h 180"/>
                  <a:gd name="T20" fmla="*/ 5 w 128"/>
                  <a:gd name="T21" fmla="*/ 28 h 180"/>
                  <a:gd name="T22" fmla="*/ 5 w 128"/>
                  <a:gd name="T23" fmla="*/ 29 h 180"/>
                  <a:gd name="T24" fmla="*/ 5 w 128"/>
                  <a:gd name="T25" fmla="*/ 30 h 180"/>
                  <a:gd name="T26" fmla="*/ 6 w 128"/>
                  <a:gd name="T27" fmla="*/ 30 h 180"/>
                  <a:gd name="T28" fmla="*/ 6 w 128"/>
                  <a:gd name="T29" fmla="*/ 30 h 180"/>
                  <a:gd name="T30" fmla="*/ 6 w 128"/>
                  <a:gd name="T31" fmla="*/ 30 h 180"/>
                  <a:gd name="T32" fmla="*/ 7 w 128"/>
                  <a:gd name="T33" fmla="*/ 30 h 180"/>
                  <a:gd name="T34" fmla="*/ 10 w 128"/>
                  <a:gd name="T35" fmla="*/ 28 h 180"/>
                  <a:gd name="T36" fmla="*/ 13 w 128"/>
                  <a:gd name="T37" fmla="*/ 26 h 180"/>
                  <a:gd name="T38" fmla="*/ 16 w 128"/>
                  <a:gd name="T39" fmla="*/ 24 h 180"/>
                  <a:gd name="T40" fmla="*/ 19 w 128"/>
                  <a:gd name="T41" fmla="*/ 22 h 180"/>
                  <a:gd name="T42" fmla="*/ 21 w 128"/>
                  <a:gd name="T43" fmla="*/ 19 h 180"/>
                  <a:gd name="T44" fmla="*/ 22 w 128"/>
                  <a:gd name="T45" fmla="*/ 16 h 180"/>
                  <a:gd name="T46" fmla="*/ 22 w 128"/>
                  <a:gd name="T47" fmla="*/ 13 h 180"/>
                  <a:gd name="T48" fmla="*/ 21 w 128"/>
                  <a:gd name="T49" fmla="*/ 9 h 180"/>
                  <a:gd name="T50" fmla="*/ 19 w 128"/>
                  <a:gd name="T51" fmla="*/ 7 h 180"/>
                  <a:gd name="T52" fmla="*/ 17 w 128"/>
                  <a:gd name="T53" fmla="*/ 4 h 180"/>
                  <a:gd name="T54" fmla="*/ 14 w 128"/>
                  <a:gd name="T55" fmla="*/ 2 h 180"/>
                  <a:gd name="T56" fmla="*/ 10 w 128"/>
                  <a:gd name="T57" fmla="*/ 1 h 180"/>
                  <a:gd name="T58" fmla="*/ 6 w 128"/>
                  <a:gd name="T59" fmla="*/ 0 h 180"/>
                  <a:gd name="T60" fmla="*/ 3 w 128"/>
                  <a:gd name="T61" fmla="*/ 0 h 180"/>
                  <a:gd name="T62" fmla="*/ 1 w 128"/>
                  <a:gd name="T63" fmla="*/ 0 h 180"/>
                  <a:gd name="T64" fmla="*/ 0 w 128"/>
                  <a:gd name="T65" fmla="*/ 1 h 180"/>
                  <a:gd name="T66" fmla="*/ 2 w 128"/>
                  <a:gd name="T67" fmla="*/ 2 h 180"/>
                  <a:gd name="T68" fmla="*/ 5 w 128"/>
                  <a:gd name="T69" fmla="*/ 2 h 180"/>
                  <a:gd name="T70" fmla="*/ 8 w 128"/>
                  <a:gd name="T71" fmla="*/ 3 h 180"/>
                  <a:gd name="T72" fmla="*/ 10 w 128"/>
                  <a:gd name="T73" fmla="*/ 4 h 180"/>
                  <a:gd name="T74" fmla="*/ 13 w 128"/>
                  <a:gd name="T75" fmla="*/ 5 h 180"/>
                  <a:gd name="T76" fmla="*/ 15 w 128"/>
                  <a:gd name="T77" fmla="*/ 6 h 180"/>
                  <a:gd name="T78" fmla="*/ 17 w 128"/>
                  <a:gd name="T79" fmla="*/ 8 h 180"/>
                  <a:gd name="T80" fmla="*/ 19 w 128"/>
                  <a:gd name="T81" fmla="*/ 1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Helvetica"/>
                </a:endParaRPr>
              </a:p>
            </p:txBody>
          </p:sp>
          <p:sp>
            <p:nvSpPr>
              <p:cNvPr id="13406" name="Freeform 1853"/>
              <p:cNvSpPr>
                <a:spLocks/>
              </p:cNvSpPr>
              <p:nvPr/>
            </p:nvSpPr>
            <p:spPr bwMode="auto">
              <a:xfrm>
                <a:off x="2584" y="2694"/>
                <a:ext cx="54" cy="63"/>
              </a:xfrm>
              <a:custGeom>
                <a:avLst/>
                <a:gdLst>
                  <a:gd name="T0" fmla="*/ 17 w 322"/>
                  <a:gd name="T1" fmla="*/ 12 h 378"/>
                  <a:gd name="T2" fmla="*/ 9 w 322"/>
                  <a:gd name="T3" fmla="*/ 19 h 378"/>
                  <a:gd name="T4" fmla="*/ 3 w 322"/>
                  <a:gd name="T5" fmla="*/ 28 h 378"/>
                  <a:gd name="T6" fmla="*/ 0 w 322"/>
                  <a:gd name="T7" fmla="*/ 38 h 378"/>
                  <a:gd name="T8" fmla="*/ 1 w 322"/>
                  <a:gd name="T9" fmla="*/ 44 h 378"/>
                  <a:gd name="T10" fmla="*/ 2 w 322"/>
                  <a:gd name="T11" fmla="*/ 47 h 378"/>
                  <a:gd name="T12" fmla="*/ 3 w 322"/>
                  <a:gd name="T13" fmla="*/ 50 h 378"/>
                  <a:gd name="T14" fmla="*/ 5 w 322"/>
                  <a:gd name="T15" fmla="*/ 52 h 378"/>
                  <a:gd name="T16" fmla="*/ 9 w 322"/>
                  <a:gd name="T17" fmla="*/ 54 h 378"/>
                  <a:gd name="T18" fmla="*/ 14 w 322"/>
                  <a:gd name="T19" fmla="*/ 56 h 378"/>
                  <a:gd name="T20" fmla="*/ 20 w 322"/>
                  <a:gd name="T21" fmla="*/ 58 h 378"/>
                  <a:gd name="T22" fmla="*/ 25 w 322"/>
                  <a:gd name="T23" fmla="*/ 60 h 378"/>
                  <a:gd name="T24" fmla="*/ 31 w 322"/>
                  <a:gd name="T25" fmla="*/ 61 h 378"/>
                  <a:gd name="T26" fmla="*/ 37 w 322"/>
                  <a:gd name="T27" fmla="*/ 62 h 378"/>
                  <a:gd name="T28" fmla="*/ 43 w 322"/>
                  <a:gd name="T29" fmla="*/ 62 h 378"/>
                  <a:gd name="T30" fmla="*/ 48 w 322"/>
                  <a:gd name="T31" fmla="*/ 63 h 378"/>
                  <a:gd name="T32" fmla="*/ 52 w 322"/>
                  <a:gd name="T33" fmla="*/ 63 h 378"/>
                  <a:gd name="T34" fmla="*/ 54 w 322"/>
                  <a:gd name="T35" fmla="*/ 62 h 378"/>
                  <a:gd name="T36" fmla="*/ 54 w 322"/>
                  <a:gd name="T37" fmla="*/ 60 h 378"/>
                  <a:gd name="T38" fmla="*/ 53 w 322"/>
                  <a:gd name="T39" fmla="*/ 59 h 378"/>
                  <a:gd name="T40" fmla="*/ 49 w 322"/>
                  <a:gd name="T41" fmla="*/ 58 h 378"/>
                  <a:gd name="T42" fmla="*/ 44 w 322"/>
                  <a:gd name="T43" fmla="*/ 57 h 378"/>
                  <a:gd name="T44" fmla="*/ 39 w 322"/>
                  <a:gd name="T45" fmla="*/ 56 h 378"/>
                  <a:gd name="T46" fmla="*/ 34 w 322"/>
                  <a:gd name="T47" fmla="*/ 55 h 378"/>
                  <a:gd name="T48" fmla="*/ 29 w 322"/>
                  <a:gd name="T49" fmla="*/ 54 h 378"/>
                  <a:gd name="T50" fmla="*/ 23 w 322"/>
                  <a:gd name="T51" fmla="*/ 53 h 378"/>
                  <a:gd name="T52" fmla="*/ 18 w 322"/>
                  <a:gd name="T53" fmla="*/ 52 h 378"/>
                  <a:gd name="T54" fmla="*/ 13 w 322"/>
                  <a:gd name="T55" fmla="*/ 50 h 378"/>
                  <a:gd name="T56" fmla="*/ 9 w 322"/>
                  <a:gd name="T57" fmla="*/ 47 h 378"/>
                  <a:gd name="T58" fmla="*/ 6 w 322"/>
                  <a:gd name="T59" fmla="*/ 43 h 378"/>
                  <a:gd name="T60" fmla="*/ 6 w 322"/>
                  <a:gd name="T61" fmla="*/ 39 h 378"/>
                  <a:gd name="T62" fmla="*/ 6 w 322"/>
                  <a:gd name="T63" fmla="*/ 33 h 378"/>
                  <a:gd name="T64" fmla="*/ 9 w 322"/>
                  <a:gd name="T65" fmla="*/ 28 h 378"/>
                  <a:gd name="T66" fmla="*/ 12 w 322"/>
                  <a:gd name="T67" fmla="*/ 23 h 378"/>
                  <a:gd name="T68" fmla="*/ 16 w 322"/>
                  <a:gd name="T69" fmla="*/ 18 h 378"/>
                  <a:gd name="T70" fmla="*/ 21 w 322"/>
                  <a:gd name="T71" fmla="*/ 14 h 378"/>
                  <a:gd name="T72" fmla="*/ 26 w 322"/>
                  <a:gd name="T73" fmla="*/ 9 h 378"/>
                  <a:gd name="T74" fmla="*/ 33 w 322"/>
                  <a:gd name="T75" fmla="*/ 6 h 378"/>
                  <a:gd name="T76" fmla="*/ 40 w 322"/>
                  <a:gd name="T77" fmla="*/ 3 h 378"/>
                  <a:gd name="T78" fmla="*/ 44 w 322"/>
                  <a:gd name="T79" fmla="*/ 1 h 378"/>
                  <a:gd name="T80" fmla="*/ 43 w 322"/>
                  <a:gd name="T81" fmla="*/ 0 h 378"/>
                  <a:gd name="T82" fmla="*/ 37 w 322"/>
                  <a:gd name="T83" fmla="*/ 1 h 378"/>
                  <a:gd name="T84" fmla="*/ 30 w 322"/>
                  <a:gd name="T85" fmla="*/ 3 h 378"/>
                  <a:gd name="T86" fmla="*/ 24 w 322"/>
                  <a:gd name="T87" fmla="*/ 6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Helvetica"/>
                </a:endParaRPr>
              </a:p>
            </p:txBody>
          </p:sp>
          <p:sp>
            <p:nvSpPr>
              <p:cNvPr id="13407" name="Freeform 1854"/>
              <p:cNvSpPr>
                <a:spLocks/>
              </p:cNvSpPr>
              <p:nvPr/>
            </p:nvSpPr>
            <p:spPr bwMode="auto">
              <a:xfrm>
                <a:off x="2660" y="2692"/>
                <a:ext cx="47" cy="42"/>
              </a:xfrm>
              <a:custGeom>
                <a:avLst/>
                <a:gdLst>
                  <a:gd name="T0" fmla="*/ 39 w 283"/>
                  <a:gd name="T1" fmla="*/ 13 h 252"/>
                  <a:gd name="T2" fmla="*/ 41 w 283"/>
                  <a:gd name="T3" fmla="*/ 15 h 252"/>
                  <a:gd name="T4" fmla="*/ 43 w 283"/>
                  <a:gd name="T5" fmla="*/ 18 h 252"/>
                  <a:gd name="T6" fmla="*/ 43 w 283"/>
                  <a:gd name="T7" fmla="*/ 21 h 252"/>
                  <a:gd name="T8" fmla="*/ 43 w 283"/>
                  <a:gd name="T9" fmla="*/ 24 h 252"/>
                  <a:gd name="T10" fmla="*/ 43 w 283"/>
                  <a:gd name="T11" fmla="*/ 26 h 252"/>
                  <a:gd name="T12" fmla="*/ 42 w 283"/>
                  <a:gd name="T13" fmla="*/ 28 h 252"/>
                  <a:gd name="T14" fmla="*/ 41 w 283"/>
                  <a:gd name="T15" fmla="*/ 31 h 252"/>
                  <a:gd name="T16" fmla="*/ 39 w 283"/>
                  <a:gd name="T17" fmla="*/ 32 h 252"/>
                  <a:gd name="T18" fmla="*/ 37 w 283"/>
                  <a:gd name="T19" fmla="*/ 34 h 252"/>
                  <a:gd name="T20" fmla="*/ 36 w 283"/>
                  <a:gd name="T21" fmla="*/ 36 h 252"/>
                  <a:gd name="T22" fmla="*/ 34 w 283"/>
                  <a:gd name="T23" fmla="*/ 37 h 252"/>
                  <a:gd name="T24" fmla="*/ 32 w 283"/>
                  <a:gd name="T25" fmla="*/ 39 h 252"/>
                  <a:gd name="T26" fmla="*/ 32 w 283"/>
                  <a:gd name="T27" fmla="*/ 40 h 252"/>
                  <a:gd name="T28" fmla="*/ 32 w 283"/>
                  <a:gd name="T29" fmla="*/ 40 h 252"/>
                  <a:gd name="T30" fmla="*/ 32 w 283"/>
                  <a:gd name="T31" fmla="*/ 41 h 252"/>
                  <a:gd name="T32" fmla="*/ 32 w 283"/>
                  <a:gd name="T33" fmla="*/ 41 h 252"/>
                  <a:gd name="T34" fmla="*/ 33 w 283"/>
                  <a:gd name="T35" fmla="*/ 42 h 252"/>
                  <a:gd name="T36" fmla="*/ 34 w 283"/>
                  <a:gd name="T37" fmla="*/ 42 h 252"/>
                  <a:gd name="T38" fmla="*/ 34 w 283"/>
                  <a:gd name="T39" fmla="*/ 42 h 252"/>
                  <a:gd name="T40" fmla="*/ 35 w 283"/>
                  <a:gd name="T41" fmla="*/ 41 h 252"/>
                  <a:gd name="T42" fmla="*/ 39 w 283"/>
                  <a:gd name="T43" fmla="*/ 39 h 252"/>
                  <a:gd name="T44" fmla="*/ 42 w 283"/>
                  <a:gd name="T45" fmla="*/ 36 h 252"/>
                  <a:gd name="T46" fmla="*/ 45 w 283"/>
                  <a:gd name="T47" fmla="*/ 32 h 252"/>
                  <a:gd name="T48" fmla="*/ 46 w 283"/>
                  <a:gd name="T49" fmla="*/ 28 h 252"/>
                  <a:gd name="T50" fmla="*/ 47 w 283"/>
                  <a:gd name="T51" fmla="*/ 24 h 252"/>
                  <a:gd name="T52" fmla="*/ 47 w 283"/>
                  <a:gd name="T53" fmla="*/ 19 h 252"/>
                  <a:gd name="T54" fmla="*/ 45 w 283"/>
                  <a:gd name="T55" fmla="*/ 15 h 252"/>
                  <a:gd name="T56" fmla="*/ 42 w 283"/>
                  <a:gd name="T57" fmla="*/ 12 h 252"/>
                  <a:gd name="T58" fmla="*/ 40 w 283"/>
                  <a:gd name="T59" fmla="*/ 10 h 252"/>
                  <a:gd name="T60" fmla="*/ 37 w 283"/>
                  <a:gd name="T61" fmla="*/ 8 h 252"/>
                  <a:gd name="T62" fmla="*/ 34 w 283"/>
                  <a:gd name="T63" fmla="*/ 7 h 252"/>
                  <a:gd name="T64" fmla="*/ 31 w 283"/>
                  <a:gd name="T65" fmla="*/ 5 h 252"/>
                  <a:gd name="T66" fmla="*/ 27 w 283"/>
                  <a:gd name="T67" fmla="*/ 4 h 252"/>
                  <a:gd name="T68" fmla="*/ 24 w 283"/>
                  <a:gd name="T69" fmla="*/ 3 h 252"/>
                  <a:gd name="T70" fmla="*/ 20 w 283"/>
                  <a:gd name="T71" fmla="*/ 2 h 252"/>
                  <a:gd name="T72" fmla="*/ 17 w 283"/>
                  <a:gd name="T73" fmla="*/ 1 h 252"/>
                  <a:gd name="T74" fmla="*/ 14 w 283"/>
                  <a:gd name="T75" fmla="*/ 1 h 252"/>
                  <a:gd name="T76" fmla="*/ 11 w 283"/>
                  <a:gd name="T77" fmla="*/ 0 h 252"/>
                  <a:gd name="T78" fmla="*/ 8 w 283"/>
                  <a:gd name="T79" fmla="*/ 0 h 252"/>
                  <a:gd name="T80" fmla="*/ 6 w 283"/>
                  <a:gd name="T81" fmla="*/ 0 h 252"/>
                  <a:gd name="T82" fmla="*/ 3 w 283"/>
                  <a:gd name="T83" fmla="*/ 0 h 252"/>
                  <a:gd name="T84" fmla="*/ 2 w 283"/>
                  <a:gd name="T85" fmla="*/ 0 h 252"/>
                  <a:gd name="T86" fmla="*/ 1 w 283"/>
                  <a:gd name="T87" fmla="*/ 0 h 252"/>
                  <a:gd name="T88" fmla="*/ 0 w 283"/>
                  <a:gd name="T89" fmla="*/ 1 h 252"/>
                  <a:gd name="T90" fmla="*/ 2 w 283"/>
                  <a:gd name="T91" fmla="*/ 1 h 252"/>
                  <a:gd name="T92" fmla="*/ 4 w 283"/>
                  <a:gd name="T93" fmla="*/ 1 h 252"/>
                  <a:gd name="T94" fmla="*/ 6 w 283"/>
                  <a:gd name="T95" fmla="*/ 2 h 252"/>
                  <a:gd name="T96" fmla="*/ 9 w 283"/>
                  <a:gd name="T97" fmla="*/ 2 h 252"/>
                  <a:gd name="T98" fmla="*/ 11 w 283"/>
                  <a:gd name="T99" fmla="*/ 3 h 252"/>
                  <a:gd name="T100" fmla="*/ 14 w 283"/>
                  <a:gd name="T101" fmla="*/ 3 h 252"/>
                  <a:gd name="T102" fmla="*/ 16 w 283"/>
                  <a:gd name="T103" fmla="*/ 4 h 252"/>
                  <a:gd name="T104" fmla="*/ 19 w 283"/>
                  <a:gd name="T105" fmla="*/ 4 h 252"/>
                  <a:gd name="T106" fmla="*/ 21 w 283"/>
                  <a:gd name="T107" fmla="*/ 5 h 252"/>
                  <a:gd name="T108" fmla="*/ 24 w 283"/>
                  <a:gd name="T109" fmla="*/ 6 h 252"/>
                  <a:gd name="T110" fmla="*/ 27 w 283"/>
                  <a:gd name="T111" fmla="*/ 7 h 252"/>
                  <a:gd name="T112" fmla="*/ 29 w 283"/>
                  <a:gd name="T113" fmla="*/ 8 h 252"/>
                  <a:gd name="T114" fmla="*/ 32 w 283"/>
                  <a:gd name="T115" fmla="*/ 9 h 252"/>
                  <a:gd name="T116" fmla="*/ 35 w 283"/>
                  <a:gd name="T117" fmla="*/ 10 h 252"/>
                  <a:gd name="T118" fmla="*/ 37 w 283"/>
                  <a:gd name="T119" fmla="*/ 11 h 252"/>
                  <a:gd name="T120" fmla="*/ 39 w 283"/>
                  <a:gd name="T121" fmla="*/ 13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Helvetica"/>
                </a:endParaRPr>
              </a:p>
            </p:txBody>
          </p:sp>
          <p:sp>
            <p:nvSpPr>
              <p:cNvPr id="13408" name="Freeform 1855"/>
              <p:cNvSpPr>
                <a:spLocks/>
              </p:cNvSpPr>
              <p:nvPr/>
            </p:nvSpPr>
            <p:spPr bwMode="auto">
              <a:xfrm>
                <a:off x="2564" y="2712"/>
                <a:ext cx="19" cy="39"/>
              </a:xfrm>
              <a:custGeom>
                <a:avLst/>
                <a:gdLst>
                  <a:gd name="T0" fmla="*/ 0 w 114"/>
                  <a:gd name="T1" fmla="*/ 21 h 238"/>
                  <a:gd name="T2" fmla="*/ 0 w 114"/>
                  <a:gd name="T3" fmla="*/ 24 h 238"/>
                  <a:gd name="T4" fmla="*/ 1 w 114"/>
                  <a:gd name="T5" fmla="*/ 28 h 238"/>
                  <a:gd name="T6" fmla="*/ 2 w 114"/>
                  <a:gd name="T7" fmla="*/ 30 h 238"/>
                  <a:gd name="T8" fmla="*/ 4 w 114"/>
                  <a:gd name="T9" fmla="*/ 33 h 238"/>
                  <a:gd name="T10" fmla="*/ 6 w 114"/>
                  <a:gd name="T11" fmla="*/ 35 h 238"/>
                  <a:gd name="T12" fmla="*/ 9 w 114"/>
                  <a:gd name="T13" fmla="*/ 37 h 238"/>
                  <a:gd name="T14" fmla="*/ 12 w 114"/>
                  <a:gd name="T15" fmla="*/ 38 h 238"/>
                  <a:gd name="T16" fmla="*/ 15 w 114"/>
                  <a:gd name="T17" fmla="*/ 39 h 238"/>
                  <a:gd name="T18" fmla="*/ 16 w 114"/>
                  <a:gd name="T19" fmla="*/ 39 h 238"/>
                  <a:gd name="T20" fmla="*/ 17 w 114"/>
                  <a:gd name="T21" fmla="*/ 39 h 238"/>
                  <a:gd name="T22" fmla="*/ 18 w 114"/>
                  <a:gd name="T23" fmla="*/ 38 h 238"/>
                  <a:gd name="T24" fmla="*/ 19 w 114"/>
                  <a:gd name="T25" fmla="*/ 37 h 238"/>
                  <a:gd name="T26" fmla="*/ 19 w 114"/>
                  <a:gd name="T27" fmla="*/ 36 h 238"/>
                  <a:gd name="T28" fmla="*/ 18 w 114"/>
                  <a:gd name="T29" fmla="*/ 35 h 238"/>
                  <a:gd name="T30" fmla="*/ 18 w 114"/>
                  <a:gd name="T31" fmla="*/ 35 h 238"/>
                  <a:gd name="T32" fmla="*/ 17 w 114"/>
                  <a:gd name="T33" fmla="*/ 34 h 238"/>
                  <a:gd name="T34" fmla="*/ 14 w 114"/>
                  <a:gd name="T35" fmla="*/ 33 h 238"/>
                  <a:gd name="T36" fmla="*/ 11 w 114"/>
                  <a:gd name="T37" fmla="*/ 32 h 238"/>
                  <a:gd name="T38" fmla="*/ 8 w 114"/>
                  <a:gd name="T39" fmla="*/ 29 h 238"/>
                  <a:gd name="T40" fmla="*/ 7 w 114"/>
                  <a:gd name="T41" fmla="*/ 27 h 238"/>
                  <a:gd name="T42" fmla="*/ 5 w 114"/>
                  <a:gd name="T43" fmla="*/ 24 h 238"/>
                  <a:gd name="T44" fmla="*/ 5 w 114"/>
                  <a:gd name="T45" fmla="*/ 21 h 238"/>
                  <a:gd name="T46" fmla="*/ 5 w 114"/>
                  <a:gd name="T47" fmla="*/ 18 h 238"/>
                  <a:gd name="T48" fmla="*/ 6 w 114"/>
                  <a:gd name="T49" fmla="*/ 15 h 238"/>
                  <a:gd name="T50" fmla="*/ 7 w 114"/>
                  <a:gd name="T51" fmla="*/ 12 h 238"/>
                  <a:gd name="T52" fmla="*/ 9 w 114"/>
                  <a:gd name="T53" fmla="*/ 10 h 238"/>
                  <a:gd name="T54" fmla="*/ 10 w 114"/>
                  <a:gd name="T55" fmla="*/ 8 h 238"/>
                  <a:gd name="T56" fmla="*/ 12 w 114"/>
                  <a:gd name="T57" fmla="*/ 6 h 238"/>
                  <a:gd name="T58" fmla="*/ 14 w 114"/>
                  <a:gd name="T59" fmla="*/ 5 h 238"/>
                  <a:gd name="T60" fmla="*/ 16 w 114"/>
                  <a:gd name="T61" fmla="*/ 3 h 238"/>
                  <a:gd name="T62" fmla="*/ 18 w 114"/>
                  <a:gd name="T63" fmla="*/ 1 h 238"/>
                  <a:gd name="T64" fmla="*/ 19 w 114"/>
                  <a:gd name="T65" fmla="*/ 0 h 238"/>
                  <a:gd name="T66" fmla="*/ 18 w 114"/>
                  <a:gd name="T67" fmla="*/ 0 h 238"/>
                  <a:gd name="T68" fmla="*/ 16 w 114"/>
                  <a:gd name="T69" fmla="*/ 1 h 238"/>
                  <a:gd name="T70" fmla="*/ 13 w 114"/>
                  <a:gd name="T71" fmla="*/ 3 h 238"/>
                  <a:gd name="T72" fmla="*/ 9 w 114"/>
                  <a:gd name="T73" fmla="*/ 6 h 238"/>
                  <a:gd name="T74" fmla="*/ 6 w 114"/>
                  <a:gd name="T75" fmla="*/ 9 h 238"/>
                  <a:gd name="T76" fmla="*/ 3 w 114"/>
                  <a:gd name="T77" fmla="*/ 13 h 238"/>
                  <a:gd name="T78" fmla="*/ 1 w 114"/>
                  <a:gd name="T79" fmla="*/ 17 h 238"/>
                  <a:gd name="T80" fmla="*/ 0 w 114"/>
                  <a:gd name="T81" fmla="*/ 21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Helvetica"/>
                </a:endParaRPr>
              </a:p>
            </p:txBody>
          </p:sp>
          <p:sp>
            <p:nvSpPr>
              <p:cNvPr id="13409" name="Freeform 1856"/>
              <p:cNvSpPr>
                <a:spLocks/>
              </p:cNvSpPr>
              <p:nvPr/>
            </p:nvSpPr>
            <p:spPr bwMode="auto">
              <a:xfrm>
                <a:off x="2698" y="2689"/>
                <a:ext cx="41" cy="52"/>
              </a:xfrm>
              <a:custGeom>
                <a:avLst/>
                <a:gdLst>
                  <a:gd name="T0" fmla="*/ 35 w 246"/>
                  <a:gd name="T1" fmla="*/ 21 h 310"/>
                  <a:gd name="T2" fmla="*/ 37 w 246"/>
                  <a:gd name="T3" fmla="*/ 24 h 310"/>
                  <a:gd name="T4" fmla="*/ 38 w 246"/>
                  <a:gd name="T5" fmla="*/ 28 h 310"/>
                  <a:gd name="T6" fmla="*/ 37 w 246"/>
                  <a:gd name="T7" fmla="*/ 31 h 310"/>
                  <a:gd name="T8" fmla="*/ 35 w 246"/>
                  <a:gd name="T9" fmla="*/ 35 h 310"/>
                  <a:gd name="T10" fmla="*/ 31 w 246"/>
                  <a:gd name="T11" fmla="*/ 38 h 310"/>
                  <a:gd name="T12" fmla="*/ 28 w 246"/>
                  <a:gd name="T13" fmla="*/ 41 h 310"/>
                  <a:gd name="T14" fmla="*/ 24 w 246"/>
                  <a:gd name="T15" fmla="*/ 44 h 310"/>
                  <a:gd name="T16" fmla="*/ 22 w 246"/>
                  <a:gd name="T17" fmla="*/ 47 h 310"/>
                  <a:gd name="T18" fmla="*/ 21 w 246"/>
                  <a:gd name="T19" fmla="*/ 48 h 310"/>
                  <a:gd name="T20" fmla="*/ 20 w 246"/>
                  <a:gd name="T21" fmla="*/ 50 h 310"/>
                  <a:gd name="T22" fmla="*/ 20 w 246"/>
                  <a:gd name="T23" fmla="*/ 51 h 310"/>
                  <a:gd name="T24" fmla="*/ 22 w 246"/>
                  <a:gd name="T25" fmla="*/ 52 h 310"/>
                  <a:gd name="T26" fmla="*/ 23 w 246"/>
                  <a:gd name="T27" fmla="*/ 52 h 310"/>
                  <a:gd name="T28" fmla="*/ 26 w 246"/>
                  <a:gd name="T29" fmla="*/ 49 h 310"/>
                  <a:gd name="T30" fmla="*/ 30 w 246"/>
                  <a:gd name="T31" fmla="*/ 45 h 310"/>
                  <a:gd name="T32" fmla="*/ 35 w 246"/>
                  <a:gd name="T33" fmla="*/ 41 h 310"/>
                  <a:gd name="T34" fmla="*/ 39 w 246"/>
                  <a:gd name="T35" fmla="*/ 37 h 310"/>
                  <a:gd name="T36" fmla="*/ 41 w 246"/>
                  <a:gd name="T37" fmla="*/ 31 h 310"/>
                  <a:gd name="T38" fmla="*/ 40 w 246"/>
                  <a:gd name="T39" fmla="*/ 26 h 310"/>
                  <a:gd name="T40" fmla="*/ 38 w 246"/>
                  <a:gd name="T41" fmla="*/ 20 h 310"/>
                  <a:gd name="T42" fmla="*/ 34 w 246"/>
                  <a:gd name="T43" fmla="*/ 16 h 310"/>
                  <a:gd name="T44" fmla="*/ 30 w 246"/>
                  <a:gd name="T45" fmla="*/ 12 h 310"/>
                  <a:gd name="T46" fmla="*/ 25 w 246"/>
                  <a:gd name="T47" fmla="*/ 10 h 310"/>
                  <a:gd name="T48" fmla="*/ 21 w 246"/>
                  <a:gd name="T49" fmla="*/ 7 h 310"/>
                  <a:gd name="T50" fmla="*/ 16 w 246"/>
                  <a:gd name="T51" fmla="*/ 5 h 310"/>
                  <a:gd name="T52" fmla="*/ 12 w 246"/>
                  <a:gd name="T53" fmla="*/ 3 h 310"/>
                  <a:gd name="T54" fmla="*/ 8 w 246"/>
                  <a:gd name="T55" fmla="*/ 1 h 310"/>
                  <a:gd name="T56" fmla="*/ 4 w 246"/>
                  <a:gd name="T57" fmla="*/ 0 h 310"/>
                  <a:gd name="T58" fmla="*/ 1 w 246"/>
                  <a:gd name="T59" fmla="*/ 0 h 310"/>
                  <a:gd name="T60" fmla="*/ 1 w 246"/>
                  <a:gd name="T61" fmla="*/ 1 h 310"/>
                  <a:gd name="T62" fmla="*/ 5 w 246"/>
                  <a:gd name="T63" fmla="*/ 2 h 310"/>
                  <a:gd name="T64" fmla="*/ 9 w 246"/>
                  <a:gd name="T65" fmla="*/ 4 h 310"/>
                  <a:gd name="T66" fmla="*/ 13 w 246"/>
                  <a:gd name="T67" fmla="*/ 6 h 310"/>
                  <a:gd name="T68" fmla="*/ 18 w 246"/>
                  <a:gd name="T69" fmla="*/ 9 h 310"/>
                  <a:gd name="T70" fmla="*/ 22 w 246"/>
                  <a:gd name="T71" fmla="*/ 12 h 310"/>
                  <a:gd name="T72" fmla="*/ 27 w 246"/>
                  <a:gd name="T73" fmla="*/ 15 h 310"/>
                  <a:gd name="T74" fmla="*/ 31 w 246"/>
                  <a:gd name="T75" fmla="*/ 18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Helvetica"/>
                </a:endParaRPr>
              </a:p>
            </p:txBody>
          </p:sp>
          <p:sp>
            <p:nvSpPr>
              <p:cNvPr id="13410" name="Freeform 1857"/>
              <p:cNvSpPr>
                <a:spLocks/>
              </p:cNvSpPr>
              <p:nvPr/>
            </p:nvSpPr>
            <p:spPr bwMode="auto">
              <a:xfrm>
                <a:off x="2653" y="2750"/>
                <a:ext cx="14" cy="31"/>
              </a:xfrm>
              <a:custGeom>
                <a:avLst/>
                <a:gdLst>
                  <a:gd name="T0" fmla="*/ 5 w 83"/>
                  <a:gd name="T1" fmla="*/ 2 h 187"/>
                  <a:gd name="T2" fmla="*/ 5 w 83"/>
                  <a:gd name="T3" fmla="*/ 1 h 187"/>
                  <a:gd name="T4" fmla="*/ 4 w 83"/>
                  <a:gd name="T5" fmla="*/ 0 h 187"/>
                  <a:gd name="T6" fmla="*/ 3 w 83"/>
                  <a:gd name="T7" fmla="*/ 0 h 187"/>
                  <a:gd name="T8" fmla="*/ 2 w 83"/>
                  <a:gd name="T9" fmla="*/ 0 h 187"/>
                  <a:gd name="T10" fmla="*/ 1 w 83"/>
                  <a:gd name="T11" fmla="*/ 0 h 187"/>
                  <a:gd name="T12" fmla="*/ 1 w 83"/>
                  <a:gd name="T13" fmla="*/ 1 h 187"/>
                  <a:gd name="T14" fmla="*/ 0 w 83"/>
                  <a:gd name="T15" fmla="*/ 2 h 187"/>
                  <a:gd name="T16" fmla="*/ 0 w 83"/>
                  <a:gd name="T17" fmla="*/ 3 h 187"/>
                  <a:gd name="T18" fmla="*/ 1 w 83"/>
                  <a:gd name="T19" fmla="*/ 7 h 187"/>
                  <a:gd name="T20" fmla="*/ 3 w 83"/>
                  <a:gd name="T21" fmla="*/ 12 h 187"/>
                  <a:gd name="T22" fmla="*/ 5 w 83"/>
                  <a:gd name="T23" fmla="*/ 17 h 187"/>
                  <a:gd name="T24" fmla="*/ 7 w 83"/>
                  <a:gd name="T25" fmla="*/ 21 h 187"/>
                  <a:gd name="T26" fmla="*/ 9 w 83"/>
                  <a:gd name="T27" fmla="*/ 25 h 187"/>
                  <a:gd name="T28" fmla="*/ 11 w 83"/>
                  <a:gd name="T29" fmla="*/ 28 h 187"/>
                  <a:gd name="T30" fmla="*/ 13 w 83"/>
                  <a:gd name="T31" fmla="*/ 31 h 187"/>
                  <a:gd name="T32" fmla="*/ 14 w 83"/>
                  <a:gd name="T33" fmla="*/ 31 h 187"/>
                  <a:gd name="T34" fmla="*/ 13 w 83"/>
                  <a:gd name="T35" fmla="*/ 29 h 187"/>
                  <a:gd name="T36" fmla="*/ 13 w 83"/>
                  <a:gd name="T37" fmla="*/ 26 h 187"/>
                  <a:gd name="T38" fmla="*/ 11 w 83"/>
                  <a:gd name="T39" fmla="*/ 23 h 187"/>
                  <a:gd name="T40" fmla="*/ 10 w 83"/>
                  <a:gd name="T41" fmla="*/ 19 h 187"/>
                  <a:gd name="T42" fmla="*/ 9 w 83"/>
                  <a:gd name="T43" fmla="*/ 15 h 187"/>
                  <a:gd name="T44" fmla="*/ 7 w 83"/>
                  <a:gd name="T45" fmla="*/ 10 h 187"/>
                  <a:gd name="T46" fmla="*/ 6 w 83"/>
                  <a:gd name="T47" fmla="*/ 6 h 187"/>
                  <a:gd name="T48" fmla="*/ 5 w 83"/>
                  <a:gd name="T49" fmla="*/ 2 h 1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3"/>
                  <a:gd name="T76" fmla="*/ 0 h 187"/>
                  <a:gd name="T77" fmla="*/ 83 w 83"/>
                  <a:gd name="T78" fmla="*/ 187 h 1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3" h="187">
                    <a:moveTo>
                      <a:pt x="31" y="14"/>
                    </a:moveTo>
                    <a:lnTo>
                      <a:pt x="29" y="8"/>
                    </a:lnTo>
                    <a:lnTo>
                      <a:pt x="25" y="3"/>
                    </a:lnTo>
                    <a:lnTo>
                      <a:pt x="19" y="1"/>
                    </a:lnTo>
                    <a:lnTo>
                      <a:pt x="14" y="0"/>
                    </a:lnTo>
                    <a:lnTo>
                      <a:pt x="8" y="2"/>
                    </a:lnTo>
                    <a:lnTo>
                      <a:pt x="3" y="5"/>
                    </a:lnTo>
                    <a:lnTo>
                      <a:pt x="0" y="11"/>
                    </a:lnTo>
                    <a:lnTo>
                      <a:pt x="0" y="17"/>
                    </a:lnTo>
                    <a:lnTo>
                      <a:pt x="5" y="42"/>
                    </a:lnTo>
                    <a:lnTo>
                      <a:pt x="15" y="71"/>
                    </a:lnTo>
                    <a:lnTo>
                      <a:pt x="27" y="100"/>
                    </a:lnTo>
                    <a:lnTo>
                      <a:pt x="41" y="127"/>
                    </a:lnTo>
                    <a:lnTo>
                      <a:pt x="55" y="151"/>
                    </a:lnTo>
                    <a:lnTo>
                      <a:pt x="68" y="171"/>
                    </a:lnTo>
                    <a:lnTo>
                      <a:pt x="77" y="184"/>
                    </a:lnTo>
                    <a:lnTo>
                      <a:pt x="83" y="187"/>
                    </a:lnTo>
                    <a:lnTo>
                      <a:pt x="80" y="174"/>
                    </a:lnTo>
                    <a:lnTo>
                      <a:pt x="75" y="158"/>
                    </a:lnTo>
                    <a:lnTo>
                      <a:pt x="68" y="138"/>
                    </a:lnTo>
                    <a:lnTo>
                      <a:pt x="59" y="113"/>
                    </a:lnTo>
                    <a:lnTo>
                      <a:pt x="51" y="88"/>
                    </a:lnTo>
                    <a:lnTo>
                      <a:pt x="43" y="63"/>
                    </a:lnTo>
                    <a:lnTo>
                      <a:pt x="36" y="38"/>
                    </a:lnTo>
                    <a:lnTo>
                      <a:pt x="31" y="1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Helvetica"/>
                </a:endParaRPr>
              </a:p>
            </p:txBody>
          </p:sp>
          <p:sp>
            <p:nvSpPr>
              <p:cNvPr id="13411" name="Freeform 1858"/>
              <p:cNvSpPr>
                <a:spLocks/>
              </p:cNvSpPr>
              <p:nvPr/>
            </p:nvSpPr>
            <p:spPr bwMode="auto">
              <a:xfrm>
                <a:off x="2647" y="2733"/>
                <a:ext cx="7" cy="16"/>
              </a:xfrm>
              <a:custGeom>
                <a:avLst/>
                <a:gdLst>
                  <a:gd name="T0" fmla="*/ 4 w 44"/>
                  <a:gd name="T1" fmla="*/ 2 h 94"/>
                  <a:gd name="T2" fmla="*/ 3 w 44"/>
                  <a:gd name="T3" fmla="*/ 1 h 94"/>
                  <a:gd name="T4" fmla="*/ 3 w 44"/>
                  <a:gd name="T5" fmla="*/ 0 h 94"/>
                  <a:gd name="T6" fmla="*/ 2 w 44"/>
                  <a:gd name="T7" fmla="*/ 0 h 94"/>
                  <a:gd name="T8" fmla="*/ 2 w 44"/>
                  <a:gd name="T9" fmla="*/ 0 h 94"/>
                  <a:gd name="T10" fmla="*/ 1 w 44"/>
                  <a:gd name="T11" fmla="*/ 0 h 94"/>
                  <a:gd name="T12" fmla="*/ 0 w 44"/>
                  <a:gd name="T13" fmla="*/ 1 h 94"/>
                  <a:gd name="T14" fmla="*/ 0 w 44"/>
                  <a:gd name="T15" fmla="*/ 1 h 94"/>
                  <a:gd name="T16" fmla="*/ 0 w 44"/>
                  <a:gd name="T17" fmla="*/ 2 h 94"/>
                  <a:gd name="T18" fmla="*/ 0 w 44"/>
                  <a:gd name="T19" fmla="*/ 4 h 94"/>
                  <a:gd name="T20" fmla="*/ 1 w 44"/>
                  <a:gd name="T21" fmla="*/ 6 h 94"/>
                  <a:gd name="T22" fmla="*/ 1 w 44"/>
                  <a:gd name="T23" fmla="*/ 9 h 94"/>
                  <a:gd name="T24" fmla="*/ 2 w 44"/>
                  <a:gd name="T25" fmla="*/ 11 h 94"/>
                  <a:gd name="T26" fmla="*/ 3 w 44"/>
                  <a:gd name="T27" fmla="*/ 13 h 94"/>
                  <a:gd name="T28" fmla="*/ 4 w 44"/>
                  <a:gd name="T29" fmla="*/ 15 h 94"/>
                  <a:gd name="T30" fmla="*/ 6 w 44"/>
                  <a:gd name="T31" fmla="*/ 16 h 94"/>
                  <a:gd name="T32" fmla="*/ 7 w 44"/>
                  <a:gd name="T33" fmla="*/ 16 h 94"/>
                  <a:gd name="T34" fmla="*/ 7 w 44"/>
                  <a:gd name="T35" fmla="*/ 13 h 94"/>
                  <a:gd name="T36" fmla="*/ 6 w 44"/>
                  <a:gd name="T37" fmla="*/ 9 h 94"/>
                  <a:gd name="T38" fmla="*/ 5 w 44"/>
                  <a:gd name="T39" fmla="*/ 5 h 94"/>
                  <a:gd name="T40" fmla="*/ 4 w 44"/>
                  <a:gd name="T41" fmla="*/ 2 h 9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
                  <a:gd name="T64" fmla="*/ 0 h 94"/>
                  <a:gd name="T65" fmla="*/ 44 w 44"/>
                  <a:gd name="T66" fmla="*/ 94 h 9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 h="94">
                    <a:moveTo>
                      <a:pt x="22" y="10"/>
                    </a:moveTo>
                    <a:lnTo>
                      <a:pt x="21" y="6"/>
                    </a:lnTo>
                    <a:lnTo>
                      <a:pt x="18" y="2"/>
                    </a:lnTo>
                    <a:lnTo>
                      <a:pt x="14" y="0"/>
                    </a:lnTo>
                    <a:lnTo>
                      <a:pt x="10" y="0"/>
                    </a:lnTo>
                    <a:lnTo>
                      <a:pt x="6" y="1"/>
                    </a:lnTo>
                    <a:lnTo>
                      <a:pt x="3" y="3"/>
                    </a:lnTo>
                    <a:lnTo>
                      <a:pt x="0" y="7"/>
                    </a:lnTo>
                    <a:lnTo>
                      <a:pt x="0" y="11"/>
                    </a:lnTo>
                    <a:lnTo>
                      <a:pt x="0" y="24"/>
                    </a:lnTo>
                    <a:lnTo>
                      <a:pt x="4" y="38"/>
                    </a:lnTo>
                    <a:lnTo>
                      <a:pt x="8" y="52"/>
                    </a:lnTo>
                    <a:lnTo>
                      <a:pt x="14" y="65"/>
                    </a:lnTo>
                    <a:lnTo>
                      <a:pt x="21" y="78"/>
                    </a:lnTo>
                    <a:lnTo>
                      <a:pt x="28" y="87"/>
                    </a:lnTo>
                    <a:lnTo>
                      <a:pt x="37" y="93"/>
                    </a:lnTo>
                    <a:lnTo>
                      <a:pt x="42" y="94"/>
                    </a:lnTo>
                    <a:lnTo>
                      <a:pt x="44" y="76"/>
                    </a:lnTo>
                    <a:lnTo>
                      <a:pt x="38" y="54"/>
                    </a:lnTo>
                    <a:lnTo>
                      <a:pt x="31" y="32"/>
                    </a:lnTo>
                    <a:lnTo>
                      <a:pt x="22" y="1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Helvetica"/>
                </a:endParaRPr>
              </a:p>
            </p:txBody>
          </p:sp>
          <p:sp>
            <p:nvSpPr>
              <p:cNvPr id="13412" name="Freeform 1859"/>
              <p:cNvSpPr>
                <a:spLocks/>
              </p:cNvSpPr>
              <p:nvPr/>
            </p:nvSpPr>
            <p:spPr bwMode="auto">
              <a:xfrm>
                <a:off x="2641" y="2722"/>
                <a:ext cx="6" cy="9"/>
              </a:xfrm>
              <a:custGeom>
                <a:avLst/>
                <a:gdLst>
                  <a:gd name="T0" fmla="*/ 3 w 38"/>
                  <a:gd name="T1" fmla="*/ 1 h 54"/>
                  <a:gd name="T2" fmla="*/ 3 w 38"/>
                  <a:gd name="T3" fmla="*/ 1 h 54"/>
                  <a:gd name="T4" fmla="*/ 3 w 38"/>
                  <a:gd name="T5" fmla="*/ 1 h 54"/>
                  <a:gd name="T6" fmla="*/ 3 w 38"/>
                  <a:gd name="T7" fmla="*/ 1 h 54"/>
                  <a:gd name="T8" fmla="*/ 3 w 38"/>
                  <a:gd name="T9" fmla="*/ 1 h 54"/>
                  <a:gd name="T10" fmla="*/ 3 w 38"/>
                  <a:gd name="T11" fmla="*/ 1 h 54"/>
                  <a:gd name="T12" fmla="*/ 2 w 38"/>
                  <a:gd name="T13" fmla="*/ 0 h 54"/>
                  <a:gd name="T14" fmla="*/ 2 w 38"/>
                  <a:gd name="T15" fmla="*/ 0 h 54"/>
                  <a:gd name="T16" fmla="*/ 1 w 38"/>
                  <a:gd name="T17" fmla="*/ 0 h 54"/>
                  <a:gd name="T18" fmla="*/ 1 w 38"/>
                  <a:gd name="T19" fmla="*/ 0 h 54"/>
                  <a:gd name="T20" fmla="*/ 0 w 38"/>
                  <a:gd name="T21" fmla="*/ 1 h 54"/>
                  <a:gd name="T22" fmla="*/ 0 w 38"/>
                  <a:gd name="T23" fmla="*/ 1 h 54"/>
                  <a:gd name="T24" fmla="*/ 0 w 38"/>
                  <a:gd name="T25" fmla="*/ 2 h 54"/>
                  <a:gd name="T26" fmla="*/ 0 w 38"/>
                  <a:gd name="T27" fmla="*/ 3 h 54"/>
                  <a:gd name="T28" fmla="*/ 1 w 38"/>
                  <a:gd name="T29" fmla="*/ 4 h 54"/>
                  <a:gd name="T30" fmla="*/ 1 w 38"/>
                  <a:gd name="T31" fmla="*/ 5 h 54"/>
                  <a:gd name="T32" fmla="*/ 2 w 38"/>
                  <a:gd name="T33" fmla="*/ 7 h 54"/>
                  <a:gd name="T34" fmla="*/ 3 w 38"/>
                  <a:gd name="T35" fmla="*/ 8 h 54"/>
                  <a:gd name="T36" fmla="*/ 4 w 38"/>
                  <a:gd name="T37" fmla="*/ 8 h 54"/>
                  <a:gd name="T38" fmla="*/ 5 w 38"/>
                  <a:gd name="T39" fmla="*/ 9 h 54"/>
                  <a:gd name="T40" fmla="*/ 6 w 38"/>
                  <a:gd name="T41" fmla="*/ 9 h 54"/>
                  <a:gd name="T42" fmla="*/ 6 w 38"/>
                  <a:gd name="T43" fmla="*/ 7 h 54"/>
                  <a:gd name="T44" fmla="*/ 5 w 38"/>
                  <a:gd name="T45" fmla="*/ 5 h 54"/>
                  <a:gd name="T46" fmla="*/ 4 w 38"/>
                  <a:gd name="T47" fmla="*/ 3 h 54"/>
                  <a:gd name="T48" fmla="*/ 3 w 38"/>
                  <a:gd name="T49" fmla="*/ 1 h 5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
                  <a:gd name="T76" fmla="*/ 0 h 54"/>
                  <a:gd name="T77" fmla="*/ 38 w 38"/>
                  <a:gd name="T78" fmla="*/ 54 h 5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 h="54">
                    <a:moveTo>
                      <a:pt x="20" y="7"/>
                    </a:moveTo>
                    <a:lnTo>
                      <a:pt x="20" y="8"/>
                    </a:lnTo>
                    <a:lnTo>
                      <a:pt x="19" y="4"/>
                    </a:lnTo>
                    <a:lnTo>
                      <a:pt x="15" y="1"/>
                    </a:lnTo>
                    <a:lnTo>
                      <a:pt x="12" y="0"/>
                    </a:lnTo>
                    <a:lnTo>
                      <a:pt x="7" y="0"/>
                    </a:lnTo>
                    <a:lnTo>
                      <a:pt x="4" y="1"/>
                    </a:lnTo>
                    <a:lnTo>
                      <a:pt x="1" y="4"/>
                    </a:lnTo>
                    <a:lnTo>
                      <a:pt x="0" y="8"/>
                    </a:lnTo>
                    <a:lnTo>
                      <a:pt x="0" y="11"/>
                    </a:lnTo>
                    <a:lnTo>
                      <a:pt x="1" y="17"/>
                    </a:lnTo>
                    <a:lnTo>
                      <a:pt x="4" y="24"/>
                    </a:lnTo>
                    <a:lnTo>
                      <a:pt x="8" y="32"/>
                    </a:lnTo>
                    <a:lnTo>
                      <a:pt x="14" y="39"/>
                    </a:lnTo>
                    <a:lnTo>
                      <a:pt x="20" y="46"/>
                    </a:lnTo>
                    <a:lnTo>
                      <a:pt x="27" y="50"/>
                    </a:lnTo>
                    <a:lnTo>
                      <a:pt x="33" y="54"/>
                    </a:lnTo>
                    <a:lnTo>
                      <a:pt x="38" y="54"/>
                    </a:lnTo>
                    <a:lnTo>
                      <a:pt x="36" y="42"/>
                    </a:lnTo>
                    <a:lnTo>
                      <a:pt x="32" y="29"/>
                    </a:lnTo>
                    <a:lnTo>
                      <a:pt x="25" y="16"/>
                    </a:lnTo>
                    <a:lnTo>
                      <a:pt x="20"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Helvetica"/>
                </a:endParaRPr>
              </a:p>
            </p:txBody>
          </p:sp>
          <p:sp>
            <p:nvSpPr>
              <p:cNvPr id="13413" name="Freeform 1860"/>
              <p:cNvSpPr>
                <a:spLocks/>
              </p:cNvSpPr>
              <p:nvPr/>
            </p:nvSpPr>
            <p:spPr bwMode="auto">
              <a:xfrm>
                <a:off x="2636" y="2714"/>
                <a:ext cx="8" cy="6"/>
              </a:xfrm>
              <a:custGeom>
                <a:avLst/>
                <a:gdLst>
                  <a:gd name="T0" fmla="*/ 6 w 52"/>
                  <a:gd name="T1" fmla="*/ 4 h 36"/>
                  <a:gd name="T2" fmla="*/ 7 w 52"/>
                  <a:gd name="T3" fmla="*/ 4 h 36"/>
                  <a:gd name="T4" fmla="*/ 8 w 52"/>
                  <a:gd name="T5" fmla="*/ 3 h 36"/>
                  <a:gd name="T6" fmla="*/ 8 w 52"/>
                  <a:gd name="T7" fmla="*/ 3 h 36"/>
                  <a:gd name="T8" fmla="*/ 8 w 52"/>
                  <a:gd name="T9" fmla="*/ 2 h 36"/>
                  <a:gd name="T10" fmla="*/ 8 w 52"/>
                  <a:gd name="T11" fmla="*/ 1 h 36"/>
                  <a:gd name="T12" fmla="*/ 7 w 52"/>
                  <a:gd name="T13" fmla="*/ 0 h 36"/>
                  <a:gd name="T14" fmla="*/ 6 w 52"/>
                  <a:gd name="T15" fmla="*/ 0 h 36"/>
                  <a:gd name="T16" fmla="*/ 6 w 52"/>
                  <a:gd name="T17" fmla="*/ 0 h 36"/>
                  <a:gd name="T18" fmla="*/ 5 w 52"/>
                  <a:gd name="T19" fmla="*/ 0 h 36"/>
                  <a:gd name="T20" fmla="*/ 4 w 52"/>
                  <a:gd name="T21" fmla="*/ 0 h 36"/>
                  <a:gd name="T22" fmla="*/ 3 w 52"/>
                  <a:gd name="T23" fmla="*/ 1 h 36"/>
                  <a:gd name="T24" fmla="*/ 2 w 52"/>
                  <a:gd name="T25" fmla="*/ 1 h 36"/>
                  <a:gd name="T26" fmla="*/ 1 w 52"/>
                  <a:gd name="T27" fmla="*/ 2 h 36"/>
                  <a:gd name="T28" fmla="*/ 0 w 52"/>
                  <a:gd name="T29" fmla="*/ 4 h 36"/>
                  <a:gd name="T30" fmla="*/ 0 w 52"/>
                  <a:gd name="T31" fmla="*/ 5 h 36"/>
                  <a:gd name="T32" fmla="*/ 0 w 52"/>
                  <a:gd name="T33" fmla="*/ 5 h 36"/>
                  <a:gd name="T34" fmla="*/ 1 w 52"/>
                  <a:gd name="T35" fmla="*/ 6 h 36"/>
                  <a:gd name="T36" fmla="*/ 1 w 52"/>
                  <a:gd name="T37" fmla="*/ 6 h 36"/>
                  <a:gd name="T38" fmla="*/ 2 w 52"/>
                  <a:gd name="T39" fmla="*/ 6 h 36"/>
                  <a:gd name="T40" fmla="*/ 3 w 52"/>
                  <a:gd name="T41" fmla="*/ 6 h 36"/>
                  <a:gd name="T42" fmla="*/ 4 w 52"/>
                  <a:gd name="T43" fmla="*/ 6 h 36"/>
                  <a:gd name="T44" fmla="*/ 5 w 52"/>
                  <a:gd name="T45" fmla="*/ 5 h 36"/>
                  <a:gd name="T46" fmla="*/ 6 w 52"/>
                  <a:gd name="T47" fmla="*/ 5 h 36"/>
                  <a:gd name="T48" fmla="*/ 6 w 52"/>
                  <a:gd name="T49" fmla="*/ 4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36"/>
                  <a:gd name="T77" fmla="*/ 52 w 52"/>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36">
                    <a:moveTo>
                      <a:pt x="41" y="27"/>
                    </a:moveTo>
                    <a:lnTo>
                      <a:pt x="46" y="24"/>
                    </a:lnTo>
                    <a:lnTo>
                      <a:pt x="51" y="21"/>
                    </a:lnTo>
                    <a:lnTo>
                      <a:pt x="52" y="16"/>
                    </a:lnTo>
                    <a:lnTo>
                      <a:pt x="52" y="12"/>
                    </a:lnTo>
                    <a:lnTo>
                      <a:pt x="50" y="6"/>
                    </a:lnTo>
                    <a:lnTo>
                      <a:pt x="46" y="2"/>
                    </a:lnTo>
                    <a:lnTo>
                      <a:pt x="41" y="0"/>
                    </a:lnTo>
                    <a:lnTo>
                      <a:pt x="36" y="0"/>
                    </a:lnTo>
                    <a:lnTo>
                      <a:pt x="33" y="0"/>
                    </a:lnTo>
                    <a:lnTo>
                      <a:pt x="29" y="1"/>
                    </a:lnTo>
                    <a:lnTo>
                      <a:pt x="21" y="4"/>
                    </a:lnTo>
                    <a:lnTo>
                      <a:pt x="13" y="8"/>
                    </a:lnTo>
                    <a:lnTo>
                      <a:pt x="6" y="15"/>
                    </a:lnTo>
                    <a:lnTo>
                      <a:pt x="3" y="22"/>
                    </a:lnTo>
                    <a:lnTo>
                      <a:pt x="0" y="29"/>
                    </a:lnTo>
                    <a:lnTo>
                      <a:pt x="0" y="31"/>
                    </a:lnTo>
                    <a:lnTo>
                      <a:pt x="4" y="33"/>
                    </a:lnTo>
                    <a:lnTo>
                      <a:pt x="9" y="36"/>
                    </a:lnTo>
                    <a:lnTo>
                      <a:pt x="13" y="36"/>
                    </a:lnTo>
                    <a:lnTo>
                      <a:pt x="18" y="36"/>
                    </a:lnTo>
                    <a:lnTo>
                      <a:pt x="24" y="33"/>
                    </a:lnTo>
                    <a:lnTo>
                      <a:pt x="30" y="32"/>
                    </a:lnTo>
                    <a:lnTo>
                      <a:pt x="36" y="30"/>
                    </a:lnTo>
                    <a:lnTo>
                      <a:pt x="41" y="2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Helvetica"/>
                </a:endParaRPr>
              </a:p>
            </p:txBody>
          </p:sp>
          <p:sp>
            <p:nvSpPr>
              <p:cNvPr id="13414" name="Freeform 1861"/>
              <p:cNvSpPr>
                <a:spLocks/>
              </p:cNvSpPr>
              <p:nvPr/>
            </p:nvSpPr>
            <p:spPr bwMode="auto">
              <a:xfrm>
                <a:off x="2596" y="2704"/>
                <a:ext cx="33" cy="39"/>
              </a:xfrm>
              <a:custGeom>
                <a:avLst/>
                <a:gdLst>
                  <a:gd name="T0" fmla="*/ 12 w 198"/>
                  <a:gd name="T1" fmla="*/ 6 h 236"/>
                  <a:gd name="T2" fmla="*/ 10 w 198"/>
                  <a:gd name="T3" fmla="*/ 8 h 236"/>
                  <a:gd name="T4" fmla="*/ 8 w 198"/>
                  <a:gd name="T5" fmla="*/ 10 h 236"/>
                  <a:gd name="T6" fmla="*/ 6 w 198"/>
                  <a:gd name="T7" fmla="*/ 12 h 236"/>
                  <a:gd name="T8" fmla="*/ 4 w 198"/>
                  <a:gd name="T9" fmla="*/ 14 h 236"/>
                  <a:gd name="T10" fmla="*/ 2 w 198"/>
                  <a:gd name="T11" fmla="*/ 17 h 236"/>
                  <a:gd name="T12" fmla="*/ 1 w 198"/>
                  <a:gd name="T13" fmla="*/ 19 h 236"/>
                  <a:gd name="T14" fmla="*/ 0 w 198"/>
                  <a:gd name="T15" fmla="*/ 21 h 236"/>
                  <a:gd name="T16" fmla="*/ 0 w 198"/>
                  <a:gd name="T17" fmla="*/ 24 h 236"/>
                  <a:gd name="T18" fmla="*/ 0 w 198"/>
                  <a:gd name="T19" fmla="*/ 28 h 236"/>
                  <a:gd name="T20" fmla="*/ 2 w 198"/>
                  <a:gd name="T21" fmla="*/ 31 h 236"/>
                  <a:gd name="T22" fmla="*/ 4 w 198"/>
                  <a:gd name="T23" fmla="*/ 34 h 236"/>
                  <a:gd name="T24" fmla="*/ 7 w 198"/>
                  <a:gd name="T25" fmla="*/ 36 h 236"/>
                  <a:gd name="T26" fmla="*/ 11 w 198"/>
                  <a:gd name="T27" fmla="*/ 38 h 236"/>
                  <a:gd name="T28" fmla="*/ 15 w 198"/>
                  <a:gd name="T29" fmla="*/ 39 h 236"/>
                  <a:gd name="T30" fmla="*/ 18 w 198"/>
                  <a:gd name="T31" fmla="*/ 39 h 236"/>
                  <a:gd name="T32" fmla="*/ 22 w 198"/>
                  <a:gd name="T33" fmla="*/ 38 h 236"/>
                  <a:gd name="T34" fmla="*/ 23 w 198"/>
                  <a:gd name="T35" fmla="*/ 38 h 236"/>
                  <a:gd name="T36" fmla="*/ 24 w 198"/>
                  <a:gd name="T37" fmla="*/ 38 h 236"/>
                  <a:gd name="T38" fmla="*/ 24 w 198"/>
                  <a:gd name="T39" fmla="*/ 37 h 236"/>
                  <a:gd name="T40" fmla="*/ 24 w 198"/>
                  <a:gd name="T41" fmla="*/ 37 h 236"/>
                  <a:gd name="T42" fmla="*/ 24 w 198"/>
                  <a:gd name="T43" fmla="*/ 36 h 236"/>
                  <a:gd name="T44" fmla="*/ 24 w 198"/>
                  <a:gd name="T45" fmla="*/ 36 h 236"/>
                  <a:gd name="T46" fmla="*/ 23 w 198"/>
                  <a:gd name="T47" fmla="*/ 36 h 236"/>
                  <a:gd name="T48" fmla="*/ 22 w 198"/>
                  <a:gd name="T49" fmla="*/ 36 h 236"/>
                  <a:gd name="T50" fmla="*/ 21 w 198"/>
                  <a:gd name="T51" fmla="*/ 36 h 236"/>
                  <a:gd name="T52" fmla="*/ 20 w 198"/>
                  <a:gd name="T53" fmla="*/ 36 h 236"/>
                  <a:gd name="T54" fmla="*/ 19 w 198"/>
                  <a:gd name="T55" fmla="*/ 36 h 236"/>
                  <a:gd name="T56" fmla="*/ 18 w 198"/>
                  <a:gd name="T57" fmla="*/ 36 h 236"/>
                  <a:gd name="T58" fmla="*/ 16 w 198"/>
                  <a:gd name="T59" fmla="*/ 36 h 236"/>
                  <a:gd name="T60" fmla="*/ 15 w 198"/>
                  <a:gd name="T61" fmla="*/ 36 h 236"/>
                  <a:gd name="T62" fmla="*/ 13 w 198"/>
                  <a:gd name="T63" fmla="*/ 35 h 236"/>
                  <a:gd name="T64" fmla="*/ 10 w 198"/>
                  <a:gd name="T65" fmla="*/ 35 h 236"/>
                  <a:gd name="T66" fmla="*/ 8 w 198"/>
                  <a:gd name="T67" fmla="*/ 34 h 236"/>
                  <a:gd name="T68" fmla="*/ 7 w 198"/>
                  <a:gd name="T69" fmla="*/ 33 h 236"/>
                  <a:gd name="T70" fmla="*/ 5 w 198"/>
                  <a:gd name="T71" fmla="*/ 31 h 236"/>
                  <a:gd name="T72" fmla="*/ 3 w 198"/>
                  <a:gd name="T73" fmla="*/ 29 h 236"/>
                  <a:gd name="T74" fmla="*/ 2 w 198"/>
                  <a:gd name="T75" fmla="*/ 26 h 236"/>
                  <a:gd name="T76" fmla="*/ 3 w 198"/>
                  <a:gd name="T77" fmla="*/ 23 h 236"/>
                  <a:gd name="T78" fmla="*/ 4 w 198"/>
                  <a:gd name="T79" fmla="*/ 20 h 236"/>
                  <a:gd name="T80" fmla="*/ 5 w 198"/>
                  <a:gd name="T81" fmla="*/ 18 h 236"/>
                  <a:gd name="T82" fmla="*/ 7 w 198"/>
                  <a:gd name="T83" fmla="*/ 16 h 236"/>
                  <a:gd name="T84" fmla="*/ 8 w 198"/>
                  <a:gd name="T85" fmla="*/ 14 h 236"/>
                  <a:gd name="T86" fmla="*/ 10 w 198"/>
                  <a:gd name="T87" fmla="*/ 12 h 236"/>
                  <a:gd name="T88" fmla="*/ 13 w 198"/>
                  <a:gd name="T89" fmla="*/ 10 h 236"/>
                  <a:gd name="T90" fmla="*/ 16 w 198"/>
                  <a:gd name="T91" fmla="*/ 8 h 236"/>
                  <a:gd name="T92" fmla="*/ 18 w 198"/>
                  <a:gd name="T93" fmla="*/ 6 h 236"/>
                  <a:gd name="T94" fmla="*/ 21 w 198"/>
                  <a:gd name="T95" fmla="*/ 5 h 236"/>
                  <a:gd name="T96" fmla="*/ 24 w 198"/>
                  <a:gd name="T97" fmla="*/ 4 h 236"/>
                  <a:gd name="T98" fmla="*/ 26 w 198"/>
                  <a:gd name="T99" fmla="*/ 3 h 236"/>
                  <a:gd name="T100" fmla="*/ 29 w 198"/>
                  <a:gd name="T101" fmla="*/ 2 h 236"/>
                  <a:gd name="T102" fmla="*/ 31 w 198"/>
                  <a:gd name="T103" fmla="*/ 2 h 236"/>
                  <a:gd name="T104" fmla="*/ 33 w 198"/>
                  <a:gd name="T105" fmla="*/ 1 h 236"/>
                  <a:gd name="T106" fmla="*/ 32 w 198"/>
                  <a:gd name="T107" fmla="*/ 0 h 236"/>
                  <a:gd name="T108" fmla="*/ 30 w 198"/>
                  <a:gd name="T109" fmla="*/ 0 h 236"/>
                  <a:gd name="T110" fmla="*/ 27 w 198"/>
                  <a:gd name="T111" fmla="*/ 0 h 236"/>
                  <a:gd name="T112" fmla="*/ 24 w 198"/>
                  <a:gd name="T113" fmla="*/ 1 h 236"/>
                  <a:gd name="T114" fmla="*/ 21 w 198"/>
                  <a:gd name="T115" fmla="*/ 2 h 236"/>
                  <a:gd name="T116" fmla="*/ 17 w 198"/>
                  <a:gd name="T117" fmla="*/ 3 h 236"/>
                  <a:gd name="T118" fmla="*/ 15 w 198"/>
                  <a:gd name="T119" fmla="*/ 5 h 236"/>
                  <a:gd name="T120" fmla="*/ 12 w 198"/>
                  <a:gd name="T121" fmla="*/ 6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Helvetica"/>
                </a:endParaRPr>
              </a:p>
            </p:txBody>
          </p:sp>
          <p:sp>
            <p:nvSpPr>
              <p:cNvPr id="13415" name="Freeform 1862"/>
              <p:cNvSpPr>
                <a:spLocks/>
              </p:cNvSpPr>
              <p:nvPr/>
            </p:nvSpPr>
            <p:spPr bwMode="auto">
              <a:xfrm>
                <a:off x="2652" y="2704"/>
                <a:ext cx="22" cy="30"/>
              </a:xfrm>
              <a:custGeom>
                <a:avLst/>
                <a:gdLst>
                  <a:gd name="T0" fmla="*/ 19 w 128"/>
                  <a:gd name="T1" fmla="*/ 10 h 183"/>
                  <a:gd name="T2" fmla="*/ 19 w 128"/>
                  <a:gd name="T3" fmla="*/ 13 h 183"/>
                  <a:gd name="T4" fmla="*/ 19 w 128"/>
                  <a:gd name="T5" fmla="*/ 16 h 183"/>
                  <a:gd name="T6" fmla="*/ 17 w 128"/>
                  <a:gd name="T7" fmla="*/ 18 h 183"/>
                  <a:gd name="T8" fmla="*/ 15 w 128"/>
                  <a:gd name="T9" fmla="*/ 20 h 183"/>
                  <a:gd name="T10" fmla="*/ 13 w 128"/>
                  <a:gd name="T11" fmla="*/ 22 h 183"/>
                  <a:gd name="T12" fmla="*/ 10 w 128"/>
                  <a:gd name="T13" fmla="*/ 24 h 183"/>
                  <a:gd name="T14" fmla="*/ 7 w 128"/>
                  <a:gd name="T15" fmla="*/ 26 h 183"/>
                  <a:gd name="T16" fmla="*/ 5 w 128"/>
                  <a:gd name="T17" fmla="*/ 27 h 183"/>
                  <a:gd name="T18" fmla="*/ 5 w 128"/>
                  <a:gd name="T19" fmla="*/ 28 h 183"/>
                  <a:gd name="T20" fmla="*/ 4 w 128"/>
                  <a:gd name="T21" fmla="*/ 28 h 183"/>
                  <a:gd name="T22" fmla="*/ 4 w 128"/>
                  <a:gd name="T23" fmla="*/ 29 h 183"/>
                  <a:gd name="T24" fmla="*/ 5 w 128"/>
                  <a:gd name="T25" fmla="*/ 29 h 183"/>
                  <a:gd name="T26" fmla="*/ 5 w 128"/>
                  <a:gd name="T27" fmla="*/ 30 h 183"/>
                  <a:gd name="T28" fmla="*/ 6 w 128"/>
                  <a:gd name="T29" fmla="*/ 30 h 183"/>
                  <a:gd name="T30" fmla="*/ 6 w 128"/>
                  <a:gd name="T31" fmla="*/ 30 h 183"/>
                  <a:gd name="T32" fmla="*/ 7 w 128"/>
                  <a:gd name="T33" fmla="*/ 30 h 183"/>
                  <a:gd name="T34" fmla="*/ 10 w 128"/>
                  <a:gd name="T35" fmla="*/ 28 h 183"/>
                  <a:gd name="T36" fmla="*/ 13 w 128"/>
                  <a:gd name="T37" fmla="*/ 26 h 183"/>
                  <a:gd name="T38" fmla="*/ 16 w 128"/>
                  <a:gd name="T39" fmla="*/ 24 h 183"/>
                  <a:gd name="T40" fmla="*/ 19 w 128"/>
                  <a:gd name="T41" fmla="*/ 22 h 183"/>
                  <a:gd name="T42" fmla="*/ 20 w 128"/>
                  <a:gd name="T43" fmla="*/ 19 h 183"/>
                  <a:gd name="T44" fmla="*/ 21 w 128"/>
                  <a:gd name="T45" fmla="*/ 16 h 183"/>
                  <a:gd name="T46" fmla="*/ 22 w 128"/>
                  <a:gd name="T47" fmla="*/ 13 h 183"/>
                  <a:gd name="T48" fmla="*/ 21 w 128"/>
                  <a:gd name="T49" fmla="*/ 10 h 183"/>
                  <a:gd name="T50" fmla="*/ 19 w 128"/>
                  <a:gd name="T51" fmla="*/ 7 h 183"/>
                  <a:gd name="T52" fmla="*/ 17 w 128"/>
                  <a:gd name="T53" fmla="*/ 5 h 183"/>
                  <a:gd name="T54" fmla="*/ 14 w 128"/>
                  <a:gd name="T55" fmla="*/ 3 h 183"/>
                  <a:gd name="T56" fmla="*/ 10 w 128"/>
                  <a:gd name="T57" fmla="*/ 1 h 183"/>
                  <a:gd name="T58" fmla="*/ 7 w 128"/>
                  <a:gd name="T59" fmla="*/ 0 h 183"/>
                  <a:gd name="T60" fmla="*/ 4 w 128"/>
                  <a:gd name="T61" fmla="*/ 0 h 183"/>
                  <a:gd name="T62" fmla="*/ 2 w 128"/>
                  <a:gd name="T63" fmla="*/ 0 h 183"/>
                  <a:gd name="T64" fmla="*/ 0 w 128"/>
                  <a:gd name="T65" fmla="*/ 1 h 183"/>
                  <a:gd name="T66" fmla="*/ 3 w 128"/>
                  <a:gd name="T67" fmla="*/ 2 h 183"/>
                  <a:gd name="T68" fmla="*/ 6 w 128"/>
                  <a:gd name="T69" fmla="*/ 2 h 183"/>
                  <a:gd name="T70" fmla="*/ 8 w 128"/>
                  <a:gd name="T71" fmla="*/ 3 h 183"/>
                  <a:gd name="T72" fmla="*/ 11 w 128"/>
                  <a:gd name="T73" fmla="*/ 4 h 183"/>
                  <a:gd name="T74" fmla="*/ 13 w 128"/>
                  <a:gd name="T75" fmla="*/ 5 h 183"/>
                  <a:gd name="T76" fmla="*/ 15 w 128"/>
                  <a:gd name="T77" fmla="*/ 6 h 183"/>
                  <a:gd name="T78" fmla="*/ 17 w 128"/>
                  <a:gd name="T79" fmla="*/ 8 h 183"/>
                  <a:gd name="T80" fmla="*/ 19 w 128"/>
                  <a:gd name="T81" fmla="*/ 1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Helvetica"/>
                </a:endParaRPr>
              </a:p>
            </p:txBody>
          </p:sp>
          <p:sp>
            <p:nvSpPr>
              <p:cNvPr id="13416" name="Freeform 1863"/>
              <p:cNvSpPr>
                <a:spLocks/>
              </p:cNvSpPr>
              <p:nvPr/>
            </p:nvSpPr>
            <p:spPr bwMode="auto">
              <a:xfrm>
                <a:off x="2575" y="2697"/>
                <a:ext cx="53" cy="63"/>
              </a:xfrm>
              <a:custGeom>
                <a:avLst/>
                <a:gdLst>
                  <a:gd name="T0" fmla="*/ 17 w 323"/>
                  <a:gd name="T1" fmla="*/ 12 h 379"/>
                  <a:gd name="T2" fmla="*/ 9 w 323"/>
                  <a:gd name="T3" fmla="*/ 19 h 379"/>
                  <a:gd name="T4" fmla="*/ 3 w 323"/>
                  <a:gd name="T5" fmla="*/ 28 h 379"/>
                  <a:gd name="T6" fmla="*/ 0 w 323"/>
                  <a:gd name="T7" fmla="*/ 38 h 379"/>
                  <a:gd name="T8" fmla="*/ 1 w 323"/>
                  <a:gd name="T9" fmla="*/ 44 h 379"/>
                  <a:gd name="T10" fmla="*/ 2 w 323"/>
                  <a:gd name="T11" fmla="*/ 47 h 379"/>
                  <a:gd name="T12" fmla="*/ 3 w 323"/>
                  <a:gd name="T13" fmla="*/ 50 h 379"/>
                  <a:gd name="T14" fmla="*/ 6 w 323"/>
                  <a:gd name="T15" fmla="*/ 52 h 379"/>
                  <a:gd name="T16" fmla="*/ 9 w 323"/>
                  <a:gd name="T17" fmla="*/ 54 h 379"/>
                  <a:gd name="T18" fmla="*/ 14 w 323"/>
                  <a:gd name="T19" fmla="*/ 57 h 379"/>
                  <a:gd name="T20" fmla="*/ 20 w 323"/>
                  <a:gd name="T21" fmla="*/ 58 h 379"/>
                  <a:gd name="T22" fmla="*/ 25 w 323"/>
                  <a:gd name="T23" fmla="*/ 60 h 379"/>
                  <a:gd name="T24" fmla="*/ 31 w 323"/>
                  <a:gd name="T25" fmla="*/ 61 h 379"/>
                  <a:gd name="T26" fmla="*/ 36 w 323"/>
                  <a:gd name="T27" fmla="*/ 62 h 379"/>
                  <a:gd name="T28" fmla="*/ 42 w 323"/>
                  <a:gd name="T29" fmla="*/ 62 h 379"/>
                  <a:gd name="T30" fmla="*/ 48 w 323"/>
                  <a:gd name="T31" fmla="*/ 63 h 379"/>
                  <a:gd name="T32" fmla="*/ 51 w 323"/>
                  <a:gd name="T33" fmla="*/ 63 h 379"/>
                  <a:gd name="T34" fmla="*/ 53 w 323"/>
                  <a:gd name="T35" fmla="*/ 62 h 379"/>
                  <a:gd name="T36" fmla="*/ 53 w 323"/>
                  <a:gd name="T37" fmla="*/ 60 h 379"/>
                  <a:gd name="T38" fmla="*/ 52 w 323"/>
                  <a:gd name="T39" fmla="*/ 59 h 379"/>
                  <a:gd name="T40" fmla="*/ 48 w 323"/>
                  <a:gd name="T41" fmla="*/ 58 h 379"/>
                  <a:gd name="T42" fmla="*/ 43 w 323"/>
                  <a:gd name="T43" fmla="*/ 58 h 379"/>
                  <a:gd name="T44" fmla="*/ 38 w 323"/>
                  <a:gd name="T45" fmla="*/ 58 h 379"/>
                  <a:gd name="T46" fmla="*/ 33 w 323"/>
                  <a:gd name="T47" fmla="*/ 57 h 379"/>
                  <a:gd name="T48" fmla="*/ 28 w 323"/>
                  <a:gd name="T49" fmla="*/ 56 h 379"/>
                  <a:gd name="T50" fmla="*/ 22 w 323"/>
                  <a:gd name="T51" fmla="*/ 55 h 379"/>
                  <a:gd name="T52" fmla="*/ 17 w 323"/>
                  <a:gd name="T53" fmla="*/ 53 h 379"/>
                  <a:gd name="T54" fmla="*/ 12 w 323"/>
                  <a:gd name="T55" fmla="*/ 51 h 379"/>
                  <a:gd name="T56" fmla="*/ 8 w 323"/>
                  <a:gd name="T57" fmla="*/ 48 h 379"/>
                  <a:gd name="T58" fmla="*/ 6 w 323"/>
                  <a:gd name="T59" fmla="*/ 45 h 379"/>
                  <a:gd name="T60" fmla="*/ 5 w 323"/>
                  <a:gd name="T61" fmla="*/ 40 h 379"/>
                  <a:gd name="T62" fmla="*/ 6 w 323"/>
                  <a:gd name="T63" fmla="*/ 33 h 379"/>
                  <a:gd name="T64" fmla="*/ 8 w 323"/>
                  <a:gd name="T65" fmla="*/ 27 h 379"/>
                  <a:gd name="T66" fmla="*/ 11 w 323"/>
                  <a:gd name="T67" fmla="*/ 23 h 379"/>
                  <a:gd name="T68" fmla="*/ 15 w 323"/>
                  <a:gd name="T69" fmla="*/ 18 h 379"/>
                  <a:gd name="T70" fmla="*/ 19 w 323"/>
                  <a:gd name="T71" fmla="*/ 15 h 379"/>
                  <a:gd name="T72" fmla="*/ 24 w 323"/>
                  <a:gd name="T73" fmla="*/ 11 h 379"/>
                  <a:gd name="T74" fmla="*/ 30 w 323"/>
                  <a:gd name="T75" fmla="*/ 7 h 379"/>
                  <a:gd name="T76" fmla="*/ 36 w 323"/>
                  <a:gd name="T77" fmla="*/ 4 h 379"/>
                  <a:gd name="T78" fmla="*/ 42 w 323"/>
                  <a:gd name="T79" fmla="*/ 1 h 379"/>
                  <a:gd name="T80" fmla="*/ 42 w 323"/>
                  <a:gd name="T81" fmla="*/ 0 h 379"/>
                  <a:gd name="T82" fmla="*/ 36 w 323"/>
                  <a:gd name="T83" fmla="*/ 1 h 379"/>
                  <a:gd name="T84" fmla="*/ 30 w 323"/>
                  <a:gd name="T85" fmla="*/ 3 h 379"/>
                  <a:gd name="T86" fmla="*/ 23 w 323"/>
                  <a:gd name="T87" fmla="*/ 6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Helvetica"/>
                </a:endParaRPr>
              </a:p>
            </p:txBody>
          </p:sp>
          <p:sp>
            <p:nvSpPr>
              <p:cNvPr id="13417" name="Freeform 1864"/>
              <p:cNvSpPr>
                <a:spLocks/>
              </p:cNvSpPr>
              <p:nvPr/>
            </p:nvSpPr>
            <p:spPr bwMode="auto">
              <a:xfrm>
                <a:off x="2650" y="2695"/>
                <a:ext cx="47" cy="42"/>
              </a:xfrm>
              <a:custGeom>
                <a:avLst/>
                <a:gdLst>
                  <a:gd name="T0" fmla="*/ 39 w 282"/>
                  <a:gd name="T1" fmla="*/ 13 h 253"/>
                  <a:gd name="T2" fmla="*/ 41 w 282"/>
                  <a:gd name="T3" fmla="*/ 15 h 253"/>
                  <a:gd name="T4" fmla="*/ 42 w 282"/>
                  <a:gd name="T5" fmla="*/ 18 h 253"/>
                  <a:gd name="T6" fmla="*/ 43 w 282"/>
                  <a:gd name="T7" fmla="*/ 21 h 253"/>
                  <a:gd name="T8" fmla="*/ 43 w 282"/>
                  <a:gd name="T9" fmla="*/ 24 h 253"/>
                  <a:gd name="T10" fmla="*/ 43 w 282"/>
                  <a:gd name="T11" fmla="*/ 26 h 253"/>
                  <a:gd name="T12" fmla="*/ 42 w 282"/>
                  <a:gd name="T13" fmla="*/ 28 h 253"/>
                  <a:gd name="T14" fmla="*/ 41 w 282"/>
                  <a:gd name="T15" fmla="*/ 31 h 253"/>
                  <a:gd name="T16" fmla="*/ 39 w 282"/>
                  <a:gd name="T17" fmla="*/ 32 h 253"/>
                  <a:gd name="T18" fmla="*/ 37 w 282"/>
                  <a:gd name="T19" fmla="*/ 34 h 253"/>
                  <a:gd name="T20" fmla="*/ 36 w 282"/>
                  <a:gd name="T21" fmla="*/ 36 h 253"/>
                  <a:gd name="T22" fmla="*/ 34 w 282"/>
                  <a:gd name="T23" fmla="*/ 37 h 253"/>
                  <a:gd name="T24" fmla="*/ 32 w 282"/>
                  <a:gd name="T25" fmla="*/ 39 h 253"/>
                  <a:gd name="T26" fmla="*/ 32 w 282"/>
                  <a:gd name="T27" fmla="*/ 40 h 253"/>
                  <a:gd name="T28" fmla="*/ 32 w 282"/>
                  <a:gd name="T29" fmla="*/ 40 h 253"/>
                  <a:gd name="T30" fmla="*/ 32 w 282"/>
                  <a:gd name="T31" fmla="*/ 41 h 253"/>
                  <a:gd name="T32" fmla="*/ 32 w 282"/>
                  <a:gd name="T33" fmla="*/ 41 h 253"/>
                  <a:gd name="T34" fmla="*/ 33 w 282"/>
                  <a:gd name="T35" fmla="*/ 42 h 253"/>
                  <a:gd name="T36" fmla="*/ 33 w 282"/>
                  <a:gd name="T37" fmla="*/ 42 h 253"/>
                  <a:gd name="T38" fmla="*/ 34 w 282"/>
                  <a:gd name="T39" fmla="*/ 42 h 253"/>
                  <a:gd name="T40" fmla="*/ 35 w 282"/>
                  <a:gd name="T41" fmla="*/ 41 h 253"/>
                  <a:gd name="T42" fmla="*/ 39 w 282"/>
                  <a:gd name="T43" fmla="*/ 39 h 253"/>
                  <a:gd name="T44" fmla="*/ 42 w 282"/>
                  <a:gd name="T45" fmla="*/ 36 h 253"/>
                  <a:gd name="T46" fmla="*/ 45 w 282"/>
                  <a:gd name="T47" fmla="*/ 32 h 253"/>
                  <a:gd name="T48" fmla="*/ 46 w 282"/>
                  <a:gd name="T49" fmla="*/ 28 h 253"/>
                  <a:gd name="T50" fmla="*/ 47 w 282"/>
                  <a:gd name="T51" fmla="*/ 23 h 253"/>
                  <a:gd name="T52" fmla="*/ 47 w 282"/>
                  <a:gd name="T53" fmla="*/ 19 h 253"/>
                  <a:gd name="T54" fmla="*/ 45 w 282"/>
                  <a:gd name="T55" fmla="*/ 15 h 253"/>
                  <a:gd name="T56" fmla="*/ 42 w 282"/>
                  <a:gd name="T57" fmla="*/ 12 h 253"/>
                  <a:gd name="T58" fmla="*/ 39 w 282"/>
                  <a:gd name="T59" fmla="*/ 10 h 253"/>
                  <a:gd name="T60" fmla="*/ 37 w 282"/>
                  <a:gd name="T61" fmla="*/ 8 h 253"/>
                  <a:gd name="T62" fmla="*/ 34 w 282"/>
                  <a:gd name="T63" fmla="*/ 6 h 253"/>
                  <a:gd name="T64" fmla="*/ 30 w 282"/>
                  <a:gd name="T65" fmla="*/ 5 h 253"/>
                  <a:gd name="T66" fmla="*/ 27 w 282"/>
                  <a:gd name="T67" fmla="*/ 4 h 253"/>
                  <a:gd name="T68" fmla="*/ 24 w 282"/>
                  <a:gd name="T69" fmla="*/ 3 h 253"/>
                  <a:gd name="T70" fmla="*/ 20 w 282"/>
                  <a:gd name="T71" fmla="*/ 2 h 253"/>
                  <a:gd name="T72" fmla="*/ 17 w 282"/>
                  <a:gd name="T73" fmla="*/ 1 h 253"/>
                  <a:gd name="T74" fmla="*/ 14 w 282"/>
                  <a:gd name="T75" fmla="*/ 1 h 253"/>
                  <a:gd name="T76" fmla="*/ 10 w 282"/>
                  <a:gd name="T77" fmla="*/ 0 h 253"/>
                  <a:gd name="T78" fmla="*/ 8 w 282"/>
                  <a:gd name="T79" fmla="*/ 0 h 253"/>
                  <a:gd name="T80" fmla="*/ 5 w 282"/>
                  <a:gd name="T81" fmla="*/ 0 h 253"/>
                  <a:gd name="T82" fmla="*/ 3 w 282"/>
                  <a:gd name="T83" fmla="*/ 0 h 253"/>
                  <a:gd name="T84" fmla="*/ 2 w 282"/>
                  <a:gd name="T85" fmla="*/ 0 h 253"/>
                  <a:gd name="T86" fmla="*/ 1 w 282"/>
                  <a:gd name="T87" fmla="*/ 1 h 253"/>
                  <a:gd name="T88" fmla="*/ 0 w 282"/>
                  <a:gd name="T89" fmla="*/ 1 h 253"/>
                  <a:gd name="T90" fmla="*/ 2 w 282"/>
                  <a:gd name="T91" fmla="*/ 1 h 253"/>
                  <a:gd name="T92" fmla="*/ 4 w 282"/>
                  <a:gd name="T93" fmla="*/ 1 h 253"/>
                  <a:gd name="T94" fmla="*/ 6 w 282"/>
                  <a:gd name="T95" fmla="*/ 2 h 253"/>
                  <a:gd name="T96" fmla="*/ 9 w 282"/>
                  <a:gd name="T97" fmla="*/ 2 h 253"/>
                  <a:gd name="T98" fmla="*/ 11 w 282"/>
                  <a:gd name="T99" fmla="*/ 3 h 253"/>
                  <a:gd name="T100" fmla="*/ 14 w 282"/>
                  <a:gd name="T101" fmla="*/ 3 h 253"/>
                  <a:gd name="T102" fmla="*/ 16 w 282"/>
                  <a:gd name="T103" fmla="*/ 4 h 253"/>
                  <a:gd name="T104" fmla="*/ 19 w 282"/>
                  <a:gd name="T105" fmla="*/ 4 h 253"/>
                  <a:gd name="T106" fmla="*/ 22 w 282"/>
                  <a:gd name="T107" fmla="*/ 5 h 253"/>
                  <a:gd name="T108" fmla="*/ 24 w 282"/>
                  <a:gd name="T109" fmla="*/ 6 h 253"/>
                  <a:gd name="T110" fmla="*/ 27 w 282"/>
                  <a:gd name="T111" fmla="*/ 7 h 253"/>
                  <a:gd name="T112" fmla="*/ 29 w 282"/>
                  <a:gd name="T113" fmla="*/ 8 h 253"/>
                  <a:gd name="T114" fmla="*/ 32 w 282"/>
                  <a:gd name="T115" fmla="*/ 9 h 253"/>
                  <a:gd name="T116" fmla="*/ 35 w 282"/>
                  <a:gd name="T117" fmla="*/ 10 h 253"/>
                  <a:gd name="T118" fmla="*/ 37 w 282"/>
                  <a:gd name="T119" fmla="*/ 11 h 253"/>
                  <a:gd name="T120" fmla="*/ 39 w 282"/>
                  <a:gd name="T121" fmla="*/ 13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Helvetica"/>
                </a:endParaRPr>
              </a:p>
            </p:txBody>
          </p:sp>
          <p:sp>
            <p:nvSpPr>
              <p:cNvPr id="13418" name="Freeform 1865"/>
              <p:cNvSpPr>
                <a:spLocks/>
              </p:cNvSpPr>
              <p:nvPr/>
            </p:nvSpPr>
            <p:spPr bwMode="auto">
              <a:xfrm>
                <a:off x="2556" y="2718"/>
                <a:ext cx="19" cy="39"/>
              </a:xfrm>
              <a:custGeom>
                <a:avLst/>
                <a:gdLst>
                  <a:gd name="T0" fmla="*/ 0 w 115"/>
                  <a:gd name="T1" fmla="*/ 21 h 236"/>
                  <a:gd name="T2" fmla="*/ 0 w 115"/>
                  <a:gd name="T3" fmla="*/ 24 h 236"/>
                  <a:gd name="T4" fmla="*/ 1 w 115"/>
                  <a:gd name="T5" fmla="*/ 27 h 236"/>
                  <a:gd name="T6" fmla="*/ 2 w 115"/>
                  <a:gd name="T7" fmla="*/ 30 h 236"/>
                  <a:gd name="T8" fmla="*/ 4 w 115"/>
                  <a:gd name="T9" fmla="*/ 33 h 236"/>
                  <a:gd name="T10" fmla="*/ 6 w 115"/>
                  <a:gd name="T11" fmla="*/ 35 h 236"/>
                  <a:gd name="T12" fmla="*/ 9 w 115"/>
                  <a:gd name="T13" fmla="*/ 37 h 236"/>
                  <a:gd name="T14" fmla="*/ 12 w 115"/>
                  <a:gd name="T15" fmla="*/ 38 h 236"/>
                  <a:gd name="T16" fmla="*/ 15 w 115"/>
                  <a:gd name="T17" fmla="*/ 39 h 236"/>
                  <a:gd name="T18" fmla="*/ 16 w 115"/>
                  <a:gd name="T19" fmla="*/ 39 h 236"/>
                  <a:gd name="T20" fmla="*/ 17 w 115"/>
                  <a:gd name="T21" fmla="*/ 39 h 236"/>
                  <a:gd name="T22" fmla="*/ 18 w 115"/>
                  <a:gd name="T23" fmla="*/ 38 h 236"/>
                  <a:gd name="T24" fmla="*/ 18 w 115"/>
                  <a:gd name="T25" fmla="*/ 37 h 236"/>
                  <a:gd name="T26" fmla="*/ 18 w 115"/>
                  <a:gd name="T27" fmla="*/ 36 h 236"/>
                  <a:gd name="T28" fmla="*/ 18 w 115"/>
                  <a:gd name="T29" fmla="*/ 36 h 236"/>
                  <a:gd name="T30" fmla="*/ 18 w 115"/>
                  <a:gd name="T31" fmla="*/ 35 h 236"/>
                  <a:gd name="T32" fmla="*/ 17 w 115"/>
                  <a:gd name="T33" fmla="*/ 34 h 236"/>
                  <a:gd name="T34" fmla="*/ 14 w 115"/>
                  <a:gd name="T35" fmla="*/ 33 h 236"/>
                  <a:gd name="T36" fmla="*/ 11 w 115"/>
                  <a:gd name="T37" fmla="*/ 32 h 236"/>
                  <a:gd name="T38" fmla="*/ 8 w 115"/>
                  <a:gd name="T39" fmla="*/ 30 h 236"/>
                  <a:gd name="T40" fmla="*/ 7 w 115"/>
                  <a:gd name="T41" fmla="*/ 27 h 236"/>
                  <a:gd name="T42" fmla="*/ 5 w 115"/>
                  <a:gd name="T43" fmla="*/ 24 h 236"/>
                  <a:gd name="T44" fmla="*/ 5 w 115"/>
                  <a:gd name="T45" fmla="*/ 21 h 236"/>
                  <a:gd name="T46" fmla="*/ 5 w 115"/>
                  <a:gd name="T47" fmla="*/ 18 h 236"/>
                  <a:gd name="T48" fmla="*/ 6 w 115"/>
                  <a:gd name="T49" fmla="*/ 15 h 236"/>
                  <a:gd name="T50" fmla="*/ 7 w 115"/>
                  <a:gd name="T51" fmla="*/ 12 h 236"/>
                  <a:gd name="T52" fmla="*/ 9 w 115"/>
                  <a:gd name="T53" fmla="*/ 10 h 236"/>
                  <a:gd name="T54" fmla="*/ 12 w 115"/>
                  <a:gd name="T55" fmla="*/ 8 h 236"/>
                  <a:gd name="T56" fmla="*/ 14 w 115"/>
                  <a:gd name="T57" fmla="*/ 5 h 236"/>
                  <a:gd name="T58" fmla="*/ 16 w 115"/>
                  <a:gd name="T59" fmla="*/ 4 h 236"/>
                  <a:gd name="T60" fmla="*/ 18 w 115"/>
                  <a:gd name="T61" fmla="*/ 2 h 236"/>
                  <a:gd name="T62" fmla="*/ 19 w 115"/>
                  <a:gd name="T63" fmla="*/ 1 h 236"/>
                  <a:gd name="T64" fmla="*/ 19 w 115"/>
                  <a:gd name="T65" fmla="*/ 0 h 236"/>
                  <a:gd name="T66" fmla="*/ 17 w 115"/>
                  <a:gd name="T67" fmla="*/ 1 h 236"/>
                  <a:gd name="T68" fmla="*/ 14 w 115"/>
                  <a:gd name="T69" fmla="*/ 2 h 236"/>
                  <a:gd name="T70" fmla="*/ 11 w 115"/>
                  <a:gd name="T71" fmla="*/ 4 h 236"/>
                  <a:gd name="T72" fmla="*/ 8 w 115"/>
                  <a:gd name="T73" fmla="*/ 7 h 236"/>
                  <a:gd name="T74" fmla="*/ 5 w 115"/>
                  <a:gd name="T75" fmla="*/ 10 h 236"/>
                  <a:gd name="T76" fmla="*/ 3 w 115"/>
                  <a:gd name="T77" fmla="*/ 14 h 236"/>
                  <a:gd name="T78" fmla="*/ 1 w 115"/>
                  <a:gd name="T79" fmla="*/ 17 h 236"/>
                  <a:gd name="T80" fmla="*/ 0 w 115"/>
                  <a:gd name="T81" fmla="*/ 21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Helvetica"/>
                </a:endParaRPr>
              </a:p>
            </p:txBody>
          </p:sp>
          <p:sp>
            <p:nvSpPr>
              <p:cNvPr id="13419" name="Freeform 1866"/>
              <p:cNvSpPr>
                <a:spLocks/>
              </p:cNvSpPr>
              <p:nvPr/>
            </p:nvSpPr>
            <p:spPr bwMode="auto">
              <a:xfrm>
                <a:off x="2689" y="2692"/>
                <a:ext cx="41" cy="52"/>
              </a:xfrm>
              <a:custGeom>
                <a:avLst/>
                <a:gdLst>
                  <a:gd name="T0" fmla="*/ 35 w 245"/>
                  <a:gd name="T1" fmla="*/ 21 h 310"/>
                  <a:gd name="T2" fmla="*/ 37 w 245"/>
                  <a:gd name="T3" fmla="*/ 24 h 310"/>
                  <a:gd name="T4" fmla="*/ 38 w 245"/>
                  <a:gd name="T5" fmla="*/ 28 h 310"/>
                  <a:gd name="T6" fmla="*/ 37 w 245"/>
                  <a:gd name="T7" fmla="*/ 31 h 310"/>
                  <a:gd name="T8" fmla="*/ 35 w 245"/>
                  <a:gd name="T9" fmla="*/ 35 h 310"/>
                  <a:gd name="T10" fmla="*/ 31 w 245"/>
                  <a:gd name="T11" fmla="*/ 38 h 310"/>
                  <a:gd name="T12" fmla="*/ 28 w 245"/>
                  <a:gd name="T13" fmla="*/ 41 h 310"/>
                  <a:gd name="T14" fmla="*/ 24 w 245"/>
                  <a:gd name="T15" fmla="*/ 44 h 310"/>
                  <a:gd name="T16" fmla="*/ 21 w 245"/>
                  <a:gd name="T17" fmla="*/ 47 h 310"/>
                  <a:gd name="T18" fmla="*/ 21 w 245"/>
                  <a:gd name="T19" fmla="*/ 48 h 310"/>
                  <a:gd name="T20" fmla="*/ 20 w 245"/>
                  <a:gd name="T21" fmla="*/ 50 h 310"/>
                  <a:gd name="T22" fmla="*/ 20 w 245"/>
                  <a:gd name="T23" fmla="*/ 51 h 310"/>
                  <a:gd name="T24" fmla="*/ 22 w 245"/>
                  <a:gd name="T25" fmla="*/ 52 h 310"/>
                  <a:gd name="T26" fmla="*/ 23 w 245"/>
                  <a:gd name="T27" fmla="*/ 52 h 310"/>
                  <a:gd name="T28" fmla="*/ 26 w 245"/>
                  <a:gd name="T29" fmla="*/ 49 h 310"/>
                  <a:gd name="T30" fmla="*/ 30 w 245"/>
                  <a:gd name="T31" fmla="*/ 45 h 310"/>
                  <a:gd name="T32" fmla="*/ 35 w 245"/>
                  <a:gd name="T33" fmla="*/ 41 h 310"/>
                  <a:gd name="T34" fmla="*/ 38 w 245"/>
                  <a:gd name="T35" fmla="*/ 37 h 310"/>
                  <a:gd name="T36" fmla="*/ 41 w 245"/>
                  <a:gd name="T37" fmla="*/ 31 h 310"/>
                  <a:gd name="T38" fmla="*/ 41 w 245"/>
                  <a:gd name="T39" fmla="*/ 25 h 310"/>
                  <a:gd name="T40" fmla="*/ 38 w 245"/>
                  <a:gd name="T41" fmla="*/ 20 h 310"/>
                  <a:gd name="T42" fmla="*/ 34 w 245"/>
                  <a:gd name="T43" fmla="*/ 16 h 310"/>
                  <a:gd name="T44" fmla="*/ 29 w 245"/>
                  <a:gd name="T45" fmla="*/ 13 h 310"/>
                  <a:gd name="T46" fmla="*/ 25 w 245"/>
                  <a:gd name="T47" fmla="*/ 10 h 310"/>
                  <a:gd name="T48" fmla="*/ 20 w 245"/>
                  <a:gd name="T49" fmla="*/ 8 h 310"/>
                  <a:gd name="T50" fmla="*/ 16 w 245"/>
                  <a:gd name="T51" fmla="*/ 5 h 310"/>
                  <a:gd name="T52" fmla="*/ 11 w 245"/>
                  <a:gd name="T53" fmla="*/ 3 h 310"/>
                  <a:gd name="T54" fmla="*/ 7 w 245"/>
                  <a:gd name="T55" fmla="*/ 1 h 310"/>
                  <a:gd name="T56" fmla="*/ 3 w 245"/>
                  <a:gd name="T57" fmla="*/ 0 h 310"/>
                  <a:gd name="T58" fmla="*/ 1 w 245"/>
                  <a:gd name="T59" fmla="*/ 0 h 310"/>
                  <a:gd name="T60" fmla="*/ 2 w 245"/>
                  <a:gd name="T61" fmla="*/ 1 h 310"/>
                  <a:gd name="T62" fmla="*/ 6 w 245"/>
                  <a:gd name="T63" fmla="*/ 3 h 310"/>
                  <a:gd name="T64" fmla="*/ 10 w 245"/>
                  <a:gd name="T65" fmla="*/ 5 h 310"/>
                  <a:gd name="T66" fmla="*/ 14 w 245"/>
                  <a:gd name="T67" fmla="*/ 7 h 310"/>
                  <a:gd name="T68" fmla="*/ 19 w 245"/>
                  <a:gd name="T69" fmla="*/ 10 h 310"/>
                  <a:gd name="T70" fmla="*/ 23 w 245"/>
                  <a:gd name="T71" fmla="*/ 12 h 310"/>
                  <a:gd name="T72" fmla="*/ 28 w 245"/>
                  <a:gd name="T73" fmla="*/ 15 h 310"/>
                  <a:gd name="T74" fmla="*/ 31 w 245"/>
                  <a:gd name="T75" fmla="*/ 18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Helvetica"/>
                </a:endParaRPr>
              </a:p>
            </p:txBody>
          </p:sp>
        </p:grpSp>
        <p:sp>
          <p:nvSpPr>
            <p:cNvPr id="13381" name="Line 1867"/>
            <p:cNvSpPr>
              <a:spLocks noChangeShapeType="1"/>
            </p:cNvSpPr>
            <p:nvPr/>
          </p:nvSpPr>
          <p:spPr bwMode="auto">
            <a:xfrm>
              <a:off x="4063" y="3139"/>
              <a:ext cx="317" cy="17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a:endParaRPr>
            </a:p>
          </p:txBody>
        </p:sp>
        <p:sp>
          <p:nvSpPr>
            <p:cNvPr id="13382" name="Line 1868"/>
            <p:cNvSpPr>
              <a:spLocks noChangeShapeType="1"/>
            </p:cNvSpPr>
            <p:nvPr/>
          </p:nvSpPr>
          <p:spPr bwMode="auto">
            <a:xfrm>
              <a:off x="3716" y="3098"/>
              <a:ext cx="51"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a:endParaRPr>
            </a:p>
          </p:txBody>
        </p:sp>
        <p:grpSp>
          <p:nvGrpSpPr>
            <p:cNvPr id="13383" name="Group 1869"/>
            <p:cNvGrpSpPr>
              <a:grpSpLocks/>
            </p:cNvGrpSpPr>
            <p:nvPr/>
          </p:nvGrpSpPr>
          <p:grpSpPr bwMode="auto">
            <a:xfrm>
              <a:off x="4961" y="3136"/>
              <a:ext cx="131" cy="258"/>
              <a:chOff x="4180" y="783"/>
              <a:chExt cx="150" cy="307"/>
            </a:xfrm>
          </p:grpSpPr>
          <p:sp>
            <p:nvSpPr>
              <p:cNvPr id="13395" name="AutoShape 1870"/>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dirty="0">
                  <a:latin typeface="Helvetica"/>
                </a:endParaRPr>
              </a:p>
            </p:txBody>
          </p:sp>
          <p:sp>
            <p:nvSpPr>
              <p:cNvPr id="13396" name="Rectangle 1871"/>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dirty="0">
                  <a:latin typeface="Helvetica"/>
                </a:endParaRPr>
              </a:p>
            </p:txBody>
          </p:sp>
          <p:sp>
            <p:nvSpPr>
              <p:cNvPr id="13397" name="Rectangle 187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dirty="0">
                  <a:latin typeface="Helvetica"/>
                </a:endParaRPr>
              </a:p>
            </p:txBody>
          </p:sp>
          <p:sp>
            <p:nvSpPr>
              <p:cNvPr id="13398" name="AutoShape 187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dirty="0">
                  <a:latin typeface="Helvetica"/>
                </a:endParaRPr>
              </a:p>
            </p:txBody>
          </p:sp>
          <p:sp>
            <p:nvSpPr>
              <p:cNvPr id="13399" name="Line 1874"/>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400" name="Line 1875"/>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Helvetica"/>
                </a:endParaRPr>
              </a:p>
            </p:txBody>
          </p:sp>
          <p:sp>
            <p:nvSpPr>
              <p:cNvPr id="13401" name="Rectangle 187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dirty="0">
                  <a:latin typeface="Helvetica"/>
                </a:endParaRPr>
              </a:p>
            </p:txBody>
          </p:sp>
          <p:sp>
            <p:nvSpPr>
              <p:cNvPr id="13402" name="Rectangle 1877"/>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dirty="0">
                  <a:latin typeface="Helvetica"/>
                </a:endParaRPr>
              </a:p>
            </p:txBody>
          </p:sp>
        </p:grpSp>
        <p:sp>
          <p:nvSpPr>
            <p:cNvPr id="13384" name="Line 1878"/>
            <p:cNvSpPr>
              <a:spLocks noChangeShapeType="1"/>
            </p:cNvSpPr>
            <p:nvPr/>
          </p:nvSpPr>
          <p:spPr bwMode="auto">
            <a:xfrm flipH="1">
              <a:off x="3772" y="2167"/>
              <a:ext cx="2" cy="9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a:endParaRPr>
            </a:p>
          </p:txBody>
        </p:sp>
        <p:sp>
          <p:nvSpPr>
            <p:cNvPr id="13385" name="Line 1879"/>
            <p:cNvSpPr>
              <a:spLocks noChangeShapeType="1"/>
            </p:cNvSpPr>
            <p:nvPr/>
          </p:nvSpPr>
          <p:spPr bwMode="auto">
            <a:xfrm flipV="1">
              <a:off x="4589" y="1526"/>
              <a:ext cx="78" cy="5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a:endParaRPr>
            </a:p>
          </p:txBody>
        </p:sp>
        <p:sp>
          <p:nvSpPr>
            <p:cNvPr id="13386" name="Line 1880"/>
            <p:cNvSpPr>
              <a:spLocks noChangeShapeType="1"/>
            </p:cNvSpPr>
            <p:nvPr/>
          </p:nvSpPr>
          <p:spPr bwMode="auto">
            <a:xfrm>
              <a:off x="4480" y="1635"/>
              <a:ext cx="0" cy="5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a:endParaRPr>
            </a:p>
          </p:txBody>
        </p:sp>
        <p:sp>
          <p:nvSpPr>
            <p:cNvPr id="13387" name="Line 1881"/>
            <p:cNvSpPr>
              <a:spLocks noChangeShapeType="1"/>
            </p:cNvSpPr>
            <p:nvPr/>
          </p:nvSpPr>
          <p:spPr bwMode="auto">
            <a:xfrm flipV="1">
              <a:off x="4596" y="1570"/>
              <a:ext cx="166" cy="18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a:endParaRPr>
            </a:p>
          </p:txBody>
        </p:sp>
        <p:sp>
          <p:nvSpPr>
            <p:cNvPr id="13388" name="Line 1882"/>
            <p:cNvSpPr>
              <a:spLocks noChangeShapeType="1"/>
            </p:cNvSpPr>
            <p:nvPr/>
          </p:nvSpPr>
          <p:spPr bwMode="auto">
            <a:xfrm>
              <a:off x="4818" y="1569"/>
              <a:ext cx="0" cy="12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a:endParaRPr>
            </a:p>
          </p:txBody>
        </p:sp>
        <p:sp>
          <p:nvSpPr>
            <p:cNvPr id="13389" name="Line 1883"/>
            <p:cNvSpPr>
              <a:spLocks noChangeShapeType="1"/>
            </p:cNvSpPr>
            <p:nvPr/>
          </p:nvSpPr>
          <p:spPr bwMode="auto">
            <a:xfrm>
              <a:off x="4600" y="1762"/>
              <a:ext cx="119"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a:endParaRPr>
            </a:p>
          </p:txBody>
        </p:sp>
        <p:sp>
          <p:nvSpPr>
            <p:cNvPr id="13390" name="Line 1884"/>
            <p:cNvSpPr>
              <a:spLocks noChangeShapeType="1"/>
            </p:cNvSpPr>
            <p:nvPr/>
          </p:nvSpPr>
          <p:spPr bwMode="auto">
            <a:xfrm flipV="1">
              <a:off x="3526" y="2308"/>
              <a:ext cx="106" cy="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a:endParaRPr>
            </a:p>
          </p:txBody>
        </p:sp>
        <p:sp>
          <p:nvSpPr>
            <p:cNvPr id="13391" name="Line 1885"/>
            <p:cNvSpPr>
              <a:spLocks noChangeShapeType="1"/>
            </p:cNvSpPr>
            <p:nvPr/>
          </p:nvSpPr>
          <p:spPr bwMode="auto">
            <a:xfrm flipV="1">
              <a:off x="4861" y="1380"/>
              <a:ext cx="150" cy="10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a:endParaRPr>
            </a:p>
          </p:txBody>
        </p:sp>
        <p:sp>
          <p:nvSpPr>
            <p:cNvPr id="13392" name="Line 1886"/>
            <p:cNvSpPr>
              <a:spLocks noChangeShapeType="1"/>
            </p:cNvSpPr>
            <p:nvPr/>
          </p:nvSpPr>
          <p:spPr bwMode="auto">
            <a:xfrm>
              <a:off x="4949" y="1756"/>
              <a:ext cx="11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a:endParaRPr>
            </a:p>
          </p:txBody>
        </p:sp>
        <p:sp>
          <p:nvSpPr>
            <p:cNvPr id="13393" name="Line 1887"/>
            <p:cNvSpPr>
              <a:spLocks noChangeShapeType="1"/>
            </p:cNvSpPr>
            <p:nvPr/>
          </p:nvSpPr>
          <p:spPr bwMode="auto">
            <a:xfrm flipH="1">
              <a:off x="4411" y="1804"/>
              <a:ext cx="62" cy="44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a:endParaRPr>
            </a:p>
          </p:txBody>
        </p:sp>
        <p:sp>
          <p:nvSpPr>
            <p:cNvPr id="13394" name="Line 1888"/>
            <p:cNvSpPr>
              <a:spLocks noChangeShapeType="1"/>
            </p:cNvSpPr>
            <p:nvPr/>
          </p:nvSpPr>
          <p:spPr bwMode="auto">
            <a:xfrm flipH="1">
              <a:off x="4783" y="1804"/>
              <a:ext cx="70" cy="45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Helvetica"/>
              </a:endParaRPr>
            </a:p>
          </p:txBody>
        </p:sp>
      </p:grpSp>
      <p:sp>
        <p:nvSpPr>
          <p:cNvPr id="13332" name="Freeform 1889"/>
          <p:cNvSpPr>
            <a:spLocks/>
          </p:cNvSpPr>
          <p:nvPr/>
        </p:nvSpPr>
        <p:spPr bwMode="auto">
          <a:xfrm>
            <a:off x="5645150" y="2054225"/>
            <a:ext cx="2584450" cy="3233738"/>
          </a:xfrm>
          <a:custGeom>
            <a:avLst/>
            <a:gdLst>
              <a:gd name="T0" fmla="*/ 0 w 1628"/>
              <a:gd name="T1" fmla="*/ 0 h 2037"/>
              <a:gd name="T2" fmla="*/ 557213 w 1628"/>
              <a:gd name="T3" fmla="*/ 331788 h 2037"/>
              <a:gd name="T4" fmla="*/ 1682750 w 1628"/>
              <a:gd name="T5" fmla="*/ 396875 h 2037"/>
              <a:gd name="T6" fmla="*/ 1538287 w 1628"/>
              <a:gd name="T7" fmla="*/ 1444625 h 2037"/>
              <a:gd name="T8" fmla="*/ 1843088 w 1628"/>
              <a:gd name="T9" fmla="*/ 1789113 h 2037"/>
              <a:gd name="T10" fmla="*/ 1471612 w 1628"/>
              <a:gd name="T11" fmla="*/ 2425701 h 2037"/>
              <a:gd name="T12" fmla="*/ 2332038 w 1628"/>
              <a:gd name="T13" fmla="*/ 2624138 h 2037"/>
              <a:gd name="T14" fmla="*/ 2173288 w 1628"/>
              <a:gd name="T15" fmla="*/ 3167063 h 2037"/>
              <a:gd name="T16" fmla="*/ 2584450 w 1628"/>
              <a:gd name="T17" fmla="*/ 3233738 h 20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28"/>
              <a:gd name="T28" fmla="*/ 0 h 2037"/>
              <a:gd name="T29" fmla="*/ 1628 w 1628"/>
              <a:gd name="T30" fmla="*/ 2037 h 20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28" h="2037">
                <a:moveTo>
                  <a:pt x="0" y="0"/>
                </a:moveTo>
                <a:lnTo>
                  <a:pt x="351" y="209"/>
                </a:lnTo>
                <a:lnTo>
                  <a:pt x="1060" y="250"/>
                </a:lnTo>
                <a:lnTo>
                  <a:pt x="969" y="910"/>
                </a:lnTo>
                <a:lnTo>
                  <a:pt x="1161" y="1127"/>
                </a:lnTo>
                <a:lnTo>
                  <a:pt x="927" y="1528"/>
                </a:lnTo>
                <a:lnTo>
                  <a:pt x="1469" y="1653"/>
                </a:lnTo>
                <a:lnTo>
                  <a:pt x="1369" y="1995"/>
                </a:lnTo>
                <a:lnTo>
                  <a:pt x="1628" y="2037"/>
                </a:lnTo>
              </a:path>
            </a:pathLst>
          </a:custGeom>
          <a:noFill/>
          <a:ln w="76200">
            <a:solidFill>
              <a:srgbClr val="FF3300"/>
            </a:solidFill>
            <a:round/>
            <a:headEnd type="triangl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latin typeface="Helvetica"/>
            </a:endParaRPr>
          </a:p>
        </p:txBody>
      </p:sp>
      <p:sp>
        <p:nvSpPr>
          <p:cNvPr id="13333" name="Freeform 1890"/>
          <p:cNvSpPr>
            <a:spLocks/>
          </p:cNvSpPr>
          <p:nvPr/>
        </p:nvSpPr>
        <p:spPr bwMode="auto">
          <a:xfrm>
            <a:off x="5592763" y="3390900"/>
            <a:ext cx="1646237" cy="1974850"/>
          </a:xfrm>
          <a:custGeom>
            <a:avLst/>
            <a:gdLst>
              <a:gd name="T0" fmla="*/ 0 w 1037"/>
              <a:gd name="T1" fmla="*/ 0 h 1244"/>
              <a:gd name="T2" fmla="*/ 46037 w 1037"/>
              <a:gd name="T3" fmla="*/ 136525 h 1244"/>
              <a:gd name="T4" fmla="*/ 1341437 w 1037"/>
              <a:gd name="T5" fmla="*/ 127000 h 1244"/>
              <a:gd name="T6" fmla="*/ 1646237 w 1037"/>
              <a:gd name="T7" fmla="*/ 444500 h 1244"/>
              <a:gd name="T8" fmla="*/ 1277937 w 1037"/>
              <a:gd name="T9" fmla="*/ 1092200 h 1244"/>
              <a:gd name="T10" fmla="*/ 750887 w 1037"/>
              <a:gd name="T11" fmla="*/ 1397000 h 1244"/>
              <a:gd name="T12" fmla="*/ 547687 w 1037"/>
              <a:gd name="T13" fmla="*/ 1625600 h 1244"/>
              <a:gd name="T14" fmla="*/ 452437 w 1037"/>
              <a:gd name="T15" fmla="*/ 1974850 h 1244"/>
              <a:gd name="T16" fmla="*/ 0 60000 65536"/>
              <a:gd name="T17" fmla="*/ 0 60000 65536"/>
              <a:gd name="T18" fmla="*/ 0 60000 65536"/>
              <a:gd name="T19" fmla="*/ 0 60000 65536"/>
              <a:gd name="T20" fmla="*/ 0 60000 65536"/>
              <a:gd name="T21" fmla="*/ 0 60000 65536"/>
              <a:gd name="T22" fmla="*/ 0 60000 65536"/>
              <a:gd name="T23" fmla="*/ 0 60000 65536"/>
              <a:gd name="T24" fmla="*/ 0 w 1037"/>
              <a:gd name="T25" fmla="*/ 0 h 1244"/>
              <a:gd name="T26" fmla="*/ 1037 w 1037"/>
              <a:gd name="T27" fmla="*/ 1244 h 12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37" h="1244">
                <a:moveTo>
                  <a:pt x="0" y="0"/>
                </a:moveTo>
                <a:lnTo>
                  <a:pt x="29" y="86"/>
                </a:lnTo>
                <a:lnTo>
                  <a:pt x="845" y="80"/>
                </a:lnTo>
                <a:lnTo>
                  <a:pt x="1037" y="280"/>
                </a:lnTo>
                <a:lnTo>
                  <a:pt x="805" y="688"/>
                </a:lnTo>
                <a:lnTo>
                  <a:pt x="473" y="880"/>
                </a:lnTo>
                <a:lnTo>
                  <a:pt x="345" y="1024"/>
                </a:lnTo>
                <a:lnTo>
                  <a:pt x="285" y="1244"/>
                </a:lnTo>
              </a:path>
            </a:pathLst>
          </a:custGeom>
          <a:noFill/>
          <a:ln w="76200">
            <a:solidFill>
              <a:srgbClr val="0000FF"/>
            </a:solidFill>
            <a:round/>
            <a:headEnd type="triangl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latin typeface="Helvetica"/>
            </a:endParaRPr>
          </a:p>
        </p:txBody>
      </p:sp>
    </p:spTree>
    <p:extLst>
      <p:ext uri="{BB962C8B-B14F-4D97-AF65-F5344CB8AC3E}">
        <p14:creationId xmlns:p14="http://schemas.microsoft.com/office/powerpoint/2010/main" val="41438076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Connection-Oriented Virtual Circuits</a:t>
            </a:r>
          </a:p>
        </p:txBody>
      </p:sp>
      <p:pic>
        <p:nvPicPr>
          <p:cNvPr id="6" name="Picture 4" descr="5-45"/>
          <p:cNvPicPr>
            <a:picLocks noGrp="1" noChangeAspect="1" noChangeArrowheads="1"/>
          </p:cNvPicPr>
          <p:nvPr>
            <p:ph idx="1"/>
          </p:nvPr>
        </p:nvPicPr>
        <p:blipFill>
          <a:blip r:embed="rId2"/>
          <a:srcRect/>
          <a:stretch>
            <a:fillRect/>
          </a:stretch>
        </p:blipFill>
        <p:spPr bwMode="auto">
          <a:xfrm>
            <a:off x="696870" y="1451532"/>
            <a:ext cx="7304154" cy="3062872"/>
          </a:xfrm>
          <a:prstGeom prst="rect">
            <a:avLst/>
          </a:prstGeom>
          <a:noFill/>
          <a:ln w="9525">
            <a:noFill/>
            <a:miter lim="800000"/>
            <a:headEnd/>
            <a:tailEnd/>
          </a:ln>
        </p:spPr>
      </p:pic>
      <p:sp>
        <p:nvSpPr>
          <p:cNvPr id="7" name="Rectangle 3"/>
          <p:cNvSpPr txBox="1">
            <a:spLocks noChangeArrowheads="1"/>
          </p:cNvSpPr>
          <p:nvPr/>
        </p:nvSpPr>
        <p:spPr bwMode="auto">
          <a:xfrm>
            <a:off x="361952" y="4643446"/>
            <a:ext cx="8067700" cy="60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25425" marR="0" lvl="0" indent="-225425" algn="l" defTabSz="914400" rtl="0" eaLnBrk="0" fontAlgn="base" latinLnBrk="0" hangingPunct="0">
              <a:lnSpc>
                <a:spcPct val="100000"/>
              </a:lnSpc>
              <a:spcBef>
                <a:spcPct val="20000"/>
              </a:spcBef>
              <a:spcAft>
                <a:spcPct val="0"/>
              </a:spcAft>
              <a:buClr>
                <a:schemeClr val="tx1"/>
              </a:buClr>
              <a:buSzPct val="50000"/>
              <a:buFontTx/>
              <a:buNone/>
              <a:tabLst/>
              <a:defRPr/>
            </a:pPr>
            <a:r>
              <a:rPr kumimoji="0" lang="en-US" sz="2400" b="1" i="0" u="none" strike="noStrike" kern="0" cap="none" spc="0" normalizeH="0" baseline="0" noProof="0" dirty="0">
                <a:ln>
                  <a:noFill/>
                </a:ln>
                <a:solidFill>
                  <a:schemeClr val="tx1"/>
                </a:solidFill>
                <a:effectLst>
                  <a:outerShdw blurRad="38100" dist="38100" dir="2700000" algn="tl">
                    <a:srgbClr val="FFFFFF"/>
                  </a:outerShdw>
                </a:effectLst>
                <a:uLnTx/>
                <a:uFillTx/>
                <a:latin typeface="Helvetica"/>
                <a:ea typeface="+mn-ea"/>
                <a:cs typeface="+mn-cs"/>
              </a:rPr>
              <a:t>Figure 5-45.Internetworking using concatenated</a:t>
            </a:r>
          </a:p>
          <a:p>
            <a:pPr marL="225425" marR="0" lvl="0" indent="-225425" algn="l" defTabSz="914400" rtl="0" eaLnBrk="0" fontAlgn="base" latinLnBrk="0" hangingPunct="0">
              <a:lnSpc>
                <a:spcPct val="100000"/>
              </a:lnSpc>
              <a:spcBef>
                <a:spcPct val="20000"/>
              </a:spcBef>
              <a:spcAft>
                <a:spcPct val="0"/>
              </a:spcAft>
              <a:buClr>
                <a:schemeClr val="tx1"/>
              </a:buClr>
              <a:buSzPct val="50000"/>
              <a:buFontTx/>
              <a:buNone/>
              <a:tabLst/>
              <a:defRPr/>
            </a:pPr>
            <a:r>
              <a:rPr kumimoji="0" lang="en-US" sz="2400" b="1" i="0" u="none" strike="noStrike" kern="0" cap="none" spc="0" normalizeH="0" baseline="0" noProof="0" dirty="0">
                <a:ln>
                  <a:noFill/>
                </a:ln>
                <a:solidFill>
                  <a:schemeClr val="tx1"/>
                </a:solidFill>
                <a:effectLst>
                  <a:outerShdw blurRad="38100" dist="38100" dir="2700000" algn="tl">
                    <a:srgbClr val="FFFFFF"/>
                  </a:outerShdw>
                </a:effectLst>
                <a:uLnTx/>
                <a:uFillTx/>
                <a:latin typeface="Helvetica"/>
                <a:ea typeface="+mn-ea"/>
                <a:cs typeface="+mn-cs"/>
              </a:rPr>
              <a:t>virtual circuits.</a:t>
            </a:r>
          </a:p>
        </p:txBody>
      </p:sp>
      <p:sp>
        <p:nvSpPr>
          <p:cNvPr id="8" name="Rectangle 7"/>
          <p:cNvSpPr>
            <a:spLocks noChangeArrowheads="1"/>
          </p:cNvSpPr>
          <p:nvPr/>
        </p:nvSpPr>
        <p:spPr bwMode="auto">
          <a:xfrm>
            <a:off x="7572396" y="5857892"/>
            <a:ext cx="1428760" cy="357190"/>
          </a:xfrm>
          <a:prstGeom prst="rect">
            <a:avLst/>
          </a:prstGeom>
          <a:noFill/>
          <a:ln w="25400">
            <a:solidFill>
              <a:srgbClr val="000099"/>
            </a:solidFill>
            <a:miter lim="800000"/>
            <a:headEnd/>
            <a:tailEnd/>
          </a:ln>
        </p:spPr>
        <p:txBody>
          <a:bodyPr wrap="none" anchor="ctr"/>
          <a:lstStyle/>
          <a:p>
            <a:pPr eaLnBrk="0" hangingPunct="0"/>
            <a:r>
              <a:rPr lang="en-US" sz="1600" b="1" dirty="0">
                <a:solidFill>
                  <a:srgbClr val="000099"/>
                </a:solidFill>
                <a:latin typeface="Helvetica"/>
              </a:rPr>
              <a:t>Tanenbaum</a:t>
            </a:r>
            <a:r>
              <a:rPr lang="en-US" sz="1600" i="1" dirty="0">
                <a:solidFill>
                  <a:srgbClr val="000099"/>
                </a:solidFill>
                <a:latin typeface="Helvetica"/>
              </a:rPr>
              <a:t> </a:t>
            </a:r>
          </a:p>
        </p:txBody>
      </p:sp>
    </p:spTree>
    <p:extLst>
      <p:ext uri="{BB962C8B-B14F-4D97-AF65-F5344CB8AC3E}">
        <p14:creationId xmlns:p14="http://schemas.microsoft.com/office/powerpoint/2010/main" val="18064364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Store-and-Forward Networks</a:t>
            </a:r>
          </a:p>
        </p:txBody>
      </p:sp>
      <p:sp>
        <p:nvSpPr>
          <p:cNvPr id="3" name="Content Placeholder 2"/>
          <p:cNvSpPr>
            <a:spLocks noGrp="1"/>
          </p:cNvSpPr>
          <p:nvPr>
            <p:ph idx="1"/>
          </p:nvPr>
        </p:nvSpPr>
        <p:spPr>
          <a:xfrm>
            <a:off x="214282" y="1449602"/>
            <a:ext cx="8472518" cy="4765480"/>
          </a:xfrm>
        </p:spPr>
        <p:txBody>
          <a:bodyPr/>
          <a:lstStyle/>
          <a:p>
            <a:r>
              <a:rPr lang="en-US" sz="2800" dirty="0"/>
              <a:t>Intermediate processors (IMPS, nodes, routers, gateways, switches) along the path store the incoming block of data.</a:t>
            </a:r>
          </a:p>
          <a:p>
            <a:pPr>
              <a:buNone/>
            </a:pPr>
            <a:endParaRPr lang="en-US" sz="2800" dirty="0"/>
          </a:p>
          <a:p>
            <a:r>
              <a:rPr lang="en-US" sz="2800" dirty="0"/>
              <a:t>Each block is received in its </a:t>
            </a:r>
            <a:r>
              <a:rPr lang="en-US" sz="2800" dirty="0">
                <a:solidFill>
                  <a:schemeClr val="accent1"/>
                </a:solidFill>
              </a:rPr>
              <a:t>entirety at the router</a:t>
            </a:r>
            <a:r>
              <a:rPr lang="en-US" sz="2800" dirty="0"/>
              <a:t>, inspected for errors, and retransmitted along the path to the destination.</a:t>
            </a:r>
          </a:p>
          <a:p>
            <a:endParaRPr lang="en-US" sz="2800" dirty="0"/>
          </a:p>
          <a:p>
            <a:r>
              <a:rPr lang="en-US" sz="2800" dirty="0"/>
              <a:t>This implies buffering at the router and </a:t>
            </a:r>
            <a:r>
              <a:rPr lang="en-US" sz="2800" dirty="0">
                <a:solidFill>
                  <a:schemeClr val="accent1"/>
                </a:solidFill>
              </a:rPr>
              <a:t>one transmission time per hop</a:t>
            </a:r>
            <a:r>
              <a:rPr lang="en-US" sz="2800" dirty="0"/>
              <a:t>.</a:t>
            </a:r>
          </a:p>
          <a:p>
            <a:pPr>
              <a:buNone/>
            </a:pPr>
            <a:endParaRPr lang="en-US" dirty="0"/>
          </a:p>
        </p:txBody>
      </p:sp>
    </p:spTree>
    <p:extLst>
      <p:ext uri="{BB962C8B-B14F-4D97-AF65-F5344CB8AC3E}">
        <p14:creationId xmlns:p14="http://schemas.microsoft.com/office/powerpoint/2010/main" val="27765020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Switching</a:t>
            </a:r>
          </a:p>
        </p:txBody>
      </p:sp>
      <p:sp>
        <p:nvSpPr>
          <p:cNvPr id="3" name="Content Placeholder 2"/>
          <p:cNvSpPr>
            <a:spLocks noGrp="1"/>
          </p:cNvSpPr>
          <p:nvPr>
            <p:ph idx="1"/>
          </p:nvPr>
        </p:nvSpPr>
        <p:spPr/>
        <p:txBody>
          <a:bodyPr/>
          <a:lstStyle/>
          <a:p>
            <a:r>
              <a:rPr lang="en-US" dirty="0"/>
              <a:t>A store-and-forward network where the block of transfer is a complete </a:t>
            </a:r>
            <a:r>
              <a:rPr lang="en-US" i="1" dirty="0">
                <a:solidFill>
                  <a:schemeClr val="accent1"/>
                </a:solidFill>
              </a:rPr>
              <a:t>message</a:t>
            </a:r>
            <a:r>
              <a:rPr lang="en-US" dirty="0"/>
              <a:t>.</a:t>
            </a:r>
          </a:p>
          <a:p>
            <a:pPr>
              <a:buNone/>
            </a:pPr>
            <a:endParaRPr lang="en-US" dirty="0"/>
          </a:p>
          <a:p>
            <a:r>
              <a:rPr lang="en-US" dirty="0"/>
              <a:t>Since messages can be quite large, this can cause:</a:t>
            </a:r>
          </a:p>
          <a:p>
            <a:pPr lvl="1"/>
            <a:r>
              <a:rPr lang="en-US" dirty="0">
                <a:solidFill>
                  <a:srgbClr val="FF0000"/>
                </a:solidFill>
                <a:highlight>
                  <a:srgbClr val="FFF7C6"/>
                </a:highlight>
              </a:rPr>
              <a:t>buffering problems at the router.</a:t>
            </a:r>
          </a:p>
          <a:p>
            <a:pPr lvl="1"/>
            <a:r>
              <a:rPr lang="en-US" dirty="0"/>
              <a:t>high mean delay times.</a:t>
            </a:r>
          </a:p>
        </p:txBody>
      </p:sp>
    </p:spTree>
    <p:extLst>
      <p:ext uri="{BB962C8B-B14F-4D97-AF65-F5344CB8AC3E}">
        <p14:creationId xmlns:p14="http://schemas.microsoft.com/office/powerpoint/2010/main" val="3829009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ighlight>
                  <a:srgbClr val="00FF00"/>
                </a:highlight>
              </a:rPr>
              <a:t>Packet Switching</a:t>
            </a:r>
          </a:p>
        </p:txBody>
      </p:sp>
      <p:sp>
        <p:nvSpPr>
          <p:cNvPr id="3" name="Content Placeholder 2"/>
          <p:cNvSpPr>
            <a:spLocks noGrp="1"/>
          </p:cNvSpPr>
          <p:nvPr>
            <p:ph idx="1"/>
          </p:nvPr>
        </p:nvSpPr>
        <p:spPr/>
        <p:txBody>
          <a:bodyPr/>
          <a:lstStyle/>
          <a:p>
            <a:r>
              <a:rPr lang="en-US" dirty="0"/>
              <a:t>A </a:t>
            </a:r>
            <a:r>
              <a:rPr lang="en-US" dirty="0">
                <a:highlight>
                  <a:srgbClr val="AEE4FF"/>
                </a:highlight>
              </a:rPr>
              <a:t>store-and-forward</a:t>
            </a:r>
            <a:r>
              <a:rPr lang="en-US" dirty="0"/>
              <a:t> network where the block of transfer is a complete </a:t>
            </a:r>
            <a:r>
              <a:rPr lang="en-US" i="1" dirty="0">
                <a:solidFill>
                  <a:schemeClr val="accent1"/>
                </a:solidFill>
              </a:rPr>
              <a:t>packet</a:t>
            </a:r>
            <a:r>
              <a:rPr lang="en-US" i="1" dirty="0"/>
              <a:t>.</a:t>
            </a:r>
          </a:p>
          <a:p>
            <a:pPr>
              <a:buNone/>
            </a:pPr>
            <a:endParaRPr lang="en-US" i="1" dirty="0"/>
          </a:p>
          <a:p>
            <a:r>
              <a:rPr lang="en-US" dirty="0"/>
              <a:t>A packet is a variable length block of data with a fixed upper bound.</a:t>
            </a:r>
          </a:p>
          <a:p>
            <a:endParaRPr lang="en-US" sz="3200" dirty="0"/>
          </a:p>
          <a:p>
            <a:pPr>
              <a:buNone/>
            </a:pPr>
            <a:r>
              <a:rPr lang="en-US" dirty="0">
                <a:solidFill>
                  <a:srgbClr val="0033CC"/>
                </a:solidFill>
              </a:rPr>
              <a:t>**</a:t>
            </a:r>
            <a:r>
              <a:rPr lang="en-US" sz="3200" dirty="0"/>
              <a:t>Using packets </a:t>
            </a:r>
            <a:r>
              <a:rPr lang="en-US" dirty="0"/>
              <a:t>improve</a:t>
            </a:r>
            <a:r>
              <a:rPr lang="en-US" sz="3200" dirty="0"/>
              <a:t>s mean message    delay.</a:t>
            </a:r>
          </a:p>
          <a:p>
            <a:pPr>
              <a:buNone/>
            </a:pPr>
            <a:endParaRPr lang="en-US" dirty="0"/>
          </a:p>
        </p:txBody>
      </p:sp>
    </p:spTree>
    <p:extLst>
      <p:ext uri="{BB962C8B-B14F-4D97-AF65-F5344CB8AC3E}">
        <p14:creationId xmlns:p14="http://schemas.microsoft.com/office/powerpoint/2010/main" val="119320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Packet Switched Networks</a:t>
            </a:r>
          </a:p>
        </p:txBody>
      </p:sp>
      <p:sp>
        <p:nvSpPr>
          <p:cNvPr id="3" name="Content Placeholder 2"/>
          <p:cNvSpPr>
            <a:spLocks noGrp="1"/>
          </p:cNvSpPr>
          <p:nvPr>
            <p:ph idx="1"/>
          </p:nvPr>
        </p:nvSpPr>
        <p:spPr>
          <a:xfrm>
            <a:off x="500034" y="1529545"/>
            <a:ext cx="8229600" cy="4800600"/>
          </a:xfrm>
        </p:spPr>
        <p:txBody>
          <a:bodyPr>
            <a:normAutofit lnSpcReduction="10000"/>
          </a:bodyPr>
          <a:lstStyle/>
          <a:p>
            <a:pPr algn="ctr">
              <a:buFontTx/>
              <a:buNone/>
            </a:pPr>
            <a:r>
              <a:rPr lang="en-US" sz="4000" dirty="0">
                <a:solidFill>
                  <a:srgbClr val="0033CC"/>
                </a:solidFill>
              </a:rPr>
              <a:t>Connection-Oriented Protocols</a:t>
            </a:r>
          </a:p>
          <a:p>
            <a:pPr>
              <a:buFontTx/>
              <a:buNone/>
            </a:pPr>
            <a:endParaRPr lang="en-US" dirty="0"/>
          </a:p>
          <a:p>
            <a:r>
              <a:rPr lang="en-US" dirty="0"/>
              <a:t>A </a:t>
            </a:r>
            <a:r>
              <a:rPr lang="en-US" dirty="0">
                <a:solidFill>
                  <a:schemeClr val="accent1"/>
                </a:solidFill>
              </a:rPr>
              <a:t>setup stage </a:t>
            </a:r>
            <a:r>
              <a:rPr lang="en-US" dirty="0"/>
              <a:t>is used to determine the end-to-end path before a connection is established.</a:t>
            </a:r>
          </a:p>
          <a:p>
            <a:pPr>
              <a:buNone/>
            </a:pPr>
            <a:endParaRPr lang="en-US" dirty="0"/>
          </a:p>
          <a:p>
            <a:r>
              <a:rPr lang="en-US" dirty="0"/>
              <a:t>Data flow streams are identified by some type of connection indicator (e.g. OSI, X.25, SNA, ATM).</a:t>
            </a:r>
          </a:p>
        </p:txBody>
      </p:sp>
    </p:spTree>
    <p:extLst>
      <p:ext uri="{BB962C8B-B14F-4D97-AF65-F5344CB8AC3E}">
        <p14:creationId xmlns:p14="http://schemas.microsoft.com/office/powerpoint/2010/main" val="2301379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p:txBody>
          <a:bodyPr/>
          <a:lstStyle/>
          <a:p>
            <a:r>
              <a:rPr lang="en-GB"/>
              <a:t>Framing</a:t>
            </a:r>
          </a:p>
        </p:txBody>
      </p:sp>
      <p:sp>
        <p:nvSpPr>
          <p:cNvPr id="25602" name="Rectangle 2"/>
          <p:cNvSpPr>
            <a:spLocks noGrp="1" noChangeArrowheads="1"/>
          </p:cNvSpPr>
          <p:nvPr>
            <p:ph type="body" idx="1"/>
          </p:nvPr>
        </p:nvSpPr>
        <p:spPr/>
        <p:txBody>
          <a:bodyPr/>
          <a:lstStyle/>
          <a:p>
            <a:r>
              <a:rPr lang="en-GB" dirty="0"/>
              <a:t>Breaking bits into manageable units called frame</a:t>
            </a:r>
          </a:p>
          <a:p>
            <a:r>
              <a:rPr lang="en-GB" dirty="0"/>
              <a:t>Implemented by network adaptor</a:t>
            </a:r>
          </a:p>
          <a:p>
            <a:r>
              <a:rPr lang="en-GB" dirty="0"/>
              <a:t>Main approaches</a:t>
            </a:r>
          </a:p>
          <a:p>
            <a:pPr lvl="1"/>
            <a:r>
              <a:rPr lang="en-GB" dirty="0"/>
              <a:t>Sentinel-based</a:t>
            </a:r>
          </a:p>
          <a:p>
            <a:pPr lvl="1"/>
            <a:r>
              <a:rPr lang="en-GB" dirty="0"/>
              <a:t>Counter-based</a:t>
            </a:r>
          </a:p>
          <a:p>
            <a:pPr lvl="1"/>
            <a:r>
              <a:rPr lang="en-GB" dirty="0"/>
              <a:t>Clock-based</a:t>
            </a:r>
          </a:p>
        </p:txBody>
      </p:sp>
    </p:spTree>
    <p:extLst>
      <p:ext uri="{BB962C8B-B14F-4D97-AF65-F5344CB8AC3E}">
        <p14:creationId xmlns:p14="http://schemas.microsoft.com/office/powerpoint/2010/main" val="57347835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Packet Switched Networks</a:t>
            </a:r>
          </a:p>
        </p:txBody>
      </p:sp>
      <p:sp>
        <p:nvSpPr>
          <p:cNvPr id="3" name="Content Placeholder 2"/>
          <p:cNvSpPr>
            <a:spLocks noGrp="1"/>
          </p:cNvSpPr>
          <p:nvPr>
            <p:ph idx="1"/>
          </p:nvPr>
        </p:nvSpPr>
        <p:spPr>
          <a:xfrm>
            <a:off x="457200" y="1416950"/>
            <a:ext cx="8229600" cy="4800600"/>
          </a:xfrm>
        </p:spPr>
        <p:txBody>
          <a:bodyPr/>
          <a:lstStyle/>
          <a:p>
            <a:pPr algn="ctr">
              <a:buFontTx/>
              <a:buNone/>
            </a:pPr>
            <a:r>
              <a:rPr lang="en-US" sz="4000" dirty="0">
                <a:solidFill>
                  <a:srgbClr val="0033CC"/>
                </a:solidFill>
              </a:rPr>
              <a:t>Connectionless Protocols</a:t>
            </a:r>
            <a:endParaRPr lang="en-US" sz="4000" dirty="0"/>
          </a:p>
          <a:p>
            <a:r>
              <a:rPr lang="en-US" dirty="0"/>
              <a:t>No set up is needed.</a:t>
            </a:r>
          </a:p>
          <a:p>
            <a:r>
              <a:rPr lang="en-US" dirty="0"/>
              <a:t>Each packet contains information which allows the packet to be individually routed</a:t>
            </a:r>
            <a:r>
              <a:rPr lang="en-US" dirty="0">
                <a:solidFill>
                  <a:schemeClr val="accent1"/>
                </a:solidFill>
              </a:rPr>
              <a:t> </a:t>
            </a:r>
            <a:r>
              <a:rPr lang="en-US" sz="3600" dirty="0">
                <a:solidFill>
                  <a:schemeClr val="accent1"/>
                </a:solidFill>
              </a:rPr>
              <a:t>hop-by-hop </a:t>
            </a:r>
            <a:r>
              <a:rPr lang="en-US" dirty="0"/>
              <a:t>through the network.</a:t>
            </a:r>
          </a:p>
          <a:p>
            <a:r>
              <a:rPr lang="en-US" dirty="0"/>
              <a:t>Split and adaptive routing techniques are possible.</a:t>
            </a:r>
          </a:p>
          <a:p>
            <a:pPr>
              <a:buNone/>
            </a:pPr>
            <a:endParaRPr lang="en-US" dirty="0"/>
          </a:p>
        </p:txBody>
      </p:sp>
    </p:spTree>
    <p:extLst>
      <p:ext uri="{BB962C8B-B14F-4D97-AF65-F5344CB8AC3E}">
        <p14:creationId xmlns:p14="http://schemas.microsoft.com/office/powerpoint/2010/main" val="41400896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Connectionless Internetworking</a:t>
            </a:r>
          </a:p>
        </p:txBody>
      </p:sp>
      <p:pic>
        <p:nvPicPr>
          <p:cNvPr id="6" name="Picture 4" descr="5-46"/>
          <p:cNvPicPr>
            <a:picLocks noGrp="1" noChangeAspect="1" noChangeArrowheads="1"/>
          </p:cNvPicPr>
          <p:nvPr>
            <p:ph idx="1"/>
          </p:nvPr>
        </p:nvPicPr>
        <p:blipFill>
          <a:blip r:embed="rId2"/>
          <a:srcRect/>
          <a:stretch>
            <a:fillRect/>
          </a:stretch>
        </p:blipFill>
        <p:spPr bwMode="auto">
          <a:xfrm>
            <a:off x="713917" y="1451532"/>
            <a:ext cx="7728467" cy="2928958"/>
          </a:xfrm>
          <a:prstGeom prst="rect">
            <a:avLst/>
          </a:prstGeom>
          <a:noFill/>
          <a:ln w="9525">
            <a:noFill/>
            <a:miter lim="800000"/>
            <a:headEnd/>
            <a:tailEnd/>
          </a:ln>
        </p:spPr>
      </p:pic>
      <p:sp>
        <p:nvSpPr>
          <p:cNvPr id="7" name="Rectangle 3"/>
          <p:cNvSpPr txBox="1">
            <a:spLocks noChangeArrowheads="1"/>
          </p:cNvSpPr>
          <p:nvPr/>
        </p:nvSpPr>
        <p:spPr bwMode="auto">
          <a:xfrm>
            <a:off x="71438" y="4600588"/>
            <a:ext cx="9001156" cy="68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25425" marR="0" lvl="0" indent="-225425" algn="ctr" defTabSz="914400" rtl="0" eaLnBrk="0" fontAlgn="base" latinLnBrk="0" hangingPunct="0">
              <a:lnSpc>
                <a:spcPct val="100000"/>
              </a:lnSpc>
              <a:spcBef>
                <a:spcPct val="20000"/>
              </a:spcBef>
              <a:spcAft>
                <a:spcPct val="0"/>
              </a:spcAft>
              <a:buClr>
                <a:schemeClr val="tx1"/>
              </a:buClr>
              <a:buSzPct val="50000"/>
              <a:buFontTx/>
              <a:buNone/>
              <a:tabLst/>
              <a:defRPr/>
            </a:pPr>
            <a:r>
              <a:rPr kumimoji="0" lang="en-US" sz="3200" b="1" i="0" u="none" strike="noStrike" kern="0" cap="none" spc="0" normalizeH="0" baseline="0" noProof="0" dirty="0">
                <a:ln>
                  <a:noFill/>
                </a:ln>
                <a:solidFill>
                  <a:schemeClr val="tx1"/>
                </a:solidFill>
                <a:effectLst>
                  <a:outerShdw blurRad="38100" dist="38100" dir="2700000" algn="tl">
                    <a:srgbClr val="FFFFFF"/>
                  </a:outerShdw>
                </a:effectLst>
                <a:uLnTx/>
                <a:uFillTx/>
                <a:latin typeface="Helvetica"/>
                <a:ea typeface="+mn-ea"/>
                <a:cs typeface="+mn-cs"/>
              </a:rPr>
              <a:t>Figure 5-46. A connectionless internet.</a:t>
            </a:r>
          </a:p>
        </p:txBody>
      </p:sp>
      <p:sp>
        <p:nvSpPr>
          <p:cNvPr id="8" name="Rectangle 7"/>
          <p:cNvSpPr>
            <a:spLocks noChangeArrowheads="1"/>
          </p:cNvSpPr>
          <p:nvPr/>
        </p:nvSpPr>
        <p:spPr bwMode="auto">
          <a:xfrm>
            <a:off x="7572396" y="5857892"/>
            <a:ext cx="1428760" cy="357190"/>
          </a:xfrm>
          <a:prstGeom prst="rect">
            <a:avLst/>
          </a:prstGeom>
          <a:noFill/>
          <a:ln w="25400">
            <a:solidFill>
              <a:srgbClr val="000099"/>
            </a:solidFill>
            <a:miter lim="800000"/>
            <a:headEnd/>
            <a:tailEnd/>
          </a:ln>
        </p:spPr>
        <p:txBody>
          <a:bodyPr wrap="none" anchor="ctr"/>
          <a:lstStyle/>
          <a:p>
            <a:pPr eaLnBrk="0" hangingPunct="0"/>
            <a:r>
              <a:rPr lang="en-US" sz="1600" b="1" dirty="0">
                <a:solidFill>
                  <a:srgbClr val="000099"/>
                </a:solidFill>
                <a:latin typeface="Helvetica"/>
              </a:rPr>
              <a:t>Tanenbaum</a:t>
            </a:r>
            <a:r>
              <a:rPr lang="en-US" sz="1600" i="1" dirty="0">
                <a:solidFill>
                  <a:srgbClr val="000099"/>
                </a:solidFill>
                <a:latin typeface="Helvetica"/>
              </a:rPr>
              <a:t> </a:t>
            </a:r>
          </a:p>
        </p:txBody>
      </p:sp>
    </p:spTree>
    <p:extLst>
      <p:ext uri="{BB962C8B-B14F-4D97-AF65-F5344CB8AC3E}">
        <p14:creationId xmlns:p14="http://schemas.microsoft.com/office/powerpoint/2010/main" val="22129884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highlight>
                  <a:srgbClr val="FF00FF"/>
                </a:highlight>
              </a:rPr>
              <a:t>Datagram </a:t>
            </a:r>
            <a:r>
              <a:rPr lang="en-US" dirty="0" err="1">
                <a:solidFill>
                  <a:schemeClr val="bg1"/>
                </a:solidFill>
                <a:highlight>
                  <a:srgbClr val="FF00FF"/>
                </a:highlight>
              </a:rPr>
              <a:t>vs</a:t>
            </a:r>
            <a:r>
              <a:rPr lang="en-US" dirty="0">
                <a:solidFill>
                  <a:schemeClr val="bg1"/>
                </a:solidFill>
                <a:highlight>
                  <a:srgbClr val="FF00FF"/>
                </a:highlight>
              </a:rPr>
              <a:t> Virtual Circuit</a:t>
            </a:r>
          </a:p>
        </p:txBody>
      </p:sp>
      <p:sp>
        <p:nvSpPr>
          <p:cNvPr id="3" name="Content Placeholder 2"/>
          <p:cNvSpPr>
            <a:spLocks noGrp="1"/>
          </p:cNvSpPr>
          <p:nvPr>
            <p:ph idx="1"/>
          </p:nvPr>
        </p:nvSpPr>
        <p:spPr/>
        <p:txBody>
          <a:bodyPr/>
          <a:lstStyle/>
          <a:p>
            <a:pPr>
              <a:buFontTx/>
              <a:buNone/>
            </a:pPr>
            <a:r>
              <a:rPr lang="en-US" dirty="0"/>
              <a:t>Datagram Routing</a:t>
            </a:r>
          </a:p>
          <a:p>
            <a:pPr lvl="1"/>
            <a:r>
              <a:rPr lang="en-US" dirty="0"/>
              <a:t>Each datagram packet may be individually routed.</a:t>
            </a:r>
          </a:p>
          <a:p>
            <a:pPr lvl="1"/>
            <a:endParaRPr lang="en-US" dirty="0"/>
          </a:p>
          <a:p>
            <a:pPr>
              <a:buFontTx/>
              <a:buNone/>
            </a:pPr>
            <a:r>
              <a:rPr lang="en-US" dirty="0"/>
              <a:t>Virtual Circuit Routing</a:t>
            </a:r>
          </a:p>
          <a:p>
            <a:pPr lvl="1"/>
            <a:r>
              <a:rPr lang="en-US" dirty="0"/>
              <a:t>In virtual circuit, set up is required.</a:t>
            </a:r>
          </a:p>
          <a:p>
            <a:pPr lvl="1"/>
            <a:r>
              <a:rPr lang="en-US" dirty="0"/>
              <a:t>All packets in a virtual circuit follow the same path through the network.</a:t>
            </a:r>
          </a:p>
          <a:p>
            <a:pPr>
              <a:buNone/>
            </a:pPr>
            <a:endParaRPr lang="en-US" dirty="0"/>
          </a:p>
        </p:txBody>
      </p:sp>
    </p:spTree>
    <p:extLst>
      <p:ext uri="{BB962C8B-B14F-4D97-AF65-F5344CB8AC3E}">
        <p14:creationId xmlns:p14="http://schemas.microsoft.com/office/powerpoint/2010/main" val="36148142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Transmission Event Timing </a:t>
            </a:r>
          </a:p>
        </p:txBody>
      </p:sp>
      <p:pic>
        <p:nvPicPr>
          <p:cNvPr id="6" name="Picture 3"/>
          <p:cNvPicPr>
            <a:picLocks noGrp="1" noChangeAspect="1" noChangeArrowheads="1"/>
          </p:cNvPicPr>
          <p:nvPr>
            <p:ph idx="1"/>
          </p:nvPr>
        </p:nvPicPr>
        <p:blipFill>
          <a:blip r:embed="rId2"/>
          <a:srcRect b="6320"/>
          <a:stretch>
            <a:fillRect/>
          </a:stretch>
        </p:blipFill>
        <p:spPr bwMode="auto">
          <a:xfrm>
            <a:off x="1301018" y="1441900"/>
            <a:ext cx="6541964" cy="4800600"/>
          </a:xfrm>
          <a:prstGeom prst="rect">
            <a:avLst/>
          </a:prstGeom>
          <a:noFill/>
          <a:ln w="9525">
            <a:noFill/>
            <a:miter lim="800000"/>
            <a:headEnd/>
            <a:tailEnd/>
          </a:ln>
        </p:spPr>
      </p:pic>
      <p:sp>
        <p:nvSpPr>
          <p:cNvPr id="7" name="Rectangle 6"/>
          <p:cNvSpPr>
            <a:spLocks noChangeArrowheads="1"/>
          </p:cNvSpPr>
          <p:nvPr/>
        </p:nvSpPr>
        <p:spPr bwMode="auto">
          <a:xfrm>
            <a:off x="762000" y="6252900"/>
            <a:ext cx="7772400" cy="622363"/>
          </a:xfrm>
          <a:prstGeom prst="rect">
            <a:avLst/>
          </a:prstGeom>
          <a:noFill/>
          <a:ln w="9525">
            <a:noFill/>
            <a:miter lim="800000"/>
            <a:headEnd/>
            <a:tailEnd/>
          </a:ln>
        </p:spPr>
        <p:txBody>
          <a:bodyPr anchor="ctr"/>
          <a:lstStyle/>
          <a:p>
            <a:pPr algn="ctr"/>
            <a:r>
              <a:rPr lang="en-US" dirty="0">
                <a:effectLst/>
                <a:latin typeface="Helvetica"/>
              </a:rPr>
              <a:t>DCC 6</a:t>
            </a:r>
            <a:r>
              <a:rPr lang="en-US" baseline="30000" dirty="0">
                <a:effectLst/>
                <a:latin typeface="Helvetica"/>
              </a:rPr>
              <a:t>th</a:t>
            </a:r>
            <a:r>
              <a:rPr lang="en-US" dirty="0">
                <a:effectLst/>
                <a:latin typeface="Helvetica"/>
              </a:rPr>
              <a:t> Ed., W. Stallings</a:t>
            </a:r>
            <a:r>
              <a:rPr lang="en-US" dirty="0">
                <a:solidFill>
                  <a:schemeClr val="bg1"/>
                </a:solidFill>
                <a:effectLst/>
                <a:latin typeface="Helvetica"/>
              </a:rPr>
              <a:t>, </a:t>
            </a:r>
            <a:r>
              <a:rPr lang="en-US" dirty="0">
                <a:effectLst/>
                <a:latin typeface="Helvetica"/>
              </a:rPr>
              <a:t>Figure 10.3</a:t>
            </a:r>
            <a:endParaRPr lang="en-US" sz="4400" dirty="0">
              <a:effectLst/>
              <a:latin typeface="Helvetica"/>
            </a:endParaRPr>
          </a:p>
        </p:txBody>
      </p:sp>
    </p:spTree>
    <p:extLst>
      <p:ext uri="{BB962C8B-B14F-4D97-AF65-F5344CB8AC3E}">
        <p14:creationId xmlns:p14="http://schemas.microsoft.com/office/powerpoint/2010/main" val="37616931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pPr>
              <a:defRPr/>
            </a:pPr>
            <a:fld id="{5802B593-E4D5-4DBC-95FA-5C50FC71F6D3}" type="slidenum">
              <a:rPr lang="en-US"/>
              <a:pPr>
                <a:defRPr/>
              </a:pPr>
              <a:t>44</a:t>
            </a:fld>
            <a:endParaRPr lang="en-US"/>
          </a:p>
        </p:txBody>
      </p:sp>
      <p:pic>
        <p:nvPicPr>
          <p:cNvPr id="19461" name="Picture 6"/>
          <p:cNvPicPr>
            <a:picLocks noChangeAspect="1" noChangeArrowheads="1"/>
          </p:cNvPicPr>
          <p:nvPr/>
        </p:nvPicPr>
        <p:blipFill>
          <a:blip r:embed="rId2"/>
          <a:srcRect b="11119"/>
          <a:stretch>
            <a:fillRect/>
          </a:stretch>
        </p:blipFill>
        <p:spPr bwMode="auto">
          <a:xfrm>
            <a:off x="3292475" y="0"/>
            <a:ext cx="5851525" cy="6858000"/>
          </a:xfrm>
          <a:prstGeom prst="rect">
            <a:avLst/>
          </a:prstGeom>
          <a:noFill/>
          <a:ln w="9525">
            <a:noFill/>
            <a:miter lim="800000"/>
            <a:headEnd/>
            <a:tailEnd/>
          </a:ln>
        </p:spPr>
      </p:pic>
      <p:sp>
        <p:nvSpPr>
          <p:cNvPr id="18435" name="Rectangle 3"/>
          <p:cNvSpPr>
            <a:spLocks noGrp="1" noChangeArrowheads="1"/>
          </p:cNvSpPr>
          <p:nvPr>
            <p:ph type="body" sz="half" idx="1"/>
          </p:nvPr>
        </p:nvSpPr>
        <p:spPr>
          <a:xfrm>
            <a:off x="124243" y="-6606"/>
            <a:ext cx="5328679" cy="5881710"/>
          </a:xfrm>
        </p:spPr>
        <p:txBody>
          <a:bodyPr>
            <a:normAutofit lnSpcReduction="10000"/>
          </a:bodyPr>
          <a:lstStyle/>
          <a:p>
            <a:pPr>
              <a:buFontTx/>
              <a:buNone/>
              <a:defRPr/>
            </a:pPr>
            <a:r>
              <a:rPr lang="en-US" dirty="0">
                <a:solidFill>
                  <a:srgbClr val="990000"/>
                </a:solidFill>
                <a:latin typeface="Helvetica"/>
              </a:rPr>
              <a:t>Virtual Circuit and</a:t>
            </a:r>
          </a:p>
          <a:p>
            <a:pPr>
              <a:buFontTx/>
              <a:buNone/>
              <a:defRPr/>
            </a:pPr>
            <a:r>
              <a:rPr lang="en-US" dirty="0">
                <a:solidFill>
                  <a:srgbClr val="990000"/>
                </a:solidFill>
                <a:latin typeface="Helvetica"/>
              </a:rPr>
              <a:t>Datagram</a:t>
            </a:r>
            <a:r>
              <a:rPr lang="en-US" dirty="0">
                <a:solidFill>
                  <a:srgbClr val="990000"/>
                </a:solidFill>
              </a:rPr>
              <a:t> </a:t>
            </a:r>
            <a:r>
              <a:rPr lang="en-US" dirty="0">
                <a:solidFill>
                  <a:srgbClr val="990000"/>
                </a:solidFill>
                <a:latin typeface="Helvetica"/>
              </a:rPr>
              <a:t>Operation</a:t>
            </a:r>
          </a:p>
          <a:p>
            <a:pPr>
              <a:buFontTx/>
              <a:buNone/>
              <a:defRPr/>
            </a:pPr>
            <a:endParaRPr lang="en-US" sz="2800" dirty="0"/>
          </a:p>
          <a:p>
            <a:pPr>
              <a:buFontTx/>
              <a:buNone/>
              <a:defRPr/>
            </a:pPr>
            <a:endParaRPr lang="en-US" sz="2400" dirty="0"/>
          </a:p>
          <a:p>
            <a:pPr>
              <a:buFontTx/>
              <a:buNone/>
              <a:defRPr/>
            </a:pPr>
            <a:endParaRPr lang="en-US" sz="2400" dirty="0"/>
          </a:p>
          <a:p>
            <a:pPr>
              <a:buFontTx/>
              <a:buNone/>
              <a:defRPr/>
            </a:pPr>
            <a:endParaRPr lang="en-US" sz="2400" dirty="0"/>
          </a:p>
          <a:p>
            <a:pPr>
              <a:buFontTx/>
              <a:buNone/>
              <a:defRPr/>
            </a:pPr>
            <a:endParaRPr lang="en-US" sz="2400" dirty="0"/>
          </a:p>
          <a:p>
            <a:pPr>
              <a:buFontTx/>
              <a:buNone/>
              <a:defRPr/>
            </a:pPr>
            <a:endParaRPr lang="en-US" sz="2400" dirty="0"/>
          </a:p>
          <a:p>
            <a:pPr>
              <a:buFontTx/>
              <a:buNone/>
              <a:defRPr/>
            </a:pPr>
            <a:endParaRPr lang="en-US" sz="2400" dirty="0"/>
          </a:p>
          <a:p>
            <a:pPr>
              <a:buFontTx/>
              <a:buNone/>
              <a:defRPr/>
            </a:pPr>
            <a:endParaRPr lang="en-US" sz="2400" dirty="0"/>
          </a:p>
          <a:p>
            <a:pPr>
              <a:buFontTx/>
              <a:buNone/>
              <a:defRPr/>
            </a:pPr>
            <a:r>
              <a:rPr lang="en-US" sz="2400" dirty="0"/>
              <a:t>DCC 6</a:t>
            </a:r>
            <a:r>
              <a:rPr lang="en-US" sz="2400" baseline="30000" dirty="0"/>
              <a:t>th</a:t>
            </a:r>
            <a:r>
              <a:rPr lang="en-US" sz="2400" dirty="0"/>
              <a:t> Ed., </a:t>
            </a:r>
          </a:p>
          <a:p>
            <a:pPr>
              <a:buFontTx/>
              <a:buNone/>
              <a:defRPr/>
            </a:pPr>
            <a:r>
              <a:rPr lang="en-US" sz="2400" dirty="0"/>
              <a:t>W. Stallings, </a:t>
            </a:r>
          </a:p>
          <a:p>
            <a:pPr>
              <a:buFontTx/>
              <a:buNone/>
              <a:defRPr/>
            </a:pPr>
            <a:r>
              <a:rPr lang="en-US" sz="2400" dirty="0"/>
              <a:t>Figure 10.4</a:t>
            </a:r>
          </a:p>
          <a:p>
            <a:pPr>
              <a:buFontTx/>
              <a:buNone/>
              <a:defRPr/>
            </a:pPr>
            <a:endParaRPr lang="en-US" sz="2400" dirty="0">
              <a:solidFill>
                <a:schemeClr val="bg1"/>
              </a:solidFill>
            </a:endParaRPr>
          </a:p>
        </p:txBody>
      </p:sp>
    </p:spTree>
    <p:extLst>
      <p:ext uri="{BB962C8B-B14F-4D97-AF65-F5344CB8AC3E}">
        <p14:creationId xmlns:p14="http://schemas.microsoft.com/office/powerpoint/2010/main" val="7993630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pPr>
              <a:defRPr/>
            </a:pPr>
            <a:fld id="{C52EFCFC-D4EA-4E56-BE88-F829B5ECB7AC}" type="slidenum">
              <a:rPr lang="en-US"/>
              <a:pPr>
                <a:defRPr/>
              </a:pPr>
              <a:t>45</a:t>
            </a:fld>
            <a:endParaRPr lang="en-US"/>
          </a:p>
        </p:txBody>
      </p:sp>
      <p:pic>
        <p:nvPicPr>
          <p:cNvPr id="20485" name="Picture 6"/>
          <p:cNvPicPr>
            <a:picLocks noChangeAspect="1" noChangeArrowheads="1"/>
          </p:cNvPicPr>
          <p:nvPr/>
        </p:nvPicPr>
        <p:blipFill>
          <a:blip r:embed="rId2"/>
          <a:srcRect b="6921"/>
          <a:stretch>
            <a:fillRect/>
          </a:stretch>
        </p:blipFill>
        <p:spPr bwMode="auto">
          <a:xfrm>
            <a:off x="3576638" y="0"/>
            <a:ext cx="5567362" cy="6858000"/>
          </a:xfrm>
          <a:prstGeom prst="rect">
            <a:avLst/>
          </a:prstGeom>
          <a:noFill/>
          <a:ln w="9525">
            <a:noFill/>
            <a:miter lim="800000"/>
            <a:headEnd/>
            <a:tailEnd/>
          </a:ln>
        </p:spPr>
      </p:pic>
      <p:sp>
        <p:nvSpPr>
          <p:cNvPr id="24579" name="Rectangle 3"/>
          <p:cNvSpPr>
            <a:spLocks noGrp="1" noChangeArrowheads="1"/>
          </p:cNvSpPr>
          <p:nvPr>
            <p:ph type="body" sz="half" idx="1"/>
          </p:nvPr>
        </p:nvSpPr>
        <p:spPr>
          <a:xfrm>
            <a:off x="103841" y="137680"/>
            <a:ext cx="4562203" cy="5953148"/>
          </a:xfrm>
        </p:spPr>
        <p:txBody>
          <a:bodyPr>
            <a:normAutofit lnSpcReduction="10000"/>
          </a:bodyPr>
          <a:lstStyle/>
          <a:p>
            <a:pPr marL="0" indent="0">
              <a:buFontTx/>
              <a:buNone/>
              <a:defRPr/>
            </a:pPr>
            <a:r>
              <a:rPr lang="en-US" dirty="0">
                <a:solidFill>
                  <a:srgbClr val="990000"/>
                </a:solidFill>
                <a:latin typeface="Helvetica"/>
              </a:rPr>
              <a:t>Virtual Circuit and Datagram</a:t>
            </a:r>
            <a:r>
              <a:rPr lang="en-US" dirty="0">
                <a:solidFill>
                  <a:srgbClr val="990000"/>
                </a:solidFill>
              </a:rPr>
              <a:t> </a:t>
            </a:r>
            <a:r>
              <a:rPr lang="en-US" dirty="0">
                <a:solidFill>
                  <a:srgbClr val="990000"/>
                </a:solidFill>
                <a:latin typeface="Helvetica"/>
              </a:rPr>
              <a:t>Operation</a:t>
            </a:r>
          </a:p>
          <a:p>
            <a:pPr>
              <a:buFontTx/>
              <a:buNone/>
              <a:defRPr/>
            </a:pPr>
            <a:endParaRPr lang="en-US" sz="2800" dirty="0">
              <a:latin typeface="Helvetica"/>
            </a:endParaRPr>
          </a:p>
          <a:p>
            <a:pPr>
              <a:buFontTx/>
              <a:buNone/>
              <a:defRPr/>
            </a:pPr>
            <a:endParaRPr lang="en-US" sz="2400" dirty="0"/>
          </a:p>
          <a:p>
            <a:pPr>
              <a:buFontTx/>
              <a:buNone/>
              <a:defRPr/>
            </a:pPr>
            <a:endParaRPr lang="en-US" sz="2400" dirty="0"/>
          </a:p>
          <a:p>
            <a:pPr>
              <a:buFontTx/>
              <a:buNone/>
              <a:defRPr/>
            </a:pPr>
            <a:endParaRPr lang="en-US" sz="2400" dirty="0"/>
          </a:p>
          <a:p>
            <a:pPr>
              <a:buFontTx/>
              <a:buNone/>
              <a:defRPr/>
            </a:pPr>
            <a:endParaRPr lang="en-US" sz="2400" dirty="0"/>
          </a:p>
          <a:p>
            <a:pPr>
              <a:buFontTx/>
              <a:buNone/>
              <a:defRPr/>
            </a:pPr>
            <a:endParaRPr lang="en-US" sz="2400" dirty="0"/>
          </a:p>
          <a:p>
            <a:pPr>
              <a:buFontTx/>
              <a:buNone/>
              <a:defRPr/>
            </a:pPr>
            <a:endParaRPr lang="en-US" sz="2400" dirty="0"/>
          </a:p>
          <a:p>
            <a:pPr>
              <a:buFontTx/>
              <a:buNone/>
              <a:defRPr/>
            </a:pPr>
            <a:endParaRPr lang="en-US" sz="2400" dirty="0"/>
          </a:p>
          <a:p>
            <a:pPr>
              <a:buFontTx/>
              <a:buNone/>
              <a:defRPr/>
            </a:pPr>
            <a:r>
              <a:rPr lang="en-US" sz="2400" dirty="0"/>
              <a:t>DCC 6</a:t>
            </a:r>
            <a:r>
              <a:rPr lang="en-US" sz="2400" baseline="30000" dirty="0"/>
              <a:t>th</a:t>
            </a:r>
            <a:r>
              <a:rPr lang="en-US" sz="2400" dirty="0"/>
              <a:t> Ed., </a:t>
            </a:r>
          </a:p>
          <a:p>
            <a:pPr>
              <a:buFontTx/>
              <a:buNone/>
              <a:defRPr/>
            </a:pPr>
            <a:r>
              <a:rPr lang="en-US" sz="2400" dirty="0"/>
              <a:t>W. Stallings, </a:t>
            </a:r>
          </a:p>
          <a:p>
            <a:pPr>
              <a:buFontTx/>
              <a:buNone/>
              <a:defRPr/>
            </a:pPr>
            <a:r>
              <a:rPr lang="en-US" sz="2400" dirty="0"/>
              <a:t>Figure 10.5</a:t>
            </a:r>
          </a:p>
          <a:p>
            <a:pPr>
              <a:buFontTx/>
              <a:buNone/>
              <a:defRPr/>
            </a:pPr>
            <a:endParaRPr lang="en-US" sz="2800" dirty="0">
              <a:solidFill>
                <a:schemeClr val="bg1"/>
              </a:solidFill>
            </a:endParaRPr>
          </a:p>
        </p:txBody>
      </p:sp>
    </p:spTree>
    <p:extLst>
      <p:ext uri="{BB962C8B-B14F-4D97-AF65-F5344CB8AC3E}">
        <p14:creationId xmlns:p14="http://schemas.microsoft.com/office/powerpoint/2010/main" val="9748113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Networking Switching Summary</a:t>
            </a:r>
            <a:endParaRPr lang="en-US" dirty="0"/>
          </a:p>
        </p:txBody>
      </p:sp>
      <p:sp>
        <p:nvSpPr>
          <p:cNvPr id="3" name="Content Placeholder 2"/>
          <p:cNvSpPr>
            <a:spLocks noGrp="1"/>
          </p:cNvSpPr>
          <p:nvPr>
            <p:ph idx="1"/>
          </p:nvPr>
        </p:nvSpPr>
        <p:spPr/>
        <p:txBody>
          <a:bodyPr>
            <a:normAutofit fontScale="92500" lnSpcReduction="20000"/>
          </a:bodyPr>
          <a:lstStyle/>
          <a:p>
            <a:r>
              <a:rPr lang="en-US" dirty="0">
                <a:highlight>
                  <a:srgbClr val="FFFF00"/>
                </a:highlight>
              </a:rPr>
              <a:t>Circuit-switching and message switching are now obsolete.</a:t>
            </a:r>
          </a:p>
          <a:p>
            <a:r>
              <a:rPr lang="en-US" dirty="0">
                <a:highlight>
                  <a:srgbClr val="00FF00"/>
                </a:highlight>
              </a:rPr>
              <a:t>Store-and- forward, datagram packet switching (IP routers) dominates the Internet</a:t>
            </a:r>
            <a:r>
              <a:rPr lang="en-US" dirty="0"/>
              <a:t>.</a:t>
            </a:r>
          </a:p>
          <a:p>
            <a:r>
              <a:rPr lang="en-US" dirty="0"/>
              <a:t>Cell switching and </a:t>
            </a:r>
            <a:r>
              <a:rPr lang="en-US" dirty="0">
                <a:highlight>
                  <a:srgbClr val="FF00FF"/>
                </a:highlight>
              </a:rPr>
              <a:t>virtual circuits (ATM switches) still exists in ATM networks</a:t>
            </a:r>
            <a:r>
              <a:rPr lang="en-US" dirty="0"/>
              <a:t>.</a:t>
            </a:r>
          </a:p>
          <a:p>
            <a:r>
              <a:rPr lang="en-US" dirty="0">
                <a:highlight>
                  <a:srgbClr val="FFF7C6"/>
                </a:highlight>
              </a:rPr>
              <a:t>The external protocol abstraction to the subnet may differ from the internal subnet view.</a:t>
            </a:r>
          </a:p>
          <a:p>
            <a:pPr lvl="1"/>
            <a:r>
              <a:rPr lang="en-US" dirty="0">
                <a:highlight>
                  <a:srgbClr val="FFF7C6"/>
                </a:highlight>
              </a:rPr>
              <a:t>e.g., TCP is a connection-oriented protocol that runs on top of a datagram IP protocol</a:t>
            </a:r>
            <a:r>
              <a:rPr lang="en-US" dirty="0">
                <a:highlight>
                  <a:srgbClr val="0000FF"/>
                </a:highlight>
              </a:rPr>
              <a:t>.</a:t>
            </a:r>
          </a:p>
        </p:txBody>
      </p:sp>
    </p:spTree>
    <p:extLst>
      <p:ext uri="{BB962C8B-B14F-4D97-AF65-F5344CB8AC3E}">
        <p14:creationId xmlns:p14="http://schemas.microsoft.com/office/powerpoint/2010/main" val="418078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p:txBody>
          <a:bodyPr/>
          <a:lstStyle/>
          <a:p>
            <a:r>
              <a:rPr lang="en-GB"/>
              <a:t>Sentinel-based Framing</a:t>
            </a:r>
          </a:p>
        </p:txBody>
      </p:sp>
      <p:sp>
        <p:nvSpPr>
          <p:cNvPr id="26626" name="Rectangle 2"/>
          <p:cNvSpPr>
            <a:spLocks noGrp="1" noChangeArrowheads="1"/>
          </p:cNvSpPr>
          <p:nvPr>
            <p:ph type="body" idx="1"/>
          </p:nvPr>
        </p:nvSpPr>
        <p:spPr/>
        <p:txBody>
          <a:bodyPr>
            <a:normAutofit fontScale="92500" lnSpcReduction="20000"/>
          </a:bodyPr>
          <a:lstStyle/>
          <a:p>
            <a:r>
              <a:rPr lang="en-GB" dirty="0"/>
              <a:t>Delineate frames with a special pattern (e.g., 01111110)‏</a:t>
            </a:r>
          </a:p>
          <a:p>
            <a:r>
              <a:rPr lang="en-GB" dirty="0"/>
              <a:t>Ethernet</a:t>
            </a:r>
          </a:p>
          <a:p>
            <a:pPr marL="0" indent="0">
              <a:buNone/>
            </a:pPr>
            <a:br>
              <a:rPr lang="en-GB" dirty="0"/>
            </a:br>
            <a:br>
              <a:rPr lang="en-GB" dirty="0"/>
            </a:br>
            <a:endParaRPr lang="en-GB" dirty="0"/>
          </a:p>
          <a:p>
            <a:r>
              <a:rPr lang="en-GB" dirty="0"/>
              <a:t>Problem: special pattern is in the payload</a:t>
            </a:r>
          </a:p>
          <a:p>
            <a:r>
              <a:rPr lang="en-GB" dirty="0"/>
              <a:t>Solution: Bit stuffing</a:t>
            </a:r>
          </a:p>
          <a:p>
            <a:pPr lvl="1"/>
            <a:r>
              <a:rPr lang="en-GB" dirty="0"/>
              <a:t>Sender: insert 0 after 5 consecutive 1s</a:t>
            </a:r>
          </a:p>
          <a:p>
            <a:pPr lvl="1"/>
            <a:r>
              <a:rPr lang="en-GB" dirty="0"/>
              <a:t>Receiver: delete 0 that follows 5 consecutive 1s</a:t>
            </a:r>
          </a:p>
          <a:p>
            <a:r>
              <a:rPr lang="en-GB" dirty="0"/>
              <a:t>Commonly used in the Ethernet</a:t>
            </a:r>
          </a:p>
        </p:txBody>
      </p:sp>
      <p:pic>
        <p:nvPicPr>
          <p:cNvPr id="266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7000" y="2669375"/>
            <a:ext cx="7050240" cy="110315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7598407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p:txBody>
          <a:bodyPr/>
          <a:lstStyle/>
          <a:p>
            <a:r>
              <a:rPr lang="en-GB" dirty="0"/>
              <a:t>Counter-based Framing</a:t>
            </a:r>
          </a:p>
        </p:txBody>
      </p:sp>
      <p:sp>
        <p:nvSpPr>
          <p:cNvPr id="27650" name="Rectangle 2"/>
          <p:cNvSpPr>
            <a:spLocks noGrp="1" noChangeArrowheads="1"/>
          </p:cNvSpPr>
          <p:nvPr>
            <p:ph type="body" idx="1"/>
          </p:nvPr>
        </p:nvSpPr>
        <p:spPr/>
        <p:txBody>
          <a:bodyPr>
            <a:normAutofit fontScale="85000" lnSpcReduction="10000"/>
          </a:bodyPr>
          <a:lstStyle/>
          <a:p>
            <a:r>
              <a:rPr lang="en-GB" dirty="0"/>
              <a:t>Include a payload length field in the header</a:t>
            </a:r>
          </a:p>
          <a:p>
            <a:r>
              <a:rPr lang="en-GB" dirty="0"/>
              <a:t>Problem: count field corrupted</a:t>
            </a:r>
          </a:p>
          <a:p>
            <a:r>
              <a:rPr lang="en-GB" dirty="0"/>
              <a:t>Solution: corruption caught by CRC calculation</a:t>
            </a:r>
          </a:p>
          <a:p>
            <a:endParaRPr lang="en-GB" dirty="0"/>
          </a:p>
          <a:p>
            <a:endParaRPr lang="en-GB" dirty="0"/>
          </a:p>
          <a:p>
            <a:endParaRPr lang="en-GB" dirty="0"/>
          </a:p>
          <a:p>
            <a:endParaRPr lang="en-GB" dirty="0"/>
          </a:p>
          <a:p>
            <a:r>
              <a:rPr lang="en-GB" dirty="0"/>
              <a:t>This example is from a protocol called Digital Data Communication Message (DDCM)</a:t>
            </a:r>
          </a:p>
          <a:p>
            <a:r>
              <a:rPr lang="en-GB" dirty="0"/>
              <a:t>Commonly used in TCP and IP header</a:t>
            </a:r>
          </a:p>
        </p:txBody>
      </p:sp>
      <p:pic>
        <p:nvPicPr>
          <p:cNvPr id="276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2720" y="3204391"/>
            <a:ext cx="7050240" cy="113628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87120490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p:txBody>
          <a:bodyPr/>
          <a:lstStyle/>
          <a:p>
            <a:r>
              <a:rPr lang="en-US"/>
              <a:t>Medium Access</a:t>
            </a:r>
          </a:p>
        </p:txBody>
      </p:sp>
      <p:sp>
        <p:nvSpPr>
          <p:cNvPr id="10242" name="Rectangle 2"/>
          <p:cNvSpPr>
            <a:spLocks noGrp="1" noChangeArrowheads="1"/>
          </p:cNvSpPr>
          <p:nvPr>
            <p:ph type="body" idx="1"/>
          </p:nvPr>
        </p:nvSpPr>
        <p:spPr/>
        <p:txBody>
          <a:bodyPr/>
          <a:lstStyle/>
          <a:p>
            <a:r>
              <a:rPr lang="en-US"/>
              <a:t>Ethernet (bus)</a:t>
            </a:r>
          </a:p>
          <a:p>
            <a:r>
              <a:rPr lang="en-US"/>
              <a:t>Wireless (802.11)</a:t>
            </a:r>
          </a:p>
          <a:p>
            <a:r>
              <a:rPr lang="en-US"/>
              <a:t>Token Ring (FDDI)</a:t>
            </a:r>
          </a:p>
        </p:txBody>
      </p:sp>
    </p:spTree>
    <p:extLst>
      <p:ext uri="{BB962C8B-B14F-4D97-AF65-F5344CB8AC3E}">
        <p14:creationId xmlns:p14="http://schemas.microsoft.com/office/powerpoint/2010/main" val="173171631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p:txBody>
          <a:bodyPr/>
          <a:lstStyle/>
          <a:p>
            <a:r>
              <a:rPr lang="en-US"/>
              <a:t>Ethernet</a:t>
            </a:r>
          </a:p>
        </p:txBody>
      </p:sp>
      <p:sp>
        <p:nvSpPr>
          <p:cNvPr id="11266" name="Rectangle 2"/>
          <p:cNvSpPr>
            <a:spLocks noGrp="1" noChangeArrowheads="1"/>
          </p:cNvSpPr>
          <p:nvPr>
            <p:ph type="body" idx="1"/>
          </p:nvPr>
        </p:nvSpPr>
        <p:spPr/>
        <p:txBody>
          <a:bodyPr/>
          <a:lstStyle/>
          <a:p>
            <a:r>
              <a:rPr lang="en-US" dirty="0"/>
              <a:t>Developed by Xerox PARC mid 1970s</a:t>
            </a:r>
          </a:p>
          <a:p>
            <a:r>
              <a:rPr lang="en-US" dirty="0"/>
              <a:t>Similar to IEEE 802.3 standard</a:t>
            </a:r>
          </a:p>
          <a:p>
            <a:r>
              <a:rPr lang="en-US" dirty="0"/>
              <a:t>CSMA/CD</a:t>
            </a:r>
          </a:p>
          <a:p>
            <a:pPr lvl="1"/>
            <a:r>
              <a:rPr lang="en-US" dirty="0"/>
              <a:t>Carrier Sense</a:t>
            </a:r>
          </a:p>
          <a:p>
            <a:pPr lvl="1"/>
            <a:r>
              <a:rPr lang="en-US" dirty="0"/>
              <a:t>Multiple Access</a:t>
            </a:r>
          </a:p>
          <a:p>
            <a:pPr lvl="1"/>
            <a:r>
              <a:rPr lang="en-US" dirty="0"/>
              <a:t>Collision Detection</a:t>
            </a:r>
          </a:p>
          <a:p>
            <a:r>
              <a:rPr lang="en-US" dirty="0"/>
              <a:t>Frame Format</a:t>
            </a:r>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1040" y="5184544"/>
            <a:ext cx="6876000" cy="1036909"/>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13996113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p:txBody>
          <a:bodyPr/>
          <a:lstStyle/>
          <a:p>
            <a:r>
              <a:rPr lang="en-US"/>
              <a:t>Ethernet</a:t>
            </a:r>
          </a:p>
        </p:txBody>
      </p:sp>
      <p:sp>
        <p:nvSpPr>
          <p:cNvPr id="12290" name="Rectangle 2"/>
          <p:cNvSpPr>
            <a:spLocks noGrp="1" noChangeArrowheads="1"/>
          </p:cNvSpPr>
          <p:nvPr>
            <p:ph type="body" idx="1"/>
          </p:nvPr>
        </p:nvSpPr>
        <p:spPr/>
        <p:txBody>
          <a:bodyPr>
            <a:normAutofit fontScale="92500" lnSpcReduction="10000"/>
          </a:bodyPr>
          <a:lstStyle/>
          <a:p>
            <a:r>
              <a:rPr lang="en-US" dirty="0"/>
              <a:t>Addresses</a:t>
            </a:r>
          </a:p>
          <a:p>
            <a:pPr lvl="1"/>
            <a:r>
              <a:rPr lang="en-US" dirty="0"/>
              <a:t>unique, 48 bit addresses assigned to each NIC</a:t>
            </a:r>
          </a:p>
          <a:p>
            <a:pPr lvl="1"/>
            <a:r>
              <a:rPr lang="en-US" dirty="0"/>
              <a:t>Example: 08:00:E4</a:t>
            </a:r>
            <a:r>
              <a:rPr lang="en-US"/>
              <a:t>:B1:02:01  </a:t>
            </a:r>
            <a:r>
              <a:rPr lang="en-US" b="1"/>
              <a:t>6 bytes</a:t>
            </a:r>
            <a:endParaRPr lang="en-US" dirty="0"/>
          </a:p>
          <a:p>
            <a:pPr lvl="1"/>
            <a:r>
              <a:rPr lang="en-US" dirty="0"/>
              <a:t>Broadcast: all 1s</a:t>
            </a:r>
          </a:p>
          <a:p>
            <a:pPr lvl="1"/>
            <a:r>
              <a:rPr lang="en-US" dirty="0"/>
              <a:t>Multicast: first bit is 1</a:t>
            </a:r>
          </a:p>
          <a:p>
            <a:r>
              <a:rPr lang="en-US" dirty="0"/>
              <a:t>Bandwidth: 10Mbps, 100Mbps, 1Gbps</a:t>
            </a:r>
          </a:p>
          <a:p>
            <a:r>
              <a:rPr lang="en-US" dirty="0"/>
              <a:t>Length: 2500m (500m segments with 4 repeaters)</a:t>
            </a:r>
          </a:p>
          <a:p>
            <a:r>
              <a:rPr lang="en-US" dirty="0"/>
              <a:t>Problem: fair distributed resource management</a:t>
            </a:r>
          </a:p>
        </p:txBody>
      </p:sp>
    </p:spTree>
    <p:extLst>
      <p:ext uri="{BB962C8B-B14F-4D97-AF65-F5344CB8AC3E}">
        <p14:creationId xmlns:p14="http://schemas.microsoft.com/office/powerpoint/2010/main" val="16058457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990000"/>
      </a:accent1>
      <a:accent2>
        <a:srgbClr val="C0504D"/>
      </a:accent2>
      <a:accent3>
        <a:srgbClr val="9BBB59"/>
      </a:accent3>
      <a:accent4>
        <a:srgbClr val="8064A2"/>
      </a:accent4>
      <a:accent5>
        <a:srgbClr val="4BACC6"/>
      </a:accent5>
      <a:accent6>
        <a:srgbClr val="F79646"/>
      </a:accent6>
      <a:hlink>
        <a:srgbClr val="990000"/>
      </a:hlink>
      <a:folHlink>
        <a:srgbClr val="99000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33973</TotalTime>
  <Words>2008</Words>
  <Application>Microsoft Office PowerPoint</Application>
  <PresentationFormat>On-screen Show (4:3)</PresentationFormat>
  <Paragraphs>375</Paragraphs>
  <Slides>46</Slides>
  <Notes>29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5" baseType="lpstr">
      <vt:lpstr>NimbusRomNo9L-Medi</vt:lpstr>
      <vt:lpstr>NimbusRomNo9L-Regu</vt:lpstr>
      <vt:lpstr>Arial</vt:lpstr>
      <vt:lpstr>Calibri</vt:lpstr>
      <vt:lpstr>Helvetica</vt:lpstr>
      <vt:lpstr>Times New Roman</vt:lpstr>
      <vt:lpstr>Wingdings</vt:lpstr>
      <vt:lpstr>Office Theme</vt:lpstr>
      <vt:lpstr>Clip</vt:lpstr>
      <vt:lpstr>Project 1</vt:lpstr>
      <vt:lpstr>Welcome to The Datalink Layer!</vt:lpstr>
      <vt:lpstr>Key Concepts</vt:lpstr>
      <vt:lpstr>Framing</vt:lpstr>
      <vt:lpstr>Sentinel-based Framing</vt:lpstr>
      <vt:lpstr>Counter-based Framing</vt:lpstr>
      <vt:lpstr>Medium Access</vt:lpstr>
      <vt:lpstr>Ethernet</vt:lpstr>
      <vt:lpstr>Ethernet</vt:lpstr>
      <vt:lpstr>Transmit Algorithm</vt:lpstr>
      <vt:lpstr>Collisions</vt:lpstr>
      <vt:lpstr>Collisions</vt:lpstr>
      <vt:lpstr>Ethernet</vt:lpstr>
      <vt:lpstr>Ethernet Networks</vt:lpstr>
      <vt:lpstr>Wireless</vt:lpstr>
      <vt:lpstr>Ad-hoc Wireless</vt:lpstr>
      <vt:lpstr>Wireless with Access Points</vt:lpstr>
      <vt:lpstr>Token Ring</vt:lpstr>
      <vt:lpstr>Token Ring (2)</vt:lpstr>
      <vt:lpstr>Token Ring Monitors</vt:lpstr>
      <vt:lpstr>FDDI (optic fiber) vs. Token Ring</vt:lpstr>
      <vt:lpstr>Packet Switching</vt:lpstr>
      <vt:lpstr>Switching and Forwarding</vt:lpstr>
      <vt:lpstr>Datagram Switching</vt:lpstr>
      <vt:lpstr>Datagram Switching (2)</vt:lpstr>
      <vt:lpstr>Source Routing</vt:lpstr>
      <vt:lpstr>Implementation and Performance</vt:lpstr>
      <vt:lpstr>Switch Design</vt:lpstr>
      <vt:lpstr>Switching Fabric</vt:lpstr>
      <vt:lpstr>Crossbar Switching</vt:lpstr>
      <vt:lpstr>Self-Routing Fabric</vt:lpstr>
      <vt:lpstr>Circuit Switching</vt:lpstr>
      <vt:lpstr>Circuit Switching</vt:lpstr>
      <vt:lpstr>Network Core: Circuit Switching</vt:lpstr>
      <vt:lpstr>Connection-Oriented Virtual Circuits</vt:lpstr>
      <vt:lpstr>Store-and-Forward Networks</vt:lpstr>
      <vt:lpstr>Message Switching</vt:lpstr>
      <vt:lpstr>Packet Switching</vt:lpstr>
      <vt:lpstr>Packet Switched Networks</vt:lpstr>
      <vt:lpstr>Packet Switched Networks</vt:lpstr>
      <vt:lpstr>Connectionless Internetworking</vt:lpstr>
      <vt:lpstr>Datagram vs Virtual Circuit</vt:lpstr>
      <vt:lpstr>Transmission Event Timing </vt:lpstr>
      <vt:lpstr>PowerPoint Presentation</vt:lpstr>
      <vt:lpstr>PowerPoint Presentation</vt:lpstr>
      <vt:lpstr>Networking Switching Summary</vt:lpstr>
    </vt:vector>
  </TitlesOfParts>
  <Company>WPI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3516 – Computer Networks </dc:title>
  <dc:creator>Craig Shue</dc:creator>
  <cp:lastModifiedBy>Li, Eric</cp:lastModifiedBy>
  <cp:revision>243</cp:revision>
  <dcterms:created xsi:type="dcterms:W3CDTF">2011-08-25T13:36:50Z</dcterms:created>
  <dcterms:modified xsi:type="dcterms:W3CDTF">2024-03-29T17:26:27Z</dcterms:modified>
</cp:coreProperties>
</file>