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012" r:id="rId2"/>
    <p:sldId id="972" r:id="rId3"/>
    <p:sldId id="973" r:id="rId4"/>
    <p:sldId id="974" r:id="rId5"/>
    <p:sldId id="975" r:id="rId6"/>
    <p:sldId id="272" r:id="rId7"/>
    <p:sldId id="273" r:id="rId8"/>
    <p:sldId id="274" r:id="rId9"/>
    <p:sldId id="976" r:id="rId10"/>
    <p:sldId id="977" r:id="rId11"/>
    <p:sldId id="979" r:id="rId12"/>
    <p:sldId id="980" r:id="rId13"/>
    <p:sldId id="981" r:id="rId14"/>
    <p:sldId id="263" r:id="rId15"/>
    <p:sldId id="260" r:id="rId16"/>
    <p:sldId id="261" r:id="rId17"/>
    <p:sldId id="968" r:id="rId18"/>
    <p:sldId id="969" r:id="rId19"/>
    <p:sldId id="970" r:id="rId20"/>
    <p:sldId id="971" r:id="rId21"/>
    <p:sldId id="982" r:id="rId22"/>
    <p:sldId id="281" r:id="rId23"/>
    <p:sldId id="983" r:id="rId24"/>
    <p:sldId id="283" r:id="rId25"/>
    <p:sldId id="284" r:id="rId26"/>
    <p:sldId id="984" r:id="rId27"/>
    <p:sldId id="985" r:id="rId28"/>
    <p:sldId id="986" r:id="rId29"/>
    <p:sldId id="288" r:id="rId30"/>
    <p:sldId id="987" r:id="rId31"/>
    <p:sldId id="293" r:id="rId32"/>
    <p:sldId id="988" r:id="rId33"/>
    <p:sldId id="989" r:id="rId34"/>
    <p:sldId id="990" r:id="rId35"/>
    <p:sldId id="991" r:id="rId36"/>
    <p:sldId id="992" r:id="rId37"/>
    <p:sldId id="262" r:id="rId38"/>
    <p:sldId id="993" r:id="rId39"/>
    <p:sldId id="994" r:id="rId40"/>
    <p:sldId id="995" r:id="rId41"/>
    <p:sldId id="996" r:id="rId42"/>
    <p:sldId id="997" r:id="rId43"/>
    <p:sldId id="998" r:id="rId44"/>
    <p:sldId id="999" r:id="rId45"/>
    <p:sldId id="1000" r:id="rId46"/>
    <p:sldId id="1001" r:id="rId47"/>
    <p:sldId id="1002" r:id="rId48"/>
    <p:sldId id="1003" r:id="rId49"/>
    <p:sldId id="1004" r:id="rId50"/>
    <p:sldId id="1005" r:id="rId51"/>
    <p:sldId id="1006" r:id="rId52"/>
    <p:sldId id="1007" r:id="rId53"/>
    <p:sldId id="1008" r:id="rId54"/>
    <p:sldId id="1009" r:id="rId55"/>
    <p:sldId id="1010" r:id="rId56"/>
    <p:sldId id="298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4FF"/>
    <a:srgbClr val="FFF7C6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68789" autoAdjust="0"/>
  </p:normalViewPr>
  <p:slideViewPr>
    <p:cSldViewPr snapToGrid="0" snapToObjects="1">
      <p:cViewPr varScale="1">
        <p:scale>
          <a:sx n="63" d="100"/>
          <a:sy n="63" d="100"/>
        </p:scale>
        <p:origin x="56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0EC74D6B-79A9-4531-B644-47552226AF69}"/>
    <pc:docChg chg="modSld">
      <pc:chgData name="Li, Eric" userId="73f64648-5cc5-4491-b49f-26620bbd76e2" providerId="ADAL" clId="{0EC74D6B-79A9-4531-B644-47552226AF69}" dt="2024-03-19T17:34:36.468" v="0" actId="13926"/>
      <pc:docMkLst>
        <pc:docMk/>
      </pc:docMkLst>
      <pc:sldChg chg="modSp mod">
        <pc:chgData name="Li, Eric" userId="73f64648-5cc5-4491-b49f-26620bbd76e2" providerId="ADAL" clId="{0EC74D6B-79A9-4531-B644-47552226AF69}" dt="2024-03-19T17:34:36.468" v="0" actId="13926"/>
        <pc:sldMkLst>
          <pc:docMk/>
          <pc:sldMk cId="2285840806" sldId="272"/>
        </pc:sldMkLst>
        <pc:spChg chg="mod">
          <ac:chgData name="Li, Eric" userId="73f64648-5cc5-4491-b49f-26620bbd76e2" providerId="ADAL" clId="{0EC74D6B-79A9-4531-B644-47552226AF69}" dt="2024-03-19T17:34:36.468" v="0" actId="13926"/>
          <ac:spMkLst>
            <pc:docMk/>
            <pc:sldMk cId="2285840806" sldId="272"/>
            <ac:spMk id="839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 created OSI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9F5869-2153-40D0-9F36-6CBA9EAE7E75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DB18D8-05F7-4D86-ACAB-99FC47A106BC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63FDD2-6549-451C-86DF-C86CBAE539D4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7A79D1-4938-41AC-A276-10B3457181F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D95054-C091-4667-BCAD-D76EB42A6E5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31286" indent="-281264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25055" indent="-225011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575077" indent="-225011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25099" indent="-225011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475121" indent="-22501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25143" indent="-22501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375165" indent="-22501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25187" indent="-22501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428CA461-DB75-4E64-A83A-4BD0DA20235B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A950A-BFC0-407B-9C9D-C562EFCABE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4CB93-B2C6-4DEC-8005-DB957A18DB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2D5EDB-8007-4F42-9C99-DC709AB35AF4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83D66-5788-49DE-802E-83A99CCB7BAB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5CD874-63CF-4F4D-B697-4F3256B624A8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pi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2DC0-6E18-A445-8017-EE4A2D0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30BB-4AFD-F248-9904-7CE30061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benefit do we get from layers? What division of labor makes sense? Did the layers have to be the ones that they are?</a:t>
            </a:r>
          </a:p>
          <a:p>
            <a:r>
              <a:rPr lang="en-US" dirty="0"/>
              <a:t>When is it okay to blur the layer boundaries? When is it not okay?</a:t>
            </a:r>
          </a:p>
          <a:p>
            <a:r>
              <a:rPr lang="en-US" dirty="0"/>
              <a:t>Do we really need IP addresses or could we simply use host </a:t>
            </a:r>
            <a:r>
              <a:rPr lang="en-US"/>
              <a:t>names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F37BF-DB37-4548-9E4C-9B39D5A6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versus TCP/IP</a:t>
            </a:r>
            <a:endParaRPr lang="en-US" dirty="0"/>
          </a:p>
        </p:txBody>
      </p:sp>
      <p:pic>
        <p:nvPicPr>
          <p:cNvPr id="7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9292"/>
            <a:ext cx="714851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80312" y="5877272"/>
            <a:ext cx="1643063" cy="357187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dirty="0">
                <a:solidFill>
                  <a:srgbClr val="000099"/>
                </a:solidFill>
                <a:latin typeface="Helvetica" pitchFamily="2" charset="0"/>
              </a:rPr>
              <a:t>Tanenbaum 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06" y="6489496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Slide contents is compliments 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of A. </a:t>
            </a:r>
            <a:r>
              <a:rPr lang="en-US" dirty="0" err="1">
                <a:solidFill>
                  <a:srgbClr val="800000"/>
                </a:solidFill>
              </a:rPr>
              <a:t>Tanenbaum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2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6578600" y="1416844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Stack</a:t>
            </a:r>
            <a:endParaRPr lang="en-US" dirty="0"/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5820" y="1600200"/>
            <a:ext cx="6145506" cy="50056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application: supporting network applications</a:t>
            </a:r>
          </a:p>
          <a:p>
            <a:pPr lvl="1"/>
            <a:r>
              <a:rPr lang="en-US" dirty="0"/>
              <a:t>FTP, SMTP, HTTP</a:t>
            </a:r>
          </a:p>
          <a:p>
            <a:r>
              <a:rPr lang="en-US" dirty="0"/>
              <a:t>transport: process-process data transfer</a:t>
            </a:r>
          </a:p>
          <a:p>
            <a:pPr lvl="1"/>
            <a:r>
              <a:rPr lang="en-US" dirty="0"/>
              <a:t>TCP, UDP</a:t>
            </a:r>
          </a:p>
          <a:p>
            <a:r>
              <a:rPr lang="en-US" dirty="0"/>
              <a:t>network: routing of datagrams from source to destination</a:t>
            </a:r>
          </a:p>
          <a:p>
            <a:pPr lvl="1"/>
            <a:r>
              <a:rPr lang="en-US" dirty="0"/>
              <a:t>IP, routing protocols</a:t>
            </a:r>
          </a:p>
          <a:p>
            <a:r>
              <a:rPr lang="en-US" dirty="0"/>
              <a:t>link: data transfer between neighboring  network elements</a:t>
            </a:r>
          </a:p>
          <a:p>
            <a:pPr lvl="1"/>
            <a:r>
              <a:rPr lang="en-US" dirty="0"/>
              <a:t>PPP, Ethernet</a:t>
            </a:r>
          </a:p>
          <a:p>
            <a:endParaRPr lang="en-US" dirty="0"/>
          </a:p>
        </p:txBody>
      </p:sp>
      <p:grpSp>
        <p:nvGrpSpPr>
          <p:cNvPr id="82951" name="Group 5"/>
          <p:cNvGrpSpPr>
            <a:grpSpLocks/>
          </p:cNvGrpSpPr>
          <p:nvPr/>
        </p:nvGrpSpPr>
        <p:grpSpPr bwMode="auto">
          <a:xfrm>
            <a:off x="6508750" y="1531144"/>
            <a:ext cx="1898650" cy="3530600"/>
            <a:chOff x="3076" y="888"/>
            <a:chExt cx="1196" cy="2224"/>
          </a:xfrm>
        </p:grpSpPr>
        <p:sp>
          <p:nvSpPr>
            <p:cNvPr id="82952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Text Box 7"/>
            <p:cNvSpPr txBox="1">
              <a:spLocks noChangeArrowheads="1"/>
            </p:cNvSpPr>
            <p:nvPr/>
          </p:nvSpPr>
          <p:spPr bwMode="auto">
            <a:xfrm>
              <a:off x="3162" y="949"/>
              <a:ext cx="1045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</a:rPr>
                <a:t>application</a:t>
              </a:r>
            </a:p>
            <a:p>
              <a:pPr algn="ctr"/>
              <a:endParaRPr lang="en-US" dirty="0">
                <a:latin typeface="Helvetica" pitchFamily="2" charset="0"/>
              </a:endParaRPr>
            </a:p>
            <a:p>
              <a:pPr algn="ctr"/>
              <a:r>
                <a:rPr lang="en-US" dirty="0">
                  <a:latin typeface="Helvetica" pitchFamily="2" charset="0"/>
                </a:rPr>
                <a:t>transport</a:t>
              </a:r>
            </a:p>
            <a:p>
              <a:pPr algn="ctr"/>
              <a:endParaRPr lang="en-US" dirty="0">
                <a:latin typeface="Helvetica" pitchFamily="2" charset="0"/>
              </a:endParaRPr>
            </a:p>
            <a:p>
              <a:pPr algn="ctr"/>
              <a:r>
                <a:rPr lang="en-US" dirty="0">
                  <a:latin typeface="Helvetica" pitchFamily="2" charset="0"/>
                </a:rPr>
                <a:t>network</a:t>
              </a:r>
            </a:p>
            <a:p>
              <a:pPr algn="ctr"/>
              <a:endParaRPr lang="en-US" dirty="0">
                <a:latin typeface="Helvetica" pitchFamily="2" charset="0"/>
              </a:endParaRPr>
            </a:p>
            <a:p>
              <a:pPr algn="ctr"/>
              <a:r>
                <a:rPr lang="en-US" dirty="0">
                  <a:latin typeface="Helvetica" pitchFamily="2" charset="0"/>
                </a:rPr>
                <a:t>link</a:t>
              </a:r>
            </a:p>
            <a:p>
              <a:pPr algn="ctr"/>
              <a:endParaRPr lang="en-US" dirty="0">
                <a:latin typeface="Helvetica" pitchFamily="2" charset="0"/>
              </a:endParaRPr>
            </a:p>
            <a:p>
              <a:pPr algn="ctr"/>
              <a:r>
                <a:rPr lang="en-US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82954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06" y="6489496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Slide contents is compliments 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of Kurose and Ross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34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017436" y="1366761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01599" y="1395336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HTTP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852586" y="1388986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990699" y="1390574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SMTP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486374" y="1384224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6819749" y="138581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RTP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260449" y="2571674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53FFD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2543024" y="2573261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TCP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503711" y="2578024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53FFD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5759299" y="2579611"/>
            <a:ext cx="79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UDP</a:t>
            </a:r>
          </a:p>
        </p:txBody>
      </p:sp>
      <p:grpSp>
        <p:nvGrpSpPr>
          <p:cNvPr id="9230" name="Group 12"/>
          <p:cNvGrpSpPr>
            <a:grpSpLocks/>
          </p:cNvGrpSpPr>
          <p:nvPr/>
        </p:nvGrpSpPr>
        <p:grpSpPr bwMode="auto">
          <a:xfrm>
            <a:off x="3643161" y="3905174"/>
            <a:ext cx="1747838" cy="639762"/>
            <a:chOff x="1722" y="2347"/>
            <a:chExt cx="1101" cy="403"/>
          </a:xfrm>
        </p:grpSpPr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1722" y="2347"/>
              <a:ext cx="1101" cy="4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0B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5" name="Text Box 14"/>
            <p:cNvSpPr txBox="1">
              <a:spLocks noChangeArrowheads="1"/>
            </p:cNvSpPr>
            <p:nvPr/>
          </p:nvSpPr>
          <p:spPr bwMode="auto">
            <a:xfrm>
              <a:off x="2084" y="242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0B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IP</a:t>
              </a: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671361" y="5352974"/>
            <a:ext cx="2190750" cy="1109662"/>
            <a:chOff x="2277" y="3287"/>
            <a:chExt cx="1380" cy="699"/>
          </a:xfrm>
        </p:grpSpPr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3" name="Text Box 17"/>
            <p:cNvSpPr txBox="1">
              <a:spLocks noChangeArrowheads="1"/>
            </p:cNvSpPr>
            <p:nvPr/>
          </p:nvSpPr>
          <p:spPr bwMode="auto">
            <a:xfrm>
              <a:off x="2423" y="3308"/>
              <a:ext cx="111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Interface 1</a:t>
              </a:r>
            </a:p>
          </p:txBody>
        </p:sp>
      </p:grp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4481361" y="4514774"/>
            <a:ext cx="1588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4938561" y="3066974"/>
            <a:ext cx="137160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 flipV="1">
            <a:off x="3185961" y="3066974"/>
            <a:ext cx="1143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V="1">
            <a:off x="6584799" y="1850949"/>
            <a:ext cx="588962" cy="679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3203424" y="1925561"/>
            <a:ext cx="511175" cy="639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1615924" y="1863649"/>
            <a:ext cx="1017587" cy="704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238" name="Group 24"/>
          <p:cNvGrpSpPr>
            <a:grpSpLocks/>
          </p:cNvGrpSpPr>
          <p:nvPr/>
        </p:nvGrpSpPr>
        <p:grpSpPr bwMode="auto">
          <a:xfrm>
            <a:off x="6233961" y="5352974"/>
            <a:ext cx="2190750" cy="1109662"/>
            <a:chOff x="2277" y="3287"/>
            <a:chExt cx="1380" cy="699"/>
          </a:xfrm>
        </p:grpSpPr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1" name="Text Box 26"/>
            <p:cNvSpPr txBox="1">
              <a:spLocks noChangeArrowheads="1"/>
            </p:cNvSpPr>
            <p:nvPr/>
          </p:nvSpPr>
          <p:spPr bwMode="auto">
            <a:xfrm>
              <a:off x="2423" y="3308"/>
              <a:ext cx="111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Interface 3</a:t>
              </a:r>
            </a:p>
          </p:txBody>
        </p:sp>
      </p:grpSp>
      <p:grpSp>
        <p:nvGrpSpPr>
          <p:cNvPr id="9239" name="Group 27"/>
          <p:cNvGrpSpPr>
            <a:grpSpLocks/>
          </p:cNvGrpSpPr>
          <p:nvPr/>
        </p:nvGrpSpPr>
        <p:grpSpPr bwMode="auto">
          <a:xfrm>
            <a:off x="3414561" y="5352974"/>
            <a:ext cx="2190750" cy="1109662"/>
            <a:chOff x="2277" y="3287"/>
            <a:chExt cx="1380" cy="699"/>
          </a:xfrm>
        </p:grpSpPr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9" name="Text Box 29"/>
            <p:cNvSpPr txBox="1">
              <a:spLocks noChangeArrowheads="1"/>
            </p:cNvSpPr>
            <p:nvPr/>
          </p:nvSpPr>
          <p:spPr bwMode="auto">
            <a:xfrm>
              <a:off x="2423" y="3308"/>
              <a:ext cx="111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effectLst/>
                </a:rPr>
                <a:t>Interface 2</a:t>
              </a:r>
            </a:p>
          </p:txBody>
        </p:sp>
      </p:grpSp>
      <p:sp>
        <p:nvSpPr>
          <p:cNvPr id="65566" name="Line 30"/>
          <p:cNvSpPr>
            <a:spLocks noChangeShapeType="1"/>
          </p:cNvSpPr>
          <p:nvPr/>
        </p:nvSpPr>
        <p:spPr bwMode="auto">
          <a:xfrm flipH="1" flipV="1">
            <a:off x="4786161" y="4590974"/>
            <a:ext cx="2514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1585761" y="4514774"/>
            <a:ext cx="2519363" cy="769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4603599" y="1381049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4976661" y="1396924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A7FFE8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DNS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 flipV="1">
            <a:off x="5422749" y="1833486"/>
            <a:ext cx="546100" cy="744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Protocols</a:t>
            </a:r>
            <a:endParaRPr lang="en-US" dirty="0"/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06" y="6489496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Diagram is compliments 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of Leon-Garcia and </a:t>
            </a:r>
            <a:r>
              <a:rPr lang="en-US" dirty="0" err="1">
                <a:solidFill>
                  <a:srgbClr val="800000"/>
                </a:solidFill>
              </a:rPr>
              <a:t>Widjaja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47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 Example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Client/server relationship </a:t>
            </a:r>
          </a:p>
          <a:p>
            <a:pPr lvl="1"/>
            <a:r>
              <a:rPr lang="en-US" dirty="0"/>
              <a:t>Server process waits for incoming requests by listening to a port.</a:t>
            </a:r>
          </a:p>
          <a:p>
            <a:pPr lvl="1"/>
            <a:r>
              <a:rPr lang="en-US" dirty="0"/>
              <a:t>Client process makes requests as required.</a:t>
            </a:r>
          </a:p>
          <a:p>
            <a:pPr lvl="1"/>
            <a:r>
              <a:rPr lang="en-US" dirty="0"/>
              <a:t>Server process provides responses to these requests.</a:t>
            </a:r>
          </a:p>
          <a:p>
            <a:pPr lvl="1"/>
            <a:r>
              <a:rPr lang="en-US" dirty="0"/>
              <a:t>The server process usually runs in the background as a daemon (e.g. </a:t>
            </a:r>
            <a:r>
              <a:rPr lang="en-US" dirty="0" err="1"/>
              <a:t>httpd</a:t>
            </a:r>
            <a:r>
              <a:rPr lang="en-US" dirty="0"/>
              <a:t> is the server daemon for HTTP)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87702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Some slide content is compliments of Robert </a:t>
            </a:r>
            <a:r>
              <a:rPr lang="en-US" dirty="0" err="1">
                <a:solidFill>
                  <a:srgbClr val="800000"/>
                </a:solidFill>
              </a:rPr>
              <a:t>Kinicki</a:t>
            </a:r>
            <a:r>
              <a:rPr lang="en-US" dirty="0">
                <a:solidFill>
                  <a:srgbClr val="800000"/>
                </a:solidFill>
              </a:rPr>
              <a:t> at WPI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35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IP provides best-effort service.</a:t>
            </a:r>
          </a:p>
          <a:p>
            <a:pPr lvl="1"/>
            <a:r>
              <a:rPr lang="en-US" dirty="0">
                <a:sym typeface="Wingdings" pitchFamily="2" charset="2"/>
              </a:rPr>
              <a:t>packets may be lost</a:t>
            </a:r>
          </a:p>
          <a:p>
            <a:r>
              <a:rPr lang="en-US" dirty="0">
                <a:sym typeface="Wingdings" pitchFamily="2" charset="2"/>
              </a:rPr>
              <a:t>General IP design philosophy</a:t>
            </a:r>
          </a:p>
          <a:p>
            <a:pPr lvl="1"/>
            <a:r>
              <a:rPr lang="en-US" dirty="0">
                <a:sym typeface="Wingdings" pitchFamily="2" charset="2"/>
              </a:rPr>
              <a:t>Keep the core internal operations simple</a:t>
            </a:r>
          </a:p>
          <a:p>
            <a:pPr lvl="2"/>
            <a:r>
              <a:rPr lang="en-US" dirty="0">
                <a:sym typeface="Wingdings" pitchFamily="2" charset="2"/>
              </a:rPr>
              <a:t>Push complication to the hosts/edge</a:t>
            </a:r>
          </a:p>
          <a:p>
            <a:pPr lvl="2"/>
            <a:r>
              <a:rPr lang="en-US" dirty="0">
                <a:sym typeface="Wingdings" pitchFamily="2" charset="2"/>
              </a:rPr>
              <a:t>End host: recover lost packets and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congestion control</a:t>
            </a:r>
          </a:p>
          <a:p>
            <a:pPr lvl="1"/>
            <a:r>
              <a:rPr lang="en-US" dirty="0">
                <a:sym typeface="Wingdings" pitchFamily="2" charset="2"/>
              </a:rPr>
              <a:t>Operate over any network</a:t>
            </a:r>
          </a:p>
          <a:p>
            <a:r>
              <a:rPr lang="en-US" dirty="0">
                <a:sym typeface="Wingdings" pitchFamily="2" charset="2"/>
              </a:rPr>
              <a:t>This design allows IP to scale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72" y="3779302"/>
            <a:ext cx="1448334" cy="29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and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Protocol (IP) uses numbers to identify hosts</a:t>
            </a:r>
          </a:p>
          <a:p>
            <a:pPr lvl="1"/>
            <a:r>
              <a:rPr lang="en-US" dirty="0"/>
              <a:t>IPv4: 32 bit identifiers</a:t>
            </a:r>
          </a:p>
          <a:p>
            <a:pPr lvl="2"/>
            <a:r>
              <a:rPr lang="en-US" dirty="0"/>
              <a:t>Example: 1.2.3.4</a:t>
            </a:r>
          </a:p>
          <a:p>
            <a:pPr lvl="1"/>
            <a:r>
              <a:rPr lang="en-US" dirty="0"/>
              <a:t>IPv6: 128 bit identifiers </a:t>
            </a:r>
          </a:p>
          <a:p>
            <a:pPr lvl="2"/>
            <a:r>
              <a:rPr lang="en-US" dirty="0"/>
              <a:t>2001:0db8:85a3:0000:0000:8a2e:0370:7334</a:t>
            </a:r>
          </a:p>
          <a:p>
            <a:r>
              <a:rPr lang="en-US" dirty="0"/>
              <a:t>These numbers are used for routing.</a:t>
            </a:r>
          </a:p>
          <a:p>
            <a:r>
              <a:rPr lang="en-US" dirty="0"/>
              <a:t>No other identifier is technically needed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6173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and Numbers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are not good with IP addresses</a:t>
            </a:r>
          </a:p>
          <a:p>
            <a:pPr lvl="1"/>
            <a:r>
              <a:rPr lang="en-US" dirty="0"/>
              <a:t>What is the IP address for the CS web page?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Instead, we give them mnemonic names</a:t>
            </a:r>
          </a:p>
          <a:p>
            <a:pPr lvl="1"/>
            <a:r>
              <a:rPr lang="en-US" dirty="0">
                <a:hlinkClick r:id="rId2"/>
              </a:rPr>
              <a:t>www.cs.wpi.edu</a:t>
            </a:r>
            <a:r>
              <a:rPr lang="en-US" dirty="0"/>
              <a:t> =&gt; means nothing to the router</a:t>
            </a:r>
          </a:p>
          <a:p>
            <a:pPr lvl="1"/>
            <a:r>
              <a:rPr lang="en-US" dirty="0"/>
              <a:t>Hierarchical names (for administration)</a:t>
            </a:r>
          </a:p>
          <a:p>
            <a:pPr lvl="1"/>
            <a:r>
              <a:rPr lang="en-US" dirty="0"/>
              <a:t>Use the Domain Name System (DNS) to translate between IP addresses and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3126" y="2530628"/>
            <a:ext cx="36925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130.215.36.26, obviously!</a:t>
            </a:r>
          </a:p>
        </p:txBody>
      </p:sp>
    </p:spTree>
    <p:extLst>
      <p:ext uri="{BB962C8B-B14F-4D97-AF65-F5344CB8AC3E}">
        <p14:creationId xmlns:p14="http://schemas.microsoft.com/office/powerpoint/2010/main" val="8670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</a:t>
            </a:r>
            <a:endParaRPr lang="en-US" dirty="0"/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32 bit hierarchical address space with location information embedded in the structure.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 address is usually expressed in dotted-decimal notation</a:t>
            </a:r>
          </a:p>
          <a:p>
            <a:pPr lvl="1"/>
            <a:r>
              <a:rPr lang="en-US" dirty="0"/>
              <a:t>e.g., 128.100.11.56</a:t>
            </a:r>
          </a:p>
          <a:p>
            <a:endParaRPr lang="en-US" dirty="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895600" y="2852936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Network ID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76800" y="2852936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Host ID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916238" y="3873698"/>
            <a:ext cx="3557587" cy="301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886200" y="3538736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133045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addresses are 128 bits long.</a:t>
            </a:r>
          </a:p>
          <a:p>
            <a:r>
              <a:rPr lang="en-US" dirty="0"/>
              <a:t>16 bytes of IPv6 address are represented as a group of hexadecimal digits, separated by colons</a:t>
            </a:r>
          </a:p>
          <a:p>
            <a:pPr lvl="1"/>
            <a:r>
              <a:rPr lang="en-US" dirty="0"/>
              <a:t>2000:fdb8:0000:0000:0001:00ab:853c:39a1</a:t>
            </a:r>
          </a:p>
          <a:p>
            <a:r>
              <a:rPr lang="en-US" dirty="0"/>
              <a:t>Shorthand – leave out groups of zeros and leading zeros.</a:t>
            </a:r>
          </a:p>
          <a:p>
            <a:pPr lvl="1"/>
            <a:r>
              <a:rPr lang="en-US" dirty="0"/>
              <a:t>2000:fdb8:::1:ab:853c:39a1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1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What’s a Protocol?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990000"/>
                </a:solidFill>
              </a:rPr>
              <a:t>Human protocols: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/>
              <a:t>“What’s the time?”</a:t>
            </a:r>
          </a:p>
          <a:p>
            <a:pPr lvl="1"/>
            <a:r>
              <a:rPr lang="en-US" sz="1600" dirty="0"/>
              <a:t>Say “hi” first</a:t>
            </a:r>
          </a:p>
          <a:p>
            <a:r>
              <a:rPr lang="en-US" sz="2400" dirty="0"/>
              <a:t>“I have a question”</a:t>
            </a:r>
          </a:p>
          <a:p>
            <a:pPr lvl="1"/>
            <a:r>
              <a:rPr lang="en-US" sz="2000" dirty="0"/>
              <a:t>Raise hand first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… specific </a:t>
            </a:r>
            <a:r>
              <a:rPr lang="en-US" sz="2400" dirty="0" err="1"/>
              <a:t>msgs</a:t>
            </a:r>
            <a:r>
              <a:rPr lang="en-US" sz="2400" dirty="0"/>
              <a:t> sent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… specific actions taken when </a:t>
            </a:r>
            <a:r>
              <a:rPr lang="en-US" sz="2400" dirty="0" err="1"/>
              <a:t>msgs</a:t>
            </a:r>
            <a:r>
              <a:rPr lang="en-US" sz="2400" dirty="0"/>
              <a:t> received, or other events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990000"/>
                </a:solidFill>
              </a:rPr>
              <a:t>Network protocols: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/>
              <a:t>Machines rather than humans</a:t>
            </a:r>
          </a:p>
          <a:p>
            <a:r>
              <a:rPr lang="en-US" sz="2400" dirty="0"/>
              <a:t>All communication activity in Internet governed by protocols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4649305" y="4191000"/>
            <a:ext cx="3388763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 i="1" dirty="0">
                <a:solidFill>
                  <a:srgbClr val="990000"/>
                </a:solidFill>
                <a:latin typeface="Helvetica"/>
                <a:cs typeface="Helvetica"/>
              </a:rPr>
              <a:t>Protocols: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 i="1" dirty="0">
                <a:latin typeface="Helvetica"/>
                <a:cs typeface="Helvetica"/>
              </a:rPr>
              <a:t>1) define format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 i="1" dirty="0">
                <a:latin typeface="Helvetica"/>
                <a:cs typeface="Helvetica"/>
              </a:rPr>
              <a:t>2) order of messages, and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 i="1" dirty="0">
                <a:latin typeface="Helvetica"/>
                <a:cs typeface="Helvetica"/>
              </a:rPr>
              <a:t>3) actions taken upon transmission, receipt</a:t>
            </a: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8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5499"/>
            <a:ext cx="7772400" cy="3643385"/>
          </a:xfrm>
        </p:spPr>
        <p:txBody>
          <a:bodyPr/>
          <a:lstStyle/>
          <a:p>
            <a:r>
              <a:rPr lang="en-US" dirty="0"/>
              <a:t>International Standards Organization</a:t>
            </a:r>
            <a:br>
              <a:rPr lang="en-US" dirty="0"/>
            </a:br>
            <a:r>
              <a:rPr lang="en-US" dirty="0"/>
              <a:t> (ISO) Open Systems Interconnect (OSI)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341773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Protocol?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4137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40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62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63" descr="Bo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Hi</a:t>
            </a:r>
            <a:endParaRPr lang="en-US" dirty="0"/>
          </a:p>
        </p:txBody>
      </p:sp>
      <p:sp>
        <p:nvSpPr>
          <p:cNvPr id="4109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Hi</a:t>
            </a:r>
            <a:endParaRPr lang="en-US" dirty="0"/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355726" y="3694113"/>
            <a:ext cx="1022350" cy="708025"/>
            <a:chOff x="758" y="2747"/>
            <a:chExt cx="644" cy="446"/>
          </a:xfrm>
        </p:grpSpPr>
        <p:sp>
          <p:nvSpPr>
            <p:cNvPr id="4135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Text Box 69"/>
            <p:cNvSpPr txBox="1">
              <a:spLocks noChangeArrowheads="1"/>
            </p:cNvSpPr>
            <p:nvPr/>
          </p:nvSpPr>
          <p:spPr bwMode="auto">
            <a:xfrm>
              <a:off x="758" y="2747"/>
              <a:ext cx="644" cy="4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Helvetica" pitchFamily="2" charset="0"/>
                </a:rPr>
                <a:t>Got the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latin typeface="Helvetica" pitchFamily="2" charset="0"/>
                </a:rPr>
                <a:t>time?</a:t>
              </a:r>
              <a:endParaRPr lang="en-US" sz="2000" dirty="0"/>
            </a:p>
          </p:txBody>
        </p:sp>
      </p:grpSp>
      <p:sp>
        <p:nvSpPr>
          <p:cNvPr id="4113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431925" y="4360869"/>
            <a:ext cx="796925" cy="373063"/>
            <a:chOff x="1046" y="2771"/>
            <a:chExt cx="502" cy="235"/>
          </a:xfrm>
        </p:grpSpPr>
        <p:sp>
          <p:nvSpPr>
            <p:cNvPr id="4133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2:00</a:t>
              </a:r>
              <a:endParaRPr lang="en-US" dirty="0"/>
            </a:p>
          </p:txBody>
        </p:sp>
      </p:grpSp>
      <p:sp>
        <p:nvSpPr>
          <p:cNvPr id="4115" name="Text Box 78"/>
          <p:cNvSpPr txBox="1">
            <a:spLocks noChangeArrowheads="1"/>
          </p:cNvSpPr>
          <p:nvPr/>
        </p:nvSpPr>
        <p:spPr bwMode="auto">
          <a:xfrm>
            <a:off x="5222875" y="2713038"/>
            <a:ext cx="2005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TCP connection</a:t>
            </a:r>
          </a:p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 request</a:t>
            </a:r>
            <a:endParaRPr lang="en-US" dirty="0"/>
          </a:p>
        </p:txBody>
      </p:sp>
      <p:sp>
        <p:nvSpPr>
          <p:cNvPr id="4116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56200" y="3408363"/>
            <a:ext cx="2006600" cy="708025"/>
            <a:chOff x="3248" y="2147"/>
            <a:chExt cx="1264" cy="446"/>
          </a:xfrm>
        </p:grpSpPr>
        <p:sp>
          <p:nvSpPr>
            <p:cNvPr id="4131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26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Helvetica" pitchFamily="2" charset="0"/>
                </a:rPr>
                <a:t>TCP connection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Helvetica" pitchFamily="2" charset="0"/>
                </a:rPr>
                <a:t>response</a:t>
              </a:r>
              <a:endParaRPr lang="en-US" dirty="0"/>
            </a:p>
          </p:txBody>
        </p:sp>
      </p:grpSp>
      <p:sp>
        <p:nvSpPr>
          <p:cNvPr id="4120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4129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itchFamily="2" charset="0"/>
                </a:rPr>
                <a:t>Get </a:t>
              </a:r>
              <a:r>
                <a:rPr lang="en-US" sz="1400" u="sng" dirty="0">
                  <a:solidFill>
                    <a:schemeClr val="accent1"/>
                  </a:solidFill>
                  <a:latin typeface="Helvetica" pitchFamily="2" charset="0"/>
                </a:rPr>
                <a:t>http://www.awl.com/kurose-ross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5784850" y="4656138"/>
            <a:ext cx="796925" cy="400050"/>
            <a:chOff x="1046" y="2771"/>
            <a:chExt cx="502" cy="252"/>
          </a:xfrm>
        </p:grpSpPr>
        <p:sp>
          <p:nvSpPr>
            <p:cNvPr id="4127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4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&lt;</a:t>
              </a:r>
              <a:r>
                <a:rPr lang="en-US" sz="2000" dirty="0">
                  <a:solidFill>
                    <a:srgbClr val="FF0000"/>
                  </a:solidFill>
                  <a:latin typeface="Helvetica" pitchFamily="2" charset="0"/>
                </a:rPr>
                <a:t>file</a:t>
              </a: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&gt;</a:t>
              </a:r>
              <a:endParaRPr lang="en-US" dirty="0"/>
            </a:p>
          </p:txBody>
        </p:sp>
      </p:grpSp>
      <p:sp>
        <p:nvSpPr>
          <p:cNvPr id="4123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679825" y="5094295"/>
            <a:ext cx="720725" cy="369888"/>
            <a:chOff x="2198" y="3221"/>
            <a:chExt cx="454" cy="233"/>
          </a:xfrm>
        </p:grpSpPr>
        <p:sp>
          <p:nvSpPr>
            <p:cNvPr id="412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Helvetica" pitchFamily="2" charset="0"/>
                </a:rPr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18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Example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 (HyperText Transfer Protocol) specifies rules by which the client and the server interact so as to retrieve a document.</a:t>
            </a:r>
          </a:p>
          <a:p>
            <a:r>
              <a:rPr lang="en-US"/>
              <a:t>The protocol assumes the client and the server can exchange messages directly.</a:t>
            </a:r>
          </a:p>
          <a:p>
            <a:r>
              <a:rPr lang="en-US"/>
              <a:t>The client software needs to set up a two-way connection prior to the HTTP request.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87702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Some slide content is compliments of Robert </a:t>
            </a:r>
            <a:r>
              <a:rPr lang="en-US" dirty="0" err="1">
                <a:solidFill>
                  <a:srgbClr val="800000"/>
                </a:solidFill>
              </a:rPr>
              <a:t>Kinicki</a:t>
            </a:r>
            <a:r>
              <a:rPr lang="en-US" dirty="0">
                <a:solidFill>
                  <a:srgbClr val="800000"/>
                </a:solidFill>
              </a:rPr>
              <a:t> at WPI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92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30188" y="1878013"/>
            <a:ext cx="2449512" cy="3214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494463" y="1795463"/>
            <a:ext cx="2409825" cy="3214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498600" y="2284413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effectLst/>
            </a:endParaRPr>
          </a:p>
          <a:p>
            <a:pPr algn="ctr" latinLnBrk="1">
              <a:lnSpc>
                <a:spcPct val="10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7199313" y="2857500"/>
            <a:ext cx="10715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HTTP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server</a:t>
            </a:r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860425" y="2992438"/>
            <a:ext cx="10715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HTTP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client</a:t>
            </a:r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700338" y="3424238"/>
            <a:ext cx="37877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237163" y="2894013"/>
            <a:ext cx="508000" cy="0"/>
          </a:xfrm>
          <a:prstGeom prst="line">
            <a:avLst/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173413" y="3938588"/>
            <a:ext cx="508000" cy="0"/>
          </a:xfrm>
          <a:prstGeom prst="line">
            <a:avLst/>
          </a:prstGeom>
          <a:noFill/>
          <a:ln w="31750">
            <a:solidFill>
              <a:srgbClr val="00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3749561" y="2651125"/>
            <a:ext cx="13369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 dirty="0">
                <a:solidFill>
                  <a:srgbClr val="990000"/>
                </a:solidFill>
                <a:effectLst/>
              </a:rPr>
              <a:t>Request</a:t>
            </a:r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3707904" y="3687415"/>
            <a:ext cx="1890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033CC"/>
                </a:solidFill>
                <a:effectLst/>
                <a:latin typeface="Helvetica" pitchFamily="2" charset="0"/>
              </a:rPr>
              <a:t>Response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7162800" y="5562600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effectLst/>
              </a:rPr>
              <a:t>Figure</a:t>
            </a:r>
            <a:r>
              <a:rPr lang="en-US" sz="1000">
                <a:solidFill>
                  <a:schemeClr val="bg1"/>
                </a:solidFill>
                <a:effectLst/>
              </a:rPr>
              <a:t> 2.1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3443288" y="5562600"/>
            <a:ext cx="281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solidFill>
                  <a:schemeClr val="bg1"/>
                </a:solidFill>
                <a:effectLst/>
              </a:rPr>
              <a:t>Leon-Garcia &amp; Widjaja:</a:t>
            </a:r>
            <a:r>
              <a:rPr lang="en-US" sz="1000">
                <a:solidFill>
                  <a:schemeClr val="tx1"/>
                </a:solidFill>
                <a:effectLst/>
              </a:rPr>
              <a:t>  </a:t>
            </a:r>
            <a:r>
              <a:rPr lang="en-US" sz="1000" i="1">
                <a:solidFill>
                  <a:schemeClr val="bg1"/>
                </a:solidFill>
                <a:effectLst/>
              </a:rPr>
              <a:t>Communication Networks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81000" y="5562600"/>
            <a:ext cx="2628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000">
                <a:solidFill>
                  <a:schemeClr val="bg1"/>
                </a:solidFill>
                <a:effectLst/>
              </a:rPr>
              <a:t>Copyright ©2000 The McGraw Hill Companies</a:t>
            </a:r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title"/>
          </p:nvPr>
        </p:nvSpPr>
        <p:spPr>
          <a:xfrm>
            <a:off x="37728" y="44624"/>
            <a:ext cx="8926760" cy="936104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HTTP Client/Server Interaction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87702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Some slide content is compliments of Leon-Garcia and </a:t>
            </a:r>
            <a:r>
              <a:rPr lang="en-US" dirty="0" err="1">
                <a:solidFill>
                  <a:srgbClr val="800000"/>
                </a:solidFill>
              </a:rPr>
              <a:t>Widjaja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601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34454" y="1380480"/>
            <a:ext cx="2449512" cy="13105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684266" y="1425227"/>
            <a:ext cx="2451100" cy="1395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328791" y="1445617"/>
            <a:ext cx="10715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HTTP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server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463104" y="1517625"/>
            <a:ext cx="10715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HTTP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client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53466" y="3765525"/>
            <a:ext cx="8115300" cy="27221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491679" y="4510062"/>
            <a:ext cx="1787525" cy="979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923979" y="4440212"/>
            <a:ext cx="1787525" cy="979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552254" y="3908400"/>
            <a:ext cx="1984375" cy="5349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652266" y="5707037"/>
            <a:ext cx="1984375" cy="5349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1872679" y="467992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TCP</a:t>
            </a:r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6471666" y="464817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ffectLst/>
              </a:rPr>
              <a:t>TCP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3823716" y="3970312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GET     80, # </a:t>
            </a:r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3682429" y="5805462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#, 80     STATUS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504754" y="5697512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452366" y="3909987"/>
            <a:ext cx="0" cy="534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3356991" y="4784700"/>
            <a:ext cx="25304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3318891" y="5241900"/>
            <a:ext cx="25431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 flipV="1">
            <a:off x="6632004" y="2820639"/>
            <a:ext cx="0" cy="82899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919341" y="2810718"/>
            <a:ext cx="0" cy="87401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385904" y="3219335"/>
            <a:ext cx="1149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effectLst/>
              </a:rPr>
              <a:t>Port 80</a:t>
            </a: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 flipV="1">
            <a:off x="1858391" y="2746523"/>
            <a:ext cx="0" cy="9382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2131441" y="2719536"/>
            <a:ext cx="0" cy="965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184235" y="3291825"/>
            <a:ext cx="16369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effectLst/>
              </a:rPr>
              <a:t>Ephemeral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effectLst/>
              </a:rPr>
              <a:t>Port #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3382391" y="1812528"/>
            <a:ext cx="2119313" cy="0"/>
          </a:xfrm>
          <a:prstGeom prst="line">
            <a:avLst/>
          </a:prstGeom>
          <a:noFill/>
          <a:ln w="31750">
            <a:solidFill>
              <a:srgbClr val="99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1699641" y="3689325"/>
            <a:ext cx="665163" cy="195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6497066" y="3673450"/>
            <a:ext cx="665163" cy="195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2152079" y="3908400"/>
            <a:ext cx="0" cy="612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1872679" y="3905225"/>
            <a:ext cx="0" cy="612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949504" y="3865537"/>
            <a:ext cx="0" cy="612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6695504" y="3849662"/>
            <a:ext cx="0" cy="612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382391" y="2388592"/>
            <a:ext cx="2119313" cy="0"/>
          </a:xfrm>
          <a:prstGeom prst="straightConnector1">
            <a:avLst/>
          </a:prstGeom>
          <a:noFill/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HTTP/TCP Layering Interface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87702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Some slide content is compliments of Leon-Garcia and </a:t>
            </a:r>
            <a:r>
              <a:rPr lang="en-US" dirty="0" err="1">
                <a:solidFill>
                  <a:srgbClr val="800000"/>
                </a:solidFill>
              </a:rPr>
              <a:t>Widjaja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79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457147" y="3796454"/>
            <a:ext cx="24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5" name="Group 3"/>
          <p:cNvGrpSpPr>
            <a:grpSpLocks/>
          </p:cNvGrpSpPr>
          <p:nvPr/>
        </p:nvGrpSpPr>
        <p:grpSpPr bwMode="auto">
          <a:xfrm>
            <a:off x="4079572" y="1357924"/>
            <a:ext cx="3124200" cy="742950"/>
            <a:chOff x="2418" y="321"/>
            <a:chExt cx="2189" cy="468"/>
          </a:xfrm>
        </p:grpSpPr>
        <p:sp>
          <p:nvSpPr>
            <p:cNvPr id="5149" name="Rectangle 4"/>
            <p:cNvSpPr>
              <a:spLocks noChangeArrowheads="1"/>
            </p:cNvSpPr>
            <p:nvPr/>
          </p:nvSpPr>
          <p:spPr bwMode="auto">
            <a:xfrm>
              <a:off x="2418" y="321"/>
              <a:ext cx="2189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Rectangle 5"/>
            <p:cNvSpPr>
              <a:spLocks noChangeArrowheads="1"/>
            </p:cNvSpPr>
            <p:nvPr/>
          </p:nvSpPr>
          <p:spPr bwMode="auto">
            <a:xfrm>
              <a:off x="3020" y="392"/>
              <a:ext cx="10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</a:rPr>
                <a:t>HTTP Request</a:t>
              </a:r>
            </a:p>
          </p:txBody>
        </p:sp>
      </p:grp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679772" y="212579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571572" y="2607980"/>
            <a:ext cx="939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TCP Header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571573" y="2531780"/>
            <a:ext cx="3886200" cy="730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4409772" y="2542893"/>
            <a:ext cx="0" cy="72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AutoShape 10"/>
          <p:cNvSpPr>
            <a:spLocks/>
          </p:cNvSpPr>
          <p:nvPr/>
        </p:nvSpPr>
        <p:spPr bwMode="auto">
          <a:xfrm rot="-5400000">
            <a:off x="5483716" y="1608956"/>
            <a:ext cx="223837" cy="3724275"/>
          </a:xfrm>
          <a:prstGeom prst="leftBrace">
            <a:avLst>
              <a:gd name="adj1" fmla="val 1386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5496716" y="3613328"/>
            <a:ext cx="201612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444620" y="2678793"/>
            <a:ext cx="2107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Header contains source and destination port numbers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80176" y="4132993"/>
            <a:ext cx="2160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Header contains source and destination IP addresses; transport protocol type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379360" y="5446634"/>
            <a:ext cx="24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750835" y="4041697"/>
            <a:ext cx="5316537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554110" y="4052809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2725435" y="4194097"/>
            <a:ext cx="9064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5138" name="AutoShape 18"/>
          <p:cNvSpPr>
            <a:spLocks/>
          </p:cNvSpPr>
          <p:nvPr/>
        </p:nvSpPr>
        <p:spPr bwMode="auto">
          <a:xfrm rot="-5400000">
            <a:off x="5349572" y="2451329"/>
            <a:ext cx="177800" cy="5105400"/>
          </a:xfrm>
          <a:prstGeom prst="leftBrace">
            <a:avLst>
              <a:gd name="adj1" fmla="val 23928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5344658" y="5148235"/>
            <a:ext cx="201613" cy="382587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0972" y="5513385"/>
            <a:ext cx="173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Header contains source and destination physical addresses;  network  protocol type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1745947" y="5559961"/>
            <a:ext cx="7331521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2750835" y="5560831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8065785" y="5571073"/>
            <a:ext cx="0" cy="779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8045147" y="5617111"/>
            <a:ext cx="1032321" cy="73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</a:rPr>
              <a:t>Frame Check Sequence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1736422" y="5712361"/>
            <a:ext cx="10652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Ethernet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Encapsulation Example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87702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Some slide content is compliments of Leon-Garcia and </a:t>
            </a:r>
            <a:r>
              <a:rPr lang="en-US" dirty="0" err="1">
                <a:solidFill>
                  <a:srgbClr val="800000"/>
                </a:solidFill>
              </a:rPr>
              <a:t>Widjaja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Freeform 3"/>
          <p:cNvSpPr>
            <a:spLocks/>
          </p:cNvSpPr>
          <p:nvPr/>
        </p:nvSpPr>
        <p:spPr bwMode="auto">
          <a:xfrm>
            <a:off x="7129463" y="2874789"/>
            <a:ext cx="638175" cy="852487"/>
          </a:xfrm>
          <a:custGeom>
            <a:avLst/>
            <a:gdLst>
              <a:gd name="T0" fmla="*/ 638175 w 402"/>
              <a:gd name="T1" fmla="*/ 576262 h 537"/>
              <a:gd name="T2" fmla="*/ 44450 w 402"/>
              <a:gd name="T3" fmla="*/ 0 h 537"/>
              <a:gd name="T4" fmla="*/ 0 w 402"/>
              <a:gd name="T5" fmla="*/ 746124 h 537"/>
              <a:gd name="T6" fmla="*/ 384175 w 402"/>
              <a:gd name="T7" fmla="*/ 852487 h 537"/>
              <a:gd name="T8" fmla="*/ 638175 w 402"/>
              <a:gd name="T9" fmla="*/ 576262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770879" y="940658"/>
            <a:ext cx="97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800000"/>
                </a:solidFill>
                <a:latin typeface="Helvetica" pitchFamily="2" charset="0"/>
              </a:rPr>
              <a:t>source</a:t>
            </a:r>
          </a:p>
        </p:txBody>
      </p:sp>
      <p:graphicFrame>
        <p:nvGraphicFramePr>
          <p:cNvPr id="27650" name="Object 9"/>
          <p:cNvGraphicFramePr>
            <a:graphicFrameLocks noChangeAspect="1"/>
          </p:cNvGraphicFramePr>
          <p:nvPr/>
        </p:nvGraphicFramePr>
        <p:xfrm>
          <a:off x="4098925" y="183021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276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83021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Freeform 10"/>
          <p:cNvSpPr>
            <a:spLocks/>
          </p:cNvSpPr>
          <p:nvPr/>
        </p:nvSpPr>
        <p:spPr bwMode="auto">
          <a:xfrm>
            <a:off x="3868738" y="1282526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8" name="Group 11"/>
          <p:cNvGrpSpPr>
            <a:grpSpLocks/>
          </p:cNvGrpSpPr>
          <p:nvPr/>
        </p:nvGrpSpPr>
        <p:grpSpPr bwMode="auto">
          <a:xfrm>
            <a:off x="7488238" y="3455814"/>
            <a:ext cx="976312" cy="277812"/>
            <a:chOff x="198" y="3765"/>
            <a:chExt cx="693" cy="287"/>
          </a:xfrm>
        </p:grpSpPr>
        <p:sp>
          <p:nvSpPr>
            <p:cNvPr id="27788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91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77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92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27793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4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5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59" name="Rectangle 23"/>
          <p:cNvSpPr>
            <a:spLocks noChangeArrowheads="1"/>
          </p:cNvSpPr>
          <p:nvPr/>
        </p:nvSpPr>
        <p:spPr bwMode="auto">
          <a:xfrm>
            <a:off x="2644775" y="1288876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24"/>
          <p:cNvSpPr>
            <a:spLocks noChangeArrowheads="1"/>
          </p:cNvSpPr>
          <p:nvPr/>
        </p:nvSpPr>
        <p:spPr bwMode="auto">
          <a:xfrm>
            <a:off x="2597150" y="1360314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5"/>
          <p:cNvSpPr>
            <a:spLocks noChangeShapeType="1"/>
          </p:cNvSpPr>
          <p:nvPr/>
        </p:nvSpPr>
        <p:spPr bwMode="auto">
          <a:xfrm>
            <a:off x="2597150" y="16778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2554288" y="1326976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physical</a:t>
            </a:r>
          </a:p>
        </p:txBody>
      </p:sp>
      <p:sp>
        <p:nvSpPr>
          <p:cNvPr id="27663" name="Line 27"/>
          <p:cNvSpPr>
            <a:spLocks noChangeShapeType="1"/>
          </p:cNvSpPr>
          <p:nvPr/>
        </p:nvSpPr>
        <p:spPr bwMode="auto">
          <a:xfrm>
            <a:off x="2605088" y="19984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8"/>
          <p:cNvSpPr>
            <a:spLocks noChangeShapeType="1"/>
          </p:cNvSpPr>
          <p:nvPr/>
        </p:nvSpPr>
        <p:spPr bwMode="auto">
          <a:xfrm>
            <a:off x="2609850" y="22794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9"/>
          <p:cNvSpPr>
            <a:spLocks noChangeShapeType="1"/>
          </p:cNvSpPr>
          <p:nvPr/>
        </p:nvSpPr>
        <p:spPr bwMode="auto">
          <a:xfrm>
            <a:off x="2609850" y="25557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996901"/>
            <a:ext cx="1208088" cy="303213"/>
            <a:chOff x="501" y="1990"/>
            <a:chExt cx="761" cy="191"/>
          </a:xfrm>
        </p:grpSpPr>
        <p:sp>
          <p:nvSpPr>
            <p:cNvPr id="2778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8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8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8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1625426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segment</a:t>
            </a:r>
            <a:endParaRPr lang="en-US" sz="1600" dirty="0">
              <a:solidFill>
                <a:schemeClr val="accent2"/>
              </a:solidFill>
              <a:latin typeface="Helvetica" pitchFamily="2" charset="0"/>
            </a:endParaRP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661939"/>
            <a:ext cx="301625" cy="292100"/>
            <a:chOff x="1962" y="2058"/>
            <a:chExt cx="190" cy="184"/>
          </a:xfrm>
        </p:grpSpPr>
        <p:sp>
          <p:nvSpPr>
            <p:cNvPr id="2778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965151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datagram</a:t>
            </a:r>
            <a:endParaRPr lang="en-US" sz="1600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27670" name="Text Box 54"/>
          <p:cNvSpPr txBox="1">
            <a:spLocks noChangeArrowheads="1"/>
          </p:cNvSpPr>
          <p:nvPr/>
        </p:nvSpPr>
        <p:spPr bwMode="auto">
          <a:xfrm>
            <a:off x="1547813" y="4786139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800000"/>
                </a:solidFill>
                <a:latin typeface="Helvetica" pitchFamily="2" charset="0"/>
              </a:rPr>
              <a:t>destination</a:t>
            </a:r>
          </a:p>
        </p:txBody>
      </p:sp>
      <p:graphicFrame>
        <p:nvGraphicFramePr>
          <p:cNvPr id="27651" name="Object 55"/>
          <p:cNvGraphicFramePr>
            <a:graphicFrameLocks noChangeAspect="1"/>
          </p:cNvGraphicFramePr>
          <p:nvPr/>
        </p:nvGraphicFramePr>
        <p:xfrm>
          <a:off x="3209925" y="571641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2765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71641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Freeform 56"/>
          <p:cNvSpPr>
            <a:spLocks/>
          </p:cNvSpPr>
          <p:nvPr/>
        </p:nvSpPr>
        <p:spPr bwMode="auto">
          <a:xfrm>
            <a:off x="2979738" y="5168726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Rectangle 57"/>
          <p:cNvSpPr>
            <a:spLocks noChangeArrowheads="1"/>
          </p:cNvSpPr>
          <p:nvPr/>
        </p:nvSpPr>
        <p:spPr bwMode="auto">
          <a:xfrm>
            <a:off x="1755775" y="5175076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58"/>
          <p:cNvSpPr>
            <a:spLocks noChangeArrowheads="1"/>
          </p:cNvSpPr>
          <p:nvPr/>
        </p:nvSpPr>
        <p:spPr bwMode="auto">
          <a:xfrm>
            <a:off x="1708150" y="5246514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59"/>
          <p:cNvSpPr>
            <a:spLocks noChangeShapeType="1"/>
          </p:cNvSpPr>
          <p:nvPr/>
        </p:nvSpPr>
        <p:spPr bwMode="auto">
          <a:xfrm>
            <a:off x="1708150" y="55640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60"/>
          <p:cNvSpPr txBox="1">
            <a:spLocks noChangeArrowheads="1"/>
          </p:cNvSpPr>
          <p:nvPr/>
        </p:nvSpPr>
        <p:spPr bwMode="auto">
          <a:xfrm>
            <a:off x="1665288" y="5213176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Helvetica" pitchFamily="2" charset="0"/>
              </a:rPr>
              <a:t>physical</a:t>
            </a:r>
          </a:p>
        </p:txBody>
      </p:sp>
      <p:sp>
        <p:nvSpPr>
          <p:cNvPr id="27676" name="Line 61"/>
          <p:cNvSpPr>
            <a:spLocks noChangeShapeType="1"/>
          </p:cNvSpPr>
          <p:nvPr/>
        </p:nvSpPr>
        <p:spPr bwMode="auto">
          <a:xfrm>
            <a:off x="1716088" y="58846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62"/>
          <p:cNvSpPr>
            <a:spLocks noChangeShapeType="1"/>
          </p:cNvSpPr>
          <p:nvPr/>
        </p:nvSpPr>
        <p:spPr bwMode="auto">
          <a:xfrm>
            <a:off x="1720850" y="6165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3"/>
          <p:cNvSpPr>
            <a:spLocks noChangeShapeType="1"/>
          </p:cNvSpPr>
          <p:nvPr/>
        </p:nvSpPr>
        <p:spPr bwMode="auto">
          <a:xfrm>
            <a:off x="1720850" y="64419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79" name="Group 64"/>
          <p:cNvGrpSpPr>
            <a:grpSpLocks/>
          </p:cNvGrpSpPr>
          <p:nvPr/>
        </p:nvGrpSpPr>
        <p:grpSpPr bwMode="auto">
          <a:xfrm>
            <a:off x="152400" y="6156151"/>
            <a:ext cx="1479550" cy="303213"/>
            <a:chOff x="332" y="2224"/>
            <a:chExt cx="932" cy="191"/>
          </a:xfrm>
        </p:grpSpPr>
        <p:sp>
          <p:nvSpPr>
            <p:cNvPr id="27772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3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74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75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H</a:t>
              </a:r>
              <a:r>
                <a:rPr lang="en-US" sz="1800" baseline="-25000" dirty="0">
                  <a:latin typeface="Helvetica" pitchFamily="2" charset="0"/>
                </a:rPr>
                <a:t>l</a:t>
              </a:r>
            </a:p>
          </p:txBody>
        </p:sp>
        <p:sp>
          <p:nvSpPr>
            <p:cNvPr id="27776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77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0" name="Group 73"/>
          <p:cNvGrpSpPr>
            <a:grpSpLocks/>
          </p:cNvGrpSpPr>
          <p:nvPr/>
        </p:nvGrpSpPr>
        <p:grpSpPr bwMode="auto">
          <a:xfrm>
            <a:off x="420688" y="5857701"/>
            <a:ext cx="1208087" cy="303213"/>
            <a:chOff x="501" y="1990"/>
            <a:chExt cx="761" cy="191"/>
          </a:xfrm>
        </p:grpSpPr>
        <p:sp>
          <p:nvSpPr>
            <p:cNvPr id="27766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68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69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7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1" name="Group 80"/>
          <p:cNvGrpSpPr>
            <a:grpSpLocks/>
          </p:cNvGrpSpPr>
          <p:nvPr/>
        </p:nvGrpSpPr>
        <p:grpSpPr bwMode="auto">
          <a:xfrm>
            <a:off x="723900" y="5549726"/>
            <a:ext cx="890588" cy="303213"/>
            <a:chOff x="645" y="1734"/>
            <a:chExt cx="561" cy="191"/>
          </a:xfrm>
        </p:grpSpPr>
        <p:sp>
          <p:nvSpPr>
            <p:cNvPr id="27762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3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64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65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2" name="Group 85"/>
          <p:cNvGrpSpPr>
            <a:grpSpLocks/>
          </p:cNvGrpSpPr>
          <p:nvPr/>
        </p:nvGrpSpPr>
        <p:grpSpPr bwMode="auto">
          <a:xfrm>
            <a:off x="930275" y="5238576"/>
            <a:ext cx="679450" cy="301625"/>
            <a:chOff x="780" y="1553"/>
            <a:chExt cx="428" cy="190"/>
          </a:xfrm>
        </p:grpSpPr>
        <p:sp>
          <p:nvSpPr>
            <p:cNvPr id="27760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1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27683" name="Group 88"/>
          <p:cNvGrpSpPr>
            <a:grpSpLocks/>
          </p:cNvGrpSpPr>
          <p:nvPr/>
        </p:nvGrpSpPr>
        <p:grpSpPr bwMode="auto">
          <a:xfrm>
            <a:off x="5654675" y="4792489"/>
            <a:ext cx="1387475" cy="1035050"/>
            <a:chOff x="3601" y="168"/>
            <a:chExt cx="874" cy="652"/>
          </a:xfrm>
        </p:grpSpPr>
        <p:sp>
          <p:nvSpPr>
            <p:cNvPr id="27755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6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7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Helvetica" pitchFamily="2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Helvetica" pitchFamily="2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27759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84" name="Group 94"/>
          <p:cNvGrpSpPr>
            <a:grpSpLocks/>
          </p:cNvGrpSpPr>
          <p:nvPr/>
        </p:nvGrpSpPr>
        <p:grpSpPr bwMode="auto">
          <a:xfrm>
            <a:off x="5821363" y="2900189"/>
            <a:ext cx="1387475" cy="733425"/>
            <a:chOff x="4696" y="597"/>
            <a:chExt cx="874" cy="462"/>
          </a:xfrm>
        </p:grpSpPr>
        <p:sp>
          <p:nvSpPr>
            <p:cNvPr id="27751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4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Helvetica" pitchFamily="2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Helvetica" pitchFamily="2" charset="0"/>
                </a:rPr>
                <a:t>physical</a:t>
              </a:r>
            </a:p>
          </p:txBody>
        </p:sp>
      </p:grpSp>
      <p:sp>
        <p:nvSpPr>
          <p:cNvPr id="27685" name="Freeform 99"/>
          <p:cNvSpPr>
            <a:spLocks/>
          </p:cNvSpPr>
          <p:nvPr/>
        </p:nvSpPr>
        <p:spPr bwMode="auto">
          <a:xfrm>
            <a:off x="6978650" y="4784551"/>
            <a:ext cx="655638" cy="1135063"/>
          </a:xfrm>
          <a:custGeom>
            <a:avLst/>
            <a:gdLst>
              <a:gd name="T0" fmla="*/ 655638 w 413"/>
              <a:gd name="T1" fmla="*/ 904875 h 715"/>
              <a:gd name="T2" fmla="*/ 14288 w 413"/>
              <a:gd name="T3" fmla="*/ 0 h 715"/>
              <a:gd name="T4" fmla="*/ 0 w 413"/>
              <a:gd name="T5" fmla="*/ 958850 h 715"/>
              <a:gd name="T6" fmla="*/ 630238 w 413"/>
              <a:gd name="T7" fmla="*/ 1135063 h 715"/>
              <a:gd name="T8" fmla="*/ 655638 w 413"/>
              <a:gd name="T9" fmla="*/ 904875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6" name="Group 100"/>
          <p:cNvGrpSpPr>
            <a:grpSpLocks/>
          </p:cNvGrpSpPr>
          <p:nvPr/>
        </p:nvGrpSpPr>
        <p:grpSpPr bwMode="auto">
          <a:xfrm>
            <a:off x="7581900" y="5611639"/>
            <a:ext cx="766763" cy="433387"/>
            <a:chOff x="3600" y="219"/>
            <a:chExt cx="360" cy="175"/>
          </a:xfrm>
        </p:grpSpPr>
        <p:sp>
          <p:nvSpPr>
            <p:cNvPr id="27738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9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0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1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742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43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48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9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0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44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4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87" name="Freeform 114"/>
          <p:cNvSpPr>
            <a:spLocks/>
          </p:cNvSpPr>
          <p:nvPr/>
        </p:nvSpPr>
        <p:spPr bwMode="auto">
          <a:xfrm>
            <a:off x="1809751" y="1161876"/>
            <a:ext cx="5264150" cy="5494338"/>
          </a:xfrm>
          <a:custGeom>
            <a:avLst/>
            <a:gdLst>
              <a:gd name="T0" fmla="*/ 1384300 w 3316"/>
              <a:gd name="T1" fmla="*/ 0 h 3461"/>
              <a:gd name="T2" fmla="*/ 1393825 w 3316"/>
              <a:gd name="T3" fmla="*/ 2351088 h 3461"/>
              <a:gd name="T4" fmla="*/ 4146550 w 3316"/>
              <a:gd name="T5" fmla="*/ 2351088 h 3461"/>
              <a:gd name="T6" fmla="*/ 4146550 w 3316"/>
              <a:gd name="T7" fmla="*/ 1871663 h 3461"/>
              <a:gd name="T8" fmla="*/ 5229225 w 3316"/>
              <a:gd name="T9" fmla="*/ 1871663 h 3461"/>
              <a:gd name="T10" fmla="*/ 5264150 w 3316"/>
              <a:gd name="T11" fmla="*/ 4970463 h 3461"/>
              <a:gd name="T12" fmla="*/ 4997450 w 3316"/>
              <a:gd name="T13" fmla="*/ 4740276 h 3461"/>
              <a:gd name="T14" fmla="*/ 4989513 w 3316"/>
              <a:gd name="T15" fmla="*/ 3789363 h 3461"/>
              <a:gd name="T16" fmla="*/ 3976688 w 3316"/>
              <a:gd name="T17" fmla="*/ 3789363 h 3461"/>
              <a:gd name="T18" fmla="*/ 3976688 w 3316"/>
              <a:gd name="T19" fmla="*/ 4873626 h 3461"/>
              <a:gd name="T20" fmla="*/ 1677988 w 3316"/>
              <a:gd name="T21" fmla="*/ 5494338 h 3461"/>
              <a:gd name="T22" fmla="*/ 0 w 3316"/>
              <a:gd name="T23" fmla="*/ 5494338 h 3461"/>
              <a:gd name="T24" fmla="*/ 0 w 3316"/>
              <a:gd name="T25" fmla="*/ 3976688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88" name="Group 115"/>
          <p:cNvGrpSpPr>
            <a:grpSpLocks/>
          </p:cNvGrpSpPr>
          <p:nvPr/>
        </p:nvGrpSpPr>
        <p:grpSpPr bwMode="auto">
          <a:xfrm>
            <a:off x="4238625" y="5175076"/>
            <a:ext cx="1479550" cy="303213"/>
            <a:chOff x="332" y="2224"/>
            <a:chExt cx="932" cy="191"/>
          </a:xfrm>
        </p:grpSpPr>
        <p:sp>
          <p:nvSpPr>
            <p:cNvPr id="2773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3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3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H</a:t>
              </a:r>
              <a:r>
                <a:rPr lang="en-US" sz="1800" baseline="-25000" dirty="0">
                  <a:latin typeface="Helvetica" pitchFamily="2" charset="0"/>
                </a:rPr>
                <a:t>l</a:t>
              </a:r>
            </a:p>
          </p:txBody>
        </p:sp>
        <p:sp>
          <p:nvSpPr>
            <p:cNvPr id="2773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3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9" name="Group 124"/>
          <p:cNvGrpSpPr>
            <a:grpSpLocks/>
          </p:cNvGrpSpPr>
          <p:nvPr/>
        </p:nvGrpSpPr>
        <p:grpSpPr bwMode="auto">
          <a:xfrm>
            <a:off x="4497388" y="4868689"/>
            <a:ext cx="1208087" cy="303212"/>
            <a:chOff x="501" y="1990"/>
            <a:chExt cx="761" cy="191"/>
          </a:xfrm>
        </p:grpSpPr>
        <p:sp>
          <p:nvSpPr>
            <p:cNvPr id="2772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2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2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2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7269163" y="5235401"/>
            <a:ext cx="1208087" cy="303213"/>
            <a:chOff x="501" y="1990"/>
            <a:chExt cx="761" cy="191"/>
          </a:xfrm>
        </p:grpSpPr>
        <p:sp>
          <p:nvSpPr>
            <p:cNvPr id="2771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2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2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2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938213" y="2293764"/>
            <a:ext cx="1479550" cy="303212"/>
            <a:chOff x="332" y="2224"/>
            <a:chExt cx="932" cy="191"/>
          </a:xfrm>
        </p:grpSpPr>
        <p:sp>
          <p:nvSpPr>
            <p:cNvPr id="2771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t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1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  <p:sp>
          <p:nvSpPr>
            <p:cNvPr id="2771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H</a:t>
              </a:r>
              <a:r>
                <a:rPr lang="en-US" sz="1800" baseline="-25000" dirty="0">
                  <a:latin typeface="Helvetica" pitchFamily="2" charset="0"/>
                </a:rPr>
                <a:t>l</a:t>
              </a:r>
            </a:p>
          </p:txBody>
        </p:sp>
        <p:sp>
          <p:nvSpPr>
            <p:cNvPr id="2771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  <p:sp>
          <p:nvSpPr>
            <p:cNvPr id="2771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2" name="Text Box 166"/>
          <p:cNvSpPr txBox="1">
            <a:spLocks noChangeArrowheads="1"/>
          </p:cNvSpPr>
          <p:nvPr/>
        </p:nvSpPr>
        <p:spPr bwMode="auto">
          <a:xfrm>
            <a:off x="7921625" y="6040264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Helvetica" pitchFamily="2" charset="0"/>
              </a:rPr>
              <a:t>router</a:t>
            </a:r>
          </a:p>
        </p:txBody>
      </p:sp>
      <p:sp>
        <p:nvSpPr>
          <p:cNvPr id="27693" name="Text Box 167"/>
          <p:cNvSpPr txBox="1">
            <a:spLocks noChangeArrowheads="1"/>
          </p:cNvSpPr>
          <p:nvPr/>
        </p:nvSpPr>
        <p:spPr bwMode="auto">
          <a:xfrm>
            <a:off x="7935913" y="3727276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Helvetica" pitchFamily="2" charset="0"/>
              </a:rPr>
              <a:t>switch</a:t>
            </a:r>
          </a:p>
        </p:txBody>
      </p:sp>
      <p:sp>
        <p:nvSpPr>
          <p:cNvPr id="27694" name="Rectangle 168"/>
          <p:cNvSpPr>
            <a:spLocks noGrp="1" noChangeArrowheads="1"/>
          </p:cNvSpPr>
          <p:nvPr>
            <p:ph type="title"/>
          </p:nvPr>
        </p:nvSpPr>
        <p:spPr>
          <a:xfrm>
            <a:off x="1072700" y="56406"/>
            <a:ext cx="7111999" cy="852314"/>
          </a:xfrm>
        </p:spPr>
        <p:txBody>
          <a:bodyPr/>
          <a:lstStyle/>
          <a:p>
            <a:r>
              <a:rPr lang="en-US" dirty="0"/>
              <a:t>Encapsulation Animation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1320626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message</a:t>
            </a:r>
            <a:endParaRPr lang="en-US" sz="1600" dirty="0">
              <a:solidFill>
                <a:schemeClr val="accent2"/>
              </a:solidFill>
              <a:latin typeface="Helvetica" pitchFamily="2" charset="0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1763713" y="1347614"/>
            <a:ext cx="679450" cy="301625"/>
            <a:chOff x="780" y="1553"/>
            <a:chExt cx="428" cy="190"/>
          </a:xfrm>
        </p:grpSpPr>
        <p:sp>
          <p:nvSpPr>
            <p:cNvPr id="2770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21" name="Group 185"/>
          <p:cNvGrpSpPr>
            <a:grpSpLocks/>
          </p:cNvGrpSpPr>
          <p:nvPr/>
        </p:nvGrpSpPr>
        <p:grpSpPr bwMode="auto">
          <a:xfrm>
            <a:off x="1528763" y="1668289"/>
            <a:ext cx="903287" cy="301625"/>
            <a:chOff x="1851" y="2046"/>
            <a:chExt cx="569" cy="190"/>
          </a:xfrm>
        </p:grpSpPr>
        <p:grpSp>
          <p:nvGrpSpPr>
            <p:cNvPr id="2770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2770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 err="1">
                    <a:latin typeface="Helvetica" pitchFamily="2" charset="0"/>
                  </a:rPr>
                  <a:t>H</a:t>
                </a:r>
                <a:r>
                  <a:rPr lang="en-US" sz="1800" baseline="-25000" dirty="0" err="1">
                    <a:latin typeface="Helvetica" pitchFamily="2" charset="0"/>
                  </a:rPr>
                  <a:t>t</a:t>
                </a:r>
                <a:endParaRPr lang="en-US" sz="1800" baseline="-25000" dirty="0">
                  <a:latin typeface="Helvetica" pitchFamily="2" charset="0"/>
                </a:endParaRPr>
              </a:p>
            </p:txBody>
          </p:sp>
        </p:grpSp>
        <p:grpSp>
          <p:nvGrpSpPr>
            <p:cNvPr id="2770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770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M</a:t>
                </a:r>
                <a:endParaRPr lang="en-US" sz="1400" dirty="0"/>
              </a:p>
            </p:txBody>
          </p:sp>
        </p:grpSp>
      </p:grpSp>
      <p:grpSp>
        <p:nvGrpSpPr>
          <p:cNvPr id="24" name="Group 187"/>
          <p:cNvGrpSpPr>
            <a:grpSpLocks/>
          </p:cNvGrpSpPr>
          <p:nvPr/>
        </p:nvGrpSpPr>
        <p:grpSpPr bwMode="auto">
          <a:xfrm>
            <a:off x="1235075" y="1992139"/>
            <a:ext cx="301625" cy="292100"/>
            <a:chOff x="1962" y="2058"/>
            <a:chExt cx="190" cy="184"/>
          </a:xfrm>
        </p:grpSpPr>
        <p:sp>
          <p:nvSpPr>
            <p:cNvPr id="2770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Helvetica" pitchFamily="2" charset="0"/>
                </a:rPr>
                <a:t>H</a:t>
              </a:r>
              <a:r>
                <a:rPr lang="en-US" sz="1800" baseline="-25000" dirty="0" err="1">
                  <a:latin typeface="Helvetica" pitchFamily="2" charset="0"/>
                </a:rPr>
                <a:t>n</a:t>
              </a:r>
              <a:endParaRPr lang="en-US" sz="1800" baseline="-25000" dirty="0">
                <a:latin typeface="Helvetica" pitchFamily="2" charset="0"/>
              </a:endParaRP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2271539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frame</a:t>
            </a:r>
            <a:endParaRPr lang="en-US" sz="1600" dirty="0">
              <a:solidFill>
                <a:schemeClr val="accent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99392"/>
            <a:ext cx="8096250" cy="1143000"/>
          </a:xfrm>
        </p:spPr>
        <p:txBody>
          <a:bodyPr/>
          <a:lstStyle/>
          <a:p>
            <a:r>
              <a:rPr lang="en-US" sz="3200" dirty="0"/>
              <a:t>Internet Structure:</a:t>
            </a:r>
            <a:br>
              <a:rPr lang="en-US" sz="3200" dirty="0"/>
            </a:br>
            <a:r>
              <a:rPr lang="en-US" sz="3200" dirty="0"/>
              <a:t> Network of Networks</a:t>
            </a:r>
            <a:endParaRPr lang="en-US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4648200"/>
          </a:xfrm>
        </p:spPr>
        <p:txBody>
          <a:bodyPr/>
          <a:lstStyle/>
          <a:p>
            <a:r>
              <a:rPr lang="en-US" sz="2400" dirty="0"/>
              <a:t>roughly hierarchical</a:t>
            </a:r>
          </a:p>
          <a:p>
            <a:r>
              <a:rPr lang="en-US" sz="2400" dirty="0">
                <a:solidFill>
                  <a:srgbClr val="800000"/>
                </a:solidFill>
              </a:rPr>
              <a:t>at center: “tier-1” ISPs </a:t>
            </a:r>
            <a:r>
              <a:rPr lang="en-US" sz="2400" dirty="0"/>
              <a:t>(e.g., Verizon, Sprint, AT&amp;T, Cable and Wireless), national/international coverage</a:t>
            </a:r>
          </a:p>
          <a:p>
            <a:pPr lvl="1"/>
            <a:r>
              <a:rPr lang="en-US" dirty="0"/>
              <a:t>treat each other as equals =&gt; peers</a:t>
            </a:r>
          </a:p>
          <a:p>
            <a:pPr lvl="1"/>
            <a:r>
              <a:rPr lang="en-US" dirty="0"/>
              <a:t>Typically do not pay each other for service (under peer agreements)</a:t>
            </a:r>
          </a:p>
        </p:txBody>
      </p:sp>
      <p:sp>
        <p:nvSpPr>
          <p:cNvPr id="68614" name="Oval 33"/>
          <p:cNvSpPr>
            <a:spLocks noChangeArrowheads="1"/>
          </p:cNvSpPr>
          <p:nvPr/>
        </p:nvSpPr>
        <p:spPr bwMode="auto">
          <a:xfrm>
            <a:off x="3052253" y="5495396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68615" name="Oval 34"/>
          <p:cNvSpPr>
            <a:spLocks noChangeArrowheads="1"/>
          </p:cNvSpPr>
          <p:nvPr/>
        </p:nvSpPr>
        <p:spPr bwMode="auto">
          <a:xfrm>
            <a:off x="4150803" y="4292071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68616" name="Oval 35"/>
          <p:cNvSpPr>
            <a:spLocks noChangeArrowheads="1"/>
          </p:cNvSpPr>
          <p:nvPr/>
        </p:nvSpPr>
        <p:spPr bwMode="auto">
          <a:xfrm>
            <a:off x="5420803" y="5457296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40928" y="4393671"/>
            <a:ext cx="4533900" cy="1543050"/>
            <a:chOff x="454" y="2122"/>
            <a:chExt cx="2856" cy="972"/>
          </a:xfrm>
        </p:grpSpPr>
        <p:sp>
          <p:nvSpPr>
            <p:cNvPr id="68618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Tier-1 providers interconnect (peer) privately</a:t>
              </a:r>
            </a:p>
          </p:txBody>
        </p:sp>
        <p:sp>
          <p:nvSpPr>
            <p:cNvPr id="68628" name="Line 48"/>
            <p:cNvSpPr>
              <a:spLocks noChangeShapeType="1"/>
            </p:cNvSpPr>
            <p:nvPr/>
          </p:nvSpPr>
          <p:spPr bwMode="auto">
            <a:xfrm>
              <a:off x="1338" y="2307"/>
              <a:ext cx="1126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465263"/>
            <a:ext cx="83851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Tier-1 ISP: e.g., Sprint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1452563" y="1674813"/>
            <a:ext cx="3089275" cy="3046412"/>
            <a:chOff x="1063" y="1858"/>
            <a:chExt cx="1946" cy="1919"/>
          </a:xfrm>
        </p:grpSpPr>
        <p:grpSp>
          <p:nvGrpSpPr>
            <p:cNvPr id="69639" name="Group 201"/>
            <p:cNvGrpSpPr>
              <a:grpSpLocks/>
            </p:cNvGrpSpPr>
            <p:nvPr/>
          </p:nvGrpSpPr>
          <p:grpSpPr bwMode="auto">
            <a:xfrm>
              <a:off x="1449" y="1866"/>
              <a:ext cx="1560" cy="1911"/>
              <a:chOff x="2472" y="1212"/>
              <a:chExt cx="1908" cy="2232"/>
            </a:xfrm>
          </p:grpSpPr>
          <p:sp>
            <p:nvSpPr>
              <p:cNvPr id="69641" name="Rectangle 202"/>
              <p:cNvSpPr>
                <a:spLocks noChangeArrowheads="1"/>
              </p:cNvSpPr>
              <p:nvPr/>
            </p:nvSpPr>
            <p:spPr bwMode="auto">
              <a:xfrm>
                <a:off x="2472" y="1242"/>
                <a:ext cx="1908" cy="2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642" name="Group 203"/>
              <p:cNvGrpSpPr>
                <a:grpSpLocks/>
              </p:cNvGrpSpPr>
              <p:nvPr/>
            </p:nvGrpSpPr>
            <p:grpSpPr bwMode="auto">
              <a:xfrm>
                <a:off x="2547" y="1212"/>
                <a:ext cx="1781" cy="2179"/>
                <a:chOff x="2547" y="1212"/>
                <a:chExt cx="1781" cy="2179"/>
              </a:xfrm>
            </p:grpSpPr>
            <p:grpSp>
              <p:nvGrpSpPr>
                <p:cNvPr id="69643" name="Group 204"/>
                <p:cNvGrpSpPr>
                  <a:grpSpLocks/>
                </p:cNvGrpSpPr>
                <p:nvPr/>
              </p:nvGrpSpPr>
              <p:grpSpPr bwMode="auto">
                <a:xfrm flipH="1">
                  <a:off x="2612" y="2114"/>
                  <a:ext cx="345" cy="337"/>
                  <a:chOff x="3776" y="2126"/>
                  <a:chExt cx="441" cy="337"/>
                </a:xfrm>
              </p:grpSpPr>
              <p:sp>
                <p:nvSpPr>
                  <p:cNvPr id="6974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2126"/>
                    <a:ext cx="358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69644" name="Group 208"/>
                <p:cNvGrpSpPr>
                  <a:grpSpLocks/>
                </p:cNvGrpSpPr>
                <p:nvPr/>
              </p:nvGrpSpPr>
              <p:grpSpPr bwMode="auto">
                <a:xfrm flipH="1">
                  <a:off x="2867" y="2398"/>
                  <a:ext cx="949" cy="332"/>
                  <a:chOff x="2927" y="2500"/>
                  <a:chExt cx="949" cy="332"/>
                </a:xfrm>
              </p:grpSpPr>
              <p:sp>
                <p:nvSpPr>
                  <p:cNvPr id="69744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7" y="2515"/>
                    <a:ext cx="236" cy="3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2500"/>
                    <a:ext cx="201" cy="3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6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5" y="2500"/>
                    <a:ext cx="561" cy="3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45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3114" y="178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6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831" y="2419"/>
                  <a:ext cx="236" cy="3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7" name="Line 214"/>
                <p:cNvSpPr>
                  <a:spLocks noChangeShapeType="1"/>
                </p:cNvSpPr>
                <p:nvPr/>
              </p:nvSpPr>
              <p:spPr bwMode="auto">
                <a:xfrm>
                  <a:off x="3113" y="2404"/>
                  <a:ext cx="201" cy="3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8" name="Line 215"/>
                <p:cNvSpPr>
                  <a:spLocks noChangeShapeType="1"/>
                </p:cNvSpPr>
                <p:nvPr/>
              </p:nvSpPr>
              <p:spPr bwMode="auto">
                <a:xfrm>
                  <a:off x="3219" y="2404"/>
                  <a:ext cx="561" cy="3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9649" name="Group 216"/>
                <p:cNvGrpSpPr>
                  <a:grpSpLocks/>
                </p:cNvGrpSpPr>
                <p:nvPr/>
              </p:nvGrpSpPr>
              <p:grpSpPr bwMode="auto">
                <a:xfrm>
                  <a:off x="3408" y="2216"/>
                  <a:ext cx="370" cy="208"/>
                  <a:chOff x="3600" y="219"/>
                  <a:chExt cx="360" cy="175"/>
                </a:xfrm>
              </p:grpSpPr>
              <p:sp>
                <p:nvSpPr>
                  <p:cNvPr id="69731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4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35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736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41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2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3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9737" name="Group 22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38" name="Line 2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39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0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9650" name="Group 230"/>
                <p:cNvGrpSpPr>
                  <a:grpSpLocks/>
                </p:cNvGrpSpPr>
                <p:nvPr/>
              </p:nvGrpSpPr>
              <p:grpSpPr bwMode="auto">
                <a:xfrm>
                  <a:off x="3606" y="2727"/>
                  <a:ext cx="369" cy="208"/>
                  <a:chOff x="3600" y="219"/>
                  <a:chExt cx="360" cy="175"/>
                </a:xfrm>
              </p:grpSpPr>
              <p:sp>
                <p:nvSpPr>
                  <p:cNvPr id="69718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19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20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21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22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723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28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9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30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9724" name="Group 240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25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6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7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9651" name="Group 244"/>
                <p:cNvGrpSpPr>
                  <a:grpSpLocks/>
                </p:cNvGrpSpPr>
                <p:nvPr/>
              </p:nvGrpSpPr>
              <p:grpSpPr bwMode="auto">
                <a:xfrm>
                  <a:off x="3124" y="2738"/>
                  <a:ext cx="370" cy="208"/>
                  <a:chOff x="3600" y="219"/>
                  <a:chExt cx="360" cy="175"/>
                </a:xfrm>
              </p:grpSpPr>
              <p:sp>
                <p:nvSpPr>
                  <p:cNvPr id="69705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6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8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09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710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15" name="Line 2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6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7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9711" name="Group 254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12" name="Line 2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3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4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9652" name="Group 258"/>
                <p:cNvGrpSpPr>
                  <a:grpSpLocks/>
                </p:cNvGrpSpPr>
                <p:nvPr/>
              </p:nvGrpSpPr>
              <p:grpSpPr bwMode="auto">
                <a:xfrm>
                  <a:off x="2639" y="2739"/>
                  <a:ext cx="369" cy="207"/>
                  <a:chOff x="3600" y="219"/>
                  <a:chExt cx="360" cy="175"/>
                </a:xfrm>
              </p:grpSpPr>
              <p:sp>
                <p:nvSpPr>
                  <p:cNvPr id="69692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4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696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697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02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3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4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9698" name="Group 268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99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0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1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9653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826" y="3132"/>
                  <a:ext cx="1397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to/from customers</a:t>
                  </a:r>
                </a:p>
              </p:txBody>
            </p:sp>
            <p:sp>
              <p:nvSpPr>
                <p:cNvPr id="69654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3666" y="2030"/>
                  <a:ext cx="662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peering</a:t>
                  </a:r>
                </a:p>
              </p:txBody>
            </p:sp>
            <p:sp>
              <p:nvSpPr>
                <p:cNvPr id="69655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891" y="1586"/>
                  <a:ext cx="1396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 to/from backbone</a:t>
                  </a:r>
                </a:p>
              </p:txBody>
            </p:sp>
            <p:sp>
              <p:nvSpPr>
                <p:cNvPr id="69656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47" y="1319"/>
                  <a:ext cx="1770" cy="2072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657" name="Group 276"/>
                <p:cNvGrpSpPr>
                  <a:grpSpLocks/>
                </p:cNvGrpSpPr>
                <p:nvPr/>
              </p:nvGrpSpPr>
              <p:grpSpPr bwMode="auto">
                <a:xfrm>
                  <a:off x="2922" y="2204"/>
                  <a:ext cx="370" cy="208"/>
                  <a:chOff x="3600" y="219"/>
                  <a:chExt cx="360" cy="175"/>
                </a:xfrm>
              </p:grpSpPr>
              <p:sp>
                <p:nvSpPr>
                  <p:cNvPr id="69679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2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683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684" name="Group 28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89" name="Line 2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90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91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9685" name="Group 28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86" name="Line 2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87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88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9658" name="Line 290"/>
                <p:cNvSpPr>
                  <a:spLocks noChangeShapeType="1"/>
                </p:cNvSpPr>
                <p:nvPr/>
              </p:nvSpPr>
              <p:spPr bwMode="auto">
                <a:xfrm flipH="1" flipV="1">
                  <a:off x="3612" y="181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9659" name="Group 291"/>
                <p:cNvGrpSpPr>
                  <a:grpSpLocks/>
                </p:cNvGrpSpPr>
                <p:nvPr/>
              </p:nvGrpSpPr>
              <p:grpSpPr bwMode="auto">
                <a:xfrm>
                  <a:off x="3776" y="2126"/>
                  <a:ext cx="441" cy="606"/>
                  <a:chOff x="3776" y="2126"/>
                  <a:chExt cx="441" cy="606"/>
                </a:xfrm>
              </p:grpSpPr>
              <p:sp>
                <p:nvSpPr>
                  <p:cNvPr id="69676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77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78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126"/>
                    <a:ext cx="356" cy="6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….</a:t>
                    </a:r>
                  </a:p>
                </p:txBody>
              </p:sp>
            </p:grpSp>
            <p:grpSp>
              <p:nvGrpSpPr>
                <p:cNvPr id="69660" name="Group 295"/>
                <p:cNvGrpSpPr>
                  <a:grpSpLocks/>
                </p:cNvGrpSpPr>
                <p:nvPr/>
              </p:nvGrpSpPr>
              <p:grpSpPr bwMode="auto">
                <a:xfrm>
                  <a:off x="3594" y="2893"/>
                  <a:ext cx="351" cy="279"/>
                  <a:chOff x="4302" y="2857"/>
                  <a:chExt cx="351" cy="279"/>
                </a:xfrm>
              </p:grpSpPr>
              <p:grpSp>
                <p:nvGrpSpPr>
                  <p:cNvPr id="69672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74" name="Line 29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75" name="Line 29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73" name="Text Box 29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38" y="2821"/>
                    <a:ext cx="279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69661" name="Group 300"/>
                <p:cNvGrpSpPr>
                  <a:grpSpLocks/>
                </p:cNvGrpSpPr>
                <p:nvPr/>
              </p:nvGrpSpPr>
              <p:grpSpPr bwMode="auto">
                <a:xfrm>
                  <a:off x="3104" y="2919"/>
                  <a:ext cx="352" cy="279"/>
                  <a:chOff x="4304" y="2859"/>
                  <a:chExt cx="352" cy="279"/>
                </a:xfrm>
              </p:grpSpPr>
              <p:grpSp>
                <p:nvGrpSpPr>
                  <p:cNvPr id="69668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70" name="Line 3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71" name="Line 30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69" name="Text Box 304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40" y="2823"/>
                    <a:ext cx="279" cy="3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69662" name="Group 305"/>
                <p:cNvGrpSpPr>
                  <a:grpSpLocks/>
                </p:cNvGrpSpPr>
                <p:nvPr/>
              </p:nvGrpSpPr>
              <p:grpSpPr bwMode="auto">
                <a:xfrm>
                  <a:off x="2588" y="2913"/>
                  <a:ext cx="353" cy="279"/>
                  <a:chOff x="4304" y="2859"/>
                  <a:chExt cx="320" cy="279"/>
                </a:xfrm>
              </p:grpSpPr>
              <p:grpSp>
                <p:nvGrpSpPr>
                  <p:cNvPr id="69664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66" name="Line 30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67" name="Line 30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65" name="Text Box 30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24" y="2839"/>
                    <a:ext cx="279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…</a:t>
                    </a:r>
                  </a:p>
                </p:txBody>
              </p:sp>
            </p:grpSp>
            <p:sp>
              <p:nvSpPr>
                <p:cNvPr id="69663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620" y="1212"/>
                  <a:ext cx="1569" cy="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4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POP: point-of-presence</a:t>
                  </a:r>
                </a:p>
              </p:txBody>
            </p:sp>
          </p:grpSp>
        </p:grpSp>
        <p:sp>
          <p:nvSpPr>
            <p:cNvPr id="69640" name="Freeform 311"/>
            <p:cNvSpPr>
              <a:spLocks/>
            </p:cNvSpPr>
            <p:nvPr/>
          </p:nvSpPr>
          <p:spPr bwMode="auto">
            <a:xfrm>
              <a:off x="1063" y="1858"/>
              <a:ext cx="446" cy="1866"/>
            </a:xfrm>
            <a:custGeom>
              <a:avLst/>
              <a:gdLst>
                <a:gd name="T0" fmla="*/ 0 w 446"/>
                <a:gd name="T1" fmla="*/ 1290 h 1866"/>
                <a:gd name="T2" fmla="*/ 389 w 446"/>
                <a:gd name="T3" fmla="*/ 0 h 1866"/>
                <a:gd name="T4" fmla="*/ 414 w 446"/>
                <a:gd name="T5" fmla="*/ 933 h 1866"/>
                <a:gd name="T6" fmla="*/ 446 w 446"/>
                <a:gd name="T7" fmla="*/ 1509 h 1866"/>
                <a:gd name="T8" fmla="*/ 446 w 446"/>
                <a:gd name="T9" fmla="*/ 1866 h 1866"/>
                <a:gd name="T10" fmla="*/ 0 w 446"/>
                <a:gd name="T11" fmla="*/ 1290 h 18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1866"/>
                <a:gd name="T20" fmla="*/ 446 w 446"/>
                <a:gd name="T21" fmla="*/ 1866 h 18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1866">
                  <a:moveTo>
                    <a:pt x="0" y="1290"/>
                  </a:moveTo>
                  <a:lnTo>
                    <a:pt x="389" y="0"/>
                  </a:lnTo>
                  <a:lnTo>
                    <a:pt x="414" y="933"/>
                  </a:lnTo>
                  <a:lnTo>
                    <a:pt x="446" y="1509"/>
                  </a:lnTo>
                  <a:lnTo>
                    <a:pt x="446" y="1866"/>
                  </a:lnTo>
                  <a:lnTo>
                    <a:pt x="0" y="129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7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dirty="0">
                <a:solidFill>
                  <a:srgbClr val="800000"/>
                </a:solidFill>
              </a:rPr>
              <a:t>“Tier-2” ISPs: smaller (often regional) ISPs</a:t>
            </a:r>
          </a:p>
          <a:p>
            <a:pPr lvl="1"/>
            <a:r>
              <a:rPr lang="en-US" sz="2000" dirty="0"/>
              <a:t>Connect to one or more tier-1 ISPs, possibly other tier-2 ISPs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7066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066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066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70685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70705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6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0707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6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70702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3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0704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7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70699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0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0701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8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70696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0698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9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70693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0695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90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1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2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177800" y="3406775"/>
            <a:ext cx="3562350" cy="2014538"/>
            <a:chOff x="112" y="2146"/>
            <a:chExt cx="2244" cy="1269"/>
          </a:xfrm>
        </p:grpSpPr>
        <p:sp>
          <p:nvSpPr>
            <p:cNvPr id="70682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Tier-2 ISP pays tier-1 ISP for connectivity to rest of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>
                  <a:latin typeface="Helvetica" pitchFamily="2" charset="0"/>
                </a:rPr>
                <a:t> tier-2 ISP is customer of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800" dirty="0">
                  <a:latin typeface="Helvetica" pitchFamily="2" charset="0"/>
                </a:rPr>
                <a:t>tier-1 provider</a:t>
              </a:r>
            </a:p>
          </p:txBody>
        </p:sp>
        <p:sp>
          <p:nvSpPr>
            <p:cNvPr id="70683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6337300" y="3019425"/>
            <a:ext cx="2705100" cy="2136775"/>
            <a:chOff x="3992" y="1902"/>
            <a:chExt cx="1704" cy="1346"/>
          </a:xfrm>
        </p:grpSpPr>
        <p:sp>
          <p:nvSpPr>
            <p:cNvPr id="70677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Tier-2 ISPs also peer privately with each other.</a:t>
              </a:r>
            </a:p>
          </p:txBody>
        </p:sp>
        <p:sp>
          <p:nvSpPr>
            <p:cNvPr id="70679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Line 72"/>
            <p:cNvSpPr>
              <a:spLocks noChangeShapeType="1"/>
            </p:cNvSpPr>
            <p:nvPr/>
          </p:nvSpPr>
          <p:spPr bwMode="auto">
            <a:xfrm flipH="1">
              <a:off x="4179" y="2166"/>
              <a:ext cx="43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Internet Structure:</a:t>
            </a:r>
            <a:br>
              <a:rPr lang="en-US" sz="3200" dirty="0"/>
            </a:br>
            <a:r>
              <a:rPr lang="en-US" sz="3200" dirty="0"/>
              <a:t> Network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16922"/>
            <a:ext cx="8440738" cy="914400"/>
          </a:xfrm>
        </p:spPr>
        <p:txBody>
          <a:bodyPr/>
          <a:lstStyle/>
          <a:p>
            <a:r>
              <a:rPr lang="en-US" sz="2400" dirty="0">
                <a:solidFill>
                  <a:srgbClr val="800000"/>
                </a:solidFill>
              </a:rPr>
              <a:t>“Tier-3” ISPs and local ISPs </a:t>
            </a:r>
          </a:p>
          <a:p>
            <a:pPr lvl="1"/>
            <a:r>
              <a:rPr lang="en-US" sz="2000" dirty="0"/>
              <a:t>last hop (“access”) network (closest to end systems)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71686" name="Oval 4"/>
          <p:cNvSpPr>
            <a:spLocks noChangeArrowheads="1"/>
          </p:cNvSpPr>
          <p:nvPr/>
        </p:nvSpPr>
        <p:spPr bwMode="auto">
          <a:xfrm>
            <a:off x="2601540" y="4412704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1687" name="Oval 5"/>
          <p:cNvSpPr>
            <a:spLocks noChangeArrowheads="1"/>
          </p:cNvSpPr>
          <p:nvPr/>
        </p:nvSpPr>
        <p:spPr bwMode="auto">
          <a:xfrm>
            <a:off x="3700090" y="3209379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1688" name="Oval 6"/>
          <p:cNvSpPr>
            <a:spLocks noChangeArrowheads="1"/>
          </p:cNvSpPr>
          <p:nvPr/>
        </p:nvSpPr>
        <p:spPr bwMode="auto">
          <a:xfrm>
            <a:off x="4970090" y="4374604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71689" name="Oval 7"/>
          <p:cNvSpPr>
            <a:spLocks noChangeArrowheads="1"/>
          </p:cNvSpPr>
          <p:nvPr/>
        </p:nvSpPr>
        <p:spPr bwMode="auto">
          <a:xfrm>
            <a:off x="5290765" y="4380954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Oval 8"/>
          <p:cNvSpPr>
            <a:spLocks noChangeArrowheads="1"/>
          </p:cNvSpPr>
          <p:nvPr/>
        </p:nvSpPr>
        <p:spPr bwMode="auto">
          <a:xfrm>
            <a:off x="4839915" y="3911054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Oval 9"/>
          <p:cNvSpPr>
            <a:spLocks noChangeArrowheads="1"/>
          </p:cNvSpPr>
          <p:nvPr/>
        </p:nvSpPr>
        <p:spPr bwMode="auto">
          <a:xfrm>
            <a:off x="4376365" y="3936454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Oval 10"/>
          <p:cNvSpPr>
            <a:spLocks noChangeArrowheads="1"/>
          </p:cNvSpPr>
          <p:nvPr/>
        </p:nvSpPr>
        <p:spPr bwMode="auto">
          <a:xfrm>
            <a:off x="3906465" y="4393654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1"/>
          <p:cNvSpPr>
            <a:spLocks noChangeArrowheads="1"/>
          </p:cNvSpPr>
          <p:nvPr/>
        </p:nvSpPr>
        <p:spPr bwMode="auto">
          <a:xfrm>
            <a:off x="4401765" y="4711154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12"/>
          <p:cNvSpPr>
            <a:spLocks noChangeArrowheads="1"/>
          </p:cNvSpPr>
          <p:nvPr/>
        </p:nvSpPr>
        <p:spPr bwMode="auto">
          <a:xfrm>
            <a:off x="4916115" y="4698454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3"/>
          <p:cNvSpPr>
            <a:spLocks noChangeShapeType="1"/>
          </p:cNvSpPr>
          <p:nvPr/>
        </p:nvSpPr>
        <p:spPr bwMode="auto">
          <a:xfrm flipV="1">
            <a:off x="4538290" y="4768304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Line 14"/>
          <p:cNvSpPr>
            <a:spLocks noChangeShapeType="1"/>
          </p:cNvSpPr>
          <p:nvPr/>
        </p:nvSpPr>
        <p:spPr bwMode="auto">
          <a:xfrm>
            <a:off x="4947865" y="4025354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5"/>
          <p:cNvSpPr>
            <a:spLocks noChangeShapeType="1"/>
          </p:cNvSpPr>
          <p:nvPr/>
        </p:nvSpPr>
        <p:spPr bwMode="auto">
          <a:xfrm flipV="1">
            <a:off x="4004890" y="4057104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698" name="Group 22"/>
          <p:cNvGrpSpPr>
            <a:grpSpLocks/>
          </p:cNvGrpSpPr>
          <p:nvPr/>
        </p:nvGrpSpPr>
        <p:grpSpPr bwMode="auto">
          <a:xfrm>
            <a:off x="2115765" y="2815679"/>
            <a:ext cx="6219825" cy="2838450"/>
            <a:chOff x="1226" y="2070"/>
            <a:chExt cx="3918" cy="1788"/>
          </a:xfrm>
        </p:grpSpPr>
        <p:grpSp>
          <p:nvGrpSpPr>
            <p:cNvPr id="71736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71756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1758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37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71753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4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1755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38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71750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1752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39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71747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8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1749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40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71744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5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</a:rPr>
                  <a:t>Tier-2 ISP</a:t>
                </a:r>
                <a:endParaRPr lang="en-US" dirty="0"/>
              </a:p>
            </p:txBody>
          </p:sp>
          <p:sp>
            <p:nvSpPr>
              <p:cNvPr id="71746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41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2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3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9" name="Oval 52"/>
          <p:cNvSpPr>
            <a:spLocks noChangeArrowheads="1"/>
          </p:cNvSpPr>
          <p:nvPr/>
        </p:nvSpPr>
        <p:spPr bwMode="auto">
          <a:xfrm>
            <a:off x="6506790" y="321255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53"/>
          <p:cNvSpPr>
            <a:spLocks noChangeArrowheads="1"/>
          </p:cNvSpPr>
          <p:nvPr/>
        </p:nvSpPr>
        <p:spPr bwMode="auto">
          <a:xfrm>
            <a:off x="7471990" y="452065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54"/>
          <p:cNvSpPr>
            <a:spLocks noChangeShapeType="1"/>
          </p:cNvSpPr>
          <p:nvPr/>
        </p:nvSpPr>
        <p:spPr bwMode="auto">
          <a:xfrm>
            <a:off x="6621090" y="3352254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1709365" y="2002879"/>
            <a:ext cx="6823075" cy="4162425"/>
            <a:chOff x="970" y="1558"/>
            <a:chExt cx="4298" cy="2622"/>
          </a:xfrm>
        </p:grpSpPr>
        <p:grpSp>
          <p:nvGrpSpPr>
            <p:cNvPr id="71709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71734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5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0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71732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3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1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71730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1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2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71728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9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3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71726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7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4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71724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5" name="Text Box 70"/>
              <p:cNvSpPr txBox="1">
                <a:spLocks noChangeArrowheads="1"/>
              </p:cNvSpPr>
              <p:nvPr/>
            </p:nvSpPr>
            <p:spPr bwMode="auto">
              <a:xfrm>
                <a:off x="4353" y="1106"/>
                <a:ext cx="48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Tier 3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5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71722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6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71720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1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  <p:grpSp>
          <p:nvGrpSpPr>
            <p:cNvPr id="71717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71718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9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 dirty="0">
                    <a:latin typeface="Helvetica" pitchFamily="2" charset="0"/>
                  </a:rPr>
                  <a:t>local</a:t>
                </a:r>
              </a:p>
              <a:p>
                <a:pPr algn="ctr"/>
                <a:r>
                  <a:rPr lang="en-US" sz="1800" dirty="0">
                    <a:latin typeface="Helvetica" pitchFamily="2" charset="0"/>
                  </a:rPr>
                  <a:t>ISP</a:t>
                </a:r>
                <a:endParaRPr lang="en-US" dirty="0"/>
              </a:p>
            </p:txBody>
          </p:sp>
        </p:grp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353640" y="2704554"/>
            <a:ext cx="2825750" cy="2819400"/>
            <a:chOff x="116" y="2000"/>
            <a:chExt cx="1780" cy="1776"/>
          </a:xfrm>
        </p:grpSpPr>
        <p:sp>
          <p:nvSpPr>
            <p:cNvPr id="71704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Local and tier- 3 ISPs are customers of</a:t>
              </a:r>
            </a:p>
            <a:p>
              <a:r>
                <a:rPr lang="en-US" sz="1800" dirty="0">
                  <a:latin typeface="Helvetica" pitchFamily="2" charset="0"/>
                </a:rPr>
                <a:t>higher tier ISPs</a:t>
              </a:r>
            </a:p>
            <a:p>
              <a:r>
                <a:rPr lang="en-US" sz="1800" dirty="0">
                  <a:latin typeface="Helvetica" pitchFamily="2" charset="0"/>
                </a:rPr>
                <a:t>connecting them to rest of Internet</a:t>
              </a:r>
            </a:p>
          </p:txBody>
        </p:sp>
        <p:sp>
          <p:nvSpPr>
            <p:cNvPr id="71705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Internet Structure:</a:t>
            </a:r>
            <a:br>
              <a:rPr lang="en-US" sz="3200" dirty="0"/>
            </a:br>
            <a:r>
              <a:rPr lang="en-US" sz="3200" dirty="0"/>
              <a:t> Network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889000" y="14146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889000" y="20877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889000" y="27608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889000" y="34339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889000" y="41070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889000" y="47801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889000" y="54532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6731000" y="14146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6731000" y="20877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1"/>
          <p:cNvSpPr>
            <a:spLocks noChangeArrowheads="1"/>
          </p:cNvSpPr>
          <p:nvPr/>
        </p:nvSpPr>
        <p:spPr bwMode="auto">
          <a:xfrm>
            <a:off x="6731000" y="27608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2"/>
          <p:cNvSpPr>
            <a:spLocks noChangeArrowheads="1"/>
          </p:cNvSpPr>
          <p:nvPr/>
        </p:nvSpPr>
        <p:spPr bwMode="auto">
          <a:xfrm>
            <a:off x="6731000" y="34339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3"/>
          <p:cNvSpPr>
            <a:spLocks noChangeArrowheads="1"/>
          </p:cNvSpPr>
          <p:nvPr/>
        </p:nvSpPr>
        <p:spPr bwMode="auto">
          <a:xfrm>
            <a:off x="6731000" y="41070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4"/>
          <p:cNvSpPr>
            <a:spLocks noChangeArrowheads="1"/>
          </p:cNvSpPr>
          <p:nvPr/>
        </p:nvSpPr>
        <p:spPr bwMode="auto">
          <a:xfrm>
            <a:off x="6731000" y="47801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5"/>
          <p:cNvSpPr>
            <a:spLocks noChangeArrowheads="1"/>
          </p:cNvSpPr>
          <p:nvPr/>
        </p:nvSpPr>
        <p:spPr bwMode="auto">
          <a:xfrm>
            <a:off x="6731000" y="54532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6"/>
          <p:cNvSpPr>
            <a:spLocks noChangeArrowheads="1"/>
          </p:cNvSpPr>
          <p:nvPr/>
        </p:nvSpPr>
        <p:spPr bwMode="auto">
          <a:xfrm>
            <a:off x="2794000" y="40816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7"/>
          <p:cNvSpPr>
            <a:spLocks noChangeArrowheads="1"/>
          </p:cNvSpPr>
          <p:nvPr/>
        </p:nvSpPr>
        <p:spPr bwMode="auto">
          <a:xfrm>
            <a:off x="2794000" y="47547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18"/>
          <p:cNvSpPr>
            <a:spLocks noChangeArrowheads="1"/>
          </p:cNvSpPr>
          <p:nvPr/>
        </p:nvSpPr>
        <p:spPr bwMode="auto">
          <a:xfrm>
            <a:off x="2794000" y="54278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19"/>
          <p:cNvSpPr>
            <a:spLocks noChangeArrowheads="1"/>
          </p:cNvSpPr>
          <p:nvPr/>
        </p:nvSpPr>
        <p:spPr bwMode="auto">
          <a:xfrm>
            <a:off x="974725" y="1465406"/>
            <a:ext cx="1143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Application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4" name="Rectangle 20"/>
          <p:cNvSpPr>
            <a:spLocks noChangeArrowheads="1"/>
          </p:cNvSpPr>
          <p:nvPr/>
        </p:nvSpPr>
        <p:spPr bwMode="auto">
          <a:xfrm>
            <a:off x="965200" y="2125806"/>
            <a:ext cx="1189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Presentation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5" name="Rectangle 21"/>
          <p:cNvSpPr>
            <a:spLocks noChangeArrowheads="1"/>
          </p:cNvSpPr>
          <p:nvPr/>
        </p:nvSpPr>
        <p:spPr bwMode="auto">
          <a:xfrm>
            <a:off x="1168400" y="2786206"/>
            <a:ext cx="803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Session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6" name="Rectangle 22"/>
          <p:cNvSpPr>
            <a:spLocks noChangeArrowheads="1"/>
          </p:cNvSpPr>
          <p:nvPr/>
        </p:nvSpPr>
        <p:spPr bwMode="auto">
          <a:xfrm>
            <a:off x="1098550" y="3446606"/>
            <a:ext cx="9731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Transport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7" name="Rectangle 23"/>
          <p:cNvSpPr>
            <a:spLocks noChangeArrowheads="1"/>
          </p:cNvSpPr>
          <p:nvPr/>
        </p:nvSpPr>
        <p:spPr bwMode="auto">
          <a:xfrm>
            <a:off x="1150938" y="4107006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Network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8" name="Rectangle 24"/>
          <p:cNvSpPr>
            <a:spLocks noChangeArrowheads="1"/>
          </p:cNvSpPr>
          <p:nvPr/>
        </p:nvSpPr>
        <p:spPr bwMode="auto">
          <a:xfrm>
            <a:off x="1108075" y="4767406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099" name="Rectangle 25"/>
          <p:cNvSpPr>
            <a:spLocks noChangeArrowheads="1"/>
          </p:cNvSpPr>
          <p:nvPr/>
        </p:nvSpPr>
        <p:spPr bwMode="auto">
          <a:xfrm>
            <a:off x="1187450" y="5427806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00" name="Rectangle 26"/>
          <p:cNvSpPr>
            <a:spLocks noChangeArrowheads="1"/>
          </p:cNvSpPr>
          <p:nvPr/>
        </p:nvSpPr>
        <p:spPr bwMode="auto">
          <a:xfrm>
            <a:off x="6731000" y="14146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Rectangle 27"/>
          <p:cNvSpPr>
            <a:spLocks noChangeArrowheads="1"/>
          </p:cNvSpPr>
          <p:nvPr/>
        </p:nvSpPr>
        <p:spPr bwMode="auto">
          <a:xfrm>
            <a:off x="6731000" y="2087706"/>
            <a:ext cx="1346200" cy="66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Rectangle 28"/>
          <p:cNvSpPr>
            <a:spLocks noChangeArrowheads="1"/>
          </p:cNvSpPr>
          <p:nvPr/>
        </p:nvSpPr>
        <p:spPr bwMode="auto">
          <a:xfrm>
            <a:off x="6731000" y="27608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Rectangle 29"/>
          <p:cNvSpPr>
            <a:spLocks noChangeArrowheads="1"/>
          </p:cNvSpPr>
          <p:nvPr/>
        </p:nvSpPr>
        <p:spPr bwMode="auto">
          <a:xfrm>
            <a:off x="6731000" y="3433906"/>
            <a:ext cx="1346200" cy="66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Rectangle 30"/>
          <p:cNvSpPr>
            <a:spLocks noChangeArrowheads="1"/>
          </p:cNvSpPr>
          <p:nvPr/>
        </p:nvSpPr>
        <p:spPr bwMode="auto">
          <a:xfrm>
            <a:off x="6731000" y="41070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Rectangle 31"/>
          <p:cNvSpPr>
            <a:spLocks noChangeArrowheads="1"/>
          </p:cNvSpPr>
          <p:nvPr/>
        </p:nvSpPr>
        <p:spPr bwMode="auto">
          <a:xfrm>
            <a:off x="6731000" y="4780106"/>
            <a:ext cx="1346200" cy="66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2"/>
          <p:cNvSpPr>
            <a:spLocks noChangeArrowheads="1"/>
          </p:cNvSpPr>
          <p:nvPr/>
        </p:nvSpPr>
        <p:spPr bwMode="auto">
          <a:xfrm>
            <a:off x="6731000" y="54532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Rectangle 33"/>
          <p:cNvSpPr>
            <a:spLocks noChangeArrowheads="1"/>
          </p:cNvSpPr>
          <p:nvPr/>
        </p:nvSpPr>
        <p:spPr bwMode="auto">
          <a:xfrm>
            <a:off x="6816725" y="1465406"/>
            <a:ext cx="1143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08" name="Rectangle 34"/>
          <p:cNvSpPr>
            <a:spLocks noChangeArrowheads="1"/>
          </p:cNvSpPr>
          <p:nvPr/>
        </p:nvSpPr>
        <p:spPr bwMode="auto">
          <a:xfrm>
            <a:off x="6807200" y="2125806"/>
            <a:ext cx="1189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Presentation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09" name="Rectangle 35"/>
          <p:cNvSpPr>
            <a:spLocks noChangeArrowheads="1"/>
          </p:cNvSpPr>
          <p:nvPr/>
        </p:nvSpPr>
        <p:spPr bwMode="auto">
          <a:xfrm>
            <a:off x="7010400" y="2786206"/>
            <a:ext cx="803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Session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0" name="Rectangle 36"/>
          <p:cNvSpPr>
            <a:spLocks noChangeArrowheads="1"/>
          </p:cNvSpPr>
          <p:nvPr/>
        </p:nvSpPr>
        <p:spPr bwMode="auto">
          <a:xfrm>
            <a:off x="6940550" y="3446606"/>
            <a:ext cx="9731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Transport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1" name="Rectangle 37"/>
          <p:cNvSpPr>
            <a:spLocks noChangeArrowheads="1"/>
          </p:cNvSpPr>
          <p:nvPr/>
        </p:nvSpPr>
        <p:spPr bwMode="auto">
          <a:xfrm>
            <a:off x="6992938" y="4107006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Network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2" name="Rectangle 38"/>
          <p:cNvSpPr>
            <a:spLocks noChangeArrowheads="1"/>
          </p:cNvSpPr>
          <p:nvPr/>
        </p:nvSpPr>
        <p:spPr bwMode="auto">
          <a:xfrm>
            <a:off x="6950075" y="4767406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3" name="Rectangle 39"/>
          <p:cNvSpPr>
            <a:spLocks noChangeArrowheads="1"/>
          </p:cNvSpPr>
          <p:nvPr/>
        </p:nvSpPr>
        <p:spPr bwMode="auto">
          <a:xfrm>
            <a:off x="7029450" y="5427806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4" name="Rectangle 40"/>
          <p:cNvSpPr>
            <a:spLocks noChangeArrowheads="1"/>
          </p:cNvSpPr>
          <p:nvPr/>
        </p:nvSpPr>
        <p:spPr bwMode="auto">
          <a:xfrm>
            <a:off x="2794000" y="40816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Rectangle 41"/>
          <p:cNvSpPr>
            <a:spLocks noChangeArrowheads="1"/>
          </p:cNvSpPr>
          <p:nvPr/>
        </p:nvSpPr>
        <p:spPr bwMode="auto">
          <a:xfrm>
            <a:off x="2794000" y="4754706"/>
            <a:ext cx="1346200" cy="66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2"/>
          <p:cNvSpPr>
            <a:spLocks noChangeArrowheads="1"/>
          </p:cNvSpPr>
          <p:nvPr/>
        </p:nvSpPr>
        <p:spPr bwMode="auto">
          <a:xfrm>
            <a:off x="3005138" y="4132406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Network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17" name="Rectangle 43"/>
          <p:cNvSpPr>
            <a:spLocks noChangeArrowheads="1"/>
          </p:cNvSpPr>
          <p:nvPr/>
        </p:nvSpPr>
        <p:spPr bwMode="auto">
          <a:xfrm>
            <a:off x="2895600" y="6396181"/>
            <a:ext cx="28368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Electrical and/or Optical Signals</a:t>
            </a:r>
          </a:p>
        </p:txBody>
      </p:sp>
      <p:sp>
        <p:nvSpPr>
          <p:cNvPr id="3118" name="Line 44"/>
          <p:cNvSpPr>
            <a:spLocks noChangeShapeType="1"/>
          </p:cNvSpPr>
          <p:nvPr/>
        </p:nvSpPr>
        <p:spPr bwMode="auto">
          <a:xfrm>
            <a:off x="1574800" y="6139006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Line 45"/>
          <p:cNvSpPr>
            <a:spLocks noChangeShapeType="1"/>
          </p:cNvSpPr>
          <p:nvPr/>
        </p:nvSpPr>
        <p:spPr bwMode="auto">
          <a:xfrm>
            <a:off x="5778500" y="6100906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Rectangle 46"/>
          <p:cNvSpPr>
            <a:spLocks noChangeArrowheads="1"/>
          </p:cNvSpPr>
          <p:nvPr/>
        </p:nvSpPr>
        <p:spPr bwMode="auto">
          <a:xfrm>
            <a:off x="735013" y="929344"/>
            <a:ext cx="18226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A</a:t>
            </a:r>
          </a:p>
        </p:txBody>
      </p:sp>
      <p:sp>
        <p:nvSpPr>
          <p:cNvPr id="3121" name="Line 47"/>
          <p:cNvSpPr>
            <a:spLocks noChangeShapeType="1"/>
          </p:cNvSpPr>
          <p:nvPr/>
        </p:nvSpPr>
        <p:spPr bwMode="auto">
          <a:xfrm>
            <a:off x="1485900" y="761578"/>
            <a:ext cx="0" cy="266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Line 48"/>
          <p:cNvSpPr>
            <a:spLocks noChangeShapeType="1"/>
          </p:cNvSpPr>
          <p:nvPr/>
        </p:nvSpPr>
        <p:spPr bwMode="auto">
          <a:xfrm>
            <a:off x="7391400" y="786978"/>
            <a:ext cx="0" cy="266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Rectangle 49"/>
          <p:cNvSpPr>
            <a:spLocks noChangeArrowheads="1"/>
          </p:cNvSpPr>
          <p:nvPr/>
        </p:nvSpPr>
        <p:spPr bwMode="auto">
          <a:xfrm>
            <a:off x="6564313" y="932519"/>
            <a:ext cx="18355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B</a:t>
            </a:r>
          </a:p>
        </p:txBody>
      </p:sp>
      <p:sp>
        <p:nvSpPr>
          <p:cNvPr id="3124" name="Rectangle 50"/>
          <p:cNvSpPr>
            <a:spLocks noChangeArrowheads="1"/>
          </p:cNvSpPr>
          <p:nvPr/>
        </p:nvSpPr>
        <p:spPr bwMode="auto">
          <a:xfrm>
            <a:off x="2949575" y="4792806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25" name="Rectangle 51"/>
          <p:cNvSpPr>
            <a:spLocks noChangeArrowheads="1"/>
          </p:cNvSpPr>
          <p:nvPr/>
        </p:nvSpPr>
        <p:spPr bwMode="auto">
          <a:xfrm>
            <a:off x="3028950" y="5465906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26" name="Line 52"/>
          <p:cNvSpPr>
            <a:spLocks noChangeShapeType="1"/>
          </p:cNvSpPr>
          <p:nvPr/>
        </p:nvSpPr>
        <p:spPr bwMode="auto">
          <a:xfrm>
            <a:off x="3048000" y="6126306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Rectangle 53"/>
          <p:cNvSpPr>
            <a:spLocks noChangeArrowheads="1"/>
          </p:cNvSpPr>
          <p:nvPr/>
        </p:nvSpPr>
        <p:spPr bwMode="auto">
          <a:xfrm>
            <a:off x="4749800" y="40689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Rectangle 54"/>
          <p:cNvSpPr>
            <a:spLocks noChangeArrowheads="1"/>
          </p:cNvSpPr>
          <p:nvPr/>
        </p:nvSpPr>
        <p:spPr bwMode="auto">
          <a:xfrm>
            <a:off x="4749800" y="47420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Rectangle 55"/>
          <p:cNvSpPr>
            <a:spLocks noChangeArrowheads="1"/>
          </p:cNvSpPr>
          <p:nvPr/>
        </p:nvSpPr>
        <p:spPr bwMode="auto">
          <a:xfrm>
            <a:off x="4749800" y="54151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Rectangle 56"/>
          <p:cNvSpPr>
            <a:spLocks noChangeArrowheads="1"/>
          </p:cNvSpPr>
          <p:nvPr/>
        </p:nvSpPr>
        <p:spPr bwMode="auto">
          <a:xfrm>
            <a:off x="4749800" y="4068906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57"/>
          <p:cNvSpPr>
            <a:spLocks noChangeArrowheads="1"/>
          </p:cNvSpPr>
          <p:nvPr/>
        </p:nvSpPr>
        <p:spPr bwMode="auto">
          <a:xfrm>
            <a:off x="4749800" y="4742006"/>
            <a:ext cx="1346200" cy="66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58"/>
          <p:cNvSpPr>
            <a:spLocks noChangeArrowheads="1"/>
          </p:cNvSpPr>
          <p:nvPr/>
        </p:nvSpPr>
        <p:spPr bwMode="auto">
          <a:xfrm>
            <a:off x="4960938" y="4119706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Network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33" name="Rectangle 59"/>
          <p:cNvSpPr>
            <a:spLocks noChangeArrowheads="1"/>
          </p:cNvSpPr>
          <p:nvPr/>
        </p:nvSpPr>
        <p:spPr bwMode="auto">
          <a:xfrm>
            <a:off x="4905375" y="4780106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34" name="Rectangle 60"/>
          <p:cNvSpPr>
            <a:spLocks noChangeArrowheads="1"/>
          </p:cNvSpPr>
          <p:nvPr/>
        </p:nvSpPr>
        <p:spPr bwMode="auto">
          <a:xfrm>
            <a:off x="4984750" y="5453206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135" name="Line 61"/>
          <p:cNvSpPr>
            <a:spLocks noChangeShapeType="1"/>
          </p:cNvSpPr>
          <p:nvPr/>
        </p:nvSpPr>
        <p:spPr bwMode="auto">
          <a:xfrm>
            <a:off x="5067300" y="6100906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AutoShape 62"/>
          <p:cNvSpPr>
            <a:spLocks noChangeArrowheads="1"/>
          </p:cNvSpPr>
          <p:nvPr/>
        </p:nvSpPr>
        <p:spPr bwMode="auto">
          <a:xfrm>
            <a:off x="2406650" y="3922856"/>
            <a:ext cx="4165600" cy="24638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3"/>
          <p:cNvSpPr>
            <a:spLocks noChangeArrowheads="1"/>
          </p:cNvSpPr>
          <p:nvPr/>
        </p:nvSpPr>
        <p:spPr bwMode="auto">
          <a:xfrm>
            <a:off x="3022600" y="3672031"/>
            <a:ext cx="2255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Communication Network</a:t>
            </a:r>
          </a:p>
        </p:txBody>
      </p:sp>
      <p:sp>
        <p:nvSpPr>
          <p:cNvPr id="3138" name="Line 64"/>
          <p:cNvSpPr>
            <a:spLocks noChangeShapeType="1"/>
          </p:cNvSpPr>
          <p:nvPr/>
        </p:nvSpPr>
        <p:spPr bwMode="auto">
          <a:xfrm>
            <a:off x="3911600" y="6113606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Line 65"/>
          <p:cNvSpPr>
            <a:spLocks noChangeShapeType="1"/>
          </p:cNvSpPr>
          <p:nvPr/>
        </p:nvSpPr>
        <p:spPr bwMode="auto">
          <a:xfrm>
            <a:off x="1587500" y="6342206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Line 66"/>
          <p:cNvSpPr>
            <a:spLocks noChangeShapeType="1"/>
          </p:cNvSpPr>
          <p:nvPr/>
        </p:nvSpPr>
        <p:spPr bwMode="auto">
          <a:xfrm>
            <a:off x="3924300" y="631680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Line 67"/>
          <p:cNvSpPr>
            <a:spLocks noChangeShapeType="1"/>
          </p:cNvSpPr>
          <p:nvPr/>
        </p:nvSpPr>
        <p:spPr bwMode="auto">
          <a:xfrm>
            <a:off x="5791200" y="6304106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2" name="Line 68"/>
          <p:cNvSpPr>
            <a:spLocks noChangeShapeType="1"/>
          </p:cNvSpPr>
          <p:nvPr/>
        </p:nvSpPr>
        <p:spPr bwMode="auto">
          <a:xfrm>
            <a:off x="7467600" y="6139006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Line 69"/>
          <p:cNvSpPr>
            <a:spLocks noChangeShapeType="1"/>
          </p:cNvSpPr>
          <p:nvPr/>
        </p:nvSpPr>
        <p:spPr bwMode="auto">
          <a:xfrm>
            <a:off x="2599670" y="647278"/>
            <a:ext cx="3979696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Line 70"/>
          <p:cNvSpPr>
            <a:spLocks noChangeShapeType="1"/>
          </p:cNvSpPr>
          <p:nvPr/>
        </p:nvSpPr>
        <p:spPr bwMode="auto">
          <a:xfrm>
            <a:off x="2395538" y="1735281"/>
            <a:ext cx="41370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Line 71"/>
          <p:cNvSpPr>
            <a:spLocks noChangeShapeType="1"/>
          </p:cNvSpPr>
          <p:nvPr/>
        </p:nvSpPr>
        <p:spPr bwMode="auto">
          <a:xfrm>
            <a:off x="2390775" y="2475056"/>
            <a:ext cx="41370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Line 72"/>
          <p:cNvSpPr>
            <a:spLocks noChangeShapeType="1"/>
          </p:cNvSpPr>
          <p:nvPr/>
        </p:nvSpPr>
        <p:spPr bwMode="auto">
          <a:xfrm>
            <a:off x="2386013" y="3111644"/>
            <a:ext cx="41370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Line 73"/>
          <p:cNvSpPr>
            <a:spLocks noChangeShapeType="1"/>
          </p:cNvSpPr>
          <p:nvPr/>
        </p:nvSpPr>
        <p:spPr bwMode="auto">
          <a:xfrm>
            <a:off x="2419350" y="3667269"/>
            <a:ext cx="41370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Line 74"/>
          <p:cNvSpPr>
            <a:spLocks noChangeShapeType="1"/>
          </p:cNvSpPr>
          <p:nvPr/>
        </p:nvSpPr>
        <p:spPr bwMode="auto">
          <a:xfrm>
            <a:off x="2205038" y="4440381"/>
            <a:ext cx="573087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Line 75"/>
          <p:cNvSpPr>
            <a:spLocks noChangeShapeType="1"/>
          </p:cNvSpPr>
          <p:nvPr/>
        </p:nvSpPr>
        <p:spPr bwMode="auto">
          <a:xfrm>
            <a:off x="2239963" y="5088081"/>
            <a:ext cx="573087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Line 76"/>
          <p:cNvSpPr>
            <a:spLocks noChangeShapeType="1"/>
          </p:cNvSpPr>
          <p:nvPr/>
        </p:nvSpPr>
        <p:spPr bwMode="auto">
          <a:xfrm>
            <a:off x="2249488" y="5723081"/>
            <a:ext cx="573087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1" name="Line 77"/>
          <p:cNvSpPr>
            <a:spLocks noChangeShapeType="1"/>
          </p:cNvSpPr>
          <p:nvPr/>
        </p:nvSpPr>
        <p:spPr bwMode="auto">
          <a:xfrm>
            <a:off x="4137025" y="4427681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Line 78"/>
          <p:cNvSpPr>
            <a:spLocks noChangeShapeType="1"/>
          </p:cNvSpPr>
          <p:nvPr/>
        </p:nvSpPr>
        <p:spPr bwMode="auto">
          <a:xfrm>
            <a:off x="4159250" y="5064269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79"/>
          <p:cNvSpPr>
            <a:spLocks noChangeShapeType="1"/>
          </p:cNvSpPr>
          <p:nvPr/>
        </p:nvSpPr>
        <p:spPr bwMode="auto">
          <a:xfrm>
            <a:off x="4181475" y="5700856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Line 80"/>
          <p:cNvSpPr>
            <a:spLocks noChangeShapeType="1"/>
          </p:cNvSpPr>
          <p:nvPr/>
        </p:nvSpPr>
        <p:spPr bwMode="auto">
          <a:xfrm>
            <a:off x="6108700" y="4407044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Line 81"/>
          <p:cNvSpPr>
            <a:spLocks noChangeShapeType="1"/>
          </p:cNvSpPr>
          <p:nvPr/>
        </p:nvSpPr>
        <p:spPr bwMode="auto">
          <a:xfrm>
            <a:off x="6118225" y="5056331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" name="Line 82"/>
          <p:cNvSpPr>
            <a:spLocks noChangeShapeType="1"/>
          </p:cNvSpPr>
          <p:nvPr/>
        </p:nvSpPr>
        <p:spPr bwMode="auto">
          <a:xfrm>
            <a:off x="6127750" y="5705619"/>
            <a:ext cx="573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179388" y="187384"/>
            <a:ext cx="8785225" cy="792162"/>
          </a:xfrm>
        </p:spPr>
        <p:txBody>
          <a:bodyPr/>
          <a:lstStyle/>
          <a:p>
            <a:r>
              <a:rPr lang="en-US" dirty="0"/>
              <a:t>The OSI Model</a:t>
            </a:r>
          </a:p>
        </p:txBody>
      </p:sp>
    </p:spTree>
    <p:extLst>
      <p:ext uri="{BB962C8B-B14F-4D97-AF65-F5344CB8AC3E}">
        <p14:creationId xmlns:p14="http://schemas.microsoft.com/office/powerpoint/2010/main" val="71818875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37092"/>
            <a:ext cx="8440738" cy="483497"/>
          </a:xfrm>
        </p:spPr>
        <p:txBody>
          <a:bodyPr/>
          <a:lstStyle/>
          <a:p>
            <a:r>
              <a:rPr lang="en-US" sz="2400" dirty="0">
                <a:solidFill>
                  <a:srgbClr val="800000"/>
                </a:solidFill>
              </a:rPr>
              <a:t>a packet passes through many networks!</a:t>
            </a:r>
            <a:endParaRPr lang="en-US" sz="2000" dirty="0"/>
          </a:p>
        </p:txBody>
      </p:sp>
      <p:sp>
        <p:nvSpPr>
          <p:cNvPr id="17416" name="Oval 4"/>
          <p:cNvSpPr>
            <a:spLocks noChangeArrowheads="1"/>
          </p:cNvSpPr>
          <p:nvPr/>
        </p:nvSpPr>
        <p:spPr bwMode="auto">
          <a:xfrm>
            <a:off x="2432050" y="4507136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17417" name="Oval 5"/>
          <p:cNvSpPr>
            <a:spLocks noChangeArrowheads="1"/>
          </p:cNvSpPr>
          <p:nvPr/>
        </p:nvSpPr>
        <p:spPr bwMode="auto">
          <a:xfrm>
            <a:off x="3530600" y="3303811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4800600" y="4469036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Tier 1 ISP</a:t>
            </a:r>
            <a:endParaRPr lang="en-US" dirty="0"/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5121275" y="44753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8"/>
          <p:cNvSpPr>
            <a:spLocks noChangeArrowheads="1"/>
          </p:cNvSpPr>
          <p:nvPr/>
        </p:nvSpPr>
        <p:spPr bwMode="auto">
          <a:xfrm>
            <a:off x="4670425" y="40054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9"/>
          <p:cNvSpPr>
            <a:spLocks noChangeArrowheads="1"/>
          </p:cNvSpPr>
          <p:nvPr/>
        </p:nvSpPr>
        <p:spPr bwMode="auto">
          <a:xfrm>
            <a:off x="4206875" y="40308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0"/>
          <p:cNvSpPr>
            <a:spLocks noChangeArrowheads="1"/>
          </p:cNvSpPr>
          <p:nvPr/>
        </p:nvSpPr>
        <p:spPr bwMode="auto">
          <a:xfrm>
            <a:off x="3736975" y="44880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1"/>
          <p:cNvSpPr>
            <a:spLocks noChangeArrowheads="1"/>
          </p:cNvSpPr>
          <p:nvPr/>
        </p:nvSpPr>
        <p:spPr bwMode="auto">
          <a:xfrm>
            <a:off x="4232275" y="48055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12"/>
          <p:cNvSpPr>
            <a:spLocks noChangeArrowheads="1"/>
          </p:cNvSpPr>
          <p:nvPr/>
        </p:nvSpPr>
        <p:spPr bwMode="auto">
          <a:xfrm>
            <a:off x="4746625" y="4792886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3"/>
          <p:cNvSpPr>
            <a:spLocks noChangeShapeType="1"/>
          </p:cNvSpPr>
          <p:nvPr/>
        </p:nvSpPr>
        <p:spPr bwMode="auto">
          <a:xfrm flipV="1">
            <a:off x="4368800" y="4862736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4"/>
          <p:cNvSpPr>
            <a:spLocks noChangeShapeType="1"/>
          </p:cNvSpPr>
          <p:nvPr/>
        </p:nvSpPr>
        <p:spPr bwMode="auto">
          <a:xfrm>
            <a:off x="4778375" y="4119786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5"/>
          <p:cNvSpPr>
            <a:spLocks noChangeShapeType="1"/>
          </p:cNvSpPr>
          <p:nvPr/>
        </p:nvSpPr>
        <p:spPr bwMode="auto">
          <a:xfrm flipV="1">
            <a:off x="3835400" y="4151536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8" name="Group 22"/>
          <p:cNvGrpSpPr>
            <a:grpSpLocks/>
          </p:cNvGrpSpPr>
          <p:nvPr/>
        </p:nvGrpSpPr>
        <p:grpSpPr bwMode="auto">
          <a:xfrm>
            <a:off x="1946275" y="2910111"/>
            <a:ext cx="6219825" cy="2838450"/>
            <a:chOff x="1226" y="2070"/>
            <a:chExt cx="3918" cy="1788"/>
          </a:xfrm>
        </p:grpSpPr>
        <p:grpSp>
          <p:nvGrpSpPr>
            <p:cNvPr id="17460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748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solidFill>
                      <a:schemeClr val="folHlink"/>
                    </a:solidFill>
                    <a:latin typeface="Helvetica" pitchFamily="2" charset="0"/>
                  </a:rPr>
                  <a:t>Tier-2 ISP</a:t>
                </a:r>
                <a:endParaRPr lang="en-US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8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1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747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solidFill>
                      <a:schemeClr val="folHlink"/>
                    </a:solidFill>
                    <a:latin typeface="Helvetica" pitchFamily="2" charset="0"/>
                  </a:rPr>
                  <a:t>Tier-2 ISP</a:t>
                </a:r>
                <a:endParaRPr lang="en-US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7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2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747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solidFill>
                      <a:schemeClr val="folHlink"/>
                    </a:solidFill>
                    <a:latin typeface="Helvetica" pitchFamily="2" charset="0"/>
                  </a:rPr>
                  <a:t>Tier-2 ISP</a:t>
                </a:r>
                <a:endParaRPr lang="en-US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7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3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747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solidFill>
                      <a:schemeClr val="folHlink"/>
                    </a:solidFill>
                    <a:latin typeface="Helvetica" pitchFamily="2" charset="0"/>
                  </a:rPr>
                  <a:t>Tier-2 ISP</a:t>
                </a:r>
                <a:endParaRPr lang="en-US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7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4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746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dirty="0">
                    <a:solidFill>
                      <a:schemeClr val="folHlink"/>
                    </a:solidFill>
                    <a:latin typeface="Helvetica" pitchFamily="2" charset="0"/>
                  </a:rPr>
                  <a:t>Tier-2 ISP</a:t>
                </a:r>
                <a:endParaRPr lang="en-US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7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6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9" name="Oval 46"/>
          <p:cNvSpPr>
            <a:spLocks noChangeArrowheads="1"/>
          </p:cNvSpPr>
          <p:nvPr/>
        </p:nvSpPr>
        <p:spPr bwMode="auto">
          <a:xfrm>
            <a:off x="6337300" y="3306986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47"/>
          <p:cNvSpPr>
            <a:spLocks noChangeArrowheads="1"/>
          </p:cNvSpPr>
          <p:nvPr/>
        </p:nvSpPr>
        <p:spPr bwMode="auto">
          <a:xfrm>
            <a:off x="7302500" y="4615086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48"/>
          <p:cNvSpPr>
            <a:spLocks noChangeShapeType="1"/>
          </p:cNvSpPr>
          <p:nvPr/>
        </p:nvSpPr>
        <p:spPr bwMode="auto">
          <a:xfrm>
            <a:off x="6451600" y="3446686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32" name="Group 52"/>
          <p:cNvGrpSpPr>
            <a:grpSpLocks/>
          </p:cNvGrpSpPr>
          <p:nvPr/>
        </p:nvGrpSpPr>
        <p:grpSpPr bwMode="auto">
          <a:xfrm>
            <a:off x="5273675" y="2300511"/>
            <a:ext cx="1057275" cy="695325"/>
            <a:chOff x="4314" y="1086"/>
            <a:chExt cx="666" cy="438"/>
          </a:xfrm>
        </p:grpSpPr>
        <p:sp>
          <p:nvSpPr>
            <p:cNvPr id="17458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3" name="Group 55"/>
          <p:cNvGrpSpPr>
            <a:grpSpLocks/>
          </p:cNvGrpSpPr>
          <p:nvPr/>
        </p:nvGrpSpPr>
        <p:grpSpPr bwMode="auto">
          <a:xfrm>
            <a:off x="4308475" y="2452911"/>
            <a:ext cx="1057275" cy="695325"/>
            <a:chOff x="4314" y="1086"/>
            <a:chExt cx="666" cy="438"/>
          </a:xfrm>
        </p:grpSpPr>
        <p:sp>
          <p:nvSpPr>
            <p:cNvPr id="17456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4" name="Group 58"/>
          <p:cNvGrpSpPr>
            <a:grpSpLocks/>
          </p:cNvGrpSpPr>
          <p:nvPr/>
        </p:nvGrpSpPr>
        <p:grpSpPr bwMode="auto">
          <a:xfrm>
            <a:off x="6022975" y="2440211"/>
            <a:ext cx="1057275" cy="695325"/>
            <a:chOff x="4314" y="1086"/>
            <a:chExt cx="666" cy="438"/>
          </a:xfrm>
        </p:grpSpPr>
        <p:sp>
          <p:nvSpPr>
            <p:cNvPr id="17454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5" name="Group 61"/>
          <p:cNvGrpSpPr>
            <a:grpSpLocks/>
          </p:cNvGrpSpPr>
          <p:nvPr/>
        </p:nvGrpSpPr>
        <p:grpSpPr bwMode="auto">
          <a:xfrm>
            <a:off x="1539875" y="5500911"/>
            <a:ext cx="1057275" cy="695325"/>
            <a:chOff x="4314" y="1086"/>
            <a:chExt cx="666" cy="438"/>
          </a:xfrm>
        </p:grpSpPr>
        <p:sp>
          <p:nvSpPr>
            <p:cNvPr id="17452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6" name="Group 64"/>
          <p:cNvGrpSpPr>
            <a:grpSpLocks/>
          </p:cNvGrpSpPr>
          <p:nvPr/>
        </p:nvGrpSpPr>
        <p:grpSpPr bwMode="auto">
          <a:xfrm>
            <a:off x="1882775" y="2097311"/>
            <a:ext cx="1057275" cy="695325"/>
            <a:chOff x="4314" y="1086"/>
            <a:chExt cx="666" cy="438"/>
          </a:xfrm>
        </p:grpSpPr>
        <p:sp>
          <p:nvSpPr>
            <p:cNvPr id="17450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7" name="Group 67"/>
          <p:cNvGrpSpPr>
            <a:grpSpLocks/>
          </p:cNvGrpSpPr>
          <p:nvPr/>
        </p:nvGrpSpPr>
        <p:grpSpPr bwMode="auto">
          <a:xfrm>
            <a:off x="2746375" y="2338611"/>
            <a:ext cx="1057275" cy="695325"/>
            <a:chOff x="4314" y="1086"/>
            <a:chExt cx="666" cy="438"/>
          </a:xfrm>
        </p:grpSpPr>
        <p:sp>
          <p:nvSpPr>
            <p:cNvPr id="17448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Text Box 69"/>
            <p:cNvSpPr txBox="1">
              <a:spLocks noChangeArrowheads="1"/>
            </p:cNvSpPr>
            <p:nvPr/>
          </p:nvSpPr>
          <p:spPr bwMode="auto">
            <a:xfrm>
              <a:off x="4353" y="1106"/>
              <a:ext cx="48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Tier 3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8" name="Group 70"/>
          <p:cNvGrpSpPr>
            <a:grpSpLocks/>
          </p:cNvGrpSpPr>
          <p:nvPr/>
        </p:nvGrpSpPr>
        <p:grpSpPr bwMode="auto">
          <a:xfrm>
            <a:off x="2898775" y="5564411"/>
            <a:ext cx="1057275" cy="695325"/>
            <a:chOff x="4314" y="1086"/>
            <a:chExt cx="666" cy="438"/>
          </a:xfrm>
        </p:grpSpPr>
        <p:sp>
          <p:nvSpPr>
            <p:cNvPr id="17446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39" name="Group 73"/>
          <p:cNvGrpSpPr>
            <a:grpSpLocks/>
          </p:cNvGrpSpPr>
          <p:nvPr/>
        </p:nvGrpSpPr>
        <p:grpSpPr bwMode="auto">
          <a:xfrm>
            <a:off x="4600575" y="5564411"/>
            <a:ext cx="1057275" cy="695325"/>
            <a:chOff x="4314" y="1086"/>
            <a:chExt cx="666" cy="438"/>
          </a:xfrm>
        </p:grpSpPr>
        <p:sp>
          <p:nvSpPr>
            <p:cNvPr id="17444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440" name="Group 76"/>
          <p:cNvGrpSpPr>
            <a:grpSpLocks/>
          </p:cNvGrpSpPr>
          <p:nvPr/>
        </p:nvGrpSpPr>
        <p:grpSpPr bwMode="auto">
          <a:xfrm>
            <a:off x="7305675" y="5107211"/>
            <a:ext cx="1057275" cy="695325"/>
            <a:chOff x="4314" y="1086"/>
            <a:chExt cx="666" cy="438"/>
          </a:xfrm>
        </p:grpSpPr>
        <p:sp>
          <p:nvSpPr>
            <p:cNvPr id="17442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folHlink"/>
                  </a:solidFill>
                  <a:latin typeface="Helvetica" pitchFamily="2" charset="0"/>
                </a:rPr>
                <a:t>ISP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17410" name="Object 219"/>
          <p:cNvGraphicFramePr>
            <a:graphicFrameLocks noChangeAspect="1"/>
          </p:cNvGraphicFramePr>
          <p:nvPr/>
        </p:nvGraphicFramePr>
        <p:xfrm>
          <a:off x="1512888" y="1821086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1741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821086"/>
                        <a:ext cx="417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39"/>
          <p:cNvGraphicFramePr>
            <a:graphicFrameLocks noChangeAspect="1"/>
          </p:cNvGraphicFramePr>
          <p:nvPr/>
        </p:nvGraphicFramePr>
        <p:xfrm>
          <a:off x="8486775" y="5631086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17411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5" y="5631086"/>
                        <a:ext cx="417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100486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901700 w 4192"/>
              <a:gd name="T3" fmla="*/ 419100 h 2280"/>
              <a:gd name="T4" fmla="*/ 1460500 w 4192"/>
              <a:gd name="T5" fmla="*/ 939800 h 2280"/>
              <a:gd name="T6" fmla="*/ 1955800 w 4192"/>
              <a:gd name="T7" fmla="*/ 1333500 h 2280"/>
              <a:gd name="T8" fmla="*/ 2844799 w 4192"/>
              <a:gd name="T9" fmla="*/ 1981200 h 2280"/>
              <a:gd name="T10" fmla="*/ 3327400 w 4192"/>
              <a:gd name="T11" fmla="*/ 2476500 h 2280"/>
              <a:gd name="T12" fmla="*/ 4775199 w 4192"/>
              <a:gd name="T13" fmla="*/ 2857500 h 2280"/>
              <a:gd name="T14" fmla="*/ 5765799 w 4192"/>
              <a:gd name="T15" fmla="*/ 3035299 h 2280"/>
              <a:gd name="T16" fmla="*/ 6413499 w 4192"/>
              <a:gd name="T17" fmla="*/ 3556000 h 2280"/>
              <a:gd name="T18" fmla="*/ 6654800 w 4192"/>
              <a:gd name="T19" fmla="*/ 3619500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Internet Structure:</a:t>
            </a:r>
            <a:br>
              <a:rPr lang="en-US" sz="3200" dirty="0"/>
            </a:br>
            <a:r>
              <a:rPr lang="en-US" sz="3200" dirty="0"/>
              <a:t> Network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makes a peer?</a:t>
            </a:r>
          </a:p>
          <a:p>
            <a:pPr lvl="1"/>
            <a:r>
              <a:rPr lang="en-US" dirty="0"/>
              <a:t>Level 3 vs. Comcast</a:t>
            </a:r>
          </a:p>
          <a:p>
            <a:pPr lvl="1"/>
            <a:r>
              <a:rPr lang="en-US" dirty="0"/>
              <a:t>What does this have to do with Netflix or “net neutrality”?</a:t>
            </a:r>
          </a:p>
          <a:p>
            <a:pPr lvl="2"/>
            <a:r>
              <a:rPr lang="en-US" dirty="0"/>
              <a:t>Transmit movies (a lot of comm) to audience via internet</a:t>
            </a:r>
          </a:p>
          <a:p>
            <a:pPr lvl="2"/>
            <a:r>
              <a:rPr lang="en-US" dirty="0"/>
              <a:t>Subscribed to Tier-1 ISP</a:t>
            </a:r>
          </a:p>
          <a:p>
            <a:pPr lvl="2"/>
            <a:r>
              <a:rPr lang="en-US" dirty="0"/>
              <a:t>Share this information with a CDN (Level 3)</a:t>
            </a:r>
          </a:p>
          <a:p>
            <a:pPr lvl="2"/>
            <a:r>
              <a:rPr lang="en-US" dirty="0"/>
              <a:t>Level 3 is also a Tier-1 ISP (note Comcast was not a Tier-1 at that point and was a subscriber of Tier-1)</a:t>
            </a:r>
          </a:p>
          <a:p>
            <a:pPr lvl="2"/>
            <a:r>
              <a:rPr lang="en-US" dirty="0"/>
              <a:t>Netflix was transmitting a lot of data to Comcast customers without paying Comcast</a:t>
            </a:r>
          </a:p>
          <a:p>
            <a:pPr lvl="2"/>
            <a:r>
              <a:rPr lang="en-US" dirty="0"/>
              <a:t>Customers are paying Comcast to get connectivity to Netflix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2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217" y="284097"/>
            <a:ext cx="8722098" cy="60161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Elementary TCP Sockets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1956122"/>
            <a:ext cx="6400800" cy="3475079"/>
          </a:xfrm>
          <a:prstGeom prst="rect">
            <a:avLst/>
          </a:prstGeom>
        </p:spPr>
        <p:txBody>
          <a:bodyPr/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Contents from</a:t>
            </a:r>
          </a:p>
          <a:p>
            <a:pPr marL="0" indent="0" algn="ctr" eaLnBrk="1" hangingPunct="1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UNIX Network Programming</a:t>
            </a:r>
          </a:p>
          <a:p>
            <a:pPr marL="0" indent="0" algn="ctr" eaLnBrk="1" hangingPunct="1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Vol. 1, Second Ed. Stevens</a:t>
            </a:r>
          </a:p>
          <a:p>
            <a:pPr marL="0" indent="0" algn="ctr" eaLnBrk="1" hangingPunct="1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Chapter 4</a:t>
            </a:r>
          </a:p>
          <a:p>
            <a:pPr marL="0" indent="0" algn="ctr" eaLnBrk="1" hangingPunct="1">
              <a:buNone/>
            </a:pPr>
            <a:endParaRPr lang="en-US" sz="2800" b="0" dirty="0">
              <a:solidFill>
                <a:srgbClr val="800000"/>
              </a:solidFill>
              <a:effectLst/>
              <a:latin typeface="Helvetica"/>
              <a:cs typeface="Helvetica"/>
            </a:endParaRPr>
          </a:p>
          <a:p>
            <a:pPr marL="0" indent="0" algn="ctr" eaLnBrk="1" hangingPunct="1">
              <a:buNone/>
            </a:pPr>
            <a:r>
              <a:rPr lang="en-US" sz="2800" b="0" u="sng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Optional Reading</a:t>
            </a:r>
          </a:p>
          <a:p>
            <a:pPr marL="0" indent="0" algn="ctr" eaLnBrk="1" hangingPunct="1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http://</a:t>
            </a:r>
            <a:r>
              <a:rPr lang="en-US" sz="2800" b="0" dirty="0" err="1">
                <a:solidFill>
                  <a:srgbClr val="800000"/>
                </a:solidFill>
                <a:effectLst/>
                <a:latin typeface="Helvetica"/>
                <a:cs typeface="Helvetica"/>
              </a:rPr>
              <a:t>beej.us</a:t>
            </a: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/guide/</a:t>
            </a:r>
            <a:r>
              <a:rPr lang="en-US" sz="2800" b="0" dirty="0" err="1">
                <a:solidFill>
                  <a:srgbClr val="800000"/>
                </a:solidFill>
                <a:effectLst/>
                <a:latin typeface="Helvetica"/>
                <a:cs typeface="Helvetica"/>
              </a:rPr>
              <a:t>bgnet</a:t>
            </a:r>
            <a:r>
              <a:rPr lang="en-US" sz="2800" b="0" dirty="0">
                <a:solidFill>
                  <a:srgbClr val="800000"/>
                </a:solidFill>
                <a:effectLst/>
                <a:latin typeface="Helvetica"/>
                <a:cs typeface="Helvetica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4629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Sockets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Socket Address Structure</a:t>
            </a:r>
          </a:p>
          <a:p>
            <a:r>
              <a:rPr lang="en-US" dirty="0"/>
              <a:t>TCP and UDP call Sequences</a:t>
            </a:r>
          </a:p>
          <a:p>
            <a:r>
              <a:rPr lang="en-US" dirty="0"/>
              <a:t>Socket</a:t>
            </a:r>
          </a:p>
          <a:p>
            <a:r>
              <a:rPr lang="en-US" dirty="0"/>
              <a:t>Connect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Accept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Example: TCP Echo Server and Client [old]</a:t>
            </a:r>
          </a:p>
        </p:txBody>
      </p:sp>
    </p:spTree>
    <p:extLst>
      <p:ext uri="{BB962C8B-B14F-4D97-AF65-F5344CB8AC3E}">
        <p14:creationId xmlns:p14="http://schemas.microsoft.com/office/powerpoint/2010/main" val="4238572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425"/>
            <a:ext cx="77724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IPv4 Socket Address Structure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344" y="1487327"/>
            <a:ext cx="8621844" cy="49660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990000"/>
                </a:solidFill>
              </a:rPr>
              <a:t>The Internet socket address structure is named </a:t>
            </a:r>
            <a:r>
              <a:rPr lang="en-US" sz="2400" dirty="0" err="1">
                <a:solidFill>
                  <a:srgbClr val="990000"/>
                </a:solidFill>
                <a:latin typeface="Helvetica" pitchFamily="2" charset="0"/>
              </a:rPr>
              <a:t>sockaddr_in</a:t>
            </a:r>
            <a:endParaRPr lang="en-US" sz="2400" dirty="0">
              <a:solidFill>
                <a:srgbClr val="990000"/>
              </a:solidFill>
              <a:latin typeface="Helvetica" pitchFamily="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990000"/>
                </a:solidFill>
              </a:rPr>
              <a:t>and is defined by including &lt;</a:t>
            </a:r>
            <a:r>
              <a:rPr lang="en-US" sz="2400" i="1" dirty="0" err="1">
                <a:solidFill>
                  <a:srgbClr val="990000"/>
                </a:solidFill>
              </a:rPr>
              <a:t>netinet</a:t>
            </a:r>
            <a:r>
              <a:rPr lang="en-US" sz="2400" i="1" dirty="0">
                <a:solidFill>
                  <a:srgbClr val="990000"/>
                </a:solidFill>
              </a:rPr>
              <a:t>/</a:t>
            </a:r>
            <a:r>
              <a:rPr lang="en-US" sz="2400" i="1" dirty="0" err="1">
                <a:solidFill>
                  <a:srgbClr val="990000"/>
                </a:solidFill>
              </a:rPr>
              <a:t>in.h</a:t>
            </a:r>
            <a:r>
              <a:rPr lang="en-US" sz="2400" i="1" dirty="0">
                <a:solidFill>
                  <a:srgbClr val="990000"/>
                </a:solidFill>
              </a:rPr>
              <a:t>&gt; header.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Monaco"/>
                <a:cs typeface="Monaco"/>
              </a:rPr>
              <a:t>struct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err="1">
                <a:latin typeface="Monaco"/>
                <a:cs typeface="Monaco"/>
              </a:rPr>
              <a:t>in_addr</a:t>
            </a:r>
            <a:r>
              <a:rPr lang="en-US" sz="1800" dirty="0">
                <a:latin typeface="Monaco"/>
                <a:cs typeface="Monaco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</a:t>
            </a:r>
            <a:r>
              <a:rPr lang="en-US" sz="1800" dirty="0" err="1">
                <a:latin typeface="Monaco"/>
                <a:cs typeface="Monaco"/>
              </a:rPr>
              <a:t>in_addr_t</a:t>
            </a:r>
            <a:r>
              <a:rPr lang="en-US" sz="1800" dirty="0">
                <a:latin typeface="Monaco"/>
                <a:cs typeface="Monaco"/>
              </a:rPr>
              <a:t>   </a:t>
            </a:r>
            <a:r>
              <a:rPr lang="en-US" sz="1800" dirty="0" err="1">
                <a:latin typeface="Monaco"/>
                <a:cs typeface="Monaco"/>
              </a:rPr>
              <a:t>s_addr</a:t>
            </a:r>
            <a:r>
              <a:rPr lang="en-US" sz="1800" dirty="0">
                <a:latin typeface="Monaco"/>
                <a:cs typeface="Monaco"/>
              </a:rPr>
              <a:t>	 /* 32-bit IP address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};					           /* network byte ordered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Monaco"/>
              <a:cs typeface="Monaco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Monaco"/>
                <a:cs typeface="Monaco"/>
              </a:rPr>
              <a:t>struct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Monaco"/>
                <a:cs typeface="Monaco"/>
              </a:rPr>
              <a:t>sockaddr_in</a:t>
            </a:r>
            <a:r>
              <a:rPr lang="en-US" sz="1800" dirty="0">
                <a:latin typeface="Monaco"/>
                <a:cs typeface="Monaco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uint8_t	    </a:t>
            </a:r>
            <a:r>
              <a:rPr lang="en-US" sz="1800" dirty="0" err="1">
                <a:latin typeface="Monaco"/>
                <a:cs typeface="Monaco"/>
              </a:rPr>
              <a:t>sin_len</a:t>
            </a:r>
            <a:r>
              <a:rPr lang="en-US" sz="1800" dirty="0">
                <a:latin typeface="Monaco"/>
                <a:cs typeface="Monaco"/>
              </a:rPr>
              <a:t>;    /* length of  structure (16)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</a:t>
            </a:r>
            <a:r>
              <a:rPr lang="en-US" sz="1800" dirty="0" err="1">
                <a:latin typeface="Monaco"/>
                <a:cs typeface="Monaco"/>
              </a:rPr>
              <a:t>sa_family_t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err="1">
                <a:latin typeface="Monaco"/>
                <a:cs typeface="Monaco"/>
              </a:rPr>
              <a:t>sin_family</a:t>
            </a:r>
            <a:r>
              <a:rPr lang="en-US" sz="1800" dirty="0">
                <a:latin typeface="Monaco"/>
                <a:cs typeface="Monaco"/>
              </a:rPr>
              <a:t>; /* AF_INET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</a:t>
            </a:r>
            <a:r>
              <a:rPr lang="en-US" sz="1800" dirty="0" err="1">
                <a:latin typeface="Monaco"/>
                <a:cs typeface="Monaco"/>
              </a:rPr>
              <a:t>in_port_t</a:t>
            </a:r>
            <a:r>
              <a:rPr lang="en-US" sz="1800" dirty="0">
                <a:latin typeface="Monaco"/>
                <a:cs typeface="Monaco"/>
              </a:rPr>
              <a:t>   </a:t>
            </a:r>
            <a:r>
              <a:rPr lang="en-US" sz="1800" dirty="0" err="1">
                <a:latin typeface="Monaco"/>
                <a:cs typeface="Monaco"/>
              </a:rPr>
              <a:t>sin_port</a:t>
            </a:r>
            <a:r>
              <a:rPr lang="en-US" sz="1800" dirty="0">
                <a:latin typeface="Monaco"/>
                <a:cs typeface="Monaco"/>
              </a:rPr>
              <a:t>;   /* 16-bit TCP or UDP port number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					             /* network byte ordered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</a:t>
            </a:r>
            <a:r>
              <a:rPr lang="en-US" sz="1800" dirty="0" err="1">
                <a:latin typeface="Monaco"/>
                <a:cs typeface="Monaco"/>
              </a:rPr>
              <a:t>struct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err="1">
                <a:latin typeface="Monaco"/>
                <a:cs typeface="Monaco"/>
              </a:rPr>
              <a:t>in_addr</a:t>
            </a:r>
            <a:r>
              <a:rPr lang="en-US" sz="1800" dirty="0">
                <a:latin typeface="Monaco"/>
                <a:cs typeface="Monaco"/>
              </a:rPr>
              <a:t>  </a:t>
            </a:r>
            <a:r>
              <a:rPr lang="en-US" sz="1800" dirty="0" err="1">
                <a:latin typeface="Monaco"/>
                <a:cs typeface="Monaco"/>
              </a:rPr>
              <a:t>sin_addr</a:t>
            </a:r>
            <a:r>
              <a:rPr lang="en-US" sz="1800" dirty="0">
                <a:latin typeface="Monaco"/>
                <a:cs typeface="Monaco"/>
              </a:rPr>
              <a:t>;     /* 32-bit IPv4 address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					                   /* network byte ordered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  char	</a:t>
            </a:r>
            <a:r>
              <a:rPr lang="en-US" sz="1800" dirty="0" err="1">
                <a:latin typeface="Monaco"/>
                <a:cs typeface="Monaco"/>
              </a:rPr>
              <a:t>sin_zero</a:t>
            </a:r>
            <a:r>
              <a:rPr lang="en-US" sz="1800" dirty="0">
                <a:latin typeface="Monaco"/>
                <a:cs typeface="Monaco"/>
              </a:rPr>
              <a:t>[8];       /* unused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Monaco"/>
                <a:cs typeface="Monac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1933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Socket Interface</a:t>
            </a: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5522913" y="1414422"/>
            <a:ext cx="1239837" cy="59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127250" y="1414422"/>
            <a:ext cx="1573213" cy="59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43150" y="1576347"/>
            <a:ext cx="1146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Application 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35200" y="2803484"/>
            <a:ext cx="1020763" cy="682625"/>
          </a:xfrm>
          <a:prstGeom prst="rect">
            <a:avLst/>
          </a:prstGeom>
          <a:noFill/>
          <a:ln w="1714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41500" y="3943309"/>
            <a:ext cx="1706563" cy="1454150"/>
          </a:xfrm>
          <a:prstGeom prst="rect">
            <a:avLst/>
          </a:prstGeom>
          <a:noFill/>
          <a:ln w="1714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66963" y="2995572"/>
            <a:ext cx="8556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600" noProof="1">
                <a:solidFill>
                  <a:schemeClr val="accent2"/>
                </a:solidFill>
                <a:latin typeface="Helvetica" pitchFamily="2" charset="0"/>
              </a:rPr>
              <a:t>Socket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746375" y="2144672"/>
            <a:ext cx="0" cy="561975"/>
          </a:xfrm>
          <a:prstGeom prst="line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701925" y="2039897"/>
            <a:ext cx="88900" cy="147637"/>
          </a:xfrm>
          <a:custGeom>
            <a:avLst/>
            <a:gdLst>
              <a:gd name="T0" fmla="*/ 88135 w 20000"/>
              <a:gd name="T1" fmla="*/ 146559 h 20000"/>
              <a:gd name="T2" fmla="*/ 44450 w 20000"/>
              <a:gd name="T3" fmla="*/ 126082 h 20000"/>
              <a:gd name="T4" fmla="*/ 0 w 20000"/>
              <a:gd name="T5" fmla="*/ 146559 h 20000"/>
              <a:gd name="T6" fmla="*/ 44450 w 20000"/>
              <a:gd name="T7" fmla="*/ 0 h 20000"/>
              <a:gd name="T8" fmla="*/ 88135 w 20000"/>
              <a:gd name="T9" fmla="*/ 146559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701925" y="2663784"/>
            <a:ext cx="88900" cy="150813"/>
          </a:xfrm>
          <a:custGeom>
            <a:avLst/>
            <a:gdLst>
              <a:gd name="T0" fmla="*/ 0 w 20000"/>
              <a:gd name="T1" fmla="*/ 0 h 20000"/>
              <a:gd name="T2" fmla="*/ 44450 w 20000"/>
              <a:gd name="T3" fmla="*/ 20767 h 20000"/>
              <a:gd name="T4" fmla="*/ 88135 w 20000"/>
              <a:gd name="T5" fmla="*/ 0 h 20000"/>
              <a:gd name="T6" fmla="*/ 44450 w 20000"/>
              <a:gd name="T7" fmla="*/ 149720 h 20000"/>
              <a:gd name="T8" fmla="*/ 0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10000" y="2754"/>
                </a:lnTo>
                <a:lnTo>
                  <a:pt x="19828" y="0"/>
                </a:lnTo>
                <a:lnTo>
                  <a:pt x="10000" y="198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746375" y="3605172"/>
            <a:ext cx="0" cy="252412"/>
          </a:xfrm>
          <a:prstGeom prst="line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701925" y="3500397"/>
            <a:ext cx="88900" cy="147637"/>
          </a:xfrm>
          <a:custGeom>
            <a:avLst/>
            <a:gdLst>
              <a:gd name="T0" fmla="*/ 88135 w 20000"/>
              <a:gd name="T1" fmla="*/ 146559 h 20000"/>
              <a:gd name="T2" fmla="*/ 44450 w 20000"/>
              <a:gd name="T3" fmla="*/ 126082 h 20000"/>
              <a:gd name="T4" fmla="*/ 0 w 20000"/>
              <a:gd name="T5" fmla="*/ 146559 h 20000"/>
              <a:gd name="T6" fmla="*/ 44450 w 20000"/>
              <a:gd name="T7" fmla="*/ 0 h 20000"/>
              <a:gd name="T8" fmla="*/ 88135 w 20000"/>
              <a:gd name="T9" fmla="*/ 146559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701925" y="3816309"/>
            <a:ext cx="88900" cy="149225"/>
          </a:xfrm>
          <a:custGeom>
            <a:avLst/>
            <a:gdLst>
              <a:gd name="T0" fmla="*/ 0 w 20000"/>
              <a:gd name="T1" fmla="*/ 0 h 20000"/>
              <a:gd name="T2" fmla="*/ 44450 w 20000"/>
              <a:gd name="T3" fmla="*/ 20698 h 20000"/>
              <a:gd name="T4" fmla="*/ 88135 w 20000"/>
              <a:gd name="T5" fmla="*/ 0 h 20000"/>
              <a:gd name="T6" fmla="*/ 44450 w 20000"/>
              <a:gd name="T7" fmla="*/ 148136 h 20000"/>
              <a:gd name="T8" fmla="*/ 0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10000" y="2774"/>
                </a:lnTo>
                <a:lnTo>
                  <a:pt x="19828" y="0"/>
                </a:lnTo>
                <a:lnTo>
                  <a:pt x="10000" y="19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258888" y="1520784"/>
            <a:ext cx="790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socket interface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784350" y="2525672"/>
            <a:ext cx="2081213" cy="0"/>
          </a:xfrm>
          <a:prstGeom prst="line">
            <a:avLst/>
          </a:prstGeom>
          <a:noFill/>
          <a:ln w="34290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467100" y="2176422"/>
            <a:ext cx="385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405188" y="2619334"/>
            <a:ext cx="66275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2640013" y="2397084"/>
            <a:ext cx="85725" cy="93663"/>
          </a:xfrm>
          <a:custGeom>
            <a:avLst/>
            <a:gdLst>
              <a:gd name="T0" fmla="*/ 0 w 20000"/>
              <a:gd name="T1" fmla="*/ 85051 h 20000"/>
              <a:gd name="T2" fmla="*/ 26258 w 20000"/>
              <a:gd name="T3" fmla="*/ 49524 h 20000"/>
              <a:gd name="T4" fmla="*/ 30119 w 20000"/>
              <a:gd name="T5" fmla="*/ 0 h 20000"/>
              <a:gd name="T6" fmla="*/ 84953 w 20000"/>
              <a:gd name="T7" fmla="*/ 92586 h 20000"/>
              <a:gd name="T8" fmla="*/ 0 w 20000"/>
              <a:gd name="T9" fmla="*/ 85051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18161"/>
                </a:moveTo>
                <a:lnTo>
                  <a:pt x="6126" y="10575"/>
                </a:lnTo>
                <a:lnTo>
                  <a:pt x="7027" y="0"/>
                </a:lnTo>
                <a:lnTo>
                  <a:pt x="19820" y="19770"/>
                </a:lnTo>
                <a:lnTo>
                  <a:pt x="0" y="1816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640388" y="1576347"/>
            <a:ext cx="10556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Application 2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34038" y="2803484"/>
            <a:ext cx="1017587" cy="682625"/>
          </a:xfrm>
          <a:prstGeom prst="rect">
            <a:avLst/>
          </a:prstGeom>
          <a:noFill/>
          <a:ln w="1714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143625" y="2144672"/>
            <a:ext cx="0" cy="561975"/>
          </a:xfrm>
          <a:prstGeom prst="line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6099175" y="2039897"/>
            <a:ext cx="88900" cy="147637"/>
          </a:xfrm>
          <a:custGeom>
            <a:avLst/>
            <a:gdLst>
              <a:gd name="T0" fmla="*/ 88135 w 20000"/>
              <a:gd name="T1" fmla="*/ 146559 h 20000"/>
              <a:gd name="T2" fmla="*/ 44450 w 20000"/>
              <a:gd name="T3" fmla="*/ 126082 h 20000"/>
              <a:gd name="T4" fmla="*/ 0 w 20000"/>
              <a:gd name="T5" fmla="*/ 146559 h 20000"/>
              <a:gd name="T6" fmla="*/ 44450 w 20000"/>
              <a:gd name="T7" fmla="*/ 0 h 20000"/>
              <a:gd name="T8" fmla="*/ 88135 w 20000"/>
              <a:gd name="T9" fmla="*/ 146559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6099175" y="2663784"/>
            <a:ext cx="88900" cy="150813"/>
          </a:xfrm>
          <a:custGeom>
            <a:avLst/>
            <a:gdLst>
              <a:gd name="T0" fmla="*/ 0 w 20000"/>
              <a:gd name="T1" fmla="*/ 0 h 20000"/>
              <a:gd name="T2" fmla="*/ 44450 w 20000"/>
              <a:gd name="T3" fmla="*/ 20767 h 20000"/>
              <a:gd name="T4" fmla="*/ 88135 w 20000"/>
              <a:gd name="T5" fmla="*/ 0 h 20000"/>
              <a:gd name="T6" fmla="*/ 44450 w 20000"/>
              <a:gd name="T7" fmla="*/ 149720 h 20000"/>
              <a:gd name="T8" fmla="*/ 0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10000" y="2754"/>
                </a:lnTo>
                <a:lnTo>
                  <a:pt x="19828" y="0"/>
                </a:lnTo>
                <a:lnTo>
                  <a:pt x="10000" y="198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143625" y="3605172"/>
            <a:ext cx="0" cy="252412"/>
          </a:xfrm>
          <a:prstGeom prst="line">
            <a:avLst/>
          </a:prstGeom>
          <a:noFill/>
          <a:ln w="171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099175" y="3500397"/>
            <a:ext cx="88900" cy="147637"/>
          </a:xfrm>
          <a:custGeom>
            <a:avLst/>
            <a:gdLst>
              <a:gd name="T0" fmla="*/ 88135 w 20000"/>
              <a:gd name="T1" fmla="*/ 146559 h 20000"/>
              <a:gd name="T2" fmla="*/ 44450 w 20000"/>
              <a:gd name="T3" fmla="*/ 126082 h 20000"/>
              <a:gd name="T4" fmla="*/ 0 w 20000"/>
              <a:gd name="T5" fmla="*/ 146559 h 20000"/>
              <a:gd name="T6" fmla="*/ 44450 w 20000"/>
              <a:gd name="T7" fmla="*/ 0 h 20000"/>
              <a:gd name="T8" fmla="*/ 88135 w 20000"/>
              <a:gd name="T9" fmla="*/ 146559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6099175" y="3816309"/>
            <a:ext cx="88900" cy="149225"/>
          </a:xfrm>
          <a:custGeom>
            <a:avLst/>
            <a:gdLst>
              <a:gd name="T0" fmla="*/ 0 w 20000"/>
              <a:gd name="T1" fmla="*/ 0 h 20000"/>
              <a:gd name="T2" fmla="*/ 44450 w 20000"/>
              <a:gd name="T3" fmla="*/ 20698 h 20000"/>
              <a:gd name="T4" fmla="*/ 88135 w 20000"/>
              <a:gd name="T5" fmla="*/ 0 h 20000"/>
              <a:gd name="T6" fmla="*/ 44450 w 20000"/>
              <a:gd name="T7" fmla="*/ 148136 h 20000"/>
              <a:gd name="T8" fmla="*/ 0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10000" y="2774"/>
                </a:lnTo>
                <a:lnTo>
                  <a:pt x="19828" y="0"/>
                </a:lnTo>
                <a:lnTo>
                  <a:pt x="10000" y="19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181600" y="2525672"/>
            <a:ext cx="2082800" cy="0"/>
          </a:xfrm>
          <a:prstGeom prst="line">
            <a:avLst/>
          </a:prstGeom>
          <a:noFill/>
          <a:ln w="34290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181600" y="2176422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076056" y="2619334"/>
            <a:ext cx="61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6156325" y="2387559"/>
            <a:ext cx="85725" cy="96838"/>
          </a:xfrm>
          <a:custGeom>
            <a:avLst/>
            <a:gdLst>
              <a:gd name="T0" fmla="*/ 52215 w 20000"/>
              <a:gd name="T1" fmla="*/ 0 h 20000"/>
              <a:gd name="T2" fmla="*/ 59227 w 20000"/>
              <a:gd name="T3" fmla="*/ 50622 h 20000"/>
              <a:gd name="T4" fmla="*/ 84945 w 20000"/>
              <a:gd name="T5" fmla="*/ 83634 h 20000"/>
              <a:gd name="T6" fmla="*/ 0 w 20000"/>
              <a:gd name="T7" fmla="*/ 95739 h 20000"/>
              <a:gd name="T8" fmla="*/ 5221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2182" y="0"/>
                </a:moveTo>
                <a:lnTo>
                  <a:pt x="13818" y="10455"/>
                </a:lnTo>
                <a:lnTo>
                  <a:pt x="19818" y="17273"/>
                </a:lnTo>
                <a:lnTo>
                  <a:pt x="0" y="19773"/>
                </a:lnTo>
                <a:lnTo>
                  <a:pt x="12182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3727450" y="5299034"/>
            <a:ext cx="1681163" cy="1377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2746375" y="5457784"/>
            <a:ext cx="990600" cy="50800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506933 h 20000"/>
              <a:gd name="T4" fmla="*/ 989808 w 20000"/>
              <a:gd name="T5" fmla="*/ 506933 h 20000"/>
              <a:gd name="T6" fmla="*/ 958802 w 20000"/>
              <a:gd name="T7" fmla="*/ 506933 h 20000"/>
              <a:gd name="T8" fmla="*/ 942506 w 20000"/>
              <a:gd name="T9" fmla="*/ 506933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0" y="19958"/>
                </a:lnTo>
                <a:lnTo>
                  <a:pt x="19984" y="19958"/>
                </a:lnTo>
                <a:lnTo>
                  <a:pt x="19358" y="19958"/>
                </a:lnTo>
                <a:lnTo>
                  <a:pt x="19029" y="19958"/>
                </a:lnTo>
              </a:path>
            </a:pathLst>
          </a:custGeom>
          <a:noFill/>
          <a:ln w="889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5356225" y="5446672"/>
            <a:ext cx="803275" cy="492125"/>
          </a:xfrm>
          <a:custGeom>
            <a:avLst/>
            <a:gdLst>
              <a:gd name="T0" fmla="*/ 802632 w 20000"/>
              <a:gd name="T1" fmla="*/ 0 h 20000"/>
              <a:gd name="T2" fmla="*/ 802632 w 20000"/>
              <a:gd name="T3" fmla="*/ 491092 h 20000"/>
              <a:gd name="T4" fmla="*/ 0 w 20000"/>
              <a:gd name="T5" fmla="*/ 491092 h 20000"/>
              <a:gd name="T6" fmla="*/ 25785 w 20000"/>
              <a:gd name="T7" fmla="*/ 491092 h 20000"/>
              <a:gd name="T8" fmla="*/ 38356 w 20000"/>
              <a:gd name="T9" fmla="*/ 491092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58"/>
                </a:lnTo>
                <a:lnTo>
                  <a:pt x="0" y="19958"/>
                </a:lnTo>
                <a:lnTo>
                  <a:pt x="642" y="19958"/>
                </a:lnTo>
                <a:lnTo>
                  <a:pt x="955" y="19958"/>
                </a:lnTo>
              </a:path>
            </a:pathLst>
          </a:custGeom>
          <a:noFill/>
          <a:ln w="889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008188" y="4225884"/>
            <a:ext cx="15700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/>
              <a:t>Underlying communication Protocols</a:t>
            </a:r>
            <a:endParaRPr lang="en-US" b="1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294313" y="3989347"/>
            <a:ext cx="1706562" cy="1452562"/>
          </a:xfrm>
          <a:prstGeom prst="rect">
            <a:avLst/>
          </a:prstGeom>
          <a:noFill/>
          <a:ln w="1714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461000" y="4273509"/>
            <a:ext cx="15700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/>
              <a:t>Underlying communication Protocols</a:t>
            </a:r>
            <a:endParaRPr lang="en-US" b="1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697288" y="5707022"/>
            <a:ext cx="17732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/>
              <a:t>Communications network </a:t>
            </a:r>
            <a:endParaRPr lang="en-US" b="1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732463" y="3006684"/>
            <a:ext cx="8556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600" noProof="1">
                <a:solidFill>
                  <a:schemeClr val="accent2"/>
                </a:solidFill>
                <a:latin typeface="Helvetica" pitchFamily="2" charset="0"/>
              </a:rPr>
              <a:t>Socket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923088" y="1457284"/>
            <a:ext cx="790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sz="1400" noProof="1">
                <a:solidFill>
                  <a:srgbClr val="000000"/>
                </a:solidFill>
              </a:rPr>
              <a:t>socket interface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1908175" y="1927184"/>
            <a:ext cx="7207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6227763" y="1927184"/>
            <a:ext cx="649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Calls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9201" y="5625241"/>
            <a:ext cx="33338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02996" y="1564416"/>
            <a:ext cx="5481841" cy="4830763"/>
            <a:chOff x="1832" y="1052"/>
            <a:chExt cx="2122" cy="223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78" y="1240"/>
              <a:ext cx="43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78" y="1238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25" y="1492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23" y="1490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bind()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78" y="1738"/>
              <a:ext cx="43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078" y="1736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listen()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25" y="2623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123" y="2621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01" y="3124"/>
              <a:ext cx="38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101" y="3122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40" y="16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40" y="144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40" y="11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40" y="2573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40" y="3074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491" y="2049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491" y="2047"/>
              <a:ext cx="3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468" y="2327"/>
              <a:ext cx="4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68" y="2325"/>
              <a:ext cx="3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connect()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536" y="2909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36" y="2907"/>
              <a:ext cx="24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13" y="2590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13" y="2588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513" y="3172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513" y="3170"/>
              <a:ext cx="2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453" y="285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453" y="227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453" y="199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453" y="254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453" y="312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2257" y="1355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2240" y="1403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68" y="2164"/>
              <a:ext cx="2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53" y="2244"/>
              <a:ext cx="32" cy="39"/>
            </a:xfrm>
            <a:custGeom>
              <a:avLst/>
              <a:gdLst>
                <a:gd name="T0" fmla="*/ 0 w 32"/>
                <a:gd name="T1" fmla="*/ 0 h 39"/>
                <a:gd name="T2" fmla="*/ 15 w 32"/>
                <a:gd name="T3" fmla="*/ 6 h 39"/>
                <a:gd name="T4" fmla="*/ 32 w 32"/>
                <a:gd name="T5" fmla="*/ 0 h 39"/>
                <a:gd name="T6" fmla="*/ 15 w 32"/>
                <a:gd name="T7" fmla="*/ 39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910" y="2214"/>
              <a:ext cx="81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860" y="2214"/>
              <a:ext cx="7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blocks until server receives</a:t>
              </a:r>
              <a:endParaRPr lang="en-US" sz="2800" b="1" dirty="0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888" y="2289"/>
              <a:ext cx="86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832" y="2289"/>
              <a:ext cx="7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 connect request from client</a:t>
              </a:r>
              <a:endParaRPr lang="en-US" sz="2800" b="1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257" y="237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240" y="2531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5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430" y="2617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388" y="261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346" y="2621"/>
              <a:ext cx="21" cy="7"/>
            </a:xfrm>
            <a:custGeom>
              <a:avLst/>
              <a:gdLst>
                <a:gd name="T0" fmla="*/ 21 w 21"/>
                <a:gd name="T1" fmla="*/ 6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303" y="2625"/>
              <a:ext cx="21" cy="5"/>
            </a:xfrm>
            <a:custGeom>
              <a:avLst/>
              <a:gdLst>
                <a:gd name="T0" fmla="*/ 21 w 21"/>
                <a:gd name="T1" fmla="*/ 3 h 5"/>
                <a:gd name="T2" fmla="*/ 21 w 21"/>
                <a:gd name="T3" fmla="*/ 0 h 5"/>
                <a:gd name="T4" fmla="*/ 0 w 21"/>
                <a:gd name="T5" fmla="*/ 0 h 5"/>
                <a:gd name="T6" fmla="*/ 0 w 21"/>
                <a:gd name="T7" fmla="*/ 5 h 5"/>
                <a:gd name="T8" fmla="*/ 21 w 21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3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61" y="2627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1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3219" y="2628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177" y="2632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134" y="2636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092" y="2638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050" y="2640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008" y="2644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2965" y="2646"/>
              <a:ext cx="22" cy="7"/>
            </a:xfrm>
            <a:custGeom>
              <a:avLst/>
              <a:gdLst>
                <a:gd name="T0" fmla="*/ 22 w 22"/>
                <a:gd name="T1" fmla="*/ 5 h 7"/>
                <a:gd name="T2" fmla="*/ 22 w 22"/>
                <a:gd name="T3" fmla="*/ 0 h 7"/>
                <a:gd name="T4" fmla="*/ 0 w 22"/>
                <a:gd name="T5" fmla="*/ 2 h 7"/>
                <a:gd name="T6" fmla="*/ 0 w 22"/>
                <a:gd name="T7" fmla="*/ 7 h 7"/>
                <a:gd name="T8" fmla="*/ 22 w 2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22" y="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923" y="2650"/>
              <a:ext cx="21" cy="5"/>
            </a:xfrm>
            <a:custGeom>
              <a:avLst/>
              <a:gdLst>
                <a:gd name="T0" fmla="*/ 21 w 21"/>
                <a:gd name="T1" fmla="*/ 5 h 5"/>
                <a:gd name="T2" fmla="*/ 21 w 21"/>
                <a:gd name="T3" fmla="*/ 0 h 5"/>
                <a:gd name="T4" fmla="*/ 0 w 21"/>
                <a:gd name="T5" fmla="*/ 1 h 5"/>
                <a:gd name="T6" fmla="*/ 0 w 21"/>
                <a:gd name="T7" fmla="*/ 5 h 5"/>
                <a:gd name="T8" fmla="*/ 21 w 21"/>
                <a:gd name="T9" fmla="*/ 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879" y="2651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839" y="2655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795" y="2657"/>
              <a:ext cx="23" cy="6"/>
            </a:xfrm>
            <a:custGeom>
              <a:avLst/>
              <a:gdLst>
                <a:gd name="T0" fmla="*/ 23 w 23"/>
                <a:gd name="T1" fmla="*/ 6 h 6"/>
                <a:gd name="T2" fmla="*/ 23 w 23"/>
                <a:gd name="T3" fmla="*/ 0 h 6"/>
                <a:gd name="T4" fmla="*/ 0 w 23"/>
                <a:gd name="T5" fmla="*/ 2 h 6"/>
                <a:gd name="T6" fmla="*/ 0 w 23"/>
                <a:gd name="T7" fmla="*/ 6 h 6"/>
                <a:gd name="T8" fmla="*/ 23 w 2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6"/>
                <a:gd name="T17" fmla="*/ 23 w 2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6">
                  <a:moveTo>
                    <a:pt x="23" y="6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2752" y="2659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710" y="2663"/>
              <a:ext cx="21" cy="8"/>
            </a:xfrm>
            <a:custGeom>
              <a:avLst/>
              <a:gdLst>
                <a:gd name="T0" fmla="*/ 21 w 21"/>
                <a:gd name="T1" fmla="*/ 4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4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2668" y="2665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2626" y="266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2583" y="2671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2541" y="2675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2508" y="2676"/>
              <a:ext cx="12" cy="6"/>
            </a:xfrm>
            <a:custGeom>
              <a:avLst/>
              <a:gdLst>
                <a:gd name="T0" fmla="*/ 12 w 12"/>
                <a:gd name="T1" fmla="*/ 6 h 6"/>
                <a:gd name="T2" fmla="*/ 12 w 12"/>
                <a:gd name="T3" fmla="*/ 0 h 6"/>
                <a:gd name="T4" fmla="*/ 0 w 12"/>
                <a:gd name="T5" fmla="*/ 2 h 6"/>
                <a:gd name="T6" fmla="*/ 0 w 12"/>
                <a:gd name="T7" fmla="*/ 6 h 6"/>
                <a:gd name="T8" fmla="*/ 12 w 12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12" y="6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2480" y="2661"/>
              <a:ext cx="40" cy="35"/>
            </a:xfrm>
            <a:custGeom>
              <a:avLst/>
              <a:gdLst>
                <a:gd name="T0" fmla="*/ 38 w 40"/>
                <a:gd name="T1" fmla="*/ 0 h 35"/>
                <a:gd name="T2" fmla="*/ 32 w 40"/>
                <a:gd name="T3" fmla="*/ 19 h 35"/>
                <a:gd name="T4" fmla="*/ 40 w 40"/>
                <a:gd name="T5" fmla="*/ 35 h 35"/>
                <a:gd name="T6" fmla="*/ 0 w 40"/>
                <a:gd name="T7" fmla="*/ 21 h 35"/>
                <a:gd name="T8" fmla="*/ 38 w 40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5"/>
                <a:gd name="T17" fmla="*/ 40 w 4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5">
                  <a:moveTo>
                    <a:pt x="38" y="0"/>
                  </a:moveTo>
                  <a:lnTo>
                    <a:pt x="32" y="19"/>
                  </a:lnTo>
                  <a:lnTo>
                    <a:pt x="40" y="35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2484" y="2907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2526" y="2909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6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6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568" y="291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3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3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2610" y="2915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52" y="291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2695" y="2922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737" y="2924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2779" y="2928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2821" y="2930"/>
              <a:ext cx="22" cy="6"/>
            </a:xfrm>
            <a:custGeom>
              <a:avLst/>
              <a:gdLst>
                <a:gd name="T0" fmla="*/ 0 w 22"/>
                <a:gd name="T1" fmla="*/ 0 h 6"/>
                <a:gd name="T2" fmla="*/ 0 w 22"/>
                <a:gd name="T3" fmla="*/ 6 h 6"/>
                <a:gd name="T4" fmla="*/ 22 w 22"/>
                <a:gd name="T5" fmla="*/ 6 h 6"/>
                <a:gd name="T6" fmla="*/ 22 w 22"/>
                <a:gd name="T7" fmla="*/ 2 h 6"/>
                <a:gd name="T8" fmla="*/ 0 w 2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"/>
                <a:gd name="T17" fmla="*/ 22 w 2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">
                  <a:moveTo>
                    <a:pt x="0" y="0"/>
                  </a:moveTo>
                  <a:lnTo>
                    <a:pt x="0" y="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2906" y="2936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2948" y="293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2990" y="2941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3033" y="2945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3077" y="294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3119" y="2951"/>
              <a:ext cx="19" cy="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9 w 19"/>
                <a:gd name="T5" fmla="*/ 8 h 8"/>
                <a:gd name="T6" fmla="*/ 19 w 19"/>
                <a:gd name="T7" fmla="*/ 2 h 8"/>
                <a:gd name="T8" fmla="*/ 0 w 19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8"/>
                <a:gd name="T17" fmla="*/ 19 w 1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8">
                  <a:moveTo>
                    <a:pt x="0" y="0"/>
                  </a:moveTo>
                  <a:lnTo>
                    <a:pt x="0" y="4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3159" y="2953"/>
              <a:ext cx="23" cy="8"/>
            </a:xfrm>
            <a:custGeom>
              <a:avLst/>
              <a:gdLst>
                <a:gd name="T0" fmla="*/ 0 w 23"/>
                <a:gd name="T1" fmla="*/ 0 h 8"/>
                <a:gd name="T2" fmla="*/ 0 w 23"/>
                <a:gd name="T3" fmla="*/ 6 h 8"/>
                <a:gd name="T4" fmla="*/ 23 w 23"/>
                <a:gd name="T5" fmla="*/ 8 h 8"/>
                <a:gd name="T6" fmla="*/ 23 w 23"/>
                <a:gd name="T7" fmla="*/ 2 h 8"/>
                <a:gd name="T8" fmla="*/ 0 w 2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0"/>
                  </a:moveTo>
                  <a:lnTo>
                    <a:pt x="0" y="6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3203" y="2957"/>
              <a:ext cx="22" cy="7"/>
            </a:xfrm>
            <a:custGeom>
              <a:avLst/>
              <a:gdLst>
                <a:gd name="T0" fmla="*/ 0 w 22"/>
                <a:gd name="T1" fmla="*/ 0 h 7"/>
                <a:gd name="T2" fmla="*/ 0 w 22"/>
                <a:gd name="T3" fmla="*/ 6 h 7"/>
                <a:gd name="T4" fmla="*/ 22 w 22"/>
                <a:gd name="T5" fmla="*/ 7 h 7"/>
                <a:gd name="T6" fmla="*/ 22 w 22"/>
                <a:gd name="T7" fmla="*/ 2 h 7"/>
                <a:gd name="T8" fmla="*/ 0 w 2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0" y="0"/>
                  </a:moveTo>
                  <a:lnTo>
                    <a:pt x="0" y="6"/>
                  </a:lnTo>
                  <a:lnTo>
                    <a:pt x="22" y="7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3246" y="2961"/>
              <a:ext cx="21" cy="5"/>
            </a:xfrm>
            <a:custGeom>
              <a:avLst/>
              <a:gdLst>
                <a:gd name="T0" fmla="*/ 0 w 21"/>
                <a:gd name="T1" fmla="*/ 0 h 5"/>
                <a:gd name="T2" fmla="*/ 0 w 21"/>
                <a:gd name="T3" fmla="*/ 3 h 5"/>
                <a:gd name="T4" fmla="*/ 21 w 21"/>
                <a:gd name="T5" fmla="*/ 5 h 5"/>
                <a:gd name="T6" fmla="*/ 21 w 21"/>
                <a:gd name="T7" fmla="*/ 0 h 5"/>
                <a:gd name="T8" fmla="*/ 0 w 2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0" y="0"/>
                  </a:moveTo>
                  <a:lnTo>
                    <a:pt x="0" y="3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3288" y="296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3330" y="2966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3372" y="296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3415" y="297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3411" y="2957"/>
              <a:ext cx="40" cy="34"/>
            </a:xfrm>
            <a:custGeom>
              <a:avLst/>
              <a:gdLst>
                <a:gd name="T0" fmla="*/ 0 w 40"/>
                <a:gd name="T1" fmla="*/ 34 h 34"/>
                <a:gd name="T2" fmla="*/ 6 w 40"/>
                <a:gd name="T3" fmla="*/ 17 h 34"/>
                <a:gd name="T4" fmla="*/ 2 w 40"/>
                <a:gd name="T5" fmla="*/ 0 h 34"/>
                <a:gd name="T6" fmla="*/ 40 w 40"/>
                <a:gd name="T7" fmla="*/ 19 h 34"/>
                <a:gd name="T8" fmla="*/ 0 w 40"/>
                <a:gd name="T9" fmla="*/ 3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4"/>
                <a:gd name="T17" fmla="*/ 40 w 4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4">
                  <a:moveTo>
                    <a:pt x="0" y="34"/>
                  </a:moveTo>
                  <a:lnTo>
                    <a:pt x="6" y="17"/>
                  </a:lnTo>
                  <a:lnTo>
                    <a:pt x="2" y="0"/>
                  </a:lnTo>
                  <a:lnTo>
                    <a:pt x="40" y="1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2257" y="2738"/>
              <a:ext cx="1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2240" y="2786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6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3668" y="303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3653" y="3087"/>
              <a:ext cx="32" cy="41"/>
            </a:xfrm>
            <a:custGeom>
              <a:avLst/>
              <a:gdLst>
                <a:gd name="T0" fmla="*/ 0 w 32"/>
                <a:gd name="T1" fmla="*/ 0 h 41"/>
                <a:gd name="T2" fmla="*/ 15 w 32"/>
                <a:gd name="T3" fmla="*/ 8 h 41"/>
                <a:gd name="T4" fmla="*/ 32 w 32"/>
                <a:gd name="T5" fmla="*/ 0 h 41"/>
                <a:gd name="T6" fmla="*/ 15 w 32"/>
                <a:gd name="T7" fmla="*/ 41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2958" y="2561"/>
              <a:ext cx="1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2958" y="2561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2958" y="2855"/>
              <a:ext cx="14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958" y="2855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2132" y="1052"/>
              <a:ext cx="2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132" y="1054"/>
              <a:ext cx="23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Server</a:t>
              </a:r>
              <a:endParaRPr lang="en-US" sz="2800" b="1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3553" y="1864"/>
              <a:ext cx="2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553" y="1866"/>
              <a:ext cx="21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Client</a:t>
              </a:r>
              <a:endParaRPr lang="en-US" sz="2800" b="1"/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>
              <a:off x="2257" y="1607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2240" y="1655"/>
              <a:ext cx="34" cy="38"/>
            </a:xfrm>
            <a:custGeom>
              <a:avLst/>
              <a:gdLst>
                <a:gd name="T0" fmla="*/ 0 w 34"/>
                <a:gd name="T1" fmla="*/ 0 h 38"/>
                <a:gd name="T2" fmla="*/ 17 w 34"/>
                <a:gd name="T3" fmla="*/ 6 h 38"/>
                <a:gd name="T4" fmla="*/ 34 w 34"/>
                <a:gd name="T5" fmla="*/ 0 h 38"/>
                <a:gd name="T6" fmla="*/ 17 w 34"/>
                <a:gd name="T7" fmla="*/ 38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5"/>
            <p:cNvSpPr>
              <a:spLocks noChangeShapeType="1"/>
            </p:cNvSpPr>
            <p:nvPr/>
          </p:nvSpPr>
          <p:spPr bwMode="auto">
            <a:xfrm>
              <a:off x="2257" y="1862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2240" y="1908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2078" y="2001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2078" y="1999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accept()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2040" y="1953"/>
              <a:ext cx="436" cy="1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2257" y="2125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2240" y="2171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2101" y="2876"/>
              <a:ext cx="38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2101" y="2876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2040" y="2828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2257" y="2993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2240" y="3039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3403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3361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3319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3276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323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3192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315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3107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306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3023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298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2939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2896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2854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2812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770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727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34"/>
            <p:cNvSpPr>
              <a:spLocks noChangeArrowheads="1"/>
            </p:cNvSpPr>
            <p:nvPr/>
          </p:nvSpPr>
          <p:spPr bwMode="auto">
            <a:xfrm>
              <a:off x="268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2643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260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2558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251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2472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243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2388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234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230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3397" y="2373"/>
              <a:ext cx="54" cy="44"/>
            </a:xfrm>
            <a:custGeom>
              <a:avLst/>
              <a:gdLst>
                <a:gd name="T0" fmla="*/ 0 w 54"/>
                <a:gd name="T1" fmla="*/ 44 h 44"/>
                <a:gd name="T2" fmla="*/ 8 w 54"/>
                <a:gd name="T3" fmla="*/ 21 h 44"/>
                <a:gd name="T4" fmla="*/ 0 w 54"/>
                <a:gd name="T5" fmla="*/ 0 h 44"/>
                <a:gd name="T6" fmla="*/ 54 w 54"/>
                <a:gd name="T7" fmla="*/ 21 h 44"/>
                <a:gd name="T8" fmla="*/ 0 w 54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2269" y="2373"/>
              <a:ext cx="53" cy="44"/>
            </a:xfrm>
            <a:custGeom>
              <a:avLst/>
              <a:gdLst>
                <a:gd name="T0" fmla="*/ 53 w 53"/>
                <a:gd name="T1" fmla="*/ 0 h 44"/>
                <a:gd name="T2" fmla="*/ 46 w 53"/>
                <a:gd name="T3" fmla="*/ 21 h 44"/>
                <a:gd name="T4" fmla="*/ 53 w 53"/>
                <a:gd name="T5" fmla="*/ 44 h 44"/>
                <a:gd name="T6" fmla="*/ 0 w 53"/>
                <a:gd name="T7" fmla="*/ 21 h 44"/>
                <a:gd name="T8" fmla="*/ 53 w 53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4"/>
                <a:gd name="T17" fmla="*/ 53 w 53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4">
                  <a:moveTo>
                    <a:pt x="53" y="0"/>
                  </a:moveTo>
                  <a:lnTo>
                    <a:pt x="46" y="21"/>
                  </a:lnTo>
                  <a:lnTo>
                    <a:pt x="53" y="44"/>
                  </a:lnTo>
                  <a:lnTo>
                    <a:pt x="0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2762" y="2291"/>
              <a:ext cx="5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47"/>
            <p:cNvSpPr>
              <a:spLocks noChangeArrowheads="1"/>
            </p:cNvSpPr>
            <p:nvPr/>
          </p:nvSpPr>
          <p:spPr bwMode="auto">
            <a:xfrm>
              <a:off x="2764" y="2218"/>
              <a:ext cx="6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33CC"/>
                  </a:solidFill>
                </a:rPr>
                <a:t>connect negotiation</a:t>
              </a:r>
              <a:endParaRPr lang="en-US" sz="2800" b="1" dirty="0">
                <a:solidFill>
                  <a:srgbClr val="0033CC"/>
                </a:solidFill>
              </a:endParaRPr>
            </a:p>
          </p:txBody>
        </p:sp>
        <p:sp>
          <p:nvSpPr>
            <p:cNvPr id="152" name="Line 148"/>
            <p:cNvSpPr>
              <a:spLocks noChangeShapeType="1"/>
            </p:cNvSpPr>
            <p:nvPr/>
          </p:nvSpPr>
          <p:spPr bwMode="auto">
            <a:xfrm>
              <a:off x="3668" y="244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653" y="249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6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0"/>
            <p:cNvSpPr>
              <a:spLocks noChangeShapeType="1"/>
            </p:cNvSpPr>
            <p:nvPr/>
          </p:nvSpPr>
          <p:spPr bwMode="auto">
            <a:xfrm>
              <a:off x="3668" y="2713"/>
              <a:ext cx="2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3653" y="2817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7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28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 Calls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1400" y="1960145"/>
            <a:ext cx="9572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socket()</a:t>
            </a:r>
            <a:endParaRPr lang="en-US" sz="18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19350" y="2766595"/>
            <a:ext cx="7445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bind()</a:t>
            </a:r>
            <a:endParaRPr lang="en-US" sz="18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11400" y="490972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sendto()</a:t>
            </a:r>
            <a:endParaRPr lang="en-US" sz="1800" b="1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5375" y="5725695"/>
            <a:ext cx="8509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close()</a:t>
            </a:r>
            <a:endParaRPr lang="en-US" sz="18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71700" y="265070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71700" y="184425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71700" y="479383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71700" y="560980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703888" y="2520533"/>
            <a:ext cx="9572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socket()</a:t>
            </a:r>
            <a:endParaRPr lang="en-US" sz="1800" b="1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811838" y="3184108"/>
            <a:ext cx="7445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bind()</a:t>
            </a:r>
            <a:endParaRPr lang="en-US" sz="1800" b="1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97525" y="5231983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recvfrom()</a:t>
            </a:r>
            <a:endParaRPr lang="en-US" sz="1800" b="1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703888" y="4093745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sendto()</a:t>
            </a:r>
            <a:endParaRPr lang="en-US" sz="1800" b="1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757863" y="5933658"/>
            <a:ext cx="850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close()</a:t>
            </a:r>
            <a:endParaRPr lang="en-US" sz="1800" b="1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564188" y="5116095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564188" y="306822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564188" y="240305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564188" y="397785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64188" y="581777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738438" y="2236370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2697163" y="2549108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130925" y="279517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089650" y="298567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174875" y="4023895"/>
            <a:ext cx="1285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blocks until server</a:t>
            </a:r>
            <a:endParaRPr lang="en-US" sz="1800" b="1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987550" y="4204870"/>
            <a:ext cx="16906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receives data from client</a:t>
            </a:r>
            <a:endParaRPr lang="en-US" sz="1800" b="1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2738438" y="4446170"/>
            <a:ext cx="1587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697163" y="4692233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5516563" y="4250908"/>
            <a:ext cx="50800" cy="17462"/>
          </a:xfrm>
          <a:custGeom>
            <a:avLst/>
            <a:gdLst>
              <a:gd name="T0" fmla="*/ 50800 w 63"/>
              <a:gd name="T1" fmla="*/ 11112 h 22"/>
              <a:gd name="T2" fmla="*/ 50800 w 63"/>
              <a:gd name="T3" fmla="*/ 0 h 22"/>
              <a:gd name="T4" fmla="*/ 0 w 63"/>
              <a:gd name="T5" fmla="*/ 4762 h 22"/>
              <a:gd name="T6" fmla="*/ 0 w 63"/>
              <a:gd name="T7" fmla="*/ 17462 h 22"/>
              <a:gd name="T8" fmla="*/ 50800 w 63"/>
              <a:gd name="T9" fmla="*/ 11112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4"/>
                </a:moveTo>
                <a:lnTo>
                  <a:pt x="63" y="0"/>
                </a:lnTo>
                <a:lnTo>
                  <a:pt x="0" y="6"/>
                </a:lnTo>
                <a:lnTo>
                  <a:pt x="0" y="22"/>
                </a:lnTo>
                <a:lnTo>
                  <a:pt x="63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5414963" y="4262020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5313363" y="427313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5211763" y="4284245"/>
            <a:ext cx="50800" cy="19050"/>
          </a:xfrm>
          <a:custGeom>
            <a:avLst/>
            <a:gdLst>
              <a:gd name="T0" fmla="*/ 50800 w 64"/>
              <a:gd name="T1" fmla="*/ 12424 h 23"/>
              <a:gd name="T2" fmla="*/ 50800 w 64"/>
              <a:gd name="T3" fmla="*/ 0 h 23"/>
              <a:gd name="T4" fmla="*/ 0 w 64"/>
              <a:gd name="T5" fmla="*/ 6626 h 23"/>
              <a:gd name="T6" fmla="*/ 0 w 64"/>
              <a:gd name="T7" fmla="*/ 19050 h 23"/>
              <a:gd name="T8" fmla="*/ 50800 w 64"/>
              <a:gd name="T9" fmla="*/ 12424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3"/>
              <a:gd name="T17" fmla="*/ 64 w 6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3">
                <a:moveTo>
                  <a:pt x="64" y="15"/>
                </a:moveTo>
                <a:lnTo>
                  <a:pt x="64" y="0"/>
                </a:lnTo>
                <a:lnTo>
                  <a:pt x="0" y="8"/>
                </a:lnTo>
                <a:lnTo>
                  <a:pt x="0" y="23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5110163" y="429694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5008563" y="4308058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4906963" y="431917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4805363" y="433028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4703763" y="4342983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4602163" y="435409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6350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4500563" y="436520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4398963" y="437632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4298950" y="4389020"/>
            <a:ext cx="49213" cy="17463"/>
          </a:xfrm>
          <a:custGeom>
            <a:avLst/>
            <a:gdLst>
              <a:gd name="T0" fmla="*/ 49213 w 64"/>
              <a:gd name="T1" fmla="*/ 12700 h 22"/>
              <a:gd name="T2" fmla="*/ 49213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49213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4197350" y="440013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4095750" y="4411245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3994150" y="4423945"/>
            <a:ext cx="50800" cy="17463"/>
          </a:xfrm>
          <a:custGeom>
            <a:avLst/>
            <a:gdLst>
              <a:gd name="T0" fmla="*/ 50800 w 64"/>
              <a:gd name="T1" fmla="*/ 11113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1113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4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3892550" y="4435058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790950" y="444617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689350" y="445728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3587750" y="4469983"/>
            <a:ext cx="50800" cy="17462"/>
          </a:xfrm>
          <a:custGeom>
            <a:avLst/>
            <a:gdLst>
              <a:gd name="T0" fmla="*/ 50800 w 64"/>
              <a:gd name="T1" fmla="*/ 12473 h 21"/>
              <a:gd name="T2" fmla="*/ 50800 w 64"/>
              <a:gd name="T3" fmla="*/ 0 h 21"/>
              <a:gd name="T4" fmla="*/ 0 w 64"/>
              <a:gd name="T5" fmla="*/ 4989 h 21"/>
              <a:gd name="T6" fmla="*/ 0 w 64"/>
              <a:gd name="T7" fmla="*/ 17462 h 21"/>
              <a:gd name="T8" fmla="*/ 50800 w 64"/>
              <a:gd name="T9" fmla="*/ 1247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15"/>
                </a:moveTo>
                <a:lnTo>
                  <a:pt x="64" y="0"/>
                </a:lnTo>
                <a:lnTo>
                  <a:pt x="0" y="6"/>
                </a:lnTo>
                <a:lnTo>
                  <a:pt x="0" y="21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3486150" y="448109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384550" y="449220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282950" y="450332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181350" y="4516020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079750" y="4527133"/>
            <a:ext cx="50800" cy="17462"/>
          </a:xfrm>
          <a:custGeom>
            <a:avLst/>
            <a:gdLst>
              <a:gd name="T0" fmla="*/ 50800 w 63"/>
              <a:gd name="T1" fmla="*/ 12700 h 22"/>
              <a:gd name="T2" fmla="*/ 50800 w 63"/>
              <a:gd name="T3" fmla="*/ 0 h 22"/>
              <a:gd name="T4" fmla="*/ 0 w 63"/>
              <a:gd name="T5" fmla="*/ 6350 h 22"/>
              <a:gd name="T6" fmla="*/ 0 w 63"/>
              <a:gd name="T7" fmla="*/ 17462 h 22"/>
              <a:gd name="T8" fmla="*/ 50800 w 63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6"/>
                </a:moveTo>
                <a:lnTo>
                  <a:pt x="63" y="0"/>
                </a:lnTo>
                <a:lnTo>
                  <a:pt x="0" y="8"/>
                </a:lnTo>
                <a:lnTo>
                  <a:pt x="0" y="22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2978150" y="4538245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2876550" y="454935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2800350" y="4562058"/>
            <a:ext cx="25400" cy="12700"/>
          </a:xfrm>
          <a:custGeom>
            <a:avLst/>
            <a:gdLst>
              <a:gd name="T0" fmla="*/ 25400 w 32"/>
              <a:gd name="T1" fmla="*/ 11289 h 18"/>
              <a:gd name="T2" fmla="*/ 25400 w 32"/>
              <a:gd name="T3" fmla="*/ 0 h 18"/>
              <a:gd name="T4" fmla="*/ 0 w 32"/>
              <a:gd name="T5" fmla="*/ 2822 h 18"/>
              <a:gd name="T6" fmla="*/ 0 w 32"/>
              <a:gd name="T7" fmla="*/ 12700 h 18"/>
              <a:gd name="T8" fmla="*/ 25400 w 32"/>
              <a:gd name="T9" fmla="*/ 1128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8"/>
              <a:gd name="T17" fmla="*/ 32 w 3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8">
                <a:moveTo>
                  <a:pt x="32" y="16"/>
                </a:moveTo>
                <a:lnTo>
                  <a:pt x="32" y="0"/>
                </a:lnTo>
                <a:lnTo>
                  <a:pt x="0" y="4"/>
                </a:lnTo>
                <a:lnTo>
                  <a:pt x="0" y="18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2730500" y="4527133"/>
            <a:ext cx="100013" cy="80962"/>
          </a:xfrm>
          <a:custGeom>
            <a:avLst/>
            <a:gdLst>
              <a:gd name="T0" fmla="*/ 90488 w 126"/>
              <a:gd name="T1" fmla="*/ 0 h 104"/>
              <a:gd name="T2" fmla="*/ 80963 w 126"/>
              <a:gd name="T3" fmla="*/ 42038 h 104"/>
              <a:gd name="T4" fmla="*/ 100013 w 126"/>
              <a:gd name="T5" fmla="*/ 80962 h 104"/>
              <a:gd name="T6" fmla="*/ 0 w 126"/>
              <a:gd name="T7" fmla="*/ 51380 h 104"/>
              <a:gd name="T8" fmla="*/ 90488 w 126"/>
              <a:gd name="T9" fmla="*/ 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4"/>
              <a:gd name="T17" fmla="*/ 126 w 12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4">
                <a:moveTo>
                  <a:pt x="114" y="0"/>
                </a:moveTo>
                <a:lnTo>
                  <a:pt x="102" y="54"/>
                </a:lnTo>
                <a:lnTo>
                  <a:pt x="126" y="104"/>
                </a:lnTo>
                <a:lnTo>
                  <a:pt x="0" y="66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281363" y="50383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1113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382963" y="5052595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484563" y="50668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586163" y="50827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3687763" y="509704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3789363" y="511133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3890963" y="51272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3992563" y="514149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4094163" y="51557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6"/>
          <p:cNvSpPr>
            <a:spLocks/>
          </p:cNvSpPr>
          <p:nvPr/>
        </p:nvSpPr>
        <p:spPr bwMode="auto">
          <a:xfrm>
            <a:off x="4195763" y="51716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7"/>
          <p:cNvSpPr>
            <a:spLocks/>
          </p:cNvSpPr>
          <p:nvPr/>
        </p:nvSpPr>
        <p:spPr bwMode="auto">
          <a:xfrm>
            <a:off x="4297363" y="5185945"/>
            <a:ext cx="52387" cy="20638"/>
          </a:xfrm>
          <a:custGeom>
            <a:avLst/>
            <a:gdLst>
              <a:gd name="T0" fmla="*/ 3082 w 68"/>
              <a:gd name="T1" fmla="*/ 0 h 26"/>
              <a:gd name="T2" fmla="*/ 0 w 68"/>
              <a:gd name="T3" fmla="*/ 12700 h 26"/>
              <a:gd name="T4" fmla="*/ 49305 w 68"/>
              <a:gd name="T5" fmla="*/ 20638 h 26"/>
              <a:gd name="T6" fmla="*/ 52387 w 68"/>
              <a:gd name="T7" fmla="*/ 7938 h 26"/>
              <a:gd name="T8" fmla="*/ 3082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4397375" y="5200233"/>
            <a:ext cx="53975" cy="20637"/>
          </a:xfrm>
          <a:custGeom>
            <a:avLst/>
            <a:gdLst>
              <a:gd name="T0" fmla="*/ 3175 w 68"/>
              <a:gd name="T1" fmla="*/ 0 h 25"/>
              <a:gd name="T2" fmla="*/ 0 w 68"/>
              <a:gd name="T3" fmla="*/ 12382 h 25"/>
              <a:gd name="T4" fmla="*/ 50800 w 68"/>
              <a:gd name="T5" fmla="*/ 20637 h 25"/>
              <a:gd name="T6" fmla="*/ 53975 w 68"/>
              <a:gd name="T7" fmla="*/ 7429 h 25"/>
              <a:gd name="T8" fmla="*/ 3175 w 68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5"/>
              <a:gd name="T17" fmla="*/ 68 w 6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5">
                <a:moveTo>
                  <a:pt x="4" y="0"/>
                </a:moveTo>
                <a:lnTo>
                  <a:pt x="0" y="15"/>
                </a:lnTo>
                <a:lnTo>
                  <a:pt x="64" y="25"/>
                </a:lnTo>
                <a:lnTo>
                  <a:pt x="68" y="9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4498975" y="52161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4600575" y="523039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71"/>
          <p:cNvSpPr>
            <a:spLocks/>
          </p:cNvSpPr>
          <p:nvPr/>
        </p:nvSpPr>
        <p:spPr bwMode="auto">
          <a:xfrm>
            <a:off x="4702175" y="52446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4803775" y="52605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73"/>
          <p:cNvSpPr>
            <a:spLocks/>
          </p:cNvSpPr>
          <p:nvPr/>
        </p:nvSpPr>
        <p:spPr bwMode="auto">
          <a:xfrm>
            <a:off x="4905375" y="527484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74"/>
          <p:cNvSpPr>
            <a:spLocks/>
          </p:cNvSpPr>
          <p:nvPr/>
        </p:nvSpPr>
        <p:spPr bwMode="auto">
          <a:xfrm>
            <a:off x="5006975" y="5290720"/>
            <a:ext cx="53975" cy="17463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0187 h 24"/>
              <a:gd name="T4" fmla="*/ 50800 w 68"/>
              <a:gd name="T5" fmla="*/ 17463 h 24"/>
              <a:gd name="T6" fmla="*/ 53975 w 68"/>
              <a:gd name="T7" fmla="*/ 5821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75"/>
          <p:cNvSpPr>
            <a:spLocks/>
          </p:cNvSpPr>
          <p:nvPr/>
        </p:nvSpPr>
        <p:spPr bwMode="auto">
          <a:xfrm>
            <a:off x="5108575" y="5303420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76"/>
          <p:cNvSpPr>
            <a:spLocks/>
          </p:cNvSpPr>
          <p:nvPr/>
        </p:nvSpPr>
        <p:spPr bwMode="auto">
          <a:xfrm>
            <a:off x="5210175" y="5317708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5311775" y="5333583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5413375" y="5347870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79"/>
          <p:cNvSpPr>
            <a:spLocks/>
          </p:cNvSpPr>
          <p:nvPr/>
        </p:nvSpPr>
        <p:spPr bwMode="auto">
          <a:xfrm>
            <a:off x="5457825" y="5319295"/>
            <a:ext cx="100013" cy="82550"/>
          </a:xfrm>
          <a:custGeom>
            <a:avLst/>
            <a:gdLst>
              <a:gd name="T0" fmla="*/ 0 w 125"/>
              <a:gd name="T1" fmla="*/ 82550 h 103"/>
              <a:gd name="T2" fmla="*/ 20803 w 125"/>
              <a:gd name="T3" fmla="*/ 43279 h 103"/>
              <a:gd name="T4" fmla="*/ 12802 w 125"/>
              <a:gd name="T5" fmla="*/ 0 h 103"/>
              <a:gd name="T6" fmla="*/ 100013 w 125"/>
              <a:gd name="T7" fmla="*/ 56102 h 103"/>
              <a:gd name="T8" fmla="*/ 0 w 125"/>
              <a:gd name="T9" fmla="*/ 8255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03"/>
              <a:gd name="T17" fmla="*/ 125 w 12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03">
                <a:moveTo>
                  <a:pt x="0" y="103"/>
                </a:moveTo>
                <a:lnTo>
                  <a:pt x="26" y="54"/>
                </a:lnTo>
                <a:lnTo>
                  <a:pt x="16" y="0"/>
                </a:lnTo>
                <a:lnTo>
                  <a:pt x="125" y="70"/>
                </a:lnTo>
                <a:lnTo>
                  <a:pt x="0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2738438" y="5185945"/>
            <a:ext cx="158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2697163" y="5508208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130925" y="5508208"/>
            <a:ext cx="1588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089650" y="573522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4311650" y="4174708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data</a:t>
            </a:r>
            <a:endParaRPr lang="en-US" sz="1800" b="1"/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4311650" y="4990683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data</a:t>
            </a:r>
            <a:endParaRPr lang="en-US" sz="1800" b="1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2365375" y="1510883"/>
            <a:ext cx="86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Server</a:t>
            </a:r>
            <a:endParaRPr lang="en-US" sz="1800" b="1" dirty="0"/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5580112" y="2028656"/>
            <a:ext cx="1116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Client</a:t>
            </a:r>
            <a:endParaRPr lang="en-US" sz="1800" b="1" dirty="0"/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2738438" y="3042820"/>
            <a:ext cx="158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89"/>
          <p:cNvSpPr>
            <a:spLocks/>
          </p:cNvSpPr>
          <p:nvPr/>
        </p:nvSpPr>
        <p:spPr bwMode="auto">
          <a:xfrm>
            <a:off x="2697163" y="3326983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2205038" y="3525420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recvfrom()</a:t>
            </a:r>
            <a:endParaRPr lang="en-US" sz="1800" b="1"/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2171700" y="340953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>
            <a:off x="2738438" y="3820695"/>
            <a:ext cx="1587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93"/>
          <p:cNvSpPr>
            <a:spLocks/>
          </p:cNvSpPr>
          <p:nvPr/>
        </p:nvSpPr>
        <p:spPr bwMode="auto">
          <a:xfrm>
            <a:off x="2697163" y="3933408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130925" y="4369970"/>
            <a:ext cx="1588" cy="690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95"/>
          <p:cNvSpPr>
            <a:spLocks/>
          </p:cNvSpPr>
          <p:nvPr/>
        </p:nvSpPr>
        <p:spPr bwMode="auto">
          <a:xfrm>
            <a:off x="6089650" y="5033545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6127750" y="279517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97"/>
          <p:cNvSpPr>
            <a:spLocks/>
          </p:cNvSpPr>
          <p:nvPr/>
        </p:nvSpPr>
        <p:spPr bwMode="auto">
          <a:xfrm>
            <a:off x="6086475" y="298567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>
            <a:off x="6127750" y="3469858"/>
            <a:ext cx="1588" cy="442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99"/>
          <p:cNvSpPr>
            <a:spLocks/>
          </p:cNvSpPr>
          <p:nvPr/>
        </p:nvSpPr>
        <p:spPr bwMode="auto">
          <a:xfrm>
            <a:off x="6086475" y="3885783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104"/>
          <p:cNvSpPr>
            <a:spLocks noChangeArrowheads="1"/>
          </p:cNvSpPr>
          <p:nvPr/>
        </p:nvSpPr>
        <p:spPr bwMode="auto">
          <a:xfrm>
            <a:off x="7235825" y="296662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990000"/>
                </a:solidFill>
              </a:rPr>
              <a:t>Not needed</a:t>
            </a:r>
          </a:p>
        </p:txBody>
      </p:sp>
      <p:cxnSp>
        <p:nvCxnSpPr>
          <p:cNvPr id="105" name="AutoShape 105"/>
          <p:cNvCxnSpPr>
            <a:cxnSpLocks noChangeShapeType="1"/>
            <a:stCxn id="104" idx="1"/>
            <a:endCxn id="20" idx="3"/>
          </p:cNvCxnSpPr>
          <p:nvPr/>
        </p:nvCxnSpPr>
        <p:spPr bwMode="auto">
          <a:xfrm flipH="1" flipV="1">
            <a:off x="6699250" y="3261895"/>
            <a:ext cx="5365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652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System Calls for Elementary TCP Sockets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70524"/>
            <a:ext cx="8363272" cy="504056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 &lt;sys/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types.h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 &lt;sys/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socket.h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	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specifies the protocol family     {AF_INET for TCP/IP}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indicates communications semantics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</a:t>
            </a:r>
            <a:r>
              <a:rPr lang="en-US" sz="1400" dirty="0">
                <a:latin typeface="Arial" charset="0"/>
                <a:cs typeface="Times New Roman" pitchFamily="18" charset="0"/>
              </a:rPr>
              <a:t>SOCK_STREAM       </a:t>
            </a:r>
            <a:r>
              <a:rPr lang="en-US" sz="1400" dirty="0">
                <a:cs typeface="Times New Roman" pitchFamily="18" charset="0"/>
              </a:rPr>
              <a:t>stream socket         TCP</a:t>
            </a:r>
            <a:endParaRPr lang="en-US" sz="1400" dirty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Arial" charset="0"/>
                <a:cs typeface="Times New Roman" pitchFamily="18" charset="0"/>
              </a:rPr>
              <a:t>     SOCK_DGRAM        </a:t>
            </a:r>
            <a:r>
              <a:rPr lang="en-US" sz="1400" dirty="0">
                <a:cs typeface="Times New Roman" pitchFamily="18" charset="0"/>
              </a:rPr>
              <a:t>datagram socket      UDP</a:t>
            </a:r>
            <a:endParaRPr lang="en-US" sz="1400" dirty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Arial" charset="0"/>
                <a:cs typeface="Times New Roman" pitchFamily="18" charset="0"/>
              </a:rPr>
              <a:t>     SOCK_RAW     </a:t>
            </a:r>
            <a:r>
              <a:rPr lang="en-US" sz="1400" dirty="0">
                <a:cs typeface="Times New Roman" pitchFamily="18" charset="0"/>
              </a:rPr>
              <a:t>     raw socket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set to IPPROTO_TCP for TCP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success:    socket descriptor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{a small nonnegative integer}</a:t>
            </a:r>
            <a:endParaRPr lang="en-US" sz="20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on error</a:t>
            </a:r>
            <a:r>
              <a:rPr lang="en-US" sz="2000" b="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if  (( </a:t>
            </a:r>
            <a:r>
              <a:rPr lang="en-US" sz="2000" b="1" dirty="0" err="1">
                <a:solidFill>
                  <a:schemeClr val="accent2"/>
                </a:solidFill>
                <a:cs typeface="Times New Roman" pitchFamily="18" charset="0"/>
              </a:rPr>
              <a:t>sd</a:t>
            </a: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 = socket (AF_INET, SOCK_STREAM, IPPROTO_TCP)) &lt; 0)  </a:t>
            </a:r>
            <a:r>
              <a:rPr lang="en-US" sz="2000" b="1" dirty="0" err="1">
                <a:solidFill>
                  <a:schemeClr val="accent2"/>
                </a:solidFill>
                <a:cs typeface="Times New Roman" pitchFamily="18" charset="0"/>
              </a:rPr>
              <a:t>err_sys</a:t>
            </a: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 (“socket call error”);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2215530"/>
            <a:ext cx="8153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endParaRPr lang="en-US" b="1" dirty="0"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>
                <a:cs typeface="Times New Roman" pitchFamily="18" charset="0"/>
              </a:rPr>
              <a:t>socket  Function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>
                <a:cs typeface="Times New Roman" pitchFamily="18" charset="0"/>
              </a:rPr>
              <a:t>             </a:t>
            </a:r>
            <a:r>
              <a:rPr lang="en-US" sz="2000" b="1" dirty="0" err="1">
                <a:cs typeface="Times New Roman" pitchFamily="18" charset="0"/>
              </a:rPr>
              <a:t>int</a:t>
            </a:r>
            <a:r>
              <a:rPr lang="en-US" sz="2000" b="1" dirty="0"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socket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</a:t>
            </a:r>
            <a:r>
              <a:rPr lang="en-US" sz="2000" b="1" dirty="0">
                <a:cs typeface="Times New Roman" pitchFamily="18" charset="0"/>
              </a:rPr>
              <a:t>( </a:t>
            </a:r>
            <a:r>
              <a:rPr lang="en-US" sz="2000" b="1" dirty="0" err="1">
                <a:cs typeface="Times New Roman" pitchFamily="18" charset="0"/>
              </a:rPr>
              <a:t>int</a:t>
            </a:r>
            <a:r>
              <a:rPr lang="en-US" sz="2000" b="1" dirty="0">
                <a:cs typeface="Times New Roman" pitchFamily="18" charset="0"/>
              </a:rPr>
              <a:t>  </a:t>
            </a:r>
            <a:r>
              <a:rPr lang="en-US" sz="2000" b="1" i="1" dirty="0">
                <a:solidFill>
                  <a:srgbClr val="0033CC"/>
                </a:solidFill>
                <a:cs typeface="Times New Roman" pitchFamily="18" charset="0"/>
              </a:rPr>
              <a:t>family</a:t>
            </a:r>
            <a:r>
              <a:rPr lang="en-US" sz="2000" b="1" i="1" dirty="0">
                <a:cs typeface="Times New Roman" pitchFamily="18" charset="0"/>
              </a:rPr>
              <a:t>,  </a:t>
            </a:r>
            <a:r>
              <a:rPr lang="en-US" sz="2000" b="1" dirty="0" err="1">
                <a:cs typeface="Times New Roman" pitchFamily="18" charset="0"/>
              </a:rPr>
              <a:t>int</a:t>
            </a:r>
            <a:r>
              <a:rPr lang="en-US" sz="2000" b="1" dirty="0">
                <a:cs typeface="Times New Roman" pitchFamily="18" charset="0"/>
              </a:rPr>
              <a:t>  </a:t>
            </a:r>
            <a:r>
              <a:rPr lang="en-US" sz="2000" b="1" i="1" dirty="0">
                <a:solidFill>
                  <a:srgbClr val="0033CC"/>
                </a:solidFill>
                <a:cs typeface="Times New Roman" pitchFamily="18" charset="0"/>
              </a:rPr>
              <a:t>type</a:t>
            </a:r>
            <a:r>
              <a:rPr lang="en-US" sz="2000" b="1" i="1" dirty="0">
                <a:cs typeface="Times New Roman" pitchFamily="18" charset="0"/>
              </a:rPr>
              <a:t>, </a:t>
            </a:r>
            <a:r>
              <a:rPr lang="en-US" sz="2000" b="1" dirty="0" err="1">
                <a:cs typeface="Times New Roman" pitchFamily="18" charset="0"/>
              </a:rPr>
              <a:t>int</a:t>
            </a:r>
            <a:r>
              <a:rPr lang="en-US" sz="2000" b="1" dirty="0">
                <a:cs typeface="Times New Roman" pitchFamily="18" charset="0"/>
              </a:rPr>
              <a:t>  </a:t>
            </a:r>
            <a:r>
              <a:rPr lang="en-US" sz="2000" b="1" i="1" dirty="0">
                <a:solidFill>
                  <a:srgbClr val="0033CC"/>
                </a:solidFill>
                <a:cs typeface="Times New Roman" pitchFamily="18" charset="0"/>
              </a:rPr>
              <a:t>protocol </a:t>
            </a:r>
            <a:r>
              <a:rPr lang="en-US" sz="2000" b="1" i="1" dirty="0">
                <a:cs typeface="Times New Roman" pitchFamily="18" charset="0"/>
              </a:rPr>
              <a:t>);</a:t>
            </a:r>
            <a:endParaRPr lang="en-US" sz="2000" b="1" dirty="0">
              <a:cs typeface="Times New Roman" pitchFamily="18" charset="0"/>
            </a:endParaRPr>
          </a:p>
          <a:p>
            <a:pPr algn="l"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087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Function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5240" y="2042272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09600" indent="-609600" eaLnBrk="1" hangingPunct="1"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a socket descriptor returned by the socket function</a:t>
            </a:r>
          </a:p>
          <a:p>
            <a:pPr marL="609600" indent="-609600" eaLnBrk="1" hangingPunct="1">
              <a:buFontTx/>
              <a:buNone/>
            </a:pPr>
            <a:r>
              <a:rPr lang="en-US" sz="20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servaddr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a pointer to a socket address structure</a:t>
            </a:r>
          </a:p>
          <a:p>
            <a:pPr marL="609600" indent="-609600" eaLnBrk="1" hangingPunct="1"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addrlen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  the size of the socket address stru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cture</a:t>
            </a:r>
          </a:p>
          <a:p>
            <a:pPr marL="609600" indent="-609600" eaLnBrk="1" hangingPunct="1">
              <a:buFontTx/>
              <a:buNone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The socket address structure must contain the IP address and the port number for the connection wanted.</a:t>
            </a:r>
          </a:p>
          <a:p>
            <a:pPr marL="609600" indent="-609600" eaLnBrk="1" hangingPunct="1">
              <a:buFontTx/>
              <a:buNone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TCP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initiates a three-way handshake.</a:t>
            </a:r>
            <a:r>
              <a:rPr lang="en-US" sz="2000" b="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sz="2000" b="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returns only when the connection is established or when an error occurs.</a:t>
            </a:r>
          </a:p>
          <a:p>
            <a:pPr marL="609600" indent="-609600" eaLnBrk="1" hangingPunct="1">
              <a:buFontTx/>
              <a:buNone/>
            </a:pPr>
            <a:r>
              <a:rPr lang="en-US" sz="2000" b="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success:     0</a:t>
            </a:r>
          </a:p>
          <a:p>
            <a:pPr marL="609600" indent="-609600" eaLnBrk="1" hangingPunct="1">
              <a:buFontTx/>
              <a:buNone/>
            </a:pP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on error</a:t>
            </a:r>
            <a:r>
              <a:rPr lang="en-US" sz="2000" b="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609600" indent="-609600" eaLnBrk="1" hangingPunct="1">
              <a:buFontTx/>
              <a:buNone/>
            </a:pPr>
            <a:r>
              <a:rPr lang="en-US" sz="2000" dirty="0">
                <a:cs typeface="Times New Roman" pitchFamily="18" charset="0"/>
              </a:rPr>
              <a:t>Example: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   if ( connect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sd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,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struct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sockaddr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*) &amp;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servaddr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servaddr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)) != 0)</a:t>
            </a:r>
          </a:p>
          <a:p>
            <a:pPr marL="609600" indent="-609600" eaLnBrk="1" hangingPunct="1">
              <a:buFontTx/>
              <a:buNone/>
            </a:pP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   	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err_sys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(“connect call error”);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8336"/>
            <a:ext cx="8229600" cy="672008"/>
          </a:xfrm>
          <a:ln w="19050">
            <a:solidFill>
              <a:srgbClr val="8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err="1">
                <a:cs typeface="Times New Roman" pitchFamily="18" charset="0"/>
              </a:rPr>
              <a:t>int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>
                <a:solidFill>
                  <a:srgbClr val="800000"/>
                </a:solidFill>
                <a:cs typeface="Times New Roman" pitchFamily="18" charset="0"/>
              </a:rPr>
              <a:t> connect  </a:t>
            </a:r>
            <a:r>
              <a:rPr lang="en-US" sz="1800" dirty="0">
                <a:cs typeface="Times New Roman" pitchFamily="18" charset="0"/>
              </a:rPr>
              <a:t>(</a:t>
            </a:r>
            <a:r>
              <a:rPr lang="en-US" sz="1800" dirty="0" err="1">
                <a:cs typeface="Times New Roman" pitchFamily="18" charset="0"/>
              </a:rPr>
              <a:t>int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sz="1800" i="1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const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struct</a:t>
            </a:r>
            <a:r>
              <a:rPr lang="en-US" sz="1800" i="1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sockaddr</a:t>
            </a:r>
            <a:r>
              <a:rPr lang="en-US" sz="1800" i="1" dirty="0">
                <a:cs typeface="Times New Roman" pitchFamily="18" charset="0"/>
              </a:rPr>
              <a:t>  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 sz="1800" i="1" dirty="0" err="1">
                <a:solidFill>
                  <a:srgbClr val="0000FF"/>
                </a:solidFill>
                <a:cs typeface="Times New Roman" pitchFamily="18" charset="0"/>
              </a:rPr>
              <a:t>servaddr</a:t>
            </a:r>
            <a:r>
              <a:rPr lang="en-US" sz="1800" i="1" dirty="0"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socklen_t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i="1" dirty="0" err="1">
                <a:solidFill>
                  <a:srgbClr val="0000FF"/>
                </a:solidFill>
                <a:cs typeface="Times New Roman" pitchFamily="18" charset="0"/>
              </a:rPr>
              <a:t>addrlen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i="1" dirty="0">
                <a:cs typeface="Times New Roman" pitchFamily="18" charset="0"/>
              </a:rPr>
              <a:t>;</a:t>
            </a:r>
            <a:r>
              <a:rPr lang="en-US" sz="1800" dirty="0">
                <a:cs typeface="Times New Roman" pitchFamily="18" charset="0"/>
              </a:rPr>
              <a:t>  </a:t>
            </a:r>
            <a:br>
              <a:rPr lang="en-US" sz="1800" dirty="0">
                <a:cs typeface="Times New Roman" pitchFamily="18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31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ChangeArrowheads="1"/>
          </p:cNvSpPr>
          <p:nvPr/>
        </p:nvSpPr>
        <p:spPr bwMode="auto">
          <a:xfrm>
            <a:off x="1323975" y="17411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1027"/>
          <p:cNvSpPr>
            <a:spLocks noChangeArrowheads="1"/>
          </p:cNvSpPr>
          <p:nvPr/>
        </p:nvSpPr>
        <p:spPr bwMode="auto">
          <a:xfrm>
            <a:off x="1323975" y="24142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1028"/>
          <p:cNvSpPr>
            <a:spLocks noChangeArrowheads="1"/>
          </p:cNvSpPr>
          <p:nvPr/>
        </p:nvSpPr>
        <p:spPr bwMode="auto">
          <a:xfrm>
            <a:off x="1323975" y="30873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1029"/>
          <p:cNvSpPr>
            <a:spLocks noChangeArrowheads="1"/>
          </p:cNvSpPr>
          <p:nvPr/>
        </p:nvSpPr>
        <p:spPr bwMode="auto">
          <a:xfrm>
            <a:off x="1323975" y="37604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1030"/>
          <p:cNvSpPr>
            <a:spLocks noChangeArrowheads="1"/>
          </p:cNvSpPr>
          <p:nvPr/>
        </p:nvSpPr>
        <p:spPr bwMode="auto">
          <a:xfrm>
            <a:off x="1323975" y="44335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1031"/>
          <p:cNvSpPr>
            <a:spLocks noChangeArrowheads="1"/>
          </p:cNvSpPr>
          <p:nvPr/>
        </p:nvSpPr>
        <p:spPr bwMode="auto">
          <a:xfrm>
            <a:off x="1323975" y="51066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32"/>
          <p:cNvSpPr>
            <a:spLocks noChangeArrowheads="1"/>
          </p:cNvSpPr>
          <p:nvPr/>
        </p:nvSpPr>
        <p:spPr bwMode="auto">
          <a:xfrm>
            <a:off x="1323975" y="57797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033"/>
          <p:cNvSpPr>
            <a:spLocks noChangeArrowheads="1"/>
          </p:cNvSpPr>
          <p:nvPr/>
        </p:nvSpPr>
        <p:spPr bwMode="auto">
          <a:xfrm>
            <a:off x="7165975" y="17411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034"/>
          <p:cNvSpPr>
            <a:spLocks noChangeArrowheads="1"/>
          </p:cNvSpPr>
          <p:nvPr/>
        </p:nvSpPr>
        <p:spPr bwMode="auto">
          <a:xfrm>
            <a:off x="7165975" y="24142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035"/>
          <p:cNvSpPr>
            <a:spLocks noChangeArrowheads="1"/>
          </p:cNvSpPr>
          <p:nvPr/>
        </p:nvSpPr>
        <p:spPr bwMode="auto">
          <a:xfrm>
            <a:off x="7165975" y="30873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036"/>
          <p:cNvSpPr>
            <a:spLocks noChangeArrowheads="1"/>
          </p:cNvSpPr>
          <p:nvPr/>
        </p:nvSpPr>
        <p:spPr bwMode="auto">
          <a:xfrm>
            <a:off x="7165975" y="37604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037"/>
          <p:cNvSpPr>
            <a:spLocks noChangeArrowheads="1"/>
          </p:cNvSpPr>
          <p:nvPr/>
        </p:nvSpPr>
        <p:spPr bwMode="auto">
          <a:xfrm>
            <a:off x="7165975" y="44335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038"/>
          <p:cNvSpPr>
            <a:spLocks noChangeArrowheads="1"/>
          </p:cNvSpPr>
          <p:nvPr/>
        </p:nvSpPr>
        <p:spPr bwMode="auto">
          <a:xfrm>
            <a:off x="7165975" y="51066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039"/>
          <p:cNvSpPr>
            <a:spLocks noChangeArrowheads="1"/>
          </p:cNvSpPr>
          <p:nvPr/>
        </p:nvSpPr>
        <p:spPr bwMode="auto">
          <a:xfrm>
            <a:off x="7165975" y="57797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040"/>
          <p:cNvSpPr>
            <a:spLocks noChangeArrowheads="1"/>
          </p:cNvSpPr>
          <p:nvPr/>
        </p:nvSpPr>
        <p:spPr bwMode="auto">
          <a:xfrm>
            <a:off x="1409700" y="1791932"/>
            <a:ext cx="1143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15" name="Rectangle 1041"/>
          <p:cNvSpPr>
            <a:spLocks noChangeArrowheads="1"/>
          </p:cNvSpPr>
          <p:nvPr/>
        </p:nvSpPr>
        <p:spPr bwMode="auto">
          <a:xfrm>
            <a:off x="1400175" y="2452332"/>
            <a:ext cx="1189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Presentation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16" name="Rectangle 1042"/>
          <p:cNvSpPr>
            <a:spLocks noChangeArrowheads="1"/>
          </p:cNvSpPr>
          <p:nvPr/>
        </p:nvSpPr>
        <p:spPr bwMode="auto">
          <a:xfrm>
            <a:off x="1603375" y="3112732"/>
            <a:ext cx="803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Session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17" name="Rectangle 1043"/>
          <p:cNvSpPr>
            <a:spLocks noChangeArrowheads="1"/>
          </p:cNvSpPr>
          <p:nvPr/>
        </p:nvSpPr>
        <p:spPr bwMode="auto">
          <a:xfrm>
            <a:off x="1533525" y="3773132"/>
            <a:ext cx="9731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Transport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18" name="Rectangle 1044"/>
          <p:cNvSpPr>
            <a:spLocks noChangeArrowheads="1"/>
          </p:cNvSpPr>
          <p:nvPr/>
        </p:nvSpPr>
        <p:spPr bwMode="auto">
          <a:xfrm>
            <a:off x="1585913" y="4433532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Network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19" name="Rectangle 1045"/>
          <p:cNvSpPr>
            <a:spLocks noChangeArrowheads="1"/>
          </p:cNvSpPr>
          <p:nvPr/>
        </p:nvSpPr>
        <p:spPr bwMode="auto">
          <a:xfrm>
            <a:off x="1543050" y="5093932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20" name="Rectangle 1046"/>
          <p:cNvSpPr>
            <a:spLocks noChangeArrowheads="1"/>
          </p:cNvSpPr>
          <p:nvPr/>
        </p:nvSpPr>
        <p:spPr bwMode="auto">
          <a:xfrm>
            <a:off x="1622425" y="5754332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21" name="Rectangle 1047"/>
          <p:cNvSpPr>
            <a:spLocks noChangeArrowheads="1"/>
          </p:cNvSpPr>
          <p:nvPr/>
        </p:nvSpPr>
        <p:spPr bwMode="auto">
          <a:xfrm>
            <a:off x="7165975" y="17411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Rectangle 1048"/>
          <p:cNvSpPr>
            <a:spLocks noChangeArrowheads="1"/>
          </p:cNvSpPr>
          <p:nvPr/>
        </p:nvSpPr>
        <p:spPr bwMode="auto">
          <a:xfrm>
            <a:off x="7165975" y="2414232"/>
            <a:ext cx="1346200" cy="660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Rectangle 1049"/>
          <p:cNvSpPr>
            <a:spLocks noChangeArrowheads="1"/>
          </p:cNvSpPr>
          <p:nvPr/>
        </p:nvSpPr>
        <p:spPr bwMode="auto">
          <a:xfrm>
            <a:off x="7165975" y="30873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Rectangle 1050"/>
          <p:cNvSpPr>
            <a:spLocks noChangeArrowheads="1"/>
          </p:cNvSpPr>
          <p:nvPr/>
        </p:nvSpPr>
        <p:spPr bwMode="auto">
          <a:xfrm>
            <a:off x="7165975" y="3760432"/>
            <a:ext cx="1346200" cy="660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Rectangle 1051"/>
          <p:cNvSpPr>
            <a:spLocks noChangeArrowheads="1"/>
          </p:cNvSpPr>
          <p:nvPr/>
        </p:nvSpPr>
        <p:spPr bwMode="auto">
          <a:xfrm>
            <a:off x="7165975" y="44335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Rectangle 1052"/>
          <p:cNvSpPr>
            <a:spLocks noChangeArrowheads="1"/>
          </p:cNvSpPr>
          <p:nvPr/>
        </p:nvSpPr>
        <p:spPr bwMode="auto">
          <a:xfrm>
            <a:off x="7165975" y="5106632"/>
            <a:ext cx="1346200" cy="660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Rectangle 1053"/>
          <p:cNvSpPr>
            <a:spLocks noChangeArrowheads="1"/>
          </p:cNvSpPr>
          <p:nvPr/>
        </p:nvSpPr>
        <p:spPr bwMode="auto">
          <a:xfrm>
            <a:off x="7165975" y="5779732"/>
            <a:ext cx="13462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Rectangle 1054"/>
          <p:cNvSpPr>
            <a:spLocks noChangeArrowheads="1"/>
          </p:cNvSpPr>
          <p:nvPr/>
        </p:nvSpPr>
        <p:spPr bwMode="auto">
          <a:xfrm>
            <a:off x="7251700" y="1791932"/>
            <a:ext cx="1143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Application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29" name="Rectangle 1055"/>
          <p:cNvSpPr>
            <a:spLocks noChangeArrowheads="1"/>
          </p:cNvSpPr>
          <p:nvPr/>
        </p:nvSpPr>
        <p:spPr bwMode="auto">
          <a:xfrm>
            <a:off x="7242175" y="2452332"/>
            <a:ext cx="1189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Presentation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0" name="Rectangle 1056"/>
          <p:cNvSpPr>
            <a:spLocks noChangeArrowheads="1"/>
          </p:cNvSpPr>
          <p:nvPr/>
        </p:nvSpPr>
        <p:spPr bwMode="auto">
          <a:xfrm>
            <a:off x="7445375" y="3112732"/>
            <a:ext cx="803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Session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1" name="Rectangle 1057"/>
          <p:cNvSpPr>
            <a:spLocks noChangeArrowheads="1"/>
          </p:cNvSpPr>
          <p:nvPr/>
        </p:nvSpPr>
        <p:spPr bwMode="auto">
          <a:xfrm>
            <a:off x="7375525" y="3773132"/>
            <a:ext cx="9731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Transport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2" name="Rectangle 1058"/>
          <p:cNvSpPr>
            <a:spLocks noChangeArrowheads="1"/>
          </p:cNvSpPr>
          <p:nvPr/>
        </p:nvSpPr>
        <p:spPr bwMode="auto">
          <a:xfrm>
            <a:off x="7427913" y="4433532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Network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3" name="Rectangle 1059"/>
          <p:cNvSpPr>
            <a:spLocks noChangeArrowheads="1"/>
          </p:cNvSpPr>
          <p:nvPr/>
        </p:nvSpPr>
        <p:spPr bwMode="auto">
          <a:xfrm>
            <a:off x="7385050" y="5093932"/>
            <a:ext cx="1000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 Link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4" name="Rectangle 1060"/>
          <p:cNvSpPr>
            <a:spLocks noChangeArrowheads="1"/>
          </p:cNvSpPr>
          <p:nvPr/>
        </p:nvSpPr>
        <p:spPr bwMode="auto">
          <a:xfrm>
            <a:off x="7464425" y="5754332"/>
            <a:ext cx="8715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Physical</a:t>
            </a:r>
          </a:p>
          <a:p>
            <a:r>
              <a:rPr lang="en-US" sz="16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35" name="Line 1061"/>
          <p:cNvSpPr>
            <a:spLocks noChangeShapeType="1"/>
          </p:cNvSpPr>
          <p:nvPr/>
        </p:nvSpPr>
        <p:spPr bwMode="auto">
          <a:xfrm>
            <a:off x="2009775" y="6465532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1062"/>
          <p:cNvSpPr>
            <a:spLocks noChangeArrowheads="1"/>
          </p:cNvSpPr>
          <p:nvPr/>
        </p:nvSpPr>
        <p:spPr bwMode="auto">
          <a:xfrm>
            <a:off x="1169988" y="969094"/>
            <a:ext cx="1625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Application A</a:t>
            </a:r>
          </a:p>
        </p:txBody>
      </p:sp>
      <p:sp>
        <p:nvSpPr>
          <p:cNvPr id="4137" name="Line 1063"/>
          <p:cNvSpPr>
            <a:spLocks noChangeShapeType="1"/>
          </p:cNvSpPr>
          <p:nvPr/>
        </p:nvSpPr>
        <p:spPr bwMode="auto">
          <a:xfrm>
            <a:off x="1920875" y="1436332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Line 1064"/>
          <p:cNvSpPr>
            <a:spLocks noChangeShapeType="1"/>
          </p:cNvSpPr>
          <p:nvPr/>
        </p:nvSpPr>
        <p:spPr bwMode="auto">
          <a:xfrm>
            <a:off x="7826375" y="1461732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Rectangle 1065"/>
          <p:cNvSpPr>
            <a:spLocks noChangeArrowheads="1"/>
          </p:cNvSpPr>
          <p:nvPr/>
        </p:nvSpPr>
        <p:spPr bwMode="auto">
          <a:xfrm>
            <a:off x="6999288" y="943694"/>
            <a:ext cx="16113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Application B</a:t>
            </a:r>
          </a:p>
        </p:txBody>
      </p:sp>
      <p:sp>
        <p:nvSpPr>
          <p:cNvPr id="4140" name="Line 1066"/>
          <p:cNvSpPr>
            <a:spLocks noChangeShapeType="1"/>
          </p:cNvSpPr>
          <p:nvPr/>
        </p:nvSpPr>
        <p:spPr bwMode="auto">
          <a:xfrm>
            <a:off x="2022475" y="6668732"/>
            <a:ext cx="584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Line 1067"/>
          <p:cNvSpPr>
            <a:spLocks noChangeShapeType="1"/>
          </p:cNvSpPr>
          <p:nvPr/>
        </p:nvSpPr>
        <p:spPr bwMode="auto">
          <a:xfrm>
            <a:off x="7902575" y="6490932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Rectangle 1068"/>
          <p:cNvSpPr>
            <a:spLocks noChangeArrowheads="1"/>
          </p:cNvSpPr>
          <p:nvPr/>
        </p:nvSpPr>
        <p:spPr bwMode="auto">
          <a:xfrm>
            <a:off x="3273425" y="1353782"/>
            <a:ext cx="11684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1069"/>
          <p:cNvSpPr>
            <a:spLocks noChangeArrowheads="1"/>
          </p:cNvSpPr>
          <p:nvPr/>
        </p:nvSpPr>
        <p:spPr bwMode="auto">
          <a:xfrm>
            <a:off x="3506788" y="13156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44" name="Line 1070"/>
          <p:cNvSpPr>
            <a:spLocks noChangeShapeType="1"/>
          </p:cNvSpPr>
          <p:nvPr/>
        </p:nvSpPr>
        <p:spPr bwMode="auto">
          <a:xfrm>
            <a:off x="4594225" y="149983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5" name="Rectangle 1071"/>
          <p:cNvSpPr>
            <a:spLocks noChangeArrowheads="1"/>
          </p:cNvSpPr>
          <p:nvPr/>
        </p:nvSpPr>
        <p:spPr bwMode="auto">
          <a:xfrm>
            <a:off x="3273425" y="1963382"/>
            <a:ext cx="11684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6" name="Rectangle 1072"/>
          <p:cNvSpPr>
            <a:spLocks noChangeArrowheads="1"/>
          </p:cNvSpPr>
          <p:nvPr/>
        </p:nvSpPr>
        <p:spPr bwMode="auto">
          <a:xfrm>
            <a:off x="3532188" y="19252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47" name="Rectangle 1073"/>
          <p:cNvSpPr>
            <a:spLocks noChangeArrowheads="1"/>
          </p:cNvSpPr>
          <p:nvPr/>
        </p:nvSpPr>
        <p:spPr bwMode="auto">
          <a:xfrm>
            <a:off x="3260725" y="2674582"/>
            <a:ext cx="1600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8" name="Rectangle 1074"/>
          <p:cNvSpPr>
            <a:spLocks noChangeArrowheads="1"/>
          </p:cNvSpPr>
          <p:nvPr/>
        </p:nvSpPr>
        <p:spPr bwMode="auto">
          <a:xfrm>
            <a:off x="3887788" y="26491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49" name="Rectangle 1075"/>
          <p:cNvSpPr>
            <a:spLocks noChangeArrowheads="1"/>
          </p:cNvSpPr>
          <p:nvPr/>
        </p:nvSpPr>
        <p:spPr bwMode="auto">
          <a:xfrm>
            <a:off x="3273425" y="3271482"/>
            <a:ext cx="1993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0" name="Rectangle 1076"/>
          <p:cNvSpPr>
            <a:spLocks noChangeArrowheads="1"/>
          </p:cNvSpPr>
          <p:nvPr/>
        </p:nvSpPr>
        <p:spPr bwMode="auto">
          <a:xfrm>
            <a:off x="4129088" y="32460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51" name="Rectangle 1077"/>
          <p:cNvSpPr>
            <a:spLocks noChangeArrowheads="1"/>
          </p:cNvSpPr>
          <p:nvPr/>
        </p:nvSpPr>
        <p:spPr bwMode="auto">
          <a:xfrm>
            <a:off x="3273425" y="3906482"/>
            <a:ext cx="1993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2" name="Rectangle 1078"/>
          <p:cNvSpPr>
            <a:spLocks noChangeArrowheads="1"/>
          </p:cNvSpPr>
          <p:nvPr/>
        </p:nvSpPr>
        <p:spPr bwMode="auto">
          <a:xfrm>
            <a:off x="4306888" y="38683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53" name="Rectangle 1079"/>
          <p:cNvSpPr>
            <a:spLocks noChangeArrowheads="1"/>
          </p:cNvSpPr>
          <p:nvPr/>
        </p:nvSpPr>
        <p:spPr bwMode="auto">
          <a:xfrm>
            <a:off x="3273425" y="4592282"/>
            <a:ext cx="2400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4" name="Rectangle 1080"/>
          <p:cNvSpPr>
            <a:spLocks noChangeArrowheads="1"/>
          </p:cNvSpPr>
          <p:nvPr/>
        </p:nvSpPr>
        <p:spPr bwMode="auto">
          <a:xfrm>
            <a:off x="4446588" y="45414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55" name="Rectangle 1081"/>
          <p:cNvSpPr>
            <a:spLocks noChangeArrowheads="1"/>
          </p:cNvSpPr>
          <p:nvPr/>
        </p:nvSpPr>
        <p:spPr bwMode="auto">
          <a:xfrm>
            <a:off x="3273425" y="5366982"/>
            <a:ext cx="2806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6" name="Rectangle 1082"/>
          <p:cNvSpPr>
            <a:spLocks noChangeArrowheads="1"/>
          </p:cNvSpPr>
          <p:nvPr/>
        </p:nvSpPr>
        <p:spPr bwMode="auto">
          <a:xfrm>
            <a:off x="4294188" y="5328882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57" name="Rectangle 1083"/>
          <p:cNvSpPr>
            <a:spLocks noChangeArrowheads="1"/>
          </p:cNvSpPr>
          <p:nvPr/>
        </p:nvSpPr>
        <p:spPr bwMode="auto">
          <a:xfrm>
            <a:off x="4467225" y="19633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8" name="Rectangle 1084"/>
          <p:cNvSpPr>
            <a:spLocks noChangeArrowheads="1"/>
          </p:cNvSpPr>
          <p:nvPr/>
        </p:nvSpPr>
        <p:spPr bwMode="auto">
          <a:xfrm>
            <a:off x="4471988" y="1912582"/>
            <a:ext cx="4206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4159" name="Rectangle 1085"/>
          <p:cNvSpPr>
            <a:spLocks noChangeArrowheads="1"/>
          </p:cNvSpPr>
          <p:nvPr/>
        </p:nvSpPr>
        <p:spPr bwMode="auto">
          <a:xfrm>
            <a:off x="4873625" y="26745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0" name="Rectangle 1086"/>
          <p:cNvSpPr>
            <a:spLocks noChangeArrowheads="1"/>
          </p:cNvSpPr>
          <p:nvPr/>
        </p:nvSpPr>
        <p:spPr bwMode="auto">
          <a:xfrm>
            <a:off x="4878388" y="262378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ph</a:t>
            </a:r>
          </a:p>
        </p:txBody>
      </p:sp>
      <p:sp>
        <p:nvSpPr>
          <p:cNvPr id="4161" name="Rectangle 1087"/>
          <p:cNvSpPr>
            <a:spLocks noChangeArrowheads="1"/>
          </p:cNvSpPr>
          <p:nvPr/>
        </p:nvSpPr>
        <p:spPr bwMode="auto">
          <a:xfrm>
            <a:off x="5280025" y="32714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2" name="Rectangle 1088"/>
          <p:cNvSpPr>
            <a:spLocks noChangeArrowheads="1"/>
          </p:cNvSpPr>
          <p:nvPr/>
        </p:nvSpPr>
        <p:spPr bwMode="auto">
          <a:xfrm>
            <a:off x="5284788" y="3220682"/>
            <a:ext cx="406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4163" name="Rectangle 1089"/>
          <p:cNvSpPr>
            <a:spLocks noChangeArrowheads="1"/>
          </p:cNvSpPr>
          <p:nvPr/>
        </p:nvSpPr>
        <p:spPr bwMode="auto">
          <a:xfrm>
            <a:off x="5280025" y="39064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4" name="Rectangle 1090"/>
          <p:cNvSpPr>
            <a:spLocks noChangeArrowheads="1"/>
          </p:cNvSpPr>
          <p:nvPr/>
        </p:nvSpPr>
        <p:spPr bwMode="auto">
          <a:xfrm>
            <a:off x="5284788" y="3855682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th</a:t>
            </a:r>
          </a:p>
        </p:txBody>
      </p:sp>
      <p:sp>
        <p:nvSpPr>
          <p:cNvPr id="4165" name="Rectangle 1091"/>
          <p:cNvSpPr>
            <a:spLocks noChangeArrowheads="1"/>
          </p:cNvSpPr>
          <p:nvPr/>
        </p:nvSpPr>
        <p:spPr bwMode="auto">
          <a:xfrm>
            <a:off x="5686425" y="45922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Rectangle 1092"/>
          <p:cNvSpPr>
            <a:spLocks noChangeArrowheads="1"/>
          </p:cNvSpPr>
          <p:nvPr/>
        </p:nvSpPr>
        <p:spPr bwMode="auto">
          <a:xfrm>
            <a:off x="5691188" y="454148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nh</a:t>
            </a:r>
          </a:p>
        </p:txBody>
      </p:sp>
      <p:sp>
        <p:nvSpPr>
          <p:cNvPr id="4167" name="Rectangle 1093"/>
          <p:cNvSpPr>
            <a:spLocks noChangeArrowheads="1"/>
          </p:cNvSpPr>
          <p:nvPr/>
        </p:nvSpPr>
        <p:spPr bwMode="auto">
          <a:xfrm>
            <a:off x="6092825" y="53669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8" name="Rectangle 1094"/>
          <p:cNvSpPr>
            <a:spLocks noChangeArrowheads="1"/>
          </p:cNvSpPr>
          <p:nvPr/>
        </p:nvSpPr>
        <p:spPr bwMode="auto">
          <a:xfrm>
            <a:off x="6097588" y="531618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dh</a:t>
            </a:r>
          </a:p>
        </p:txBody>
      </p:sp>
      <p:sp>
        <p:nvSpPr>
          <p:cNvPr id="4169" name="Rectangle 1095"/>
          <p:cNvSpPr>
            <a:spLocks noChangeArrowheads="1"/>
          </p:cNvSpPr>
          <p:nvPr/>
        </p:nvSpPr>
        <p:spPr bwMode="auto">
          <a:xfrm>
            <a:off x="2879725" y="5925782"/>
            <a:ext cx="36068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0" name="Rectangle 1096"/>
          <p:cNvSpPr>
            <a:spLocks noChangeArrowheads="1"/>
          </p:cNvSpPr>
          <p:nvPr/>
        </p:nvSpPr>
        <p:spPr bwMode="auto">
          <a:xfrm>
            <a:off x="4305300" y="5900382"/>
            <a:ext cx="546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4171" name="Rectangle 1097"/>
          <p:cNvSpPr>
            <a:spLocks noChangeArrowheads="1"/>
          </p:cNvSpPr>
          <p:nvPr/>
        </p:nvSpPr>
        <p:spPr bwMode="auto">
          <a:xfrm>
            <a:off x="6069013" y="5873395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Rectangle 1098"/>
          <p:cNvSpPr>
            <a:spLocks noChangeArrowheads="1"/>
          </p:cNvSpPr>
          <p:nvPr/>
        </p:nvSpPr>
        <p:spPr bwMode="auto">
          <a:xfrm>
            <a:off x="2879725" y="5366982"/>
            <a:ext cx="393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3" name="Rectangle 1099"/>
          <p:cNvSpPr>
            <a:spLocks noChangeArrowheads="1"/>
          </p:cNvSpPr>
          <p:nvPr/>
        </p:nvSpPr>
        <p:spPr bwMode="auto">
          <a:xfrm>
            <a:off x="2884488" y="5316182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dt</a:t>
            </a:r>
          </a:p>
        </p:txBody>
      </p:sp>
      <p:sp>
        <p:nvSpPr>
          <p:cNvPr id="4174" name="Line 1100"/>
          <p:cNvSpPr>
            <a:spLocks noChangeShapeType="1"/>
          </p:cNvSpPr>
          <p:nvPr/>
        </p:nvSpPr>
        <p:spPr bwMode="auto">
          <a:xfrm>
            <a:off x="4981575" y="214753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5" name="Line 1101"/>
          <p:cNvSpPr>
            <a:spLocks noChangeShapeType="1"/>
          </p:cNvSpPr>
          <p:nvPr/>
        </p:nvSpPr>
        <p:spPr bwMode="auto">
          <a:xfrm>
            <a:off x="5368925" y="284762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6" name="Line 1102"/>
          <p:cNvSpPr>
            <a:spLocks noChangeShapeType="1"/>
          </p:cNvSpPr>
          <p:nvPr/>
        </p:nvSpPr>
        <p:spPr bwMode="auto">
          <a:xfrm>
            <a:off x="5756275" y="344293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" name="Line 1103"/>
          <p:cNvSpPr>
            <a:spLocks noChangeShapeType="1"/>
          </p:cNvSpPr>
          <p:nvPr/>
        </p:nvSpPr>
        <p:spPr bwMode="auto">
          <a:xfrm>
            <a:off x="5778500" y="410333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" name="Line 1104"/>
          <p:cNvSpPr>
            <a:spLocks noChangeShapeType="1"/>
          </p:cNvSpPr>
          <p:nvPr/>
        </p:nvSpPr>
        <p:spPr bwMode="auto">
          <a:xfrm>
            <a:off x="6191250" y="473833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9" name="Line 1105"/>
          <p:cNvSpPr>
            <a:spLocks noChangeShapeType="1"/>
          </p:cNvSpPr>
          <p:nvPr/>
        </p:nvSpPr>
        <p:spPr bwMode="auto">
          <a:xfrm>
            <a:off x="6592888" y="553049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0" name="Line 1106"/>
          <p:cNvSpPr>
            <a:spLocks noChangeShapeType="1"/>
          </p:cNvSpPr>
          <p:nvPr/>
        </p:nvSpPr>
        <p:spPr bwMode="auto">
          <a:xfrm>
            <a:off x="6600825" y="607342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dirty="0"/>
              <a:t> OSI Layer Encapsulation</a:t>
            </a:r>
          </a:p>
        </p:txBody>
      </p:sp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06" y="6489496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Diagram is compliments 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of Leon-Garcia and </a:t>
            </a:r>
            <a:r>
              <a:rPr lang="en-US" dirty="0" err="1">
                <a:solidFill>
                  <a:srgbClr val="800000"/>
                </a:solidFill>
              </a:rPr>
              <a:t>Widjaja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59118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Calls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9201" y="5257577"/>
            <a:ext cx="33338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02996" y="1547704"/>
            <a:ext cx="5481841" cy="4830763"/>
            <a:chOff x="1832" y="1052"/>
            <a:chExt cx="2122" cy="223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78" y="1240"/>
              <a:ext cx="43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78" y="1238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25" y="1492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23" y="1490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bind()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78" y="1738"/>
              <a:ext cx="43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078" y="1736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listen()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25" y="2623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123" y="2621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01" y="3124"/>
              <a:ext cx="38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101" y="3122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40" y="16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40" y="144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40" y="11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40" y="2573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40" y="3074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491" y="2049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491" y="2047"/>
              <a:ext cx="3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468" y="2327"/>
              <a:ext cx="4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68" y="2325"/>
              <a:ext cx="3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connect()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536" y="2909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36" y="2907"/>
              <a:ext cx="24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13" y="2590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13" y="2588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513" y="3172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513" y="3170"/>
              <a:ext cx="2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453" y="285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453" y="227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453" y="199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453" y="254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453" y="312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2257" y="1355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2240" y="1403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68" y="2164"/>
              <a:ext cx="2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53" y="2244"/>
              <a:ext cx="32" cy="39"/>
            </a:xfrm>
            <a:custGeom>
              <a:avLst/>
              <a:gdLst>
                <a:gd name="T0" fmla="*/ 0 w 32"/>
                <a:gd name="T1" fmla="*/ 0 h 39"/>
                <a:gd name="T2" fmla="*/ 15 w 32"/>
                <a:gd name="T3" fmla="*/ 6 h 39"/>
                <a:gd name="T4" fmla="*/ 32 w 32"/>
                <a:gd name="T5" fmla="*/ 0 h 39"/>
                <a:gd name="T6" fmla="*/ 15 w 32"/>
                <a:gd name="T7" fmla="*/ 39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910" y="2214"/>
              <a:ext cx="81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860" y="2214"/>
              <a:ext cx="7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blocks until server receives</a:t>
              </a:r>
              <a:endParaRPr lang="en-US" sz="2800" b="1" dirty="0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888" y="2289"/>
              <a:ext cx="86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832" y="2289"/>
              <a:ext cx="7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 connect request from client</a:t>
              </a:r>
              <a:endParaRPr lang="en-US" sz="2800" b="1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257" y="237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240" y="2531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5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430" y="2617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388" y="261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346" y="2621"/>
              <a:ext cx="21" cy="7"/>
            </a:xfrm>
            <a:custGeom>
              <a:avLst/>
              <a:gdLst>
                <a:gd name="T0" fmla="*/ 21 w 21"/>
                <a:gd name="T1" fmla="*/ 6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303" y="2625"/>
              <a:ext cx="21" cy="5"/>
            </a:xfrm>
            <a:custGeom>
              <a:avLst/>
              <a:gdLst>
                <a:gd name="T0" fmla="*/ 21 w 21"/>
                <a:gd name="T1" fmla="*/ 3 h 5"/>
                <a:gd name="T2" fmla="*/ 21 w 21"/>
                <a:gd name="T3" fmla="*/ 0 h 5"/>
                <a:gd name="T4" fmla="*/ 0 w 21"/>
                <a:gd name="T5" fmla="*/ 0 h 5"/>
                <a:gd name="T6" fmla="*/ 0 w 21"/>
                <a:gd name="T7" fmla="*/ 5 h 5"/>
                <a:gd name="T8" fmla="*/ 21 w 21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3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61" y="2627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1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3219" y="2628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177" y="2632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134" y="2636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092" y="2638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050" y="2640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008" y="2644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2965" y="2646"/>
              <a:ext cx="22" cy="7"/>
            </a:xfrm>
            <a:custGeom>
              <a:avLst/>
              <a:gdLst>
                <a:gd name="T0" fmla="*/ 22 w 22"/>
                <a:gd name="T1" fmla="*/ 5 h 7"/>
                <a:gd name="T2" fmla="*/ 22 w 22"/>
                <a:gd name="T3" fmla="*/ 0 h 7"/>
                <a:gd name="T4" fmla="*/ 0 w 22"/>
                <a:gd name="T5" fmla="*/ 2 h 7"/>
                <a:gd name="T6" fmla="*/ 0 w 22"/>
                <a:gd name="T7" fmla="*/ 7 h 7"/>
                <a:gd name="T8" fmla="*/ 22 w 2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22" y="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923" y="2650"/>
              <a:ext cx="21" cy="5"/>
            </a:xfrm>
            <a:custGeom>
              <a:avLst/>
              <a:gdLst>
                <a:gd name="T0" fmla="*/ 21 w 21"/>
                <a:gd name="T1" fmla="*/ 5 h 5"/>
                <a:gd name="T2" fmla="*/ 21 w 21"/>
                <a:gd name="T3" fmla="*/ 0 h 5"/>
                <a:gd name="T4" fmla="*/ 0 w 21"/>
                <a:gd name="T5" fmla="*/ 1 h 5"/>
                <a:gd name="T6" fmla="*/ 0 w 21"/>
                <a:gd name="T7" fmla="*/ 5 h 5"/>
                <a:gd name="T8" fmla="*/ 21 w 21"/>
                <a:gd name="T9" fmla="*/ 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879" y="2651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839" y="2655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795" y="2657"/>
              <a:ext cx="23" cy="6"/>
            </a:xfrm>
            <a:custGeom>
              <a:avLst/>
              <a:gdLst>
                <a:gd name="T0" fmla="*/ 23 w 23"/>
                <a:gd name="T1" fmla="*/ 6 h 6"/>
                <a:gd name="T2" fmla="*/ 23 w 23"/>
                <a:gd name="T3" fmla="*/ 0 h 6"/>
                <a:gd name="T4" fmla="*/ 0 w 23"/>
                <a:gd name="T5" fmla="*/ 2 h 6"/>
                <a:gd name="T6" fmla="*/ 0 w 23"/>
                <a:gd name="T7" fmla="*/ 6 h 6"/>
                <a:gd name="T8" fmla="*/ 23 w 2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6"/>
                <a:gd name="T17" fmla="*/ 23 w 2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6">
                  <a:moveTo>
                    <a:pt x="23" y="6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2752" y="2659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710" y="2663"/>
              <a:ext cx="21" cy="8"/>
            </a:xfrm>
            <a:custGeom>
              <a:avLst/>
              <a:gdLst>
                <a:gd name="T0" fmla="*/ 21 w 21"/>
                <a:gd name="T1" fmla="*/ 4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4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2668" y="2665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2626" y="266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2583" y="2671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2541" y="2675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2508" y="2676"/>
              <a:ext cx="12" cy="6"/>
            </a:xfrm>
            <a:custGeom>
              <a:avLst/>
              <a:gdLst>
                <a:gd name="T0" fmla="*/ 12 w 12"/>
                <a:gd name="T1" fmla="*/ 6 h 6"/>
                <a:gd name="T2" fmla="*/ 12 w 12"/>
                <a:gd name="T3" fmla="*/ 0 h 6"/>
                <a:gd name="T4" fmla="*/ 0 w 12"/>
                <a:gd name="T5" fmla="*/ 2 h 6"/>
                <a:gd name="T6" fmla="*/ 0 w 12"/>
                <a:gd name="T7" fmla="*/ 6 h 6"/>
                <a:gd name="T8" fmla="*/ 12 w 12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12" y="6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2480" y="2661"/>
              <a:ext cx="40" cy="35"/>
            </a:xfrm>
            <a:custGeom>
              <a:avLst/>
              <a:gdLst>
                <a:gd name="T0" fmla="*/ 38 w 40"/>
                <a:gd name="T1" fmla="*/ 0 h 35"/>
                <a:gd name="T2" fmla="*/ 32 w 40"/>
                <a:gd name="T3" fmla="*/ 19 h 35"/>
                <a:gd name="T4" fmla="*/ 40 w 40"/>
                <a:gd name="T5" fmla="*/ 35 h 35"/>
                <a:gd name="T6" fmla="*/ 0 w 40"/>
                <a:gd name="T7" fmla="*/ 21 h 35"/>
                <a:gd name="T8" fmla="*/ 38 w 40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5"/>
                <a:gd name="T17" fmla="*/ 40 w 4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5">
                  <a:moveTo>
                    <a:pt x="38" y="0"/>
                  </a:moveTo>
                  <a:lnTo>
                    <a:pt x="32" y="19"/>
                  </a:lnTo>
                  <a:lnTo>
                    <a:pt x="40" y="35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2484" y="2907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2526" y="2909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6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6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568" y="291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3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3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2610" y="2915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52" y="291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2695" y="2922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737" y="2924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2779" y="2928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2821" y="2930"/>
              <a:ext cx="22" cy="6"/>
            </a:xfrm>
            <a:custGeom>
              <a:avLst/>
              <a:gdLst>
                <a:gd name="T0" fmla="*/ 0 w 22"/>
                <a:gd name="T1" fmla="*/ 0 h 6"/>
                <a:gd name="T2" fmla="*/ 0 w 22"/>
                <a:gd name="T3" fmla="*/ 6 h 6"/>
                <a:gd name="T4" fmla="*/ 22 w 22"/>
                <a:gd name="T5" fmla="*/ 6 h 6"/>
                <a:gd name="T6" fmla="*/ 22 w 22"/>
                <a:gd name="T7" fmla="*/ 2 h 6"/>
                <a:gd name="T8" fmla="*/ 0 w 2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"/>
                <a:gd name="T17" fmla="*/ 22 w 2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">
                  <a:moveTo>
                    <a:pt x="0" y="0"/>
                  </a:moveTo>
                  <a:lnTo>
                    <a:pt x="0" y="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2906" y="2936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2948" y="293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2990" y="2941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3033" y="2945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3077" y="294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3119" y="2951"/>
              <a:ext cx="19" cy="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9 w 19"/>
                <a:gd name="T5" fmla="*/ 8 h 8"/>
                <a:gd name="T6" fmla="*/ 19 w 19"/>
                <a:gd name="T7" fmla="*/ 2 h 8"/>
                <a:gd name="T8" fmla="*/ 0 w 19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8"/>
                <a:gd name="T17" fmla="*/ 19 w 1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8">
                  <a:moveTo>
                    <a:pt x="0" y="0"/>
                  </a:moveTo>
                  <a:lnTo>
                    <a:pt x="0" y="4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3159" y="2953"/>
              <a:ext cx="23" cy="8"/>
            </a:xfrm>
            <a:custGeom>
              <a:avLst/>
              <a:gdLst>
                <a:gd name="T0" fmla="*/ 0 w 23"/>
                <a:gd name="T1" fmla="*/ 0 h 8"/>
                <a:gd name="T2" fmla="*/ 0 w 23"/>
                <a:gd name="T3" fmla="*/ 6 h 8"/>
                <a:gd name="T4" fmla="*/ 23 w 23"/>
                <a:gd name="T5" fmla="*/ 8 h 8"/>
                <a:gd name="T6" fmla="*/ 23 w 23"/>
                <a:gd name="T7" fmla="*/ 2 h 8"/>
                <a:gd name="T8" fmla="*/ 0 w 2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0"/>
                  </a:moveTo>
                  <a:lnTo>
                    <a:pt x="0" y="6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3203" y="2957"/>
              <a:ext cx="22" cy="7"/>
            </a:xfrm>
            <a:custGeom>
              <a:avLst/>
              <a:gdLst>
                <a:gd name="T0" fmla="*/ 0 w 22"/>
                <a:gd name="T1" fmla="*/ 0 h 7"/>
                <a:gd name="T2" fmla="*/ 0 w 22"/>
                <a:gd name="T3" fmla="*/ 6 h 7"/>
                <a:gd name="T4" fmla="*/ 22 w 22"/>
                <a:gd name="T5" fmla="*/ 7 h 7"/>
                <a:gd name="T6" fmla="*/ 22 w 22"/>
                <a:gd name="T7" fmla="*/ 2 h 7"/>
                <a:gd name="T8" fmla="*/ 0 w 2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0" y="0"/>
                  </a:moveTo>
                  <a:lnTo>
                    <a:pt x="0" y="6"/>
                  </a:lnTo>
                  <a:lnTo>
                    <a:pt x="22" y="7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3246" y="2961"/>
              <a:ext cx="21" cy="5"/>
            </a:xfrm>
            <a:custGeom>
              <a:avLst/>
              <a:gdLst>
                <a:gd name="T0" fmla="*/ 0 w 21"/>
                <a:gd name="T1" fmla="*/ 0 h 5"/>
                <a:gd name="T2" fmla="*/ 0 w 21"/>
                <a:gd name="T3" fmla="*/ 3 h 5"/>
                <a:gd name="T4" fmla="*/ 21 w 21"/>
                <a:gd name="T5" fmla="*/ 5 h 5"/>
                <a:gd name="T6" fmla="*/ 21 w 21"/>
                <a:gd name="T7" fmla="*/ 0 h 5"/>
                <a:gd name="T8" fmla="*/ 0 w 2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0" y="0"/>
                  </a:moveTo>
                  <a:lnTo>
                    <a:pt x="0" y="3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3288" y="296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3330" y="2966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3372" y="296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3415" y="297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3411" y="2957"/>
              <a:ext cx="40" cy="34"/>
            </a:xfrm>
            <a:custGeom>
              <a:avLst/>
              <a:gdLst>
                <a:gd name="T0" fmla="*/ 0 w 40"/>
                <a:gd name="T1" fmla="*/ 34 h 34"/>
                <a:gd name="T2" fmla="*/ 6 w 40"/>
                <a:gd name="T3" fmla="*/ 17 h 34"/>
                <a:gd name="T4" fmla="*/ 2 w 40"/>
                <a:gd name="T5" fmla="*/ 0 h 34"/>
                <a:gd name="T6" fmla="*/ 40 w 40"/>
                <a:gd name="T7" fmla="*/ 19 h 34"/>
                <a:gd name="T8" fmla="*/ 0 w 40"/>
                <a:gd name="T9" fmla="*/ 3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4"/>
                <a:gd name="T17" fmla="*/ 40 w 4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4">
                  <a:moveTo>
                    <a:pt x="0" y="34"/>
                  </a:moveTo>
                  <a:lnTo>
                    <a:pt x="6" y="17"/>
                  </a:lnTo>
                  <a:lnTo>
                    <a:pt x="2" y="0"/>
                  </a:lnTo>
                  <a:lnTo>
                    <a:pt x="40" y="1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2257" y="2738"/>
              <a:ext cx="1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2240" y="2786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6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3668" y="303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3653" y="3087"/>
              <a:ext cx="32" cy="41"/>
            </a:xfrm>
            <a:custGeom>
              <a:avLst/>
              <a:gdLst>
                <a:gd name="T0" fmla="*/ 0 w 32"/>
                <a:gd name="T1" fmla="*/ 0 h 41"/>
                <a:gd name="T2" fmla="*/ 15 w 32"/>
                <a:gd name="T3" fmla="*/ 8 h 41"/>
                <a:gd name="T4" fmla="*/ 32 w 32"/>
                <a:gd name="T5" fmla="*/ 0 h 41"/>
                <a:gd name="T6" fmla="*/ 15 w 32"/>
                <a:gd name="T7" fmla="*/ 41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2958" y="2561"/>
              <a:ext cx="1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2958" y="2561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2958" y="2855"/>
              <a:ext cx="14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958" y="2855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2132" y="1052"/>
              <a:ext cx="2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132" y="1054"/>
              <a:ext cx="23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Server</a:t>
              </a:r>
              <a:endParaRPr lang="en-US" sz="2800" b="1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3553" y="1864"/>
              <a:ext cx="2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553" y="1866"/>
              <a:ext cx="21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Client</a:t>
              </a:r>
              <a:endParaRPr lang="en-US" sz="2800" b="1"/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>
              <a:off x="2257" y="1607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2240" y="1655"/>
              <a:ext cx="34" cy="38"/>
            </a:xfrm>
            <a:custGeom>
              <a:avLst/>
              <a:gdLst>
                <a:gd name="T0" fmla="*/ 0 w 34"/>
                <a:gd name="T1" fmla="*/ 0 h 38"/>
                <a:gd name="T2" fmla="*/ 17 w 34"/>
                <a:gd name="T3" fmla="*/ 6 h 38"/>
                <a:gd name="T4" fmla="*/ 34 w 34"/>
                <a:gd name="T5" fmla="*/ 0 h 38"/>
                <a:gd name="T6" fmla="*/ 17 w 34"/>
                <a:gd name="T7" fmla="*/ 38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5"/>
            <p:cNvSpPr>
              <a:spLocks noChangeShapeType="1"/>
            </p:cNvSpPr>
            <p:nvPr/>
          </p:nvSpPr>
          <p:spPr bwMode="auto">
            <a:xfrm>
              <a:off x="2257" y="1862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2240" y="1908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2078" y="2001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2078" y="1999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accept()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2040" y="1953"/>
              <a:ext cx="436" cy="1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2257" y="2125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2240" y="2171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2101" y="2876"/>
              <a:ext cx="38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2101" y="2876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2040" y="2828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2257" y="2993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2240" y="3039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3403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3361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3319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3276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323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3192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315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3107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306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3023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298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2939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2896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2854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2812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770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727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34"/>
            <p:cNvSpPr>
              <a:spLocks noChangeArrowheads="1"/>
            </p:cNvSpPr>
            <p:nvPr/>
          </p:nvSpPr>
          <p:spPr bwMode="auto">
            <a:xfrm>
              <a:off x="268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2643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260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2558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251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2472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243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2388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234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230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3397" y="2373"/>
              <a:ext cx="54" cy="44"/>
            </a:xfrm>
            <a:custGeom>
              <a:avLst/>
              <a:gdLst>
                <a:gd name="T0" fmla="*/ 0 w 54"/>
                <a:gd name="T1" fmla="*/ 44 h 44"/>
                <a:gd name="T2" fmla="*/ 8 w 54"/>
                <a:gd name="T3" fmla="*/ 21 h 44"/>
                <a:gd name="T4" fmla="*/ 0 w 54"/>
                <a:gd name="T5" fmla="*/ 0 h 44"/>
                <a:gd name="T6" fmla="*/ 54 w 54"/>
                <a:gd name="T7" fmla="*/ 21 h 44"/>
                <a:gd name="T8" fmla="*/ 0 w 54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2269" y="2373"/>
              <a:ext cx="53" cy="44"/>
            </a:xfrm>
            <a:custGeom>
              <a:avLst/>
              <a:gdLst>
                <a:gd name="T0" fmla="*/ 53 w 53"/>
                <a:gd name="T1" fmla="*/ 0 h 44"/>
                <a:gd name="T2" fmla="*/ 46 w 53"/>
                <a:gd name="T3" fmla="*/ 21 h 44"/>
                <a:gd name="T4" fmla="*/ 53 w 53"/>
                <a:gd name="T5" fmla="*/ 44 h 44"/>
                <a:gd name="T6" fmla="*/ 0 w 53"/>
                <a:gd name="T7" fmla="*/ 21 h 44"/>
                <a:gd name="T8" fmla="*/ 53 w 53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4"/>
                <a:gd name="T17" fmla="*/ 53 w 53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4">
                  <a:moveTo>
                    <a:pt x="53" y="0"/>
                  </a:moveTo>
                  <a:lnTo>
                    <a:pt x="46" y="21"/>
                  </a:lnTo>
                  <a:lnTo>
                    <a:pt x="53" y="44"/>
                  </a:lnTo>
                  <a:lnTo>
                    <a:pt x="0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2762" y="2291"/>
              <a:ext cx="5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47"/>
            <p:cNvSpPr>
              <a:spLocks noChangeArrowheads="1"/>
            </p:cNvSpPr>
            <p:nvPr/>
          </p:nvSpPr>
          <p:spPr bwMode="auto">
            <a:xfrm>
              <a:off x="2764" y="2218"/>
              <a:ext cx="6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33CC"/>
                  </a:solidFill>
                </a:rPr>
                <a:t>connect negotiation</a:t>
              </a:r>
              <a:endParaRPr lang="en-US" sz="2800" b="1" dirty="0">
                <a:solidFill>
                  <a:srgbClr val="0033CC"/>
                </a:solidFill>
              </a:endParaRPr>
            </a:p>
          </p:txBody>
        </p:sp>
        <p:sp>
          <p:nvSpPr>
            <p:cNvPr id="152" name="Line 148"/>
            <p:cNvSpPr>
              <a:spLocks noChangeShapeType="1"/>
            </p:cNvSpPr>
            <p:nvPr/>
          </p:nvSpPr>
          <p:spPr bwMode="auto">
            <a:xfrm>
              <a:off x="3668" y="244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653" y="249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6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0"/>
            <p:cNvSpPr>
              <a:spLocks noChangeShapeType="1"/>
            </p:cNvSpPr>
            <p:nvPr/>
          </p:nvSpPr>
          <p:spPr bwMode="auto">
            <a:xfrm>
              <a:off x="3668" y="2713"/>
              <a:ext cx="2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3653" y="2817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7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090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Function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453824"/>
            <a:ext cx="8229600" cy="648072"/>
          </a:xfrm>
          <a:ln w="19050">
            <a:solidFill>
              <a:srgbClr val="8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bind</a:t>
            </a:r>
            <a:r>
              <a:rPr lang="en-US" sz="2000" b="0" dirty="0">
                <a:solidFill>
                  <a:srgbClr val="800000"/>
                </a:solidFill>
                <a:cs typeface="Times New Roman" pitchFamily="18" charset="0"/>
              </a:rPr>
              <a:t>  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 </a:t>
            </a:r>
            <a:r>
              <a:rPr lang="en-US" sz="2000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sz="2000" i="1" dirty="0">
                <a:cs typeface="Times New Roman" pitchFamily="18" charset="0"/>
              </a:rPr>
              <a:t>, </a:t>
            </a:r>
            <a:r>
              <a:rPr lang="en-US" sz="2000" dirty="0" err="1">
                <a:cs typeface="Times New Roman" pitchFamily="18" charset="0"/>
              </a:rPr>
              <a:t>const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struct</a:t>
            </a:r>
            <a:r>
              <a:rPr lang="en-US" sz="2000" i="1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sockaddr</a:t>
            </a:r>
            <a:r>
              <a:rPr lang="en-US" sz="2000" i="1" dirty="0">
                <a:cs typeface="Times New Roman" pitchFamily="18" charset="0"/>
              </a:rPr>
              <a:t>  </a:t>
            </a:r>
            <a:r>
              <a:rPr lang="en-US" sz="2000" i="1" dirty="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 sz="2000" i="1" dirty="0" err="1">
                <a:solidFill>
                  <a:srgbClr val="0000FF"/>
                </a:solidFill>
                <a:cs typeface="Times New Roman" pitchFamily="18" charset="0"/>
              </a:rPr>
              <a:t>myaddr</a:t>
            </a:r>
            <a:r>
              <a:rPr lang="en-US" sz="2000" i="1" dirty="0">
                <a:cs typeface="Times New Roman" pitchFamily="18" charset="0"/>
              </a:rPr>
              <a:t>, 		     </a:t>
            </a:r>
            <a:r>
              <a:rPr lang="en-US" sz="2000" dirty="0" err="1">
                <a:cs typeface="Times New Roman" pitchFamily="18" charset="0"/>
              </a:rPr>
              <a:t>socklen_t</a:t>
            </a:r>
            <a:r>
              <a:rPr lang="en-US" sz="2000" dirty="0">
                <a:cs typeface="Times New Roman" pitchFamily="18" charset="0"/>
              </a:rPr>
              <a:t>  </a:t>
            </a:r>
            <a:r>
              <a:rPr lang="en-US" sz="2000" i="1" dirty="0" err="1">
                <a:solidFill>
                  <a:srgbClr val="0000FF"/>
                </a:solidFill>
                <a:cs typeface="Times New Roman" pitchFamily="18" charset="0"/>
              </a:rPr>
              <a:t>addrlen</a:t>
            </a:r>
            <a:r>
              <a:rPr lang="en-US" sz="2000" dirty="0">
                <a:cs typeface="Times New Roman" pitchFamily="18" charset="0"/>
              </a:rPr>
              <a:t>)</a:t>
            </a:r>
            <a:r>
              <a:rPr lang="en-US" sz="2000" i="1" dirty="0">
                <a:cs typeface="Times New Roman" pitchFamily="18" charset="0"/>
              </a:rPr>
              <a:t>;</a:t>
            </a:r>
            <a:endParaRPr 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101896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bind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 assigns a local protocol address to a socket.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protocol address: a 32 bit IPv4 address and a 16 bit TCP or UDP port number.</a:t>
            </a:r>
          </a:p>
          <a:p>
            <a:pPr eaLnBrk="1" hangingPunct="1"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  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a socket descriptor returned by the socket 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myaddr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a pointer to a protocol-specific address.</a:t>
            </a:r>
          </a:p>
          <a:p>
            <a:pPr eaLnBrk="1" hangingPunct="1"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addrlen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the size of the socket address structure.</a:t>
            </a:r>
            <a:endParaRPr lang="en-US" sz="2000" b="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Servers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bind</a:t>
            </a:r>
            <a:r>
              <a:rPr lang="en-US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their “well-known port” when they start.</a:t>
            </a:r>
            <a:endParaRPr lang="en-US" sz="2000" b="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000" b="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on success:    0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  on error:       -1</a:t>
            </a:r>
          </a:p>
          <a:p>
            <a:pPr eaLnBrk="1" hangingPunct="1">
              <a:buFontTx/>
              <a:buNone/>
            </a:pPr>
            <a:r>
              <a:rPr lang="en-US" sz="2000" dirty="0">
                <a:cs typeface="Times New Roman" pitchFamily="18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	if (bind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sd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,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struct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sockaddr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*) &amp;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servaddr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servaddr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)) != 0)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   	     </a:t>
            </a:r>
            <a:r>
              <a:rPr lang="en-US" sz="2000" dirty="0" err="1">
                <a:solidFill>
                  <a:schemeClr val="accent2"/>
                </a:solidFill>
                <a:cs typeface="Times New Roman" pitchFamily="18" charset="0"/>
              </a:rPr>
              <a:t>errsys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 (“bind call error”);</a:t>
            </a:r>
            <a:endParaRPr lang="en-US" sz="2000" dirty="0">
              <a:solidFill>
                <a:srgbClr val="008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6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Function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720080"/>
          </a:xfrm>
          <a:ln w="19050">
            <a:solidFill>
              <a:srgbClr val="8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80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cs typeface="Times New Roman" pitchFamily="18" charset="0"/>
              </a:rPr>
              <a:t>listen 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backlog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dirty="0">
                <a:cs typeface="Times New Roman" pitchFamily="18" charset="0"/>
              </a:rPr>
              <a:t>;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939" y="2242249"/>
            <a:ext cx="8280920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listen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called only by a TCP server and performs two actions: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1.	Converts an unconnected socket (</a:t>
            </a:r>
            <a:r>
              <a:rPr lang="en-US" sz="24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into a passive 	socket.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2.	Specifies the maximum number of connections (</a:t>
            </a:r>
            <a:r>
              <a:rPr lang="en-US" sz="24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backlog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) 	that the kernel should queue for this socket.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listen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is normally called before the </a:t>
            </a:r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function.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success:     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on error</a:t>
            </a:r>
            <a:r>
              <a:rPr lang="en-US" sz="2400" b="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US" sz="24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Example: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	if (listen (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sd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, 2) != 0) 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errsys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(“listen call error”);</a:t>
            </a:r>
            <a:endParaRPr lang="en-US" sz="2400" i="1" u="sng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1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Function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512" y="1554928"/>
            <a:ext cx="8229600" cy="984176"/>
          </a:xfrm>
          <a:ln w="19050">
            <a:solidFill>
              <a:srgbClr val="8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400" dirty="0">
                <a:solidFill>
                  <a:srgbClr val="800000"/>
                </a:solidFill>
                <a:cs typeface="Times New Roman" pitchFamily="18" charset="0"/>
              </a:rPr>
              <a:t>accept</a:t>
            </a:r>
            <a:r>
              <a:rPr lang="en-US" sz="2400" b="0" dirty="0">
                <a:cs typeface="Times New Roman" pitchFamily="18" charset="0"/>
              </a:rPr>
              <a:t> 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struct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sockaddr</a:t>
            </a:r>
            <a:r>
              <a:rPr lang="en-US" sz="2400" i="1" dirty="0">
                <a:cs typeface="Times New Roman" pitchFamily="18" charset="0"/>
              </a:rPr>
              <a:t>  </a:t>
            </a:r>
            <a:r>
              <a:rPr lang="en-US" sz="2400" i="1" dirty="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cliaddr</a:t>
            </a:r>
            <a:r>
              <a:rPr lang="en-US" sz="2400" i="1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socklen_t</a:t>
            </a:r>
            <a:r>
              <a:rPr lang="en-US" sz="2400" dirty="0">
                <a:cs typeface="Times New Roman" pitchFamily="18" charset="0"/>
              </a:rPr>
              <a:t>  *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addrlen</a:t>
            </a:r>
            <a:r>
              <a:rPr lang="en-US" sz="2400" dirty="0">
                <a:cs typeface="Times New Roman" pitchFamily="18" charset="0"/>
              </a:rPr>
              <a:t>)</a:t>
            </a:r>
            <a:r>
              <a:rPr lang="en-US" sz="2400" i="1" dirty="0">
                <a:cs typeface="Times New Roman" pitchFamily="18" charset="0"/>
              </a:rPr>
              <a:t>;</a:t>
            </a:r>
            <a:endParaRPr 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2588192"/>
            <a:ext cx="7772400" cy="39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is called  by the TCP server to return the next completed connection from the front of the completed connection queue.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:    This is the same socket descriptor as in</a:t>
            </a:r>
            <a:r>
              <a:rPr lang="en-US" sz="2000" b="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listen</a:t>
            </a:r>
            <a:r>
              <a:rPr lang="en-US" sz="2000" b="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call. 	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cliaddr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: used to return the protocol address of the connected peer process    (i.e., the client process).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addrlen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: {this is a value-result argument}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before the accept call: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We set the integer value pointed to by 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addrlen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to the size of the socket address structure pointed to by </a:t>
            </a:r>
            <a:r>
              <a:rPr lang="en-US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cliaddr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on return from the accept call: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This integer value contains the actual number of bytes stored in the socket address structure.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success: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 new socket descriptor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 on error: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552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Function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2296936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first argument</a:t>
            </a:r>
            <a:r>
              <a:rPr lang="en-US" sz="2400" b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400" b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listening socket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and the returned value is the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connected socket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server will have one connected socket for each client connection accepted.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When the server is finished with a client, the connected socket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be closed.</a:t>
            </a:r>
          </a:p>
          <a:p>
            <a:pPr eaLnBrk="1" hangingPunct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cs typeface="Times New Roman" pitchFamily="18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		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sfd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= accept (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sd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, NULL, NULL);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		if (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sfd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== -1) 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</a:rPr>
              <a:t>err_sys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(“accept error”);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1691681" y="5248495"/>
            <a:ext cx="1000125" cy="392113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99792" y="5067397"/>
            <a:ext cx="3429000" cy="35718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8000"/>
                </a:solidFill>
              </a:rPr>
              <a:t>connected socket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392136"/>
            <a:ext cx="8229600" cy="904800"/>
          </a:xfrm>
          <a:ln w="19050">
            <a:solidFill>
              <a:srgbClr val="8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400" dirty="0">
                <a:solidFill>
                  <a:srgbClr val="800000"/>
                </a:solidFill>
                <a:cs typeface="Times New Roman" pitchFamily="18" charset="0"/>
              </a:rPr>
              <a:t>accept</a:t>
            </a:r>
            <a:r>
              <a:rPr lang="en-US" sz="2400" b="0" dirty="0">
                <a:cs typeface="Times New Roman" pitchFamily="18" charset="0"/>
              </a:rPr>
              <a:t> 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struct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sockaddr</a:t>
            </a:r>
            <a:r>
              <a:rPr lang="en-US" sz="2400" i="1" dirty="0">
                <a:cs typeface="Times New Roman" pitchFamily="18" charset="0"/>
              </a:rPr>
              <a:t>  </a:t>
            </a:r>
            <a:r>
              <a:rPr lang="en-US" sz="2400" i="1" dirty="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cliaddr</a:t>
            </a:r>
            <a:r>
              <a:rPr lang="en-US" sz="2400" i="1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socklen_t</a:t>
            </a:r>
            <a:r>
              <a:rPr lang="en-US" sz="2400" dirty="0">
                <a:cs typeface="Times New Roman" pitchFamily="18" charset="0"/>
              </a:rPr>
              <a:t>  *</a:t>
            </a:r>
            <a:r>
              <a:rPr lang="en-US" sz="2400" i="1" dirty="0" err="1">
                <a:solidFill>
                  <a:srgbClr val="0000FF"/>
                </a:solidFill>
                <a:cs typeface="Times New Roman" pitchFamily="18" charset="0"/>
              </a:rPr>
              <a:t>addrlen</a:t>
            </a:r>
            <a:r>
              <a:rPr lang="en-US" sz="2400" dirty="0">
                <a:cs typeface="Times New Roman" pitchFamily="18" charset="0"/>
              </a:rPr>
              <a:t>)</a:t>
            </a:r>
            <a:r>
              <a:rPr lang="en-US" sz="2400" i="1" dirty="0">
                <a:cs typeface="Times New Roman" pitchFamily="18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3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Function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458984"/>
            <a:ext cx="8229600" cy="693440"/>
          </a:xfrm>
          <a:ln w="19050">
            <a:solidFill>
              <a:srgbClr val="8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800000"/>
                </a:solidFill>
                <a:cs typeface="Times New Roman" pitchFamily="18" charset="0"/>
              </a:rPr>
              <a:t>close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sockfd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dirty="0">
                <a:cs typeface="Times New Roman" pitchFamily="18" charset="0"/>
              </a:rPr>
              <a:t>;</a:t>
            </a:r>
            <a:br>
              <a:rPr lang="en-US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32308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marks the socket as closed and returns to the process immediately.</a:t>
            </a:r>
          </a:p>
          <a:p>
            <a:pPr eaLnBrk="1" hangingPunct="1">
              <a:buFontTx/>
              <a:buNone/>
            </a:pPr>
            <a:r>
              <a:rPr lang="en-US" sz="2400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sockfd</a:t>
            </a:r>
            <a:r>
              <a:rPr lang="en-US" sz="24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This socket descriptor is no longer useable</a:t>
            </a:r>
            <a:r>
              <a:rPr lang="en-US" sz="2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Note – TCP will try to send any data already queued to the other end before the normal connection termination sequence.</a:t>
            </a:r>
            <a:r>
              <a:rPr lang="en-US" sz="2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b="0" u="sng" dirty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success:    0</a:t>
            </a:r>
          </a:p>
          <a:p>
            <a:pPr eaLnBrk="1" hangingPunct="1">
              <a:buFontTx/>
              <a:buNone/>
            </a:pPr>
            <a:r>
              <a:rPr lang="en-US" sz="24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 on error:       -1</a:t>
            </a:r>
          </a:p>
          <a:p>
            <a:pPr eaLnBrk="1" hangingPunct="1">
              <a:buFontTx/>
              <a:buNone/>
            </a:pPr>
            <a:r>
              <a:rPr lang="en-US" sz="2400" dirty="0">
                <a:cs typeface="Times New Roman" pitchFamily="18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dirty="0"/>
              <a:t>		  </a:t>
            </a:r>
            <a:r>
              <a:rPr lang="en-US" sz="2400" dirty="0">
                <a:solidFill>
                  <a:schemeClr val="accent2"/>
                </a:solidFill>
              </a:rPr>
              <a:t>close (</a:t>
            </a:r>
            <a:r>
              <a:rPr lang="en-US" sz="2400" dirty="0" err="1">
                <a:solidFill>
                  <a:schemeClr val="accent2"/>
                </a:solidFill>
              </a:rPr>
              <a:t>sfd</a:t>
            </a:r>
            <a:r>
              <a:rPr lang="en-US" sz="2400" dirty="0">
                <a:solidFill>
                  <a:schemeClr val="accent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001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2708" y="1621318"/>
            <a:ext cx="8713788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    /*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socket.h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/* for socket(), bind(), and connect()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inet.h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/*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sockaddr_in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inet_ntoa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 /*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and exit()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 /*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/* for close() */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#define MAXPENDING 5             /* Maximum outstanding connection requests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(char 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errorMessage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    /* Error handling function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HandleTCPClient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clntSocket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      /* TCP client handling function */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1500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684" y="1378549"/>
            <a:ext cx="8713788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                              /*Socket descriptor for server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                              /* Socket descriptor for client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sockaddr_in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/* Local address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sockaddr_in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echoClntAddr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/* Client address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unsigned short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echoServPort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   /* Server port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unsigned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                /* Length of client address data structure */ 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!= 2)     /* Test for correct number of arguments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{ 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stderr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"Usage:  %s &lt;Server Port&gt;\n",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exit(1);   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echoServPort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[1]);        /* First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local port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/* Create socket for incoming connections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socket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(AF_INET, SOCK_STREAM, IPPROTO_TCP)) &lt; 0) 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("socket() failed"); 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6201986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8029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25" y="1290821"/>
            <a:ext cx="8569325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dirty="0"/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 Construct local address structure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));         /* Zero out structure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echoServAddr.sin_family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= AF_INET;                      /* Internet address family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echoServAddr.sin_addr.s_addr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htonl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(INADDR_ANY); /* Any incoming interface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echoServAddr.sin_port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htons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echoServPort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    /* Local port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/* Bind to the local address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if (</a:t>
            </a:r>
            <a:r>
              <a:rPr lang="en-US" altLang="ko-KR" sz="2000" b="1" dirty="0">
                <a:solidFill>
                  <a:srgbClr val="990000"/>
                </a:solidFill>
                <a:latin typeface="+mn-lt"/>
                <a:ea typeface="굴림" charset="-127"/>
                <a:cs typeface="Times New Roman" pitchFamily="18" charset="0"/>
              </a:rPr>
              <a:t>bind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(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servSock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, (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struct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sockaddr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*) &amp;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echoServAddr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, 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sizeof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echoServAddr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)) &lt; 0)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DieWithError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("bind() failed");</a:t>
            </a:r>
          </a:p>
          <a:p>
            <a:pPr algn="l"/>
            <a:endParaRPr lang="en-US" altLang="ko-KR" sz="2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/* Mark the socket so it will listen for incoming connections */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if (</a:t>
            </a:r>
            <a:r>
              <a:rPr lang="en-US" altLang="ko-KR" sz="2000" b="1" dirty="0">
                <a:solidFill>
                  <a:srgbClr val="990000"/>
                </a:solidFill>
                <a:latin typeface="+mn-lt"/>
                <a:ea typeface="굴림" charset="-127"/>
                <a:cs typeface="Times New Roman" pitchFamily="18" charset="0"/>
              </a:rPr>
              <a:t>listen</a:t>
            </a:r>
            <a:r>
              <a:rPr lang="en-US" altLang="ko-KR" sz="2000" b="1" dirty="0">
                <a:solidFill>
                  <a:srgbClr val="99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2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servSock</a:t>
            </a:r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, MAXPENDING) &lt; 0)</a:t>
            </a:r>
          </a:p>
          <a:p>
            <a:pPr algn="l"/>
            <a:r>
              <a:rPr lang="en-US" altLang="ko-KR" sz="20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("listen() failed");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5507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63" y="1382573"/>
            <a:ext cx="8782909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914112" bIns="0" anchor="ctr">
            <a:spAutoFit/>
          </a:bodyPr>
          <a:lstStyle/>
          <a:p>
            <a:pPr algn="l"/>
            <a:r>
              <a:rPr lang="en-US" dirty="0"/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(;;) /* Run forever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/* Set the size of the in-out parameter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echoClntAddr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       /* Wait for a client to connect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if ((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>
                <a:solidFill>
                  <a:srgbClr val="990000"/>
                </a:solidFill>
                <a:latin typeface="+mn-lt"/>
                <a:cs typeface="Times New Roman" pitchFamily="18" charset="0"/>
              </a:rPr>
              <a:t>accept</a:t>
            </a: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sockaddr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*) &amp;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echoClntAddr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&amp;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&lt; 0)            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("accept() failed");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/*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connected to a client!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("Handling client %s\n",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inet_ntoa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echoClntAddr.sin_addr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HandleTCPClient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clntSock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/* NOT REACHED */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18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92" y="362355"/>
            <a:ext cx="8785225" cy="792162"/>
          </a:xfrm>
        </p:spPr>
        <p:txBody>
          <a:bodyPr/>
          <a:lstStyle/>
          <a:p>
            <a:r>
              <a:rPr lang="en-US" dirty="0"/>
              <a:t>Seven Layer OSI Model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68313" y="1493456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Application Layer</a:t>
            </a:r>
            <a:endParaRPr lang="en-US" sz="1400" b="1" dirty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users access to the OSI environment and distributed information services.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67544" y="2213536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Presentation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  <a:endParaRPr lang="en-US" sz="1400" b="1" dirty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application processes independence from differences in data representations.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67544" y="2932971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Session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  <a:endParaRPr lang="en-US" sz="1400" b="1" dirty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the control structure for communicating between applications.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Establishes, manages and terminates session connections between cooperating applications.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467544" y="3653051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Transport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reliable transparent transfer of data between end points.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end-to-end flow control and error recovery.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67544" y="4373131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Network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independence from the data transmission, routing/switching technologies used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to connect systems. Responsible for establishing, managing  and terminating connections.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7544" y="5093211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Data Link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Provides for reliable transfer of information across the physical layer. Sends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and receives frames with the necessary synchronization, flow control and error control.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67544" y="5813291"/>
            <a:ext cx="8496300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b="1" dirty="0"/>
              <a:t>Physical</a:t>
            </a:r>
            <a:r>
              <a:rPr lang="en-US" sz="1400" b="1" dirty="0">
                <a:solidFill>
                  <a:schemeClr val="tx1"/>
                </a:solidFill>
              </a:rPr>
              <a:t> Layer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Concerned with transmission of unstructured bit stream over a physical medium. Deals with</a:t>
            </a: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</a:rPr>
              <a:t>mechanical, electrical, functional and procedural characteristics to access the physical medium.</a:t>
            </a:r>
          </a:p>
        </p:txBody>
      </p:sp>
    </p:spTree>
    <p:extLst>
      <p:ext uri="{BB962C8B-B14F-4D97-AF65-F5344CB8AC3E}">
        <p14:creationId xmlns:p14="http://schemas.microsoft.com/office/powerpoint/2010/main" val="2100183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Client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6512" y="1340768"/>
            <a:ext cx="918051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dirty="0"/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         /*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#include &lt;sys/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socket.h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/* for socket(), connect(), send(),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inet.h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  /*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sockaddr_in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inet_addr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       /*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and exit() */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      /*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     /* for close() */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#define RCVBUFSIZE 32   /* Size of receive buffer */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(char 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errorMessage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  /* Error handling function */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21198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883" y="1376491"/>
            <a:ext cx="89646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sock;                                                /* Socket descriptor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sockaddr_in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/* Echo server address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unsigned short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             /* Echo server port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char *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servIP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                                       /* Server IP address (dotted quad)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char *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echoString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                                /* String to send to echo server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char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echoBuffer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[RCVBUFSIZE];      /* Buffer for echo string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unsigned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echoStringLen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              /* Length of string to echo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bytesRcvd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totalBytesRcvd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         /* Bytes read in single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                                        						and total bytes read */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if ((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argc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&lt; 3) || 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argc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&gt; 4))    /* Test for correct number of arguments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stderr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"Usage: %s &lt;Server IP&gt; &lt;Echo Word&gt; [&lt;Echo Port&gt;]\n",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exit(1)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} 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Client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9910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925" y="1403462"/>
            <a:ext cx="8893175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servIP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[1];                /* First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server IP address (dotted quad)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echoString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[2];         /* Second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to echo */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if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4)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echoServPort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atoi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argv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[3]);    /* Use given port, if any */ 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else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echoServPort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7;       /* 7 is the well-known port for the echo service */</a:t>
            </a:r>
          </a:p>
          <a:p>
            <a:pPr algn="l"/>
            <a:endParaRPr lang="en-US" altLang="ko-KR" sz="18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/* Create a reliable, stream socket using TCP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if ((sock = </a:t>
            </a:r>
            <a:r>
              <a:rPr lang="en-US" sz="1800" b="1" dirty="0">
                <a:solidFill>
                  <a:srgbClr val="990000"/>
                </a:solidFill>
                <a:latin typeface="+mn-lt"/>
                <a:cs typeface="Times New Roman" pitchFamily="18" charset="0"/>
              </a:rPr>
              <a:t>socket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(AF_INET, SOCK_STREAM, IPPROTO_TCP)) &lt; 0)  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("socket() failed");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/* Construct the server address structure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));        /* Zero out structure */    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echoServAddr.sin_family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= AF_INET;                     /* Internet address family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echoServAddr.sin_addr.s_addr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inet_addr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servIP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        /* Server IP address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echoServAddr.sin_port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htons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   /* Server port */ 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Client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6171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Client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925" y="1346101"/>
            <a:ext cx="88931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/* Establish the connection to the echo server */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1800" b="1" dirty="0">
                <a:solidFill>
                  <a:srgbClr val="990000"/>
                </a:solidFill>
                <a:latin typeface="+mn-lt"/>
                <a:cs typeface="Times New Roman" pitchFamily="18" charset="0"/>
              </a:rPr>
              <a:t>connect</a:t>
            </a:r>
            <a:r>
              <a:rPr lang="en-US" sz="1800" dirty="0">
                <a:latin typeface="+mn-lt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(sock,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sockaddr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*)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echoServAddr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 &lt; 0)   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DieWithError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("connect() failed");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echoStringLen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strlen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);          /* Determine input length */</a:t>
            </a:r>
          </a:p>
          <a:p>
            <a:pPr algn="l"/>
            <a:endParaRPr lang="en-US" altLang="ko-KR" sz="18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/* Send the string to the server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if (</a:t>
            </a:r>
            <a:r>
              <a:rPr lang="en-US" altLang="ko-KR" sz="1800" b="1" dirty="0">
                <a:solidFill>
                  <a:srgbClr val="800000"/>
                </a:solidFill>
                <a:ea typeface="굴림" charset="-127"/>
                <a:cs typeface="Times New Roman" pitchFamily="18" charset="0"/>
              </a:rPr>
              <a:t>send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(sock,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,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echoStringLen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, 0) !=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echoStringLen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)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	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DieWithError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("send() sent a different number of bytes than expected");</a:t>
            </a:r>
          </a:p>
          <a:p>
            <a:pPr algn="l"/>
            <a:endParaRPr lang="en-US" altLang="ko-KR" sz="18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/* Receive the same string back from the server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totalBytesRcvd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0;	      /* Count of total bytes received    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printf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("Received: ");                /* Setup to print the echoed string */ </a:t>
            </a:r>
          </a:p>
          <a:p>
            <a:pPr algn="l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8367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Client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438" y="1608941"/>
            <a:ext cx="88931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914112" bIns="0" anchor="ctr">
            <a:spAutoFit/>
          </a:bodyPr>
          <a:lstStyle/>
          <a:p>
            <a:pPr algn="l"/>
            <a:r>
              <a:rPr lang="en-US" altLang="ko-KR" dirty="0">
                <a:ea typeface="굴림" charset="-127"/>
              </a:rPr>
              <a:t>   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while 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totalBytesRcvd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&lt;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echoStringLen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)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{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/* Receive up to the buffer size (minus 1 to leave space for 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                             a null terminator) bytes from the sender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if ((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= </a:t>
            </a:r>
            <a:r>
              <a:rPr lang="en-US" altLang="ko-KR" sz="1800" b="1" dirty="0" err="1">
                <a:solidFill>
                  <a:srgbClr val="800000"/>
                </a:solidFill>
                <a:latin typeface="+mn-lt"/>
                <a:ea typeface="굴림" charset="-127"/>
                <a:cs typeface="Times New Roman" pitchFamily="18" charset="0"/>
              </a:rPr>
              <a:t>recv</a:t>
            </a:r>
            <a:r>
              <a:rPr lang="en-US" altLang="ko-KR" sz="1800" b="1" dirty="0">
                <a:solidFill>
                  <a:srgbClr val="800000"/>
                </a:solidFill>
                <a:latin typeface="+mn-lt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(sock,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echoBuffer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, RCVBUFSIZE - 1, 0)) &lt;= 0)            	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DieWithError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("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recv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() failed or connection closed prematurely"); 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totalBytesRcvd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+=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;   /* Keep tally of total bytes */ 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echoBuffer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[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bytesRcvd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] = '\0';  /* Terminate the string! */  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  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printf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("%s",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echoBuffer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);      /* Print the echo buffer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</a:t>
            </a:r>
            <a:r>
              <a:rPr lang="en-US" altLang="ko-KR" sz="18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printf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("\n");    /* Print a final linefeed */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</a:t>
            </a:r>
            <a:r>
              <a:rPr lang="en-US" altLang="ko-KR" sz="1800" dirty="0">
                <a:latin typeface="+mn-lt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990000"/>
                </a:solidFill>
                <a:latin typeface="+mn-lt"/>
                <a:ea typeface="굴림" charset="-127"/>
                <a:cs typeface="Times New Roman" pitchFamily="18" charset="0"/>
              </a:rPr>
              <a:t>close</a:t>
            </a:r>
            <a:r>
              <a:rPr lang="en-US" altLang="ko-KR" sz="1800" dirty="0">
                <a:latin typeface="+mn-lt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(sock);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    exit(0);</a:t>
            </a:r>
          </a:p>
          <a:p>
            <a:pPr algn="l"/>
            <a:r>
              <a:rPr lang="en-US" altLang="ko-KR" sz="1800" dirty="0">
                <a:latin typeface="Times New Roman" pitchFamily="18" charset="0"/>
                <a:ea typeface="굴림" charset="-127"/>
                <a:cs typeface="Times New Roman" pitchFamily="18" charset="0"/>
              </a:rPr>
              <a:t> }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885113" y="5734050"/>
            <a:ext cx="1008062" cy="503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D&amp;C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8251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Sockets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Sockets Address Structure</a:t>
            </a:r>
          </a:p>
          <a:p>
            <a:r>
              <a:rPr lang="en-US" dirty="0"/>
              <a:t>TCP and UDP Call Sequences</a:t>
            </a:r>
          </a:p>
          <a:p>
            <a:r>
              <a:rPr lang="en-US" dirty="0"/>
              <a:t>Socket</a:t>
            </a:r>
          </a:p>
          <a:p>
            <a:r>
              <a:rPr lang="en-US" dirty="0"/>
              <a:t>Connect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Accept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TCP Echo Server and Client [old]</a:t>
            </a:r>
          </a:p>
        </p:txBody>
      </p:sp>
    </p:spTree>
    <p:extLst>
      <p:ext uri="{BB962C8B-B14F-4D97-AF65-F5344CB8AC3E}">
        <p14:creationId xmlns:p14="http://schemas.microsoft.com/office/powerpoint/2010/main" val="1736297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Calls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9201" y="5625241"/>
            <a:ext cx="33338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02996" y="1564416"/>
            <a:ext cx="5481841" cy="4830763"/>
            <a:chOff x="1832" y="1052"/>
            <a:chExt cx="2122" cy="223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78" y="1240"/>
              <a:ext cx="43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78" y="1238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25" y="1492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23" y="1490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bind()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78" y="1738"/>
              <a:ext cx="43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078" y="1736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listen()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25" y="2623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123" y="2621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01" y="3124"/>
              <a:ext cx="38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101" y="3122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40" y="16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40" y="144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40" y="11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040" y="2573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40" y="3074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491" y="2049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491" y="2047"/>
              <a:ext cx="3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socket()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468" y="2327"/>
              <a:ext cx="4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68" y="2325"/>
              <a:ext cx="3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connect()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536" y="2909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36" y="2907"/>
              <a:ext cx="24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read()</a:t>
              </a:r>
              <a:endParaRPr lang="en-US" sz="2800" b="1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13" y="2590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13" y="2588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513" y="3172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513" y="3170"/>
              <a:ext cx="2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8000"/>
                  </a:solidFill>
                  <a:latin typeface="Courier New" pitchFamily="49" charset="0"/>
                </a:rPr>
                <a:t>close()</a:t>
              </a:r>
              <a:endParaRPr lang="en-US" sz="2800" b="1">
                <a:solidFill>
                  <a:srgbClr val="008000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453" y="285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453" y="227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453" y="199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453" y="254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453" y="312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2257" y="1355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2240" y="1403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68" y="2164"/>
              <a:ext cx="2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53" y="2244"/>
              <a:ext cx="32" cy="39"/>
            </a:xfrm>
            <a:custGeom>
              <a:avLst/>
              <a:gdLst>
                <a:gd name="T0" fmla="*/ 0 w 32"/>
                <a:gd name="T1" fmla="*/ 0 h 39"/>
                <a:gd name="T2" fmla="*/ 15 w 32"/>
                <a:gd name="T3" fmla="*/ 6 h 39"/>
                <a:gd name="T4" fmla="*/ 32 w 32"/>
                <a:gd name="T5" fmla="*/ 0 h 39"/>
                <a:gd name="T6" fmla="*/ 15 w 32"/>
                <a:gd name="T7" fmla="*/ 39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910" y="2214"/>
              <a:ext cx="81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860" y="2214"/>
              <a:ext cx="7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blocks until server receives</a:t>
              </a:r>
              <a:endParaRPr lang="en-US" sz="2800" b="1" dirty="0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888" y="2289"/>
              <a:ext cx="86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832" y="2289"/>
              <a:ext cx="7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 connect request from client</a:t>
              </a:r>
              <a:endParaRPr lang="en-US" sz="2800" b="1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257" y="237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240" y="2531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5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430" y="2617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388" y="261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346" y="2621"/>
              <a:ext cx="21" cy="7"/>
            </a:xfrm>
            <a:custGeom>
              <a:avLst/>
              <a:gdLst>
                <a:gd name="T0" fmla="*/ 21 w 21"/>
                <a:gd name="T1" fmla="*/ 6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303" y="2625"/>
              <a:ext cx="21" cy="5"/>
            </a:xfrm>
            <a:custGeom>
              <a:avLst/>
              <a:gdLst>
                <a:gd name="T0" fmla="*/ 21 w 21"/>
                <a:gd name="T1" fmla="*/ 3 h 5"/>
                <a:gd name="T2" fmla="*/ 21 w 21"/>
                <a:gd name="T3" fmla="*/ 0 h 5"/>
                <a:gd name="T4" fmla="*/ 0 w 21"/>
                <a:gd name="T5" fmla="*/ 0 h 5"/>
                <a:gd name="T6" fmla="*/ 0 w 21"/>
                <a:gd name="T7" fmla="*/ 5 h 5"/>
                <a:gd name="T8" fmla="*/ 21 w 21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3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61" y="2627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1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3219" y="2628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177" y="2632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134" y="2636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092" y="2638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050" y="2640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008" y="2644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2965" y="2646"/>
              <a:ext cx="22" cy="7"/>
            </a:xfrm>
            <a:custGeom>
              <a:avLst/>
              <a:gdLst>
                <a:gd name="T0" fmla="*/ 22 w 22"/>
                <a:gd name="T1" fmla="*/ 5 h 7"/>
                <a:gd name="T2" fmla="*/ 22 w 22"/>
                <a:gd name="T3" fmla="*/ 0 h 7"/>
                <a:gd name="T4" fmla="*/ 0 w 22"/>
                <a:gd name="T5" fmla="*/ 2 h 7"/>
                <a:gd name="T6" fmla="*/ 0 w 22"/>
                <a:gd name="T7" fmla="*/ 7 h 7"/>
                <a:gd name="T8" fmla="*/ 22 w 2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22" y="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923" y="2650"/>
              <a:ext cx="21" cy="5"/>
            </a:xfrm>
            <a:custGeom>
              <a:avLst/>
              <a:gdLst>
                <a:gd name="T0" fmla="*/ 21 w 21"/>
                <a:gd name="T1" fmla="*/ 5 h 5"/>
                <a:gd name="T2" fmla="*/ 21 w 21"/>
                <a:gd name="T3" fmla="*/ 0 h 5"/>
                <a:gd name="T4" fmla="*/ 0 w 21"/>
                <a:gd name="T5" fmla="*/ 1 h 5"/>
                <a:gd name="T6" fmla="*/ 0 w 21"/>
                <a:gd name="T7" fmla="*/ 5 h 5"/>
                <a:gd name="T8" fmla="*/ 21 w 21"/>
                <a:gd name="T9" fmla="*/ 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879" y="2651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839" y="2655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795" y="2657"/>
              <a:ext cx="23" cy="6"/>
            </a:xfrm>
            <a:custGeom>
              <a:avLst/>
              <a:gdLst>
                <a:gd name="T0" fmla="*/ 23 w 23"/>
                <a:gd name="T1" fmla="*/ 6 h 6"/>
                <a:gd name="T2" fmla="*/ 23 w 23"/>
                <a:gd name="T3" fmla="*/ 0 h 6"/>
                <a:gd name="T4" fmla="*/ 0 w 23"/>
                <a:gd name="T5" fmla="*/ 2 h 6"/>
                <a:gd name="T6" fmla="*/ 0 w 23"/>
                <a:gd name="T7" fmla="*/ 6 h 6"/>
                <a:gd name="T8" fmla="*/ 23 w 2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6"/>
                <a:gd name="T17" fmla="*/ 23 w 2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6">
                  <a:moveTo>
                    <a:pt x="23" y="6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2752" y="2659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710" y="2663"/>
              <a:ext cx="21" cy="8"/>
            </a:xfrm>
            <a:custGeom>
              <a:avLst/>
              <a:gdLst>
                <a:gd name="T0" fmla="*/ 21 w 21"/>
                <a:gd name="T1" fmla="*/ 4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4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2668" y="2665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2626" y="266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2583" y="2671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2541" y="2675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2508" y="2676"/>
              <a:ext cx="12" cy="6"/>
            </a:xfrm>
            <a:custGeom>
              <a:avLst/>
              <a:gdLst>
                <a:gd name="T0" fmla="*/ 12 w 12"/>
                <a:gd name="T1" fmla="*/ 6 h 6"/>
                <a:gd name="T2" fmla="*/ 12 w 12"/>
                <a:gd name="T3" fmla="*/ 0 h 6"/>
                <a:gd name="T4" fmla="*/ 0 w 12"/>
                <a:gd name="T5" fmla="*/ 2 h 6"/>
                <a:gd name="T6" fmla="*/ 0 w 12"/>
                <a:gd name="T7" fmla="*/ 6 h 6"/>
                <a:gd name="T8" fmla="*/ 12 w 12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12" y="6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2480" y="2661"/>
              <a:ext cx="40" cy="35"/>
            </a:xfrm>
            <a:custGeom>
              <a:avLst/>
              <a:gdLst>
                <a:gd name="T0" fmla="*/ 38 w 40"/>
                <a:gd name="T1" fmla="*/ 0 h 35"/>
                <a:gd name="T2" fmla="*/ 32 w 40"/>
                <a:gd name="T3" fmla="*/ 19 h 35"/>
                <a:gd name="T4" fmla="*/ 40 w 40"/>
                <a:gd name="T5" fmla="*/ 35 h 35"/>
                <a:gd name="T6" fmla="*/ 0 w 40"/>
                <a:gd name="T7" fmla="*/ 21 h 35"/>
                <a:gd name="T8" fmla="*/ 38 w 40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5"/>
                <a:gd name="T17" fmla="*/ 40 w 4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5">
                  <a:moveTo>
                    <a:pt x="38" y="0"/>
                  </a:moveTo>
                  <a:lnTo>
                    <a:pt x="32" y="19"/>
                  </a:lnTo>
                  <a:lnTo>
                    <a:pt x="40" y="35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2484" y="2907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2526" y="2909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6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6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568" y="291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3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3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2610" y="2915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52" y="291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2695" y="2922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737" y="2924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2779" y="2928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2821" y="2930"/>
              <a:ext cx="22" cy="6"/>
            </a:xfrm>
            <a:custGeom>
              <a:avLst/>
              <a:gdLst>
                <a:gd name="T0" fmla="*/ 0 w 22"/>
                <a:gd name="T1" fmla="*/ 0 h 6"/>
                <a:gd name="T2" fmla="*/ 0 w 22"/>
                <a:gd name="T3" fmla="*/ 6 h 6"/>
                <a:gd name="T4" fmla="*/ 22 w 22"/>
                <a:gd name="T5" fmla="*/ 6 h 6"/>
                <a:gd name="T6" fmla="*/ 22 w 22"/>
                <a:gd name="T7" fmla="*/ 2 h 6"/>
                <a:gd name="T8" fmla="*/ 0 w 2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"/>
                <a:gd name="T17" fmla="*/ 22 w 2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">
                  <a:moveTo>
                    <a:pt x="0" y="0"/>
                  </a:moveTo>
                  <a:lnTo>
                    <a:pt x="0" y="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2906" y="2936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2948" y="293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2990" y="2941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3033" y="2945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3077" y="294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3119" y="2951"/>
              <a:ext cx="19" cy="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9 w 19"/>
                <a:gd name="T5" fmla="*/ 8 h 8"/>
                <a:gd name="T6" fmla="*/ 19 w 19"/>
                <a:gd name="T7" fmla="*/ 2 h 8"/>
                <a:gd name="T8" fmla="*/ 0 w 19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8"/>
                <a:gd name="T17" fmla="*/ 19 w 1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8">
                  <a:moveTo>
                    <a:pt x="0" y="0"/>
                  </a:moveTo>
                  <a:lnTo>
                    <a:pt x="0" y="4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3159" y="2953"/>
              <a:ext cx="23" cy="8"/>
            </a:xfrm>
            <a:custGeom>
              <a:avLst/>
              <a:gdLst>
                <a:gd name="T0" fmla="*/ 0 w 23"/>
                <a:gd name="T1" fmla="*/ 0 h 8"/>
                <a:gd name="T2" fmla="*/ 0 w 23"/>
                <a:gd name="T3" fmla="*/ 6 h 8"/>
                <a:gd name="T4" fmla="*/ 23 w 23"/>
                <a:gd name="T5" fmla="*/ 8 h 8"/>
                <a:gd name="T6" fmla="*/ 23 w 23"/>
                <a:gd name="T7" fmla="*/ 2 h 8"/>
                <a:gd name="T8" fmla="*/ 0 w 2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0"/>
                  </a:moveTo>
                  <a:lnTo>
                    <a:pt x="0" y="6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3203" y="2957"/>
              <a:ext cx="22" cy="7"/>
            </a:xfrm>
            <a:custGeom>
              <a:avLst/>
              <a:gdLst>
                <a:gd name="T0" fmla="*/ 0 w 22"/>
                <a:gd name="T1" fmla="*/ 0 h 7"/>
                <a:gd name="T2" fmla="*/ 0 w 22"/>
                <a:gd name="T3" fmla="*/ 6 h 7"/>
                <a:gd name="T4" fmla="*/ 22 w 22"/>
                <a:gd name="T5" fmla="*/ 7 h 7"/>
                <a:gd name="T6" fmla="*/ 22 w 22"/>
                <a:gd name="T7" fmla="*/ 2 h 7"/>
                <a:gd name="T8" fmla="*/ 0 w 2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0" y="0"/>
                  </a:moveTo>
                  <a:lnTo>
                    <a:pt x="0" y="6"/>
                  </a:lnTo>
                  <a:lnTo>
                    <a:pt x="22" y="7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3246" y="2961"/>
              <a:ext cx="21" cy="5"/>
            </a:xfrm>
            <a:custGeom>
              <a:avLst/>
              <a:gdLst>
                <a:gd name="T0" fmla="*/ 0 w 21"/>
                <a:gd name="T1" fmla="*/ 0 h 5"/>
                <a:gd name="T2" fmla="*/ 0 w 21"/>
                <a:gd name="T3" fmla="*/ 3 h 5"/>
                <a:gd name="T4" fmla="*/ 21 w 21"/>
                <a:gd name="T5" fmla="*/ 5 h 5"/>
                <a:gd name="T6" fmla="*/ 21 w 21"/>
                <a:gd name="T7" fmla="*/ 0 h 5"/>
                <a:gd name="T8" fmla="*/ 0 w 2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0" y="0"/>
                  </a:moveTo>
                  <a:lnTo>
                    <a:pt x="0" y="3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3288" y="296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3330" y="2966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3372" y="296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3415" y="297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3411" y="2957"/>
              <a:ext cx="40" cy="34"/>
            </a:xfrm>
            <a:custGeom>
              <a:avLst/>
              <a:gdLst>
                <a:gd name="T0" fmla="*/ 0 w 40"/>
                <a:gd name="T1" fmla="*/ 34 h 34"/>
                <a:gd name="T2" fmla="*/ 6 w 40"/>
                <a:gd name="T3" fmla="*/ 17 h 34"/>
                <a:gd name="T4" fmla="*/ 2 w 40"/>
                <a:gd name="T5" fmla="*/ 0 h 34"/>
                <a:gd name="T6" fmla="*/ 40 w 40"/>
                <a:gd name="T7" fmla="*/ 19 h 34"/>
                <a:gd name="T8" fmla="*/ 0 w 40"/>
                <a:gd name="T9" fmla="*/ 3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4"/>
                <a:gd name="T17" fmla="*/ 40 w 4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4">
                  <a:moveTo>
                    <a:pt x="0" y="34"/>
                  </a:moveTo>
                  <a:lnTo>
                    <a:pt x="6" y="17"/>
                  </a:lnTo>
                  <a:lnTo>
                    <a:pt x="2" y="0"/>
                  </a:lnTo>
                  <a:lnTo>
                    <a:pt x="40" y="1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2257" y="2738"/>
              <a:ext cx="1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2240" y="2786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6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3668" y="303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3653" y="3087"/>
              <a:ext cx="32" cy="41"/>
            </a:xfrm>
            <a:custGeom>
              <a:avLst/>
              <a:gdLst>
                <a:gd name="T0" fmla="*/ 0 w 32"/>
                <a:gd name="T1" fmla="*/ 0 h 41"/>
                <a:gd name="T2" fmla="*/ 15 w 32"/>
                <a:gd name="T3" fmla="*/ 8 h 41"/>
                <a:gd name="T4" fmla="*/ 32 w 32"/>
                <a:gd name="T5" fmla="*/ 0 h 41"/>
                <a:gd name="T6" fmla="*/ 15 w 32"/>
                <a:gd name="T7" fmla="*/ 41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2958" y="2561"/>
              <a:ext cx="1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2958" y="2561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2958" y="2855"/>
              <a:ext cx="14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958" y="2855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data</a:t>
              </a:r>
              <a:endParaRPr lang="en-US" sz="3200" b="1"/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2132" y="1052"/>
              <a:ext cx="2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132" y="1054"/>
              <a:ext cx="23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Server</a:t>
              </a:r>
              <a:endParaRPr lang="en-US" sz="2800" b="1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3553" y="1864"/>
              <a:ext cx="2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553" y="1866"/>
              <a:ext cx="21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Client</a:t>
              </a:r>
              <a:endParaRPr lang="en-US" sz="2800" b="1"/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>
              <a:off x="2257" y="1607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2240" y="1655"/>
              <a:ext cx="34" cy="38"/>
            </a:xfrm>
            <a:custGeom>
              <a:avLst/>
              <a:gdLst>
                <a:gd name="T0" fmla="*/ 0 w 34"/>
                <a:gd name="T1" fmla="*/ 0 h 38"/>
                <a:gd name="T2" fmla="*/ 17 w 34"/>
                <a:gd name="T3" fmla="*/ 6 h 38"/>
                <a:gd name="T4" fmla="*/ 34 w 34"/>
                <a:gd name="T5" fmla="*/ 0 h 38"/>
                <a:gd name="T6" fmla="*/ 17 w 34"/>
                <a:gd name="T7" fmla="*/ 38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5"/>
            <p:cNvSpPr>
              <a:spLocks noChangeShapeType="1"/>
            </p:cNvSpPr>
            <p:nvPr/>
          </p:nvSpPr>
          <p:spPr bwMode="auto">
            <a:xfrm>
              <a:off x="2257" y="1862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2240" y="1908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2078" y="2001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2078" y="1999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90000"/>
                  </a:solidFill>
                  <a:latin typeface="Courier New" pitchFamily="49" charset="0"/>
                </a:rPr>
                <a:t>accept()</a:t>
              </a:r>
              <a:endParaRPr lang="en-US" sz="2800" b="1">
                <a:solidFill>
                  <a:srgbClr val="990000"/>
                </a:solidFill>
              </a:endParaRP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2040" y="1953"/>
              <a:ext cx="436" cy="1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2257" y="2125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2240" y="2171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2101" y="2876"/>
              <a:ext cx="38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2101" y="2876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write()</a:t>
              </a:r>
              <a:endParaRPr lang="en-US" sz="2800" b="1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2040" y="2828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2257" y="2993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2240" y="3039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3403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3361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3319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3276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323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3192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315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3107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306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3023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298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2939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2896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2854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2812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770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727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34"/>
            <p:cNvSpPr>
              <a:spLocks noChangeArrowheads="1"/>
            </p:cNvSpPr>
            <p:nvPr/>
          </p:nvSpPr>
          <p:spPr bwMode="auto">
            <a:xfrm>
              <a:off x="268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2643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260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2558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251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2472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243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2388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234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230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3397" y="2373"/>
              <a:ext cx="54" cy="44"/>
            </a:xfrm>
            <a:custGeom>
              <a:avLst/>
              <a:gdLst>
                <a:gd name="T0" fmla="*/ 0 w 54"/>
                <a:gd name="T1" fmla="*/ 44 h 44"/>
                <a:gd name="T2" fmla="*/ 8 w 54"/>
                <a:gd name="T3" fmla="*/ 21 h 44"/>
                <a:gd name="T4" fmla="*/ 0 w 54"/>
                <a:gd name="T5" fmla="*/ 0 h 44"/>
                <a:gd name="T6" fmla="*/ 54 w 54"/>
                <a:gd name="T7" fmla="*/ 21 h 44"/>
                <a:gd name="T8" fmla="*/ 0 w 54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2269" y="2373"/>
              <a:ext cx="53" cy="44"/>
            </a:xfrm>
            <a:custGeom>
              <a:avLst/>
              <a:gdLst>
                <a:gd name="T0" fmla="*/ 53 w 53"/>
                <a:gd name="T1" fmla="*/ 0 h 44"/>
                <a:gd name="T2" fmla="*/ 46 w 53"/>
                <a:gd name="T3" fmla="*/ 21 h 44"/>
                <a:gd name="T4" fmla="*/ 53 w 53"/>
                <a:gd name="T5" fmla="*/ 44 h 44"/>
                <a:gd name="T6" fmla="*/ 0 w 53"/>
                <a:gd name="T7" fmla="*/ 21 h 44"/>
                <a:gd name="T8" fmla="*/ 53 w 53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4"/>
                <a:gd name="T17" fmla="*/ 53 w 53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4">
                  <a:moveTo>
                    <a:pt x="53" y="0"/>
                  </a:moveTo>
                  <a:lnTo>
                    <a:pt x="46" y="21"/>
                  </a:lnTo>
                  <a:lnTo>
                    <a:pt x="53" y="44"/>
                  </a:lnTo>
                  <a:lnTo>
                    <a:pt x="0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2762" y="2291"/>
              <a:ext cx="5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47"/>
            <p:cNvSpPr>
              <a:spLocks noChangeArrowheads="1"/>
            </p:cNvSpPr>
            <p:nvPr/>
          </p:nvSpPr>
          <p:spPr bwMode="auto">
            <a:xfrm>
              <a:off x="2764" y="2218"/>
              <a:ext cx="6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33CC"/>
                  </a:solidFill>
                </a:rPr>
                <a:t>connect negotiation</a:t>
              </a:r>
              <a:endParaRPr lang="en-US" sz="2800" b="1" dirty="0">
                <a:solidFill>
                  <a:srgbClr val="0033CC"/>
                </a:solidFill>
              </a:endParaRPr>
            </a:p>
          </p:txBody>
        </p:sp>
        <p:sp>
          <p:nvSpPr>
            <p:cNvPr id="152" name="Line 148"/>
            <p:cNvSpPr>
              <a:spLocks noChangeShapeType="1"/>
            </p:cNvSpPr>
            <p:nvPr/>
          </p:nvSpPr>
          <p:spPr bwMode="auto">
            <a:xfrm>
              <a:off x="3668" y="244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653" y="249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6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0"/>
            <p:cNvSpPr>
              <a:spLocks noChangeShapeType="1"/>
            </p:cNvSpPr>
            <p:nvPr/>
          </p:nvSpPr>
          <p:spPr bwMode="auto">
            <a:xfrm>
              <a:off x="3668" y="2713"/>
              <a:ext cx="2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3653" y="2817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7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021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 Calls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1400" y="1960145"/>
            <a:ext cx="9572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socket()</a:t>
            </a:r>
            <a:endParaRPr lang="en-US" sz="18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19350" y="2766595"/>
            <a:ext cx="7445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bind()</a:t>
            </a:r>
            <a:endParaRPr lang="en-US" sz="18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11400" y="490972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sendto()</a:t>
            </a:r>
            <a:endParaRPr lang="en-US" sz="1800" b="1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5375" y="5725695"/>
            <a:ext cx="8509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close()</a:t>
            </a:r>
            <a:endParaRPr lang="en-US" sz="18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71700" y="265070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71700" y="184425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71700" y="479383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71700" y="560980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703888" y="2520533"/>
            <a:ext cx="9572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socket()</a:t>
            </a:r>
            <a:endParaRPr lang="en-US" sz="1800" b="1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811838" y="3184108"/>
            <a:ext cx="7445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bind()</a:t>
            </a:r>
            <a:endParaRPr lang="en-US" sz="1800" b="1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97525" y="5231983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recvfrom()</a:t>
            </a:r>
            <a:endParaRPr lang="en-US" sz="1800" b="1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703888" y="4093745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sendto()</a:t>
            </a:r>
            <a:endParaRPr lang="en-US" sz="1800" b="1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757863" y="5933658"/>
            <a:ext cx="850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close()</a:t>
            </a:r>
            <a:endParaRPr lang="en-US" sz="1800" b="1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564188" y="5116095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564188" y="306822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564188" y="240305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564188" y="397785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64188" y="581777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738438" y="2236370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2697163" y="2549108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130925" y="279517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089650" y="298567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174875" y="4023895"/>
            <a:ext cx="1285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blocks until server</a:t>
            </a:r>
            <a:endParaRPr lang="en-US" sz="1800" b="1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987550" y="4204870"/>
            <a:ext cx="16906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receives data from client</a:t>
            </a:r>
            <a:endParaRPr lang="en-US" sz="1800" b="1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2738438" y="4446170"/>
            <a:ext cx="1587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697163" y="4692233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5516563" y="4250908"/>
            <a:ext cx="50800" cy="17462"/>
          </a:xfrm>
          <a:custGeom>
            <a:avLst/>
            <a:gdLst>
              <a:gd name="T0" fmla="*/ 50800 w 63"/>
              <a:gd name="T1" fmla="*/ 11112 h 22"/>
              <a:gd name="T2" fmla="*/ 50800 w 63"/>
              <a:gd name="T3" fmla="*/ 0 h 22"/>
              <a:gd name="T4" fmla="*/ 0 w 63"/>
              <a:gd name="T5" fmla="*/ 4762 h 22"/>
              <a:gd name="T6" fmla="*/ 0 w 63"/>
              <a:gd name="T7" fmla="*/ 17462 h 22"/>
              <a:gd name="T8" fmla="*/ 50800 w 63"/>
              <a:gd name="T9" fmla="*/ 11112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4"/>
                </a:moveTo>
                <a:lnTo>
                  <a:pt x="63" y="0"/>
                </a:lnTo>
                <a:lnTo>
                  <a:pt x="0" y="6"/>
                </a:lnTo>
                <a:lnTo>
                  <a:pt x="0" y="22"/>
                </a:lnTo>
                <a:lnTo>
                  <a:pt x="63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5414963" y="4262020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5313363" y="427313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5211763" y="4284245"/>
            <a:ext cx="50800" cy="19050"/>
          </a:xfrm>
          <a:custGeom>
            <a:avLst/>
            <a:gdLst>
              <a:gd name="T0" fmla="*/ 50800 w 64"/>
              <a:gd name="T1" fmla="*/ 12424 h 23"/>
              <a:gd name="T2" fmla="*/ 50800 w 64"/>
              <a:gd name="T3" fmla="*/ 0 h 23"/>
              <a:gd name="T4" fmla="*/ 0 w 64"/>
              <a:gd name="T5" fmla="*/ 6626 h 23"/>
              <a:gd name="T6" fmla="*/ 0 w 64"/>
              <a:gd name="T7" fmla="*/ 19050 h 23"/>
              <a:gd name="T8" fmla="*/ 50800 w 64"/>
              <a:gd name="T9" fmla="*/ 12424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3"/>
              <a:gd name="T17" fmla="*/ 64 w 6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3">
                <a:moveTo>
                  <a:pt x="64" y="15"/>
                </a:moveTo>
                <a:lnTo>
                  <a:pt x="64" y="0"/>
                </a:lnTo>
                <a:lnTo>
                  <a:pt x="0" y="8"/>
                </a:lnTo>
                <a:lnTo>
                  <a:pt x="0" y="23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5110163" y="429694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5008563" y="4308058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4906963" y="431917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4805363" y="433028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4703763" y="4342983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4602163" y="435409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6350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4500563" y="436520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4398963" y="437632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4298950" y="4389020"/>
            <a:ext cx="49213" cy="17463"/>
          </a:xfrm>
          <a:custGeom>
            <a:avLst/>
            <a:gdLst>
              <a:gd name="T0" fmla="*/ 49213 w 64"/>
              <a:gd name="T1" fmla="*/ 12700 h 22"/>
              <a:gd name="T2" fmla="*/ 49213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49213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4197350" y="440013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4095750" y="4411245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3994150" y="4423945"/>
            <a:ext cx="50800" cy="17463"/>
          </a:xfrm>
          <a:custGeom>
            <a:avLst/>
            <a:gdLst>
              <a:gd name="T0" fmla="*/ 50800 w 64"/>
              <a:gd name="T1" fmla="*/ 11113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1113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4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3892550" y="4435058"/>
            <a:ext cx="50800" cy="17462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2 h 22"/>
              <a:gd name="T6" fmla="*/ 0 w 64"/>
              <a:gd name="T7" fmla="*/ 17462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790950" y="444617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689350" y="4457283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3587750" y="4469983"/>
            <a:ext cx="50800" cy="17462"/>
          </a:xfrm>
          <a:custGeom>
            <a:avLst/>
            <a:gdLst>
              <a:gd name="T0" fmla="*/ 50800 w 64"/>
              <a:gd name="T1" fmla="*/ 12473 h 21"/>
              <a:gd name="T2" fmla="*/ 50800 w 64"/>
              <a:gd name="T3" fmla="*/ 0 h 21"/>
              <a:gd name="T4" fmla="*/ 0 w 64"/>
              <a:gd name="T5" fmla="*/ 4989 h 21"/>
              <a:gd name="T6" fmla="*/ 0 w 64"/>
              <a:gd name="T7" fmla="*/ 17462 h 21"/>
              <a:gd name="T8" fmla="*/ 50800 w 64"/>
              <a:gd name="T9" fmla="*/ 1247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15"/>
                </a:moveTo>
                <a:lnTo>
                  <a:pt x="64" y="0"/>
                </a:lnTo>
                <a:lnTo>
                  <a:pt x="0" y="6"/>
                </a:lnTo>
                <a:lnTo>
                  <a:pt x="0" y="21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3486150" y="4481095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384550" y="449220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282950" y="4503320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181350" y="4516020"/>
            <a:ext cx="50800" cy="17463"/>
          </a:xfrm>
          <a:custGeom>
            <a:avLst/>
            <a:gdLst>
              <a:gd name="T0" fmla="*/ 50800 w 64"/>
              <a:gd name="T1" fmla="*/ 12700 h 22"/>
              <a:gd name="T2" fmla="*/ 50800 w 64"/>
              <a:gd name="T3" fmla="*/ 0 h 22"/>
              <a:gd name="T4" fmla="*/ 0 w 64"/>
              <a:gd name="T5" fmla="*/ 4763 h 22"/>
              <a:gd name="T6" fmla="*/ 0 w 64"/>
              <a:gd name="T7" fmla="*/ 17463 h 22"/>
              <a:gd name="T8" fmla="*/ 50800 w 64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079750" y="4527133"/>
            <a:ext cx="50800" cy="17462"/>
          </a:xfrm>
          <a:custGeom>
            <a:avLst/>
            <a:gdLst>
              <a:gd name="T0" fmla="*/ 50800 w 63"/>
              <a:gd name="T1" fmla="*/ 12700 h 22"/>
              <a:gd name="T2" fmla="*/ 50800 w 63"/>
              <a:gd name="T3" fmla="*/ 0 h 22"/>
              <a:gd name="T4" fmla="*/ 0 w 63"/>
              <a:gd name="T5" fmla="*/ 6350 h 22"/>
              <a:gd name="T6" fmla="*/ 0 w 63"/>
              <a:gd name="T7" fmla="*/ 17462 h 22"/>
              <a:gd name="T8" fmla="*/ 50800 w 63"/>
              <a:gd name="T9" fmla="*/ 1270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6"/>
                </a:moveTo>
                <a:lnTo>
                  <a:pt x="63" y="0"/>
                </a:lnTo>
                <a:lnTo>
                  <a:pt x="0" y="8"/>
                </a:lnTo>
                <a:lnTo>
                  <a:pt x="0" y="22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2978150" y="4538245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2876550" y="4549358"/>
            <a:ext cx="50800" cy="19050"/>
          </a:xfrm>
          <a:custGeom>
            <a:avLst/>
            <a:gdLst>
              <a:gd name="T0" fmla="*/ 50800 w 64"/>
              <a:gd name="T1" fmla="*/ 12700 h 24"/>
              <a:gd name="T2" fmla="*/ 50800 w 64"/>
              <a:gd name="T3" fmla="*/ 0 h 24"/>
              <a:gd name="T4" fmla="*/ 0 w 64"/>
              <a:gd name="T5" fmla="*/ 6350 h 24"/>
              <a:gd name="T6" fmla="*/ 0 w 64"/>
              <a:gd name="T7" fmla="*/ 19050 h 24"/>
              <a:gd name="T8" fmla="*/ 50800 w 64"/>
              <a:gd name="T9" fmla="*/ 1270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2800350" y="4562058"/>
            <a:ext cx="25400" cy="12700"/>
          </a:xfrm>
          <a:custGeom>
            <a:avLst/>
            <a:gdLst>
              <a:gd name="T0" fmla="*/ 25400 w 32"/>
              <a:gd name="T1" fmla="*/ 11289 h 18"/>
              <a:gd name="T2" fmla="*/ 25400 w 32"/>
              <a:gd name="T3" fmla="*/ 0 h 18"/>
              <a:gd name="T4" fmla="*/ 0 w 32"/>
              <a:gd name="T5" fmla="*/ 2822 h 18"/>
              <a:gd name="T6" fmla="*/ 0 w 32"/>
              <a:gd name="T7" fmla="*/ 12700 h 18"/>
              <a:gd name="T8" fmla="*/ 25400 w 32"/>
              <a:gd name="T9" fmla="*/ 1128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8"/>
              <a:gd name="T17" fmla="*/ 32 w 3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8">
                <a:moveTo>
                  <a:pt x="32" y="16"/>
                </a:moveTo>
                <a:lnTo>
                  <a:pt x="32" y="0"/>
                </a:lnTo>
                <a:lnTo>
                  <a:pt x="0" y="4"/>
                </a:lnTo>
                <a:lnTo>
                  <a:pt x="0" y="18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2730500" y="4527133"/>
            <a:ext cx="100013" cy="80962"/>
          </a:xfrm>
          <a:custGeom>
            <a:avLst/>
            <a:gdLst>
              <a:gd name="T0" fmla="*/ 90488 w 126"/>
              <a:gd name="T1" fmla="*/ 0 h 104"/>
              <a:gd name="T2" fmla="*/ 80963 w 126"/>
              <a:gd name="T3" fmla="*/ 42038 h 104"/>
              <a:gd name="T4" fmla="*/ 100013 w 126"/>
              <a:gd name="T5" fmla="*/ 80962 h 104"/>
              <a:gd name="T6" fmla="*/ 0 w 126"/>
              <a:gd name="T7" fmla="*/ 51380 h 104"/>
              <a:gd name="T8" fmla="*/ 90488 w 126"/>
              <a:gd name="T9" fmla="*/ 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4"/>
              <a:gd name="T17" fmla="*/ 126 w 12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4">
                <a:moveTo>
                  <a:pt x="114" y="0"/>
                </a:moveTo>
                <a:lnTo>
                  <a:pt x="102" y="54"/>
                </a:lnTo>
                <a:lnTo>
                  <a:pt x="126" y="104"/>
                </a:lnTo>
                <a:lnTo>
                  <a:pt x="0" y="66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281363" y="50383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1113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382963" y="5052595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484563" y="50668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586163" y="50827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3687763" y="509704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3789363" y="511133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3890963" y="51272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3992563" y="514149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4094163" y="51557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6"/>
          <p:cNvSpPr>
            <a:spLocks/>
          </p:cNvSpPr>
          <p:nvPr/>
        </p:nvSpPr>
        <p:spPr bwMode="auto">
          <a:xfrm>
            <a:off x="4195763" y="51716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7"/>
          <p:cNvSpPr>
            <a:spLocks/>
          </p:cNvSpPr>
          <p:nvPr/>
        </p:nvSpPr>
        <p:spPr bwMode="auto">
          <a:xfrm>
            <a:off x="4297363" y="5185945"/>
            <a:ext cx="52387" cy="20638"/>
          </a:xfrm>
          <a:custGeom>
            <a:avLst/>
            <a:gdLst>
              <a:gd name="T0" fmla="*/ 3082 w 68"/>
              <a:gd name="T1" fmla="*/ 0 h 26"/>
              <a:gd name="T2" fmla="*/ 0 w 68"/>
              <a:gd name="T3" fmla="*/ 12700 h 26"/>
              <a:gd name="T4" fmla="*/ 49305 w 68"/>
              <a:gd name="T5" fmla="*/ 20638 h 26"/>
              <a:gd name="T6" fmla="*/ 52387 w 68"/>
              <a:gd name="T7" fmla="*/ 7938 h 26"/>
              <a:gd name="T8" fmla="*/ 3082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4397375" y="5200233"/>
            <a:ext cx="53975" cy="20637"/>
          </a:xfrm>
          <a:custGeom>
            <a:avLst/>
            <a:gdLst>
              <a:gd name="T0" fmla="*/ 3175 w 68"/>
              <a:gd name="T1" fmla="*/ 0 h 25"/>
              <a:gd name="T2" fmla="*/ 0 w 68"/>
              <a:gd name="T3" fmla="*/ 12382 h 25"/>
              <a:gd name="T4" fmla="*/ 50800 w 68"/>
              <a:gd name="T5" fmla="*/ 20637 h 25"/>
              <a:gd name="T6" fmla="*/ 53975 w 68"/>
              <a:gd name="T7" fmla="*/ 7429 h 25"/>
              <a:gd name="T8" fmla="*/ 3175 w 68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5"/>
              <a:gd name="T17" fmla="*/ 68 w 6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5">
                <a:moveTo>
                  <a:pt x="4" y="0"/>
                </a:moveTo>
                <a:lnTo>
                  <a:pt x="0" y="15"/>
                </a:lnTo>
                <a:lnTo>
                  <a:pt x="64" y="25"/>
                </a:lnTo>
                <a:lnTo>
                  <a:pt x="68" y="9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4498975" y="521610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4600575" y="523039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71"/>
          <p:cNvSpPr>
            <a:spLocks/>
          </p:cNvSpPr>
          <p:nvPr/>
        </p:nvSpPr>
        <p:spPr bwMode="auto">
          <a:xfrm>
            <a:off x="4702175" y="5244683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4803775" y="5260558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73"/>
          <p:cNvSpPr>
            <a:spLocks/>
          </p:cNvSpPr>
          <p:nvPr/>
        </p:nvSpPr>
        <p:spPr bwMode="auto">
          <a:xfrm>
            <a:off x="4905375" y="5274845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74"/>
          <p:cNvSpPr>
            <a:spLocks/>
          </p:cNvSpPr>
          <p:nvPr/>
        </p:nvSpPr>
        <p:spPr bwMode="auto">
          <a:xfrm>
            <a:off x="5006975" y="5290720"/>
            <a:ext cx="53975" cy="17463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0187 h 24"/>
              <a:gd name="T4" fmla="*/ 50800 w 68"/>
              <a:gd name="T5" fmla="*/ 17463 h 24"/>
              <a:gd name="T6" fmla="*/ 53975 w 68"/>
              <a:gd name="T7" fmla="*/ 5821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75"/>
          <p:cNvSpPr>
            <a:spLocks/>
          </p:cNvSpPr>
          <p:nvPr/>
        </p:nvSpPr>
        <p:spPr bwMode="auto">
          <a:xfrm>
            <a:off x="5108575" y="5303420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7938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76"/>
          <p:cNvSpPr>
            <a:spLocks/>
          </p:cNvSpPr>
          <p:nvPr/>
        </p:nvSpPr>
        <p:spPr bwMode="auto">
          <a:xfrm>
            <a:off x="5210175" y="5317708"/>
            <a:ext cx="53975" cy="20637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7 h 26"/>
              <a:gd name="T6" fmla="*/ 53975 w 68"/>
              <a:gd name="T7" fmla="*/ 7937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5311775" y="5333583"/>
            <a:ext cx="53975" cy="19050"/>
          </a:xfrm>
          <a:custGeom>
            <a:avLst/>
            <a:gdLst>
              <a:gd name="T0" fmla="*/ 3175 w 68"/>
              <a:gd name="T1" fmla="*/ 0 h 24"/>
              <a:gd name="T2" fmla="*/ 0 w 68"/>
              <a:gd name="T3" fmla="*/ 12700 h 24"/>
              <a:gd name="T4" fmla="*/ 50800 w 68"/>
              <a:gd name="T5" fmla="*/ 19050 h 24"/>
              <a:gd name="T6" fmla="*/ 53975 w 68"/>
              <a:gd name="T7" fmla="*/ 6350 h 24"/>
              <a:gd name="T8" fmla="*/ 3175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5413375" y="5347870"/>
            <a:ext cx="53975" cy="20638"/>
          </a:xfrm>
          <a:custGeom>
            <a:avLst/>
            <a:gdLst>
              <a:gd name="T0" fmla="*/ 3175 w 68"/>
              <a:gd name="T1" fmla="*/ 0 h 26"/>
              <a:gd name="T2" fmla="*/ 0 w 68"/>
              <a:gd name="T3" fmla="*/ 12700 h 26"/>
              <a:gd name="T4" fmla="*/ 50800 w 68"/>
              <a:gd name="T5" fmla="*/ 20638 h 26"/>
              <a:gd name="T6" fmla="*/ 53975 w 68"/>
              <a:gd name="T7" fmla="*/ 7938 h 26"/>
              <a:gd name="T8" fmla="*/ 3175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79"/>
          <p:cNvSpPr>
            <a:spLocks/>
          </p:cNvSpPr>
          <p:nvPr/>
        </p:nvSpPr>
        <p:spPr bwMode="auto">
          <a:xfrm>
            <a:off x="5457825" y="5319295"/>
            <a:ext cx="100013" cy="82550"/>
          </a:xfrm>
          <a:custGeom>
            <a:avLst/>
            <a:gdLst>
              <a:gd name="T0" fmla="*/ 0 w 125"/>
              <a:gd name="T1" fmla="*/ 82550 h 103"/>
              <a:gd name="T2" fmla="*/ 20803 w 125"/>
              <a:gd name="T3" fmla="*/ 43279 h 103"/>
              <a:gd name="T4" fmla="*/ 12802 w 125"/>
              <a:gd name="T5" fmla="*/ 0 h 103"/>
              <a:gd name="T6" fmla="*/ 100013 w 125"/>
              <a:gd name="T7" fmla="*/ 56102 h 103"/>
              <a:gd name="T8" fmla="*/ 0 w 125"/>
              <a:gd name="T9" fmla="*/ 8255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03"/>
              <a:gd name="T17" fmla="*/ 125 w 12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03">
                <a:moveTo>
                  <a:pt x="0" y="103"/>
                </a:moveTo>
                <a:lnTo>
                  <a:pt x="26" y="54"/>
                </a:lnTo>
                <a:lnTo>
                  <a:pt x="16" y="0"/>
                </a:lnTo>
                <a:lnTo>
                  <a:pt x="125" y="70"/>
                </a:lnTo>
                <a:lnTo>
                  <a:pt x="0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2738438" y="5185945"/>
            <a:ext cx="158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2697163" y="5508208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130925" y="5508208"/>
            <a:ext cx="1588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089650" y="573522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4311650" y="4174708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data</a:t>
            </a:r>
            <a:endParaRPr lang="en-US" sz="1800" b="1"/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4311650" y="4990683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data</a:t>
            </a:r>
            <a:endParaRPr lang="en-US" sz="1800" b="1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2365375" y="1510883"/>
            <a:ext cx="86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Server</a:t>
            </a:r>
            <a:endParaRPr lang="en-US" sz="1800" b="1" dirty="0"/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5580112" y="2028656"/>
            <a:ext cx="1116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Client</a:t>
            </a:r>
            <a:endParaRPr lang="en-US" sz="1800" b="1" dirty="0"/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2738438" y="3042820"/>
            <a:ext cx="158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89"/>
          <p:cNvSpPr>
            <a:spLocks/>
          </p:cNvSpPr>
          <p:nvPr/>
        </p:nvSpPr>
        <p:spPr bwMode="auto">
          <a:xfrm>
            <a:off x="2697163" y="3326983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2205038" y="3525420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recvfrom()</a:t>
            </a:r>
            <a:endParaRPr lang="en-US" sz="1800" b="1"/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2171700" y="340953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>
            <a:off x="2738438" y="3820695"/>
            <a:ext cx="1587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93"/>
          <p:cNvSpPr>
            <a:spLocks/>
          </p:cNvSpPr>
          <p:nvPr/>
        </p:nvSpPr>
        <p:spPr bwMode="auto">
          <a:xfrm>
            <a:off x="2697163" y="3933408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130925" y="4369970"/>
            <a:ext cx="1588" cy="690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95"/>
          <p:cNvSpPr>
            <a:spLocks/>
          </p:cNvSpPr>
          <p:nvPr/>
        </p:nvSpPr>
        <p:spPr bwMode="auto">
          <a:xfrm>
            <a:off x="6089650" y="5033545"/>
            <a:ext cx="82550" cy="95250"/>
          </a:xfrm>
          <a:custGeom>
            <a:avLst/>
            <a:gdLst>
              <a:gd name="T0" fmla="*/ 0 w 104"/>
              <a:gd name="T1" fmla="*/ 0 h 120"/>
              <a:gd name="T2" fmla="*/ 41275 w 104"/>
              <a:gd name="T3" fmla="*/ 14288 h 120"/>
              <a:gd name="T4" fmla="*/ 82550 w 104"/>
              <a:gd name="T5" fmla="*/ 0 h 120"/>
              <a:gd name="T6" fmla="*/ 41275 w 104"/>
              <a:gd name="T7" fmla="*/ 95250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6127750" y="279517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97"/>
          <p:cNvSpPr>
            <a:spLocks/>
          </p:cNvSpPr>
          <p:nvPr/>
        </p:nvSpPr>
        <p:spPr bwMode="auto">
          <a:xfrm>
            <a:off x="6086475" y="2985670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>
            <a:off x="6127750" y="3469858"/>
            <a:ext cx="1588" cy="442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99"/>
          <p:cNvSpPr>
            <a:spLocks/>
          </p:cNvSpPr>
          <p:nvPr/>
        </p:nvSpPr>
        <p:spPr bwMode="auto">
          <a:xfrm>
            <a:off x="6086475" y="3885783"/>
            <a:ext cx="82550" cy="95250"/>
          </a:xfrm>
          <a:custGeom>
            <a:avLst/>
            <a:gdLst>
              <a:gd name="T0" fmla="*/ 0 w 104"/>
              <a:gd name="T1" fmla="*/ 0 h 119"/>
              <a:gd name="T2" fmla="*/ 41275 w 104"/>
              <a:gd name="T3" fmla="*/ 14408 h 119"/>
              <a:gd name="T4" fmla="*/ 82550 w 104"/>
              <a:gd name="T5" fmla="*/ 0 h 119"/>
              <a:gd name="T6" fmla="*/ 41275 w 104"/>
              <a:gd name="T7" fmla="*/ 95250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104"/>
          <p:cNvSpPr>
            <a:spLocks noChangeArrowheads="1"/>
          </p:cNvSpPr>
          <p:nvPr/>
        </p:nvSpPr>
        <p:spPr bwMode="auto">
          <a:xfrm>
            <a:off x="7235825" y="296662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990000"/>
                </a:solidFill>
              </a:rPr>
              <a:t>Not needed</a:t>
            </a:r>
          </a:p>
        </p:txBody>
      </p:sp>
      <p:cxnSp>
        <p:nvCxnSpPr>
          <p:cNvPr id="105" name="AutoShape 105"/>
          <p:cNvCxnSpPr>
            <a:cxnSpLocks noChangeShapeType="1"/>
            <a:stCxn id="104" idx="1"/>
            <a:endCxn id="20" idx="3"/>
          </p:cNvCxnSpPr>
          <p:nvPr/>
        </p:nvCxnSpPr>
        <p:spPr bwMode="auto">
          <a:xfrm flipH="1" flipV="1">
            <a:off x="6699250" y="3261895"/>
            <a:ext cx="5365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7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7077075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ISO/OSI Reference Model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6364311" cy="4706938"/>
          </a:xfrm>
        </p:spPr>
        <p:txBody>
          <a:bodyPr/>
          <a:lstStyle/>
          <a:p>
            <a:r>
              <a:rPr lang="en-US" sz="2400" dirty="0">
                <a:solidFill>
                  <a:srgbClr val="800000"/>
                </a:solidFill>
              </a:rPr>
              <a:t>Presentation layer: </a:t>
            </a:r>
            <a:r>
              <a:rPr lang="en-US" sz="2400" dirty="0"/>
              <a:t>allow applications to interpret meaning of data, e.g., encryption, compression, machine-specific conventions</a:t>
            </a:r>
          </a:p>
          <a:p>
            <a:r>
              <a:rPr lang="en-US" sz="2400" dirty="0">
                <a:solidFill>
                  <a:srgbClr val="800000"/>
                </a:solidFill>
              </a:rPr>
              <a:t>Session layer: </a:t>
            </a:r>
            <a:r>
              <a:rPr lang="en-US" sz="2400" dirty="0"/>
              <a:t>synchronization, check-pointing, recovery of data exchange</a:t>
            </a:r>
          </a:p>
          <a:p>
            <a:r>
              <a:rPr lang="en-US" sz="2400" dirty="0"/>
              <a:t>The TCP/IP Internet stack is “missing” these two layers!</a:t>
            </a:r>
          </a:p>
          <a:p>
            <a:pPr lvl="1"/>
            <a:r>
              <a:rPr lang="en-US" dirty="0"/>
              <a:t>these services, </a:t>
            </a:r>
            <a:r>
              <a:rPr lang="en-US" i="1" dirty="0"/>
              <a:t>if needed,</a:t>
            </a:r>
            <a:r>
              <a:rPr lang="en-US" dirty="0"/>
              <a:t> must be </a:t>
            </a:r>
            <a:r>
              <a:rPr lang="en-US" dirty="0">
                <a:highlight>
                  <a:srgbClr val="FFFF00"/>
                </a:highlight>
              </a:rPr>
              <a:t>implemented in an application</a:t>
            </a:r>
          </a:p>
          <a:p>
            <a:pPr lvl="1"/>
            <a:r>
              <a:rPr lang="en-US" dirty="0"/>
              <a:t>needed?</a:t>
            </a:r>
          </a:p>
        </p:txBody>
      </p:sp>
      <p:grpSp>
        <p:nvGrpSpPr>
          <p:cNvPr id="83975" name="Group 14"/>
          <p:cNvGrpSpPr>
            <a:grpSpLocks/>
          </p:cNvGrpSpPr>
          <p:nvPr/>
        </p:nvGrpSpPr>
        <p:grpSpPr bwMode="auto">
          <a:xfrm>
            <a:off x="6902450" y="1762125"/>
            <a:ext cx="1982788" cy="3638550"/>
            <a:chOff x="3265" y="1545"/>
            <a:chExt cx="1249" cy="2292"/>
          </a:xfrm>
        </p:grpSpPr>
        <p:sp>
          <p:nvSpPr>
            <p:cNvPr id="83976" name="Rectangle 6"/>
            <p:cNvSpPr>
              <a:spLocks noChangeArrowheads="1"/>
            </p:cNvSpPr>
            <p:nvPr/>
          </p:nvSpPr>
          <p:spPr bwMode="auto">
            <a:xfrm>
              <a:off x="3310" y="1545"/>
              <a:ext cx="1192" cy="22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7"/>
            <p:cNvSpPr txBox="1">
              <a:spLocks noChangeArrowheads="1"/>
            </p:cNvSpPr>
            <p:nvPr/>
          </p:nvSpPr>
          <p:spPr bwMode="auto">
            <a:xfrm>
              <a:off x="3265" y="1654"/>
              <a:ext cx="1249" cy="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application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800000"/>
                  </a:solidFill>
                  <a:latin typeface="Helvetica" pitchFamily="2" charset="0"/>
                </a:rPr>
                <a:t>presentation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800000"/>
                  </a:solidFill>
                  <a:latin typeface="Helvetica" pitchFamily="2" charset="0"/>
                </a:rPr>
                <a:t>session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transport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network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2" charset="0"/>
                </a:rPr>
                <a:t>data link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Helvetica" pitchFamily="2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83978" name="Line 8"/>
            <p:cNvSpPr>
              <a:spLocks noChangeShapeType="1"/>
            </p:cNvSpPr>
            <p:nvPr/>
          </p:nvSpPr>
          <p:spPr bwMode="auto">
            <a:xfrm>
              <a:off x="3297" y="191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Line 9"/>
            <p:cNvSpPr>
              <a:spLocks noChangeShapeType="1"/>
            </p:cNvSpPr>
            <p:nvPr/>
          </p:nvSpPr>
          <p:spPr bwMode="auto">
            <a:xfrm>
              <a:off x="3306" y="253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Line 10"/>
            <p:cNvSpPr>
              <a:spLocks noChangeShapeType="1"/>
            </p:cNvSpPr>
            <p:nvPr/>
          </p:nvSpPr>
          <p:spPr bwMode="auto">
            <a:xfrm>
              <a:off x="3306" y="287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Line 11"/>
            <p:cNvSpPr>
              <a:spLocks noChangeShapeType="1"/>
            </p:cNvSpPr>
            <p:nvPr/>
          </p:nvSpPr>
          <p:spPr bwMode="auto">
            <a:xfrm>
              <a:off x="3307" y="351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Line 12"/>
            <p:cNvSpPr>
              <a:spLocks noChangeShapeType="1"/>
            </p:cNvSpPr>
            <p:nvPr/>
          </p:nvSpPr>
          <p:spPr bwMode="auto">
            <a:xfrm>
              <a:off x="3297" y="3209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Line 13"/>
            <p:cNvSpPr>
              <a:spLocks noChangeShapeType="1"/>
            </p:cNvSpPr>
            <p:nvPr/>
          </p:nvSpPr>
          <p:spPr bwMode="auto">
            <a:xfrm>
              <a:off x="3296" y="2245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Advantages of Layering Design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explicit structure for dealing with a complex system:</a:t>
            </a:r>
          </a:p>
          <a:p>
            <a:pPr lvl="1"/>
            <a:r>
              <a:rPr lang="en-US" dirty="0"/>
              <a:t>allows identification and structures the relationship of complex system’s pieces.</a:t>
            </a:r>
          </a:p>
          <a:p>
            <a:pPr lvl="1"/>
            <a:r>
              <a:rPr lang="en-US" dirty="0"/>
              <a:t>layered </a:t>
            </a:r>
            <a:r>
              <a:rPr lang="en-US" dirty="0">
                <a:solidFill>
                  <a:srgbClr val="800000"/>
                </a:solidFill>
              </a:rPr>
              <a:t>reference model </a:t>
            </a:r>
            <a:r>
              <a:rPr lang="en-US" dirty="0"/>
              <a:t>for discussion.</a:t>
            </a:r>
          </a:p>
          <a:p>
            <a:pPr>
              <a:defRPr/>
            </a:pPr>
            <a:r>
              <a:rPr lang="en-US" dirty="0"/>
              <a:t>Provides an abstraction for functional locality.</a:t>
            </a:r>
          </a:p>
          <a:p>
            <a:pPr>
              <a:defRPr/>
            </a:pPr>
            <a:r>
              <a:rPr lang="en-US" dirty="0"/>
              <a:t>Simplifies the design process.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Advantages of Layering Design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 of layers eases maintenance and updating of system components:</a:t>
            </a:r>
          </a:p>
          <a:p>
            <a:pPr lvl="1"/>
            <a:r>
              <a:rPr lang="en-US" sz="3200" dirty="0"/>
              <a:t>change in implementation of a layer’s service is transparent to rest of the system.</a:t>
            </a:r>
          </a:p>
          <a:p>
            <a:pPr lvl="1"/>
            <a:r>
              <a:rPr lang="en-US" sz="3200" dirty="0"/>
              <a:t>Led to flexibility in modifying and developing network architectures.</a:t>
            </a:r>
          </a:p>
          <a:p>
            <a:pPr lvl="1"/>
            <a:r>
              <a:rPr lang="en-US" sz="3200" dirty="0"/>
              <a:t>Accommodates incremental changes.</a:t>
            </a:r>
          </a:p>
        </p:txBody>
      </p:sp>
    </p:spTree>
    <p:extLst>
      <p:ext uri="{BB962C8B-B14F-4D97-AF65-F5344CB8AC3E}">
        <p14:creationId xmlns:p14="http://schemas.microsoft.com/office/powerpoint/2010/main" val="14441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Architectural Model</a:t>
            </a:r>
            <a:endParaRPr lang="en-US" dirty="0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9"/>
          <a:stretch>
            <a:fillRect/>
          </a:stretch>
        </p:blipFill>
        <p:spPr bwMode="auto">
          <a:xfrm>
            <a:off x="990600" y="1370238"/>
            <a:ext cx="73152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06" y="6489496"/>
            <a:ext cx="2530057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Slide contents is compliments 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of W. Stallings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64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33644</TotalTime>
  <Words>4435</Words>
  <Application>Microsoft Office PowerPoint</Application>
  <PresentationFormat>On-screen Show (4:3)</PresentationFormat>
  <Paragraphs>866</Paragraphs>
  <Slides>57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굴림</vt:lpstr>
      <vt:lpstr>Monaco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Clip</vt:lpstr>
      <vt:lpstr>Discussion Questions</vt:lpstr>
      <vt:lpstr>International Standards Organization  (ISO) Open Systems Interconnect (OSI) Reference Model</vt:lpstr>
      <vt:lpstr>The OSI Model</vt:lpstr>
      <vt:lpstr> OSI Layer Encapsulation</vt:lpstr>
      <vt:lpstr>Seven Layer OSI Model</vt:lpstr>
      <vt:lpstr>ISO/OSI Reference Model</vt:lpstr>
      <vt:lpstr>Advantages of Layering Design</vt:lpstr>
      <vt:lpstr>Advantages of Layering Design</vt:lpstr>
      <vt:lpstr>TCP/IP Architectural Model</vt:lpstr>
      <vt:lpstr>OSI versus TCP/IP</vt:lpstr>
      <vt:lpstr>Internet Protocol Stack</vt:lpstr>
      <vt:lpstr>TCP/IP Protocols</vt:lpstr>
      <vt:lpstr>Layering Example</vt:lpstr>
      <vt:lpstr>Internet Protocol (IP)</vt:lpstr>
      <vt:lpstr>Names and Numbers</vt:lpstr>
      <vt:lpstr>Names and Numbers – 2 </vt:lpstr>
      <vt:lpstr>IPv4</vt:lpstr>
      <vt:lpstr>IPv6</vt:lpstr>
      <vt:lpstr>What’s a Protocol?</vt:lpstr>
      <vt:lpstr>What’s a Protocol?</vt:lpstr>
      <vt:lpstr>HTTP Example</vt:lpstr>
      <vt:lpstr>HTTP Client/Server Interaction</vt:lpstr>
      <vt:lpstr>HTTP/TCP Layering Interface</vt:lpstr>
      <vt:lpstr>HTTP Encapsulation Example</vt:lpstr>
      <vt:lpstr>Encapsulation Animation</vt:lpstr>
      <vt:lpstr>Internet Structure:  Network of Networks</vt:lpstr>
      <vt:lpstr>Tier-1 ISP: e.g., Sprint</vt:lpstr>
      <vt:lpstr>Internet Structure:  Network of Networks</vt:lpstr>
      <vt:lpstr>Internet Structure:  Network of Networks</vt:lpstr>
      <vt:lpstr>Internet Structure:  Network of Networks</vt:lpstr>
      <vt:lpstr>Activity</vt:lpstr>
      <vt:lpstr>  Elementary TCP Sockets  </vt:lpstr>
      <vt:lpstr>TCP Sockets Outline</vt:lpstr>
      <vt:lpstr>IPv4 Socket Address Structure</vt:lpstr>
      <vt:lpstr>The Socket Interface</vt:lpstr>
      <vt:lpstr>TCP Socket Calls</vt:lpstr>
      <vt:lpstr>UDP Socket Calls</vt:lpstr>
      <vt:lpstr>System Calls for Elementary TCP Sockets </vt:lpstr>
      <vt:lpstr>Connect Function</vt:lpstr>
      <vt:lpstr>TCP Socket Calls</vt:lpstr>
      <vt:lpstr>Bind Function</vt:lpstr>
      <vt:lpstr>Listen Function</vt:lpstr>
      <vt:lpstr>Accept Function</vt:lpstr>
      <vt:lpstr>Accept Function</vt:lpstr>
      <vt:lpstr>Close Function</vt:lpstr>
      <vt:lpstr>TCP Echo Server</vt:lpstr>
      <vt:lpstr>TCP Echo Server (cont)</vt:lpstr>
      <vt:lpstr>TCP Echo Server (cont)</vt:lpstr>
      <vt:lpstr>TCP Echo Server (cont)</vt:lpstr>
      <vt:lpstr>TCP Echo Client</vt:lpstr>
      <vt:lpstr>TCP Echo Client (cont)</vt:lpstr>
      <vt:lpstr>TCP Echo Client (cont)</vt:lpstr>
      <vt:lpstr>TCP Echo Client (cont)</vt:lpstr>
      <vt:lpstr>TCP Echo Client (cont)</vt:lpstr>
      <vt:lpstr>TCP Sockets Summary</vt:lpstr>
      <vt:lpstr>TCP Socket Calls</vt:lpstr>
      <vt:lpstr>UDP Socket Calls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Li, Eric</cp:lastModifiedBy>
  <cp:revision>224</cp:revision>
  <dcterms:created xsi:type="dcterms:W3CDTF">2011-08-25T13:36:50Z</dcterms:created>
  <dcterms:modified xsi:type="dcterms:W3CDTF">2024-03-19T17:34:45Z</dcterms:modified>
</cp:coreProperties>
</file>