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431" r:id="rId2"/>
    <p:sldId id="1145" r:id="rId3"/>
    <p:sldId id="1081" r:id="rId4"/>
    <p:sldId id="1104" r:id="rId5"/>
    <p:sldId id="1105" r:id="rId6"/>
    <p:sldId id="1106" r:id="rId7"/>
    <p:sldId id="1082" r:id="rId8"/>
    <p:sldId id="1083" r:id="rId9"/>
    <p:sldId id="1084" r:id="rId10"/>
    <p:sldId id="1085" r:id="rId11"/>
    <p:sldId id="1088" r:id="rId12"/>
    <p:sldId id="563" r:id="rId13"/>
    <p:sldId id="564" r:id="rId14"/>
    <p:sldId id="565" r:id="rId15"/>
    <p:sldId id="1146" r:id="rId16"/>
    <p:sldId id="1147" r:id="rId17"/>
    <p:sldId id="566" r:id="rId18"/>
    <p:sldId id="567" r:id="rId19"/>
    <p:sldId id="568" r:id="rId20"/>
    <p:sldId id="569" r:id="rId21"/>
    <p:sldId id="570" r:id="rId22"/>
    <p:sldId id="571" r:id="rId23"/>
    <p:sldId id="572" r:id="rId24"/>
    <p:sldId id="573" r:id="rId25"/>
    <p:sldId id="1115" r:id="rId26"/>
    <p:sldId id="1116" r:id="rId27"/>
    <p:sldId id="1117" r:id="rId28"/>
    <p:sldId id="1118" r:id="rId29"/>
    <p:sldId id="1119" r:id="rId30"/>
    <p:sldId id="1120" r:id="rId31"/>
    <p:sldId id="1121" r:id="rId32"/>
    <p:sldId id="1122" r:id="rId33"/>
    <p:sldId id="1123" r:id="rId34"/>
    <p:sldId id="1124" r:id="rId35"/>
    <p:sldId id="1125" r:id="rId36"/>
    <p:sldId id="1138" r:id="rId37"/>
    <p:sldId id="427" r:id="rId38"/>
    <p:sldId id="428" r:id="rId39"/>
    <p:sldId id="429" r:id="rId40"/>
    <p:sldId id="113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E4FF"/>
    <a:srgbClr val="FFF7C6"/>
    <a:srgbClr val="00BA0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C3C74-589F-48E9-9EDD-BC1BC239C7D1}" v="2" dt="2024-03-21T22:20:20.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136" autoAdjust="0"/>
    <p:restoredTop sz="84084" autoAdjust="0"/>
  </p:normalViewPr>
  <p:slideViewPr>
    <p:cSldViewPr snapToGrid="0" snapToObjects="1">
      <p:cViewPr varScale="1">
        <p:scale>
          <a:sx n="74" d="100"/>
          <a:sy n="74" d="100"/>
        </p:scale>
        <p:origin x="6"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Eric" userId="73f64648-5cc5-4491-b49f-26620bbd76e2" providerId="ADAL" clId="{CBCC3C74-589F-48E9-9EDD-BC1BC239C7D1}"/>
    <pc:docChg chg="custSel modSld">
      <pc:chgData name="Li, Eric" userId="73f64648-5cc5-4491-b49f-26620bbd76e2" providerId="ADAL" clId="{CBCC3C74-589F-48E9-9EDD-BC1BC239C7D1}" dt="2024-03-21T22:23:50.119" v="38" actId="13926"/>
      <pc:docMkLst>
        <pc:docMk/>
      </pc:docMkLst>
      <pc:sldChg chg="modSp mod">
        <pc:chgData name="Li, Eric" userId="73f64648-5cc5-4491-b49f-26620bbd76e2" providerId="ADAL" clId="{CBCC3C74-589F-48E9-9EDD-BC1BC239C7D1}" dt="2024-03-21T22:19:08.047" v="7" actId="113"/>
        <pc:sldMkLst>
          <pc:docMk/>
          <pc:sldMk cId="3589113149" sldId="563"/>
        </pc:sldMkLst>
        <pc:spChg chg="mod">
          <ac:chgData name="Li, Eric" userId="73f64648-5cc5-4491-b49f-26620bbd76e2" providerId="ADAL" clId="{CBCC3C74-589F-48E9-9EDD-BC1BC239C7D1}" dt="2024-03-21T22:19:08.047" v="7" actId="113"/>
          <ac:spMkLst>
            <pc:docMk/>
            <pc:sldMk cId="3589113149" sldId="563"/>
            <ac:spMk id="2" creationId="{7A76C68F-CFC6-3AEF-D709-CF4B2A6E355E}"/>
          </ac:spMkLst>
        </pc:spChg>
      </pc:sldChg>
      <pc:sldChg chg="modSp mod">
        <pc:chgData name="Li, Eric" userId="73f64648-5cc5-4491-b49f-26620bbd76e2" providerId="ADAL" clId="{CBCC3C74-589F-48E9-9EDD-BC1BC239C7D1}" dt="2024-03-20T19:35:16.030" v="1" actId="13926"/>
        <pc:sldMkLst>
          <pc:docMk/>
          <pc:sldMk cId="1559279147" sldId="571"/>
        </pc:sldMkLst>
        <pc:spChg chg="mod">
          <ac:chgData name="Li, Eric" userId="73f64648-5cc5-4491-b49f-26620bbd76e2" providerId="ADAL" clId="{CBCC3C74-589F-48E9-9EDD-BC1BC239C7D1}" dt="2024-03-20T19:35:16.030" v="1" actId="13926"/>
          <ac:spMkLst>
            <pc:docMk/>
            <pc:sldMk cId="1559279147" sldId="571"/>
            <ac:spMk id="21506" creationId="{00000000-0000-0000-0000-000000000000}"/>
          </ac:spMkLst>
        </pc:spChg>
      </pc:sldChg>
      <pc:sldChg chg="modSp mod">
        <pc:chgData name="Li, Eric" userId="73f64648-5cc5-4491-b49f-26620bbd76e2" providerId="ADAL" clId="{CBCC3C74-589F-48E9-9EDD-BC1BC239C7D1}" dt="2024-03-21T22:20:18.376" v="37" actId="20578"/>
        <pc:sldMkLst>
          <pc:docMk/>
          <pc:sldMk cId="1574048257" sldId="573"/>
        </pc:sldMkLst>
        <pc:spChg chg="mod">
          <ac:chgData name="Li, Eric" userId="73f64648-5cc5-4491-b49f-26620bbd76e2" providerId="ADAL" clId="{CBCC3C74-589F-48E9-9EDD-BC1BC239C7D1}" dt="2024-03-21T22:20:18.376" v="37" actId="20578"/>
          <ac:spMkLst>
            <pc:docMk/>
            <pc:sldMk cId="1574048257" sldId="573"/>
            <ac:spMk id="23554" creationId="{00000000-0000-0000-0000-000000000000}"/>
          </ac:spMkLst>
        </pc:spChg>
      </pc:sldChg>
      <pc:sldChg chg="modSp mod">
        <pc:chgData name="Li, Eric" userId="73f64648-5cc5-4491-b49f-26620bbd76e2" providerId="ADAL" clId="{CBCC3C74-589F-48E9-9EDD-BC1BC239C7D1}" dt="2024-03-21T22:23:50.119" v="38" actId="13926"/>
        <pc:sldMkLst>
          <pc:docMk/>
          <pc:sldMk cId="4186326019" sldId="1120"/>
        </pc:sldMkLst>
        <pc:spChg chg="mod">
          <ac:chgData name="Li, Eric" userId="73f64648-5cc5-4491-b49f-26620bbd76e2" providerId="ADAL" clId="{CBCC3C74-589F-48E9-9EDD-BC1BC239C7D1}" dt="2024-03-21T22:23:50.119" v="38" actId="13926"/>
          <ac:spMkLst>
            <pc:docMk/>
            <pc:sldMk cId="4186326019" sldId="1120"/>
            <ac:spMk id="5222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6906D1-980A-4A43-B156-8CDED616832B}" type="datetimeFigureOut">
              <a:rPr lang="en-US" smtClean="0"/>
              <a:t>3/21/2024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2D6EAD-42DF-3042-82FA-CCB15982D623}" type="slidenum">
              <a:rPr lang="en-US" smtClean="0"/>
              <a:t>‹#›</a:t>
            </a:fld>
            <a:endParaRPr lang="en-US"/>
          </a:p>
        </p:txBody>
      </p:sp>
    </p:spTree>
    <p:extLst>
      <p:ext uri="{BB962C8B-B14F-4D97-AF65-F5344CB8AC3E}">
        <p14:creationId xmlns:p14="http://schemas.microsoft.com/office/powerpoint/2010/main" val="2199929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EA01D-746B-E643-96EC-416FDABDFD29}" type="datetimeFigureOut">
              <a:rPr lang="en-US" smtClean="0"/>
              <a:t>3/21/2024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B43EC-27F7-A44D-98E1-E904141C0205}" type="slidenum">
              <a:rPr lang="en-US" smtClean="0"/>
              <a:t>‹#›</a:t>
            </a:fld>
            <a:endParaRPr lang="en-US"/>
          </a:p>
        </p:txBody>
      </p:sp>
    </p:spTree>
    <p:extLst>
      <p:ext uri="{BB962C8B-B14F-4D97-AF65-F5344CB8AC3E}">
        <p14:creationId xmlns:p14="http://schemas.microsoft.com/office/powerpoint/2010/main" val="6072231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Talks about rest of the layers now.</a:t>
            </a:r>
          </a:p>
          <a:p>
            <a:endParaRPr lang="en-US" dirty="0"/>
          </a:p>
          <a:p>
            <a:r>
              <a:rPr lang="en-US" dirty="0"/>
              <a:t>Physical layer encodes information to send from one party to the next.</a:t>
            </a:r>
          </a:p>
          <a:p>
            <a:endParaRPr lang="en-US" dirty="0"/>
          </a:p>
          <a:p>
            <a:r>
              <a:rPr lang="en-US" dirty="0"/>
              <a:t>Physical layer consists of devices and means of transmitting bits across networks. 1s and 0s are sent over the wires through modulation (varying the voltage of charge across the cable)</a:t>
            </a:r>
          </a:p>
        </p:txBody>
      </p:sp>
      <p:sp>
        <p:nvSpPr>
          <p:cNvPr id="4" name="Slide Number Placeholder 3"/>
          <p:cNvSpPr>
            <a:spLocks noGrp="1"/>
          </p:cNvSpPr>
          <p:nvPr>
            <p:ph type="sldNum" sz="quarter" idx="5"/>
          </p:nvPr>
        </p:nvSpPr>
        <p:spPr/>
        <p:txBody>
          <a:bodyPr/>
          <a:lstStyle/>
          <a:p>
            <a:fld id="{DCAB43EC-27F7-A44D-98E1-E904141C0205}" type="slidenum">
              <a:rPr lang="en-US" smtClean="0"/>
              <a:t>1</a:t>
            </a:fld>
            <a:endParaRPr lang="en-US"/>
          </a:p>
        </p:txBody>
      </p:sp>
    </p:spTree>
    <p:extLst>
      <p:ext uri="{BB962C8B-B14F-4D97-AF65-F5344CB8AC3E}">
        <p14:creationId xmlns:p14="http://schemas.microsoft.com/office/powerpoint/2010/main" val="3411646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4842988-64E1-4E49-AD27-942BFE2095B2}" type="slidenum">
              <a:rPr lang="en-GB"/>
              <a:pPr/>
              <a:t>14</a:t>
            </a:fld>
            <a:endParaRPr lang="en-GB"/>
          </a:p>
        </p:txBody>
      </p:sp>
      <p:sp>
        <p:nvSpPr>
          <p:cNvPr id="46081"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790719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OpenSans"/>
              </a:rPr>
              <a:t>A standard Cat six cable has eight wires </a:t>
            </a:r>
          </a:p>
          <a:p>
            <a:pPr algn="l"/>
            <a:r>
              <a:rPr lang="en-US" b="0" i="0" dirty="0">
                <a:solidFill>
                  <a:srgbClr val="333333"/>
                </a:solidFill>
                <a:effectLst/>
                <a:latin typeface="OpenSans"/>
              </a:rPr>
              <a:t>consisting of four twisted pairs inside a single jacket. </a:t>
            </a:r>
          </a:p>
          <a:p>
            <a:pPr algn="l"/>
            <a:r>
              <a:rPr lang="en-US" b="0" i="0" dirty="0">
                <a:solidFill>
                  <a:srgbClr val="333333"/>
                </a:solidFill>
                <a:effectLst/>
                <a:latin typeface="OpenSans"/>
              </a:rPr>
              <a:t>Exactly how many pairs are actually in </a:t>
            </a:r>
          </a:p>
          <a:p>
            <a:pPr algn="l"/>
            <a:r>
              <a:rPr lang="en-US" b="0" i="0" dirty="0">
                <a:solidFill>
                  <a:srgbClr val="333333"/>
                </a:solidFill>
                <a:effectLst/>
                <a:latin typeface="OpenSans"/>
              </a:rPr>
              <a:t>use depends on the transmission technology being used. </a:t>
            </a:r>
          </a:p>
          <a:p>
            <a:pPr algn="l"/>
            <a:r>
              <a:rPr lang="en-US" b="0" i="0" dirty="0">
                <a:solidFill>
                  <a:srgbClr val="333333"/>
                </a:solidFill>
                <a:effectLst/>
                <a:latin typeface="OpenSans"/>
              </a:rPr>
              <a:t>But in all modern forms of networking, </a:t>
            </a:r>
          </a:p>
          <a:p>
            <a:pPr algn="l"/>
            <a:r>
              <a:rPr lang="en-US" b="0" i="0" dirty="0">
                <a:solidFill>
                  <a:srgbClr val="333333"/>
                </a:solidFill>
                <a:effectLst/>
                <a:latin typeface="OpenSans"/>
              </a:rPr>
              <a:t>it's important to know that </a:t>
            </a:r>
          </a:p>
          <a:p>
            <a:pPr algn="l"/>
            <a:r>
              <a:rPr lang="en-US" b="0" i="0" dirty="0">
                <a:solidFill>
                  <a:srgbClr val="333333"/>
                </a:solidFill>
                <a:effectLst/>
                <a:latin typeface="OpenSans"/>
              </a:rPr>
              <a:t>these cables allow for duplex communication. </a:t>
            </a:r>
          </a:p>
          <a:p>
            <a:pPr algn="l"/>
            <a:r>
              <a:rPr lang="en-US" b="0" i="0" dirty="0">
                <a:solidFill>
                  <a:srgbClr val="333333"/>
                </a:solidFill>
                <a:effectLst/>
                <a:latin typeface="OpenSans"/>
              </a:rPr>
              <a:t>Duplex communication is the concept that </a:t>
            </a:r>
          </a:p>
          <a:p>
            <a:pPr algn="l"/>
            <a:r>
              <a:rPr lang="en-US" b="0" i="0" dirty="0">
                <a:solidFill>
                  <a:srgbClr val="333333"/>
                </a:solidFill>
                <a:effectLst/>
                <a:latin typeface="OpenSans"/>
              </a:rPr>
              <a:t>information can flow in both directions across the cable. </a:t>
            </a:r>
          </a:p>
          <a:p>
            <a:pPr algn="l"/>
            <a:r>
              <a:rPr lang="en-US" b="0" i="0" dirty="0">
                <a:solidFill>
                  <a:srgbClr val="333333"/>
                </a:solidFill>
                <a:effectLst/>
                <a:latin typeface="OpenSans"/>
              </a:rPr>
              <a:t>On the flip side, a process called </a:t>
            </a:r>
          </a:p>
          <a:p>
            <a:pPr algn="l"/>
            <a:r>
              <a:rPr lang="en-US" b="0" i="0" dirty="0">
                <a:solidFill>
                  <a:srgbClr val="333333"/>
                </a:solidFill>
                <a:effectLst/>
                <a:latin typeface="OpenSans"/>
              </a:rPr>
              <a:t>simplex communication is unidirectional. </a:t>
            </a:r>
          </a:p>
          <a:p>
            <a:pPr algn="l"/>
            <a:r>
              <a:rPr lang="en-US" b="0" i="0" dirty="0">
                <a:solidFill>
                  <a:srgbClr val="333333"/>
                </a:solidFill>
                <a:effectLst/>
                <a:latin typeface="OpenSans"/>
              </a:rPr>
              <a:t>The way networking cables ensure that </a:t>
            </a:r>
          </a:p>
          <a:p>
            <a:pPr algn="l"/>
            <a:r>
              <a:rPr lang="en-US" b="0" i="0" dirty="0">
                <a:solidFill>
                  <a:srgbClr val="333333"/>
                </a:solidFill>
                <a:effectLst/>
                <a:latin typeface="OpenSans"/>
              </a:rPr>
              <a:t>duplex communication is possible </a:t>
            </a:r>
          </a:p>
          <a:p>
            <a:pPr algn="l"/>
            <a:r>
              <a:rPr lang="en-US" b="0" i="0" dirty="0">
                <a:solidFill>
                  <a:srgbClr val="333333"/>
                </a:solidFill>
                <a:effectLst/>
                <a:latin typeface="OpenSans"/>
              </a:rPr>
              <a:t>is by reserving one or two pairs </a:t>
            </a:r>
          </a:p>
          <a:p>
            <a:pPr algn="l"/>
            <a:r>
              <a:rPr lang="en-US" b="0" i="0" dirty="0">
                <a:solidFill>
                  <a:srgbClr val="333333"/>
                </a:solidFill>
                <a:effectLst/>
                <a:latin typeface="OpenSans"/>
              </a:rPr>
              <a:t>for communicating in one direction. </a:t>
            </a:r>
          </a:p>
          <a:p>
            <a:pPr algn="l"/>
            <a:r>
              <a:rPr lang="en-US" b="0" i="0" dirty="0">
                <a:solidFill>
                  <a:srgbClr val="333333"/>
                </a:solidFill>
                <a:effectLst/>
                <a:latin typeface="OpenSans"/>
              </a:rPr>
              <a:t>They then use the other one or two pairs </a:t>
            </a:r>
          </a:p>
          <a:p>
            <a:pPr algn="l"/>
            <a:r>
              <a:rPr lang="en-US" b="0" i="0" dirty="0">
                <a:solidFill>
                  <a:srgbClr val="333333"/>
                </a:solidFill>
                <a:effectLst/>
                <a:latin typeface="OpenSans"/>
              </a:rPr>
              <a:t>for communicating in the other direction. </a:t>
            </a:r>
          </a:p>
          <a:p>
            <a:endParaRPr lang="en-US" dirty="0"/>
          </a:p>
        </p:txBody>
      </p:sp>
      <p:sp>
        <p:nvSpPr>
          <p:cNvPr id="4" name="Slide Number Placeholder 3"/>
          <p:cNvSpPr>
            <a:spLocks noGrp="1"/>
          </p:cNvSpPr>
          <p:nvPr>
            <p:ph type="sldNum" sz="quarter" idx="5"/>
          </p:nvPr>
        </p:nvSpPr>
        <p:spPr/>
        <p:txBody>
          <a:bodyPr/>
          <a:lstStyle/>
          <a:p>
            <a:fld id="{DCAB43EC-27F7-A44D-98E1-E904141C0205}" type="slidenum">
              <a:rPr lang="en-US" smtClean="0"/>
              <a:t>15</a:t>
            </a:fld>
            <a:endParaRPr lang="en-US"/>
          </a:p>
        </p:txBody>
      </p:sp>
    </p:spTree>
    <p:extLst>
      <p:ext uri="{BB962C8B-B14F-4D97-AF65-F5344CB8AC3E}">
        <p14:creationId xmlns:p14="http://schemas.microsoft.com/office/powerpoint/2010/main" val="2793430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635F8AB-F845-B248-94BD-27ACFF1CD0E7}" type="slidenum">
              <a:rPr lang="en-GB"/>
              <a:pPr/>
              <a:t>17</a:t>
            </a:fld>
            <a:endParaRPr lang="en-GB"/>
          </a:p>
        </p:txBody>
      </p:sp>
      <p:sp>
        <p:nvSpPr>
          <p:cNvPr id="47105"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7106"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150913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154C09-A506-814A-846E-396C851EE3F3}" type="slidenum">
              <a:rPr lang="en-GB"/>
              <a:pPr/>
              <a:t>18</a:t>
            </a:fld>
            <a:endParaRPr lang="en-GB"/>
          </a:p>
        </p:txBody>
      </p:sp>
      <p:sp>
        <p:nvSpPr>
          <p:cNvPr id="48129"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8130"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704243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780DAC1-C2C2-734B-8FC8-41249DEB6218}" type="slidenum">
              <a:rPr lang="en-GB"/>
              <a:pPr/>
              <a:t>19</a:t>
            </a:fld>
            <a:endParaRPr lang="en-GB"/>
          </a:p>
        </p:txBody>
      </p:sp>
      <p:sp>
        <p:nvSpPr>
          <p:cNvPr id="49153"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9154" name="Text Box 2"/>
          <p:cNvSpPr txBox="1">
            <a:spLocks noGrp="1" noChangeArrowheads="1"/>
          </p:cNvSpPr>
          <p:nvPr>
            <p:ph type="body" idx="1"/>
          </p:nvPr>
        </p:nvSpPr>
        <p:spPr bwMode="auto">
          <a:xfrm>
            <a:off x="685800" y="4343230"/>
            <a:ext cx="5484960" cy="411513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144372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6421DBE-FE12-624C-93AC-7E59CBE65C5C}" type="slidenum">
              <a:rPr lang="en-GB"/>
              <a:pPr/>
              <a:t>20</a:t>
            </a:fld>
            <a:endParaRPr lang="en-GB"/>
          </a:p>
        </p:txBody>
      </p:sp>
      <p:sp>
        <p:nvSpPr>
          <p:cNvPr id="50177"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019523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FFFE60-3CB1-B241-A819-7601AF4043B8}" type="slidenum">
              <a:rPr lang="en-GB"/>
              <a:pPr/>
              <a:t>21</a:t>
            </a:fld>
            <a:endParaRPr lang="en-GB"/>
          </a:p>
        </p:txBody>
      </p:sp>
      <p:sp>
        <p:nvSpPr>
          <p:cNvPr id="51201"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1202"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4278754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854ACC-E48F-1B47-8AB5-B01F1FA1308D}" type="slidenum">
              <a:rPr lang="en-GB"/>
              <a:pPr/>
              <a:t>22</a:t>
            </a:fld>
            <a:endParaRPr lang="en-GB"/>
          </a:p>
        </p:txBody>
      </p:sp>
      <p:sp>
        <p:nvSpPr>
          <p:cNvPr id="52225"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777479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7D998E1-ED73-D84B-BB21-B14D929F68AB}" type="slidenum">
              <a:rPr lang="en-GB"/>
              <a:pPr/>
              <a:t>23</a:t>
            </a:fld>
            <a:endParaRPr lang="en-GB"/>
          </a:p>
        </p:txBody>
      </p:sp>
      <p:sp>
        <p:nvSpPr>
          <p:cNvPr id="53249"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431216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976BF1F-37BB-E94D-9676-EE20E9F4EB78}" type="slidenum">
              <a:rPr lang="en-GB"/>
              <a:pPr/>
              <a:t>24</a:t>
            </a:fld>
            <a:endParaRPr lang="en-GB"/>
          </a:p>
        </p:txBody>
      </p:sp>
      <p:sp>
        <p:nvSpPr>
          <p:cNvPr id="54273"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4274"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82710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networks are able to move 10 billion 0s and 1s per second over the network simply by using modulation</a:t>
            </a:r>
          </a:p>
        </p:txBody>
      </p:sp>
      <p:sp>
        <p:nvSpPr>
          <p:cNvPr id="4" name="Slide Number Placeholder 3"/>
          <p:cNvSpPr>
            <a:spLocks noGrp="1"/>
          </p:cNvSpPr>
          <p:nvPr>
            <p:ph type="sldNum" sz="quarter" idx="5"/>
          </p:nvPr>
        </p:nvSpPr>
        <p:spPr/>
        <p:txBody>
          <a:bodyPr/>
          <a:lstStyle/>
          <a:p>
            <a:fld id="{DCAB43EC-27F7-A44D-98E1-E904141C0205}" type="slidenum">
              <a:rPr lang="en-US" smtClean="0"/>
              <a:t>2</a:t>
            </a:fld>
            <a:endParaRPr lang="en-US"/>
          </a:p>
        </p:txBody>
      </p:sp>
    </p:spTree>
    <p:extLst>
      <p:ext uri="{BB962C8B-B14F-4D97-AF65-F5344CB8AC3E}">
        <p14:creationId xmlns:p14="http://schemas.microsoft.com/office/powerpoint/2010/main" val="1525785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9A79F3C5-9FF1-4FB4-A1D5-B7A3B5D83DA4}" type="slidenum">
              <a:rPr lang="en-US" sz="1200"/>
              <a:pPr/>
              <a:t>25</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15416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0D1CD521-322B-4C89-AF5B-6569C90E9BA6}" type="slidenum">
              <a:rPr lang="en-US" sz="1200"/>
              <a:pPr/>
              <a:t>26</a:t>
            </a:fld>
            <a:endParaRPr 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3134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714E4C79-6A1E-4FDF-998D-B2FAD060DB5B}" type="slidenum">
              <a:rPr lang="en-US" sz="1200"/>
              <a:pPr/>
              <a:t>27</a:t>
            </a:fld>
            <a:endParaRPr lang="en-US"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81096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AB43EC-27F7-A44D-98E1-E904141C0205}" type="slidenum">
              <a:rPr lang="en-US" smtClean="0"/>
              <a:t>29</a:t>
            </a:fld>
            <a:endParaRPr lang="en-US"/>
          </a:p>
        </p:txBody>
      </p:sp>
    </p:spTree>
    <p:extLst>
      <p:ext uri="{BB962C8B-B14F-4D97-AF65-F5344CB8AC3E}">
        <p14:creationId xmlns:p14="http://schemas.microsoft.com/office/powerpoint/2010/main" val="2063692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5B1F95FD-3A83-46AA-8254-67AA7F43CD89}" type="slidenum">
              <a:rPr lang="en-US" sz="1200"/>
              <a:pPr/>
              <a:t>30</a:t>
            </a:fld>
            <a:endParaRPr 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83907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62E57D68-E221-44B3-BC60-0BF3CE3F2935}" type="slidenum">
              <a:rPr lang="en-US" sz="1200"/>
              <a:pPr/>
              <a:t>31</a:t>
            </a:fld>
            <a:endParaRPr 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Coaxial cable of a </a:t>
            </a:r>
            <a:r>
              <a:rPr lang="en-US" b="1" dirty="0"/>
              <a:t>cable modem network </a:t>
            </a:r>
            <a:r>
              <a:rPr lang="en-US" dirty="0"/>
              <a:t>is the neighborhood scale of communication. A neighborhood where multiple residences are using a cable modem from the same provider, they will each tap into the coax network and receiving shared broadcast from cable moder provider from an ISP -&gt; modem at ISP -&gt; fiber communication</a:t>
            </a:r>
          </a:p>
        </p:txBody>
      </p:sp>
    </p:spTree>
    <p:extLst>
      <p:ext uri="{BB962C8B-B14F-4D97-AF65-F5344CB8AC3E}">
        <p14:creationId xmlns:p14="http://schemas.microsoft.com/office/powerpoint/2010/main" val="2643605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7ADA618E-E2CA-4B6A-A429-77A3E4DF8E3F}" type="slidenum">
              <a:rPr lang="en-US" sz="1200"/>
              <a:pPr/>
              <a:t>32</a:t>
            </a:fld>
            <a:endParaRPr 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130735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65793CC4-75E0-46B9-A9FA-EE759BCD2627}" type="slidenum">
              <a:rPr lang="en-US" sz="1200"/>
              <a:pPr/>
              <a:t>33</a:t>
            </a:fld>
            <a:endParaRPr 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85480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E6191A37-5AF5-4442-92CE-6DBA075985B1}" type="slidenum">
              <a:rPr lang="en-US" sz="1200"/>
              <a:pPr/>
              <a:t>34</a:t>
            </a:fld>
            <a:endParaRPr 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39227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F83F0F0D-B3F3-41BE-BF6F-F219389481D6}" type="slidenum">
              <a:rPr lang="en-US" sz="1200"/>
              <a:pPr/>
              <a:t>35</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8194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AB43EC-27F7-A44D-98E1-E904141C0205}" type="slidenum">
              <a:rPr lang="en-US" smtClean="0"/>
              <a:t>4</a:t>
            </a:fld>
            <a:endParaRPr lang="en-US"/>
          </a:p>
        </p:txBody>
      </p:sp>
    </p:spTree>
    <p:extLst>
      <p:ext uri="{BB962C8B-B14F-4D97-AF65-F5344CB8AC3E}">
        <p14:creationId xmlns:p14="http://schemas.microsoft.com/office/powerpoint/2010/main" val="2012462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990D7644-54E4-4791-AC30-E927CF32A1C6}" type="slidenum">
              <a:rPr lang="en-US" sz="1200"/>
              <a:pPr/>
              <a:t>38</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Higher frequency is good but shorter distance</a:t>
            </a:r>
          </a:p>
        </p:txBody>
      </p:sp>
    </p:spTree>
    <p:extLst>
      <p:ext uri="{BB962C8B-B14F-4D97-AF65-F5344CB8AC3E}">
        <p14:creationId xmlns:p14="http://schemas.microsoft.com/office/powerpoint/2010/main" val="999887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60DF9B43-1E23-44BF-BB78-85315B982D92}" type="slidenum">
              <a:rPr lang="en-US" sz="1200"/>
              <a:pPr/>
              <a:t>39</a:t>
            </a:fld>
            <a:endParaRPr 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16427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Modem:   computer hardware device that converts data from a digital format into a format suitable for an analog transmission medium such as telephone or radio</a:t>
            </a:r>
            <a:endParaRPr lang="en-US" dirty="0"/>
          </a:p>
        </p:txBody>
      </p:sp>
      <p:sp>
        <p:nvSpPr>
          <p:cNvPr id="4" name="Slide Number Placeholder 3"/>
          <p:cNvSpPr>
            <a:spLocks noGrp="1"/>
          </p:cNvSpPr>
          <p:nvPr>
            <p:ph type="sldNum" sz="quarter" idx="5"/>
          </p:nvPr>
        </p:nvSpPr>
        <p:spPr/>
        <p:txBody>
          <a:bodyPr/>
          <a:lstStyle/>
          <a:p>
            <a:fld id="{DCAB43EC-27F7-A44D-98E1-E904141C0205}" type="slidenum">
              <a:rPr lang="en-US" smtClean="0"/>
              <a:t>6</a:t>
            </a:fld>
            <a:endParaRPr lang="en-US"/>
          </a:p>
        </p:txBody>
      </p:sp>
    </p:spTree>
    <p:extLst>
      <p:ext uri="{BB962C8B-B14F-4D97-AF65-F5344CB8AC3E}">
        <p14:creationId xmlns:p14="http://schemas.microsoft.com/office/powerpoint/2010/main" val="240404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AB43EC-27F7-A44D-98E1-E904141C0205}" type="slidenum">
              <a:rPr lang="en-US" smtClean="0"/>
              <a:t>7</a:t>
            </a:fld>
            <a:endParaRPr lang="en-US"/>
          </a:p>
        </p:txBody>
      </p:sp>
    </p:spTree>
    <p:extLst>
      <p:ext uri="{BB962C8B-B14F-4D97-AF65-F5344CB8AC3E}">
        <p14:creationId xmlns:p14="http://schemas.microsoft.com/office/powerpoint/2010/main" val="130813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6F854A80-78B8-4647-9C8B-D12BC81790DE}" type="slidenum">
              <a:rPr lang="en-US" smtClean="0"/>
              <a:pPr/>
              <a:t>8</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r>
              <a:rPr lang="en-US" dirty="0"/>
              <a:t>Two simple multiple access control techniques. When we divide in half (look at the dotted line) called DUPLEX channel, we are able to allows hosts to transmitting at the same time. Say party A is communicating with party B using FDM, both are able to transmit at the same time just at different frequencies. In TDM, we do the same, we divide  each time units into half giving it even less time to transmit but allowing it to receive in the next timestamp.</a:t>
            </a:r>
          </a:p>
          <a:p>
            <a:endParaRPr lang="en-US" dirty="0"/>
          </a:p>
          <a:p>
            <a:r>
              <a:rPr lang="en-US" dirty="0"/>
              <a:t>https://www.linkedin.com/advice/3/how-do-you-choose-between-tdm-fdm-circuit-switched</a:t>
            </a:r>
          </a:p>
          <a:p>
            <a:endParaRPr lang="en-US" dirty="0"/>
          </a:p>
          <a:p>
            <a:r>
              <a:rPr lang="en-US" dirty="0"/>
              <a:t>Each mobile’s share of the bandwidth is divided into portions for the uplink and the downlink. Also, possibly, out of band signaling.</a:t>
            </a:r>
          </a:p>
          <a:p>
            <a:endParaRPr lang="en-US" dirty="0"/>
          </a:p>
          <a:p>
            <a:r>
              <a:rPr lang="en-US" dirty="0"/>
              <a:t>As we will see, used in AMPS, GSM, IS-54/136</a:t>
            </a:r>
          </a:p>
        </p:txBody>
      </p:sp>
    </p:spTree>
    <p:extLst>
      <p:ext uri="{BB962C8B-B14F-4D97-AF65-F5344CB8AC3E}">
        <p14:creationId xmlns:p14="http://schemas.microsoft.com/office/powerpoint/2010/main" val="175162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AB43EC-27F7-A44D-98E1-E904141C0205}" type="slidenum">
              <a:rPr lang="en-US" smtClean="0"/>
              <a:t>11</a:t>
            </a:fld>
            <a:endParaRPr lang="en-US"/>
          </a:p>
        </p:txBody>
      </p:sp>
    </p:spTree>
    <p:extLst>
      <p:ext uri="{BB962C8B-B14F-4D97-AF65-F5344CB8AC3E}">
        <p14:creationId xmlns:p14="http://schemas.microsoft.com/office/powerpoint/2010/main" val="2656994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12B16D-0C38-8348-B026-41A03E1C4D40}" type="slidenum">
              <a:rPr lang="en-GB"/>
              <a:pPr/>
              <a:t>12</a:t>
            </a:fld>
            <a:endParaRPr lang="en-GB"/>
          </a:p>
        </p:txBody>
      </p:sp>
      <p:sp>
        <p:nvSpPr>
          <p:cNvPr id="44033"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87227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5B87FF4-33D6-9D41-8462-2B81612DC4D8}" type="slidenum">
              <a:rPr lang="en-GB"/>
              <a:pPr/>
              <a:t>13</a:t>
            </a:fld>
            <a:endParaRPr lang="en-GB"/>
          </a:p>
        </p:txBody>
      </p:sp>
      <p:sp>
        <p:nvSpPr>
          <p:cNvPr id="45057"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5058"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56296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261241"/>
          </a:xfrm>
        </p:spPr>
        <p:txBody>
          <a:bodyPr/>
          <a:lstStyle>
            <a:lvl1pPr>
              <a:defRPr>
                <a:latin typeface="Helvetica"/>
                <a:cs typeface="Helvetica"/>
              </a:defRPr>
            </a:lvl1pPr>
          </a:lstStyle>
          <a:p>
            <a:r>
              <a:rPr lang="x-none" dirty="0"/>
              <a:t>Click to edit Master title style</a:t>
            </a:r>
            <a:endParaRPr lang="en-US" dirty="0"/>
          </a:p>
        </p:txBody>
      </p:sp>
      <p:sp>
        <p:nvSpPr>
          <p:cNvPr id="3" name="Subtitle 2"/>
          <p:cNvSpPr>
            <a:spLocks noGrp="1"/>
          </p:cNvSpPr>
          <p:nvPr>
            <p:ph type="subTitle" idx="1"/>
          </p:nvPr>
        </p:nvSpPr>
        <p:spPr>
          <a:xfrm>
            <a:off x="1371600" y="2046889"/>
            <a:ext cx="6400800" cy="2516351"/>
          </a:xfrm>
        </p:spPr>
        <p:txBody>
          <a:bodyPr anchor="ctr" anchorCtr="1"/>
          <a:lstStyle>
            <a:lvl1pPr marL="0" indent="0" algn="ctr">
              <a:buNone/>
              <a:defRPr>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Click to edit Master subtitle style</a:t>
            </a:r>
            <a:endParaRPr lang="en-US" dirty="0"/>
          </a:p>
        </p:txBody>
      </p:sp>
      <p:sp>
        <p:nvSpPr>
          <p:cNvPr id="4" name="Date Placeholder 3"/>
          <p:cNvSpPr>
            <a:spLocks noGrp="1"/>
          </p:cNvSpPr>
          <p:nvPr>
            <p:ph type="dt" sz="half" idx="10"/>
          </p:nvPr>
        </p:nvSpPr>
        <p:spPr/>
        <p:txBody>
          <a:bodyPr/>
          <a:lstStyle/>
          <a:p>
            <a:fld id="{4F95BB3F-47CF-224E-BAA7-DF13ACCF529D}" type="datetime1">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72592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D62833D5-5BFB-054B-A99B-9345BD7034C5}" type="datetime1">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0272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8B5545B-BB5D-3849-83ED-581BC7D707AE}" type="datetime1">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62584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a:cs typeface="Helvetica"/>
              </a:defRPr>
            </a:lvl1pPr>
          </a:lstStyle>
          <a:p>
            <a:r>
              <a:rPr lang="x-none" dirty="0"/>
              <a:t>Click to edit Master title style</a:t>
            </a:r>
            <a:endParaRPr lang="en-US" dirty="0"/>
          </a:p>
        </p:txBody>
      </p:sp>
      <p:sp>
        <p:nvSpPr>
          <p:cNvPr id="3" name="Content Placeholder 2"/>
          <p:cNvSpPr>
            <a:spLocks noGrp="1"/>
          </p:cNvSpPr>
          <p:nvPr>
            <p:ph idx="1"/>
          </p:nvPr>
        </p:nvSpPr>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4" name="Date Placeholder 3"/>
          <p:cNvSpPr>
            <a:spLocks noGrp="1"/>
          </p:cNvSpPr>
          <p:nvPr>
            <p:ph type="dt" sz="half" idx="10"/>
          </p:nvPr>
        </p:nvSpPr>
        <p:spPr/>
        <p:txBody>
          <a:bodyPr/>
          <a:lstStyle/>
          <a:p>
            <a:fld id="{93A99FE2-C1DA-3240-9351-F20848682D8F}" type="datetime1">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88172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420CBD9F-58FC-E64B-BE18-26996B712546}" type="datetime1">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84160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BA46C5C6-2DAA-6945-B29E-CC684D9B0BD3}" type="datetime1">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409858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CDE35557-0BF0-184C-AA32-B4AD2FFC7FFF}" type="datetime1">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13943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BA1A3098-9FEF-3F40-9A04-44962B6B71C6}" type="datetime1">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11557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F859-53E8-3946-B36C-7DA230870D5C}" type="datetime1">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3680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BC0EC6A1-1559-E945-8972-85504D27564B}" type="datetime1">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328441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ACDE0F93-C756-7448-B557-B8EBC6AA5176}" type="datetime1">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27637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5069"/>
            <a:ext cx="8229600" cy="1143000"/>
          </a:xfrm>
          <a:prstGeom prst="rect">
            <a:avLst/>
          </a:prstGeom>
        </p:spPr>
        <p:txBody>
          <a:bodyPr vert="horz" lIns="91440" tIns="45720" rIns="91440" bIns="45720" rtlCol="0" anchor="ctr">
            <a:normAutofit/>
          </a:bodyPr>
          <a:lstStyle/>
          <a:p>
            <a:r>
              <a:rPr lang="x-none" dirty="0"/>
              <a:t>Click to edit Master title style</a:t>
            </a:r>
            <a:endParaRPr lang="en-US" dirty="0"/>
          </a:p>
        </p:txBody>
      </p:sp>
      <p:sp>
        <p:nvSpPr>
          <p:cNvPr id="3" name="Text Placeholder 2"/>
          <p:cNvSpPr>
            <a:spLocks noGrp="1"/>
          </p:cNvSpPr>
          <p:nvPr>
            <p:ph type="body" idx="1"/>
          </p:nvPr>
        </p:nvSpPr>
        <p:spPr>
          <a:xfrm>
            <a:off x="457200" y="1418898"/>
            <a:ext cx="8229600" cy="4707266"/>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E86D6-0512-3C49-BE91-655A3803DD6C}" type="datetime1">
              <a:rPr lang="en-US" smtClean="0"/>
              <a:t>3/21/2024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55A7D-A780-DD49-A399-CF576673C229}" type="slidenum">
              <a:rPr lang="en-US" smtClean="0"/>
              <a:t>‹#›</a:t>
            </a:fld>
            <a:endParaRPr lang="en-US"/>
          </a:p>
        </p:txBody>
      </p:sp>
      <p:cxnSp>
        <p:nvCxnSpPr>
          <p:cNvPr id="8" name="Straight Connector 7"/>
          <p:cNvCxnSpPr/>
          <p:nvPr userDrawn="1"/>
        </p:nvCxnSpPr>
        <p:spPr>
          <a:xfrm>
            <a:off x="0" y="1297036"/>
            <a:ext cx="9144000" cy="0"/>
          </a:xfrm>
          <a:prstGeom prst="line">
            <a:avLst/>
          </a:prstGeom>
          <a:ln w="63500">
            <a:solidFill>
              <a:srgbClr val="99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6225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rgbClr val="99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ing.oreilly.com/videos/comptia-network-certification/9781803249797/9781803249797-video2_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ing.oreilly.com/videos/comptia-network-certification/9781803249797/9781803249797-video2_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20.jpeg"/><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4.bin"/><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4.wmf"/><Relationship Id="rId11" Type="http://schemas.openxmlformats.org/officeDocument/2006/relationships/oleObject" Target="../embeddings/oleObject13.bin"/><Relationship Id="rId5" Type="http://schemas.openxmlformats.org/officeDocument/2006/relationships/oleObject" Target="../embeddings/oleObject8.bin"/><Relationship Id="rId10" Type="http://schemas.openxmlformats.org/officeDocument/2006/relationships/oleObject" Target="../embeddings/oleObject12.bin"/><Relationship Id="rId4" Type="http://schemas.openxmlformats.org/officeDocument/2006/relationships/image" Target="../media/image23.wmf"/><Relationship Id="rId9" Type="http://schemas.openxmlformats.org/officeDocument/2006/relationships/oleObject" Target="../embeddings/oleObject11.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4.wmf"/><Relationship Id="rId11" Type="http://schemas.openxmlformats.org/officeDocument/2006/relationships/oleObject" Target="../embeddings/oleObject20.bin"/><Relationship Id="rId5" Type="http://schemas.openxmlformats.org/officeDocument/2006/relationships/oleObject" Target="../embeddings/oleObject16.bin"/><Relationship Id="rId10" Type="http://schemas.openxmlformats.org/officeDocument/2006/relationships/image" Target="../media/image15.wmf"/><Relationship Id="rId4" Type="http://schemas.openxmlformats.org/officeDocument/2006/relationships/image" Target="../media/image23.wmf"/><Relationship Id="rId9"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Mighty Physical Layer</a:t>
            </a:r>
          </a:p>
        </p:txBody>
      </p:sp>
      <p:pic>
        <p:nvPicPr>
          <p:cNvPr id="4" name="Content Placeholder 3"/>
          <p:cNvPicPr>
            <a:picLocks noGrp="1" noChangeAspect="1"/>
          </p:cNvPicPr>
          <p:nvPr>
            <p:ph idx="1"/>
          </p:nvPr>
        </p:nvPicPr>
        <p:blipFill>
          <a:blip r:embed="rId3"/>
          <a:srcRect l="-37420" r="-37420"/>
          <a:stretch>
            <a:fillRect/>
          </a:stretch>
        </p:blipFill>
        <p:spPr>
          <a:xfrm>
            <a:off x="2381398" y="2176080"/>
            <a:ext cx="4381205" cy="2505840"/>
          </a:xfrm>
        </p:spPr>
      </p:pic>
    </p:spTree>
    <p:extLst>
      <p:ext uri="{BB962C8B-B14F-4D97-AF65-F5344CB8AC3E}">
        <p14:creationId xmlns:p14="http://schemas.microsoft.com/office/powerpoint/2010/main" val="184336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noChangeArrowheads="1"/>
          </p:cNvSpPr>
          <p:nvPr>
            <p:ph type="title"/>
          </p:nvPr>
        </p:nvSpPr>
        <p:spPr bwMode="auto">
          <a:prstGeom prst="rect">
            <a:avLst/>
          </a:prstGeom>
          <a:noFill/>
          <a:ln w="9525">
            <a:noFill/>
            <a:miter lim="800000"/>
            <a:headEnd/>
            <a:tailEnd/>
          </a:ln>
        </p:spPr>
        <p:txBody>
          <a:bodyPr anchor="ctr"/>
          <a:lstStyle/>
          <a:p>
            <a:r>
              <a:rPr lang="en-US" sz="4400" b="1" i="0" dirty="0"/>
              <a:t>T1 - TDM Link</a:t>
            </a:r>
          </a:p>
        </p:txBody>
      </p:sp>
      <p:sp>
        <p:nvSpPr>
          <p:cNvPr id="7" name="Rectangle 2"/>
          <p:cNvSpPr txBox="1">
            <a:spLocks noChangeArrowheads="1"/>
          </p:cNvSpPr>
          <p:nvPr/>
        </p:nvSpPr>
        <p:spPr bwMode="auto">
          <a:xfrm>
            <a:off x="685800" y="2100276"/>
            <a:ext cx="7772400" cy="3125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5425" lvl="0" indent="-225425" eaLnBrk="1" hangingPunct="1">
              <a:spcBef>
                <a:spcPct val="20000"/>
              </a:spcBef>
              <a:buClr>
                <a:schemeClr val="tx1"/>
              </a:buClr>
              <a:buSzPct val="50000"/>
              <a:defRPr/>
            </a:pPr>
            <a:r>
              <a:rPr lang="en-US" sz="3200" dirty="0">
                <a:latin typeface="Helvetica"/>
                <a:sym typeface="Monotype Sorts" pitchFamily="2" charset="2"/>
              </a:rPr>
              <a:t>TDM: each host gets same slot in revolving TDM frame</a:t>
            </a:r>
            <a:endParaRPr kumimoji="0" lang="en-US" sz="32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endParaRPr>
          </a:p>
        </p:txBody>
      </p:sp>
      <p:pic>
        <p:nvPicPr>
          <p:cNvPr id="8" name="Picture 3" descr="2-33"/>
          <p:cNvPicPr>
            <a:picLocks noChangeAspect="1" noChangeArrowheads="1"/>
          </p:cNvPicPr>
          <p:nvPr/>
        </p:nvPicPr>
        <p:blipFill>
          <a:blip r:embed="rId2"/>
          <a:srcRect/>
          <a:stretch>
            <a:fillRect/>
          </a:stretch>
        </p:blipFill>
        <p:spPr bwMode="auto">
          <a:xfrm>
            <a:off x="609600" y="1864271"/>
            <a:ext cx="7620000" cy="3436937"/>
          </a:xfrm>
          <a:prstGeom prst="rect">
            <a:avLst/>
          </a:prstGeom>
          <a:noFill/>
          <a:ln w="9525">
            <a:noFill/>
            <a:miter lim="800000"/>
            <a:headEnd/>
            <a:tailEnd/>
          </a:ln>
        </p:spPr>
      </p:pic>
      <p:sp>
        <p:nvSpPr>
          <p:cNvPr id="9" name="Rectangle 4"/>
          <p:cNvSpPr txBox="1">
            <a:spLocks noChangeArrowheads="1"/>
          </p:cNvSpPr>
          <p:nvPr/>
        </p:nvSpPr>
        <p:spPr bwMode="white">
          <a:xfrm>
            <a:off x="685800" y="5267672"/>
            <a:ext cx="77724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10000"/>
              </a:lnSpc>
              <a:spcBef>
                <a:spcPct val="0"/>
              </a:spcBef>
              <a:spcAft>
                <a:spcPct val="0"/>
              </a:spcAft>
              <a:buClrTx/>
              <a:buSzTx/>
              <a:buFontTx/>
              <a:buNone/>
              <a:tabLst/>
              <a:defRPr/>
            </a:pPr>
            <a:r>
              <a:rPr kumimoji="0" lang="en-US" sz="3200" b="1" u="none" strike="noStrike" kern="0" cap="none" spc="0" normalizeH="0" baseline="0" noProof="0" dirty="0">
                <a:ln>
                  <a:noFill/>
                </a:ln>
                <a:solidFill>
                  <a:srgbClr val="0033CC"/>
                </a:solidFill>
                <a:effectLst>
                  <a:outerShdw blurRad="38100" dist="38100" dir="2700000" algn="tl">
                    <a:srgbClr val="000000">
                      <a:alpha val="43137"/>
                    </a:srgbClr>
                  </a:outerShdw>
                </a:effectLst>
                <a:uLnTx/>
                <a:uFillTx/>
                <a:latin typeface="Helvetica"/>
                <a:ea typeface="+mj-ea"/>
                <a:cs typeface="+mj-cs"/>
              </a:rPr>
              <a:t>Figure</a:t>
            </a:r>
            <a:r>
              <a:rPr kumimoji="0" lang="en-US" sz="3200" b="1" u="none" strike="noStrike" kern="0" cap="none" spc="0" normalizeH="0" baseline="0" noProof="0" dirty="0">
                <a:ln>
                  <a:noFill/>
                </a:ln>
                <a:effectLst>
                  <a:outerShdw blurRad="38100" dist="38100" dir="2700000" algn="tl">
                    <a:srgbClr val="000000">
                      <a:alpha val="43137"/>
                    </a:srgbClr>
                  </a:outerShdw>
                </a:effectLst>
                <a:uLnTx/>
                <a:uFillTx/>
                <a:latin typeface="Helvetica"/>
                <a:ea typeface="+mj-ea"/>
                <a:cs typeface="+mj-cs"/>
              </a:rPr>
              <a:t> </a:t>
            </a:r>
            <a:r>
              <a:rPr kumimoji="0" lang="en-US" sz="3200" b="1" u="none" strike="noStrike" kern="0" cap="none" spc="0" normalizeH="0" baseline="0" noProof="0" dirty="0">
                <a:ln>
                  <a:noFill/>
                </a:ln>
                <a:solidFill>
                  <a:srgbClr val="0033CC"/>
                </a:solidFill>
                <a:effectLst>
                  <a:outerShdw blurRad="38100" dist="38100" dir="2700000" algn="tl">
                    <a:srgbClr val="000000">
                      <a:alpha val="43137"/>
                    </a:srgbClr>
                  </a:outerShdw>
                </a:effectLst>
                <a:uLnTx/>
                <a:uFillTx/>
                <a:latin typeface="Helvetica"/>
                <a:ea typeface="+mj-ea"/>
                <a:cs typeface="+mj-cs"/>
              </a:rPr>
              <a:t>2-33.T1 Carrier (1.544Mbps)</a:t>
            </a:r>
            <a:endParaRPr kumimoji="0" lang="en-US" sz="3600" b="1" u="none" strike="noStrike" kern="0" cap="none" spc="0" normalizeH="0" baseline="0" noProof="0" dirty="0">
              <a:ln>
                <a:noFill/>
              </a:ln>
              <a:solidFill>
                <a:srgbClr val="0033CC"/>
              </a:solidFill>
              <a:effectLst>
                <a:outerShdw blurRad="38100" dist="38100" dir="2700000" algn="tl">
                  <a:srgbClr val="000000">
                    <a:alpha val="43137"/>
                  </a:srgbClr>
                </a:outerShdw>
              </a:effectLst>
              <a:uLnTx/>
              <a:uFillTx/>
              <a:latin typeface="Helvetica"/>
              <a:ea typeface="+mj-ea"/>
              <a:cs typeface="+mj-cs"/>
            </a:endParaRPr>
          </a:p>
        </p:txBody>
      </p:sp>
      <p:sp>
        <p:nvSpPr>
          <p:cNvPr id="10" name="Rectangle 5"/>
          <p:cNvSpPr>
            <a:spLocks noChangeArrowheads="1"/>
          </p:cNvSpPr>
          <p:nvPr/>
        </p:nvSpPr>
        <p:spPr bwMode="auto">
          <a:xfrm>
            <a:off x="7358063" y="6237312"/>
            <a:ext cx="1643062" cy="357188"/>
          </a:xfrm>
          <a:prstGeom prst="rect">
            <a:avLst/>
          </a:prstGeom>
          <a:noFill/>
          <a:ln w="25400">
            <a:solidFill>
              <a:srgbClr val="000099"/>
            </a:solidFill>
            <a:miter lim="800000"/>
            <a:headEnd/>
            <a:tailEnd/>
          </a:ln>
        </p:spPr>
        <p:txBody>
          <a:bodyPr wrap="none" anchor="ctr"/>
          <a:lstStyle/>
          <a:p>
            <a:pPr eaLnBrk="0" hangingPunct="0"/>
            <a:r>
              <a:rPr lang="en-US" sz="1600" b="1" dirty="0" err="1">
                <a:solidFill>
                  <a:srgbClr val="000099"/>
                </a:solidFill>
                <a:latin typeface="Helvetica"/>
              </a:rPr>
              <a:t>Tanenbaum</a:t>
            </a:r>
            <a:r>
              <a:rPr lang="en-US" sz="1600" i="1" dirty="0">
                <a:solidFill>
                  <a:srgbClr val="000099"/>
                </a:solidFill>
                <a:latin typeface="Helvetica"/>
              </a:rPr>
              <a:t> </a:t>
            </a:r>
          </a:p>
        </p:txBody>
      </p:sp>
      <p:sp>
        <p:nvSpPr>
          <p:cNvPr id="2" name="Rectangle 1"/>
          <p:cNvSpPr/>
          <p:nvPr/>
        </p:nvSpPr>
        <p:spPr>
          <a:xfrm>
            <a:off x="179512" y="1361360"/>
            <a:ext cx="8568952" cy="369332"/>
          </a:xfrm>
          <a:prstGeom prst="rect">
            <a:avLst/>
          </a:prstGeom>
        </p:spPr>
        <p:txBody>
          <a:bodyPr wrap="square">
            <a:spAutoFit/>
          </a:bodyPr>
          <a:lstStyle/>
          <a:p>
            <a:r>
              <a:rPr lang="en-US" dirty="0">
                <a:latin typeface="Helvetica"/>
                <a:sym typeface="Monotype Sorts" pitchFamily="2" charset="2"/>
              </a:rPr>
              <a:t>TDM: each host gets a </a:t>
            </a:r>
            <a:r>
              <a:rPr lang="en-US" dirty="0">
                <a:solidFill>
                  <a:srgbClr val="800000"/>
                </a:solidFill>
                <a:latin typeface="Helvetica"/>
                <a:sym typeface="Monotype Sorts" pitchFamily="2" charset="2"/>
              </a:rPr>
              <a:t>fixed</a:t>
            </a:r>
            <a:r>
              <a:rPr lang="en-US" dirty="0">
                <a:latin typeface="Helvetica"/>
                <a:sym typeface="Monotype Sorts" pitchFamily="2" charset="2"/>
              </a:rPr>
              <a:t> slot in revolving TDM frame</a:t>
            </a:r>
            <a:endParaRPr lang="en-US" dirty="0">
              <a:latin typeface="Helvetica"/>
            </a:endParaRPr>
          </a:p>
        </p:txBody>
      </p:sp>
    </p:spTree>
    <p:extLst>
      <p:ext uri="{BB962C8B-B14F-4D97-AF65-F5344CB8AC3E}">
        <p14:creationId xmlns:p14="http://schemas.microsoft.com/office/powerpoint/2010/main" val="215310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title"/>
          </p:nvPr>
        </p:nvSpPr>
        <p:spPr/>
        <p:txBody>
          <a:bodyPr/>
          <a:lstStyle/>
          <a:p>
            <a:pPr eaLnBrk="1" hangingPunct="1">
              <a:defRPr/>
            </a:pPr>
            <a:r>
              <a:rPr lang="en-US" sz="4000" dirty="0"/>
              <a:t>Wavelength Division Multiplexing</a:t>
            </a:r>
          </a:p>
        </p:txBody>
      </p:sp>
      <p:sp>
        <p:nvSpPr>
          <p:cNvPr id="7" name="Rectangle 3"/>
          <p:cNvSpPr txBox="1">
            <a:spLocks noChangeArrowheads="1"/>
          </p:cNvSpPr>
          <p:nvPr/>
        </p:nvSpPr>
        <p:spPr bwMode="auto">
          <a:xfrm>
            <a:off x="685800" y="1773238"/>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5425" marR="0" lvl="0" indent="-225425" algn="ctr" defTabSz="914400" rtl="0" eaLnBrk="1" fontAlgn="base" latinLnBrk="0" hangingPunct="1">
              <a:lnSpc>
                <a:spcPct val="100000"/>
              </a:lnSpc>
              <a:spcBef>
                <a:spcPct val="20000"/>
              </a:spcBef>
              <a:spcAft>
                <a:spcPct val="0"/>
              </a:spcAft>
              <a:buClr>
                <a:schemeClr val="tx1"/>
              </a:buClr>
              <a:buSzPct val="50000"/>
              <a:buFontTx/>
              <a:buNone/>
              <a:tabLst/>
              <a:defRPr/>
            </a:pPr>
            <a:r>
              <a:rPr kumimoji="0" lang="en-US" sz="32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rPr>
              <a:t>Wavelength division multiplexing.</a:t>
            </a:r>
          </a:p>
        </p:txBody>
      </p:sp>
      <p:pic>
        <p:nvPicPr>
          <p:cNvPr id="8" name="Picture 4" descr="2-32"/>
          <p:cNvPicPr>
            <a:picLocks noChangeAspect="1" noChangeArrowheads="1"/>
          </p:cNvPicPr>
          <p:nvPr/>
        </p:nvPicPr>
        <p:blipFill>
          <a:blip r:embed="rId3"/>
          <a:srcRect/>
          <a:stretch>
            <a:fillRect/>
          </a:stretch>
        </p:blipFill>
        <p:spPr bwMode="auto">
          <a:xfrm>
            <a:off x="609600" y="1462964"/>
            <a:ext cx="7599363" cy="4022725"/>
          </a:xfrm>
          <a:prstGeom prst="rect">
            <a:avLst/>
          </a:prstGeom>
          <a:noFill/>
          <a:ln w="9525">
            <a:noFill/>
            <a:miter lim="800000"/>
            <a:headEnd/>
            <a:tailEnd/>
          </a:ln>
        </p:spPr>
      </p:pic>
      <p:sp>
        <p:nvSpPr>
          <p:cNvPr id="9" name="Rectangle 7"/>
          <p:cNvSpPr>
            <a:spLocks noChangeArrowheads="1"/>
          </p:cNvSpPr>
          <p:nvPr/>
        </p:nvSpPr>
        <p:spPr bwMode="auto">
          <a:xfrm>
            <a:off x="3357554" y="5346163"/>
            <a:ext cx="2357446" cy="609600"/>
          </a:xfrm>
          <a:prstGeom prst="rect">
            <a:avLst/>
          </a:prstGeom>
          <a:noFill/>
          <a:ln w="9525">
            <a:noFill/>
            <a:miter lim="800000"/>
            <a:headEnd/>
            <a:tailEnd/>
          </a:ln>
        </p:spPr>
        <p:txBody>
          <a:bodyPr/>
          <a:lstStyle/>
          <a:p>
            <a:pPr marL="342900" indent="-342900">
              <a:spcBef>
                <a:spcPct val="20000"/>
              </a:spcBef>
            </a:pPr>
            <a:r>
              <a:rPr lang="en-US" b="1" i="0" dirty="0">
                <a:latin typeface="Helvetica"/>
              </a:rPr>
              <a:t>Figure 2-32.</a:t>
            </a:r>
            <a:r>
              <a:rPr lang="en-US" b="1" i="0" dirty="0">
                <a:solidFill>
                  <a:schemeClr val="accent2"/>
                </a:solidFill>
                <a:latin typeface="Helvetica"/>
              </a:rPr>
              <a:t> </a:t>
            </a:r>
            <a:endParaRPr lang="en-US" b="1" i="0" dirty="0">
              <a:latin typeface="Helvetica"/>
            </a:endParaRPr>
          </a:p>
        </p:txBody>
      </p:sp>
      <p:sp>
        <p:nvSpPr>
          <p:cNvPr id="10" name="Rectangle 5"/>
          <p:cNvSpPr>
            <a:spLocks noChangeArrowheads="1"/>
          </p:cNvSpPr>
          <p:nvPr/>
        </p:nvSpPr>
        <p:spPr bwMode="auto">
          <a:xfrm>
            <a:off x="7358063" y="5857875"/>
            <a:ext cx="1643062" cy="357188"/>
          </a:xfrm>
          <a:prstGeom prst="rect">
            <a:avLst/>
          </a:prstGeom>
          <a:noFill/>
          <a:ln w="25400">
            <a:solidFill>
              <a:srgbClr val="000099"/>
            </a:solidFill>
            <a:miter lim="800000"/>
            <a:headEnd/>
            <a:tailEnd/>
          </a:ln>
        </p:spPr>
        <p:txBody>
          <a:bodyPr wrap="none" anchor="ctr"/>
          <a:lstStyle/>
          <a:p>
            <a:pPr eaLnBrk="0" hangingPunct="0"/>
            <a:r>
              <a:rPr lang="en-US" sz="1600" b="1" dirty="0" err="1">
                <a:solidFill>
                  <a:srgbClr val="000099"/>
                </a:solidFill>
                <a:latin typeface="Helvetica"/>
              </a:rPr>
              <a:t>Tanenbaum</a:t>
            </a:r>
            <a:r>
              <a:rPr lang="en-US" sz="1600" i="1" dirty="0">
                <a:solidFill>
                  <a:srgbClr val="000099"/>
                </a:solidFill>
                <a:latin typeface="Helvetica"/>
              </a:rPr>
              <a:t> </a:t>
            </a:r>
          </a:p>
        </p:txBody>
      </p:sp>
      <p:sp>
        <p:nvSpPr>
          <p:cNvPr id="2" name="TextBox 1">
            <a:extLst>
              <a:ext uri="{FF2B5EF4-FFF2-40B4-BE49-F238E27FC236}">
                <a16:creationId xmlns:a16="http://schemas.microsoft.com/office/drawing/2014/main" id="{27E2311D-8F99-7E7B-6B14-D1D386C2DDE7}"/>
              </a:ext>
            </a:extLst>
          </p:cNvPr>
          <p:cNvSpPr txBox="1"/>
          <p:nvPr/>
        </p:nvSpPr>
        <p:spPr>
          <a:xfrm>
            <a:off x="92279" y="6215063"/>
            <a:ext cx="8984609" cy="369332"/>
          </a:xfrm>
          <a:prstGeom prst="rect">
            <a:avLst/>
          </a:prstGeom>
          <a:noFill/>
        </p:spPr>
        <p:txBody>
          <a:bodyPr wrap="square" rtlCol="0">
            <a:spAutoFit/>
          </a:bodyPr>
          <a:lstStyle/>
          <a:p>
            <a:r>
              <a:rPr lang="en-US" dirty="0"/>
              <a:t>This is basically FDM typically using light waves</a:t>
            </a:r>
          </a:p>
        </p:txBody>
      </p:sp>
    </p:spTree>
    <p:extLst>
      <p:ext uri="{BB962C8B-B14F-4D97-AF65-F5344CB8AC3E}">
        <p14:creationId xmlns:p14="http://schemas.microsoft.com/office/powerpoint/2010/main" val="419365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r>
              <a:rPr lang="en-GB"/>
              <a:t>Electromagnetic Spectrum</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200" y="2449698"/>
            <a:ext cx="7257600" cy="287022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extBox 1">
            <a:extLst>
              <a:ext uri="{FF2B5EF4-FFF2-40B4-BE49-F238E27FC236}">
                <a16:creationId xmlns:a16="http://schemas.microsoft.com/office/drawing/2014/main" id="{7A76C68F-CFC6-3AEF-D709-CF4B2A6E355E}"/>
              </a:ext>
            </a:extLst>
          </p:cNvPr>
          <p:cNvSpPr txBox="1"/>
          <p:nvPr/>
        </p:nvSpPr>
        <p:spPr>
          <a:xfrm>
            <a:off x="746620" y="5788404"/>
            <a:ext cx="7940180" cy="646331"/>
          </a:xfrm>
          <a:prstGeom prst="rect">
            <a:avLst/>
          </a:prstGeom>
          <a:noFill/>
        </p:spPr>
        <p:txBody>
          <a:bodyPr wrap="square" rtlCol="0">
            <a:spAutoFit/>
          </a:bodyPr>
          <a:lstStyle/>
          <a:p>
            <a:r>
              <a:rPr lang="en-US" b="1" dirty="0">
                <a:highlight>
                  <a:srgbClr val="FFFF00"/>
                </a:highlight>
              </a:rPr>
              <a:t>As </a:t>
            </a:r>
            <a:r>
              <a:rPr lang="en-US" b="1" dirty="0" err="1">
                <a:highlight>
                  <a:srgbClr val="FFFF00"/>
                </a:highlight>
              </a:rPr>
              <a:t>freq</a:t>
            </a:r>
            <a:r>
              <a:rPr lang="en-US" b="1" dirty="0">
                <a:highlight>
                  <a:srgbClr val="FFFF00"/>
                </a:highlight>
              </a:rPr>
              <a:t> increases, number of bit changes increases =&gt; high </a:t>
            </a:r>
            <a:r>
              <a:rPr lang="en-US" b="1" dirty="0" err="1">
                <a:highlight>
                  <a:srgbClr val="FFFF00"/>
                </a:highlight>
              </a:rPr>
              <a:t>freq</a:t>
            </a:r>
            <a:r>
              <a:rPr lang="en-US" b="1" dirty="0">
                <a:highlight>
                  <a:srgbClr val="FFFF00"/>
                </a:highlight>
              </a:rPr>
              <a:t> lets you send more bits/time unit</a:t>
            </a:r>
          </a:p>
        </p:txBody>
      </p:sp>
    </p:spTree>
    <p:extLst>
      <p:ext uri="{BB962C8B-B14F-4D97-AF65-F5344CB8AC3E}">
        <p14:creationId xmlns:p14="http://schemas.microsoft.com/office/powerpoint/2010/main" val="3589113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p:txBody>
          <a:bodyPr/>
          <a:lstStyle/>
          <a:p>
            <a:r>
              <a:rPr lang="en-GB"/>
              <a:t>Cabling</a:t>
            </a:r>
          </a:p>
        </p:txBody>
      </p:sp>
      <p:sp>
        <p:nvSpPr>
          <p:cNvPr id="14338" name="Rectangle 2"/>
          <p:cNvSpPr>
            <a:spLocks noGrp="1" noChangeArrowheads="1"/>
          </p:cNvSpPr>
          <p:nvPr>
            <p:ph type="body" idx="1"/>
          </p:nvPr>
        </p:nvSpPr>
        <p:spPr/>
        <p:txBody>
          <a:bodyPr/>
          <a:lstStyle/>
          <a:p>
            <a:r>
              <a:rPr lang="en-GB"/>
              <a:t>Fiberoptic</a:t>
            </a:r>
          </a:p>
          <a:p>
            <a:r>
              <a:rPr lang="en-GB"/>
              <a:t>Category 5/5e/6 twisted pair</a:t>
            </a:r>
          </a:p>
          <a:p>
            <a:pPr lvl="1"/>
            <a:r>
              <a:rPr lang="en-GB"/>
              <a:t>Pulling wire is the most expensive part</a:t>
            </a:r>
          </a:p>
          <a:p>
            <a:r>
              <a:rPr lang="en-GB"/>
              <a:t>Leased lines</a:t>
            </a:r>
          </a:p>
          <a:p>
            <a:pPr lvl="1"/>
            <a:r>
              <a:rPr lang="en-GB"/>
              <a:t>Purchased through the telephone company</a:t>
            </a:r>
          </a:p>
          <a:p>
            <a:pPr lvl="1"/>
            <a:r>
              <a:rPr lang="en-GB"/>
              <a:t>Not really a new line run for you</a:t>
            </a:r>
          </a:p>
          <a:p>
            <a:pPr lvl="2"/>
            <a:r>
              <a:rPr lang="en-GB"/>
              <a:t>Provisioned so that it should appear that way</a:t>
            </a:r>
          </a:p>
        </p:txBody>
      </p:sp>
    </p:spTree>
    <p:extLst>
      <p:ext uri="{BB962C8B-B14F-4D97-AF65-F5344CB8AC3E}">
        <p14:creationId xmlns:p14="http://schemas.microsoft.com/office/powerpoint/2010/main" val="16001068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lstStyle/>
          <a:p>
            <a:r>
              <a:rPr lang="en-GB"/>
              <a:t>Common Local Link Cabling</a:t>
            </a:r>
          </a:p>
        </p:txBody>
      </p:sp>
      <p:sp>
        <p:nvSpPr>
          <p:cNvPr id="15362" name="Rectangle 2"/>
          <p:cNvSpPr>
            <a:spLocks noGrp="1" noChangeArrowheads="1"/>
          </p:cNvSpPr>
          <p:nvPr>
            <p:ph type="body" idx="1"/>
          </p:nvPr>
        </p:nvSpPr>
        <p:spPr/>
        <p:txBody>
          <a:bodyPr>
            <a:normAutofit lnSpcReduction="10000"/>
          </a:bodyPr>
          <a:lstStyle/>
          <a:p>
            <a:r>
              <a:rPr lang="en-GB" dirty="0"/>
              <a:t>CAT 5						10-100Mbps		 100m</a:t>
            </a:r>
          </a:p>
          <a:p>
            <a:r>
              <a:rPr lang="en-GB" dirty="0"/>
              <a:t>Thin-net coax			10-100Mbps		 200m</a:t>
            </a:r>
          </a:p>
          <a:p>
            <a:r>
              <a:rPr lang="en-GB" dirty="0"/>
              <a:t>Thick-net coax			10-100Mbps		 500m</a:t>
            </a:r>
          </a:p>
          <a:p>
            <a:r>
              <a:rPr lang="en-GB" dirty="0"/>
              <a:t>Multimode </a:t>
            </a:r>
            <a:r>
              <a:rPr lang="en-GB" dirty="0" err="1"/>
              <a:t>fiber</a:t>
            </a:r>
            <a:r>
              <a:rPr lang="en-GB" dirty="0"/>
              <a:t>			100Mbps			 2km</a:t>
            </a:r>
          </a:p>
          <a:p>
            <a:r>
              <a:rPr lang="en-GB" dirty="0"/>
              <a:t>Single-mode </a:t>
            </a:r>
            <a:r>
              <a:rPr lang="en-GB" dirty="0" err="1"/>
              <a:t>fiber</a:t>
            </a:r>
            <a:r>
              <a:rPr lang="en-GB" dirty="0"/>
              <a:t>		100-2400Mbps	 40km</a:t>
            </a:r>
          </a:p>
          <a:p>
            <a:endParaRPr lang="en-GB" dirty="0"/>
          </a:p>
          <a:p>
            <a:pPr marL="0" indent="0">
              <a:buNone/>
            </a:pPr>
            <a:r>
              <a:rPr lang="en-GB" sz="2600" dirty="0"/>
              <a:t>Check out: </a:t>
            </a:r>
            <a:r>
              <a:rPr lang="en-GB" sz="2600" dirty="0">
                <a:hlinkClick r:id="rId3"/>
              </a:rPr>
              <a:t>https://learning.oreilly.com/videos/comptia-network-certification/9781803249797/9781803249797-video2_2/</a:t>
            </a:r>
            <a:r>
              <a:rPr lang="en-GB" sz="2600" dirty="0"/>
              <a:t> </a:t>
            </a:r>
          </a:p>
        </p:txBody>
      </p:sp>
    </p:spTree>
    <p:extLst>
      <p:ext uri="{BB962C8B-B14F-4D97-AF65-F5344CB8AC3E}">
        <p14:creationId xmlns:p14="http://schemas.microsoft.com/office/powerpoint/2010/main" val="12177350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EF9B-B979-5A8D-CD77-A9F3F6A5E621}"/>
              </a:ext>
            </a:extLst>
          </p:cNvPr>
          <p:cNvSpPr>
            <a:spLocks noGrp="1"/>
          </p:cNvSpPr>
          <p:nvPr>
            <p:ph type="title"/>
          </p:nvPr>
        </p:nvSpPr>
        <p:spPr/>
        <p:txBody>
          <a:bodyPr/>
          <a:lstStyle/>
          <a:p>
            <a:r>
              <a:rPr lang="en-US" dirty="0"/>
              <a:t>Twisted Pair Cable</a:t>
            </a:r>
          </a:p>
        </p:txBody>
      </p:sp>
      <p:sp>
        <p:nvSpPr>
          <p:cNvPr id="3" name="Content Placeholder 2">
            <a:extLst>
              <a:ext uri="{FF2B5EF4-FFF2-40B4-BE49-F238E27FC236}">
                <a16:creationId xmlns:a16="http://schemas.microsoft.com/office/drawing/2014/main" id="{185A5AA0-6E7D-639C-E3E8-B7E90A987E16}"/>
              </a:ext>
            </a:extLst>
          </p:cNvPr>
          <p:cNvSpPr>
            <a:spLocks noGrp="1"/>
          </p:cNvSpPr>
          <p:nvPr>
            <p:ph idx="1"/>
          </p:nvPr>
        </p:nvSpPr>
        <p:spPr/>
        <p:txBody>
          <a:bodyPr>
            <a:normAutofit fontScale="92500"/>
          </a:bodyPr>
          <a:lstStyle/>
          <a:p>
            <a:r>
              <a:rPr lang="en-US" sz="2800" dirty="0"/>
              <a:t>Most common type of cabling used for connecting computing devices</a:t>
            </a:r>
          </a:p>
          <a:p>
            <a:r>
              <a:rPr lang="en-US" sz="2800" dirty="0"/>
              <a:t>It features pairs of copper wires that are twisted together. These pairs act as a single conduit for information and their twisted nature helps protect against electromagnetic interference and cross-talk from neighboring pairs. </a:t>
            </a:r>
          </a:p>
          <a:p>
            <a:r>
              <a:rPr lang="en-US" sz="2800" dirty="0"/>
              <a:t>Duplex vs. simplex (unidirectional) communication</a:t>
            </a:r>
          </a:p>
          <a:p>
            <a:r>
              <a:rPr lang="en-US" sz="2800" dirty="0">
                <a:hlinkClick r:id="rId3"/>
              </a:rPr>
              <a:t>https://learning.oreilly.com/videos/comptia-network-certification/9781803249797/9781803249797-video2_3/</a:t>
            </a:r>
            <a:r>
              <a:rPr lang="en-US" sz="2800" dirty="0"/>
              <a:t> </a:t>
            </a:r>
          </a:p>
        </p:txBody>
      </p:sp>
      <p:sp>
        <p:nvSpPr>
          <p:cNvPr id="4" name="Slide Number Placeholder 3">
            <a:extLst>
              <a:ext uri="{FF2B5EF4-FFF2-40B4-BE49-F238E27FC236}">
                <a16:creationId xmlns:a16="http://schemas.microsoft.com/office/drawing/2014/main" id="{F778812B-15D8-16C9-D786-8C52B7FB6017}"/>
              </a:ext>
            </a:extLst>
          </p:cNvPr>
          <p:cNvSpPr>
            <a:spLocks noGrp="1"/>
          </p:cNvSpPr>
          <p:nvPr>
            <p:ph type="sldNum" sz="quarter" idx="12"/>
          </p:nvPr>
        </p:nvSpPr>
        <p:spPr/>
        <p:txBody>
          <a:bodyPr/>
          <a:lstStyle/>
          <a:p>
            <a:fld id="{C0E55A7D-A780-DD49-A399-CF576673C229}" type="slidenum">
              <a:rPr lang="en-US" smtClean="0"/>
              <a:t>15</a:t>
            </a:fld>
            <a:endParaRPr lang="en-US"/>
          </a:p>
        </p:txBody>
      </p:sp>
    </p:spTree>
    <p:extLst>
      <p:ext uri="{BB962C8B-B14F-4D97-AF65-F5344CB8AC3E}">
        <p14:creationId xmlns:p14="http://schemas.microsoft.com/office/powerpoint/2010/main" val="3511135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D2E5-1148-A1DE-B3C1-4756DAB9C053}"/>
              </a:ext>
            </a:extLst>
          </p:cNvPr>
          <p:cNvSpPr>
            <a:spLocks noGrp="1"/>
          </p:cNvSpPr>
          <p:nvPr>
            <p:ph type="title"/>
          </p:nvPr>
        </p:nvSpPr>
        <p:spPr/>
        <p:txBody>
          <a:bodyPr/>
          <a:lstStyle/>
          <a:p>
            <a:r>
              <a:rPr lang="en-US" dirty="0"/>
              <a:t>Duplex Communication</a:t>
            </a:r>
          </a:p>
        </p:txBody>
      </p:sp>
      <p:pic>
        <p:nvPicPr>
          <p:cNvPr id="6" name="Content Placeholder 5">
            <a:extLst>
              <a:ext uri="{FF2B5EF4-FFF2-40B4-BE49-F238E27FC236}">
                <a16:creationId xmlns:a16="http://schemas.microsoft.com/office/drawing/2014/main" id="{35F3C919-85FA-16A3-7789-BD47BEDCBF41}"/>
              </a:ext>
            </a:extLst>
          </p:cNvPr>
          <p:cNvPicPr>
            <a:picLocks noGrp="1" noChangeAspect="1"/>
          </p:cNvPicPr>
          <p:nvPr>
            <p:ph idx="1"/>
          </p:nvPr>
        </p:nvPicPr>
        <p:blipFill>
          <a:blip r:embed="rId2"/>
          <a:stretch>
            <a:fillRect/>
          </a:stretch>
        </p:blipFill>
        <p:spPr>
          <a:xfrm>
            <a:off x="1341795" y="3120272"/>
            <a:ext cx="3839618" cy="2120847"/>
          </a:xfrm>
        </p:spPr>
      </p:pic>
      <p:sp>
        <p:nvSpPr>
          <p:cNvPr id="4" name="Slide Number Placeholder 3">
            <a:extLst>
              <a:ext uri="{FF2B5EF4-FFF2-40B4-BE49-F238E27FC236}">
                <a16:creationId xmlns:a16="http://schemas.microsoft.com/office/drawing/2014/main" id="{9B9E0520-B5FB-A1A0-680E-13423053B921}"/>
              </a:ext>
            </a:extLst>
          </p:cNvPr>
          <p:cNvSpPr>
            <a:spLocks noGrp="1"/>
          </p:cNvSpPr>
          <p:nvPr>
            <p:ph type="sldNum" sz="quarter" idx="12"/>
          </p:nvPr>
        </p:nvSpPr>
        <p:spPr/>
        <p:txBody>
          <a:bodyPr/>
          <a:lstStyle/>
          <a:p>
            <a:fld id="{C0E55A7D-A780-DD49-A399-CF576673C229}" type="slidenum">
              <a:rPr lang="en-US" smtClean="0"/>
              <a:t>16</a:t>
            </a:fld>
            <a:endParaRPr lang="en-US"/>
          </a:p>
        </p:txBody>
      </p:sp>
      <p:sp>
        <p:nvSpPr>
          <p:cNvPr id="8" name="TextBox 7">
            <a:extLst>
              <a:ext uri="{FF2B5EF4-FFF2-40B4-BE49-F238E27FC236}">
                <a16:creationId xmlns:a16="http://schemas.microsoft.com/office/drawing/2014/main" id="{81882B8D-EC4B-0AD8-3944-602AD6DC07CC}"/>
              </a:ext>
            </a:extLst>
          </p:cNvPr>
          <p:cNvSpPr txBox="1"/>
          <p:nvPr/>
        </p:nvSpPr>
        <p:spPr>
          <a:xfrm>
            <a:off x="1644685" y="5539490"/>
            <a:ext cx="5133177" cy="369332"/>
          </a:xfrm>
          <a:prstGeom prst="rect">
            <a:avLst/>
          </a:prstGeom>
          <a:noFill/>
        </p:spPr>
        <p:txBody>
          <a:bodyPr wrap="square" rtlCol="0">
            <a:spAutoFit/>
          </a:bodyPr>
          <a:lstStyle/>
          <a:p>
            <a:r>
              <a:rPr lang="en-US" dirty="0"/>
              <a:t>CAT6 cable: 8 wires with 4 twisted pairs</a:t>
            </a:r>
          </a:p>
        </p:txBody>
      </p:sp>
      <p:sp>
        <p:nvSpPr>
          <p:cNvPr id="10" name="TextBox 9">
            <a:extLst>
              <a:ext uri="{FF2B5EF4-FFF2-40B4-BE49-F238E27FC236}">
                <a16:creationId xmlns:a16="http://schemas.microsoft.com/office/drawing/2014/main" id="{1FA72670-BD8D-76C4-CAD1-26F86CA1A1A1}"/>
              </a:ext>
            </a:extLst>
          </p:cNvPr>
          <p:cNvSpPr txBox="1"/>
          <p:nvPr/>
        </p:nvSpPr>
        <p:spPr>
          <a:xfrm>
            <a:off x="268448" y="1635853"/>
            <a:ext cx="8791662"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concept that information can flow in both directions across the cable.</a:t>
            </a:r>
          </a:p>
        </p:txBody>
      </p:sp>
      <p:pic>
        <p:nvPicPr>
          <p:cNvPr id="12" name="Picture 11">
            <a:extLst>
              <a:ext uri="{FF2B5EF4-FFF2-40B4-BE49-F238E27FC236}">
                <a16:creationId xmlns:a16="http://schemas.microsoft.com/office/drawing/2014/main" id="{B7A61335-E1BE-B370-9F4C-1E00575C56FB}"/>
              </a:ext>
            </a:extLst>
          </p:cNvPr>
          <p:cNvPicPr>
            <a:picLocks noChangeAspect="1"/>
          </p:cNvPicPr>
          <p:nvPr/>
        </p:nvPicPr>
        <p:blipFill>
          <a:blip r:embed="rId3"/>
          <a:stretch>
            <a:fillRect/>
          </a:stretch>
        </p:blipFill>
        <p:spPr>
          <a:xfrm>
            <a:off x="1312876" y="2782944"/>
            <a:ext cx="5796793" cy="3204710"/>
          </a:xfrm>
          <a:prstGeom prst="rect">
            <a:avLst/>
          </a:prstGeom>
        </p:spPr>
      </p:pic>
    </p:spTree>
    <p:extLst>
      <p:ext uri="{BB962C8B-B14F-4D97-AF65-F5344CB8AC3E}">
        <p14:creationId xmlns:p14="http://schemas.microsoft.com/office/powerpoint/2010/main" val="181355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r>
              <a:rPr lang="en-GB"/>
              <a:t>Carrier Bandwidths</a:t>
            </a:r>
          </a:p>
        </p:txBody>
      </p:sp>
      <p:sp>
        <p:nvSpPr>
          <p:cNvPr id="16386" name="Rectangle 2"/>
          <p:cNvSpPr>
            <a:spLocks noGrp="1" noChangeArrowheads="1"/>
          </p:cNvSpPr>
          <p:nvPr>
            <p:ph type="body" idx="1"/>
          </p:nvPr>
        </p:nvSpPr>
        <p:spPr/>
        <p:txBody>
          <a:bodyPr/>
          <a:lstStyle/>
          <a:p>
            <a:r>
              <a:rPr lang="en-GB" dirty="0"/>
              <a:t>DS1/T1						1.544 Mbps</a:t>
            </a:r>
          </a:p>
          <a:p>
            <a:r>
              <a:rPr lang="en-GB" dirty="0"/>
              <a:t>DS3/T3						44.736 Mbps</a:t>
            </a:r>
          </a:p>
          <a:p>
            <a:r>
              <a:rPr lang="en-GB" dirty="0"/>
              <a:t>STS1/OC1				51.840 Mbps</a:t>
            </a:r>
          </a:p>
          <a:p>
            <a:r>
              <a:rPr lang="en-GB" dirty="0"/>
              <a:t>STS3/OC3				155.250 Mbps	</a:t>
            </a:r>
          </a:p>
          <a:p>
            <a:r>
              <a:rPr lang="en-GB" dirty="0"/>
              <a:t>STS12/OC12			622.080 Mbps</a:t>
            </a:r>
          </a:p>
          <a:p>
            <a:r>
              <a:rPr lang="en-GB" dirty="0"/>
              <a:t>STS48/OC48			2.49 </a:t>
            </a:r>
            <a:r>
              <a:rPr lang="en-GB" dirty="0" err="1"/>
              <a:t>Gbps</a:t>
            </a:r>
            <a:endParaRPr lang="en-GB" dirty="0"/>
          </a:p>
          <a:p>
            <a:r>
              <a:rPr lang="en-GB" dirty="0"/>
              <a:t>STS192/OC192		9.95 </a:t>
            </a:r>
            <a:r>
              <a:rPr lang="en-GB" dirty="0" err="1"/>
              <a:t>Gbps</a:t>
            </a:r>
            <a:endParaRPr lang="en-GB" dirty="0"/>
          </a:p>
        </p:txBody>
      </p:sp>
    </p:spTree>
    <p:extLst>
      <p:ext uri="{BB962C8B-B14F-4D97-AF65-F5344CB8AC3E}">
        <p14:creationId xmlns:p14="http://schemas.microsoft.com/office/powerpoint/2010/main" val="14893596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r>
              <a:rPr lang="en-GB"/>
              <a:t>Other Services</a:t>
            </a:r>
          </a:p>
        </p:txBody>
      </p:sp>
      <p:sp>
        <p:nvSpPr>
          <p:cNvPr id="17410" name="Rectangle 2"/>
          <p:cNvSpPr>
            <a:spLocks noGrp="1" noChangeArrowheads="1"/>
          </p:cNvSpPr>
          <p:nvPr>
            <p:ph type="body" idx="1"/>
          </p:nvPr>
        </p:nvSpPr>
        <p:spPr/>
        <p:txBody>
          <a:bodyPr>
            <a:normAutofit lnSpcReduction="10000"/>
          </a:bodyPr>
          <a:lstStyle/>
          <a:p>
            <a:r>
              <a:rPr lang="en-GB" dirty="0"/>
              <a:t>POTS			28.8-56 Kbps</a:t>
            </a:r>
          </a:p>
          <a:p>
            <a:r>
              <a:rPr lang="en-GB" dirty="0"/>
              <a:t>ISDN				64-128 Kbps</a:t>
            </a:r>
          </a:p>
          <a:p>
            <a:r>
              <a:rPr lang="en-GB" dirty="0" err="1"/>
              <a:t>xDSL</a:t>
            </a:r>
            <a:r>
              <a:rPr lang="en-GB" dirty="0"/>
              <a:t>				16 Kbps-55.2 Mbps</a:t>
            </a:r>
          </a:p>
          <a:p>
            <a:r>
              <a:rPr lang="en-GB" dirty="0"/>
              <a:t>CATV			20-40 Mbps</a:t>
            </a:r>
            <a:br>
              <a:rPr lang="en-GB" dirty="0"/>
            </a:br>
            <a:br>
              <a:rPr lang="en-GB" dirty="0"/>
            </a:br>
            <a:endParaRPr lang="en-GB" dirty="0"/>
          </a:p>
          <a:p>
            <a:r>
              <a:rPr lang="en-GB" dirty="0"/>
              <a:t>Wireless Links?</a:t>
            </a:r>
          </a:p>
          <a:p>
            <a:pPr lvl="1"/>
            <a:r>
              <a:rPr lang="en-GB" dirty="0"/>
              <a:t>3G</a:t>
            </a:r>
          </a:p>
          <a:p>
            <a:pPr lvl="1"/>
            <a:r>
              <a:rPr lang="en-GB" dirty="0"/>
              <a:t>4G</a:t>
            </a:r>
          </a:p>
        </p:txBody>
      </p:sp>
    </p:spTree>
    <p:extLst>
      <p:ext uri="{BB962C8B-B14F-4D97-AF65-F5344CB8AC3E}">
        <p14:creationId xmlns:p14="http://schemas.microsoft.com/office/powerpoint/2010/main" val="13681035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lstStyle/>
          <a:p>
            <a:r>
              <a:rPr lang="en-GB"/>
              <a:t>Encoding Bits on a Wire</a:t>
            </a:r>
          </a:p>
        </p:txBody>
      </p:sp>
      <p:sp>
        <p:nvSpPr>
          <p:cNvPr id="18434" name="Rectangle 2"/>
          <p:cNvSpPr>
            <a:spLocks noGrp="1" noChangeArrowheads="1"/>
          </p:cNvSpPr>
          <p:nvPr>
            <p:ph type="body" idx="1"/>
          </p:nvPr>
        </p:nvSpPr>
        <p:spPr/>
        <p:txBody>
          <a:bodyPr/>
          <a:lstStyle/>
          <a:p>
            <a:r>
              <a:rPr lang="en-GB"/>
              <a:t>Signals propagate over a physical medium</a:t>
            </a:r>
          </a:p>
          <a:p>
            <a:pPr lvl="1"/>
            <a:r>
              <a:rPr lang="en-GB"/>
              <a:t>Modulating electromagnetic waves (vary voltage)‏</a:t>
            </a:r>
          </a:p>
          <a:p>
            <a:r>
              <a:rPr lang="en-GB"/>
              <a:t>Encode binary data into the signals</a:t>
            </a:r>
          </a:p>
          <a:p>
            <a:pPr lvl="1"/>
            <a:r>
              <a:rPr lang="en-GB"/>
              <a:t>0 = low; 1 = high</a:t>
            </a:r>
          </a:p>
          <a:p>
            <a:pPr lvl="1"/>
            <a:r>
              <a:rPr lang="en-GB"/>
              <a:t>Non-Return to Zero (NRZ) encoding</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120" y="4896514"/>
            <a:ext cx="7050240" cy="114492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112106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C488-4E11-75DD-8E31-80ABEC47CED3}"/>
              </a:ext>
            </a:extLst>
          </p:cNvPr>
          <p:cNvSpPr>
            <a:spLocks noGrp="1"/>
          </p:cNvSpPr>
          <p:nvPr>
            <p:ph type="title"/>
          </p:nvPr>
        </p:nvSpPr>
        <p:spPr/>
        <p:txBody>
          <a:bodyPr/>
          <a:lstStyle/>
          <a:p>
            <a:r>
              <a:rPr lang="en-US" dirty="0"/>
              <a:t>Moving bits across the wire</a:t>
            </a:r>
          </a:p>
        </p:txBody>
      </p:sp>
      <p:pic>
        <p:nvPicPr>
          <p:cNvPr id="6" name="Content Placeholder 5">
            <a:extLst>
              <a:ext uri="{FF2B5EF4-FFF2-40B4-BE49-F238E27FC236}">
                <a16:creationId xmlns:a16="http://schemas.microsoft.com/office/drawing/2014/main" id="{CD1CFB3E-6B8E-62C0-F649-0F4D3A6A8203}"/>
              </a:ext>
            </a:extLst>
          </p:cNvPr>
          <p:cNvPicPr>
            <a:picLocks noGrp="1" noChangeAspect="1"/>
          </p:cNvPicPr>
          <p:nvPr>
            <p:ph idx="1"/>
          </p:nvPr>
        </p:nvPicPr>
        <p:blipFill>
          <a:blip r:embed="rId3"/>
          <a:stretch>
            <a:fillRect/>
          </a:stretch>
        </p:blipFill>
        <p:spPr>
          <a:xfrm>
            <a:off x="457200" y="1642310"/>
            <a:ext cx="8229600" cy="4362717"/>
          </a:xfrm>
        </p:spPr>
      </p:pic>
      <p:sp>
        <p:nvSpPr>
          <p:cNvPr id="4" name="Slide Number Placeholder 3">
            <a:extLst>
              <a:ext uri="{FF2B5EF4-FFF2-40B4-BE49-F238E27FC236}">
                <a16:creationId xmlns:a16="http://schemas.microsoft.com/office/drawing/2014/main" id="{3B2C99B1-FA99-1E8E-8E35-5F16F04FA037}"/>
              </a:ext>
            </a:extLst>
          </p:cNvPr>
          <p:cNvSpPr>
            <a:spLocks noGrp="1"/>
          </p:cNvSpPr>
          <p:nvPr>
            <p:ph type="sldNum" sz="quarter" idx="12"/>
          </p:nvPr>
        </p:nvSpPr>
        <p:spPr/>
        <p:txBody>
          <a:bodyPr/>
          <a:lstStyle/>
          <a:p>
            <a:fld id="{C0E55A7D-A780-DD49-A399-CF576673C229}" type="slidenum">
              <a:rPr lang="en-US" smtClean="0"/>
              <a:t>2</a:t>
            </a:fld>
            <a:endParaRPr lang="en-US"/>
          </a:p>
        </p:txBody>
      </p:sp>
      <p:sp>
        <p:nvSpPr>
          <p:cNvPr id="3" name="TextBox 2">
            <a:extLst>
              <a:ext uri="{FF2B5EF4-FFF2-40B4-BE49-F238E27FC236}">
                <a16:creationId xmlns:a16="http://schemas.microsoft.com/office/drawing/2014/main" id="{BB51EA77-FD97-600F-759D-789F1E4EC655}"/>
              </a:ext>
            </a:extLst>
          </p:cNvPr>
          <p:cNvSpPr txBox="1"/>
          <p:nvPr/>
        </p:nvSpPr>
        <p:spPr>
          <a:xfrm>
            <a:off x="4961614" y="5820355"/>
            <a:ext cx="3005593" cy="369332"/>
          </a:xfrm>
          <a:prstGeom prst="rect">
            <a:avLst/>
          </a:prstGeom>
          <a:noFill/>
        </p:spPr>
        <p:txBody>
          <a:bodyPr wrap="square" rtlCol="0">
            <a:spAutoFit/>
          </a:bodyPr>
          <a:lstStyle/>
          <a:p>
            <a:r>
              <a:rPr lang="en-US" dirty="0"/>
              <a:t>Source: Google Images</a:t>
            </a:r>
          </a:p>
        </p:txBody>
      </p:sp>
    </p:spTree>
    <p:extLst>
      <p:ext uri="{BB962C8B-B14F-4D97-AF65-F5344CB8AC3E}">
        <p14:creationId xmlns:p14="http://schemas.microsoft.com/office/powerpoint/2010/main" val="2078719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r>
              <a:rPr lang="en-GB"/>
              <a:t>NRZ Problems</a:t>
            </a:r>
          </a:p>
        </p:txBody>
      </p:sp>
      <p:sp>
        <p:nvSpPr>
          <p:cNvPr id="19458" name="Rectangle 2"/>
          <p:cNvSpPr>
            <a:spLocks noGrp="1" noChangeArrowheads="1"/>
          </p:cNvSpPr>
          <p:nvPr>
            <p:ph type="body" idx="1"/>
          </p:nvPr>
        </p:nvSpPr>
        <p:spPr/>
        <p:txBody>
          <a:bodyPr/>
          <a:lstStyle/>
          <a:p>
            <a:r>
              <a:rPr lang="en-GB"/>
              <a:t>Sequence of consecutive zeros or ones</a:t>
            </a:r>
          </a:p>
          <a:p>
            <a:r>
              <a:rPr lang="en-GB"/>
              <a:t>Baseline wander</a:t>
            </a:r>
          </a:p>
          <a:p>
            <a:pPr lvl="1"/>
            <a:r>
              <a:rPr lang="en-GB"/>
              <a:t>Receiver averages line voltage to estimate high vs. low signal</a:t>
            </a:r>
          </a:p>
          <a:p>
            <a:pPr lvl="1"/>
            <a:r>
              <a:rPr lang="en-GB"/>
              <a:t>Consecutive 0s/1s pushes the average around</a:t>
            </a:r>
          </a:p>
          <a:p>
            <a:r>
              <a:rPr lang="en-GB"/>
              <a:t>Clock recovery broken</a:t>
            </a:r>
          </a:p>
          <a:p>
            <a:pPr lvl="1"/>
            <a:r>
              <a:rPr lang="en-GB"/>
              <a:t>Sender/receiver clocks must be synchronized</a:t>
            </a:r>
          </a:p>
          <a:p>
            <a:pPr lvl="1"/>
            <a:r>
              <a:rPr lang="en-GB"/>
              <a:t>High/low bits help make resynching possible</a:t>
            </a:r>
          </a:p>
        </p:txBody>
      </p:sp>
    </p:spTree>
    <p:extLst>
      <p:ext uri="{BB962C8B-B14F-4D97-AF65-F5344CB8AC3E}">
        <p14:creationId xmlns:p14="http://schemas.microsoft.com/office/powerpoint/2010/main" val="15162585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GB" dirty="0"/>
              <a:t>NRZ Inverted (NRZI)‏</a:t>
            </a:r>
          </a:p>
        </p:txBody>
      </p:sp>
      <p:sp>
        <p:nvSpPr>
          <p:cNvPr id="20482" name="Rectangle 2"/>
          <p:cNvSpPr>
            <a:spLocks noGrp="1" noChangeArrowheads="1"/>
          </p:cNvSpPr>
          <p:nvPr>
            <p:ph type="body" idx="1"/>
          </p:nvPr>
        </p:nvSpPr>
        <p:spPr/>
        <p:txBody>
          <a:bodyPr/>
          <a:lstStyle/>
          <a:p>
            <a:r>
              <a:rPr lang="en-GB" dirty="0"/>
              <a:t>Stay at the current signal to send a 0</a:t>
            </a:r>
          </a:p>
          <a:p>
            <a:r>
              <a:rPr lang="en-GB" dirty="0"/>
              <a:t>Transition from high to low (or low to high) to send a 1</a:t>
            </a:r>
          </a:p>
          <a:p>
            <a:r>
              <a:rPr lang="en-GB" dirty="0"/>
              <a:t>Helps with consecutive 1s</a:t>
            </a:r>
          </a:p>
          <a:p>
            <a:r>
              <a:rPr lang="en-GB" dirty="0"/>
              <a:t>What about consecutive 0s?</a:t>
            </a:r>
          </a:p>
        </p:txBody>
      </p:sp>
    </p:spTree>
    <p:extLst>
      <p:ext uri="{BB962C8B-B14F-4D97-AF65-F5344CB8AC3E}">
        <p14:creationId xmlns:p14="http://schemas.microsoft.com/office/powerpoint/2010/main" val="12612041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a:lstStyle/>
          <a:p>
            <a:r>
              <a:rPr lang="en-GB"/>
              <a:t>Manchester Encoding</a:t>
            </a:r>
          </a:p>
        </p:txBody>
      </p:sp>
      <p:sp>
        <p:nvSpPr>
          <p:cNvPr id="21506" name="Rectangle 2"/>
          <p:cNvSpPr>
            <a:spLocks noGrp="1" noChangeArrowheads="1"/>
          </p:cNvSpPr>
          <p:nvPr>
            <p:ph type="body" idx="1"/>
          </p:nvPr>
        </p:nvSpPr>
        <p:spPr/>
        <p:txBody>
          <a:bodyPr>
            <a:normAutofit lnSpcReduction="10000"/>
          </a:bodyPr>
          <a:lstStyle/>
          <a:p>
            <a:r>
              <a:rPr lang="en-GB" dirty="0"/>
              <a:t>Merges clock with exclusive-OR of the data being transmitted using NRZ.</a:t>
            </a:r>
          </a:p>
          <a:p>
            <a:r>
              <a:rPr lang="en-GB" dirty="0"/>
              <a:t>Clock goes from low to high once each clock cycle.</a:t>
            </a:r>
          </a:p>
          <a:p>
            <a:r>
              <a:rPr lang="en-GB" dirty="0">
                <a:highlight>
                  <a:srgbClr val="FFFF00"/>
                </a:highlight>
              </a:rPr>
              <a:t>A zero is a low-to-high transition and a one is a high-to-low transition</a:t>
            </a:r>
          </a:p>
          <a:p>
            <a:r>
              <a:rPr lang="en-GB" dirty="0">
                <a:highlight>
                  <a:srgbClr val="808080"/>
                </a:highlight>
              </a:rPr>
              <a:t>Doubles rate of signal transitions on the wire</a:t>
            </a:r>
          </a:p>
          <a:p>
            <a:r>
              <a:rPr lang="en-GB" dirty="0">
                <a:highlight>
                  <a:srgbClr val="808080"/>
                </a:highlight>
              </a:rPr>
              <a:t>50% efficiency</a:t>
            </a:r>
          </a:p>
        </p:txBody>
      </p:sp>
    </p:spTree>
    <p:extLst>
      <p:ext uri="{BB962C8B-B14F-4D97-AF65-F5344CB8AC3E}">
        <p14:creationId xmlns:p14="http://schemas.microsoft.com/office/powerpoint/2010/main" val="15592791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r>
              <a:rPr lang="en-GB"/>
              <a:t>Encoding Diagram</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60" y="2302802"/>
            <a:ext cx="7050240" cy="308624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6058205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p:txBody>
          <a:bodyPr/>
          <a:lstStyle/>
          <a:p>
            <a:r>
              <a:rPr lang="en-GB"/>
              <a:t>4B/5B Encoding</a:t>
            </a:r>
          </a:p>
        </p:txBody>
      </p:sp>
      <p:sp>
        <p:nvSpPr>
          <p:cNvPr id="23554" name="Rectangle 2"/>
          <p:cNvSpPr>
            <a:spLocks noGrp="1" noChangeArrowheads="1"/>
          </p:cNvSpPr>
          <p:nvPr>
            <p:ph type="body" idx="1"/>
          </p:nvPr>
        </p:nvSpPr>
        <p:spPr/>
        <p:txBody>
          <a:bodyPr>
            <a:normAutofit fontScale="92500" lnSpcReduction="20000"/>
          </a:bodyPr>
          <a:lstStyle/>
          <a:p>
            <a:r>
              <a:rPr lang="en-GB" dirty="0"/>
              <a:t>Translation table from original bits into bit pattern with some variation in the bits.</a:t>
            </a:r>
          </a:p>
          <a:p>
            <a:r>
              <a:rPr lang="en-GB" dirty="0"/>
              <a:t>Examples:</a:t>
            </a:r>
          </a:p>
          <a:p>
            <a:pPr lvl="1"/>
            <a:r>
              <a:rPr lang="en-GB" dirty="0"/>
              <a:t>0000   →    11110  			1111   →    11101</a:t>
            </a:r>
          </a:p>
          <a:p>
            <a:r>
              <a:rPr lang="en-GB" dirty="0"/>
              <a:t>No more than 1 leading 0, no more than 2 trailing 0s. Therefore, no more than 3 0's in a row.</a:t>
            </a:r>
          </a:p>
          <a:p>
            <a:r>
              <a:rPr lang="en-GB" dirty="0"/>
              <a:t>Sent using </a:t>
            </a:r>
            <a:r>
              <a:rPr lang="en-GB" b="1" dirty="0"/>
              <a:t>NRZI</a:t>
            </a:r>
          </a:p>
          <a:p>
            <a:r>
              <a:rPr lang="en-GB" dirty="0"/>
              <a:t>What about consecutive 1s? </a:t>
            </a:r>
            <a:r>
              <a:rPr lang="en-GB" b="1" dirty="0"/>
              <a:t>Taken care of BY NRZI!</a:t>
            </a:r>
            <a:endParaRPr lang="en-GB" dirty="0"/>
          </a:p>
          <a:p>
            <a:r>
              <a:rPr lang="en-GB" dirty="0"/>
              <a:t>80% efficiency</a:t>
            </a:r>
          </a:p>
        </p:txBody>
      </p:sp>
    </p:spTree>
    <p:extLst>
      <p:ext uri="{BB962C8B-B14F-4D97-AF65-F5344CB8AC3E}">
        <p14:creationId xmlns:p14="http://schemas.microsoft.com/office/powerpoint/2010/main" val="15740482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en-US" sz="4000" dirty="0"/>
              <a:t>Physical Media: Twisted Pair</a:t>
            </a:r>
          </a:p>
        </p:txBody>
      </p:sp>
      <p:sp>
        <p:nvSpPr>
          <p:cNvPr id="59397" name="Rectangle 3"/>
          <p:cNvSpPr>
            <a:spLocks noGrp="1" noChangeArrowheads="1"/>
          </p:cNvSpPr>
          <p:nvPr>
            <p:ph type="body" sz="half" idx="1"/>
          </p:nvPr>
        </p:nvSpPr>
        <p:spPr>
          <a:xfrm>
            <a:off x="107504" y="1268760"/>
            <a:ext cx="4322763" cy="4648200"/>
          </a:xfrm>
        </p:spPr>
        <p:txBody>
          <a:bodyPr/>
          <a:lstStyle/>
          <a:p>
            <a:r>
              <a:rPr lang="en-US" sz="2400" dirty="0">
                <a:solidFill>
                  <a:srgbClr val="800000"/>
                </a:solidFill>
              </a:rPr>
              <a:t>Bit:</a:t>
            </a:r>
            <a:r>
              <a:rPr lang="en-US" sz="2400" dirty="0">
                <a:solidFill>
                  <a:srgbClr val="FF0000"/>
                </a:solidFill>
              </a:rPr>
              <a:t> </a:t>
            </a:r>
            <a:r>
              <a:rPr lang="en-US" sz="2400" dirty="0"/>
              <a:t>propagates between</a:t>
            </a:r>
            <a:br>
              <a:rPr lang="en-US" sz="2400" dirty="0"/>
            </a:br>
            <a:r>
              <a:rPr lang="en-US" sz="2400" dirty="0"/>
              <a:t>transmitter/receiver pairs.</a:t>
            </a:r>
            <a:endParaRPr lang="en-US" sz="2400" dirty="0">
              <a:solidFill>
                <a:srgbClr val="FF0000"/>
              </a:solidFill>
            </a:endParaRPr>
          </a:p>
          <a:p>
            <a:r>
              <a:rPr lang="en-US" sz="2400" dirty="0">
                <a:solidFill>
                  <a:srgbClr val="800000"/>
                </a:solidFill>
              </a:rPr>
              <a:t>physical link: </a:t>
            </a:r>
            <a:r>
              <a:rPr lang="en-US" sz="2400" dirty="0"/>
              <a:t>what lies between transmitter &amp; receiver.</a:t>
            </a:r>
          </a:p>
          <a:p>
            <a:r>
              <a:rPr lang="en-US" sz="2400" dirty="0">
                <a:solidFill>
                  <a:srgbClr val="800000"/>
                </a:solidFill>
              </a:rPr>
              <a:t>guided media: </a:t>
            </a:r>
          </a:p>
          <a:p>
            <a:pPr lvl="1"/>
            <a:r>
              <a:rPr lang="en-US" sz="2000" dirty="0"/>
              <a:t>signals propagate in solid media: copper, fiber, coax.</a:t>
            </a:r>
          </a:p>
          <a:p>
            <a:r>
              <a:rPr lang="en-US" sz="2400" dirty="0">
                <a:solidFill>
                  <a:srgbClr val="800000"/>
                </a:solidFill>
              </a:rPr>
              <a:t>unguided media: </a:t>
            </a:r>
          </a:p>
          <a:p>
            <a:pPr lvl="1"/>
            <a:r>
              <a:rPr lang="en-US" sz="2000" dirty="0"/>
              <a:t>signals propagate freely, e.g., radio.</a:t>
            </a:r>
          </a:p>
        </p:txBody>
      </p:sp>
      <p:sp>
        <p:nvSpPr>
          <p:cNvPr id="59398" name="Rectangle 4"/>
          <p:cNvSpPr>
            <a:spLocks noGrp="1" noChangeArrowheads="1"/>
          </p:cNvSpPr>
          <p:nvPr>
            <p:ph type="body" sz="half" idx="2"/>
          </p:nvPr>
        </p:nvSpPr>
        <p:spPr>
          <a:xfrm>
            <a:off x="4499992" y="1277938"/>
            <a:ext cx="4464496" cy="4648200"/>
          </a:xfrm>
        </p:spPr>
        <p:txBody>
          <a:bodyPr/>
          <a:lstStyle/>
          <a:p>
            <a:pPr>
              <a:buFont typeface="Wingdings" pitchFamily="2" charset="2"/>
              <a:buNone/>
            </a:pPr>
            <a:r>
              <a:rPr lang="en-US" sz="2400" dirty="0">
                <a:solidFill>
                  <a:srgbClr val="800000"/>
                </a:solidFill>
              </a:rPr>
              <a:t>Unshielded Twisted Pair (UTP)</a:t>
            </a:r>
          </a:p>
          <a:p>
            <a:r>
              <a:rPr lang="en-US" sz="2400" dirty="0"/>
              <a:t>two insulated copper wires</a:t>
            </a:r>
          </a:p>
          <a:p>
            <a:pPr lvl="1"/>
            <a:r>
              <a:rPr lang="en-US" sz="2000" dirty="0"/>
              <a:t>Category 3: traditional phone wires, 10 Mbps Ethernet</a:t>
            </a:r>
          </a:p>
          <a:p>
            <a:pPr lvl="1"/>
            <a:r>
              <a:rPr lang="en-US" sz="2000" dirty="0"/>
              <a:t>Category 5 : </a:t>
            </a:r>
            <a:br>
              <a:rPr lang="en-US" sz="2000" dirty="0"/>
            </a:br>
            <a:r>
              <a:rPr lang="en-US" sz="2000" dirty="0"/>
              <a:t>100Mbps Ethernet</a:t>
            </a:r>
          </a:p>
        </p:txBody>
      </p:sp>
      <p:pic>
        <p:nvPicPr>
          <p:cNvPr id="593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038" y="4077072"/>
            <a:ext cx="2276475" cy="170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2407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457200" y="85069"/>
            <a:ext cx="8229600" cy="1143000"/>
          </a:xfrm>
        </p:spPr>
        <p:txBody>
          <a:bodyPr>
            <a:normAutofit fontScale="90000"/>
          </a:bodyPr>
          <a:lstStyle/>
          <a:p>
            <a:r>
              <a:rPr lang="en-US" dirty="0"/>
              <a:t>Physical Media: Coaxial Cable and Optical Fiber</a:t>
            </a:r>
          </a:p>
        </p:txBody>
      </p:sp>
      <p:sp>
        <p:nvSpPr>
          <p:cNvPr id="60421" name="Rectangle 3"/>
          <p:cNvSpPr>
            <a:spLocks noGrp="1" noChangeArrowheads="1"/>
          </p:cNvSpPr>
          <p:nvPr>
            <p:ph sz="half" idx="1"/>
          </p:nvPr>
        </p:nvSpPr>
        <p:spPr>
          <a:xfrm>
            <a:off x="457200" y="1600200"/>
            <a:ext cx="4038600" cy="4525963"/>
          </a:xfrm>
        </p:spPr>
        <p:txBody>
          <a:bodyPr>
            <a:normAutofit lnSpcReduction="10000"/>
          </a:bodyPr>
          <a:lstStyle/>
          <a:p>
            <a:r>
              <a:rPr lang="en-US" dirty="0"/>
              <a:t>Coaxial cable:</a:t>
            </a:r>
          </a:p>
          <a:p>
            <a:pPr lvl="1"/>
            <a:r>
              <a:rPr lang="en-US" dirty="0"/>
              <a:t>two concentric copper conductors</a:t>
            </a:r>
          </a:p>
          <a:p>
            <a:pPr lvl="1"/>
            <a:r>
              <a:rPr lang="en-US" dirty="0"/>
              <a:t>bidirectional</a:t>
            </a:r>
          </a:p>
          <a:p>
            <a:pPr lvl="1"/>
            <a:r>
              <a:rPr lang="en-US" dirty="0"/>
              <a:t>baseband:</a:t>
            </a:r>
          </a:p>
          <a:p>
            <a:pPr lvl="2"/>
            <a:r>
              <a:rPr lang="en-US" dirty="0"/>
              <a:t>single channel on cable</a:t>
            </a:r>
          </a:p>
          <a:p>
            <a:pPr lvl="2"/>
            <a:r>
              <a:rPr lang="en-US" dirty="0"/>
              <a:t>High speed w/o modulation</a:t>
            </a:r>
          </a:p>
          <a:p>
            <a:pPr lvl="2"/>
            <a:r>
              <a:rPr lang="en-US" dirty="0"/>
              <a:t>legacy Ethernet</a:t>
            </a:r>
          </a:p>
          <a:p>
            <a:pPr lvl="1"/>
            <a:r>
              <a:rPr lang="en-US" dirty="0"/>
              <a:t>broadband:</a:t>
            </a:r>
          </a:p>
          <a:p>
            <a:pPr lvl="2"/>
            <a:r>
              <a:rPr lang="en-US" dirty="0"/>
              <a:t>multiple channels on cable</a:t>
            </a:r>
          </a:p>
        </p:txBody>
      </p:sp>
      <p:pic>
        <p:nvPicPr>
          <p:cNvPr id="60422" name="Picture 4" descr="co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088" y="5877437"/>
            <a:ext cx="2189261" cy="950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23" name="Rectangle 5"/>
          <p:cNvSpPr>
            <a:spLocks noChangeArrowheads="1"/>
          </p:cNvSpPr>
          <p:nvPr/>
        </p:nvSpPr>
        <p:spPr bwMode="auto">
          <a:xfrm>
            <a:off x="4572000" y="1600200"/>
            <a:ext cx="4392488" cy="343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accent2"/>
              </a:buClr>
              <a:buSzPct val="85000"/>
              <a:buFont typeface="Wingdings" pitchFamily="2" charset="2"/>
              <a:buNone/>
            </a:pPr>
            <a:r>
              <a:rPr lang="en-US" sz="2800" dirty="0"/>
              <a:t>Fiber optic cable:</a:t>
            </a:r>
          </a:p>
          <a:p>
            <a:pPr marL="342900" indent="-342900" algn="l">
              <a:spcBef>
                <a:spcPct val="20000"/>
              </a:spcBef>
              <a:buSzPct val="85000"/>
              <a:buFont typeface="Arial" pitchFamily="34" charset="0"/>
              <a:buChar char="•"/>
            </a:pPr>
            <a:r>
              <a:rPr lang="en-US" dirty="0">
                <a:latin typeface="Helvetica" pitchFamily="2" charset="0"/>
              </a:rPr>
              <a:t>glass fiber carrying light pulses, each pulse a bit</a:t>
            </a:r>
          </a:p>
          <a:p>
            <a:pPr marL="342900" indent="-342900" algn="l">
              <a:spcBef>
                <a:spcPct val="20000"/>
              </a:spcBef>
              <a:buSzPct val="85000"/>
              <a:buFont typeface="Arial" pitchFamily="34" charset="0"/>
              <a:buChar char="•"/>
            </a:pPr>
            <a:r>
              <a:rPr lang="en-US" dirty="0">
                <a:latin typeface="Helvetica" pitchFamily="2" charset="0"/>
              </a:rPr>
              <a:t>high-speed operation:</a:t>
            </a:r>
          </a:p>
          <a:p>
            <a:pPr marL="800100" lvl="1" indent="-342900" algn="l">
              <a:spcBef>
                <a:spcPct val="20000"/>
              </a:spcBef>
              <a:buSzPct val="75000"/>
              <a:buFont typeface="Arial" pitchFamily="34" charset="0"/>
              <a:buChar char="•"/>
            </a:pPr>
            <a:r>
              <a:rPr lang="en-US" sz="2000" dirty="0">
                <a:latin typeface="Helvetica" pitchFamily="2" charset="0"/>
              </a:rPr>
              <a:t>point-to-point transmission (e.g., 10’s-100’s </a:t>
            </a:r>
            <a:r>
              <a:rPr lang="en-US" sz="2000" dirty="0" err="1">
                <a:latin typeface="Helvetica" pitchFamily="2" charset="0"/>
              </a:rPr>
              <a:t>Gps</a:t>
            </a:r>
            <a:r>
              <a:rPr lang="en-US" sz="2000" dirty="0">
                <a:latin typeface="Helvetica" pitchFamily="2" charset="0"/>
              </a:rPr>
              <a:t>)</a:t>
            </a:r>
          </a:p>
          <a:p>
            <a:pPr marL="342900" indent="-342900" algn="l">
              <a:spcBef>
                <a:spcPct val="20000"/>
              </a:spcBef>
              <a:buSzPct val="85000"/>
              <a:buFont typeface="Arial" pitchFamily="34" charset="0"/>
              <a:buChar char="•"/>
            </a:pPr>
            <a:r>
              <a:rPr lang="en-US" dirty="0">
                <a:latin typeface="Helvetica" pitchFamily="2" charset="0"/>
              </a:rPr>
              <a:t>low error rate: repeaters spaced far apart ; immune to electromagnetic noise.</a:t>
            </a:r>
          </a:p>
        </p:txBody>
      </p:sp>
      <p:pic>
        <p:nvPicPr>
          <p:cNvPr id="60424" name="Picture 6" descr="f-pi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488" y="4725144"/>
            <a:ext cx="2371725"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889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xfrm>
            <a:off x="304800" y="-27384"/>
            <a:ext cx="8382000" cy="1143000"/>
          </a:xfrm>
        </p:spPr>
        <p:txBody>
          <a:bodyPr/>
          <a:lstStyle/>
          <a:p>
            <a:r>
              <a:rPr lang="en-US" dirty="0"/>
              <a:t>Physical Media: Radio Signals</a:t>
            </a:r>
          </a:p>
        </p:txBody>
      </p:sp>
      <p:sp>
        <p:nvSpPr>
          <p:cNvPr id="61445" name="Rectangle 3"/>
          <p:cNvSpPr>
            <a:spLocks noGrp="1" noChangeArrowheads="1"/>
          </p:cNvSpPr>
          <p:nvPr>
            <p:ph type="body" sz="half" idx="1"/>
          </p:nvPr>
        </p:nvSpPr>
        <p:spPr>
          <a:xfrm>
            <a:off x="533400" y="1371600"/>
            <a:ext cx="3962400" cy="4876800"/>
          </a:xfrm>
        </p:spPr>
        <p:txBody>
          <a:bodyPr/>
          <a:lstStyle/>
          <a:p>
            <a:r>
              <a:rPr lang="en-US" sz="2400" dirty="0"/>
              <a:t>signal carried in electromagnetic spectrum.</a:t>
            </a:r>
          </a:p>
          <a:p>
            <a:r>
              <a:rPr lang="en-US" sz="2400" dirty="0"/>
              <a:t>no physical “wire”</a:t>
            </a:r>
          </a:p>
          <a:p>
            <a:r>
              <a:rPr lang="en-US" sz="2400" dirty="0"/>
              <a:t>bidirectional</a:t>
            </a:r>
          </a:p>
          <a:p>
            <a:r>
              <a:rPr lang="en-US" sz="2400" dirty="0"/>
              <a:t>propagation environment effects:</a:t>
            </a:r>
          </a:p>
          <a:p>
            <a:pPr lvl="1"/>
            <a:r>
              <a:rPr lang="en-US" sz="2000" dirty="0"/>
              <a:t>reflection </a:t>
            </a:r>
          </a:p>
          <a:p>
            <a:pPr lvl="1"/>
            <a:r>
              <a:rPr lang="en-US" sz="2000" dirty="0"/>
              <a:t>obstruction by objects</a:t>
            </a:r>
          </a:p>
          <a:p>
            <a:pPr lvl="1"/>
            <a:r>
              <a:rPr lang="en-US" sz="2000" dirty="0"/>
              <a:t>interference</a:t>
            </a:r>
          </a:p>
        </p:txBody>
      </p:sp>
      <p:sp>
        <p:nvSpPr>
          <p:cNvPr id="61446" name="Rectangle 4"/>
          <p:cNvSpPr>
            <a:spLocks noChangeArrowheads="1"/>
          </p:cNvSpPr>
          <p:nvPr/>
        </p:nvSpPr>
        <p:spPr bwMode="auto">
          <a:xfrm>
            <a:off x="4495800" y="1480482"/>
            <a:ext cx="4457700" cy="504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accent2"/>
              </a:buClr>
              <a:buSzPct val="85000"/>
              <a:buFont typeface="Wingdings" pitchFamily="2" charset="2"/>
              <a:buNone/>
            </a:pPr>
            <a:r>
              <a:rPr lang="en-US" sz="2800" dirty="0">
                <a:solidFill>
                  <a:srgbClr val="800000"/>
                </a:solidFill>
                <a:effectLst>
                  <a:outerShdw blurRad="38100" dist="38100" dir="2700000" algn="tl">
                    <a:srgbClr val="000000">
                      <a:alpha val="43137"/>
                    </a:srgbClr>
                  </a:outerShdw>
                </a:effectLst>
                <a:latin typeface="Helvetica" pitchFamily="2" charset="0"/>
              </a:rPr>
              <a:t>Radio link types:</a:t>
            </a:r>
            <a:endParaRPr lang="en-US" dirty="0">
              <a:solidFill>
                <a:srgbClr val="800000"/>
              </a:solidFill>
              <a:effectLst>
                <a:outerShdw blurRad="38100" dist="38100" dir="2700000" algn="tl">
                  <a:srgbClr val="000000">
                    <a:alpha val="43137"/>
                  </a:srgbClr>
                </a:outerShdw>
              </a:effectLst>
              <a:latin typeface="Helvetica" pitchFamily="2" charset="0"/>
            </a:endParaRPr>
          </a:p>
          <a:p>
            <a:pPr marL="342900" indent="-342900" algn="l">
              <a:spcBef>
                <a:spcPct val="20000"/>
              </a:spcBef>
              <a:buSzPct val="85000"/>
              <a:buFont typeface="Arial" pitchFamily="34" charset="0"/>
              <a:buChar char="•"/>
            </a:pPr>
            <a:r>
              <a:rPr lang="en-US" dirty="0">
                <a:solidFill>
                  <a:srgbClr val="800000"/>
                </a:solidFill>
                <a:latin typeface="Helvetica" pitchFamily="2" charset="0"/>
              </a:rPr>
              <a:t>terrestrial  microwave</a:t>
            </a:r>
          </a:p>
          <a:p>
            <a:pPr marL="800100" lvl="1" indent="-342900" algn="l">
              <a:spcBef>
                <a:spcPct val="20000"/>
              </a:spcBef>
              <a:buSzPct val="75000"/>
              <a:buFont typeface="Arial" pitchFamily="34" charset="0"/>
              <a:buChar char="•"/>
            </a:pPr>
            <a:r>
              <a:rPr lang="en-US" sz="2000" dirty="0">
                <a:latin typeface="Helvetica" pitchFamily="2" charset="0"/>
              </a:rPr>
              <a:t>e.g. up to 45 Mbps channels</a:t>
            </a:r>
          </a:p>
          <a:p>
            <a:pPr marL="342900" indent="-342900" algn="l">
              <a:spcBef>
                <a:spcPct val="20000"/>
              </a:spcBef>
              <a:buSzPct val="85000"/>
              <a:buFont typeface="Arial" pitchFamily="34" charset="0"/>
              <a:buChar char="•"/>
            </a:pPr>
            <a:r>
              <a:rPr lang="en-US" dirty="0">
                <a:solidFill>
                  <a:srgbClr val="800000"/>
                </a:solidFill>
                <a:latin typeface="Helvetica" pitchFamily="2" charset="0"/>
              </a:rPr>
              <a:t>LAN</a:t>
            </a:r>
            <a:r>
              <a:rPr lang="en-US" dirty="0">
                <a:latin typeface="Helvetica" pitchFamily="2" charset="0"/>
              </a:rPr>
              <a:t> (e.g., </a:t>
            </a:r>
            <a:r>
              <a:rPr lang="en-US" dirty="0" err="1">
                <a:latin typeface="Helvetica" pitchFamily="2" charset="0"/>
              </a:rPr>
              <a:t>Wifi</a:t>
            </a:r>
            <a:r>
              <a:rPr lang="en-US" dirty="0">
                <a:latin typeface="Helvetica" pitchFamily="2" charset="0"/>
              </a:rPr>
              <a:t>)</a:t>
            </a:r>
          </a:p>
          <a:p>
            <a:pPr marL="800100" lvl="1" indent="-342900" algn="l">
              <a:spcBef>
                <a:spcPct val="20000"/>
              </a:spcBef>
              <a:buSzPct val="75000"/>
              <a:buFont typeface="Arial" pitchFamily="34" charset="0"/>
              <a:buChar char="•"/>
            </a:pPr>
            <a:r>
              <a:rPr lang="en-US" sz="2000" dirty="0">
                <a:latin typeface="Helvetica" pitchFamily="2" charset="0"/>
              </a:rPr>
              <a:t>11Mbps, 54 Mbps</a:t>
            </a:r>
          </a:p>
          <a:p>
            <a:pPr marL="342900" indent="-342900" algn="l">
              <a:spcBef>
                <a:spcPct val="20000"/>
              </a:spcBef>
              <a:buSzPct val="85000"/>
              <a:buFont typeface="Arial" pitchFamily="34" charset="0"/>
              <a:buChar char="•"/>
            </a:pPr>
            <a:r>
              <a:rPr lang="en-US" dirty="0">
                <a:solidFill>
                  <a:srgbClr val="800000"/>
                </a:solidFill>
                <a:latin typeface="Helvetica" pitchFamily="2" charset="0"/>
              </a:rPr>
              <a:t>wide-area</a:t>
            </a:r>
            <a:r>
              <a:rPr lang="en-US" dirty="0">
                <a:latin typeface="Helvetica" pitchFamily="2" charset="0"/>
              </a:rPr>
              <a:t> (e.g., cellular)</a:t>
            </a:r>
          </a:p>
          <a:p>
            <a:pPr marL="800100" lvl="1" indent="-342900" algn="l">
              <a:spcBef>
                <a:spcPct val="20000"/>
              </a:spcBef>
              <a:buSzPct val="75000"/>
              <a:buFont typeface="Arial" pitchFamily="34" charset="0"/>
              <a:buChar char="•"/>
            </a:pPr>
            <a:r>
              <a:rPr lang="en-US" sz="2000" dirty="0">
                <a:latin typeface="Helvetica" pitchFamily="2" charset="0"/>
              </a:rPr>
              <a:t>3G cellular: ~ 1 Mbps</a:t>
            </a:r>
          </a:p>
          <a:p>
            <a:pPr marL="342900" indent="-342900" algn="l">
              <a:spcBef>
                <a:spcPct val="20000"/>
              </a:spcBef>
              <a:buSzPct val="85000"/>
              <a:buFont typeface="Arial" pitchFamily="34" charset="0"/>
              <a:buChar char="•"/>
            </a:pPr>
            <a:r>
              <a:rPr lang="en-US" dirty="0">
                <a:solidFill>
                  <a:srgbClr val="800000"/>
                </a:solidFill>
                <a:latin typeface="Helvetica" pitchFamily="2" charset="0"/>
              </a:rPr>
              <a:t>satellite</a:t>
            </a:r>
          </a:p>
          <a:p>
            <a:pPr marL="800100" lvl="1" indent="-342900" algn="l">
              <a:spcBef>
                <a:spcPct val="20000"/>
              </a:spcBef>
              <a:buSzPct val="75000"/>
              <a:buFont typeface="Arial" pitchFamily="34" charset="0"/>
              <a:buChar char="•"/>
            </a:pPr>
            <a:r>
              <a:rPr lang="en-US" sz="2000" dirty="0">
                <a:latin typeface="Helvetica" pitchFamily="2" charset="0"/>
              </a:rPr>
              <a:t>Kbps to 45Mbps channel (or multiple smaller channels)</a:t>
            </a:r>
          </a:p>
          <a:p>
            <a:pPr marL="800100" lvl="1" indent="-342900" algn="l">
              <a:spcBef>
                <a:spcPct val="20000"/>
              </a:spcBef>
              <a:buSzPct val="75000"/>
              <a:buFont typeface="Arial" pitchFamily="34" charset="0"/>
              <a:buChar char="•"/>
            </a:pPr>
            <a:r>
              <a:rPr lang="en-US" sz="2000" dirty="0">
                <a:latin typeface="Helvetica" pitchFamily="2" charset="0"/>
              </a:rPr>
              <a:t>270 </a:t>
            </a:r>
            <a:r>
              <a:rPr lang="en-US" sz="2000" dirty="0" err="1">
                <a:latin typeface="Helvetica" pitchFamily="2" charset="0"/>
              </a:rPr>
              <a:t>msec</a:t>
            </a:r>
            <a:r>
              <a:rPr lang="en-US" sz="2000" dirty="0">
                <a:latin typeface="Helvetica" pitchFamily="2" charset="0"/>
              </a:rPr>
              <a:t> end-end delay</a:t>
            </a:r>
          </a:p>
          <a:p>
            <a:pPr marL="800100" lvl="1" indent="-342900" algn="l">
              <a:spcBef>
                <a:spcPct val="20000"/>
              </a:spcBef>
              <a:buSzPct val="75000"/>
              <a:buFont typeface="Arial" pitchFamily="34" charset="0"/>
              <a:buChar char="•"/>
            </a:pPr>
            <a:r>
              <a:rPr lang="en-US" sz="2000" dirty="0">
                <a:latin typeface="Helvetica" pitchFamily="2" charset="0"/>
              </a:rPr>
              <a:t>geosynchronous versus low altitude</a:t>
            </a:r>
          </a:p>
        </p:txBody>
      </p:sp>
    </p:spTree>
    <p:extLst>
      <p:ext uri="{BB962C8B-B14F-4D97-AF65-F5344CB8AC3E}">
        <p14:creationId xmlns:p14="http://schemas.microsoft.com/office/powerpoint/2010/main" val="569109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42"/>
          <p:cNvGrpSpPr>
            <a:grpSpLocks/>
          </p:cNvGrpSpPr>
          <p:nvPr/>
        </p:nvGrpSpPr>
        <p:grpSpPr bwMode="auto">
          <a:xfrm>
            <a:off x="1169988" y="1495103"/>
            <a:ext cx="6375400" cy="2293937"/>
            <a:chOff x="1182688" y="1198563"/>
            <a:chExt cx="6375400" cy="2293937"/>
          </a:xfrm>
        </p:grpSpPr>
        <p:graphicFrame>
          <p:nvGraphicFramePr>
            <p:cNvPr id="7170" name="Object 2"/>
            <p:cNvGraphicFramePr>
              <a:graphicFrameLocks noChangeAspect="1"/>
            </p:cNvGraphicFramePr>
            <p:nvPr/>
          </p:nvGraphicFramePr>
          <p:xfrm>
            <a:off x="1349375" y="1966913"/>
            <a:ext cx="611188" cy="52070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717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75" y="1966913"/>
                          <a:ext cx="611188"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7174" name="Rectangle 5"/>
            <p:cNvSpPr>
              <a:spLocks noChangeArrowheads="1"/>
            </p:cNvSpPr>
            <p:nvPr/>
          </p:nvSpPr>
          <p:spPr bwMode="auto">
            <a:xfrm>
              <a:off x="2105025" y="2009775"/>
              <a:ext cx="206375" cy="414338"/>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175" name="Line 7"/>
            <p:cNvSpPr>
              <a:spLocks noChangeShapeType="1"/>
            </p:cNvSpPr>
            <p:nvPr/>
          </p:nvSpPr>
          <p:spPr bwMode="auto">
            <a:xfrm>
              <a:off x="1952625" y="2205038"/>
              <a:ext cx="139700"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7176" name="Freeform 8"/>
            <p:cNvSpPr>
              <a:spLocks/>
            </p:cNvSpPr>
            <p:nvPr/>
          </p:nvSpPr>
          <p:spPr bwMode="auto">
            <a:xfrm>
              <a:off x="3043238" y="1387475"/>
              <a:ext cx="2046287" cy="2049463"/>
            </a:xfrm>
            <a:custGeom>
              <a:avLst/>
              <a:gdLst>
                <a:gd name="T0" fmla="*/ 378531 w 1292"/>
                <a:gd name="T1" fmla="*/ 11431 h 1255"/>
                <a:gd name="T2" fmla="*/ 55433 w 1292"/>
                <a:gd name="T3" fmla="*/ 256387 h 1255"/>
                <a:gd name="T4" fmla="*/ 45931 w 1292"/>
                <a:gd name="T5" fmla="*/ 854079 h 1255"/>
                <a:gd name="T6" fmla="*/ 83942 w 1292"/>
                <a:gd name="T7" fmla="*/ 1353789 h 1255"/>
                <a:gd name="T8" fmla="*/ 388034 w 1292"/>
                <a:gd name="T9" fmla="*/ 1422376 h 1255"/>
                <a:gd name="T10" fmla="*/ 1024727 w 1292"/>
                <a:gd name="T11" fmla="*/ 1843700 h 1255"/>
                <a:gd name="T12" fmla="*/ 1575894 w 1292"/>
                <a:gd name="T13" fmla="*/ 2020068 h 1255"/>
                <a:gd name="T14" fmla="*/ 1898992 w 1292"/>
                <a:gd name="T15" fmla="*/ 1667332 h 1255"/>
                <a:gd name="T16" fmla="*/ 2013027 w 1292"/>
                <a:gd name="T17" fmla="*/ 726702 h 1255"/>
                <a:gd name="T18" fmla="*/ 1908495 w 1292"/>
                <a:gd name="T19" fmla="*/ 344571 h 1255"/>
                <a:gd name="T20" fmla="*/ 1186276 w 1292"/>
                <a:gd name="T21" fmla="*/ 187799 h 1255"/>
                <a:gd name="T22" fmla="*/ 378531 w 1292"/>
                <a:gd name="T23" fmla="*/ 11431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177" name="Oval 9"/>
            <p:cNvSpPr>
              <a:spLocks noChangeArrowheads="1"/>
            </p:cNvSpPr>
            <p:nvPr/>
          </p:nvSpPr>
          <p:spPr bwMode="auto">
            <a:xfrm>
              <a:off x="3227388" y="1857375"/>
              <a:ext cx="193675" cy="193675"/>
            </a:xfrm>
            <a:prstGeom prst="ellipse">
              <a:avLst/>
            </a:prstGeom>
            <a:solidFill>
              <a:schemeClr val="tx1"/>
            </a:solidFill>
            <a:ln w="9525">
              <a:solidFill>
                <a:schemeClr val="tx1"/>
              </a:solidFill>
              <a:round/>
              <a:headEnd/>
              <a:tailEnd/>
            </a:ln>
          </p:spPr>
          <p:txBody>
            <a:bodyPr wrap="none" anchor="ctr"/>
            <a:lstStyle/>
            <a:p>
              <a:endParaRPr lang="en-US"/>
            </a:p>
          </p:txBody>
        </p:sp>
        <p:sp>
          <p:nvSpPr>
            <p:cNvPr id="7178" name="Oval 11"/>
            <p:cNvSpPr>
              <a:spLocks noChangeArrowheads="1"/>
            </p:cNvSpPr>
            <p:nvPr/>
          </p:nvSpPr>
          <p:spPr bwMode="auto">
            <a:xfrm>
              <a:off x="4543425" y="2163763"/>
              <a:ext cx="193675" cy="193675"/>
            </a:xfrm>
            <a:prstGeom prst="ellipse">
              <a:avLst/>
            </a:prstGeom>
            <a:solidFill>
              <a:schemeClr val="tx1"/>
            </a:solidFill>
            <a:ln w="9525">
              <a:solidFill>
                <a:schemeClr val="tx1"/>
              </a:solidFill>
              <a:round/>
              <a:headEnd/>
              <a:tailEnd/>
            </a:ln>
          </p:spPr>
          <p:txBody>
            <a:bodyPr wrap="none" anchor="ctr"/>
            <a:lstStyle/>
            <a:p>
              <a:endParaRPr lang="en-US"/>
            </a:p>
          </p:txBody>
        </p:sp>
        <p:sp>
          <p:nvSpPr>
            <p:cNvPr id="7179" name="Oval 12"/>
            <p:cNvSpPr>
              <a:spLocks noChangeArrowheads="1"/>
            </p:cNvSpPr>
            <p:nvPr/>
          </p:nvSpPr>
          <p:spPr bwMode="auto">
            <a:xfrm>
              <a:off x="4017963" y="2701925"/>
              <a:ext cx="193675" cy="193675"/>
            </a:xfrm>
            <a:prstGeom prst="ellipse">
              <a:avLst/>
            </a:prstGeom>
            <a:solidFill>
              <a:schemeClr val="tx1"/>
            </a:solidFill>
            <a:ln w="9525">
              <a:solidFill>
                <a:schemeClr val="tx1"/>
              </a:solidFill>
              <a:round/>
              <a:headEnd/>
              <a:tailEnd/>
            </a:ln>
          </p:spPr>
          <p:txBody>
            <a:bodyPr wrap="none" anchor="ctr"/>
            <a:lstStyle/>
            <a:p>
              <a:endParaRPr lang="en-US"/>
            </a:p>
          </p:txBody>
        </p:sp>
        <p:sp>
          <p:nvSpPr>
            <p:cNvPr id="7180" name="Line 14"/>
            <p:cNvSpPr>
              <a:spLocks noChangeShapeType="1"/>
            </p:cNvSpPr>
            <p:nvPr/>
          </p:nvSpPr>
          <p:spPr bwMode="auto">
            <a:xfrm flipV="1">
              <a:off x="2312988" y="1981200"/>
              <a:ext cx="928687" cy="247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7181" name="Line 15"/>
            <p:cNvSpPr>
              <a:spLocks noChangeShapeType="1"/>
            </p:cNvSpPr>
            <p:nvPr/>
          </p:nvSpPr>
          <p:spPr bwMode="auto">
            <a:xfrm>
              <a:off x="3367088" y="2008188"/>
              <a:ext cx="720725" cy="7207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7182" name="Line 16"/>
            <p:cNvSpPr>
              <a:spLocks noChangeShapeType="1"/>
            </p:cNvSpPr>
            <p:nvPr/>
          </p:nvSpPr>
          <p:spPr bwMode="auto">
            <a:xfrm flipV="1">
              <a:off x="4197350" y="2312988"/>
              <a:ext cx="388938" cy="4032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7183" name="Text Box 17"/>
            <p:cNvSpPr txBox="1">
              <a:spLocks noChangeArrowheads="1"/>
            </p:cNvSpPr>
            <p:nvPr/>
          </p:nvSpPr>
          <p:spPr bwMode="auto">
            <a:xfrm>
              <a:off x="3816350" y="1517650"/>
              <a:ext cx="9937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telephone</a:t>
              </a:r>
            </a:p>
            <a:p>
              <a:r>
                <a:rPr lang="en-US" sz="1400"/>
                <a:t>network</a:t>
              </a:r>
            </a:p>
          </p:txBody>
        </p:sp>
        <p:sp>
          <p:nvSpPr>
            <p:cNvPr id="7184" name="Line 19"/>
            <p:cNvSpPr>
              <a:spLocks noChangeShapeType="1"/>
            </p:cNvSpPr>
            <p:nvPr/>
          </p:nvSpPr>
          <p:spPr bwMode="auto">
            <a:xfrm flipV="1">
              <a:off x="4681538" y="2244725"/>
              <a:ext cx="485775" cy="14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7185" name="Freeform 20"/>
            <p:cNvSpPr>
              <a:spLocks/>
            </p:cNvSpPr>
            <p:nvPr/>
          </p:nvSpPr>
          <p:spPr bwMode="auto">
            <a:xfrm>
              <a:off x="5511800" y="1443038"/>
              <a:ext cx="2046288" cy="2049462"/>
            </a:xfrm>
            <a:custGeom>
              <a:avLst/>
              <a:gdLst>
                <a:gd name="T0" fmla="*/ 378532 w 1292"/>
                <a:gd name="T1" fmla="*/ 11431 h 1255"/>
                <a:gd name="T2" fmla="*/ 55434 w 1292"/>
                <a:gd name="T3" fmla="*/ 256387 h 1255"/>
                <a:gd name="T4" fmla="*/ 45931 w 1292"/>
                <a:gd name="T5" fmla="*/ 854079 h 1255"/>
                <a:gd name="T6" fmla="*/ 83942 w 1292"/>
                <a:gd name="T7" fmla="*/ 1353788 h 1255"/>
                <a:gd name="T8" fmla="*/ 388034 w 1292"/>
                <a:gd name="T9" fmla="*/ 1422375 h 1255"/>
                <a:gd name="T10" fmla="*/ 1024728 w 1292"/>
                <a:gd name="T11" fmla="*/ 1843699 h 1255"/>
                <a:gd name="T12" fmla="*/ 1575895 w 1292"/>
                <a:gd name="T13" fmla="*/ 2020067 h 1255"/>
                <a:gd name="T14" fmla="*/ 1898993 w 1292"/>
                <a:gd name="T15" fmla="*/ 1667331 h 1255"/>
                <a:gd name="T16" fmla="*/ 2013028 w 1292"/>
                <a:gd name="T17" fmla="*/ 726702 h 1255"/>
                <a:gd name="T18" fmla="*/ 1908496 w 1292"/>
                <a:gd name="T19" fmla="*/ 344571 h 1255"/>
                <a:gd name="T20" fmla="*/ 1186277 w 1292"/>
                <a:gd name="T21" fmla="*/ 187799 h 1255"/>
                <a:gd name="T22" fmla="*/ 378532 w 1292"/>
                <a:gd name="T23" fmla="*/ 11431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pSp>
          <p:nvGrpSpPr>
            <p:cNvPr id="7186" name="Group 21"/>
            <p:cNvGrpSpPr>
              <a:grpSpLocks/>
            </p:cNvGrpSpPr>
            <p:nvPr/>
          </p:nvGrpSpPr>
          <p:grpSpPr bwMode="auto">
            <a:xfrm>
              <a:off x="5665788" y="2116138"/>
              <a:ext cx="569912" cy="285750"/>
              <a:chOff x="533" y="321"/>
              <a:chExt cx="359" cy="180"/>
            </a:xfrm>
          </p:grpSpPr>
          <p:grpSp>
            <p:nvGrpSpPr>
              <p:cNvPr id="7195" name="Group 22"/>
              <p:cNvGrpSpPr>
                <a:grpSpLocks/>
              </p:cNvGrpSpPr>
              <p:nvPr/>
            </p:nvGrpSpPr>
            <p:grpSpPr bwMode="auto">
              <a:xfrm>
                <a:off x="533" y="321"/>
                <a:ext cx="359" cy="180"/>
                <a:chOff x="1009" y="655"/>
                <a:chExt cx="359" cy="180"/>
              </a:xfrm>
            </p:grpSpPr>
            <p:sp>
              <p:nvSpPr>
                <p:cNvPr id="7197" name="Oval 23"/>
                <p:cNvSpPr>
                  <a:spLocks noChangeArrowheads="1"/>
                </p:cNvSpPr>
                <p:nvPr/>
              </p:nvSpPr>
              <p:spPr bwMode="auto">
                <a:xfrm>
                  <a:off x="1012" y="735"/>
                  <a:ext cx="356" cy="1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198" name="Line 24"/>
                <p:cNvSpPr>
                  <a:spLocks noChangeShapeType="1"/>
                </p:cNvSpPr>
                <p:nvPr/>
              </p:nvSpPr>
              <p:spPr bwMode="auto">
                <a:xfrm>
                  <a:off x="1012" y="727"/>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99" name="Line 25"/>
                <p:cNvSpPr>
                  <a:spLocks noChangeShapeType="1"/>
                </p:cNvSpPr>
                <p:nvPr/>
              </p:nvSpPr>
              <p:spPr bwMode="auto">
                <a:xfrm>
                  <a:off x="1368" y="727"/>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200" name="Rectangle 26"/>
                <p:cNvSpPr>
                  <a:spLocks noChangeArrowheads="1"/>
                </p:cNvSpPr>
                <p:nvPr/>
              </p:nvSpPr>
              <p:spPr bwMode="auto">
                <a:xfrm>
                  <a:off x="1012" y="727"/>
                  <a:ext cx="353" cy="61"/>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7201" name="Oval 27"/>
                <p:cNvSpPr>
                  <a:spLocks noChangeArrowheads="1"/>
                </p:cNvSpPr>
                <p:nvPr/>
              </p:nvSpPr>
              <p:spPr bwMode="auto">
                <a:xfrm>
                  <a:off x="1009" y="655"/>
                  <a:ext cx="356" cy="11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202" name="Group 28"/>
                <p:cNvGrpSpPr>
                  <a:grpSpLocks/>
                </p:cNvGrpSpPr>
                <p:nvPr/>
              </p:nvGrpSpPr>
              <p:grpSpPr bwMode="auto">
                <a:xfrm>
                  <a:off x="1095" y="681"/>
                  <a:ext cx="176" cy="68"/>
                  <a:chOff x="2848" y="848"/>
                  <a:chExt cx="140" cy="98"/>
                </a:xfrm>
              </p:grpSpPr>
              <p:sp>
                <p:nvSpPr>
                  <p:cNvPr id="7207" name="Line 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208" name="Line 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209" name="Line 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7203" name="Group 32"/>
                <p:cNvGrpSpPr>
                  <a:grpSpLocks/>
                </p:cNvGrpSpPr>
                <p:nvPr/>
              </p:nvGrpSpPr>
              <p:grpSpPr bwMode="auto">
                <a:xfrm flipV="1">
                  <a:off x="1095" y="680"/>
                  <a:ext cx="176" cy="68"/>
                  <a:chOff x="2848" y="848"/>
                  <a:chExt cx="140" cy="98"/>
                </a:xfrm>
              </p:grpSpPr>
              <p:sp>
                <p:nvSpPr>
                  <p:cNvPr id="7204" name="Line 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205" name="Line 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206" name="Line 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7196" name="Line 36"/>
              <p:cNvSpPr>
                <a:spLocks noChangeShapeType="1"/>
              </p:cNvSpPr>
              <p:nvPr/>
            </p:nvSpPr>
            <p:spPr bwMode="auto">
              <a:xfrm>
                <a:off x="535" y="368"/>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7187" name="Line 37"/>
            <p:cNvSpPr>
              <a:spLocks noChangeShapeType="1"/>
            </p:cNvSpPr>
            <p:nvPr/>
          </p:nvSpPr>
          <p:spPr bwMode="auto">
            <a:xfrm flipH="1" flipV="1">
              <a:off x="5346700" y="2244725"/>
              <a:ext cx="319088" cy="14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7188" name="Text Box 38"/>
            <p:cNvSpPr txBox="1">
              <a:spLocks noChangeArrowheads="1"/>
            </p:cNvSpPr>
            <p:nvPr/>
          </p:nvSpPr>
          <p:spPr bwMode="auto">
            <a:xfrm>
              <a:off x="6045200" y="1727200"/>
              <a:ext cx="91598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Internet</a:t>
              </a:r>
            </a:p>
          </p:txBody>
        </p:sp>
        <p:sp>
          <p:nvSpPr>
            <p:cNvPr id="7189" name="Text Box 39"/>
            <p:cNvSpPr txBox="1">
              <a:spLocks noChangeArrowheads="1"/>
            </p:cNvSpPr>
            <p:nvPr/>
          </p:nvSpPr>
          <p:spPr bwMode="auto">
            <a:xfrm>
              <a:off x="2070100" y="2500313"/>
              <a:ext cx="75565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home</a:t>
              </a:r>
              <a:br>
                <a:rPr lang="en-US" sz="1400"/>
              </a:br>
              <a:r>
                <a:rPr lang="en-US" sz="1400"/>
                <a:t>dial-up</a:t>
              </a:r>
            </a:p>
            <a:p>
              <a:r>
                <a:rPr lang="en-US" sz="1400"/>
                <a:t>modem</a:t>
              </a:r>
            </a:p>
          </p:txBody>
        </p:sp>
        <p:sp>
          <p:nvSpPr>
            <p:cNvPr id="7190" name="Text Box 40"/>
            <p:cNvSpPr txBox="1">
              <a:spLocks noChangeArrowheads="1"/>
            </p:cNvSpPr>
            <p:nvPr/>
          </p:nvSpPr>
          <p:spPr bwMode="auto">
            <a:xfrm>
              <a:off x="4992688" y="2584450"/>
              <a:ext cx="1065212"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ISP</a:t>
              </a:r>
              <a:br>
                <a:rPr lang="en-US" sz="1400"/>
              </a:br>
              <a:r>
                <a:rPr lang="en-US" sz="1400"/>
                <a:t>modem</a:t>
              </a:r>
            </a:p>
            <a:p>
              <a:r>
                <a:rPr lang="en-US" sz="1400"/>
                <a:t>(e.g., AOL)</a:t>
              </a:r>
            </a:p>
          </p:txBody>
        </p:sp>
        <p:sp>
          <p:nvSpPr>
            <p:cNvPr id="7191" name="Text Box 41"/>
            <p:cNvSpPr txBox="1">
              <a:spLocks noChangeArrowheads="1"/>
            </p:cNvSpPr>
            <p:nvPr/>
          </p:nvSpPr>
          <p:spPr bwMode="auto">
            <a:xfrm>
              <a:off x="1182688" y="2598738"/>
              <a:ext cx="61595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home</a:t>
              </a:r>
            </a:p>
            <a:p>
              <a:r>
                <a:rPr lang="en-US" sz="1400"/>
                <a:t>PC</a:t>
              </a:r>
            </a:p>
          </p:txBody>
        </p:sp>
        <p:sp>
          <p:nvSpPr>
            <p:cNvPr id="7192" name="Rectangle 44"/>
            <p:cNvSpPr>
              <a:spLocks noChangeArrowheads="1"/>
            </p:cNvSpPr>
            <p:nvPr/>
          </p:nvSpPr>
          <p:spPr bwMode="auto">
            <a:xfrm>
              <a:off x="3019425" y="1677988"/>
              <a:ext cx="623888" cy="541337"/>
            </a:xfrm>
            <a:prstGeom prst="rect">
              <a:avLst/>
            </a:prstGeom>
            <a:noFill/>
            <a:ln w="9525">
              <a:solidFill>
                <a:schemeClr val="tx1"/>
              </a:solidFill>
              <a:prstDash val="dash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193" name="Text Box 45"/>
            <p:cNvSpPr txBox="1">
              <a:spLocks noChangeArrowheads="1"/>
            </p:cNvSpPr>
            <p:nvPr/>
          </p:nvSpPr>
          <p:spPr bwMode="auto">
            <a:xfrm>
              <a:off x="2554288" y="1198563"/>
              <a:ext cx="8286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central </a:t>
              </a:r>
              <a:br>
                <a:rPr lang="en-US" sz="1400"/>
              </a:br>
              <a:r>
                <a:rPr lang="en-US" sz="1400"/>
                <a:t>office</a:t>
              </a:r>
            </a:p>
          </p:txBody>
        </p:sp>
        <p:sp>
          <p:nvSpPr>
            <p:cNvPr id="7194" name="Rectangle 46"/>
            <p:cNvSpPr>
              <a:spLocks noChangeArrowheads="1"/>
            </p:cNvSpPr>
            <p:nvPr/>
          </p:nvSpPr>
          <p:spPr bwMode="auto">
            <a:xfrm>
              <a:off x="5095386" y="2052417"/>
              <a:ext cx="206375" cy="414338"/>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grpSp>
      <p:sp>
        <p:nvSpPr>
          <p:cNvPr id="41" name="Rectangle 3"/>
          <p:cNvSpPr txBox="1">
            <a:spLocks noChangeArrowheads="1"/>
          </p:cNvSpPr>
          <p:nvPr/>
        </p:nvSpPr>
        <p:spPr>
          <a:xfrm>
            <a:off x="724611" y="4149080"/>
            <a:ext cx="7920038" cy="2449711"/>
          </a:xfrm>
          <a:prstGeom prst="rect">
            <a:avLst/>
          </a:prstGeom>
        </p:spPr>
        <p:txBody>
          <a:bodyPr/>
          <a:lstStyle/>
          <a:p>
            <a:pPr marL="342900" indent="-342900" algn="l">
              <a:spcBef>
                <a:spcPct val="20000"/>
              </a:spcBef>
              <a:buSzPct val="75000"/>
              <a:buFont typeface="Arial" pitchFamily="34" charset="0"/>
              <a:buChar char="•"/>
              <a:defRPr/>
            </a:pPr>
            <a:r>
              <a:rPr lang="en-US" kern="0" dirty="0">
                <a:latin typeface="+mn-lt"/>
              </a:rPr>
              <a:t>Uses existing telephony infrastructure.</a:t>
            </a:r>
          </a:p>
          <a:p>
            <a:pPr marL="342900" indent="-342900" algn="l">
              <a:spcBef>
                <a:spcPct val="20000"/>
              </a:spcBef>
              <a:buSzPct val="75000"/>
              <a:buFont typeface="Arial" pitchFamily="34" charset="0"/>
              <a:buChar char="•"/>
              <a:defRPr/>
            </a:pPr>
            <a:r>
              <a:rPr lang="en-US" kern="0" dirty="0">
                <a:latin typeface="+mn-lt"/>
              </a:rPr>
              <a:t>Home is connected to </a:t>
            </a:r>
            <a:r>
              <a:rPr lang="en-US" kern="0" dirty="0">
                <a:solidFill>
                  <a:srgbClr val="800000"/>
                </a:solidFill>
                <a:latin typeface="+mn-lt"/>
              </a:rPr>
              <a:t>central office (analog signals).</a:t>
            </a:r>
          </a:p>
          <a:p>
            <a:pPr marL="342900" indent="-342900" algn="l">
              <a:spcBef>
                <a:spcPct val="20000"/>
              </a:spcBef>
              <a:buSzPct val="75000"/>
              <a:buFont typeface="Arial" pitchFamily="34" charset="0"/>
              <a:buChar char="•"/>
              <a:defRPr/>
            </a:pPr>
            <a:r>
              <a:rPr lang="en-US" kern="0" dirty="0">
                <a:latin typeface="+mn-lt"/>
              </a:rPr>
              <a:t>up to 56Kbps direct access to router (often less)</a:t>
            </a:r>
          </a:p>
          <a:p>
            <a:pPr marL="342900" indent="-342900" algn="l">
              <a:spcBef>
                <a:spcPct val="20000"/>
              </a:spcBef>
              <a:buSzPct val="75000"/>
              <a:buFont typeface="Arial" pitchFamily="34" charset="0"/>
              <a:buChar char="•"/>
              <a:defRPr/>
            </a:pPr>
            <a:r>
              <a:rPr lang="en-US" kern="0" dirty="0">
                <a:latin typeface="+mn-lt"/>
              </a:rPr>
              <a:t>Can’t surf and phone at same time: not </a:t>
            </a:r>
            <a:r>
              <a:rPr lang="en-US" kern="0" dirty="0">
                <a:solidFill>
                  <a:srgbClr val="800000"/>
                </a:solidFill>
                <a:latin typeface="+mn-lt"/>
              </a:rPr>
              <a:t>“always on”.</a:t>
            </a:r>
            <a:endParaRPr lang="en-US" sz="2000" kern="0" dirty="0">
              <a:solidFill>
                <a:srgbClr val="800000"/>
              </a:solidFill>
              <a:latin typeface="+mn-lt"/>
            </a:endParaRPr>
          </a:p>
        </p:txBody>
      </p:sp>
      <p:sp>
        <p:nvSpPr>
          <p:cNvPr id="7173" name="Title 41"/>
          <p:cNvSpPr>
            <a:spLocks noGrp="1"/>
          </p:cNvSpPr>
          <p:nvPr>
            <p:ph type="title"/>
          </p:nvPr>
        </p:nvSpPr>
        <p:spPr>
          <a:xfrm>
            <a:off x="392113" y="0"/>
            <a:ext cx="7772400" cy="1143000"/>
          </a:xfrm>
        </p:spPr>
        <p:txBody>
          <a:bodyPr/>
          <a:lstStyle/>
          <a:p>
            <a:r>
              <a:rPr lang="en-US"/>
              <a:t>Dial-up Modem</a:t>
            </a:r>
          </a:p>
        </p:txBody>
      </p:sp>
    </p:spTree>
    <p:extLst>
      <p:ext uri="{BB962C8B-B14F-4D97-AF65-F5344CB8AC3E}">
        <p14:creationId xmlns:p14="http://schemas.microsoft.com/office/powerpoint/2010/main" val="2455743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51"/>
          <p:cNvGrpSpPr>
            <a:grpSpLocks/>
          </p:cNvGrpSpPr>
          <p:nvPr/>
        </p:nvGrpSpPr>
        <p:grpSpPr bwMode="auto">
          <a:xfrm>
            <a:off x="964728" y="1439599"/>
            <a:ext cx="5551488" cy="3759200"/>
            <a:chOff x="738188" y="979488"/>
            <a:chExt cx="5551487" cy="3759200"/>
          </a:xfrm>
        </p:grpSpPr>
        <p:graphicFrame>
          <p:nvGraphicFramePr>
            <p:cNvPr id="8194" name="Object 2"/>
            <p:cNvGraphicFramePr>
              <a:graphicFrameLocks noChangeAspect="1"/>
            </p:cNvGraphicFramePr>
            <p:nvPr/>
          </p:nvGraphicFramePr>
          <p:xfrm>
            <a:off x="768350" y="3381375"/>
            <a:ext cx="611188" cy="520700"/>
          </p:xfrm>
          <a:graphic>
            <a:graphicData uri="http://schemas.openxmlformats.org/presentationml/2006/ole">
              <mc:AlternateContent xmlns:mc="http://schemas.openxmlformats.org/markup-compatibility/2006">
                <mc:Choice xmlns:v="urn:schemas-microsoft-com:vml" Requires="v">
                  <p:oleObj name="Clip" r:id="rId3" imgW="1305000" imgH="1085760" progId="MS_ClipArt_Gallery.2">
                    <p:embed/>
                  </p:oleObj>
                </mc:Choice>
                <mc:Fallback>
                  <p:oleObj name="Clip" r:id="rId3" imgW="1305000" imgH="1085760" progId="MS_ClipArt_Gallery.2">
                    <p:embed/>
                    <p:pic>
                      <p:nvPicPr>
                        <p:cNvPr id="81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3381375"/>
                          <a:ext cx="611188"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8199" name="Rectangle 3"/>
            <p:cNvSpPr>
              <a:spLocks noChangeArrowheads="1"/>
            </p:cNvSpPr>
            <p:nvPr/>
          </p:nvSpPr>
          <p:spPr bwMode="auto">
            <a:xfrm>
              <a:off x="1731963" y="2867025"/>
              <a:ext cx="288925" cy="623888"/>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grpSp>
          <p:nvGrpSpPr>
            <p:cNvPr id="8200" name="Group 44"/>
            <p:cNvGrpSpPr>
              <a:grpSpLocks/>
            </p:cNvGrpSpPr>
            <p:nvPr/>
          </p:nvGrpSpPr>
          <p:grpSpPr bwMode="auto">
            <a:xfrm>
              <a:off x="4192588" y="2689225"/>
              <a:ext cx="2097087" cy="2049463"/>
              <a:chOff x="1769" y="1380"/>
              <a:chExt cx="1321" cy="1291"/>
            </a:xfrm>
          </p:grpSpPr>
          <p:sp>
            <p:nvSpPr>
              <p:cNvPr id="8236" name="Freeform 5"/>
              <p:cNvSpPr>
                <a:spLocks/>
              </p:cNvSpPr>
              <p:nvPr/>
            </p:nvSpPr>
            <p:spPr bwMode="auto">
              <a:xfrm>
                <a:off x="1769" y="1380"/>
                <a:ext cx="1289" cy="1291"/>
              </a:xfrm>
              <a:custGeom>
                <a:avLst/>
                <a:gdLst>
                  <a:gd name="T0" fmla="*/ 238 w 1292"/>
                  <a:gd name="T1" fmla="*/ 7 h 1255"/>
                  <a:gd name="T2" fmla="*/ 35 w 1292"/>
                  <a:gd name="T3" fmla="*/ 162 h 1255"/>
                  <a:gd name="T4" fmla="*/ 29 w 1292"/>
                  <a:gd name="T5" fmla="*/ 538 h 1255"/>
                  <a:gd name="T6" fmla="*/ 53 w 1292"/>
                  <a:gd name="T7" fmla="*/ 853 h 1255"/>
                  <a:gd name="T8" fmla="*/ 244 w 1292"/>
                  <a:gd name="T9" fmla="*/ 896 h 1255"/>
                  <a:gd name="T10" fmla="*/ 645 w 1292"/>
                  <a:gd name="T11" fmla="*/ 1161 h 1255"/>
                  <a:gd name="T12" fmla="*/ 993 w 1292"/>
                  <a:gd name="T13" fmla="*/ 1272 h 1255"/>
                  <a:gd name="T14" fmla="*/ 1196 w 1292"/>
                  <a:gd name="T15" fmla="*/ 1050 h 1255"/>
                  <a:gd name="T16" fmla="*/ 1268 w 1292"/>
                  <a:gd name="T17" fmla="*/ 458 h 1255"/>
                  <a:gd name="T18" fmla="*/ 1202 w 1292"/>
                  <a:gd name="T19" fmla="*/ 217 h 1255"/>
                  <a:gd name="T20" fmla="*/ 747 w 1292"/>
                  <a:gd name="T21" fmla="*/ 118 h 1255"/>
                  <a:gd name="T22" fmla="*/ 238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237" name="Oval 6"/>
              <p:cNvSpPr>
                <a:spLocks noChangeArrowheads="1"/>
              </p:cNvSpPr>
              <p:nvPr/>
            </p:nvSpPr>
            <p:spPr bwMode="auto">
              <a:xfrm>
                <a:off x="1885" y="1676"/>
                <a:ext cx="122" cy="122"/>
              </a:xfrm>
              <a:prstGeom prst="ellipse">
                <a:avLst/>
              </a:prstGeom>
              <a:solidFill>
                <a:schemeClr val="tx1"/>
              </a:solidFill>
              <a:ln w="9525">
                <a:solidFill>
                  <a:schemeClr val="tx1"/>
                </a:solidFill>
                <a:round/>
                <a:headEnd/>
                <a:tailEnd/>
              </a:ln>
            </p:spPr>
            <p:txBody>
              <a:bodyPr wrap="none" anchor="ctr"/>
              <a:lstStyle/>
              <a:p>
                <a:endParaRPr lang="en-US"/>
              </a:p>
            </p:txBody>
          </p:sp>
          <p:sp>
            <p:nvSpPr>
              <p:cNvPr id="8238" name="Oval 7"/>
              <p:cNvSpPr>
                <a:spLocks noChangeArrowheads="1"/>
              </p:cNvSpPr>
              <p:nvPr/>
            </p:nvSpPr>
            <p:spPr bwMode="auto">
              <a:xfrm>
                <a:off x="2714" y="1869"/>
                <a:ext cx="122" cy="122"/>
              </a:xfrm>
              <a:prstGeom prst="ellipse">
                <a:avLst/>
              </a:prstGeom>
              <a:solidFill>
                <a:schemeClr val="tx1"/>
              </a:solidFill>
              <a:ln w="9525">
                <a:solidFill>
                  <a:schemeClr val="tx1"/>
                </a:solidFill>
                <a:round/>
                <a:headEnd/>
                <a:tailEnd/>
              </a:ln>
            </p:spPr>
            <p:txBody>
              <a:bodyPr wrap="none" anchor="ctr"/>
              <a:lstStyle/>
              <a:p>
                <a:endParaRPr lang="en-US"/>
              </a:p>
            </p:txBody>
          </p:sp>
          <p:sp>
            <p:nvSpPr>
              <p:cNvPr id="8239" name="Oval 8"/>
              <p:cNvSpPr>
                <a:spLocks noChangeArrowheads="1"/>
              </p:cNvSpPr>
              <p:nvPr/>
            </p:nvSpPr>
            <p:spPr bwMode="auto">
              <a:xfrm>
                <a:off x="2383" y="2208"/>
                <a:ext cx="122" cy="122"/>
              </a:xfrm>
              <a:prstGeom prst="ellipse">
                <a:avLst/>
              </a:prstGeom>
              <a:solidFill>
                <a:schemeClr val="tx1"/>
              </a:solidFill>
              <a:ln w="9525">
                <a:solidFill>
                  <a:schemeClr val="tx1"/>
                </a:solidFill>
                <a:round/>
                <a:headEnd/>
                <a:tailEnd/>
              </a:ln>
            </p:spPr>
            <p:txBody>
              <a:bodyPr wrap="none" anchor="ctr"/>
              <a:lstStyle/>
              <a:p>
                <a:endParaRPr lang="en-US"/>
              </a:p>
            </p:txBody>
          </p:sp>
          <p:sp>
            <p:nvSpPr>
              <p:cNvPr id="8240" name="Line 10"/>
              <p:cNvSpPr>
                <a:spLocks noChangeShapeType="1"/>
              </p:cNvSpPr>
              <p:nvPr/>
            </p:nvSpPr>
            <p:spPr bwMode="auto">
              <a:xfrm>
                <a:off x="1973" y="1771"/>
                <a:ext cx="454" cy="4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241" name="Line 11"/>
              <p:cNvSpPr>
                <a:spLocks noChangeShapeType="1"/>
              </p:cNvSpPr>
              <p:nvPr/>
            </p:nvSpPr>
            <p:spPr bwMode="auto">
              <a:xfrm flipV="1">
                <a:off x="2496" y="1963"/>
                <a:ext cx="245" cy="2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242" name="Text Box 12"/>
              <p:cNvSpPr txBox="1">
                <a:spLocks noChangeArrowheads="1"/>
              </p:cNvSpPr>
              <p:nvPr/>
            </p:nvSpPr>
            <p:spPr bwMode="auto">
              <a:xfrm>
                <a:off x="2063" y="1514"/>
                <a:ext cx="626"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dirty="0"/>
                  <a:t>telephone</a:t>
                </a:r>
              </a:p>
              <a:p>
                <a:r>
                  <a:rPr lang="en-US" sz="1400" dirty="0"/>
                  <a:t>network</a:t>
                </a:r>
              </a:p>
            </p:txBody>
          </p:sp>
          <p:sp>
            <p:nvSpPr>
              <p:cNvPr id="8243" name="Line 14"/>
              <p:cNvSpPr>
                <a:spLocks noChangeShapeType="1"/>
              </p:cNvSpPr>
              <p:nvPr/>
            </p:nvSpPr>
            <p:spPr bwMode="auto">
              <a:xfrm flipV="1">
                <a:off x="2784" y="1911"/>
                <a:ext cx="306" cy="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8201" name="Text Box 34"/>
            <p:cNvSpPr txBox="1">
              <a:spLocks noChangeArrowheads="1"/>
            </p:cNvSpPr>
            <p:nvPr/>
          </p:nvSpPr>
          <p:spPr bwMode="auto">
            <a:xfrm>
              <a:off x="1585913" y="3511550"/>
              <a:ext cx="75565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DSL</a:t>
              </a:r>
            </a:p>
            <a:p>
              <a:r>
                <a:rPr lang="en-US" sz="1400"/>
                <a:t>modem</a:t>
              </a:r>
            </a:p>
          </p:txBody>
        </p:sp>
        <p:sp>
          <p:nvSpPr>
            <p:cNvPr id="8202" name="Text Box 36"/>
            <p:cNvSpPr txBox="1">
              <a:spLocks noChangeArrowheads="1"/>
            </p:cNvSpPr>
            <p:nvPr/>
          </p:nvSpPr>
          <p:spPr bwMode="auto">
            <a:xfrm>
              <a:off x="738188" y="3983038"/>
              <a:ext cx="61595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home</a:t>
              </a:r>
            </a:p>
            <a:p>
              <a:r>
                <a:rPr lang="en-US" sz="1400"/>
                <a:t>PC</a:t>
              </a:r>
            </a:p>
          </p:txBody>
        </p:sp>
        <p:graphicFrame>
          <p:nvGraphicFramePr>
            <p:cNvPr id="8195" name="Object 3"/>
            <p:cNvGraphicFramePr>
              <a:graphicFrameLocks noChangeAspect="1"/>
            </p:cNvGraphicFramePr>
            <p:nvPr/>
          </p:nvGraphicFramePr>
          <p:xfrm>
            <a:off x="1179513" y="2239963"/>
            <a:ext cx="490537" cy="369887"/>
          </p:xfrm>
          <a:graphic>
            <a:graphicData uri="http://schemas.openxmlformats.org/presentationml/2006/ole">
              <mc:AlternateContent xmlns:mc="http://schemas.openxmlformats.org/markup-compatibility/2006">
                <mc:Choice xmlns:v="urn:schemas-microsoft-com:vml" Requires="v">
                  <p:oleObj name="Clip" r:id="rId5" imgW="676440" imgH="485640" progId="MS_ClipArt_Gallery.2">
                    <p:embed/>
                  </p:oleObj>
                </mc:Choice>
                <mc:Fallback>
                  <p:oleObj name="Clip" r:id="rId5" imgW="676440" imgH="485640" progId="MS_ClipArt_Gallery.2">
                    <p:embed/>
                    <p:pic>
                      <p:nvPicPr>
                        <p:cNvPr id="819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9513" y="2239963"/>
                          <a:ext cx="490537" cy="369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8203" name="Text Box 40"/>
            <p:cNvSpPr txBox="1">
              <a:spLocks noChangeArrowheads="1"/>
            </p:cNvSpPr>
            <p:nvPr/>
          </p:nvSpPr>
          <p:spPr bwMode="auto">
            <a:xfrm>
              <a:off x="1001713" y="1641475"/>
              <a:ext cx="66675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home</a:t>
              </a:r>
            </a:p>
            <a:p>
              <a:r>
                <a:rPr lang="en-US" sz="1400"/>
                <a:t>phone</a:t>
              </a:r>
            </a:p>
          </p:txBody>
        </p:sp>
        <p:sp>
          <p:nvSpPr>
            <p:cNvPr id="8204" name="Line 41"/>
            <p:cNvSpPr>
              <a:spLocks noChangeShapeType="1"/>
            </p:cNvSpPr>
            <p:nvPr/>
          </p:nvSpPr>
          <p:spPr bwMode="auto">
            <a:xfrm>
              <a:off x="1568450" y="2479675"/>
              <a:ext cx="885825" cy="5254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205" name="Line 42"/>
            <p:cNvSpPr>
              <a:spLocks noChangeShapeType="1"/>
            </p:cNvSpPr>
            <p:nvPr/>
          </p:nvSpPr>
          <p:spPr bwMode="auto">
            <a:xfrm flipV="1">
              <a:off x="1233488" y="3227388"/>
              <a:ext cx="511175" cy="3603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206" name="Rectangle 47"/>
            <p:cNvSpPr>
              <a:spLocks noChangeArrowheads="1"/>
            </p:cNvSpPr>
            <p:nvPr/>
          </p:nvSpPr>
          <p:spPr bwMode="auto">
            <a:xfrm>
              <a:off x="3700463" y="2728913"/>
              <a:ext cx="288925" cy="623887"/>
            </a:xfrm>
            <a:prstGeom prst="rect">
              <a:avLst/>
            </a:prstGeom>
            <a:solidFill>
              <a:srgbClr val="FFFF00"/>
            </a:solidFill>
            <a:ln w="9525">
              <a:solidFill>
                <a:schemeClr val="tx1"/>
              </a:solidFill>
              <a:miter lim="800000"/>
              <a:headEnd/>
              <a:tailEnd/>
            </a:ln>
          </p:spPr>
          <p:txBody>
            <a:bodyPr wrap="none" anchor="ctr"/>
            <a:lstStyle/>
            <a:p>
              <a:pPr algn="ctr"/>
              <a:endParaRPr lang="en-US"/>
            </a:p>
          </p:txBody>
        </p:sp>
        <p:sp>
          <p:nvSpPr>
            <p:cNvPr id="8207" name="Line 48"/>
            <p:cNvSpPr>
              <a:spLocks noChangeShapeType="1"/>
            </p:cNvSpPr>
            <p:nvPr/>
          </p:nvSpPr>
          <p:spPr bwMode="auto">
            <a:xfrm>
              <a:off x="2438400" y="3089275"/>
              <a:ext cx="124777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208" name="Freeform 52"/>
            <p:cNvSpPr>
              <a:spLocks/>
            </p:cNvSpPr>
            <p:nvPr/>
          </p:nvSpPr>
          <p:spPr bwMode="auto">
            <a:xfrm rot="4873784">
              <a:off x="4356101" y="1041400"/>
              <a:ext cx="1770062" cy="1646237"/>
            </a:xfrm>
            <a:custGeom>
              <a:avLst/>
              <a:gdLst>
                <a:gd name="T0" fmla="*/ 327434 w 1292"/>
                <a:gd name="T1" fmla="*/ 9182 h 1255"/>
                <a:gd name="T2" fmla="*/ 47951 w 1292"/>
                <a:gd name="T3" fmla="*/ 205944 h 1255"/>
                <a:gd name="T4" fmla="*/ 39730 w 1292"/>
                <a:gd name="T5" fmla="*/ 686041 h 1255"/>
                <a:gd name="T6" fmla="*/ 72611 w 1292"/>
                <a:gd name="T7" fmla="*/ 1087435 h 1255"/>
                <a:gd name="T8" fmla="*/ 335654 w 1292"/>
                <a:gd name="T9" fmla="*/ 1142528 h 1255"/>
                <a:gd name="T10" fmla="*/ 886401 w 1292"/>
                <a:gd name="T11" fmla="*/ 1480957 h 1255"/>
                <a:gd name="T12" fmla="*/ 1363167 w 1292"/>
                <a:gd name="T13" fmla="*/ 1622626 h 1255"/>
                <a:gd name="T14" fmla="*/ 1642650 w 1292"/>
                <a:gd name="T15" fmla="*/ 1339289 h 1255"/>
                <a:gd name="T16" fmla="*/ 1741292 w 1292"/>
                <a:gd name="T17" fmla="*/ 583725 h 1255"/>
                <a:gd name="T18" fmla="*/ 1650871 w 1292"/>
                <a:gd name="T19" fmla="*/ 276778 h 1255"/>
                <a:gd name="T20" fmla="*/ 1026143 w 1292"/>
                <a:gd name="T21" fmla="*/ 150850 h 1255"/>
                <a:gd name="T22" fmla="*/ 327434 w 1292"/>
                <a:gd name="T23" fmla="*/ 9182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209" name="Text Box 53"/>
            <p:cNvSpPr txBox="1">
              <a:spLocks noChangeArrowheads="1"/>
            </p:cNvSpPr>
            <p:nvPr/>
          </p:nvSpPr>
          <p:spPr bwMode="auto">
            <a:xfrm>
              <a:off x="5062538" y="1350963"/>
              <a:ext cx="9159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Internet</a:t>
              </a:r>
            </a:p>
          </p:txBody>
        </p:sp>
        <p:grpSp>
          <p:nvGrpSpPr>
            <p:cNvPr id="8210" name="Group 54"/>
            <p:cNvGrpSpPr>
              <a:grpSpLocks/>
            </p:cNvGrpSpPr>
            <p:nvPr/>
          </p:nvGrpSpPr>
          <p:grpSpPr bwMode="auto">
            <a:xfrm>
              <a:off x="4144963" y="2365375"/>
              <a:ext cx="473075" cy="244475"/>
              <a:chOff x="533" y="321"/>
              <a:chExt cx="359" cy="180"/>
            </a:xfrm>
          </p:grpSpPr>
          <p:grpSp>
            <p:nvGrpSpPr>
              <p:cNvPr id="8221" name="Group 55"/>
              <p:cNvGrpSpPr>
                <a:grpSpLocks/>
              </p:cNvGrpSpPr>
              <p:nvPr/>
            </p:nvGrpSpPr>
            <p:grpSpPr bwMode="auto">
              <a:xfrm>
                <a:off x="533" y="321"/>
                <a:ext cx="359" cy="180"/>
                <a:chOff x="1009" y="655"/>
                <a:chExt cx="359" cy="180"/>
              </a:xfrm>
            </p:grpSpPr>
            <p:sp>
              <p:nvSpPr>
                <p:cNvPr id="8223" name="Oval 56"/>
                <p:cNvSpPr>
                  <a:spLocks noChangeArrowheads="1"/>
                </p:cNvSpPr>
                <p:nvPr/>
              </p:nvSpPr>
              <p:spPr bwMode="auto">
                <a:xfrm>
                  <a:off x="1012" y="735"/>
                  <a:ext cx="356" cy="1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224" name="Line 57"/>
                <p:cNvSpPr>
                  <a:spLocks noChangeShapeType="1"/>
                </p:cNvSpPr>
                <p:nvPr/>
              </p:nvSpPr>
              <p:spPr bwMode="auto">
                <a:xfrm>
                  <a:off x="1012" y="727"/>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25" name="Line 58"/>
                <p:cNvSpPr>
                  <a:spLocks noChangeShapeType="1"/>
                </p:cNvSpPr>
                <p:nvPr/>
              </p:nvSpPr>
              <p:spPr bwMode="auto">
                <a:xfrm>
                  <a:off x="1368" y="727"/>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26" name="Rectangle 59"/>
                <p:cNvSpPr>
                  <a:spLocks noChangeArrowheads="1"/>
                </p:cNvSpPr>
                <p:nvPr/>
              </p:nvSpPr>
              <p:spPr bwMode="auto">
                <a:xfrm>
                  <a:off x="1012" y="727"/>
                  <a:ext cx="353" cy="61"/>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8227" name="Oval 60"/>
                <p:cNvSpPr>
                  <a:spLocks noChangeArrowheads="1"/>
                </p:cNvSpPr>
                <p:nvPr/>
              </p:nvSpPr>
              <p:spPr bwMode="auto">
                <a:xfrm>
                  <a:off x="1009" y="655"/>
                  <a:ext cx="356" cy="11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228" name="Group 61"/>
                <p:cNvGrpSpPr>
                  <a:grpSpLocks/>
                </p:cNvGrpSpPr>
                <p:nvPr/>
              </p:nvGrpSpPr>
              <p:grpSpPr bwMode="auto">
                <a:xfrm>
                  <a:off x="1095" y="681"/>
                  <a:ext cx="176" cy="68"/>
                  <a:chOff x="2848" y="848"/>
                  <a:chExt cx="140" cy="98"/>
                </a:xfrm>
              </p:grpSpPr>
              <p:sp>
                <p:nvSpPr>
                  <p:cNvPr id="8233" name="Line 6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34" name="Line 6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35" name="Line 6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8229" name="Group 65"/>
                <p:cNvGrpSpPr>
                  <a:grpSpLocks/>
                </p:cNvGrpSpPr>
                <p:nvPr/>
              </p:nvGrpSpPr>
              <p:grpSpPr bwMode="auto">
                <a:xfrm flipV="1">
                  <a:off x="1095" y="680"/>
                  <a:ext cx="176" cy="68"/>
                  <a:chOff x="2848" y="848"/>
                  <a:chExt cx="140" cy="98"/>
                </a:xfrm>
              </p:grpSpPr>
              <p:sp>
                <p:nvSpPr>
                  <p:cNvPr id="8230" name="Line 6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31" name="Line 6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32" name="Line 6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222" name="Line 69"/>
              <p:cNvSpPr>
                <a:spLocks noChangeShapeType="1"/>
              </p:cNvSpPr>
              <p:nvPr/>
            </p:nvSpPr>
            <p:spPr bwMode="auto">
              <a:xfrm>
                <a:off x="535" y="368"/>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8211" name="Line 70"/>
            <p:cNvSpPr>
              <a:spLocks noChangeShapeType="1"/>
            </p:cNvSpPr>
            <p:nvPr/>
          </p:nvSpPr>
          <p:spPr bwMode="auto">
            <a:xfrm flipV="1">
              <a:off x="3989388" y="2563813"/>
              <a:ext cx="392112" cy="4429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212" name="Line 71"/>
            <p:cNvSpPr>
              <a:spLocks noChangeShapeType="1"/>
            </p:cNvSpPr>
            <p:nvPr/>
          </p:nvSpPr>
          <p:spPr bwMode="auto">
            <a:xfrm>
              <a:off x="3976688" y="3200400"/>
              <a:ext cx="484187" cy="539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213" name="Text Box 72"/>
            <p:cNvSpPr txBox="1">
              <a:spLocks noChangeArrowheads="1"/>
            </p:cNvSpPr>
            <p:nvPr/>
          </p:nvSpPr>
          <p:spPr bwMode="auto">
            <a:xfrm>
              <a:off x="3425825" y="2493963"/>
              <a:ext cx="7302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DSLAM</a:t>
              </a:r>
            </a:p>
          </p:txBody>
        </p:sp>
        <p:sp>
          <p:nvSpPr>
            <p:cNvPr id="8214" name="AutoShape 73"/>
            <p:cNvSpPr>
              <a:spLocks noChangeArrowheads="1"/>
            </p:cNvSpPr>
            <p:nvPr/>
          </p:nvSpPr>
          <p:spPr bwMode="auto">
            <a:xfrm>
              <a:off x="2438400" y="1262063"/>
              <a:ext cx="2009775" cy="930275"/>
            </a:xfrm>
            <a:prstGeom prst="wedgeRoundRectCallout">
              <a:avLst>
                <a:gd name="adj1" fmla="val -27171"/>
                <a:gd name="adj2" fmla="val 136005"/>
                <a:gd name="adj3" fmla="val 16667"/>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a:endParaRPr lang="en-US"/>
            </a:p>
          </p:txBody>
        </p:sp>
        <p:sp>
          <p:nvSpPr>
            <p:cNvPr id="8215" name="Text Box 74"/>
            <p:cNvSpPr txBox="1">
              <a:spLocks noChangeArrowheads="1"/>
            </p:cNvSpPr>
            <p:nvPr/>
          </p:nvSpPr>
          <p:spPr bwMode="auto">
            <a:xfrm>
              <a:off x="2416175" y="1316038"/>
              <a:ext cx="20447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Existing phone line:</a:t>
              </a:r>
              <a:br>
                <a:rPr lang="en-US" sz="1200"/>
              </a:br>
              <a:r>
                <a:rPr lang="en-US" sz="1200"/>
                <a:t>0-4KHz phone; 4-50KHz upstream data; 50KHz-1MHz downstream data</a:t>
              </a:r>
            </a:p>
          </p:txBody>
        </p:sp>
        <p:sp>
          <p:nvSpPr>
            <p:cNvPr id="8216" name="Rectangle 76"/>
            <p:cNvSpPr>
              <a:spLocks noChangeArrowheads="1"/>
            </p:cNvSpPr>
            <p:nvPr/>
          </p:nvSpPr>
          <p:spPr bwMode="auto">
            <a:xfrm>
              <a:off x="2273300" y="2951163"/>
              <a:ext cx="207963" cy="23495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8217" name="Line 77"/>
            <p:cNvSpPr>
              <a:spLocks noChangeShapeType="1"/>
            </p:cNvSpPr>
            <p:nvPr/>
          </p:nvSpPr>
          <p:spPr bwMode="auto">
            <a:xfrm>
              <a:off x="2008188" y="3089275"/>
              <a:ext cx="2921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218" name="Text Box 78"/>
            <p:cNvSpPr txBox="1">
              <a:spLocks noChangeArrowheads="1"/>
            </p:cNvSpPr>
            <p:nvPr/>
          </p:nvSpPr>
          <p:spPr bwMode="auto">
            <a:xfrm>
              <a:off x="2000250" y="3157538"/>
              <a:ext cx="9937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splitter</a:t>
              </a:r>
            </a:p>
          </p:txBody>
        </p:sp>
        <p:sp>
          <p:nvSpPr>
            <p:cNvPr id="8219" name="Rectangle 80"/>
            <p:cNvSpPr>
              <a:spLocks noChangeArrowheads="1"/>
            </p:cNvSpPr>
            <p:nvPr/>
          </p:nvSpPr>
          <p:spPr bwMode="auto">
            <a:xfrm>
              <a:off x="3406775" y="2287588"/>
              <a:ext cx="1233488" cy="1343025"/>
            </a:xfrm>
            <a:prstGeom prst="rect">
              <a:avLst/>
            </a:prstGeom>
            <a:noFill/>
            <a:ln w="9525">
              <a:solidFill>
                <a:schemeClr val="tx1"/>
              </a:solidFill>
              <a:prstDash val="lgDash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220" name="Text Box 81"/>
            <p:cNvSpPr txBox="1">
              <a:spLocks noChangeArrowheads="1"/>
            </p:cNvSpPr>
            <p:nvPr/>
          </p:nvSpPr>
          <p:spPr bwMode="auto">
            <a:xfrm>
              <a:off x="3316288" y="3638550"/>
              <a:ext cx="776287"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central</a:t>
              </a:r>
            </a:p>
            <a:p>
              <a:r>
                <a:rPr lang="en-US" sz="1400"/>
                <a:t>office</a:t>
              </a:r>
            </a:p>
          </p:txBody>
        </p:sp>
      </p:grpSp>
      <p:sp>
        <p:nvSpPr>
          <p:cNvPr id="8197" name="Title 50"/>
          <p:cNvSpPr>
            <a:spLocks noGrp="1"/>
          </p:cNvSpPr>
          <p:nvPr>
            <p:ph type="title"/>
          </p:nvPr>
        </p:nvSpPr>
        <p:spPr>
          <a:xfrm>
            <a:off x="179512" y="0"/>
            <a:ext cx="8623300" cy="1143000"/>
          </a:xfrm>
        </p:spPr>
        <p:txBody>
          <a:bodyPr/>
          <a:lstStyle/>
          <a:p>
            <a:r>
              <a:rPr lang="en-US" dirty="0"/>
              <a:t>Digital Subscriber Line (ADSL)</a:t>
            </a:r>
          </a:p>
        </p:txBody>
      </p:sp>
      <p:sp>
        <p:nvSpPr>
          <p:cNvPr id="8198" name="Rectangle 52"/>
          <p:cNvSpPr>
            <a:spLocks noChangeArrowheads="1"/>
          </p:cNvSpPr>
          <p:nvPr/>
        </p:nvSpPr>
        <p:spPr bwMode="auto">
          <a:xfrm>
            <a:off x="-96516" y="4746699"/>
            <a:ext cx="8693150" cy="20682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spcBef>
                <a:spcPct val="20000"/>
              </a:spcBef>
              <a:buClr>
                <a:schemeClr val="accent2"/>
              </a:buClr>
              <a:buSzPct val="85000"/>
            </a:pPr>
            <a:endParaRPr lang="en-US" dirty="0">
              <a:solidFill>
                <a:srgbClr val="FF0000"/>
              </a:solidFill>
              <a:latin typeface="Helvetica" pitchFamily="2" charset="0"/>
            </a:endParaRPr>
          </a:p>
          <a:p>
            <a:pPr marL="800100" lvl="1" indent="-342900" algn="l">
              <a:spcBef>
                <a:spcPct val="20000"/>
              </a:spcBef>
              <a:buSzPct val="75000"/>
              <a:buFont typeface="Arial" pitchFamily="34" charset="0"/>
              <a:buChar char="•"/>
            </a:pPr>
            <a:r>
              <a:rPr lang="en-US" dirty="0"/>
              <a:t>U</a:t>
            </a:r>
            <a:r>
              <a:rPr lang="en-US" dirty="0">
                <a:latin typeface="Helvetica" pitchFamily="2" charset="0"/>
              </a:rPr>
              <a:t>ses existing telephone infrastructure (uses modems)</a:t>
            </a:r>
          </a:p>
          <a:p>
            <a:pPr marL="800100" lvl="1" indent="-342900" algn="l">
              <a:spcBef>
                <a:spcPct val="20000"/>
              </a:spcBef>
              <a:buSzPct val="75000"/>
              <a:buFont typeface="Arial" pitchFamily="34" charset="0"/>
              <a:buChar char="•"/>
            </a:pPr>
            <a:r>
              <a:rPr lang="en-US" dirty="0">
                <a:latin typeface="Helvetica" pitchFamily="2" charset="0"/>
              </a:rPr>
              <a:t>up to 1 Mbps upstream (today typically &lt; 256 kbps)</a:t>
            </a:r>
          </a:p>
          <a:p>
            <a:pPr marL="800100" lvl="1" indent="-342900" algn="l">
              <a:spcBef>
                <a:spcPct val="20000"/>
              </a:spcBef>
              <a:buSzPct val="75000"/>
              <a:buFont typeface="Arial" pitchFamily="34" charset="0"/>
              <a:buChar char="•"/>
            </a:pPr>
            <a:r>
              <a:rPr lang="en-US" dirty="0">
                <a:latin typeface="Helvetica" pitchFamily="2" charset="0"/>
              </a:rPr>
              <a:t>up to 8 Mbps downstream (today typically &lt; 1 Mbps)</a:t>
            </a:r>
          </a:p>
          <a:p>
            <a:pPr marL="800100" lvl="1" indent="-342900" algn="l">
              <a:spcBef>
                <a:spcPct val="20000"/>
              </a:spcBef>
              <a:buSzPct val="75000"/>
              <a:buFont typeface="Arial" pitchFamily="34" charset="0"/>
              <a:buChar char="•"/>
            </a:pPr>
            <a:r>
              <a:rPr lang="en-US" dirty="0">
                <a:latin typeface="Helvetica" pitchFamily="2" charset="0"/>
              </a:rPr>
              <a:t>dedicated physical line to telephone central office</a:t>
            </a:r>
          </a:p>
          <a:p>
            <a:pPr marL="800100" lvl="1" indent="-342900" algn="l">
              <a:spcBef>
                <a:spcPct val="20000"/>
              </a:spcBef>
              <a:buSzPct val="75000"/>
              <a:buFont typeface="Arial" pitchFamily="34" charset="0"/>
              <a:buChar char="•"/>
            </a:pPr>
            <a:r>
              <a:rPr lang="en-US" sz="2000" dirty="0">
                <a:solidFill>
                  <a:schemeClr val="accent2"/>
                </a:solidFill>
                <a:latin typeface="Helvetica" pitchFamily="2" charset="0"/>
              </a:rPr>
              <a:t>Limited range; need to be close to the recipient</a:t>
            </a:r>
          </a:p>
        </p:txBody>
      </p:sp>
      <p:sp>
        <p:nvSpPr>
          <p:cNvPr id="54" name="Rectangle 3"/>
          <p:cNvSpPr txBox="1">
            <a:spLocks noChangeArrowheads="1"/>
          </p:cNvSpPr>
          <p:nvPr/>
        </p:nvSpPr>
        <p:spPr>
          <a:xfrm>
            <a:off x="6273328" y="2879520"/>
            <a:ext cx="2870671" cy="482541"/>
          </a:xfrm>
          <a:prstGeom prst="rect">
            <a:avLst/>
          </a:prstGeom>
        </p:spPr>
        <p:txBody>
          <a:bodyPr/>
          <a:lstStyle>
            <a:lvl1pPr marL="225425" indent="-225425" algn="l" rtl="0" eaLnBrk="0" fontAlgn="base" hangingPunct="0">
              <a:spcBef>
                <a:spcPct val="20000"/>
              </a:spcBef>
              <a:spcAft>
                <a:spcPct val="0"/>
              </a:spcAft>
              <a:buClr>
                <a:schemeClr val="tx1"/>
              </a:buClr>
              <a:buSzPct val="50000"/>
              <a:buFont typeface="Wingdings" pitchFamily="2" charset="2"/>
              <a:buChar char="§"/>
              <a:defRPr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b="1">
                <a:solidFill>
                  <a:schemeClr val="tx1"/>
                </a:solidFill>
                <a:latin typeface="Arial" charset="0"/>
              </a:defRPr>
            </a:lvl3pPr>
            <a:lvl4pPr marL="1600200" indent="-228600" algn="l" rtl="0" eaLnBrk="0" fontAlgn="base" hangingPunct="0">
              <a:spcBef>
                <a:spcPct val="20000"/>
              </a:spcBef>
              <a:spcAft>
                <a:spcPct val="0"/>
              </a:spcAft>
              <a:buClr>
                <a:schemeClr val="tx1"/>
              </a:buClr>
              <a:buChar char="–"/>
              <a:defRPr sz="2000" b="1">
                <a:solidFill>
                  <a:schemeClr val="tx1"/>
                </a:solidFill>
                <a:latin typeface="Arial" charset="0"/>
              </a:defRPr>
            </a:lvl4pPr>
            <a:lvl5pPr marL="2057400" indent="-228600" algn="l" rtl="0" eaLnBrk="0" fontAlgn="base" hangingPunct="0">
              <a:spcBef>
                <a:spcPct val="20000"/>
              </a:spcBef>
              <a:spcAft>
                <a:spcPct val="0"/>
              </a:spcAft>
              <a:buClr>
                <a:schemeClr val="tx1"/>
              </a:buClr>
              <a:buChar char="»"/>
              <a:defRPr b="1">
                <a:solidFill>
                  <a:schemeClr val="tx1"/>
                </a:solidFill>
                <a:latin typeface="Arial" charset="0"/>
              </a:defRPr>
            </a:lvl5pPr>
            <a:lvl6pPr marL="2514600" indent="-228600" algn="l" rtl="0" eaLnBrk="0" fontAlgn="base" hangingPunct="0">
              <a:spcBef>
                <a:spcPct val="20000"/>
              </a:spcBef>
              <a:spcAft>
                <a:spcPct val="0"/>
              </a:spcAft>
              <a:buClr>
                <a:schemeClr val="tx1"/>
              </a:buClr>
              <a:buChar char="»"/>
              <a:defRPr b="1">
                <a:solidFill>
                  <a:schemeClr val="tx1"/>
                </a:solidFill>
                <a:latin typeface="Arial" charset="0"/>
              </a:defRPr>
            </a:lvl6pPr>
            <a:lvl7pPr marL="2971800" indent="-228600" algn="l" rtl="0" eaLnBrk="0" fontAlgn="base" hangingPunct="0">
              <a:spcBef>
                <a:spcPct val="20000"/>
              </a:spcBef>
              <a:spcAft>
                <a:spcPct val="0"/>
              </a:spcAft>
              <a:buClr>
                <a:schemeClr val="tx1"/>
              </a:buClr>
              <a:buChar char="»"/>
              <a:defRPr b="1">
                <a:solidFill>
                  <a:schemeClr val="tx1"/>
                </a:solidFill>
                <a:latin typeface="Arial" charset="0"/>
              </a:defRPr>
            </a:lvl7pPr>
            <a:lvl8pPr marL="3429000" indent="-228600" algn="l" rtl="0" eaLnBrk="0" fontAlgn="base" hangingPunct="0">
              <a:spcBef>
                <a:spcPct val="20000"/>
              </a:spcBef>
              <a:spcAft>
                <a:spcPct val="0"/>
              </a:spcAft>
              <a:buClr>
                <a:schemeClr val="tx1"/>
              </a:buClr>
              <a:buChar char="»"/>
              <a:defRPr b="1">
                <a:solidFill>
                  <a:schemeClr val="tx1"/>
                </a:solidFill>
                <a:latin typeface="Arial" charset="0"/>
              </a:defRPr>
            </a:lvl8pPr>
            <a:lvl9pPr marL="3886200" indent="-228600" algn="l" rtl="0" eaLnBrk="0" fontAlgn="base" hangingPunct="0">
              <a:spcBef>
                <a:spcPct val="20000"/>
              </a:spcBef>
              <a:spcAft>
                <a:spcPct val="0"/>
              </a:spcAft>
              <a:buClr>
                <a:schemeClr val="tx1"/>
              </a:buClr>
              <a:buChar char="»"/>
              <a:defRPr b="1">
                <a:solidFill>
                  <a:schemeClr val="tx1"/>
                </a:solidFill>
                <a:latin typeface="Arial" charset="0"/>
              </a:defRPr>
            </a:lvl9pPr>
          </a:lstStyle>
          <a:p>
            <a:pPr marL="0" indent="0">
              <a:buNone/>
            </a:pPr>
            <a:r>
              <a:rPr lang="en-US" sz="2400" dirty="0">
                <a:solidFill>
                  <a:srgbClr val="800000"/>
                </a:solidFill>
              </a:rPr>
              <a:t>Asymmetric DSL</a:t>
            </a:r>
            <a:endParaRPr lang="en-US" sz="2000" dirty="0">
              <a:solidFill>
                <a:srgbClr val="800000"/>
              </a:solidFill>
            </a:endParaRPr>
          </a:p>
        </p:txBody>
      </p:sp>
      <p:cxnSp>
        <p:nvCxnSpPr>
          <p:cNvPr id="5" name="Straight Arrow Connector 4"/>
          <p:cNvCxnSpPr>
            <a:stCxn id="54" idx="1"/>
            <a:endCxn id="8215" idx="3"/>
          </p:cNvCxnSpPr>
          <p:nvPr/>
        </p:nvCxnSpPr>
        <p:spPr bwMode="auto">
          <a:xfrm flipH="1" flipV="1">
            <a:off x="4687415" y="2187312"/>
            <a:ext cx="1585913" cy="933479"/>
          </a:xfrm>
          <a:prstGeom prst="straightConnector1">
            <a:avLst/>
          </a:prstGeom>
          <a:noFill/>
          <a:ln w="25400" cap="flat" cmpd="sng" algn="ctr">
            <a:solidFill>
              <a:srgbClr val="800000"/>
            </a:solidFill>
            <a:prstDash val="solid"/>
            <a:round/>
            <a:headEnd type="none" w="med" len="med"/>
            <a:tailEnd type="arrow"/>
          </a:ln>
          <a:effectLst/>
        </p:spPr>
      </p:cxnSp>
    </p:spTree>
    <p:extLst>
      <p:ext uri="{BB962C8B-B14F-4D97-AF65-F5344CB8AC3E}">
        <p14:creationId xmlns:p14="http://schemas.microsoft.com/office/powerpoint/2010/main" val="324676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Layer Definitions</a:t>
            </a:r>
          </a:p>
        </p:txBody>
      </p:sp>
      <p:sp>
        <p:nvSpPr>
          <p:cNvPr id="3" name="Content Placeholder 2"/>
          <p:cNvSpPr>
            <a:spLocks noGrp="1"/>
          </p:cNvSpPr>
          <p:nvPr>
            <p:ph idx="1"/>
          </p:nvPr>
        </p:nvSpPr>
        <p:spPr>
          <a:xfrm>
            <a:off x="214282" y="1364704"/>
            <a:ext cx="8643998" cy="4800600"/>
          </a:xfrm>
        </p:spPr>
        <p:txBody>
          <a:bodyPr/>
          <a:lstStyle/>
          <a:p>
            <a:pPr>
              <a:lnSpc>
                <a:spcPct val="90000"/>
              </a:lnSpc>
            </a:pPr>
            <a:r>
              <a:rPr lang="en-US" sz="2400" dirty="0"/>
              <a:t>The time required to transmit a character depends on both the </a:t>
            </a:r>
            <a:r>
              <a:rPr lang="en-US" sz="2400" dirty="0">
                <a:solidFill>
                  <a:srgbClr val="0033CC"/>
                </a:solidFill>
              </a:rPr>
              <a:t>encoding method </a:t>
            </a:r>
            <a:r>
              <a:rPr lang="en-US" sz="2400" dirty="0"/>
              <a:t>and the </a:t>
            </a:r>
            <a:r>
              <a:rPr lang="en-US" sz="2400" dirty="0">
                <a:solidFill>
                  <a:srgbClr val="0033CC"/>
                </a:solidFill>
              </a:rPr>
              <a:t>signaling speed </a:t>
            </a:r>
            <a:r>
              <a:rPr lang="en-US" sz="2400" dirty="0"/>
              <a:t>(i.e.,</a:t>
            </a:r>
            <a:r>
              <a:rPr lang="en-US" sz="2400" dirty="0">
                <a:solidFill>
                  <a:schemeClr val="accent2"/>
                </a:solidFill>
              </a:rPr>
              <a:t> </a:t>
            </a:r>
            <a:r>
              <a:rPr lang="en-US" sz="2400" dirty="0"/>
              <a:t>the </a:t>
            </a:r>
            <a:r>
              <a:rPr lang="en-US" sz="2400" dirty="0">
                <a:solidFill>
                  <a:srgbClr val="0033CC"/>
                </a:solidFill>
              </a:rPr>
              <a:t>modulation rate </a:t>
            </a:r>
            <a:r>
              <a:rPr lang="en-US" sz="2400" dirty="0"/>
              <a:t>- the number of times/sec the signal changes its voltage).</a:t>
            </a:r>
          </a:p>
          <a:p>
            <a:pPr>
              <a:lnSpc>
                <a:spcPct val="90000"/>
              </a:lnSpc>
            </a:pPr>
            <a:r>
              <a:rPr lang="en-US" sz="2400" dirty="0">
                <a:solidFill>
                  <a:schemeClr val="accent2"/>
                </a:solidFill>
              </a:rPr>
              <a:t>baud (D) </a:t>
            </a:r>
            <a:r>
              <a:rPr lang="en-US" sz="2400" dirty="0"/>
              <a:t>- the number of changes per second.</a:t>
            </a:r>
          </a:p>
          <a:p>
            <a:pPr>
              <a:lnSpc>
                <a:spcPct val="90000"/>
              </a:lnSpc>
            </a:pPr>
            <a:r>
              <a:rPr lang="en-US" sz="2400" dirty="0">
                <a:solidFill>
                  <a:schemeClr val="accent2"/>
                </a:solidFill>
              </a:rPr>
              <a:t>bandwidth (H) </a:t>
            </a:r>
            <a:r>
              <a:rPr lang="en-US" sz="2400" dirty="0"/>
              <a:t>- the range of frequencies that is passed by a channel. The transmitted signal is constrained by the transmitter and the nature of the transmission medium in cycles/sec (hertz).</a:t>
            </a:r>
          </a:p>
          <a:p>
            <a:pPr>
              <a:lnSpc>
                <a:spcPct val="90000"/>
              </a:lnSpc>
            </a:pPr>
            <a:r>
              <a:rPr lang="en-US" sz="2400" dirty="0">
                <a:solidFill>
                  <a:schemeClr val="accent2"/>
                </a:solidFill>
              </a:rPr>
              <a:t>channel capacity (C) </a:t>
            </a:r>
            <a:r>
              <a:rPr lang="en-US" sz="2400" dirty="0"/>
              <a:t>– the  rate at which data can be transmitted over a given channel under given conditions.</a:t>
            </a:r>
            <a:r>
              <a:rPr lang="en-US" sz="2400" dirty="0">
                <a:solidFill>
                  <a:srgbClr val="008000"/>
                </a:solidFill>
              </a:rPr>
              <a:t>{This is also referred to as data rate (R).}</a:t>
            </a:r>
            <a:endParaRPr lang="en-US" sz="2400" dirty="0"/>
          </a:p>
          <a:p>
            <a:pPr>
              <a:buNone/>
            </a:pPr>
            <a:endParaRPr lang="en-US" dirty="0"/>
          </a:p>
        </p:txBody>
      </p:sp>
    </p:spTree>
    <p:extLst>
      <p:ext uri="{BB962C8B-B14F-4D97-AF65-F5344CB8AC3E}">
        <p14:creationId xmlns:p14="http://schemas.microsoft.com/office/powerpoint/2010/main" val="46255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53280" y="-27384"/>
            <a:ext cx="8839200" cy="1143000"/>
          </a:xfrm>
        </p:spPr>
        <p:txBody>
          <a:bodyPr/>
          <a:lstStyle/>
          <a:p>
            <a:r>
              <a:rPr lang="en-US" sz="4000" dirty="0"/>
              <a:t>Residential Access: Cable Modems</a:t>
            </a:r>
          </a:p>
        </p:txBody>
      </p:sp>
      <p:sp>
        <p:nvSpPr>
          <p:cNvPr id="52229" name="Rectangle 3"/>
          <p:cNvSpPr>
            <a:spLocks noGrp="1" noChangeArrowheads="1"/>
          </p:cNvSpPr>
          <p:nvPr>
            <p:ph type="body" sz="half" idx="1"/>
          </p:nvPr>
        </p:nvSpPr>
        <p:spPr>
          <a:xfrm>
            <a:off x="533400" y="1340768"/>
            <a:ext cx="8287072" cy="4824536"/>
          </a:xfrm>
        </p:spPr>
        <p:txBody>
          <a:bodyPr>
            <a:normAutofit lnSpcReduction="10000"/>
          </a:bodyPr>
          <a:lstStyle/>
          <a:p>
            <a:r>
              <a:rPr lang="en-US" dirty="0">
                <a:highlight>
                  <a:srgbClr val="00FF00"/>
                </a:highlight>
              </a:rPr>
              <a:t>Modem – modulator and demodulator</a:t>
            </a:r>
          </a:p>
          <a:p>
            <a:r>
              <a:rPr lang="en-US" dirty="0"/>
              <a:t>Does not use telephone infrastructure</a:t>
            </a:r>
          </a:p>
          <a:p>
            <a:pPr lvl="1"/>
            <a:r>
              <a:rPr lang="en-US" sz="2800" dirty="0"/>
              <a:t>Instead uses </a:t>
            </a:r>
            <a:r>
              <a:rPr lang="en-US" sz="2800" dirty="0">
                <a:highlight>
                  <a:srgbClr val="FFFF00"/>
                </a:highlight>
              </a:rPr>
              <a:t>cable TV </a:t>
            </a:r>
            <a:r>
              <a:rPr lang="en-US" sz="2800" dirty="0"/>
              <a:t>infrastructure.</a:t>
            </a:r>
          </a:p>
          <a:p>
            <a:r>
              <a:rPr lang="en-US" dirty="0">
                <a:solidFill>
                  <a:srgbClr val="800000"/>
                </a:solidFill>
              </a:rPr>
              <a:t>HFC: hybrid fiber coax</a:t>
            </a:r>
          </a:p>
          <a:p>
            <a:pPr lvl="1"/>
            <a:r>
              <a:rPr lang="en-US" sz="2800" dirty="0"/>
              <a:t>asymmetric: up to 30Mbps downstream, 2 Mbps upstream</a:t>
            </a:r>
          </a:p>
          <a:p>
            <a:r>
              <a:rPr lang="en-US" b="1" dirty="0">
                <a:solidFill>
                  <a:srgbClr val="800000"/>
                </a:solidFill>
              </a:rPr>
              <a:t>network</a:t>
            </a:r>
            <a:r>
              <a:rPr lang="en-US" b="1" dirty="0"/>
              <a:t> </a:t>
            </a:r>
            <a:r>
              <a:rPr lang="en-US" b="1" dirty="0">
                <a:highlight>
                  <a:srgbClr val="FFFF00"/>
                </a:highlight>
              </a:rPr>
              <a:t>of cable and fiber attaches homes to ISP router:</a:t>
            </a:r>
          </a:p>
          <a:p>
            <a:pPr lvl="1"/>
            <a:r>
              <a:rPr lang="en-US" sz="2800" dirty="0"/>
              <a:t>homes </a:t>
            </a:r>
            <a:r>
              <a:rPr lang="en-US" sz="2800" dirty="0">
                <a:solidFill>
                  <a:srgbClr val="800000"/>
                </a:solidFill>
              </a:rPr>
              <a:t>share access </a:t>
            </a:r>
            <a:r>
              <a:rPr lang="en-US" sz="2800" dirty="0"/>
              <a:t>to router </a:t>
            </a:r>
          </a:p>
          <a:p>
            <a:pPr lvl="1"/>
            <a:r>
              <a:rPr lang="en-US" sz="2800" dirty="0">
                <a:highlight>
                  <a:srgbClr val="FFFF00"/>
                </a:highlight>
              </a:rPr>
              <a:t>unlike DSL, which has </a:t>
            </a:r>
            <a:r>
              <a:rPr lang="en-US" sz="2800" dirty="0">
                <a:solidFill>
                  <a:srgbClr val="800000"/>
                </a:solidFill>
                <a:highlight>
                  <a:srgbClr val="FFFF00"/>
                </a:highlight>
              </a:rPr>
              <a:t>dedicated access.</a:t>
            </a:r>
          </a:p>
          <a:p>
            <a:pPr lvl="1">
              <a:buFont typeface="Wingdings" pitchFamily="2" charset="2"/>
              <a:buNone/>
            </a:pPr>
            <a:endParaRPr lang="en-US" sz="2800" dirty="0">
              <a:solidFill>
                <a:srgbClr val="800000"/>
              </a:solidFill>
            </a:endParaRPr>
          </a:p>
        </p:txBody>
      </p:sp>
    </p:spTree>
    <p:extLst>
      <p:ext uri="{BB962C8B-B14F-4D97-AF65-F5344CB8AC3E}">
        <p14:creationId xmlns:p14="http://schemas.microsoft.com/office/powerpoint/2010/main" val="4186326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179512" y="-27384"/>
            <a:ext cx="8784976" cy="1143000"/>
          </a:xfrm>
        </p:spPr>
        <p:txBody>
          <a:bodyPr/>
          <a:lstStyle/>
          <a:p>
            <a:r>
              <a:rPr lang="en-US" sz="4000" dirty="0"/>
              <a:t>Residential Access: Cable Modems</a:t>
            </a:r>
          </a:p>
        </p:txBody>
      </p:sp>
      <p:pic>
        <p:nvPicPr>
          <p:cNvPr id="53253" name="Picture 3" descr="trans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1132235"/>
            <a:ext cx="6465887" cy="4745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54" name="Text Box 4"/>
          <p:cNvSpPr txBox="1">
            <a:spLocks noChangeArrowheads="1"/>
          </p:cNvSpPr>
          <p:nvPr/>
        </p:nvSpPr>
        <p:spPr bwMode="auto">
          <a:xfrm>
            <a:off x="622300" y="5949280"/>
            <a:ext cx="45021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dirty="0">
                <a:latin typeface="Arial" charset="0"/>
              </a:rPr>
              <a:t>Diagram: http://www.cabledatacomnews.com/cmic/diagram.html</a:t>
            </a:r>
          </a:p>
        </p:txBody>
      </p:sp>
    </p:spTree>
    <p:extLst>
      <p:ext uri="{BB962C8B-B14F-4D97-AF65-F5344CB8AC3E}">
        <p14:creationId xmlns:p14="http://schemas.microsoft.com/office/powerpoint/2010/main" val="318997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35496" y="-99392"/>
            <a:ext cx="8996362" cy="1143000"/>
          </a:xfrm>
        </p:spPr>
        <p:txBody>
          <a:bodyPr/>
          <a:lstStyle/>
          <a:p>
            <a:r>
              <a:rPr lang="en-US" sz="3600" dirty="0"/>
              <a:t>Cable Network Architecture: Overview</a:t>
            </a:r>
          </a:p>
        </p:txBody>
      </p:sp>
      <p:pic>
        <p:nvPicPr>
          <p:cNvPr id="54277" name="Picture 3"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78" name="Picture 4"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79" name="Picture 5"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4280" name="Group 6"/>
          <p:cNvGrpSpPr>
            <a:grpSpLocks/>
          </p:cNvGrpSpPr>
          <p:nvPr/>
        </p:nvGrpSpPr>
        <p:grpSpPr bwMode="auto">
          <a:xfrm>
            <a:off x="3916363" y="4227513"/>
            <a:ext cx="255587" cy="633412"/>
            <a:chOff x="2055" y="2297"/>
            <a:chExt cx="161" cy="399"/>
          </a:xfrm>
        </p:grpSpPr>
        <p:sp>
          <p:nvSpPr>
            <p:cNvPr id="229383" name="Rectangle 7"/>
            <p:cNvSpPr>
              <a:spLocks noChangeArrowheads="1"/>
            </p:cNvSpPr>
            <p:nvPr/>
          </p:nvSpPr>
          <p:spPr bwMode="auto">
            <a:xfrm rot="-5400000">
              <a:off x="1868" y="2484"/>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29384"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pic>
        <p:nvPicPr>
          <p:cNvPr id="54281" name="Picture 9"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82" name="Picture 10"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83" name="Picture 11"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84" name="Picture 12"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4285" name="Group 13"/>
          <p:cNvGrpSpPr>
            <a:grpSpLocks/>
          </p:cNvGrpSpPr>
          <p:nvPr/>
        </p:nvGrpSpPr>
        <p:grpSpPr bwMode="auto">
          <a:xfrm flipV="1">
            <a:off x="6770688" y="4906963"/>
            <a:ext cx="255587" cy="820737"/>
            <a:chOff x="2459" y="2251"/>
            <a:chExt cx="161" cy="517"/>
          </a:xfrm>
        </p:grpSpPr>
        <p:sp>
          <p:nvSpPr>
            <p:cNvPr id="229390" name="Rectangle 14"/>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29391"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4286" name="Group 16"/>
          <p:cNvGrpSpPr>
            <a:grpSpLocks/>
          </p:cNvGrpSpPr>
          <p:nvPr/>
        </p:nvGrpSpPr>
        <p:grpSpPr bwMode="auto">
          <a:xfrm flipV="1">
            <a:off x="5529263" y="4887913"/>
            <a:ext cx="255587" cy="379412"/>
            <a:chOff x="2315" y="2599"/>
            <a:chExt cx="161" cy="239"/>
          </a:xfrm>
        </p:grpSpPr>
        <p:sp>
          <p:nvSpPr>
            <p:cNvPr id="229393" name="Rectangle 17"/>
            <p:cNvSpPr>
              <a:spLocks noChangeArrowheads="1"/>
            </p:cNvSpPr>
            <p:nvPr/>
          </p:nvSpPr>
          <p:spPr bwMode="auto">
            <a:xfrm rot="-5400000">
              <a:off x="2208"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29394"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4287" name="Group 19"/>
          <p:cNvGrpSpPr>
            <a:grpSpLocks/>
          </p:cNvGrpSpPr>
          <p:nvPr/>
        </p:nvGrpSpPr>
        <p:grpSpPr bwMode="auto">
          <a:xfrm flipV="1">
            <a:off x="4094163" y="4900613"/>
            <a:ext cx="255587" cy="633412"/>
            <a:chOff x="2055" y="2297"/>
            <a:chExt cx="161" cy="399"/>
          </a:xfrm>
        </p:grpSpPr>
        <p:sp>
          <p:nvSpPr>
            <p:cNvPr id="229396" name="Rectangle 20"/>
            <p:cNvSpPr>
              <a:spLocks noChangeArrowheads="1"/>
            </p:cNvSpPr>
            <p:nvPr/>
          </p:nvSpPr>
          <p:spPr bwMode="auto">
            <a:xfrm rot="-5400000">
              <a:off x="1868"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29397"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4288" name="Group 22"/>
          <p:cNvGrpSpPr>
            <a:grpSpLocks/>
          </p:cNvGrpSpPr>
          <p:nvPr/>
        </p:nvGrpSpPr>
        <p:grpSpPr bwMode="auto">
          <a:xfrm>
            <a:off x="7126288" y="4246563"/>
            <a:ext cx="255587" cy="630237"/>
            <a:chOff x="3561" y="2643"/>
            <a:chExt cx="161" cy="397"/>
          </a:xfrm>
        </p:grpSpPr>
        <p:sp>
          <p:nvSpPr>
            <p:cNvPr id="229399" name="Rectangle 23"/>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29400"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4289" name="Group 25"/>
          <p:cNvGrpSpPr>
            <a:grpSpLocks/>
          </p:cNvGrpSpPr>
          <p:nvPr/>
        </p:nvGrpSpPr>
        <p:grpSpPr bwMode="auto">
          <a:xfrm>
            <a:off x="5757863" y="4468813"/>
            <a:ext cx="255587" cy="379412"/>
            <a:chOff x="2315" y="2599"/>
            <a:chExt cx="161" cy="239"/>
          </a:xfrm>
        </p:grpSpPr>
        <p:sp>
          <p:nvSpPr>
            <p:cNvPr id="229402" name="Rectangle 26"/>
            <p:cNvSpPr>
              <a:spLocks noChangeArrowheads="1"/>
            </p:cNvSpPr>
            <p:nvPr/>
          </p:nvSpPr>
          <p:spPr bwMode="auto">
            <a:xfrm rot="-5400000">
              <a:off x="2208" y="2706"/>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29403"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4290" name="Group 28"/>
          <p:cNvGrpSpPr>
            <a:grpSpLocks/>
          </p:cNvGrpSpPr>
          <p:nvPr/>
        </p:nvGrpSpPr>
        <p:grpSpPr bwMode="auto">
          <a:xfrm>
            <a:off x="5221288" y="4030663"/>
            <a:ext cx="255587" cy="820737"/>
            <a:chOff x="2459" y="2251"/>
            <a:chExt cx="161" cy="517"/>
          </a:xfrm>
        </p:grpSpPr>
        <p:sp>
          <p:nvSpPr>
            <p:cNvPr id="229405" name="Rectangle 29"/>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29406"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sp>
        <p:nvSpPr>
          <p:cNvPr id="229407" name="Rectangle 31"/>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54292" name="Text Box 32"/>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home</a:t>
            </a:r>
          </a:p>
        </p:txBody>
      </p:sp>
      <p:pic>
        <p:nvPicPr>
          <p:cNvPr id="54293" name="Picture 33" descr="buildin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94" name="Text Box 34"/>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cable headend</a:t>
            </a:r>
          </a:p>
        </p:txBody>
      </p:sp>
      <p:sp>
        <p:nvSpPr>
          <p:cNvPr id="54295" name="Text Box 35"/>
          <p:cNvSpPr txBox="1">
            <a:spLocks noChangeArrowheads="1"/>
          </p:cNvSpPr>
          <p:nvPr/>
        </p:nvSpPr>
        <p:spPr bwMode="auto">
          <a:xfrm>
            <a:off x="2146300" y="5711825"/>
            <a:ext cx="19335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latin typeface="Arial" charset="0"/>
              </a:rPr>
              <a:t>cable distribution</a:t>
            </a:r>
          </a:p>
          <a:p>
            <a:pPr algn="ctr" eaLnBrk="1" hangingPunct="1"/>
            <a:r>
              <a:rPr lang="en-US" sz="1600">
                <a:latin typeface="Arial" charset="0"/>
              </a:rPr>
              <a:t>network (simplified)</a:t>
            </a:r>
          </a:p>
        </p:txBody>
      </p:sp>
      <p:sp>
        <p:nvSpPr>
          <p:cNvPr id="54296" name="Line 36"/>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97" name="Text Box 37"/>
          <p:cNvSpPr txBox="1">
            <a:spLocks noChangeArrowheads="1"/>
          </p:cNvSpPr>
          <p:nvPr/>
        </p:nvSpPr>
        <p:spPr bwMode="auto">
          <a:xfrm>
            <a:off x="4133850" y="3057525"/>
            <a:ext cx="417370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Helvetica" pitchFamily="2" charset="0"/>
              </a:rPr>
              <a:t>Typically 500 to 5,000 homes</a:t>
            </a:r>
            <a:endParaRPr lang="en-US" dirty="0"/>
          </a:p>
        </p:txBody>
      </p:sp>
    </p:spTree>
    <p:extLst>
      <p:ext uri="{BB962C8B-B14F-4D97-AF65-F5344CB8AC3E}">
        <p14:creationId xmlns:p14="http://schemas.microsoft.com/office/powerpoint/2010/main" val="152587517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5301" name="Picture 3"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02" name="Picture 4"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03" name="Picture 5"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5304" name="Group 6"/>
          <p:cNvGrpSpPr>
            <a:grpSpLocks/>
          </p:cNvGrpSpPr>
          <p:nvPr/>
        </p:nvGrpSpPr>
        <p:grpSpPr bwMode="auto">
          <a:xfrm>
            <a:off x="3916363" y="4227513"/>
            <a:ext cx="255587" cy="633412"/>
            <a:chOff x="2055" y="2297"/>
            <a:chExt cx="161" cy="399"/>
          </a:xfrm>
        </p:grpSpPr>
        <p:sp>
          <p:nvSpPr>
            <p:cNvPr id="231431" name="Rectangle 7"/>
            <p:cNvSpPr>
              <a:spLocks noChangeArrowheads="1"/>
            </p:cNvSpPr>
            <p:nvPr/>
          </p:nvSpPr>
          <p:spPr bwMode="auto">
            <a:xfrm rot="-5400000">
              <a:off x="1868" y="2484"/>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1432"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pic>
        <p:nvPicPr>
          <p:cNvPr id="55305" name="Picture 9"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06" name="Picture 10"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07" name="Picture 11"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08" name="Picture 12"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5309" name="Group 13"/>
          <p:cNvGrpSpPr>
            <a:grpSpLocks/>
          </p:cNvGrpSpPr>
          <p:nvPr/>
        </p:nvGrpSpPr>
        <p:grpSpPr bwMode="auto">
          <a:xfrm flipV="1">
            <a:off x="6770688" y="4906963"/>
            <a:ext cx="255587" cy="820737"/>
            <a:chOff x="2459" y="2251"/>
            <a:chExt cx="161" cy="517"/>
          </a:xfrm>
        </p:grpSpPr>
        <p:sp>
          <p:nvSpPr>
            <p:cNvPr id="231438" name="Rectangle 14"/>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1439"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5310" name="Group 16"/>
          <p:cNvGrpSpPr>
            <a:grpSpLocks/>
          </p:cNvGrpSpPr>
          <p:nvPr/>
        </p:nvGrpSpPr>
        <p:grpSpPr bwMode="auto">
          <a:xfrm flipV="1">
            <a:off x="5529263" y="4887913"/>
            <a:ext cx="255587" cy="379412"/>
            <a:chOff x="2315" y="2599"/>
            <a:chExt cx="161" cy="239"/>
          </a:xfrm>
        </p:grpSpPr>
        <p:sp>
          <p:nvSpPr>
            <p:cNvPr id="231441" name="Rectangle 17"/>
            <p:cNvSpPr>
              <a:spLocks noChangeArrowheads="1"/>
            </p:cNvSpPr>
            <p:nvPr/>
          </p:nvSpPr>
          <p:spPr bwMode="auto">
            <a:xfrm rot="-5400000">
              <a:off x="2208"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1442"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5311" name="Group 19"/>
          <p:cNvGrpSpPr>
            <a:grpSpLocks/>
          </p:cNvGrpSpPr>
          <p:nvPr/>
        </p:nvGrpSpPr>
        <p:grpSpPr bwMode="auto">
          <a:xfrm flipV="1">
            <a:off x="4094163" y="4900613"/>
            <a:ext cx="255587" cy="633412"/>
            <a:chOff x="2055" y="2297"/>
            <a:chExt cx="161" cy="399"/>
          </a:xfrm>
        </p:grpSpPr>
        <p:sp>
          <p:nvSpPr>
            <p:cNvPr id="231444" name="Rectangle 20"/>
            <p:cNvSpPr>
              <a:spLocks noChangeArrowheads="1"/>
            </p:cNvSpPr>
            <p:nvPr/>
          </p:nvSpPr>
          <p:spPr bwMode="auto">
            <a:xfrm rot="-5400000">
              <a:off x="1868"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1445"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5312" name="Group 22"/>
          <p:cNvGrpSpPr>
            <a:grpSpLocks/>
          </p:cNvGrpSpPr>
          <p:nvPr/>
        </p:nvGrpSpPr>
        <p:grpSpPr bwMode="auto">
          <a:xfrm>
            <a:off x="7126288" y="4246563"/>
            <a:ext cx="255587" cy="630237"/>
            <a:chOff x="3561" y="2643"/>
            <a:chExt cx="161" cy="397"/>
          </a:xfrm>
        </p:grpSpPr>
        <p:sp>
          <p:nvSpPr>
            <p:cNvPr id="231447" name="Rectangle 23"/>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1448"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5313" name="Group 25"/>
          <p:cNvGrpSpPr>
            <a:grpSpLocks/>
          </p:cNvGrpSpPr>
          <p:nvPr/>
        </p:nvGrpSpPr>
        <p:grpSpPr bwMode="auto">
          <a:xfrm>
            <a:off x="5757863" y="4468813"/>
            <a:ext cx="255587" cy="379412"/>
            <a:chOff x="2315" y="2599"/>
            <a:chExt cx="161" cy="239"/>
          </a:xfrm>
        </p:grpSpPr>
        <p:sp>
          <p:nvSpPr>
            <p:cNvPr id="231450" name="Rectangle 26"/>
            <p:cNvSpPr>
              <a:spLocks noChangeArrowheads="1"/>
            </p:cNvSpPr>
            <p:nvPr/>
          </p:nvSpPr>
          <p:spPr bwMode="auto">
            <a:xfrm rot="-5400000">
              <a:off x="2208" y="2706"/>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1451"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5314" name="Group 28"/>
          <p:cNvGrpSpPr>
            <a:grpSpLocks/>
          </p:cNvGrpSpPr>
          <p:nvPr/>
        </p:nvGrpSpPr>
        <p:grpSpPr bwMode="auto">
          <a:xfrm>
            <a:off x="5221288" y="4030663"/>
            <a:ext cx="255587" cy="820737"/>
            <a:chOff x="2459" y="2251"/>
            <a:chExt cx="161" cy="517"/>
          </a:xfrm>
        </p:grpSpPr>
        <p:sp>
          <p:nvSpPr>
            <p:cNvPr id="231453" name="Rectangle 29"/>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1454"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sp>
        <p:nvSpPr>
          <p:cNvPr id="231455" name="Rectangle 31"/>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55316" name="Text Box 32"/>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home</a:t>
            </a:r>
          </a:p>
        </p:txBody>
      </p:sp>
      <p:pic>
        <p:nvPicPr>
          <p:cNvPr id="55317" name="Picture 33" descr="buildin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318" name="Text Box 34"/>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cable headend</a:t>
            </a:r>
          </a:p>
        </p:txBody>
      </p:sp>
      <p:sp>
        <p:nvSpPr>
          <p:cNvPr id="55319" name="Text Box 35"/>
          <p:cNvSpPr txBox="1">
            <a:spLocks noChangeArrowheads="1"/>
          </p:cNvSpPr>
          <p:nvPr/>
        </p:nvSpPr>
        <p:spPr bwMode="auto">
          <a:xfrm>
            <a:off x="2257425" y="5711825"/>
            <a:ext cx="170656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latin typeface="Arial" charset="0"/>
              </a:rPr>
              <a:t>cable distribution</a:t>
            </a:r>
          </a:p>
          <a:p>
            <a:pPr algn="ctr" eaLnBrk="1" hangingPunct="1"/>
            <a:r>
              <a:rPr lang="en-US" sz="1600">
                <a:latin typeface="Arial" charset="0"/>
              </a:rPr>
              <a:t>network</a:t>
            </a:r>
          </a:p>
        </p:txBody>
      </p:sp>
      <p:sp>
        <p:nvSpPr>
          <p:cNvPr id="55320" name="Line 36"/>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9" name="Group 37"/>
          <p:cNvGrpSpPr>
            <a:grpSpLocks/>
          </p:cNvGrpSpPr>
          <p:nvPr/>
        </p:nvGrpSpPr>
        <p:grpSpPr bwMode="auto">
          <a:xfrm>
            <a:off x="304800" y="1520825"/>
            <a:ext cx="2552700" cy="2873375"/>
            <a:chOff x="192" y="958"/>
            <a:chExt cx="1608" cy="1810"/>
          </a:xfrm>
        </p:grpSpPr>
        <p:sp>
          <p:nvSpPr>
            <p:cNvPr id="55322" name="Freeform 38"/>
            <p:cNvSpPr>
              <a:spLocks/>
            </p:cNvSpPr>
            <p:nvPr/>
          </p:nvSpPr>
          <p:spPr bwMode="auto">
            <a:xfrm>
              <a:off x="336" y="1856"/>
              <a:ext cx="1432" cy="912"/>
            </a:xfrm>
            <a:custGeom>
              <a:avLst/>
              <a:gdLst>
                <a:gd name="T0" fmla="*/ 544 w 1432"/>
                <a:gd name="T1" fmla="*/ 912 h 912"/>
                <a:gd name="T2" fmla="*/ 0 w 1432"/>
                <a:gd name="T3" fmla="*/ 224 h 912"/>
                <a:gd name="T4" fmla="*/ 288 w 1432"/>
                <a:gd name="T5" fmla="*/ 400 h 912"/>
                <a:gd name="T6" fmla="*/ 672 w 1432"/>
                <a:gd name="T7" fmla="*/ 512 h 912"/>
                <a:gd name="T8" fmla="*/ 960 w 1432"/>
                <a:gd name="T9" fmla="*/ 464 h 912"/>
                <a:gd name="T10" fmla="*/ 1176 w 1432"/>
                <a:gd name="T11" fmla="*/ 336 h 912"/>
                <a:gd name="T12" fmla="*/ 1432 w 1432"/>
                <a:gd name="T13" fmla="*/ 0 h 912"/>
                <a:gd name="T14" fmla="*/ 1016 w 1432"/>
                <a:gd name="T15" fmla="*/ 896 h 912"/>
                <a:gd name="T16" fmla="*/ 544 w 1432"/>
                <a:gd name="T17" fmla="*/ 912 h 9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2"/>
                <a:gd name="T28" fmla="*/ 0 h 912"/>
                <a:gd name="T29" fmla="*/ 1432 w 1432"/>
                <a:gd name="T30" fmla="*/ 912 h 9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2" h="912">
                  <a:moveTo>
                    <a:pt x="544" y="912"/>
                  </a:moveTo>
                  <a:lnTo>
                    <a:pt x="0" y="224"/>
                  </a:lnTo>
                  <a:lnTo>
                    <a:pt x="288" y="400"/>
                  </a:lnTo>
                  <a:lnTo>
                    <a:pt x="672" y="512"/>
                  </a:lnTo>
                  <a:lnTo>
                    <a:pt x="960" y="464"/>
                  </a:lnTo>
                  <a:lnTo>
                    <a:pt x="1176" y="336"/>
                  </a:lnTo>
                  <a:lnTo>
                    <a:pt x="1432" y="0"/>
                  </a:lnTo>
                  <a:lnTo>
                    <a:pt x="1016" y="896"/>
                  </a:lnTo>
                  <a:lnTo>
                    <a:pt x="544" y="912"/>
                  </a:lnTo>
                  <a:close/>
                </a:path>
              </a:pathLst>
            </a:custGeom>
            <a:gradFill rotWithShape="1">
              <a:gsLst>
                <a:gs pos="0">
                  <a:schemeClr val="tx1"/>
                </a:gs>
                <a:gs pos="100000">
                  <a:schemeClr val="bg1"/>
                </a:gs>
              </a:gsLst>
              <a:lin ang="5400000" scaled="1"/>
            </a:gradFill>
            <a:ln>
              <a:noFill/>
            </a:ln>
            <a:extLst>
              <a:ext uri="{91240B29-F687-4f45-9708-019B960494DF}">
                <a14:hiddenLine xmlns:a14="http://schemas.microsoft.com/office/drawing/2010/main" xmlns="" w="3175">
                  <a:solidFill>
                    <a:srgbClr val="000000"/>
                  </a:solidFill>
                  <a:round/>
                  <a:headEnd/>
                  <a:tailEnd/>
                </a14:hiddenLine>
              </a:ext>
            </a:extLst>
          </p:spPr>
          <p:txBody>
            <a:bodyPr/>
            <a:lstStyle/>
            <a:p>
              <a:endParaRPr lang="en-US"/>
            </a:p>
          </p:txBody>
        </p:sp>
        <p:sp>
          <p:nvSpPr>
            <p:cNvPr id="55323" name="Oval 39"/>
            <p:cNvSpPr>
              <a:spLocks noChangeArrowheads="1"/>
            </p:cNvSpPr>
            <p:nvPr/>
          </p:nvSpPr>
          <p:spPr bwMode="auto">
            <a:xfrm>
              <a:off x="192" y="968"/>
              <a:ext cx="1608" cy="1392"/>
            </a:xfrm>
            <a:prstGeom prst="ellipse">
              <a:avLst/>
            </a:prstGeom>
            <a:solidFill>
              <a:schemeClr val="bg1"/>
            </a:solidFill>
            <a:ln w="9525">
              <a:solidFill>
                <a:schemeClr val="tx1"/>
              </a:solidFill>
              <a:round/>
              <a:headEnd/>
              <a:tailEnd/>
            </a:ln>
          </p:spPr>
          <p:txBody>
            <a:bodyPr wrap="none" anchor="ctr"/>
            <a:lstStyle/>
            <a:p>
              <a:endParaRPr lang="en-US"/>
            </a:p>
          </p:txBody>
        </p:sp>
        <p:grpSp>
          <p:nvGrpSpPr>
            <p:cNvPr id="55324" name="Group 40"/>
            <p:cNvGrpSpPr>
              <a:grpSpLocks/>
            </p:cNvGrpSpPr>
            <p:nvPr/>
          </p:nvGrpSpPr>
          <p:grpSpPr bwMode="auto">
            <a:xfrm>
              <a:off x="399" y="958"/>
              <a:ext cx="1215" cy="1341"/>
              <a:chOff x="351" y="918"/>
              <a:chExt cx="1215" cy="1341"/>
            </a:xfrm>
          </p:grpSpPr>
          <p:sp>
            <p:nvSpPr>
              <p:cNvPr id="231465" name="Rectangle 41"/>
              <p:cNvSpPr>
                <a:spLocks noChangeArrowheads="1"/>
              </p:cNvSpPr>
              <p:nvPr/>
            </p:nvSpPr>
            <p:spPr bwMode="auto">
              <a:xfrm rot="5400000" flipH="1">
                <a:off x="713" y="1846"/>
                <a:ext cx="31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1466" name="Rectangle 42"/>
              <p:cNvSpPr>
                <a:spLocks noChangeArrowheads="1"/>
              </p:cNvSpPr>
              <p:nvPr/>
            </p:nvSpPr>
            <p:spPr bwMode="auto">
              <a:xfrm rot="5400000" flipH="1">
                <a:off x="537" y="1542"/>
                <a:ext cx="31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1467" name="Rectangle 43"/>
              <p:cNvSpPr>
                <a:spLocks noChangeArrowheads="1"/>
              </p:cNvSpPr>
              <p:nvPr/>
            </p:nvSpPr>
            <p:spPr bwMode="auto">
              <a:xfrm rot="5400000" flipH="1">
                <a:off x="1073" y="1534"/>
                <a:ext cx="31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pic>
            <p:nvPicPr>
              <p:cNvPr id="55328" name="Picture 44" descr="pedge_66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 y="1126"/>
                <a:ext cx="461" cy="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29" name="Picture 45" descr="pedge_66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 y="1150"/>
                <a:ext cx="461" cy="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30" name="Picture 46" descr="pedge_66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 y="1822"/>
                <a:ext cx="461" cy="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1471" name="Rectangle 47"/>
              <p:cNvSpPr>
                <a:spLocks noChangeArrowheads="1"/>
              </p:cNvSpPr>
              <p:nvPr/>
            </p:nvSpPr>
            <p:spPr bwMode="auto">
              <a:xfrm flipV="1">
                <a:off x="454" y="1685"/>
                <a:ext cx="1112" cy="27"/>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55332" name="Text Box 48"/>
              <p:cNvSpPr txBox="1">
                <a:spLocks noChangeArrowheads="1"/>
              </p:cNvSpPr>
              <p:nvPr/>
            </p:nvSpPr>
            <p:spPr bwMode="auto">
              <a:xfrm>
                <a:off x="710" y="918"/>
                <a:ext cx="62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server(s)</a:t>
                </a:r>
              </a:p>
            </p:txBody>
          </p:sp>
        </p:grpSp>
      </p:grpSp>
      <p:sp>
        <p:nvSpPr>
          <p:cNvPr id="52" name="Rectangle 2"/>
          <p:cNvSpPr>
            <a:spLocks noGrp="1" noChangeArrowheads="1"/>
          </p:cNvSpPr>
          <p:nvPr>
            <p:ph type="title"/>
          </p:nvPr>
        </p:nvSpPr>
        <p:spPr>
          <a:xfrm>
            <a:off x="0" y="115888"/>
            <a:ext cx="9396536" cy="792162"/>
          </a:xfrm>
        </p:spPr>
        <p:txBody>
          <a:bodyPr/>
          <a:lstStyle/>
          <a:p>
            <a:r>
              <a:rPr lang="en-US" sz="3600" dirty="0"/>
              <a:t>Cable Network Architecture: Overview</a:t>
            </a:r>
          </a:p>
        </p:txBody>
      </p:sp>
    </p:spTree>
    <p:extLst>
      <p:ext uri="{BB962C8B-B14F-4D97-AF65-F5344CB8AC3E}">
        <p14:creationId xmlns:p14="http://schemas.microsoft.com/office/powerpoint/2010/main" val="26974333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5" name="Picture 3"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6" name="Picture 4"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7" name="Picture 5"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6328" name="Group 6"/>
          <p:cNvGrpSpPr>
            <a:grpSpLocks/>
          </p:cNvGrpSpPr>
          <p:nvPr/>
        </p:nvGrpSpPr>
        <p:grpSpPr bwMode="auto">
          <a:xfrm>
            <a:off x="3916363" y="4227513"/>
            <a:ext cx="255587" cy="633412"/>
            <a:chOff x="2055" y="2297"/>
            <a:chExt cx="161" cy="399"/>
          </a:xfrm>
        </p:grpSpPr>
        <p:sp>
          <p:nvSpPr>
            <p:cNvPr id="233479" name="Rectangle 7"/>
            <p:cNvSpPr>
              <a:spLocks noChangeArrowheads="1"/>
            </p:cNvSpPr>
            <p:nvPr/>
          </p:nvSpPr>
          <p:spPr bwMode="auto">
            <a:xfrm rot="-5400000">
              <a:off x="1868" y="2484"/>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3480"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pic>
        <p:nvPicPr>
          <p:cNvPr id="56329" name="Picture 9"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30" name="Picture 10"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31" name="Picture 11"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32" name="Picture 12"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6333" name="Group 13"/>
          <p:cNvGrpSpPr>
            <a:grpSpLocks/>
          </p:cNvGrpSpPr>
          <p:nvPr/>
        </p:nvGrpSpPr>
        <p:grpSpPr bwMode="auto">
          <a:xfrm flipV="1">
            <a:off x="6770688" y="4906963"/>
            <a:ext cx="255587" cy="820737"/>
            <a:chOff x="2459" y="2251"/>
            <a:chExt cx="161" cy="517"/>
          </a:xfrm>
        </p:grpSpPr>
        <p:sp>
          <p:nvSpPr>
            <p:cNvPr id="233486" name="Rectangle 14"/>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3487"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6334" name="Group 16"/>
          <p:cNvGrpSpPr>
            <a:grpSpLocks/>
          </p:cNvGrpSpPr>
          <p:nvPr/>
        </p:nvGrpSpPr>
        <p:grpSpPr bwMode="auto">
          <a:xfrm flipV="1">
            <a:off x="5529263" y="4887913"/>
            <a:ext cx="255587" cy="379412"/>
            <a:chOff x="2315" y="2599"/>
            <a:chExt cx="161" cy="239"/>
          </a:xfrm>
        </p:grpSpPr>
        <p:sp>
          <p:nvSpPr>
            <p:cNvPr id="233489" name="Rectangle 17"/>
            <p:cNvSpPr>
              <a:spLocks noChangeArrowheads="1"/>
            </p:cNvSpPr>
            <p:nvPr/>
          </p:nvSpPr>
          <p:spPr bwMode="auto">
            <a:xfrm rot="-5400000">
              <a:off x="2208"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3490"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6335" name="Group 19"/>
          <p:cNvGrpSpPr>
            <a:grpSpLocks/>
          </p:cNvGrpSpPr>
          <p:nvPr/>
        </p:nvGrpSpPr>
        <p:grpSpPr bwMode="auto">
          <a:xfrm flipV="1">
            <a:off x="4094163" y="4900613"/>
            <a:ext cx="255587" cy="633412"/>
            <a:chOff x="2055" y="2297"/>
            <a:chExt cx="161" cy="399"/>
          </a:xfrm>
        </p:grpSpPr>
        <p:sp>
          <p:nvSpPr>
            <p:cNvPr id="233492" name="Rectangle 20"/>
            <p:cNvSpPr>
              <a:spLocks noChangeArrowheads="1"/>
            </p:cNvSpPr>
            <p:nvPr/>
          </p:nvSpPr>
          <p:spPr bwMode="auto">
            <a:xfrm rot="-5400000">
              <a:off x="1868"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3493"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6336" name="Group 22"/>
          <p:cNvGrpSpPr>
            <a:grpSpLocks/>
          </p:cNvGrpSpPr>
          <p:nvPr/>
        </p:nvGrpSpPr>
        <p:grpSpPr bwMode="auto">
          <a:xfrm>
            <a:off x="7126288" y="4246563"/>
            <a:ext cx="255587" cy="630237"/>
            <a:chOff x="3561" y="2643"/>
            <a:chExt cx="161" cy="397"/>
          </a:xfrm>
        </p:grpSpPr>
        <p:sp>
          <p:nvSpPr>
            <p:cNvPr id="233495" name="Rectangle 23"/>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3496"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6337" name="Group 25"/>
          <p:cNvGrpSpPr>
            <a:grpSpLocks/>
          </p:cNvGrpSpPr>
          <p:nvPr/>
        </p:nvGrpSpPr>
        <p:grpSpPr bwMode="auto">
          <a:xfrm>
            <a:off x="5757863" y="4468813"/>
            <a:ext cx="255587" cy="379412"/>
            <a:chOff x="2315" y="2599"/>
            <a:chExt cx="161" cy="239"/>
          </a:xfrm>
        </p:grpSpPr>
        <p:sp>
          <p:nvSpPr>
            <p:cNvPr id="233498" name="Rectangle 26"/>
            <p:cNvSpPr>
              <a:spLocks noChangeArrowheads="1"/>
            </p:cNvSpPr>
            <p:nvPr/>
          </p:nvSpPr>
          <p:spPr bwMode="auto">
            <a:xfrm rot="-5400000">
              <a:off x="2208" y="2706"/>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3499"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6338" name="Group 28"/>
          <p:cNvGrpSpPr>
            <a:grpSpLocks/>
          </p:cNvGrpSpPr>
          <p:nvPr/>
        </p:nvGrpSpPr>
        <p:grpSpPr bwMode="auto">
          <a:xfrm>
            <a:off x="5221288" y="4030663"/>
            <a:ext cx="255587" cy="820737"/>
            <a:chOff x="2459" y="2251"/>
            <a:chExt cx="161" cy="517"/>
          </a:xfrm>
        </p:grpSpPr>
        <p:sp>
          <p:nvSpPr>
            <p:cNvPr id="233501" name="Rectangle 29"/>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3502"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sp>
        <p:nvSpPr>
          <p:cNvPr id="233503" name="Rectangle 31"/>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56340" name="Text Box 32"/>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home</a:t>
            </a:r>
          </a:p>
        </p:txBody>
      </p:sp>
      <p:pic>
        <p:nvPicPr>
          <p:cNvPr id="56341" name="Picture 33" descr="buildin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342" name="Text Box 34"/>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cable headend</a:t>
            </a:r>
          </a:p>
        </p:txBody>
      </p:sp>
      <p:sp>
        <p:nvSpPr>
          <p:cNvPr id="56343" name="Text Box 35"/>
          <p:cNvSpPr txBox="1">
            <a:spLocks noChangeArrowheads="1"/>
          </p:cNvSpPr>
          <p:nvPr/>
        </p:nvSpPr>
        <p:spPr bwMode="auto">
          <a:xfrm>
            <a:off x="2146300" y="5711825"/>
            <a:ext cx="19335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latin typeface="Arial" charset="0"/>
              </a:rPr>
              <a:t>cable distribution</a:t>
            </a:r>
          </a:p>
          <a:p>
            <a:pPr algn="ctr" eaLnBrk="1" hangingPunct="1"/>
            <a:r>
              <a:rPr lang="en-US" sz="1600">
                <a:latin typeface="Arial" charset="0"/>
              </a:rPr>
              <a:t>network (simplified)</a:t>
            </a:r>
          </a:p>
        </p:txBody>
      </p:sp>
      <p:sp>
        <p:nvSpPr>
          <p:cNvPr id="56344" name="Line 36"/>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9" name="Group 37"/>
          <p:cNvGrpSpPr>
            <a:grpSpLocks/>
          </p:cNvGrpSpPr>
          <p:nvPr/>
        </p:nvGrpSpPr>
        <p:grpSpPr bwMode="auto">
          <a:xfrm>
            <a:off x="3429000" y="1181100"/>
            <a:ext cx="5232400" cy="2806700"/>
            <a:chOff x="2160" y="744"/>
            <a:chExt cx="3296" cy="1768"/>
          </a:xfrm>
        </p:grpSpPr>
        <p:sp>
          <p:nvSpPr>
            <p:cNvPr id="56346" name="Freeform 38"/>
            <p:cNvSpPr>
              <a:spLocks/>
            </p:cNvSpPr>
            <p:nvPr/>
          </p:nvSpPr>
          <p:spPr bwMode="auto">
            <a:xfrm>
              <a:off x="2544" y="2048"/>
              <a:ext cx="2432" cy="464"/>
            </a:xfrm>
            <a:custGeom>
              <a:avLst/>
              <a:gdLst>
                <a:gd name="T0" fmla="*/ 912 w 2432"/>
                <a:gd name="T1" fmla="*/ 448 h 464"/>
                <a:gd name="T2" fmla="*/ 1496 w 2432"/>
                <a:gd name="T3" fmla="*/ 464 h 464"/>
                <a:gd name="T4" fmla="*/ 2432 w 2432"/>
                <a:gd name="T5" fmla="*/ 48 h 464"/>
                <a:gd name="T6" fmla="*/ 1784 w 2432"/>
                <a:gd name="T7" fmla="*/ 176 h 464"/>
                <a:gd name="T8" fmla="*/ 864 w 2432"/>
                <a:gd name="T9" fmla="*/ 208 h 464"/>
                <a:gd name="T10" fmla="*/ 0 w 2432"/>
                <a:gd name="T11" fmla="*/ 0 h 464"/>
                <a:gd name="T12" fmla="*/ 0 60000 65536"/>
                <a:gd name="T13" fmla="*/ 0 60000 65536"/>
                <a:gd name="T14" fmla="*/ 0 60000 65536"/>
                <a:gd name="T15" fmla="*/ 0 60000 65536"/>
                <a:gd name="T16" fmla="*/ 0 60000 65536"/>
                <a:gd name="T17" fmla="*/ 0 60000 65536"/>
                <a:gd name="T18" fmla="*/ 0 w 2432"/>
                <a:gd name="T19" fmla="*/ 0 h 464"/>
                <a:gd name="T20" fmla="*/ 2432 w 2432"/>
                <a:gd name="T21" fmla="*/ 464 h 464"/>
              </a:gdLst>
              <a:ahLst/>
              <a:cxnLst>
                <a:cxn ang="T12">
                  <a:pos x="T0" y="T1"/>
                </a:cxn>
                <a:cxn ang="T13">
                  <a:pos x="T2" y="T3"/>
                </a:cxn>
                <a:cxn ang="T14">
                  <a:pos x="T4" y="T5"/>
                </a:cxn>
                <a:cxn ang="T15">
                  <a:pos x="T6" y="T7"/>
                </a:cxn>
                <a:cxn ang="T16">
                  <a:pos x="T8" y="T9"/>
                </a:cxn>
                <a:cxn ang="T17">
                  <a:pos x="T10" y="T11"/>
                </a:cxn>
              </a:cxnLst>
              <a:rect l="T18" t="T19" r="T20" b="T21"/>
              <a:pathLst>
                <a:path w="2432" h="464">
                  <a:moveTo>
                    <a:pt x="912" y="448"/>
                  </a:moveTo>
                  <a:lnTo>
                    <a:pt x="1496" y="464"/>
                  </a:lnTo>
                  <a:lnTo>
                    <a:pt x="2432" y="48"/>
                  </a:lnTo>
                  <a:lnTo>
                    <a:pt x="1784" y="176"/>
                  </a:lnTo>
                  <a:lnTo>
                    <a:pt x="864" y="208"/>
                  </a:lnTo>
                  <a:lnTo>
                    <a:pt x="0" y="0"/>
                  </a:lnTo>
                </a:path>
              </a:pathLst>
            </a:custGeom>
            <a:gradFill rotWithShape="1">
              <a:gsLst>
                <a:gs pos="0">
                  <a:schemeClr val="tx2"/>
                </a:gs>
                <a:gs pos="100000">
                  <a:schemeClr val="bg1"/>
                </a:gs>
              </a:gsLst>
              <a:lin ang="5400000" scaled="1"/>
            </a:gradFill>
            <a:ln w="9525">
              <a:solidFill>
                <a:schemeClr val="tx1"/>
              </a:solidFill>
              <a:round/>
              <a:headEnd/>
              <a:tailEnd/>
            </a:ln>
          </p:spPr>
          <p:txBody>
            <a:bodyPr/>
            <a:lstStyle/>
            <a:p>
              <a:endParaRPr lang="en-US"/>
            </a:p>
          </p:txBody>
        </p:sp>
        <p:sp>
          <p:nvSpPr>
            <p:cNvPr id="56347" name="Oval 39"/>
            <p:cNvSpPr>
              <a:spLocks noChangeArrowheads="1"/>
            </p:cNvSpPr>
            <p:nvPr/>
          </p:nvSpPr>
          <p:spPr bwMode="auto">
            <a:xfrm>
              <a:off x="2160" y="744"/>
              <a:ext cx="3296" cy="1568"/>
            </a:xfrm>
            <a:prstGeom prst="ellipse">
              <a:avLst/>
            </a:prstGeom>
            <a:solidFill>
              <a:schemeClr val="bg1"/>
            </a:solidFill>
            <a:ln w="9525">
              <a:solidFill>
                <a:schemeClr val="tx1"/>
              </a:solidFill>
              <a:round/>
              <a:headEnd/>
              <a:tailEnd/>
            </a:ln>
          </p:spPr>
          <p:txBody>
            <a:bodyPr wrap="none" anchor="ctr"/>
            <a:lstStyle/>
            <a:p>
              <a:endParaRPr lang="en-US"/>
            </a:p>
          </p:txBody>
        </p:sp>
        <p:pic>
          <p:nvPicPr>
            <p:cNvPr id="56348" name="Picture 40" descr="house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2" y="1044"/>
              <a:ext cx="2955" cy="10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4" name="Rectangle 2"/>
          <p:cNvSpPr>
            <a:spLocks noGrp="1" noChangeArrowheads="1"/>
          </p:cNvSpPr>
          <p:nvPr>
            <p:ph type="title"/>
          </p:nvPr>
        </p:nvSpPr>
        <p:spPr>
          <a:xfrm>
            <a:off x="179388" y="115888"/>
            <a:ext cx="8964612" cy="792162"/>
          </a:xfrm>
        </p:spPr>
        <p:txBody>
          <a:bodyPr/>
          <a:lstStyle/>
          <a:p>
            <a:r>
              <a:rPr lang="en-US" sz="3600" dirty="0"/>
              <a:t>Cable Network Architecture: Overview</a:t>
            </a:r>
          </a:p>
        </p:txBody>
      </p:sp>
    </p:spTree>
    <p:extLst>
      <p:ext uri="{BB962C8B-B14F-4D97-AF65-F5344CB8AC3E}">
        <p14:creationId xmlns:p14="http://schemas.microsoft.com/office/powerpoint/2010/main" val="40802680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0" y="-18256"/>
            <a:ext cx="9144000" cy="1143000"/>
          </a:xfrm>
        </p:spPr>
        <p:txBody>
          <a:bodyPr/>
          <a:lstStyle/>
          <a:p>
            <a:r>
              <a:rPr lang="en-US" sz="3600" dirty="0"/>
              <a:t>Cable Network Architecture: Overview</a:t>
            </a:r>
          </a:p>
        </p:txBody>
      </p:sp>
      <p:pic>
        <p:nvPicPr>
          <p:cNvPr id="57349" name="Picture 3"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50" name="Picture 4"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51" name="Picture 5"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7352" name="Group 6"/>
          <p:cNvGrpSpPr>
            <a:grpSpLocks/>
          </p:cNvGrpSpPr>
          <p:nvPr/>
        </p:nvGrpSpPr>
        <p:grpSpPr bwMode="auto">
          <a:xfrm>
            <a:off x="3916363" y="4227513"/>
            <a:ext cx="255587" cy="633412"/>
            <a:chOff x="2055" y="2297"/>
            <a:chExt cx="161" cy="399"/>
          </a:xfrm>
        </p:grpSpPr>
        <p:sp>
          <p:nvSpPr>
            <p:cNvPr id="235527" name="Rectangle 7"/>
            <p:cNvSpPr>
              <a:spLocks noChangeArrowheads="1"/>
            </p:cNvSpPr>
            <p:nvPr/>
          </p:nvSpPr>
          <p:spPr bwMode="auto">
            <a:xfrm rot="-5400000">
              <a:off x="1868" y="2484"/>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5528"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pic>
        <p:nvPicPr>
          <p:cNvPr id="57353" name="Picture 9"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54" name="Picture 10"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55" name="Picture 11"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56" name="Picture 12"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7357" name="Group 13"/>
          <p:cNvGrpSpPr>
            <a:grpSpLocks/>
          </p:cNvGrpSpPr>
          <p:nvPr/>
        </p:nvGrpSpPr>
        <p:grpSpPr bwMode="auto">
          <a:xfrm flipV="1">
            <a:off x="6770688" y="4906963"/>
            <a:ext cx="255587" cy="820737"/>
            <a:chOff x="2459" y="2251"/>
            <a:chExt cx="161" cy="517"/>
          </a:xfrm>
        </p:grpSpPr>
        <p:sp>
          <p:nvSpPr>
            <p:cNvPr id="235534" name="Rectangle 14"/>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5535"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7358" name="Group 16"/>
          <p:cNvGrpSpPr>
            <a:grpSpLocks/>
          </p:cNvGrpSpPr>
          <p:nvPr/>
        </p:nvGrpSpPr>
        <p:grpSpPr bwMode="auto">
          <a:xfrm flipV="1">
            <a:off x="5529263" y="4887913"/>
            <a:ext cx="255587" cy="379412"/>
            <a:chOff x="2315" y="2599"/>
            <a:chExt cx="161" cy="239"/>
          </a:xfrm>
        </p:grpSpPr>
        <p:sp>
          <p:nvSpPr>
            <p:cNvPr id="235537" name="Rectangle 17"/>
            <p:cNvSpPr>
              <a:spLocks noChangeArrowheads="1"/>
            </p:cNvSpPr>
            <p:nvPr/>
          </p:nvSpPr>
          <p:spPr bwMode="auto">
            <a:xfrm rot="-5400000">
              <a:off x="2208"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5538"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7359" name="Group 19"/>
          <p:cNvGrpSpPr>
            <a:grpSpLocks/>
          </p:cNvGrpSpPr>
          <p:nvPr/>
        </p:nvGrpSpPr>
        <p:grpSpPr bwMode="auto">
          <a:xfrm flipV="1">
            <a:off x="4094163" y="4900613"/>
            <a:ext cx="255587" cy="633412"/>
            <a:chOff x="2055" y="2297"/>
            <a:chExt cx="161" cy="399"/>
          </a:xfrm>
        </p:grpSpPr>
        <p:sp>
          <p:nvSpPr>
            <p:cNvPr id="235540" name="Rectangle 20"/>
            <p:cNvSpPr>
              <a:spLocks noChangeArrowheads="1"/>
            </p:cNvSpPr>
            <p:nvPr/>
          </p:nvSpPr>
          <p:spPr bwMode="auto">
            <a:xfrm rot="-5400000">
              <a:off x="1868"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5541"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7360" name="Group 22"/>
          <p:cNvGrpSpPr>
            <a:grpSpLocks/>
          </p:cNvGrpSpPr>
          <p:nvPr/>
        </p:nvGrpSpPr>
        <p:grpSpPr bwMode="auto">
          <a:xfrm>
            <a:off x="7126288" y="4246563"/>
            <a:ext cx="255587" cy="630237"/>
            <a:chOff x="3561" y="2643"/>
            <a:chExt cx="161" cy="397"/>
          </a:xfrm>
        </p:grpSpPr>
        <p:sp>
          <p:nvSpPr>
            <p:cNvPr id="235543" name="Rectangle 23"/>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5544"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7361" name="Group 25"/>
          <p:cNvGrpSpPr>
            <a:grpSpLocks/>
          </p:cNvGrpSpPr>
          <p:nvPr/>
        </p:nvGrpSpPr>
        <p:grpSpPr bwMode="auto">
          <a:xfrm>
            <a:off x="5757863" y="4468813"/>
            <a:ext cx="255587" cy="379412"/>
            <a:chOff x="2315" y="2599"/>
            <a:chExt cx="161" cy="239"/>
          </a:xfrm>
        </p:grpSpPr>
        <p:sp>
          <p:nvSpPr>
            <p:cNvPr id="235546" name="Rectangle 26"/>
            <p:cNvSpPr>
              <a:spLocks noChangeArrowheads="1"/>
            </p:cNvSpPr>
            <p:nvPr/>
          </p:nvSpPr>
          <p:spPr bwMode="auto">
            <a:xfrm rot="-5400000">
              <a:off x="2208" y="2706"/>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5547"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57362" name="Group 28"/>
          <p:cNvGrpSpPr>
            <a:grpSpLocks/>
          </p:cNvGrpSpPr>
          <p:nvPr/>
        </p:nvGrpSpPr>
        <p:grpSpPr bwMode="auto">
          <a:xfrm>
            <a:off x="5221288" y="4030663"/>
            <a:ext cx="255587" cy="820737"/>
            <a:chOff x="2459" y="2251"/>
            <a:chExt cx="161" cy="517"/>
          </a:xfrm>
        </p:grpSpPr>
        <p:sp>
          <p:nvSpPr>
            <p:cNvPr id="235549" name="Rectangle 29"/>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235550"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sp>
        <p:nvSpPr>
          <p:cNvPr id="235551" name="Rectangle 31"/>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57364" name="Text Box 32"/>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home</a:t>
            </a:r>
          </a:p>
        </p:txBody>
      </p:sp>
      <p:pic>
        <p:nvPicPr>
          <p:cNvPr id="57365" name="Picture 33" descr="buildin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366" name="Text Box 34"/>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cable headend</a:t>
            </a:r>
          </a:p>
        </p:txBody>
      </p:sp>
      <p:sp>
        <p:nvSpPr>
          <p:cNvPr id="57367" name="Text Box 35"/>
          <p:cNvSpPr txBox="1">
            <a:spLocks noChangeArrowheads="1"/>
          </p:cNvSpPr>
          <p:nvPr/>
        </p:nvSpPr>
        <p:spPr bwMode="auto">
          <a:xfrm>
            <a:off x="2257425" y="5711825"/>
            <a:ext cx="170656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latin typeface="Arial" charset="0"/>
              </a:rPr>
              <a:t>cable distribution</a:t>
            </a:r>
          </a:p>
          <a:p>
            <a:pPr algn="ctr" eaLnBrk="1" hangingPunct="1"/>
            <a:r>
              <a:rPr lang="en-US" sz="1600">
                <a:latin typeface="Arial" charset="0"/>
              </a:rPr>
              <a:t>network</a:t>
            </a:r>
          </a:p>
        </p:txBody>
      </p:sp>
      <p:sp>
        <p:nvSpPr>
          <p:cNvPr id="57368" name="Line 36"/>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9" name="Group 37"/>
          <p:cNvGrpSpPr>
            <a:grpSpLocks/>
          </p:cNvGrpSpPr>
          <p:nvPr/>
        </p:nvGrpSpPr>
        <p:grpSpPr bwMode="auto">
          <a:xfrm>
            <a:off x="4846638" y="1352550"/>
            <a:ext cx="2043112" cy="958850"/>
            <a:chOff x="2505" y="826"/>
            <a:chExt cx="1287" cy="604"/>
          </a:xfrm>
        </p:grpSpPr>
        <p:sp>
          <p:nvSpPr>
            <p:cNvPr id="57409" name="Line 38"/>
            <p:cNvSpPr>
              <a:spLocks noChangeShapeType="1"/>
            </p:cNvSpPr>
            <p:nvPr/>
          </p:nvSpPr>
          <p:spPr bwMode="auto">
            <a:xfrm flipH="1">
              <a:off x="2505" y="1115"/>
              <a:ext cx="128" cy="29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7410" name="Freeform 39"/>
            <p:cNvSpPr>
              <a:spLocks/>
            </p:cNvSpPr>
            <p:nvPr/>
          </p:nvSpPr>
          <p:spPr bwMode="auto">
            <a:xfrm>
              <a:off x="2548" y="826"/>
              <a:ext cx="562" cy="266"/>
            </a:xfrm>
            <a:custGeom>
              <a:avLst/>
              <a:gdLst>
                <a:gd name="T0" fmla="*/ 4 w 562"/>
                <a:gd name="T1" fmla="*/ 264 h 266"/>
                <a:gd name="T2" fmla="*/ 52 w 562"/>
                <a:gd name="T3" fmla="*/ 6 h 266"/>
                <a:gd name="T4" fmla="*/ 108 w 562"/>
                <a:gd name="T5" fmla="*/ 266 h 266"/>
                <a:gd name="T6" fmla="*/ 174 w 562"/>
                <a:gd name="T7" fmla="*/ 0 h 266"/>
                <a:gd name="T8" fmla="*/ 228 w 562"/>
                <a:gd name="T9" fmla="*/ 264 h 266"/>
                <a:gd name="T10" fmla="*/ 288 w 562"/>
                <a:gd name="T11" fmla="*/ 8 h 266"/>
                <a:gd name="T12" fmla="*/ 354 w 562"/>
                <a:gd name="T13" fmla="*/ 266 h 266"/>
                <a:gd name="T14" fmla="*/ 402 w 562"/>
                <a:gd name="T15" fmla="*/ 8 h 266"/>
                <a:gd name="T16" fmla="*/ 464 w 562"/>
                <a:gd name="T17" fmla="*/ 264 h 266"/>
                <a:gd name="T18" fmla="*/ 506 w 562"/>
                <a:gd name="T19" fmla="*/ 6 h 266"/>
                <a:gd name="T20" fmla="*/ 556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266"/>
                <a:gd name="T35" fmla="*/ 562 w 562"/>
                <a:gd name="T36" fmla="*/ 266 h 2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7411" name="Freeform 40"/>
            <p:cNvSpPr>
              <a:spLocks/>
            </p:cNvSpPr>
            <p:nvPr/>
          </p:nvSpPr>
          <p:spPr bwMode="auto">
            <a:xfrm>
              <a:off x="3523" y="830"/>
              <a:ext cx="269" cy="266"/>
            </a:xfrm>
            <a:custGeom>
              <a:avLst/>
              <a:gdLst>
                <a:gd name="T0" fmla="*/ 2 w 562"/>
                <a:gd name="T1" fmla="*/ 264 h 266"/>
                <a:gd name="T2" fmla="*/ 25 w 562"/>
                <a:gd name="T3" fmla="*/ 6 h 266"/>
                <a:gd name="T4" fmla="*/ 52 w 562"/>
                <a:gd name="T5" fmla="*/ 266 h 266"/>
                <a:gd name="T6" fmla="*/ 83 w 562"/>
                <a:gd name="T7" fmla="*/ 0 h 266"/>
                <a:gd name="T8" fmla="*/ 109 w 562"/>
                <a:gd name="T9" fmla="*/ 264 h 266"/>
                <a:gd name="T10" fmla="*/ 138 w 562"/>
                <a:gd name="T11" fmla="*/ 8 h 266"/>
                <a:gd name="T12" fmla="*/ 169 w 562"/>
                <a:gd name="T13" fmla="*/ 266 h 266"/>
                <a:gd name="T14" fmla="*/ 192 w 562"/>
                <a:gd name="T15" fmla="*/ 8 h 266"/>
                <a:gd name="T16" fmla="*/ 222 w 562"/>
                <a:gd name="T17" fmla="*/ 264 h 266"/>
                <a:gd name="T18" fmla="*/ 242 w 562"/>
                <a:gd name="T19" fmla="*/ 6 h 266"/>
                <a:gd name="T20" fmla="*/ 266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266"/>
                <a:gd name="T35" fmla="*/ 562 w 562"/>
                <a:gd name="T36" fmla="*/ 266 h 2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7412" name="Line 41"/>
            <p:cNvSpPr>
              <a:spLocks noChangeShapeType="1"/>
            </p:cNvSpPr>
            <p:nvPr/>
          </p:nvSpPr>
          <p:spPr bwMode="auto">
            <a:xfrm flipH="1">
              <a:off x="3433" y="1137"/>
              <a:ext cx="128" cy="29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10" name="Group 42"/>
          <p:cNvGrpSpPr>
            <a:grpSpLocks/>
          </p:cNvGrpSpPr>
          <p:nvPr/>
        </p:nvGrpSpPr>
        <p:grpSpPr bwMode="auto">
          <a:xfrm>
            <a:off x="4137025" y="1509713"/>
            <a:ext cx="3021013" cy="2114550"/>
            <a:chOff x="2606" y="951"/>
            <a:chExt cx="1903" cy="1332"/>
          </a:xfrm>
        </p:grpSpPr>
        <p:sp>
          <p:nvSpPr>
            <p:cNvPr id="57379" name="Text Box 43"/>
            <p:cNvSpPr txBox="1">
              <a:spLocks noChangeArrowheads="1"/>
            </p:cNvSpPr>
            <p:nvPr/>
          </p:nvSpPr>
          <p:spPr bwMode="auto">
            <a:xfrm>
              <a:off x="3378" y="2071"/>
              <a:ext cx="655"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latin typeface="Arial" charset="0"/>
                </a:rPr>
                <a:t>Channels</a:t>
              </a:r>
            </a:p>
          </p:txBody>
        </p:sp>
        <p:sp>
          <p:nvSpPr>
            <p:cNvPr id="57380" name="Line 44"/>
            <p:cNvSpPr>
              <a:spLocks noChangeShapeType="1"/>
            </p:cNvSpPr>
            <p:nvPr/>
          </p:nvSpPr>
          <p:spPr bwMode="auto">
            <a:xfrm>
              <a:off x="2994" y="951"/>
              <a:ext cx="0" cy="9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81" name="Line 45"/>
            <p:cNvSpPr>
              <a:spLocks noChangeShapeType="1"/>
            </p:cNvSpPr>
            <p:nvPr/>
          </p:nvSpPr>
          <p:spPr bwMode="auto">
            <a:xfrm flipV="1">
              <a:off x="2988" y="1935"/>
              <a:ext cx="146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82" name="Text Box 46"/>
            <p:cNvSpPr txBox="1">
              <a:spLocks noChangeArrowheads="1"/>
            </p:cNvSpPr>
            <p:nvPr/>
          </p:nvSpPr>
          <p:spPr bwMode="auto">
            <a:xfrm>
              <a:off x="2978" y="1408"/>
              <a:ext cx="178"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V</a:t>
              </a:r>
            </a:p>
            <a:p>
              <a:pPr algn="ctr" eaLnBrk="1" hangingPunct="1"/>
              <a:r>
                <a:rPr lang="en-US" sz="1000">
                  <a:latin typeface="Arial" charset="0"/>
                </a:rPr>
                <a:t>I</a:t>
              </a:r>
            </a:p>
            <a:p>
              <a:pPr algn="ctr" eaLnBrk="1" hangingPunct="1"/>
              <a:r>
                <a:rPr lang="en-US" sz="1000">
                  <a:latin typeface="Arial" charset="0"/>
                </a:rPr>
                <a:t>D</a:t>
              </a:r>
            </a:p>
            <a:p>
              <a:pPr algn="ctr" eaLnBrk="1" hangingPunct="1"/>
              <a:r>
                <a:rPr lang="en-US" sz="1000">
                  <a:latin typeface="Arial" charset="0"/>
                </a:rPr>
                <a:t>E</a:t>
              </a:r>
            </a:p>
            <a:p>
              <a:pPr algn="ctr" eaLnBrk="1" hangingPunct="1"/>
              <a:r>
                <a:rPr lang="en-US" sz="1000">
                  <a:latin typeface="Arial" charset="0"/>
                </a:rPr>
                <a:t>O</a:t>
              </a:r>
            </a:p>
          </p:txBody>
        </p:sp>
        <p:sp>
          <p:nvSpPr>
            <p:cNvPr id="57383" name="Line 47"/>
            <p:cNvSpPr>
              <a:spLocks noChangeShapeType="1"/>
            </p:cNvSpPr>
            <p:nvPr/>
          </p:nvSpPr>
          <p:spPr bwMode="auto">
            <a:xfrm>
              <a:off x="3150" y="1863"/>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84" name="Text Box 48"/>
            <p:cNvSpPr txBox="1">
              <a:spLocks noChangeArrowheads="1"/>
            </p:cNvSpPr>
            <p:nvPr/>
          </p:nvSpPr>
          <p:spPr bwMode="auto">
            <a:xfrm>
              <a:off x="3152" y="1408"/>
              <a:ext cx="178"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V</a:t>
              </a:r>
            </a:p>
            <a:p>
              <a:pPr algn="ctr" eaLnBrk="1" hangingPunct="1"/>
              <a:r>
                <a:rPr lang="en-US" sz="1000">
                  <a:latin typeface="Arial" charset="0"/>
                </a:rPr>
                <a:t>I</a:t>
              </a:r>
            </a:p>
            <a:p>
              <a:pPr algn="ctr" eaLnBrk="1" hangingPunct="1"/>
              <a:r>
                <a:rPr lang="en-US" sz="1000">
                  <a:latin typeface="Arial" charset="0"/>
                </a:rPr>
                <a:t>D</a:t>
              </a:r>
            </a:p>
            <a:p>
              <a:pPr algn="ctr" eaLnBrk="1" hangingPunct="1"/>
              <a:r>
                <a:rPr lang="en-US" sz="1000">
                  <a:latin typeface="Arial" charset="0"/>
                </a:rPr>
                <a:t>E</a:t>
              </a:r>
            </a:p>
            <a:p>
              <a:pPr algn="ctr" eaLnBrk="1" hangingPunct="1"/>
              <a:r>
                <a:rPr lang="en-US" sz="1000">
                  <a:latin typeface="Arial" charset="0"/>
                </a:rPr>
                <a:t>O</a:t>
              </a:r>
            </a:p>
          </p:txBody>
        </p:sp>
        <p:sp>
          <p:nvSpPr>
            <p:cNvPr id="57385" name="Text Box 49"/>
            <p:cNvSpPr txBox="1">
              <a:spLocks noChangeArrowheads="1"/>
            </p:cNvSpPr>
            <p:nvPr/>
          </p:nvSpPr>
          <p:spPr bwMode="auto">
            <a:xfrm>
              <a:off x="3338" y="1408"/>
              <a:ext cx="178"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V</a:t>
              </a:r>
            </a:p>
            <a:p>
              <a:pPr algn="ctr" eaLnBrk="1" hangingPunct="1"/>
              <a:r>
                <a:rPr lang="en-US" sz="1000">
                  <a:latin typeface="Arial" charset="0"/>
                </a:rPr>
                <a:t>I</a:t>
              </a:r>
            </a:p>
            <a:p>
              <a:pPr algn="ctr" eaLnBrk="1" hangingPunct="1"/>
              <a:r>
                <a:rPr lang="en-US" sz="1000">
                  <a:latin typeface="Arial" charset="0"/>
                </a:rPr>
                <a:t>D</a:t>
              </a:r>
            </a:p>
            <a:p>
              <a:pPr algn="ctr" eaLnBrk="1" hangingPunct="1"/>
              <a:r>
                <a:rPr lang="en-US" sz="1000">
                  <a:latin typeface="Arial" charset="0"/>
                </a:rPr>
                <a:t>E</a:t>
              </a:r>
            </a:p>
            <a:p>
              <a:pPr algn="ctr" eaLnBrk="1" hangingPunct="1"/>
              <a:r>
                <a:rPr lang="en-US" sz="1000">
                  <a:latin typeface="Arial" charset="0"/>
                </a:rPr>
                <a:t>O</a:t>
              </a:r>
            </a:p>
          </p:txBody>
        </p:sp>
        <p:sp>
          <p:nvSpPr>
            <p:cNvPr id="57386" name="Text Box 50"/>
            <p:cNvSpPr txBox="1">
              <a:spLocks noChangeArrowheads="1"/>
            </p:cNvSpPr>
            <p:nvPr/>
          </p:nvSpPr>
          <p:spPr bwMode="auto">
            <a:xfrm>
              <a:off x="3524" y="1408"/>
              <a:ext cx="178"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V</a:t>
              </a:r>
            </a:p>
            <a:p>
              <a:pPr algn="ctr" eaLnBrk="1" hangingPunct="1"/>
              <a:r>
                <a:rPr lang="en-US" sz="1000">
                  <a:latin typeface="Arial" charset="0"/>
                </a:rPr>
                <a:t>I</a:t>
              </a:r>
            </a:p>
            <a:p>
              <a:pPr algn="ctr" eaLnBrk="1" hangingPunct="1"/>
              <a:r>
                <a:rPr lang="en-US" sz="1000">
                  <a:latin typeface="Arial" charset="0"/>
                </a:rPr>
                <a:t>D</a:t>
              </a:r>
            </a:p>
            <a:p>
              <a:pPr algn="ctr" eaLnBrk="1" hangingPunct="1"/>
              <a:r>
                <a:rPr lang="en-US" sz="1000">
                  <a:latin typeface="Arial" charset="0"/>
                </a:rPr>
                <a:t>E</a:t>
              </a:r>
            </a:p>
            <a:p>
              <a:pPr algn="ctr" eaLnBrk="1" hangingPunct="1"/>
              <a:r>
                <a:rPr lang="en-US" sz="1000">
                  <a:latin typeface="Arial" charset="0"/>
                </a:rPr>
                <a:t>O</a:t>
              </a:r>
            </a:p>
          </p:txBody>
        </p:sp>
        <p:sp>
          <p:nvSpPr>
            <p:cNvPr id="57387" name="Text Box 51"/>
            <p:cNvSpPr txBox="1">
              <a:spLocks noChangeArrowheads="1"/>
            </p:cNvSpPr>
            <p:nvPr/>
          </p:nvSpPr>
          <p:spPr bwMode="auto">
            <a:xfrm>
              <a:off x="3710" y="1408"/>
              <a:ext cx="178"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V</a:t>
              </a:r>
            </a:p>
            <a:p>
              <a:pPr algn="ctr" eaLnBrk="1" hangingPunct="1"/>
              <a:r>
                <a:rPr lang="en-US" sz="1000">
                  <a:latin typeface="Arial" charset="0"/>
                </a:rPr>
                <a:t>I</a:t>
              </a:r>
            </a:p>
            <a:p>
              <a:pPr algn="ctr" eaLnBrk="1" hangingPunct="1"/>
              <a:r>
                <a:rPr lang="en-US" sz="1000">
                  <a:latin typeface="Arial" charset="0"/>
                </a:rPr>
                <a:t>D</a:t>
              </a:r>
            </a:p>
            <a:p>
              <a:pPr algn="ctr" eaLnBrk="1" hangingPunct="1"/>
              <a:r>
                <a:rPr lang="en-US" sz="1000">
                  <a:latin typeface="Arial" charset="0"/>
                </a:rPr>
                <a:t>E</a:t>
              </a:r>
            </a:p>
            <a:p>
              <a:pPr algn="ctr" eaLnBrk="1" hangingPunct="1"/>
              <a:r>
                <a:rPr lang="en-US" sz="1000">
                  <a:latin typeface="Arial" charset="0"/>
                </a:rPr>
                <a:t>O</a:t>
              </a:r>
            </a:p>
          </p:txBody>
        </p:sp>
        <p:sp>
          <p:nvSpPr>
            <p:cNvPr id="57388" name="Text Box 52"/>
            <p:cNvSpPr txBox="1">
              <a:spLocks noChangeArrowheads="1"/>
            </p:cNvSpPr>
            <p:nvPr/>
          </p:nvSpPr>
          <p:spPr bwMode="auto">
            <a:xfrm>
              <a:off x="3896" y="1408"/>
              <a:ext cx="178"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V</a:t>
              </a:r>
            </a:p>
            <a:p>
              <a:pPr algn="ctr" eaLnBrk="1" hangingPunct="1"/>
              <a:r>
                <a:rPr lang="en-US" sz="1000">
                  <a:latin typeface="Arial" charset="0"/>
                </a:rPr>
                <a:t>I</a:t>
              </a:r>
            </a:p>
            <a:p>
              <a:pPr algn="ctr" eaLnBrk="1" hangingPunct="1"/>
              <a:r>
                <a:rPr lang="en-US" sz="1000">
                  <a:latin typeface="Arial" charset="0"/>
                </a:rPr>
                <a:t>D</a:t>
              </a:r>
            </a:p>
            <a:p>
              <a:pPr algn="ctr" eaLnBrk="1" hangingPunct="1"/>
              <a:r>
                <a:rPr lang="en-US" sz="1000">
                  <a:latin typeface="Arial" charset="0"/>
                </a:rPr>
                <a:t>E</a:t>
              </a:r>
            </a:p>
            <a:p>
              <a:pPr algn="ctr" eaLnBrk="1" hangingPunct="1"/>
              <a:r>
                <a:rPr lang="en-US" sz="1000">
                  <a:latin typeface="Arial" charset="0"/>
                </a:rPr>
                <a:t>O</a:t>
              </a:r>
            </a:p>
          </p:txBody>
        </p:sp>
        <p:sp>
          <p:nvSpPr>
            <p:cNvPr id="57389" name="Text Box 53"/>
            <p:cNvSpPr txBox="1">
              <a:spLocks noChangeArrowheads="1"/>
            </p:cNvSpPr>
            <p:nvPr/>
          </p:nvSpPr>
          <p:spPr bwMode="auto">
            <a:xfrm>
              <a:off x="4058" y="1402"/>
              <a:ext cx="174"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sz="1000">
                <a:latin typeface="Arial" charset="0"/>
              </a:endParaRPr>
            </a:p>
            <a:p>
              <a:pPr algn="ctr" eaLnBrk="1" hangingPunct="1"/>
              <a:r>
                <a:rPr lang="en-US" sz="1000">
                  <a:latin typeface="Arial" charset="0"/>
                </a:rPr>
                <a:t>D</a:t>
              </a:r>
            </a:p>
            <a:p>
              <a:pPr algn="ctr" eaLnBrk="1" hangingPunct="1"/>
              <a:r>
                <a:rPr lang="en-US" sz="1000">
                  <a:latin typeface="Arial" charset="0"/>
                </a:rPr>
                <a:t>A</a:t>
              </a:r>
            </a:p>
            <a:p>
              <a:pPr algn="ctr" eaLnBrk="1" hangingPunct="1"/>
              <a:r>
                <a:rPr lang="en-US" sz="1000">
                  <a:latin typeface="Arial" charset="0"/>
                </a:rPr>
                <a:t>T</a:t>
              </a:r>
            </a:p>
            <a:p>
              <a:pPr algn="ctr" eaLnBrk="1" hangingPunct="1"/>
              <a:r>
                <a:rPr lang="en-US" sz="1000">
                  <a:latin typeface="Arial" charset="0"/>
                </a:rPr>
                <a:t>A</a:t>
              </a:r>
            </a:p>
          </p:txBody>
        </p:sp>
        <p:sp>
          <p:nvSpPr>
            <p:cNvPr id="57390" name="Text Box 54"/>
            <p:cNvSpPr txBox="1">
              <a:spLocks noChangeArrowheads="1"/>
            </p:cNvSpPr>
            <p:nvPr/>
          </p:nvSpPr>
          <p:spPr bwMode="auto">
            <a:xfrm>
              <a:off x="4202" y="1402"/>
              <a:ext cx="174"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sz="1000">
                <a:latin typeface="Arial" charset="0"/>
              </a:endParaRPr>
            </a:p>
            <a:p>
              <a:pPr algn="ctr" eaLnBrk="1" hangingPunct="1"/>
              <a:r>
                <a:rPr lang="en-US" sz="1000">
                  <a:latin typeface="Arial" charset="0"/>
                </a:rPr>
                <a:t>D</a:t>
              </a:r>
            </a:p>
            <a:p>
              <a:pPr algn="ctr" eaLnBrk="1" hangingPunct="1"/>
              <a:r>
                <a:rPr lang="en-US" sz="1000">
                  <a:latin typeface="Arial" charset="0"/>
                </a:rPr>
                <a:t>A</a:t>
              </a:r>
            </a:p>
            <a:p>
              <a:pPr algn="ctr" eaLnBrk="1" hangingPunct="1"/>
              <a:r>
                <a:rPr lang="en-US" sz="1000">
                  <a:latin typeface="Arial" charset="0"/>
                </a:rPr>
                <a:t>T</a:t>
              </a:r>
            </a:p>
            <a:p>
              <a:pPr algn="ctr" eaLnBrk="1" hangingPunct="1"/>
              <a:r>
                <a:rPr lang="en-US" sz="1000">
                  <a:latin typeface="Arial" charset="0"/>
                </a:rPr>
                <a:t>A</a:t>
              </a:r>
            </a:p>
          </p:txBody>
        </p:sp>
        <p:sp>
          <p:nvSpPr>
            <p:cNvPr id="57391" name="Text Box 55"/>
            <p:cNvSpPr txBox="1">
              <a:spLocks noChangeArrowheads="1"/>
            </p:cNvSpPr>
            <p:nvPr/>
          </p:nvSpPr>
          <p:spPr bwMode="auto">
            <a:xfrm>
              <a:off x="4330" y="1114"/>
              <a:ext cx="178" cy="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sz="1000">
                <a:latin typeface="Arial" charset="0"/>
              </a:endParaRPr>
            </a:p>
            <a:p>
              <a:pPr algn="ctr" eaLnBrk="1" hangingPunct="1"/>
              <a:r>
                <a:rPr lang="en-US" sz="1000">
                  <a:latin typeface="Arial" charset="0"/>
                </a:rPr>
                <a:t>C</a:t>
              </a:r>
            </a:p>
            <a:p>
              <a:pPr algn="ctr" eaLnBrk="1" hangingPunct="1"/>
              <a:r>
                <a:rPr lang="en-US" sz="1000">
                  <a:latin typeface="Arial" charset="0"/>
                </a:rPr>
                <a:t>O</a:t>
              </a:r>
            </a:p>
            <a:p>
              <a:pPr algn="ctr" eaLnBrk="1" hangingPunct="1"/>
              <a:r>
                <a:rPr lang="en-US" sz="1000">
                  <a:latin typeface="Arial" charset="0"/>
                </a:rPr>
                <a:t>N</a:t>
              </a:r>
            </a:p>
            <a:p>
              <a:pPr algn="ctr" eaLnBrk="1" hangingPunct="1"/>
              <a:r>
                <a:rPr lang="en-US" sz="1000">
                  <a:latin typeface="Arial" charset="0"/>
                </a:rPr>
                <a:t>T</a:t>
              </a:r>
            </a:p>
            <a:p>
              <a:pPr algn="ctr" eaLnBrk="1" hangingPunct="1"/>
              <a:r>
                <a:rPr lang="en-US" sz="1000">
                  <a:latin typeface="Arial" charset="0"/>
                </a:rPr>
                <a:t>R</a:t>
              </a:r>
            </a:p>
            <a:p>
              <a:pPr algn="ctr" eaLnBrk="1" hangingPunct="1"/>
              <a:r>
                <a:rPr lang="en-US" sz="1000">
                  <a:latin typeface="Arial" charset="0"/>
                </a:rPr>
                <a:t>O</a:t>
              </a:r>
            </a:p>
            <a:p>
              <a:pPr algn="ctr" eaLnBrk="1" hangingPunct="1"/>
              <a:r>
                <a:rPr lang="en-US" sz="1000">
                  <a:latin typeface="Arial" charset="0"/>
                </a:rPr>
                <a:t>L</a:t>
              </a:r>
            </a:p>
          </p:txBody>
        </p:sp>
        <p:sp>
          <p:nvSpPr>
            <p:cNvPr id="57392" name="Line 56"/>
            <p:cNvSpPr>
              <a:spLocks noChangeShapeType="1"/>
            </p:cNvSpPr>
            <p:nvPr/>
          </p:nvSpPr>
          <p:spPr bwMode="auto">
            <a:xfrm>
              <a:off x="3334" y="1863"/>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93" name="Line 57"/>
            <p:cNvSpPr>
              <a:spLocks noChangeShapeType="1"/>
            </p:cNvSpPr>
            <p:nvPr/>
          </p:nvSpPr>
          <p:spPr bwMode="auto">
            <a:xfrm>
              <a:off x="3514" y="1863"/>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94" name="Line 58"/>
            <p:cNvSpPr>
              <a:spLocks noChangeShapeType="1"/>
            </p:cNvSpPr>
            <p:nvPr/>
          </p:nvSpPr>
          <p:spPr bwMode="auto">
            <a:xfrm>
              <a:off x="3698" y="1863"/>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95" name="Line 59"/>
            <p:cNvSpPr>
              <a:spLocks noChangeShapeType="1"/>
            </p:cNvSpPr>
            <p:nvPr/>
          </p:nvSpPr>
          <p:spPr bwMode="auto">
            <a:xfrm>
              <a:off x="3886" y="1863"/>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96" name="Line 60"/>
            <p:cNvSpPr>
              <a:spLocks noChangeShapeType="1"/>
            </p:cNvSpPr>
            <p:nvPr/>
          </p:nvSpPr>
          <p:spPr bwMode="auto">
            <a:xfrm>
              <a:off x="4062" y="1871"/>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97" name="Line 61"/>
            <p:cNvSpPr>
              <a:spLocks noChangeShapeType="1"/>
            </p:cNvSpPr>
            <p:nvPr/>
          </p:nvSpPr>
          <p:spPr bwMode="auto">
            <a:xfrm>
              <a:off x="4218" y="1867"/>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98" name="Line 62"/>
            <p:cNvSpPr>
              <a:spLocks noChangeShapeType="1"/>
            </p:cNvSpPr>
            <p:nvPr/>
          </p:nvSpPr>
          <p:spPr bwMode="auto">
            <a:xfrm>
              <a:off x="4362" y="1859"/>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99" name="Text Box 63"/>
            <p:cNvSpPr txBox="1">
              <a:spLocks noChangeArrowheads="1"/>
            </p:cNvSpPr>
            <p:nvPr/>
          </p:nvSpPr>
          <p:spPr bwMode="auto">
            <a:xfrm>
              <a:off x="2985" y="1960"/>
              <a:ext cx="16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1</a:t>
              </a:r>
            </a:p>
          </p:txBody>
        </p:sp>
        <p:sp>
          <p:nvSpPr>
            <p:cNvPr id="57400" name="Text Box 64"/>
            <p:cNvSpPr txBox="1">
              <a:spLocks noChangeArrowheads="1"/>
            </p:cNvSpPr>
            <p:nvPr/>
          </p:nvSpPr>
          <p:spPr bwMode="auto">
            <a:xfrm>
              <a:off x="3153" y="1960"/>
              <a:ext cx="16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2</a:t>
              </a:r>
            </a:p>
          </p:txBody>
        </p:sp>
        <p:sp>
          <p:nvSpPr>
            <p:cNvPr id="57401" name="Text Box 65"/>
            <p:cNvSpPr txBox="1">
              <a:spLocks noChangeArrowheads="1"/>
            </p:cNvSpPr>
            <p:nvPr/>
          </p:nvSpPr>
          <p:spPr bwMode="auto">
            <a:xfrm>
              <a:off x="3345" y="1960"/>
              <a:ext cx="16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3</a:t>
              </a:r>
            </a:p>
          </p:txBody>
        </p:sp>
        <p:sp>
          <p:nvSpPr>
            <p:cNvPr id="57402" name="Text Box 66"/>
            <p:cNvSpPr txBox="1">
              <a:spLocks noChangeArrowheads="1"/>
            </p:cNvSpPr>
            <p:nvPr/>
          </p:nvSpPr>
          <p:spPr bwMode="auto">
            <a:xfrm>
              <a:off x="3517" y="1960"/>
              <a:ext cx="16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4</a:t>
              </a:r>
            </a:p>
          </p:txBody>
        </p:sp>
        <p:sp>
          <p:nvSpPr>
            <p:cNvPr id="57403" name="Text Box 67"/>
            <p:cNvSpPr txBox="1">
              <a:spLocks noChangeArrowheads="1"/>
            </p:cNvSpPr>
            <p:nvPr/>
          </p:nvSpPr>
          <p:spPr bwMode="auto">
            <a:xfrm>
              <a:off x="3705" y="1956"/>
              <a:ext cx="16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5</a:t>
              </a:r>
            </a:p>
          </p:txBody>
        </p:sp>
        <p:sp>
          <p:nvSpPr>
            <p:cNvPr id="57404" name="Text Box 68"/>
            <p:cNvSpPr txBox="1">
              <a:spLocks noChangeArrowheads="1"/>
            </p:cNvSpPr>
            <p:nvPr/>
          </p:nvSpPr>
          <p:spPr bwMode="auto">
            <a:xfrm>
              <a:off x="3893" y="1956"/>
              <a:ext cx="16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6</a:t>
              </a:r>
            </a:p>
          </p:txBody>
        </p:sp>
        <p:sp>
          <p:nvSpPr>
            <p:cNvPr id="57405" name="Text Box 69"/>
            <p:cNvSpPr txBox="1">
              <a:spLocks noChangeArrowheads="1"/>
            </p:cNvSpPr>
            <p:nvPr/>
          </p:nvSpPr>
          <p:spPr bwMode="auto">
            <a:xfrm>
              <a:off x="4057" y="1956"/>
              <a:ext cx="16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7</a:t>
              </a:r>
            </a:p>
          </p:txBody>
        </p:sp>
        <p:sp>
          <p:nvSpPr>
            <p:cNvPr id="57406" name="Text Box 70"/>
            <p:cNvSpPr txBox="1">
              <a:spLocks noChangeArrowheads="1"/>
            </p:cNvSpPr>
            <p:nvPr/>
          </p:nvSpPr>
          <p:spPr bwMode="auto">
            <a:xfrm>
              <a:off x="4205" y="1956"/>
              <a:ext cx="16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8</a:t>
              </a:r>
            </a:p>
          </p:txBody>
        </p:sp>
        <p:sp>
          <p:nvSpPr>
            <p:cNvPr id="57407" name="Text Box 71"/>
            <p:cNvSpPr txBox="1">
              <a:spLocks noChangeArrowheads="1"/>
            </p:cNvSpPr>
            <p:nvPr/>
          </p:nvSpPr>
          <p:spPr bwMode="auto">
            <a:xfrm>
              <a:off x="4349" y="1956"/>
              <a:ext cx="16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000">
                  <a:latin typeface="Arial" charset="0"/>
                </a:rPr>
                <a:t>9</a:t>
              </a:r>
            </a:p>
          </p:txBody>
        </p:sp>
        <p:sp>
          <p:nvSpPr>
            <p:cNvPr id="57408" name="Freeform 72"/>
            <p:cNvSpPr>
              <a:spLocks/>
            </p:cNvSpPr>
            <p:nvPr/>
          </p:nvSpPr>
          <p:spPr bwMode="auto">
            <a:xfrm>
              <a:off x="2606" y="969"/>
              <a:ext cx="375" cy="969"/>
            </a:xfrm>
            <a:custGeom>
              <a:avLst/>
              <a:gdLst>
                <a:gd name="T0" fmla="*/ 375 w 375"/>
                <a:gd name="T1" fmla="*/ 0 h 969"/>
                <a:gd name="T2" fmla="*/ 0 w 375"/>
                <a:gd name="T3" fmla="*/ 485 h 969"/>
                <a:gd name="T4" fmla="*/ 375 w 375"/>
                <a:gd name="T5" fmla="*/ 969 h 969"/>
                <a:gd name="T6" fmla="*/ 375 w 375"/>
                <a:gd name="T7" fmla="*/ 0 h 969"/>
                <a:gd name="T8" fmla="*/ 0 60000 65536"/>
                <a:gd name="T9" fmla="*/ 0 60000 65536"/>
                <a:gd name="T10" fmla="*/ 0 60000 65536"/>
                <a:gd name="T11" fmla="*/ 0 60000 65536"/>
                <a:gd name="T12" fmla="*/ 0 w 375"/>
                <a:gd name="T13" fmla="*/ 0 h 969"/>
                <a:gd name="T14" fmla="*/ 375 w 375"/>
                <a:gd name="T15" fmla="*/ 969 h 969"/>
              </a:gdLst>
              <a:ahLst/>
              <a:cxnLst>
                <a:cxn ang="T8">
                  <a:pos x="T0" y="T1"/>
                </a:cxn>
                <a:cxn ang="T9">
                  <a:pos x="T2" y="T3"/>
                </a:cxn>
                <a:cxn ang="T10">
                  <a:pos x="T4" y="T5"/>
                </a:cxn>
                <a:cxn ang="T11">
                  <a:pos x="T6" y="T7"/>
                </a:cxn>
              </a:cxnLst>
              <a:rect l="T12" t="T13" r="T14" b="T15"/>
              <a:pathLst>
                <a:path w="375" h="969">
                  <a:moveTo>
                    <a:pt x="375" y="0"/>
                  </a:moveTo>
                  <a:lnTo>
                    <a:pt x="0" y="485"/>
                  </a:lnTo>
                  <a:lnTo>
                    <a:pt x="375" y="969"/>
                  </a:lnTo>
                  <a:lnTo>
                    <a:pt x="375" y="0"/>
                  </a:lnTo>
                  <a:close/>
                </a:path>
              </a:pathLst>
            </a:custGeom>
            <a:gradFill rotWithShape="1">
              <a:gsLst>
                <a:gs pos="0">
                  <a:schemeClr val="tx1"/>
                </a:gs>
                <a:gs pos="100000">
                  <a:schemeClr val="bg1"/>
                </a:gs>
              </a:gsLst>
              <a:lin ang="0" scaled="1"/>
            </a:gradFill>
            <a:ln>
              <a:noFill/>
            </a:ln>
            <a:extLst>
              <a:ext uri="{91240B29-F687-4f45-9708-019B960494DF}">
                <a14:hiddenLine xmlns:a14="http://schemas.microsoft.com/office/drawing/2010/main" xmlns="" w="3175">
                  <a:solidFill>
                    <a:srgbClr val="000000"/>
                  </a:solidFill>
                  <a:round/>
                  <a:headEnd/>
                  <a:tailEnd/>
                </a14:hiddenLine>
              </a:ext>
            </a:extLst>
          </p:spPr>
          <p:txBody>
            <a:bodyPr/>
            <a:lstStyle/>
            <a:p>
              <a:endParaRPr lang="en-US"/>
            </a:p>
          </p:txBody>
        </p:sp>
      </p:grpSp>
      <p:grpSp>
        <p:nvGrpSpPr>
          <p:cNvPr id="11" name="Group 73"/>
          <p:cNvGrpSpPr>
            <a:grpSpLocks/>
          </p:cNvGrpSpPr>
          <p:nvPr/>
        </p:nvGrpSpPr>
        <p:grpSpPr bwMode="auto">
          <a:xfrm>
            <a:off x="2398713" y="2176463"/>
            <a:ext cx="1666875" cy="2062162"/>
            <a:chOff x="1511" y="1371"/>
            <a:chExt cx="1050" cy="1299"/>
          </a:xfrm>
        </p:grpSpPr>
        <p:grpSp>
          <p:nvGrpSpPr>
            <p:cNvPr id="57373" name="Group 74"/>
            <p:cNvGrpSpPr>
              <a:grpSpLocks/>
            </p:cNvGrpSpPr>
            <p:nvPr/>
          </p:nvGrpSpPr>
          <p:grpSpPr bwMode="auto">
            <a:xfrm>
              <a:off x="1511" y="1371"/>
              <a:ext cx="1050" cy="198"/>
              <a:chOff x="1614" y="1494"/>
              <a:chExt cx="1050" cy="198"/>
            </a:xfrm>
          </p:grpSpPr>
          <p:sp>
            <p:nvSpPr>
              <p:cNvPr id="57375" name="Rectangle 75"/>
              <p:cNvSpPr>
                <a:spLocks noChangeArrowheads="1"/>
              </p:cNvSpPr>
              <p:nvPr/>
            </p:nvSpPr>
            <p:spPr bwMode="auto">
              <a:xfrm>
                <a:off x="2358" y="1500"/>
                <a:ext cx="168" cy="17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596" name="Freeform 76"/>
              <p:cNvSpPr>
                <a:spLocks/>
              </p:cNvSpPr>
              <p:nvPr/>
            </p:nvSpPr>
            <p:spPr bwMode="auto">
              <a:xfrm>
                <a:off x="1614" y="1494"/>
                <a:ext cx="896" cy="198"/>
              </a:xfrm>
              <a:custGeom>
                <a:avLst/>
                <a:gdLst/>
                <a:ahLst/>
                <a:cxnLst>
                  <a:cxn ang="0">
                    <a:pos x="18" y="0"/>
                  </a:cxn>
                  <a:cxn ang="0">
                    <a:pos x="0" y="96"/>
                  </a:cxn>
                  <a:cxn ang="0">
                    <a:pos x="18" y="198"/>
                  </a:cxn>
                  <a:cxn ang="0">
                    <a:pos x="774" y="198"/>
                  </a:cxn>
                  <a:cxn ang="0">
                    <a:pos x="750" y="90"/>
                  </a:cxn>
                  <a:cxn ang="0">
                    <a:pos x="774" y="0"/>
                  </a:cxn>
                  <a:cxn ang="0">
                    <a:pos x="18" y="0"/>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chemeClr val="tx1"/>
                  </a:gs>
                  <a:gs pos="50000">
                    <a:schemeClr val="bg1"/>
                  </a:gs>
                  <a:gs pos="100000">
                    <a:schemeClr val="tx1"/>
                  </a:gs>
                </a:gsLst>
                <a:lin ang="5400000" scaled="1"/>
              </a:gradFill>
              <a:ln w="9525">
                <a:solidFill>
                  <a:schemeClr val="tx1"/>
                </a:solidFill>
                <a:round/>
                <a:headEnd/>
                <a:tailEnd/>
              </a:ln>
              <a:effectLst/>
            </p:spPr>
            <p:txBody>
              <a:bodyPr/>
              <a:lstStyle/>
              <a:p>
                <a:pPr>
                  <a:defRPr/>
                </a:pPr>
                <a:endParaRPr lang="en-US"/>
              </a:p>
            </p:txBody>
          </p:sp>
          <p:sp>
            <p:nvSpPr>
              <p:cNvPr id="57377" name="Oval 77"/>
              <p:cNvSpPr>
                <a:spLocks noChangeArrowheads="1"/>
              </p:cNvSpPr>
              <p:nvPr/>
            </p:nvSpPr>
            <p:spPr bwMode="auto">
              <a:xfrm>
                <a:off x="2502" y="1506"/>
                <a:ext cx="62" cy="168"/>
              </a:xfrm>
              <a:prstGeom prst="ellipse">
                <a:avLst/>
              </a:prstGeom>
              <a:solidFill>
                <a:schemeClr val="bg1"/>
              </a:solidFill>
              <a:ln w="9525">
                <a:solidFill>
                  <a:schemeClr val="tx1"/>
                </a:solidFill>
                <a:round/>
                <a:headEnd/>
                <a:tailEnd/>
              </a:ln>
            </p:spPr>
            <p:txBody>
              <a:bodyPr wrap="none" anchor="ctr"/>
              <a:lstStyle/>
              <a:p>
                <a:endParaRPr lang="en-US"/>
              </a:p>
            </p:txBody>
          </p:sp>
          <p:sp>
            <p:nvSpPr>
              <p:cNvPr id="57378" name="Line 78"/>
              <p:cNvSpPr>
                <a:spLocks noChangeShapeType="1"/>
              </p:cNvSpPr>
              <p:nvPr/>
            </p:nvSpPr>
            <p:spPr bwMode="auto">
              <a:xfrm>
                <a:off x="2526" y="1584"/>
                <a:ext cx="13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7374" name="Freeform 79"/>
            <p:cNvSpPr>
              <a:spLocks/>
            </p:cNvSpPr>
            <p:nvPr/>
          </p:nvSpPr>
          <p:spPr bwMode="auto">
            <a:xfrm>
              <a:off x="1536" y="1563"/>
              <a:ext cx="1015" cy="1107"/>
            </a:xfrm>
            <a:custGeom>
              <a:avLst/>
              <a:gdLst>
                <a:gd name="T0" fmla="*/ 1015 w 1015"/>
                <a:gd name="T1" fmla="*/ 1107 h 1107"/>
                <a:gd name="T2" fmla="*/ 0 w 1015"/>
                <a:gd name="T3" fmla="*/ 0 h 1107"/>
                <a:gd name="T4" fmla="*/ 905 w 1015"/>
                <a:gd name="T5" fmla="*/ 0 h 1107"/>
                <a:gd name="T6" fmla="*/ 1015 w 1015"/>
                <a:gd name="T7" fmla="*/ 1107 h 1107"/>
                <a:gd name="T8" fmla="*/ 0 60000 65536"/>
                <a:gd name="T9" fmla="*/ 0 60000 65536"/>
                <a:gd name="T10" fmla="*/ 0 60000 65536"/>
                <a:gd name="T11" fmla="*/ 0 60000 65536"/>
                <a:gd name="T12" fmla="*/ 0 w 1015"/>
                <a:gd name="T13" fmla="*/ 0 h 1107"/>
                <a:gd name="T14" fmla="*/ 1015 w 1015"/>
                <a:gd name="T15" fmla="*/ 1107 h 1107"/>
              </a:gdLst>
              <a:ahLst/>
              <a:cxnLst>
                <a:cxn ang="T8">
                  <a:pos x="T0" y="T1"/>
                </a:cxn>
                <a:cxn ang="T9">
                  <a:pos x="T2" y="T3"/>
                </a:cxn>
                <a:cxn ang="T10">
                  <a:pos x="T4" y="T5"/>
                </a:cxn>
                <a:cxn ang="T11">
                  <a:pos x="T6" y="T7"/>
                </a:cxn>
              </a:cxnLst>
              <a:rect l="T12" t="T13" r="T14" b="T15"/>
              <a:pathLst>
                <a:path w="1015" h="1107">
                  <a:moveTo>
                    <a:pt x="1015" y="1107"/>
                  </a:moveTo>
                  <a:lnTo>
                    <a:pt x="0" y="0"/>
                  </a:lnTo>
                  <a:lnTo>
                    <a:pt x="905" y="0"/>
                  </a:lnTo>
                  <a:lnTo>
                    <a:pt x="1015" y="1107"/>
                  </a:lnTo>
                  <a:close/>
                </a:path>
              </a:pathLst>
            </a:custGeom>
            <a:gradFill rotWithShape="1">
              <a:gsLst>
                <a:gs pos="0">
                  <a:schemeClr val="bg1"/>
                </a:gs>
                <a:gs pos="100000">
                  <a:schemeClr val="tx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57372" name="Text Box 80"/>
          <p:cNvSpPr txBox="1">
            <a:spLocks noChangeArrowheads="1"/>
          </p:cNvSpPr>
          <p:nvPr/>
        </p:nvSpPr>
        <p:spPr bwMode="auto">
          <a:xfrm>
            <a:off x="2624335" y="1527175"/>
            <a:ext cx="86754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Helvetica" pitchFamily="2" charset="0"/>
              </a:rPr>
              <a:t>FDM</a:t>
            </a:r>
            <a:endParaRPr lang="en-US" dirty="0"/>
          </a:p>
        </p:txBody>
      </p:sp>
    </p:spTree>
    <p:extLst>
      <p:ext uri="{BB962C8B-B14F-4D97-AF65-F5344CB8AC3E}">
        <p14:creationId xmlns:p14="http://schemas.microsoft.com/office/powerpoint/2010/main" val="1424607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44"/>
          <p:cNvGrpSpPr>
            <a:grpSpLocks/>
          </p:cNvGrpSpPr>
          <p:nvPr/>
        </p:nvGrpSpPr>
        <p:grpSpPr bwMode="auto">
          <a:xfrm>
            <a:off x="727273" y="1538508"/>
            <a:ext cx="7405688" cy="3286125"/>
            <a:chOff x="482600" y="871538"/>
            <a:chExt cx="7405688" cy="3286124"/>
          </a:xfrm>
        </p:grpSpPr>
        <p:sp>
          <p:nvSpPr>
            <p:cNvPr id="58374" name="Rectangle 17"/>
            <p:cNvSpPr>
              <a:spLocks noChangeArrowheads="1"/>
            </p:cNvSpPr>
            <p:nvPr/>
          </p:nvSpPr>
          <p:spPr bwMode="auto">
            <a:xfrm>
              <a:off x="5127625" y="2246313"/>
              <a:ext cx="207963" cy="69215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58375" name="Line 18"/>
            <p:cNvSpPr>
              <a:spLocks noChangeShapeType="1"/>
            </p:cNvSpPr>
            <p:nvPr/>
          </p:nvSpPr>
          <p:spPr bwMode="auto">
            <a:xfrm flipV="1">
              <a:off x="5181600" y="1204913"/>
              <a:ext cx="2078038" cy="14271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8376" name="Line 26"/>
            <p:cNvSpPr>
              <a:spLocks noChangeShapeType="1"/>
            </p:cNvSpPr>
            <p:nvPr/>
          </p:nvSpPr>
          <p:spPr bwMode="auto">
            <a:xfrm>
              <a:off x="3271838" y="2632075"/>
              <a:ext cx="190976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8377" name="Line 27"/>
            <p:cNvSpPr>
              <a:spLocks noChangeShapeType="1"/>
            </p:cNvSpPr>
            <p:nvPr/>
          </p:nvSpPr>
          <p:spPr bwMode="auto">
            <a:xfrm flipV="1">
              <a:off x="5181600" y="2230438"/>
              <a:ext cx="2092325" cy="4016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8378" name="Line 28"/>
            <p:cNvSpPr>
              <a:spLocks noChangeShapeType="1"/>
            </p:cNvSpPr>
            <p:nvPr/>
          </p:nvSpPr>
          <p:spPr bwMode="auto">
            <a:xfrm>
              <a:off x="5195888" y="2617788"/>
              <a:ext cx="2119312" cy="11652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8379" name="Rectangle 29"/>
            <p:cNvSpPr>
              <a:spLocks noChangeArrowheads="1"/>
            </p:cNvSpPr>
            <p:nvPr/>
          </p:nvSpPr>
          <p:spPr bwMode="auto">
            <a:xfrm>
              <a:off x="2092325" y="2035175"/>
              <a:ext cx="1287463" cy="1219200"/>
            </a:xfrm>
            <a:prstGeom prst="rect">
              <a:avLst/>
            </a:prstGeom>
            <a:noFill/>
            <a:ln w="9525">
              <a:solidFill>
                <a:schemeClr val="tx1"/>
              </a:solidFill>
              <a:prstDash val="lgDash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8380" name="Rectangle 30"/>
            <p:cNvSpPr>
              <a:spLocks noChangeArrowheads="1"/>
            </p:cNvSpPr>
            <p:nvPr/>
          </p:nvSpPr>
          <p:spPr bwMode="auto">
            <a:xfrm>
              <a:off x="2716213" y="2452688"/>
              <a:ext cx="539750" cy="331787"/>
            </a:xfrm>
            <a:prstGeom prst="rect">
              <a:avLst/>
            </a:prstGeom>
            <a:solidFill>
              <a:schemeClr val="accent1"/>
            </a:solidFill>
            <a:ln w="9525">
              <a:solidFill>
                <a:schemeClr val="tx1"/>
              </a:solidFill>
              <a:miter lim="800000"/>
              <a:headEnd/>
              <a:tailEnd/>
            </a:ln>
          </p:spPr>
          <p:txBody>
            <a:bodyPr wrap="none" anchor="ctr"/>
            <a:lstStyle/>
            <a:p>
              <a:pPr algn="ctr"/>
              <a:r>
                <a:rPr lang="en-US"/>
                <a:t>OLT</a:t>
              </a:r>
            </a:p>
          </p:txBody>
        </p:sp>
        <p:sp>
          <p:nvSpPr>
            <p:cNvPr id="58381" name="Text Box 32"/>
            <p:cNvSpPr txBox="1">
              <a:spLocks noChangeArrowheads="1"/>
            </p:cNvSpPr>
            <p:nvPr/>
          </p:nvSpPr>
          <p:spPr bwMode="auto">
            <a:xfrm>
              <a:off x="2082800" y="3251200"/>
              <a:ext cx="13414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central office</a:t>
              </a:r>
            </a:p>
          </p:txBody>
        </p:sp>
        <p:sp>
          <p:nvSpPr>
            <p:cNvPr id="58382" name="Text Box 33"/>
            <p:cNvSpPr txBox="1">
              <a:spLocks noChangeArrowheads="1"/>
            </p:cNvSpPr>
            <p:nvPr/>
          </p:nvSpPr>
          <p:spPr bwMode="auto">
            <a:xfrm>
              <a:off x="4813300" y="2986088"/>
              <a:ext cx="8159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optical</a:t>
              </a:r>
            </a:p>
            <a:p>
              <a:r>
                <a:rPr lang="en-US" sz="1400"/>
                <a:t>splitter</a:t>
              </a:r>
            </a:p>
          </p:txBody>
        </p:sp>
        <p:grpSp>
          <p:nvGrpSpPr>
            <p:cNvPr id="58384" name="Group 46"/>
            <p:cNvGrpSpPr>
              <a:grpSpLocks/>
            </p:cNvGrpSpPr>
            <p:nvPr/>
          </p:nvGrpSpPr>
          <p:grpSpPr bwMode="auto">
            <a:xfrm>
              <a:off x="7278688" y="3409950"/>
              <a:ext cx="609600" cy="747712"/>
              <a:chOff x="4541" y="552"/>
              <a:chExt cx="384" cy="471"/>
            </a:xfrm>
          </p:grpSpPr>
          <p:sp>
            <p:nvSpPr>
              <p:cNvPr id="58407" name="Rectangle 47"/>
              <p:cNvSpPr>
                <a:spLocks noChangeArrowheads="1"/>
              </p:cNvSpPr>
              <p:nvPr/>
            </p:nvSpPr>
            <p:spPr bwMode="auto">
              <a:xfrm>
                <a:off x="4541" y="552"/>
                <a:ext cx="384" cy="471"/>
              </a:xfrm>
              <a:prstGeom prst="rect">
                <a:avLst/>
              </a:prstGeom>
              <a:solidFill>
                <a:srgbClr val="99FF66"/>
              </a:solidFill>
              <a:ln w="9525">
                <a:solidFill>
                  <a:schemeClr val="tx1"/>
                </a:solidFill>
                <a:miter lim="800000"/>
                <a:headEnd/>
                <a:tailEnd/>
              </a:ln>
            </p:spPr>
            <p:txBody>
              <a:bodyPr wrap="none" anchor="ctr"/>
              <a:lstStyle/>
              <a:p>
                <a:endParaRPr lang="en-US"/>
              </a:p>
            </p:txBody>
          </p:sp>
          <p:sp>
            <p:nvSpPr>
              <p:cNvPr id="58408" name="Rectangle 48"/>
              <p:cNvSpPr>
                <a:spLocks noChangeArrowheads="1"/>
              </p:cNvSpPr>
              <p:nvPr/>
            </p:nvSpPr>
            <p:spPr bwMode="auto">
              <a:xfrm>
                <a:off x="4541" y="686"/>
                <a:ext cx="331" cy="140"/>
              </a:xfrm>
              <a:prstGeom prst="rect">
                <a:avLst/>
              </a:prstGeom>
              <a:solidFill>
                <a:srgbClr val="CCECFF"/>
              </a:solidFill>
              <a:ln w="9525">
                <a:solidFill>
                  <a:schemeClr val="tx1"/>
                </a:solidFill>
                <a:miter lim="800000"/>
                <a:headEnd/>
                <a:tailEnd/>
              </a:ln>
            </p:spPr>
            <p:txBody>
              <a:bodyPr wrap="none" anchor="ctr"/>
              <a:lstStyle/>
              <a:p>
                <a:pPr algn="ctr"/>
                <a:r>
                  <a:rPr lang="en-US" sz="1400" dirty="0"/>
                  <a:t>ONT</a:t>
                </a:r>
              </a:p>
            </p:txBody>
          </p:sp>
        </p:grpSp>
        <p:sp>
          <p:nvSpPr>
            <p:cNvPr id="58385" name="Text Box 50"/>
            <p:cNvSpPr txBox="1">
              <a:spLocks noChangeArrowheads="1"/>
            </p:cNvSpPr>
            <p:nvPr/>
          </p:nvSpPr>
          <p:spPr bwMode="auto">
            <a:xfrm>
              <a:off x="3800475" y="2127250"/>
              <a:ext cx="738188"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optical</a:t>
              </a:r>
              <a:br>
                <a:rPr lang="en-US" sz="1400"/>
              </a:br>
              <a:r>
                <a:rPr lang="en-US" sz="1400"/>
                <a:t>fiber</a:t>
              </a:r>
            </a:p>
          </p:txBody>
        </p:sp>
        <p:sp>
          <p:nvSpPr>
            <p:cNvPr id="58386" name="Text Box 51"/>
            <p:cNvSpPr txBox="1">
              <a:spLocks noChangeArrowheads="1"/>
            </p:cNvSpPr>
            <p:nvPr/>
          </p:nvSpPr>
          <p:spPr bwMode="auto">
            <a:xfrm>
              <a:off x="5518150" y="1462088"/>
              <a:ext cx="738188"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optical</a:t>
              </a:r>
              <a:br>
                <a:rPr lang="en-US" sz="1400"/>
              </a:br>
              <a:r>
                <a:rPr lang="en-US" sz="1400"/>
                <a:t>fibers</a:t>
              </a:r>
            </a:p>
          </p:txBody>
        </p:sp>
        <p:grpSp>
          <p:nvGrpSpPr>
            <p:cNvPr id="58387" name="Group 52"/>
            <p:cNvGrpSpPr>
              <a:grpSpLocks/>
            </p:cNvGrpSpPr>
            <p:nvPr/>
          </p:nvGrpSpPr>
          <p:grpSpPr bwMode="auto">
            <a:xfrm>
              <a:off x="2163763" y="2266950"/>
              <a:ext cx="376237" cy="217488"/>
              <a:chOff x="533" y="321"/>
              <a:chExt cx="359" cy="180"/>
            </a:xfrm>
          </p:grpSpPr>
          <p:grpSp>
            <p:nvGrpSpPr>
              <p:cNvPr id="58392" name="Group 53"/>
              <p:cNvGrpSpPr>
                <a:grpSpLocks/>
              </p:cNvGrpSpPr>
              <p:nvPr/>
            </p:nvGrpSpPr>
            <p:grpSpPr bwMode="auto">
              <a:xfrm>
                <a:off x="533" y="321"/>
                <a:ext cx="359" cy="180"/>
                <a:chOff x="1009" y="655"/>
                <a:chExt cx="359" cy="180"/>
              </a:xfrm>
            </p:grpSpPr>
            <p:sp>
              <p:nvSpPr>
                <p:cNvPr id="58394" name="Oval 54"/>
                <p:cNvSpPr>
                  <a:spLocks noChangeArrowheads="1"/>
                </p:cNvSpPr>
                <p:nvPr/>
              </p:nvSpPr>
              <p:spPr bwMode="auto">
                <a:xfrm>
                  <a:off x="1012" y="735"/>
                  <a:ext cx="356" cy="1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8395" name="Line 55"/>
                <p:cNvSpPr>
                  <a:spLocks noChangeShapeType="1"/>
                </p:cNvSpPr>
                <p:nvPr/>
              </p:nvSpPr>
              <p:spPr bwMode="auto">
                <a:xfrm>
                  <a:off x="1012" y="727"/>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396" name="Line 56"/>
                <p:cNvSpPr>
                  <a:spLocks noChangeShapeType="1"/>
                </p:cNvSpPr>
                <p:nvPr/>
              </p:nvSpPr>
              <p:spPr bwMode="auto">
                <a:xfrm>
                  <a:off x="1368" y="727"/>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397" name="Rectangle 57"/>
                <p:cNvSpPr>
                  <a:spLocks noChangeArrowheads="1"/>
                </p:cNvSpPr>
                <p:nvPr/>
              </p:nvSpPr>
              <p:spPr bwMode="auto">
                <a:xfrm>
                  <a:off x="1012" y="727"/>
                  <a:ext cx="353" cy="61"/>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58398" name="Oval 58"/>
                <p:cNvSpPr>
                  <a:spLocks noChangeArrowheads="1"/>
                </p:cNvSpPr>
                <p:nvPr/>
              </p:nvSpPr>
              <p:spPr bwMode="auto">
                <a:xfrm>
                  <a:off x="1009" y="655"/>
                  <a:ext cx="356" cy="11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58399" name="Group 59"/>
                <p:cNvGrpSpPr>
                  <a:grpSpLocks/>
                </p:cNvGrpSpPr>
                <p:nvPr/>
              </p:nvGrpSpPr>
              <p:grpSpPr bwMode="auto">
                <a:xfrm>
                  <a:off x="1095" y="681"/>
                  <a:ext cx="176" cy="68"/>
                  <a:chOff x="2848" y="848"/>
                  <a:chExt cx="140" cy="98"/>
                </a:xfrm>
              </p:grpSpPr>
              <p:sp>
                <p:nvSpPr>
                  <p:cNvPr id="58404"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405"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406"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8400" name="Group 63"/>
                <p:cNvGrpSpPr>
                  <a:grpSpLocks/>
                </p:cNvGrpSpPr>
                <p:nvPr/>
              </p:nvGrpSpPr>
              <p:grpSpPr bwMode="auto">
                <a:xfrm flipV="1">
                  <a:off x="1095" y="680"/>
                  <a:ext cx="176" cy="68"/>
                  <a:chOff x="2848" y="848"/>
                  <a:chExt cx="140" cy="98"/>
                </a:xfrm>
              </p:grpSpPr>
              <p:sp>
                <p:nvSpPr>
                  <p:cNvPr id="58401" name="Line 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402" name="Line 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403" name="Line 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58393" name="Line 67"/>
              <p:cNvSpPr>
                <a:spLocks noChangeShapeType="1"/>
              </p:cNvSpPr>
              <p:nvPr/>
            </p:nvSpPr>
            <p:spPr bwMode="auto">
              <a:xfrm>
                <a:off x="535" y="368"/>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8388" name="Line 68"/>
            <p:cNvSpPr>
              <a:spLocks noChangeShapeType="1"/>
            </p:cNvSpPr>
            <p:nvPr/>
          </p:nvSpPr>
          <p:spPr bwMode="auto">
            <a:xfrm>
              <a:off x="2508250" y="2424113"/>
              <a:ext cx="23495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8389" name="Freeform 69"/>
            <p:cNvSpPr>
              <a:spLocks/>
            </p:cNvSpPr>
            <p:nvPr/>
          </p:nvSpPr>
          <p:spPr bwMode="auto">
            <a:xfrm rot="4873784">
              <a:off x="431007" y="923131"/>
              <a:ext cx="1428750" cy="1325563"/>
            </a:xfrm>
            <a:custGeom>
              <a:avLst/>
              <a:gdLst>
                <a:gd name="T0" fmla="*/ 264297 w 1292"/>
                <a:gd name="T1" fmla="*/ 7394 h 1255"/>
                <a:gd name="T2" fmla="*/ 38705 w 1292"/>
                <a:gd name="T3" fmla="*/ 165827 h 1255"/>
                <a:gd name="T4" fmla="*/ 32069 w 1292"/>
                <a:gd name="T5" fmla="*/ 552406 h 1255"/>
                <a:gd name="T6" fmla="*/ 58610 w 1292"/>
                <a:gd name="T7" fmla="*/ 875611 h 1255"/>
                <a:gd name="T8" fmla="*/ 270932 w 1292"/>
                <a:gd name="T9" fmla="*/ 919972 h 1255"/>
                <a:gd name="T10" fmla="*/ 715481 w 1292"/>
                <a:gd name="T11" fmla="*/ 1192479 h 1255"/>
                <a:gd name="T12" fmla="*/ 1100314 w 1292"/>
                <a:gd name="T13" fmla="*/ 1306551 h 1255"/>
                <a:gd name="T14" fmla="*/ 1325907 w 1292"/>
                <a:gd name="T15" fmla="*/ 1078406 h 1255"/>
                <a:gd name="T16" fmla="*/ 1405527 w 1292"/>
                <a:gd name="T17" fmla="*/ 470020 h 1255"/>
                <a:gd name="T18" fmla="*/ 1332542 w 1292"/>
                <a:gd name="T19" fmla="*/ 222864 h 1255"/>
                <a:gd name="T20" fmla="*/ 828277 w 1292"/>
                <a:gd name="T21" fmla="*/ 121466 h 1255"/>
                <a:gd name="T22" fmla="*/ 264297 w 1292"/>
                <a:gd name="T23" fmla="*/ 7394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58390" name="Line 70"/>
            <p:cNvSpPr>
              <a:spLocks noChangeShapeType="1"/>
            </p:cNvSpPr>
            <p:nvPr/>
          </p:nvSpPr>
          <p:spPr bwMode="auto">
            <a:xfrm>
              <a:off x="1676400" y="2051050"/>
              <a:ext cx="498475" cy="2619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8391" name="Text Box 71"/>
            <p:cNvSpPr txBox="1">
              <a:spLocks noChangeArrowheads="1"/>
            </p:cNvSpPr>
            <p:nvPr/>
          </p:nvSpPr>
          <p:spPr bwMode="auto">
            <a:xfrm>
              <a:off x="711200" y="1531938"/>
              <a:ext cx="91598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Internet</a:t>
              </a:r>
            </a:p>
          </p:txBody>
        </p:sp>
      </p:grpSp>
      <p:sp>
        <p:nvSpPr>
          <p:cNvPr id="58371" name="Title 43"/>
          <p:cNvSpPr>
            <a:spLocks noGrp="1"/>
          </p:cNvSpPr>
          <p:nvPr>
            <p:ph type="title"/>
          </p:nvPr>
        </p:nvSpPr>
        <p:spPr>
          <a:xfrm>
            <a:off x="546100" y="0"/>
            <a:ext cx="7772400" cy="1143000"/>
          </a:xfrm>
        </p:spPr>
        <p:txBody>
          <a:bodyPr/>
          <a:lstStyle/>
          <a:p>
            <a:r>
              <a:rPr lang="en-US"/>
              <a:t>Fiber to the Home</a:t>
            </a:r>
          </a:p>
        </p:txBody>
      </p:sp>
      <p:sp>
        <p:nvSpPr>
          <p:cNvPr id="58372" name="Content Placeholder 45"/>
          <p:cNvSpPr>
            <a:spLocks noGrp="1"/>
          </p:cNvSpPr>
          <p:nvPr>
            <p:ph idx="1"/>
          </p:nvPr>
        </p:nvSpPr>
        <p:spPr>
          <a:xfrm>
            <a:off x="322189" y="4290415"/>
            <a:ext cx="7772400" cy="2085975"/>
          </a:xfrm>
        </p:spPr>
        <p:txBody>
          <a:bodyPr>
            <a:normAutofit fontScale="92500" lnSpcReduction="10000"/>
          </a:bodyPr>
          <a:lstStyle/>
          <a:p>
            <a:r>
              <a:rPr lang="en-US" sz="2400" dirty="0"/>
              <a:t>Optical links from central office to the home</a:t>
            </a:r>
          </a:p>
          <a:p>
            <a:r>
              <a:rPr lang="en-US" sz="2400" dirty="0"/>
              <a:t>Two competing optical technologies: </a:t>
            </a:r>
          </a:p>
          <a:p>
            <a:pPr lvl="1"/>
            <a:r>
              <a:rPr lang="en-US" sz="2000" dirty="0"/>
              <a:t>Passive Optical network (PON) </a:t>
            </a:r>
          </a:p>
          <a:p>
            <a:pPr lvl="1"/>
            <a:r>
              <a:rPr lang="en-US" sz="2000" dirty="0"/>
              <a:t>Active Optical Network (AON)</a:t>
            </a:r>
          </a:p>
          <a:p>
            <a:r>
              <a:rPr lang="en-US" sz="2400" dirty="0"/>
              <a:t>Higher Internet rates. Fiber also carries television and phone services.</a:t>
            </a:r>
          </a:p>
        </p:txBody>
      </p:sp>
      <p:sp>
        <p:nvSpPr>
          <p:cNvPr id="47" name="Rectangle 47"/>
          <p:cNvSpPr>
            <a:spLocks noChangeArrowheads="1"/>
          </p:cNvSpPr>
          <p:nvPr/>
        </p:nvSpPr>
        <p:spPr bwMode="auto">
          <a:xfrm>
            <a:off x="7522989" y="2534591"/>
            <a:ext cx="609600" cy="747712"/>
          </a:xfrm>
          <a:prstGeom prst="rect">
            <a:avLst/>
          </a:prstGeom>
          <a:solidFill>
            <a:srgbClr val="99FF66"/>
          </a:solidFill>
          <a:ln w="9525">
            <a:solidFill>
              <a:schemeClr val="tx1"/>
            </a:solidFill>
            <a:miter lim="800000"/>
            <a:headEnd/>
            <a:tailEnd/>
          </a:ln>
        </p:spPr>
        <p:txBody>
          <a:bodyPr wrap="none" anchor="ctr"/>
          <a:lstStyle/>
          <a:p>
            <a:endParaRPr lang="en-US"/>
          </a:p>
        </p:txBody>
      </p:sp>
      <p:sp>
        <p:nvSpPr>
          <p:cNvPr id="49" name="Rectangle 47"/>
          <p:cNvSpPr>
            <a:spLocks noChangeArrowheads="1"/>
          </p:cNvSpPr>
          <p:nvPr/>
        </p:nvSpPr>
        <p:spPr bwMode="auto">
          <a:xfrm>
            <a:off x="7522989" y="1482103"/>
            <a:ext cx="609600" cy="747712"/>
          </a:xfrm>
          <a:prstGeom prst="rect">
            <a:avLst/>
          </a:prstGeom>
          <a:solidFill>
            <a:srgbClr val="99FF66"/>
          </a:solidFill>
          <a:ln w="9525">
            <a:solidFill>
              <a:schemeClr val="tx1"/>
            </a:solidFill>
            <a:miter lim="800000"/>
            <a:headEnd/>
            <a:tailEnd/>
          </a:ln>
        </p:spPr>
        <p:txBody>
          <a:bodyPr wrap="none" anchor="ctr"/>
          <a:lstStyle/>
          <a:p>
            <a:endParaRPr lang="en-US"/>
          </a:p>
        </p:txBody>
      </p:sp>
      <p:sp>
        <p:nvSpPr>
          <p:cNvPr id="50" name="Rectangle 48"/>
          <p:cNvSpPr>
            <a:spLocks noChangeArrowheads="1"/>
          </p:cNvSpPr>
          <p:nvPr/>
        </p:nvSpPr>
        <p:spPr bwMode="auto">
          <a:xfrm>
            <a:off x="7522989" y="2778247"/>
            <a:ext cx="525463" cy="222250"/>
          </a:xfrm>
          <a:prstGeom prst="rect">
            <a:avLst/>
          </a:prstGeom>
          <a:solidFill>
            <a:srgbClr val="CCECFF"/>
          </a:solidFill>
          <a:ln w="9525">
            <a:solidFill>
              <a:schemeClr val="tx1"/>
            </a:solidFill>
            <a:miter lim="800000"/>
            <a:headEnd/>
            <a:tailEnd/>
          </a:ln>
        </p:spPr>
        <p:txBody>
          <a:bodyPr wrap="none" anchor="ctr"/>
          <a:lstStyle/>
          <a:p>
            <a:pPr algn="ctr"/>
            <a:r>
              <a:rPr lang="en-US" sz="1400" dirty="0"/>
              <a:t>ONT</a:t>
            </a:r>
          </a:p>
        </p:txBody>
      </p:sp>
      <p:sp>
        <p:nvSpPr>
          <p:cNvPr id="51" name="Rectangle 48"/>
          <p:cNvSpPr>
            <a:spLocks noChangeArrowheads="1"/>
          </p:cNvSpPr>
          <p:nvPr/>
        </p:nvSpPr>
        <p:spPr bwMode="auto">
          <a:xfrm>
            <a:off x="7522989" y="1770135"/>
            <a:ext cx="525463" cy="222250"/>
          </a:xfrm>
          <a:prstGeom prst="rect">
            <a:avLst/>
          </a:prstGeom>
          <a:solidFill>
            <a:srgbClr val="CCECFF"/>
          </a:solidFill>
          <a:ln w="9525">
            <a:solidFill>
              <a:schemeClr val="tx1"/>
            </a:solidFill>
            <a:miter lim="800000"/>
            <a:headEnd/>
            <a:tailEnd/>
          </a:ln>
        </p:spPr>
        <p:txBody>
          <a:bodyPr wrap="none" anchor="ctr"/>
          <a:lstStyle/>
          <a:p>
            <a:pPr algn="ctr"/>
            <a:r>
              <a:rPr lang="en-US" sz="1400"/>
              <a:t>ONT</a:t>
            </a:r>
          </a:p>
        </p:txBody>
      </p:sp>
    </p:spTree>
    <p:extLst>
      <p:ext uri="{BB962C8B-B14F-4D97-AF65-F5344CB8AC3E}">
        <p14:creationId xmlns:p14="http://schemas.microsoft.com/office/powerpoint/2010/main" val="857510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Group 51"/>
          <p:cNvGrpSpPr>
            <a:grpSpLocks/>
          </p:cNvGrpSpPr>
          <p:nvPr/>
        </p:nvGrpSpPr>
        <p:grpSpPr bwMode="auto">
          <a:xfrm>
            <a:off x="1368425" y="1388391"/>
            <a:ext cx="6089650" cy="3444875"/>
            <a:chOff x="1433513" y="1757363"/>
            <a:chExt cx="6089650" cy="3444875"/>
          </a:xfrm>
        </p:grpSpPr>
        <p:graphicFrame>
          <p:nvGraphicFramePr>
            <p:cNvPr id="9218" name="Object 2"/>
            <p:cNvGraphicFramePr>
              <a:graphicFrameLocks noChangeAspect="1"/>
            </p:cNvGraphicFramePr>
            <p:nvPr/>
          </p:nvGraphicFramePr>
          <p:xfrm>
            <a:off x="1433513" y="1757363"/>
            <a:ext cx="611187" cy="52070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921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1757363"/>
                          <a:ext cx="611187"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9219" name="Object 3"/>
            <p:cNvGraphicFramePr>
              <a:graphicFrameLocks noChangeAspect="1"/>
            </p:cNvGraphicFramePr>
            <p:nvPr/>
          </p:nvGraphicFramePr>
          <p:xfrm>
            <a:off x="1433513" y="2892425"/>
            <a:ext cx="611187" cy="520700"/>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921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2892425"/>
                          <a:ext cx="611187"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9220" name="Object 4"/>
            <p:cNvGraphicFramePr>
              <a:graphicFrameLocks noChangeAspect="1"/>
            </p:cNvGraphicFramePr>
            <p:nvPr/>
          </p:nvGraphicFramePr>
          <p:xfrm>
            <a:off x="1489075" y="4125913"/>
            <a:ext cx="611188" cy="520700"/>
          </p:xfrm>
          <a:graphic>
            <a:graphicData uri="http://schemas.openxmlformats.org/presentationml/2006/ole">
              <mc:AlternateContent xmlns:mc="http://schemas.openxmlformats.org/markup-compatibility/2006">
                <mc:Choice xmlns:v="urn:schemas-microsoft-com:vml" Requires="v">
                  <p:oleObj name="Clip" r:id="rId5" imgW="1305000" imgH="1085760" progId="MS_ClipArt_Gallery.2">
                    <p:embed/>
                  </p:oleObj>
                </mc:Choice>
                <mc:Fallback>
                  <p:oleObj name="Clip" r:id="rId5" imgW="1305000" imgH="1085760" progId="MS_ClipArt_Gallery.2">
                    <p:embed/>
                    <p:pic>
                      <p:nvPicPr>
                        <p:cNvPr id="92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4125913"/>
                          <a:ext cx="611188"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224" name="Line 9"/>
            <p:cNvSpPr>
              <a:spLocks noChangeShapeType="1"/>
            </p:cNvSpPr>
            <p:nvPr/>
          </p:nvSpPr>
          <p:spPr bwMode="auto">
            <a:xfrm>
              <a:off x="3922713" y="3033713"/>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225" name="Rectangle 10"/>
            <p:cNvSpPr>
              <a:spLocks noChangeArrowheads="1"/>
            </p:cNvSpPr>
            <p:nvPr/>
          </p:nvSpPr>
          <p:spPr bwMode="auto">
            <a:xfrm>
              <a:off x="3500438" y="3262313"/>
              <a:ext cx="388937" cy="103187"/>
            </a:xfrm>
            <a:prstGeom prst="rect">
              <a:avLst/>
            </a:prstGeom>
            <a:solidFill>
              <a:schemeClr val="hlink"/>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9226" name="Group 11"/>
            <p:cNvGrpSpPr>
              <a:grpSpLocks/>
            </p:cNvGrpSpPr>
            <p:nvPr/>
          </p:nvGrpSpPr>
          <p:grpSpPr bwMode="auto">
            <a:xfrm>
              <a:off x="3708400" y="3109913"/>
              <a:ext cx="158750" cy="144462"/>
              <a:chOff x="576" y="3456"/>
              <a:chExt cx="288" cy="240"/>
            </a:xfrm>
          </p:grpSpPr>
          <p:sp>
            <p:nvSpPr>
              <p:cNvPr id="9266" name="Line 12"/>
              <p:cNvSpPr>
                <a:spLocks noChangeShapeType="1"/>
              </p:cNvSpPr>
              <p:nvPr/>
            </p:nvSpPr>
            <p:spPr bwMode="auto">
              <a:xfrm>
                <a:off x="624" y="3456"/>
                <a:ext cx="192" cy="24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267" name="Line 13"/>
              <p:cNvSpPr>
                <a:spLocks noChangeShapeType="1"/>
              </p:cNvSpPr>
              <p:nvPr/>
            </p:nvSpPr>
            <p:spPr bwMode="auto">
              <a:xfrm flipH="1">
                <a:off x="576" y="3456"/>
                <a:ext cx="288" cy="24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9227" name="Group 14"/>
            <p:cNvGrpSpPr>
              <a:grpSpLocks/>
            </p:cNvGrpSpPr>
            <p:nvPr/>
          </p:nvGrpSpPr>
          <p:grpSpPr bwMode="auto">
            <a:xfrm>
              <a:off x="4778375" y="2655888"/>
              <a:ext cx="569913" cy="285750"/>
              <a:chOff x="533" y="321"/>
              <a:chExt cx="359" cy="180"/>
            </a:xfrm>
          </p:grpSpPr>
          <p:grpSp>
            <p:nvGrpSpPr>
              <p:cNvPr id="9251" name="Group 15"/>
              <p:cNvGrpSpPr>
                <a:grpSpLocks/>
              </p:cNvGrpSpPr>
              <p:nvPr/>
            </p:nvGrpSpPr>
            <p:grpSpPr bwMode="auto">
              <a:xfrm>
                <a:off x="533" y="321"/>
                <a:ext cx="359" cy="180"/>
                <a:chOff x="1009" y="655"/>
                <a:chExt cx="359" cy="180"/>
              </a:xfrm>
            </p:grpSpPr>
            <p:sp>
              <p:nvSpPr>
                <p:cNvPr id="9253" name="Oval 16"/>
                <p:cNvSpPr>
                  <a:spLocks noChangeArrowheads="1"/>
                </p:cNvSpPr>
                <p:nvPr/>
              </p:nvSpPr>
              <p:spPr bwMode="auto">
                <a:xfrm>
                  <a:off x="1012" y="735"/>
                  <a:ext cx="356" cy="10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54" name="Line 17"/>
                <p:cNvSpPr>
                  <a:spLocks noChangeShapeType="1"/>
                </p:cNvSpPr>
                <p:nvPr/>
              </p:nvSpPr>
              <p:spPr bwMode="auto">
                <a:xfrm>
                  <a:off x="1012" y="727"/>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255" name="Line 18"/>
                <p:cNvSpPr>
                  <a:spLocks noChangeShapeType="1"/>
                </p:cNvSpPr>
                <p:nvPr/>
              </p:nvSpPr>
              <p:spPr bwMode="auto">
                <a:xfrm>
                  <a:off x="1368" y="727"/>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256" name="Rectangle 19"/>
                <p:cNvSpPr>
                  <a:spLocks noChangeArrowheads="1"/>
                </p:cNvSpPr>
                <p:nvPr/>
              </p:nvSpPr>
              <p:spPr bwMode="auto">
                <a:xfrm>
                  <a:off x="1012" y="727"/>
                  <a:ext cx="353" cy="61"/>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9257" name="Oval 20"/>
                <p:cNvSpPr>
                  <a:spLocks noChangeArrowheads="1"/>
                </p:cNvSpPr>
                <p:nvPr/>
              </p:nvSpPr>
              <p:spPr bwMode="auto">
                <a:xfrm>
                  <a:off x="1009" y="655"/>
                  <a:ext cx="356" cy="11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258" name="Group 21"/>
                <p:cNvGrpSpPr>
                  <a:grpSpLocks/>
                </p:cNvGrpSpPr>
                <p:nvPr/>
              </p:nvGrpSpPr>
              <p:grpSpPr bwMode="auto">
                <a:xfrm>
                  <a:off x="1095" y="681"/>
                  <a:ext cx="176" cy="68"/>
                  <a:chOff x="2848" y="848"/>
                  <a:chExt cx="140" cy="98"/>
                </a:xfrm>
              </p:grpSpPr>
              <p:sp>
                <p:nvSpPr>
                  <p:cNvPr id="926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26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26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259" name="Group 25"/>
                <p:cNvGrpSpPr>
                  <a:grpSpLocks/>
                </p:cNvGrpSpPr>
                <p:nvPr/>
              </p:nvGrpSpPr>
              <p:grpSpPr bwMode="auto">
                <a:xfrm flipV="1">
                  <a:off x="1095" y="680"/>
                  <a:ext cx="176" cy="68"/>
                  <a:chOff x="2848" y="848"/>
                  <a:chExt cx="140" cy="98"/>
                </a:xfrm>
              </p:grpSpPr>
              <p:sp>
                <p:nvSpPr>
                  <p:cNvPr id="9260"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261"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262"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9252" name="Line 29"/>
              <p:cNvSpPr>
                <a:spLocks noChangeShapeType="1"/>
              </p:cNvSpPr>
              <p:nvPr/>
            </p:nvSpPr>
            <p:spPr bwMode="auto">
              <a:xfrm>
                <a:off x="535" y="368"/>
                <a:ext cx="0" cy="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228" name="Group 30"/>
            <p:cNvGrpSpPr>
              <a:grpSpLocks/>
            </p:cNvGrpSpPr>
            <p:nvPr/>
          </p:nvGrpSpPr>
          <p:grpSpPr bwMode="auto">
            <a:xfrm>
              <a:off x="3705225" y="4356100"/>
              <a:ext cx="238125" cy="484188"/>
              <a:chOff x="4180" y="783"/>
              <a:chExt cx="150" cy="307"/>
            </a:xfrm>
          </p:grpSpPr>
          <p:sp>
            <p:nvSpPr>
              <p:cNvPr id="9243" name="AutoShape 3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9244" name="Rectangle 3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9245" name="Rectangle 3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246" name="AutoShape 3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247" name="Line 3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248" name="Line 3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249" name="Rectangle 3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250" name="Rectangle 3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9229" name="Line 39"/>
            <p:cNvSpPr>
              <a:spLocks noChangeShapeType="1"/>
            </p:cNvSpPr>
            <p:nvPr/>
          </p:nvSpPr>
          <p:spPr bwMode="auto">
            <a:xfrm>
              <a:off x="1911350" y="2092325"/>
              <a:ext cx="1704975" cy="10810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230" name="Line 40"/>
            <p:cNvSpPr>
              <a:spLocks noChangeShapeType="1"/>
            </p:cNvSpPr>
            <p:nvPr/>
          </p:nvSpPr>
          <p:spPr bwMode="auto">
            <a:xfrm>
              <a:off x="1966913" y="3062288"/>
              <a:ext cx="1565275" cy="2079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231" name="Line 41"/>
            <p:cNvSpPr>
              <a:spLocks noChangeShapeType="1"/>
            </p:cNvSpPr>
            <p:nvPr/>
          </p:nvSpPr>
          <p:spPr bwMode="auto">
            <a:xfrm flipV="1">
              <a:off x="2051050" y="3352800"/>
              <a:ext cx="1565275" cy="9556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232" name="Line 42"/>
            <p:cNvSpPr>
              <a:spLocks noChangeShapeType="1"/>
            </p:cNvSpPr>
            <p:nvPr/>
          </p:nvSpPr>
          <p:spPr bwMode="auto">
            <a:xfrm flipH="1" flipV="1">
              <a:off x="3795713" y="3379788"/>
              <a:ext cx="41275" cy="10255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233" name="Line 43"/>
            <p:cNvSpPr>
              <a:spLocks noChangeShapeType="1"/>
            </p:cNvSpPr>
            <p:nvPr/>
          </p:nvSpPr>
          <p:spPr bwMode="auto">
            <a:xfrm flipV="1">
              <a:off x="3962400" y="2895600"/>
              <a:ext cx="831850" cy="2778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234" name="Text Box 44"/>
            <p:cNvSpPr txBox="1">
              <a:spLocks noChangeArrowheads="1"/>
            </p:cNvSpPr>
            <p:nvPr/>
          </p:nvSpPr>
          <p:spPr bwMode="auto">
            <a:xfrm>
              <a:off x="2414588" y="2182813"/>
              <a:ext cx="9763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dirty="0"/>
                <a:t>100 Mbps</a:t>
              </a:r>
            </a:p>
          </p:txBody>
        </p:sp>
        <p:sp>
          <p:nvSpPr>
            <p:cNvPr id="9235" name="Text Box 45"/>
            <p:cNvSpPr txBox="1">
              <a:spLocks noChangeArrowheads="1"/>
            </p:cNvSpPr>
            <p:nvPr/>
          </p:nvSpPr>
          <p:spPr bwMode="auto">
            <a:xfrm>
              <a:off x="2038350" y="3154363"/>
              <a:ext cx="97631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100 Mbps</a:t>
              </a:r>
            </a:p>
          </p:txBody>
        </p:sp>
        <p:sp>
          <p:nvSpPr>
            <p:cNvPr id="9236" name="Text Box 46"/>
            <p:cNvSpPr txBox="1">
              <a:spLocks noChangeArrowheads="1"/>
            </p:cNvSpPr>
            <p:nvPr/>
          </p:nvSpPr>
          <p:spPr bwMode="auto">
            <a:xfrm>
              <a:off x="2122488" y="4164013"/>
              <a:ext cx="9763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100 Mbps</a:t>
              </a:r>
            </a:p>
          </p:txBody>
        </p:sp>
        <p:sp>
          <p:nvSpPr>
            <p:cNvPr id="9237" name="Text Box 47"/>
            <p:cNvSpPr txBox="1">
              <a:spLocks noChangeArrowheads="1"/>
            </p:cNvSpPr>
            <p:nvPr/>
          </p:nvSpPr>
          <p:spPr bwMode="auto">
            <a:xfrm>
              <a:off x="3841750" y="3927475"/>
              <a:ext cx="7239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1 Gbps</a:t>
              </a:r>
            </a:p>
          </p:txBody>
        </p:sp>
        <p:sp>
          <p:nvSpPr>
            <p:cNvPr id="9238" name="Text Box 48"/>
            <p:cNvSpPr txBox="1">
              <a:spLocks noChangeArrowheads="1"/>
            </p:cNvSpPr>
            <p:nvPr/>
          </p:nvSpPr>
          <p:spPr bwMode="auto">
            <a:xfrm>
              <a:off x="3468688" y="4897438"/>
              <a:ext cx="7223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server</a:t>
              </a:r>
            </a:p>
          </p:txBody>
        </p:sp>
        <p:sp>
          <p:nvSpPr>
            <p:cNvPr id="9239" name="Text Box 49"/>
            <p:cNvSpPr txBox="1">
              <a:spLocks noChangeArrowheads="1"/>
            </p:cNvSpPr>
            <p:nvPr/>
          </p:nvSpPr>
          <p:spPr bwMode="auto">
            <a:xfrm>
              <a:off x="3398838" y="2611438"/>
              <a:ext cx="93980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Ethernet</a:t>
              </a:r>
            </a:p>
            <a:p>
              <a:r>
                <a:rPr lang="en-US" sz="1400"/>
                <a:t>switch</a:t>
              </a:r>
            </a:p>
          </p:txBody>
        </p:sp>
        <p:sp>
          <p:nvSpPr>
            <p:cNvPr id="9240" name="Text Box 50"/>
            <p:cNvSpPr txBox="1">
              <a:spLocks noChangeArrowheads="1"/>
            </p:cNvSpPr>
            <p:nvPr/>
          </p:nvSpPr>
          <p:spPr bwMode="auto">
            <a:xfrm>
              <a:off x="4286250" y="2195513"/>
              <a:ext cx="123190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Institutional</a:t>
              </a:r>
            </a:p>
            <a:p>
              <a:r>
                <a:rPr lang="en-US" sz="1400"/>
                <a:t>router</a:t>
              </a:r>
            </a:p>
          </p:txBody>
        </p:sp>
        <p:sp>
          <p:nvSpPr>
            <p:cNvPr id="9241" name="Line 51"/>
            <p:cNvSpPr>
              <a:spLocks noChangeShapeType="1"/>
            </p:cNvSpPr>
            <p:nvPr/>
          </p:nvSpPr>
          <p:spPr bwMode="auto">
            <a:xfrm>
              <a:off x="5319713" y="2825750"/>
              <a:ext cx="67945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242" name="Text Box 52"/>
            <p:cNvSpPr txBox="1">
              <a:spLocks noChangeArrowheads="1"/>
            </p:cNvSpPr>
            <p:nvPr/>
          </p:nvSpPr>
          <p:spPr bwMode="auto">
            <a:xfrm>
              <a:off x="6045200" y="2528888"/>
              <a:ext cx="1477963"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To Institution’s</a:t>
              </a:r>
              <a:br>
                <a:rPr lang="en-US" sz="1400"/>
              </a:br>
              <a:r>
                <a:rPr lang="en-US" sz="1400"/>
                <a:t>ISP</a:t>
              </a:r>
            </a:p>
          </p:txBody>
        </p:sp>
      </p:grpSp>
      <p:sp>
        <p:nvSpPr>
          <p:cNvPr id="9222" name="Title 50"/>
          <p:cNvSpPr>
            <a:spLocks noGrp="1"/>
          </p:cNvSpPr>
          <p:nvPr>
            <p:ph type="title"/>
          </p:nvPr>
        </p:nvSpPr>
        <p:spPr/>
        <p:txBody>
          <a:bodyPr/>
          <a:lstStyle/>
          <a:p>
            <a:r>
              <a:rPr lang="en-US" dirty="0"/>
              <a:t>Ethernet Internet Access</a:t>
            </a:r>
          </a:p>
        </p:txBody>
      </p:sp>
      <p:sp>
        <p:nvSpPr>
          <p:cNvPr id="9223" name="Content Placeholder 52"/>
          <p:cNvSpPr>
            <a:spLocks noGrp="1"/>
          </p:cNvSpPr>
          <p:nvPr>
            <p:ph idx="1"/>
          </p:nvPr>
        </p:nvSpPr>
        <p:spPr>
          <a:xfrm>
            <a:off x="455613" y="4649788"/>
            <a:ext cx="8043862" cy="1905000"/>
          </a:xfrm>
        </p:spPr>
        <p:txBody>
          <a:bodyPr/>
          <a:lstStyle/>
          <a:p>
            <a:r>
              <a:rPr lang="en-US" sz="2400" dirty="0"/>
              <a:t>Typically used in companies, universities, </a:t>
            </a:r>
            <a:r>
              <a:rPr lang="en-US" sz="2400" dirty="0" err="1"/>
              <a:t>etc</a:t>
            </a:r>
            <a:endParaRPr lang="en-US" sz="2400" dirty="0"/>
          </a:p>
          <a:p>
            <a:pPr marL="342900" lvl="1" indent="-342900">
              <a:buSzPct val="85000"/>
              <a:buFont typeface="Arial" pitchFamily="34" charset="0"/>
              <a:buChar char="•"/>
            </a:pPr>
            <a:r>
              <a:rPr lang="en-US" sz="2400" dirty="0"/>
              <a:t>10 </a:t>
            </a:r>
            <a:r>
              <a:rPr lang="en-US" sz="2400" dirty="0" err="1"/>
              <a:t>Mbs</a:t>
            </a:r>
            <a:r>
              <a:rPr lang="en-US" sz="2400" dirty="0"/>
              <a:t>, 100Mbps, 1Gbps, 10Gbps Ethernet</a:t>
            </a:r>
          </a:p>
          <a:p>
            <a:pPr marL="342900" lvl="1" indent="-342900">
              <a:buSzPct val="85000"/>
              <a:buFont typeface="Arial" pitchFamily="34" charset="0"/>
              <a:buChar char="•"/>
            </a:pPr>
            <a:r>
              <a:rPr lang="en-US" sz="2400" dirty="0"/>
              <a:t>Today, end systems typically connect into Ethernet switch.</a:t>
            </a:r>
          </a:p>
          <a:p>
            <a:endParaRPr lang="en-US" sz="2400" dirty="0"/>
          </a:p>
        </p:txBody>
      </p:sp>
    </p:spTree>
    <p:extLst>
      <p:ext uri="{BB962C8B-B14F-4D97-AF65-F5344CB8AC3E}">
        <p14:creationId xmlns:p14="http://schemas.microsoft.com/office/powerpoint/2010/main" val="1938717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2"/>
          <p:cNvSpPr>
            <a:spLocks noGrp="1" noChangeArrowheads="1"/>
          </p:cNvSpPr>
          <p:nvPr>
            <p:ph type="title"/>
          </p:nvPr>
        </p:nvSpPr>
        <p:spPr>
          <a:xfrm>
            <a:off x="304800" y="-27384"/>
            <a:ext cx="8382000" cy="1143000"/>
          </a:xfrm>
        </p:spPr>
        <p:txBody>
          <a:bodyPr/>
          <a:lstStyle/>
          <a:p>
            <a:r>
              <a:rPr lang="en-US" sz="3200" dirty="0"/>
              <a:t>Wireless Access Networks</a:t>
            </a:r>
            <a:endParaRPr lang="en-US" dirty="0"/>
          </a:p>
        </p:txBody>
      </p:sp>
      <p:sp>
        <p:nvSpPr>
          <p:cNvPr id="10253" name="Rectangle 3"/>
          <p:cNvSpPr>
            <a:spLocks noGrp="1" noChangeArrowheads="1"/>
          </p:cNvSpPr>
          <p:nvPr>
            <p:ph type="body" sz="half" idx="1"/>
          </p:nvPr>
        </p:nvSpPr>
        <p:spPr>
          <a:xfrm>
            <a:off x="179512" y="1386292"/>
            <a:ext cx="5230688" cy="4876800"/>
          </a:xfrm>
        </p:spPr>
        <p:txBody>
          <a:bodyPr>
            <a:normAutofit fontScale="92500" lnSpcReduction="20000"/>
          </a:bodyPr>
          <a:lstStyle/>
          <a:p>
            <a:r>
              <a:rPr lang="en-US" sz="2400" dirty="0"/>
              <a:t>Shared</a:t>
            </a:r>
            <a:r>
              <a:rPr lang="en-US" sz="2400" dirty="0">
                <a:solidFill>
                  <a:srgbClr val="800000"/>
                </a:solidFill>
              </a:rPr>
              <a:t> wireless </a:t>
            </a:r>
            <a:r>
              <a:rPr lang="en-US" sz="2400" dirty="0"/>
              <a:t>access network connects end system to router</a:t>
            </a:r>
          </a:p>
          <a:p>
            <a:pPr lvl="1"/>
            <a:r>
              <a:rPr lang="en-US" sz="2000" dirty="0"/>
              <a:t>via base station aka “access point”.</a:t>
            </a:r>
          </a:p>
          <a:p>
            <a:r>
              <a:rPr lang="en-US" sz="2400" dirty="0">
                <a:solidFill>
                  <a:srgbClr val="800000"/>
                </a:solidFill>
              </a:rPr>
              <a:t>Wireless LANs:</a:t>
            </a:r>
          </a:p>
          <a:p>
            <a:pPr lvl="1"/>
            <a:r>
              <a:rPr lang="en-US" sz="2000" dirty="0"/>
              <a:t>802.11b/g/n (</a:t>
            </a:r>
            <a:r>
              <a:rPr lang="en-US" sz="2000" dirty="0" err="1"/>
              <a:t>WiFi</a:t>
            </a:r>
            <a:r>
              <a:rPr lang="en-US" sz="2000" dirty="0"/>
              <a:t>): 11, 54, 200  Mbps</a:t>
            </a:r>
          </a:p>
          <a:p>
            <a:pPr lvl="1"/>
            <a:r>
              <a:rPr lang="en-US" sz="2000" dirty="0"/>
              <a:t>Range becomes an issue due to obstacles like buildings</a:t>
            </a:r>
          </a:p>
          <a:p>
            <a:r>
              <a:rPr lang="en-US" sz="2400" dirty="0">
                <a:solidFill>
                  <a:srgbClr val="800000"/>
                </a:solidFill>
              </a:rPr>
              <a:t>Wider-area Wireless Access</a:t>
            </a:r>
          </a:p>
          <a:p>
            <a:pPr lvl="1"/>
            <a:r>
              <a:rPr lang="en-US" sz="2000" dirty="0"/>
              <a:t>provided by </a:t>
            </a:r>
            <a:r>
              <a:rPr lang="en-US" sz="2000" dirty="0" err="1"/>
              <a:t>telco</a:t>
            </a:r>
            <a:r>
              <a:rPr lang="en-US" sz="2000" dirty="0"/>
              <a:t> operator</a:t>
            </a:r>
          </a:p>
          <a:p>
            <a:pPr lvl="1"/>
            <a:r>
              <a:rPr lang="en-US" sz="2000" dirty="0"/>
              <a:t>~1Mbps over cellular system (EVDO, HSDPA) 3G and 4G, 5G coming </a:t>
            </a:r>
          </a:p>
          <a:p>
            <a:pPr lvl="1"/>
            <a:r>
              <a:rPr lang="en-US" sz="2000" dirty="0"/>
              <a:t>Higher throughput over a longer range</a:t>
            </a:r>
          </a:p>
          <a:p>
            <a:pPr lvl="1"/>
            <a:r>
              <a:rPr lang="en-US" sz="2000" dirty="0"/>
              <a:t>next up (?): WiMAX (10’s Mbps) over wide area</a:t>
            </a:r>
          </a:p>
          <a:p>
            <a:pPr lvl="1"/>
            <a:r>
              <a:rPr lang="en-US" sz="2000" dirty="0"/>
              <a:t>Fixed 5G (a lot of access points, possibly linked by fiber b/w access points)</a:t>
            </a:r>
          </a:p>
        </p:txBody>
      </p:sp>
      <p:grpSp>
        <p:nvGrpSpPr>
          <p:cNvPr id="10254" name="Group 5"/>
          <p:cNvGrpSpPr>
            <a:grpSpLocks/>
          </p:cNvGrpSpPr>
          <p:nvPr/>
        </p:nvGrpSpPr>
        <p:grpSpPr bwMode="auto">
          <a:xfrm>
            <a:off x="6221413" y="4048125"/>
            <a:ext cx="622300" cy="793750"/>
            <a:chOff x="3908" y="2375"/>
            <a:chExt cx="392" cy="500"/>
          </a:xfrm>
        </p:grpSpPr>
        <p:graphicFrame>
          <p:nvGraphicFramePr>
            <p:cNvPr id="10248" name="Object 6"/>
            <p:cNvGraphicFramePr>
              <a:graphicFrameLocks noChangeAspect="1"/>
            </p:cNvGraphicFramePr>
            <p:nvPr/>
          </p:nvGraphicFramePr>
          <p:xfrm>
            <a:off x="3908" y="2375"/>
            <a:ext cx="366" cy="441"/>
          </p:xfrm>
          <a:graphic>
            <a:graphicData uri="http://schemas.openxmlformats.org/presentationml/2006/ole">
              <mc:AlternateContent xmlns:mc="http://schemas.openxmlformats.org/markup-compatibility/2006">
                <mc:Choice xmlns:v="urn:schemas-microsoft-com:vml" Requires="v">
                  <p:oleObj name="Clip" r:id="rId3" imgW="819000" imgH="847800" progId="MS_ClipArt_Gallery.2">
                    <p:embed/>
                  </p:oleObj>
                </mc:Choice>
                <mc:Fallback>
                  <p:oleObj name="Clip" r:id="rId3" imgW="819000" imgH="847800" progId="MS_ClipArt_Gallery.2">
                    <p:embed/>
                    <p:pic>
                      <p:nvPicPr>
                        <p:cNvPr id="1024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 y="2375"/>
                          <a:ext cx="366" cy="441"/>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7"/>
            <p:cNvGraphicFramePr>
              <a:graphicFrameLocks noChangeAspect="1"/>
            </p:cNvGraphicFramePr>
            <p:nvPr/>
          </p:nvGraphicFramePr>
          <p:xfrm>
            <a:off x="3966" y="2506"/>
            <a:ext cx="334" cy="369"/>
          </p:xfrm>
          <a:graphic>
            <a:graphicData uri="http://schemas.openxmlformats.org/presentationml/2006/ole">
              <mc:AlternateContent xmlns:mc="http://schemas.openxmlformats.org/markup-compatibility/2006">
                <mc:Choice xmlns:v="urn:schemas-microsoft-com:vml" Requires="v">
                  <p:oleObj name="Clip" r:id="rId5" imgW="1266840" imgH="1200240" progId="MS_ClipArt_Gallery.2">
                    <p:embed/>
                  </p:oleObj>
                </mc:Choice>
                <mc:Fallback>
                  <p:oleObj name="Clip" r:id="rId5" imgW="1266840" imgH="1200240" progId="MS_ClipArt_Gallery.2">
                    <p:embed/>
                    <p:pic>
                      <p:nvPicPr>
                        <p:cNvPr id="1024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 y="2506"/>
                          <a:ext cx="334" cy="36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10255" name="Group 8"/>
          <p:cNvGrpSpPr>
            <a:grpSpLocks/>
          </p:cNvGrpSpPr>
          <p:nvPr/>
        </p:nvGrpSpPr>
        <p:grpSpPr bwMode="auto">
          <a:xfrm>
            <a:off x="7377113" y="3962400"/>
            <a:ext cx="622300" cy="793750"/>
            <a:chOff x="2870" y="1518"/>
            <a:chExt cx="292" cy="320"/>
          </a:xfrm>
        </p:grpSpPr>
        <p:graphicFrame>
          <p:nvGraphicFramePr>
            <p:cNvPr id="10246" name="Object 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7" imgW="819000" imgH="847800" progId="MS_ClipArt_Gallery.2">
                    <p:embed/>
                  </p:oleObj>
                </mc:Choice>
                <mc:Fallback>
                  <p:oleObj name="Clip" r:id="rId7" imgW="819000" imgH="847800" progId="MS_ClipArt_Gallery.2">
                    <p:embed/>
                    <p:pic>
                      <p:nvPicPr>
                        <p:cNvPr id="10246"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1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8" imgW="1266840" imgH="1200240" progId="MS_ClipArt_Gallery.2">
                    <p:embed/>
                  </p:oleObj>
                </mc:Choice>
                <mc:Fallback>
                  <p:oleObj name="Clip" r:id="rId8" imgW="1266840" imgH="1200240" progId="MS_ClipArt_Gallery.2">
                    <p:embed/>
                    <p:pic>
                      <p:nvPicPr>
                        <p:cNvPr id="10247"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10256" name="Oval 15"/>
          <p:cNvSpPr>
            <a:spLocks noChangeArrowheads="1"/>
          </p:cNvSpPr>
          <p:nvPr/>
        </p:nvSpPr>
        <p:spPr bwMode="auto">
          <a:xfrm>
            <a:off x="6496050" y="2387600"/>
            <a:ext cx="760413" cy="239713"/>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0257" name="Line 16"/>
          <p:cNvSpPr>
            <a:spLocks noChangeShapeType="1"/>
          </p:cNvSpPr>
          <p:nvPr/>
        </p:nvSpPr>
        <p:spPr bwMode="auto">
          <a:xfrm>
            <a:off x="6496050" y="2366963"/>
            <a:ext cx="0" cy="1492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58" name="Line 17"/>
          <p:cNvSpPr>
            <a:spLocks noChangeShapeType="1"/>
          </p:cNvSpPr>
          <p:nvPr/>
        </p:nvSpPr>
        <p:spPr bwMode="auto">
          <a:xfrm>
            <a:off x="7256463" y="2366963"/>
            <a:ext cx="0" cy="1492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59" name="Rectangle 18"/>
          <p:cNvSpPr>
            <a:spLocks noChangeArrowheads="1"/>
          </p:cNvSpPr>
          <p:nvPr/>
        </p:nvSpPr>
        <p:spPr bwMode="auto">
          <a:xfrm>
            <a:off x="6496050" y="2366963"/>
            <a:ext cx="754063" cy="146050"/>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0260" name="Oval 19"/>
          <p:cNvSpPr>
            <a:spLocks noChangeArrowheads="1"/>
          </p:cNvSpPr>
          <p:nvPr/>
        </p:nvSpPr>
        <p:spPr bwMode="auto">
          <a:xfrm>
            <a:off x="6489700" y="2193925"/>
            <a:ext cx="760413" cy="279400"/>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0261" name="Group 20"/>
          <p:cNvGrpSpPr>
            <a:grpSpLocks/>
          </p:cNvGrpSpPr>
          <p:nvPr/>
        </p:nvGrpSpPr>
        <p:grpSpPr bwMode="auto">
          <a:xfrm>
            <a:off x="6672263" y="2276872"/>
            <a:ext cx="377825" cy="163512"/>
            <a:chOff x="2848" y="848"/>
            <a:chExt cx="140" cy="98"/>
          </a:xfrm>
        </p:grpSpPr>
        <p:sp>
          <p:nvSpPr>
            <p:cNvPr id="10311" name="Line 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12" name="Line 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13" name="Line 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262" name="Group 24"/>
          <p:cNvGrpSpPr>
            <a:grpSpLocks/>
          </p:cNvGrpSpPr>
          <p:nvPr/>
        </p:nvGrpSpPr>
        <p:grpSpPr bwMode="auto">
          <a:xfrm flipV="1">
            <a:off x="6672263" y="2252663"/>
            <a:ext cx="377825" cy="163512"/>
            <a:chOff x="2848" y="848"/>
            <a:chExt cx="140" cy="98"/>
          </a:xfrm>
        </p:grpSpPr>
        <p:sp>
          <p:nvSpPr>
            <p:cNvPr id="10308" name="Line 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09" name="Line 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10" name="Line 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0263" name="Line 28"/>
          <p:cNvSpPr>
            <a:spLocks noChangeShapeType="1"/>
          </p:cNvSpPr>
          <p:nvPr/>
        </p:nvSpPr>
        <p:spPr bwMode="auto">
          <a:xfrm flipV="1">
            <a:off x="6886575" y="2619375"/>
            <a:ext cx="0" cy="428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264" name="Group 29"/>
          <p:cNvGrpSpPr>
            <a:grpSpLocks/>
          </p:cNvGrpSpPr>
          <p:nvPr/>
        </p:nvGrpSpPr>
        <p:grpSpPr bwMode="auto">
          <a:xfrm>
            <a:off x="7621588" y="2359025"/>
            <a:ext cx="622300" cy="793750"/>
            <a:chOff x="2870" y="1518"/>
            <a:chExt cx="292" cy="320"/>
          </a:xfrm>
        </p:grpSpPr>
        <p:graphicFrame>
          <p:nvGraphicFramePr>
            <p:cNvPr id="10244" name="Object 3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9" imgW="819000" imgH="847800" progId="MS_ClipArt_Gallery.2">
                    <p:embed/>
                  </p:oleObj>
                </mc:Choice>
                <mc:Fallback>
                  <p:oleObj name="Clip" r:id="rId9" imgW="819000" imgH="847800" progId="MS_ClipArt_Gallery.2">
                    <p:embed/>
                    <p:pic>
                      <p:nvPicPr>
                        <p:cNvPr id="10244"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3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0" imgW="1266840" imgH="1200240" progId="MS_ClipArt_Gallery.2">
                    <p:embed/>
                  </p:oleObj>
                </mc:Choice>
                <mc:Fallback>
                  <p:oleObj name="Clip" r:id="rId10" imgW="1266840" imgH="1200240" progId="MS_ClipArt_Gallery.2">
                    <p:embed/>
                    <p:pic>
                      <p:nvPicPr>
                        <p:cNvPr id="10245"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10265" name="Group 32"/>
          <p:cNvGrpSpPr>
            <a:grpSpLocks/>
          </p:cNvGrpSpPr>
          <p:nvPr/>
        </p:nvGrpSpPr>
        <p:grpSpPr bwMode="auto">
          <a:xfrm>
            <a:off x="8070850" y="3421063"/>
            <a:ext cx="622300" cy="793750"/>
            <a:chOff x="2870" y="1518"/>
            <a:chExt cx="292" cy="320"/>
          </a:xfrm>
        </p:grpSpPr>
        <p:graphicFrame>
          <p:nvGraphicFramePr>
            <p:cNvPr id="10242" name="Object 3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1" imgW="819000" imgH="847800" progId="MS_ClipArt_Gallery.2">
                    <p:embed/>
                  </p:oleObj>
                </mc:Choice>
                <mc:Fallback>
                  <p:oleObj name="Clip" r:id="rId11" imgW="819000" imgH="847800" progId="MS_ClipArt_Gallery.2">
                    <p:embed/>
                    <p:pic>
                      <p:nvPicPr>
                        <p:cNvPr id="10242"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3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2" imgW="1266840" imgH="1200240" progId="MS_ClipArt_Gallery.2">
                    <p:embed/>
                  </p:oleObj>
                </mc:Choice>
                <mc:Fallback>
                  <p:oleObj name="Clip" r:id="rId12" imgW="1266840" imgH="1200240" progId="MS_ClipArt_Gallery.2">
                    <p:embed/>
                    <p:pic>
                      <p:nvPicPr>
                        <p:cNvPr id="10243"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10266" name="Text Box 35"/>
          <p:cNvSpPr txBox="1">
            <a:spLocks noChangeArrowheads="1"/>
          </p:cNvSpPr>
          <p:nvPr/>
        </p:nvSpPr>
        <p:spPr bwMode="auto">
          <a:xfrm>
            <a:off x="5169635" y="2874963"/>
            <a:ext cx="109146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dirty="0">
                <a:latin typeface="Helvetica"/>
              </a:rPr>
              <a:t>base</a:t>
            </a:r>
          </a:p>
          <a:p>
            <a:pPr algn="r"/>
            <a:r>
              <a:rPr lang="en-US" dirty="0">
                <a:latin typeface="Helvetica"/>
              </a:rPr>
              <a:t>station</a:t>
            </a:r>
            <a:endParaRPr lang="en-US" dirty="0"/>
          </a:p>
        </p:txBody>
      </p:sp>
      <p:sp>
        <p:nvSpPr>
          <p:cNvPr id="10267" name="Text Box 36"/>
          <p:cNvSpPr txBox="1">
            <a:spLocks noChangeArrowheads="1"/>
          </p:cNvSpPr>
          <p:nvPr/>
        </p:nvSpPr>
        <p:spPr bwMode="auto">
          <a:xfrm>
            <a:off x="7437175" y="4867275"/>
            <a:ext cx="109722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dirty="0">
                <a:latin typeface="Helvetica"/>
              </a:rPr>
              <a:t>mobile</a:t>
            </a:r>
          </a:p>
          <a:p>
            <a:pPr algn="r"/>
            <a:r>
              <a:rPr lang="en-US" dirty="0">
                <a:latin typeface="Helvetica"/>
              </a:rPr>
              <a:t>hosts</a:t>
            </a:r>
            <a:endParaRPr lang="en-US" dirty="0"/>
          </a:p>
        </p:txBody>
      </p:sp>
      <p:sp>
        <p:nvSpPr>
          <p:cNvPr id="10268" name="Line 37"/>
          <p:cNvSpPr>
            <a:spLocks noChangeShapeType="1"/>
          </p:cNvSpPr>
          <p:nvPr/>
        </p:nvSpPr>
        <p:spPr bwMode="auto">
          <a:xfrm flipV="1">
            <a:off x="6829425" y="1743075"/>
            <a:ext cx="0" cy="428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69" name="Text Box 38"/>
          <p:cNvSpPr txBox="1">
            <a:spLocks noChangeArrowheads="1"/>
          </p:cNvSpPr>
          <p:nvPr/>
        </p:nvSpPr>
        <p:spPr bwMode="auto">
          <a:xfrm>
            <a:off x="5522521" y="2162175"/>
            <a:ext cx="9925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dirty="0">
                <a:latin typeface="Helvetica"/>
              </a:rPr>
              <a:t>router</a:t>
            </a:r>
            <a:endParaRPr lang="en-US" dirty="0"/>
          </a:p>
        </p:txBody>
      </p:sp>
      <p:grpSp>
        <p:nvGrpSpPr>
          <p:cNvPr id="10270" name="Group 104"/>
          <p:cNvGrpSpPr>
            <a:grpSpLocks/>
          </p:cNvGrpSpPr>
          <p:nvPr/>
        </p:nvGrpSpPr>
        <p:grpSpPr bwMode="auto">
          <a:xfrm>
            <a:off x="6445250" y="2717800"/>
            <a:ext cx="681038" cy="820738"/>
            <a:chOff x="3221" y="3127"/>
            <a:chExt cx="429" cy="517"/>
          </a:xfrm>
        </p:grpSpPr>
        <p:sp>
          <p:nvSpPr>
            <p:cNvPr id="10271" name="Freeform 66"/>
            <p:cNvSpPr>
              <a:spLocks/>
            </p:cNvSpPr>
            <p:nvPr/>
          </p:nvSpPr>
          <p:spPr bwMode="auto">
            <a:xfrm>
              <a:off x="3336" y="3156"/>
              <a:ext cx="77" cy="85"/>
            </a:xfrm>
            <a:custGeom>
              <a:avLst/>
              <a:gdLst>
                <a:gd name="T0" fmla="*/ 27 w 199"/>
                <a:gd name="T1" fmla="*/ 11 h 232"/>
                <a:gd name="T2" fmla="*/ 21 w 199"/>
                <a:gd name="T3" fmla="*/ 14 h 232"/>
                <a:gd name="T4" fmla="*/ 16 w 199"/>
                <a:gd name="T5" fmla="*/ 18 h 232"/>
                <a:gd name="T6" fmla="*/ 12 w 199"/>
                <a:gd name="T7" fmla="*/ 23 h 232"/>
                <a:gd name="T8" fmla="*/ 8 w 199"/>
                <a:gd name="T9" fmla="*/ 28 h 232"/>
                <a:gd name="T10" fmla="*/ 5 w 199"/>
                <a:gd name="T11" fmla="*/ 33 h 232"/>
                <a:gd name="T12" fmla="*/ 2 w 199"/>
                <a:gd name="T13" fmla="*/ 40 h 232"/>
                <a:gd name="T14" fmla="*/ 1 w 199"/>
                <a:gd name="T15" fmla="*/ 46 h 232"/>
                <a:gd name="T16" fmla="*/ 0 w 199"/>
                <a:gd name="T17" fmla="*/ 52 h 232"/>
                <a:gd name="T18" fmla="*/ 1 w 199"/>
                <a:gd name="T19" fmla="*/ 61 h 232"/>
                <a:gd name="T20" fmla="*/ 5 w 199"/>
                <a:gd name="T21" fmla="*/ 68 h 232"/>
                <a:gd name="T22" fmla="*/ 10 w 199"/>
                <a:gd name="T23" fmla="*/ 74 h 232"/>
                <a:gd name="T24" fmla="*/ 17 w 199"/>
                <a:gd name="T25" fmla="*/ 79 h 232"/>
                <a:gd name="T26" fmla="*/ 26 w 199"/>
                <a:gd name="T27" fmla="*/ 83 h 232"/>
                <a:gd name="T28" fmla="*/ 34 w 199"/>
                <a:gd name="T29" fmla="*/ 84 h 232"/>
                <a:gd name="T30" fmla="*/ 43 w 199"/>
                <a:gd name="T31" fmla="*/ 85 h 232"/>
                <a:gd name="T32" fmla="*/ 52 w 199"/>
                <a:gd name="T33" fmla="*/ 84 h 232"/>
                <a:gd name="T34" fmla="*/ 53 w 199"/>
                <a:gd name="T35" fmla="*/ 84 h 232"/>
                <a:gd name="T36" fmla="*/ 55 w 199"/>
                <a:gd name="T37" fmla="*/ 83 h 232"/>
                <a:gd name="T38" fmla="*/ 57 w 199"/>
                <a:gd name="T39" fmla="*/ 81 h 232"/>
                <a:gd name="T40" fmla="*/ 57 w 199"/>
                <a:gd name="T41" fmla="*/ 80 h 232"/>
                <a:gd name="T42" fmla="*/ 56 w 199"/>
                <a:gd name="T43" fmla="*/ 78 h 232"/>
                <a:gd name="T44" fmla="*/ 55 w 199"/>
                <a:gd name="T45" fmla="*/ 76 h 232"/>
                <a:gd name="T46" fmla="*/ 52 w 199"/>
                <a:gd name="T47" fmla="*/ 74 h 232"/>
                <a:gd name="T48" fmla="*/ 50 w 199"/>
                <a:gd name="T49" fmla="*/ 74 h 232"/>
                <a:gd name="T50" fmla="*/ 45 w 199"/>
                <a:gd name="T51" fmla="*/ 72 h 232"/>
                <a:gd name="T52" fmla="*/ 41 w 199"/>
                <a:gd name="T53" fmla="*/ 71 h 232"/>
                <a:gd name="T54" fmla="*/ 36 w 199"/>
                <a:gd name="T55" fmla="*/ 71 h 232"/>
                <a:gd name="T56" fmla="*/ 32 w 199"/>
                <a:gd name="T57" fmla="*/ 70 h 232"/>
                <a:gd name="T58" fmla="*/ 28 w 199"/>
                <a:gd name="T59" fmla="*/ 69 h 232"/>
                <a:gd name="T60" fmla="*/ 24 w 199"/>
                <a:gd name="T61" fmla="*/ 67 h 232"/>
                <a:gd name="T62" fmla="*/ 21 w 199"/>
                <a:gd name="T63" fmla="*/ 64 h 232"/>
                <a:gd name="T64" fmla="*/ 17 w 199"/>
                <a:gd name="T65" fmla="*/ 61 h 232"/>
                <a:gd name="T66" fmla="*/ 15 w 199"/>
                <a:gd name="T67" fmla="*/ 47 h 232"/>
                <a:gd name="T68" fmla="*/ 19 w 199"/>
                <a:gd name="T69" fmla="*/ 35 h 232"/>
                <a:gd name="T70" fmla="*/ 26 w 199"/>
                <a:gd name="T71" fmla="*/ 26 h 232"/>
                <a:gd name="T72" fmla="*/ 36 w 199"/>
                <a:gd name="T73" fmla="*/ 18 h 232"/>
                <a:gd name="T74" fmla="*/ 47 w 199"/>
                <a:gd name="T75" fmla="*/ 12 h 232"/>
                <a:gd name="T76" fmla="*/ 58 w 199"/>
                <a:gd name="T77" fmla="*/ 8 h 232"/>
                <a:gd name="T78" fmla="*/ 69 w 199"/>
                <a:gd name="T79" fmla="*/ 4 h 232"/>
                <a:gd name="T80" fmla="*/ 77 w 199"/>
                <a:gd name="T81" fmla="*/ 1 h 232"/>
                <a:gd name="T82" fmla="*/ 72 w 199"/>
                <a:gd name="T83" fmla="*/ 0 h 232"/>
                <a:gd name="T84" fmla="*/ 67 w 199"/>
                <a:gd name="T85" fmla="*/ 0 h 232"/>
                <a:gd name="T86" fmla="*/ 60 w 199"/>
                <a:gd name="T87" fmla="*/ 1 h 232"/>
                <a:gd name="T88" fmla="*/ 53 w 199"/>
                <a:gd name="T89" fmla="*/ 1 h 232"/>
                <a:gd name="T90" fmla="*/ 47 w 199"/>
                <a:gd name="T91" fmla="*/ 4 h 232"/>
                <a:gd name="T92" fmla="*/ 40 w 199"/>
                <a:gd name="T93" fmla="*/ 6 h 232"/>
                <a:gd name="T94" fmla="*/ 33 w 199"/>
                <a:gd name="T95" fmla="*/ 8 h 232"/>
                <a:gd name="T96" fmla="*/ 27 w 199"/>
                <a:gd name="T97" fmla="*/ 11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72" name="Freeform 67"/>
            <p:cNvSpPr>
              <a:spLocks/>
            </p:cNvSpPr>
            <p:nvPr/>
          </p:nvSpPr>
          <p:spPr bwMode="auto">
            <a:xfrm>
              <a:off x="3467" y="3153"/>
              <a:ext cx="52" cy="66"/>
            </a:xfrm>
            <a:custGeom>
              <a:avLst/>
              <a:gdLst>
                <a:gd name="T0" fmla="*/ 44 w 128"/>
                <a:gd name="T1" fmla="*/ 22 h 180"/>
                <a:gd name="T2" fmla="*/ 46 w 128"/>
                <a:gd name="T3" fmla="*/ 28 h 180"/>
                <a:gd name="T4" fmla="*/ 45 w 128"/>
                <a:gd name="T5" fmla="*/ 34 h 180"/>
                <a:gd name="T6" fmla="*/ 42 w 128"/>
                <a:gd name="T7" fmla="*/ 40 h 180"/>
                <a:gd name="T8" fmla="*/ 37 w 128"/>
                <a:gd name="T9" fmla="*/ 44 h 180"/>
                <a:gd name="T10" fmla="*/ 31 w 128"/>
                <a:gd name="T11" fmla="*/ 48 h 180"/>
                <a:gd name="T12" fmla="*/ 25 w 128"/>
                <a:gd name="T13" fmla="*/ 53 h 180"/>
                <a:gd name="T14" fmla="*/ 18 w 128"/>
                <a:gd name="T15" fmla="*/ 56 h 180"/>
                <a:gd name="T16" fmla="*/ 12 w 128"/>
                <a:gd name="T17" fmla="*/ 60 h 180"/>
                <a:gd name="T18" fmla="*/ 11 w 128"/>
                <a:gd name="T19" fmla="*/ 62 h 180"/>
                <a:gd name="T20" fmla="*/ 11 w 128"/>
                <a:gd name="T21" fmla="*/ 62 h 180"/>
                <a:gd name="T22" fmla="*/ 11 w 128"/>
                <a:gd name="T23" fmla="*/ 64 h 180"/>
                <a:gd name="T24" fmla="*/ 11 w 128"/>
                <a:gd name="T25" fmla="*/ 65 h 180"/>
                <a:gd name="T26" fmla="*/ 13 w 128"/>
                <a:gd name="T27" fmla="*/ 66 h 180"/>
                <a:gd name="T28" fmla="*/ 14 w 128"/>
                <a:gd name="T29" fmla="*/ 66 h 180"/>
                <a:gd name="T30" fmla="*/ 15 w 128"/>
                <a:gd name="T31" fmla="*/ 66 h 180"/>
                <a:gd name="T32" fmla="*/ 17 w 128"/>
                <a:gd name="T33" fmla="*/ 66 h 180"/>
                <a:gd name="T34" fmla="*/ 24 w 128"/>
                <a:gd name="T35" fmla="*/ 62 h 180"/>
                <a:gd name="T36" fmla="*/ 31 w 128"/>
                <a:gd name="T37" fmla="*/ 58 h 180"/>
                <a:gd name="T38" fmla="*/ 38 w 128"/>
                <a:gd name="T39" fmla="*/ 53 h 180"/>
                <a:gd name="T40" fmla="*/ 44 w 128"/>
                <a:gd name="T41" fmla="*/ 48 h 180"/>
                <a:gd name="T42" fmla="*/ 49 w 128"/>
                <a:gd name="T43" fmla="*/ 42 h 180"/>
                <a:gd name="T44" fmla="*/ 52 w 128"/>
                <a:gd name="T45" fmla="*/ 35 h 180"/>
                <a:gd name="T46" fmla="*/ 52 w 128"/>
                <a:gd name="T47" fmla="*/ 28 h 180"/>
                <a:gd name="T48" fmla="*/ 50 w 128"/>
                <a:gd name="T49" fmla="*/ 20 h 180"/>
                <a:gd name="T50" fmla="*/ 46 w 128"/>
                <a:gd name="T51" fmla="*/ 14 h 180"/>
                <a:gd name="T52" fmla="*/ 39 w 128"/>
                <a:gd name="T53" fmla="*/ 9 h 180"/>
                <a:gd name="T54" fmla="*/ 32 w 128"/>
                <a:gd name="T55" fmla="*/ 5 h 180"/>
                <a:gd name="T56" fmla="*/ 23 w 128"/>
                <a:gd name="T57" fmla="*/ 3 h 180"/>
                <a:gd name="T58" fmla="*/ 15 w 128"/>
                <a:gd name="T59" fmla="*/ 1 h 180"/>
                <a:gd name="T60" fmla="*/ 8 w 128"/>
                <a:gd name="T61" fmla="*/ 0 h 180"/>
                <a:gd name="T62" fmla="*/ 2 w 128"/>
                <a:gd name="T63" fmla="*/ 0 h 180"/>
                <a:gd name="T64" fmla="*/ 0 w 128"/>
                <a:gd name="T65" fmla="*/ 1 h 180"/>
                <a:gd name="T66" fmla="*/ 6 w 128"/>
                <a:gd name="T67" fmla="*/ 3 h 180"/>
                <a:gd name="T68" fmla="*/ 12 w 128"/>
                <a:gd name="T69" fmla="*/ 5 h 180"/>
                <a:gd name="T70" fmla="*/ 19 w 128"/>
                <a:gd name="T71" fmla="*/ 7 h 180"/>
                <a:gd name="T72" fmla="*/ 25 w 128"/>
                <a:gd name="T73" fmla="*/ 8 h 180"/>
                <a:gd name="T74" fmla="*/ 31 w 128"/>
                <a:gd name="T75" fmla="*/ 11 h 180"/>
                <a:gd name="T76" fmla="*/ 36 w 128"/>
                <a:gd name="T77" fmla="*/ 14 h 180"/>
                <a:gd name="T78" fmla="*/ 41 w 128"/>
                <a:gd name="T79" fmla="*/ 17 h 180"/>
                <a:gd name="T80" fmla="*/ 44 w 128"/>
                <a:gd name="T81" fmla="*/ 22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73" name="Freeform 68"/>
            <p:cNvSpPr>
              <a:spLocks/>
            </p:cNvSpPr>
            <p:nvPr/>
          </p:nvSpPr>
          <p:spPr bwMode="auto">
            <a:xfrm>
              <a:off x="3287" y="3138"/>
              <a:ext cx="126" cy="138"/>
            </a:xfrm>
            <a:custGeom>
              <a:avLst/>
              <a:gdLst>
                <a:gd name="T0" fmla="*/ 39 w 322"/>
                <a:gd name="T1" fmla="*/ 26 h 378"/>
                <a:gd name="T2" fmla="*/ 21 w 322"/>
                <a:gd name="T3" fmla="*/ 42 h 378"/>
                <a:gd name="T4" fmla="*/ 7 w 322"/>
                <a:gd name="T5" fmla="*/ 61 h 378"/>
                <a:gd name="T6" fmla="*/ 0 w 322"/>
                <a:gd name="T7" fmla="*/ 83 h 378"/>
                <a:gd name="T8" fmla="*/ 1 w 322"/>
                <a:gd name="T9" fmla="*/ 97 h 378"/>
                <a:gd name="T10" fmla="*/ 4 w 322"/>
                <a:gd name="T11" fmla="*/ 103 h 378"/>
                <a:gd name="T12" fmla="*/ 7 w 322"/>
                <a:gd name="T13" fmla="*/ 108 h 378"/>
                <a:gd name="T14" fmla="*/ 13 w 322"/>
                <a:gd name="T15" fmla="*/ 113 h 378"/>
                <a:gd name="T16" fmla="*/ 22 w 322"/>
                <a:gd name="T17" fmla="*/ 118 h 378"/>
                <a:gd name="T18" fmla="*/ 34 w 322"/>
                <a:gd name="T19" fmla="*/ 123 h 378"/>
                <a:gd name="T20" fmla="*/ 47 w 322"/>
                <a:gd name="T21" fmla="*/ 128 h 378"/>
                <a:gd name="T22" fmla="*/ 59 w 322"/>
                <a:gd name="T23" fmla="*/ 131 h 378"/>
                <a:gd name="T24" fmla="*/ 73 w 322"/>
                <a:gd name="T25" fmla="*/ 134 h 378"/>
                <a:gd name="T26" fmla="*/ 86 w 322"/>
                <a:gd name="T27" fmla="*/ 135 h 378"/>
                <a:gd name="T28" fmla="*/ 99 w 322"/>
                <a:gd name="T29" fmla="*/ 137 h 378"/>
                <a:gd name="T30" fmla="*/ 113 w 322"/>
                <a:gd name="T31" fmla="*/ 137 h 378"/>
                <a:gd name="T32" fmla="*/ 122 w 322"/>
                <a:gd name="T33" fmla="*/ 138 h 378"/>
                <a:gd name="T34" fmla="*/ 125 w 322"/>
                <a:gd name="T35" fmla="*/ 135 h 378"/>
                <a:gd name="T36" fmla="*/ 126 w 322"/>
                <a:gd name="T37" fmla="*/ 131 h 378"/>
                <a:gd name="T38" fmla="*/ 123 w 322"/>
                <a:gd name="T39" fmla="*/ 129 h 378"/>
                <a:gd name="T40" fmla="*/ 115 w 322"/>
                <a:gd name="T41" fmla="*/ 127 h 378"/>
                <a:gd name="T42" fmla="*/ 103 w 322"/>
                <a:gd name="T43" fmla="*/ 124 h 378"/>
                <a:gd name="T44" fmla="*/ 91 w 322"/>
                <a:gd name="T45" fmla="*/ 123 h 378"/>
                <a:gd name="T46" fmla="*/ 78 w 322"/>
                <a:gd name="T47" fmla="*/ 121 h 378"/>
                <a:gd name="T48" fmla="*/ 67 w 322"/>
                <a:gd name="T49" fmla="*/ 119 h 378"/>
                <a:gd name="T50" fmla="*/ 54 w 322"/>
                <a:gd name="T51" fmla="*/ 116 h 378"/>
                <a:gd name="T52" fmla="*/ 43 w 322"/>
                <a:gd name="T53" fmla="*/ 113 h 378"/>
                <a:gd name="T54" fmla="*/ 31 w 322"/>
                <a:gd name="T55" fmla="*/ 108 h 378"/>
                <a:gd name="T56" fmla="*/ 22 w 322"/>
                <a:gd name="T57" fmla="*/ 103 h 378"/>
                <a:gd name="T58" fmla="*/ 15 w 322"/>
                <a:gd name="T59" fmla="*/ 95 h 378"/>
                <a:gd name="T60" fmla="*/ 13 w 322"/>
                <a:gd name="T61" fmla="*/ 85 h 378"/>
                <a:gd name="T62" fmla="*/ 15 w 322"/>
                <a:gd name="T63" fmla="*/ 73 h 378"/>
                <a:gd name="T64" fmla="*/ 20 w 322"/>
                <a:gd name="T65" fmla="*/ 62 h 378"/>
                <a:gd name="T66" fmla="*/ 28 w 322"/>
                <a:gd name="T67" fmla="*/ 50 h 378"/>
                <a:gd name="T68" fmla="*/ 37 w 322"/>
                <a:gd name="T69" fmla="*/ 40 h 378"/>
                <a:gd name="T70" fmla="*/ 48 w 322"/>
                <a:gd name="T71" fmla="*/ 30 h 378"/>
                <a:gd name="T72" fmla="*/ 60 w 322"/>
                <a:gd name="T73" fmla="*/ 21 h 378"/>
                <a:gd name="T74" fmla="*/ 76 w 322"/>
                <a:gd name="T75" fmla="*/ 14 h 378"/>
                <a:gd name="T76" fmla="*/ 93 w 322"/>
                <a:gd name="T77" fmla="*/ 7 h 378"/>
                <a:gd name="T78" fmla="*/ 103 w 322"/>
                <a:gd name="T79" fmla="*/ 3 h 378"/>
                <a:gd name="T80" fmla="*/ 100 w 322"/>
                <a:gd name="T81" fmla="*/ 0 h 378"/>
                <a:gd name="T82" fmla="*/ 86 w 322"/>
                <a:gd name="T83" fmla="*/ 1 h 378"/>
                <a:gd name="T84" fmla="*/ 70 w 322"/>
                <a:gd name="T85" fmla="*/ 7 h 378"/>
                <a:gd name="T86" fmla="*/ 55 w 322"/>
                <a:gd name="T87" fmla="*/ 14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74" name="Freeform 69"/>
            <p:cNvSpPr>
              <a:spLocks/>
            </p:cNvSpPr>
            <p:nvPr/>
          </p:nvSpPr>
          <p:spPr bwMode="auto">
            <a:xfrm>
              <a:off x="3465" y="3134"/>
              <a:ext cx="110" cy="92"/>
            </a:xfrm>
            <a:custGeom>
              <a:avLst/>
              <a:gdLst>
                <a:gd name="T0" fmla="*/ 91 w 283"/>
                <a:gd name="T1" fmla="*/ 28 h 252"/>
                <a:gd name="T2" fmla="*/ 96 w 283"/>
                <a:gd name="T3" fmla="*/ 33 h 252"/>
                <a:gd name="T4" fmla="*/ 100 w 283"/>
                <a:gd name="T5" fmla="*/ 39 h 252"/>
                <a:gd name="T6" fmla="*/ 101 w 283"/>
                <a:gd name="T7" fmla="*/ 45 h 252"/>
                <a:gd name="T8" fmla="*/ 101 w 283"/>
                <a:gd name="T9" fmla="*/ 52 h 252"/>
                <a:gd name="T10" fmla="*/ 100 w 283"/>
                <a:gd name="T11" fmla="*/ 57 h 252"/>
                <a:gd name="T12" fmla="*/ 98 w 283"/>
                <a:gd name="T13" fmla="*/ 62 h 252"/>
                <a:gd name="T14" fmla="*/ 95 w 283"/>
                <a:gd name="T15" fmla="*/ 67 h 252"/>
                <a:gd name="T16" fmla="*/ 92 w 283"/>
                <a:gd name="T17" fmla="*/ 70 h 252"/>
                <a:gd name="T18" fmla="*/ 87 w 283"/>
                <a:gd name="T19" fmla="*/ 74 h 252"/>
                <a:gd name="T20" fmla="*/ 84 w 283"/>
                <a:gd name="T21" fmla="*/ 78 h 252"/>
                <a:gd name="T22" fmla="*/ 79 w 283"/>
                <a:gd name="T23" fmla="*/ 82 h 252"/>
                <a:gd name="T24" fmla="*/ 75 w 283"/>
                <a:gd name="T25" fmla="*/ 85 h 252"/>
                <a:gd name="T26" fmla="*/ 74 w 283"/>
                <a:gd name="T27" fmla="*/ 87 h 252"/>
                <a:gd name="T28" fmla="*/ 74 w 283"/>
                <a:gd name="T29" fmla="*/ 88 h 252"/>
                <a:gd name="T30" fmla="*/ 74 w 283"/>
                <a:gd name="T31" fmla="*/ 89 h 252"/>
                <a:gd name="T32" fmla="*/ 75 w 283"/>
                <a:gd name="T33" fmla="*/ 91 h 252"/>
                <a:gd name="T34" fmla="*/ 77 w 283"/>
                <a:gd name="T35" fmla="*/ 91 h 252"/>
                <a:gd name="T36" fmla="*/ 79 w 283"/>
                <a:gd name="T37" fmla="*/ 92 h 252"/>
                <a:gd name="T38" fmla="*/ 80 w 283"/>
                <a:gd name="T39" fmla="*/ 91 h 252"/>
                <a:gd name="T40" fmla="*/ 81 w 283"/>
                <a:gd name="T41" fmla="*/ 91 h 252"/>
                <a:gd name="T42" fmla="*/ 90 w 283"/>
                <a:gd name="T43" fmla="*/ 85 h 252"/>
                <a:gd name="T44" fmla="*/ 98 w 283"/>
                <a:gd name="T45" fmla="*/ 78 h 252"/>
                <a:gd name="T46" fmla="*/ 104 w 283"/>
                <a:gd name="T47" fmla="*/ 70 h 252"/>
                <a:gd name="T48" fmla="*/ 108 w 283"/>
                <a:gd name="T49" fmla="*/ 61 h 252"/>
                <a:gd name="T50" fmla="*/ 110 w 283"/>
                <a:gd name="T51" fmla="*/ 51 h 252"/>
                <a:gd name="T52" fmla="*/ 109 w 283"/>
                <a:gd name="T53" fmla="*/ 42 h 252"/>
                <a:gd name="T54" fmla="*/ 105 w 283"/>
                <a:gd name="T55" fmla="*/ 33 h 252"/>
                <a:gd name="T56" fmla="*/ 98 w 283"/>
                <a:gd name="T57" fmla="*/ 25 h 252"/>
                <a:gd name="T58" fmla="*/ 93 w 283"/>
                <a:gd name="T59" fmla="*/ 21 h 252"/>
                <a:gd name="T60" fmla="*/ 86 w 283"/>
                <a:gd name="T61" fmla="*/ 18 h 252"/>
                <a:gd name="T62" fmla="*/ 79 w 283"/>
                <a:gd name="T63" fmla="*/ 14 h 252"/>
                <a:gd name="T64" fmla="*/ 72 w 283"/>
                <a:gd name="T65" fmla="*/ 11 h 252"/>
                <a:gd name="T66" fmla="*/ 64 w 283"/>
                <a:gd name="T67" fmla="*/ 8 h 252"/>
                <a:gd name="T68" fmla="*/ 56 w 283"/>
                <a:gd name="T69" fmla="*/ 6 h 252"/>
                <a:gd name="T70" fmla="*/ 48 w 283"/>
                <a:gd name="T71" fmla="*/ 5 h 252"/>
                <a:gd name="T72" fmla="*/ 40 w 283"/>
                <a:gd name="T73" fmla="*/ 3 h 252"/>
                <a:gd name="T74" fmla="*/ 32 w 283"/>
                <a:gd name="T75" fmla="*/ 2 h 252"/>
                <a:gd name="T76" fmla="*/ 26 w 283"/>
                <a:gd name="T77" fmla="*/ 1 h 252"/>
                <a:gd name="T78" fmla="*/ 19 w 283"/>
                <a:gd name="T79" fmla="*/ 0 h 252"/>
                <a:gd name="T80" fmla="*/ 13 w 283"/>
                <a:gd name="T81" fmla="*/ 0 h 252"/>
                <a:gd name="T82" fmla="*/ 8 w 283"/>
                <a:gd name="T83" fmla="*/ 0 h 252"/>
                <a:gd name="T84" fmla="*/ 4 w 283"/>
                <a:gd name="T85" fmla="*/ 0 h 252"/>
                <a:gd name="T86" fmla="*/ 2 w 283"/>
                <a:gd name="T87" fmla="*/ 1 h 252"/>
                <a:gd name="T88" fmla="*/ 0 w 283"/>
                <a:gd name="T89" fmla="*/ 2 h 252"/>
                <a:gd name="T90" fmla="*/ 5 w 283"/>
                <a:gd name="T91" fmla="*/ 3 h 252"/>
                <a:gd name="T92" fmla="*/ 9 w 283"/>
                <a:gd name="T93" fmla="*/ 3 h 252"/>
                <a:gd name="T94" fmla="*/ 15 w 283"/>
                <a:gd name="T95" fmla="*/ 4 h 252"/>
                <a:gd name="T96" fmla="*/ 20 w 283"/>
                <a:gd name="T97" fmla="*/ 5 h 252"/>
                <a:gd name="T98" fmla="*/ 26 w 283"/>
                <a:gd name="T99" fmla="*/ 6 h 252"/>
                <a:gd name="T100" fmla="*/ 32 w 283"/>
                <a:gd name="T101" fmla="*/ 7 h 252"/>
                <a:gd name="T102" fmla="*/ 38 w 283"/>
                <a:gd name="T103" fmla="*/ 8 h 252"/>
                <a:gd name="T104" fmla="*/ 44 w 283"/>
                <a:gd name="T105" fmla="*/ 9 h 252"/>
                <a:gd name="T106" fmla="*/ 50 w 283"/>
                <a:gd name="T107" fmla="*/ 11 h 252"/>
                <a:gd name="T108" fmla="*/ 57 w 283"/>
                <a:gd name="T109" fmla="*/ 12 h 252"/>
                <a:gd name="T110" fmla="*/ 63 w 283"/>
                <a:gd name="T111" fmla="*/ 14 h 252"/>
                <a:gd name="T112" fmla="*/ 69 w 283"/>
                <a:gd name="T113" fmla="*/ 16 h 252"/>
                <a:gd name="T114" fmla="*/ 75 w 283"/>
                <a:gd name="T115" fmla="*/ 19 h 252"/>
                <a:gd name="T116" fmla="*/ 81 w 283"/>
                <a:gd name="T117" fmla="*/ 22 h 252"/>
                <a:gd name="T118" fmla="*/ 86 w 283"/>
                <a:gd name="T119" fmla="*/ 25 h 252"/>
                <a:gd name="T120" fmla="*/ 91 w 283"/>
                <a:gd name="T121" fmla="*/ 28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75" name="Freeform 70"/>
            <p:cNvSpPr>
              <a:spLocks/>
            </p:cNvSpPr>
            <p:nvPr/>
          </p:nvSpPr>
          <p:spPr bwMode="auto">
            <a:xfrm>
              <a:off x="3240" y="3178"/>
              <a:ext cx="44" cy="85"/>
            </a:xfrm>
            <a:custGeom>
              <a:avLst/>
              <a:gdLst>
                <a:gd name="T0" fmla="*/ 0 w 114"/>
                <a:gd name="T1" fmla="*/ 46 h 238"/>
                <a:gd name="T2" fmla="*/ 0 w 114"/>
                <a:gd name="T3" fmla="*/ 53 h 238"/>
                <a:gd name="T4" fmla="*/ 2 w 114"/>
                <a:gd name="T5" fmla="*/ 60 h 238"/>
                <a:gd name="T6" fmla="*/ 5 w 114"/>
                <a:gd name="T7" fmla="*/ 66 h 238"/>
                <a:gd name="T8" fmla="*/ 9 w 114"/>
                <a:gd name="T9" fmla="*/ 71 h 238"/>
                <a:gd name="T10" fmla="*/ 15 w 114"/>
                <a:gd name="T11" fmla="*/ 76 h 238"/>
                <a:gd name="T12" fmla="*/ 21 w 114"/>
                <a:gd name="T13" fmla="*/ 80 h 238"/>
                <a:gd name="T14" fmla="*/ 28 w 114"/>
                <a:gd name="T15" fmla="*/ 83 h 238"/>
                <a:gd name="T16" fmla="*/ 36 w 114"/>
                <a:gd name="T17" fmla="*/ 85 h 238"/>
                <a:gd name="T18" fmla="*/ 38 w 114"/>
                <a:gd name="T19" fmla="*/ 85 h 238"/>
                <a:gd name="T20" fmla="*/ 40 w 114"/>
                <a:gd name="T21" fmla="*/ 84 h 238"/>
                <a:gd name="T22" fmla="*/ 42 w 114"/>
                <a:gd name="T23" fmla="*/ 83 h 238"/>
                <a:gd name="T24" fmla="*/ 43 w 114"/>
                <a:gd name="T25" fmla="*/ 81 h 238"/>
                <a:gd name="T26" fmla="*/ 43 w 114"/>
                <a:gd name="T27" fmla="*/ 79 h 238"/>
                <a:gd name="T28" fmla="*/ 42 w 114"/>
                <a:gd name="T29" fmla="*/ 77 h 238"/>
                <a:gd name="T30" fmla="*/ 41 w 114"/>
                <a:gd name="T31" fmla="*/ 75 h 238"/>
                <a:gd name="T32" fmla="*/ 39 w 114"/>
                <a:gd name="T33" fmla="*/ 75 h 238"/>
                <a:gd name="T34" fmla="*/ 32 w 114"/>
                <a:gd name="T35" fmla="*/ 72 h 238"/>
                <a:gd name="T36" fmla="*/ 25 w 114"/>
                <a:gd name="T37" fmla="*/ 69 h 238"/>
                <a:gd name="T38" fmla="*/ 19 w 114"/>
                <a:gd name="T39" fmla="*/ 64 h 238"/>
                <a:gd name="T40" fmla="*/ 15 w 114"/>
                <a:gd name="T41" fmla="*/ 60 h 238"/>
                <a:gd name="T42" fmla="*/ 12 w 114"/>
                <a:gd name="T43" fmla="*/ 53 h 238"/>
                <a:gd name="T44" fmla="*/ 11 w 114"/>
                <a:gd name="T45" fmla="*/ 47 h 238"/>
                <a:gd name="T46" fmla="*/ 11 w 114"/>
                <a:gd name="T47" fmla="*/ 40 h 238"/>
                <a:gd name="T48" fmla="*/ 14 w 114"/>
                <a:gd name="T49" fmla="*/ 33 h 238"/>
                <a:gd name="T50" fmla="*/ 16 w 114"/>
                <a:gd name="T51" fmla="*/ 27 h 238"/>
                <a:gd name="T52" fmla="*/ 20 w 114"/>
                <a:gd name="T53" fmla="*/ 22 h 238"/>
                <a:gd name="T54" fmla="*/ 24 w 114"/>
                <a:gd name="T55" fmla="*/ 18 h 238"/>
                <a:gd name="T56" fmla="*/ 28 w 114"/>
                <a:gd name="T57" fmla="*/ 14 h 238"/>
                <a:gd name="T58" fmla="*/ 32 w 114"/>
                <a:gd name="T59" fmla="*/ 10 h 238"/>
                <a:gd name="T60" fmla="*/ 37 w 114"/>
                <a:gd name="T61" fmla="*/ 6 h 238"/>
                <a:gd name="T62" fmla="*/ 41 w 114"/>
                <a:gd name="T63" fmla="*/ 3 h 238"/>
                <a:gd name="T64" fmla="*/ 44 w 114"/>
                <a:gd name="T65" fmla="*/ 0 h 238"/>
                <a:gd name="T66" fmla="*/ 41 w 114"/>
                <a:gd name="T67" fmla="*/ 0 h 238"/>
                <a:gd name="T68" fmla="*/ 36 w 114"/>
                <a:gd name="T69" fmla="*/ 2 h 238"/>
                <a:gd name="T70" fmla="*/ 29 w 114"/>
                <a:gd name="T71" fmla="*/ 6 h 238"/>
                <a:gd name="T72" fmla="*/ 22 w 114"/>
                <a:gd name="T73" fmla="*/ 13 h 238"/>
                <a:gd name="T74" fmla="*/ 14 w 114"/>
                <a:gd name="T75" fmla="*/ 20 h 238"/>
                <a:gd name="T76" fmla="*/ 8 w 114"/>
                <a:gd name="T77" fmla="*/ 29 h 238"/>
                <a:gd name="T78" fmla="*/ 3 w 114"/>
                <a:gd name="T79" fmla="*/ 38 h 238"/>
                <a:gd name="T80" fmla="*/ 0 w 114"/>
                <a:gd name="T81" fmla="*/ 46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76" name="Freeform 71"/>
            <p:cNvSpPr>
              <a:spLocks/>
            </p:cNvSpPr>
            <p:nvPr/>
          </p:nvSpPr>
          <p:spPr bwMode="auto">
            <a:xfrm>
              <a:off x="3554" y="3127"/>
              <a:ext cx="96" cy="114"/>
            </a:xfrm>
            <a:custGeom>
              <a:avLst/>
              <a:gdLst>
                <a:gd name="T0" fmla="*/ 81 w 246"/>
                <a:gd name="T1" fmla="*/ 46 h 310"/>
                <a:gd name="T2" fmla="*/ 85 w 246"/>
                <a:gd name="T3" fmla="*/ 53 h 310"/>
                <a:gd name="T4" fmla="*/ 88 w 246"/>
                <a:gd name="T5" fmla="*/ 60 h 310"/>
                <a:gd name="T6" fmla="*/ 86 w 246"/>
                <a:gd name="T7" fmla="*/ 69 h 310"/>
                <a:gd name="T8" fmla="*/ 81 w 246"/>
                <a:gd name="T9" fmla="*/ 77 h 310"/>
                <a:gd name="T10" fmla="*/ 73 w 246"/>
                <a:gd name="T11" fmla="*/ 84 h 310"/>
                <a:gd name="T12" fmla="*/ 65 w 246"/>
                <a:gd name="T13" fmla="*/ 90 h 310"/>
                <a:gd name="T14" fmla="*/ 56 w 246"/>
                <a:gd name="T15" fmla="*/ 97 h 310"/>
                <a:gd name="T16" fmla="*/ 50 w 246"/>
                <a:gd name="T17" fmla="*/ 102 h 310"/>
                <a:gd name="T18" fmla="*/ 48 w 246"/>
                <a:gd name="T19" fmla="*/ 106 h 310"/>
                <a:gd name="T20" fmla="*/ 47 w 246"/>
                <a:gd name="T21" fmla="*/ 109 h 310"/>
                <a:gd name="T22" fmla="*/ 47 w 246"/>
                <a:gd name="T23" fmla="*/ 112 h 310"/>
                <a:gd name="T24" fmla="*/ 51 w 246"/>
                <a:gd name="T25" fmla="*/ 114 h 310"/>
                <a:gd name="T26" fmla="*/ 54 w 246"/>
                <a:gd name="T27" fmla="*/ 114 h 310"/>
                <a:gd name="T28" fmla="*/ 60 w 246"/>
                <a:gd name="T29" fmla="*/ 108 h 310"/>
                <a:gd name="T30" fmla="*/ 70 w 246"/>
                <a:gd name="T31" fmla="*/ 99 h 310"/>
                <a:gd name="T32" fmla="*/ 81 w 246"/>
                <a:gd name="T33" fmla="*/ 90 h 310"/>
                <a:gd name="T34" fmla="*/ 90 w 246"/>
                <a:gd name="T35" fmla="*/ 81 h 310"/>
                <a:gd name="T36" fmla="*/ 96 w 246"/>
                <a:gd name="T37" fmla="*/ 69 h 310"/>
                <a:gd name="T38" fmla="*/ 94 w 246"/>
                <a:gd name="T39" fmla="*/ 56 h 310"/>
                <a:gd name="T40" fmla="*/ 89 w 246"/>
                <a:gd name="T41" fmla="*/ 44 h 310"/>
                <a:gd name="T42" fmla="*/ 78 w 246"/>
                <a:gd name="T43" fmla="*/ 35 h 310"/>
                <a:gd name="T44" fmla="*/ 69 w 246"/>
                <a:gd name="T45" fmla="*/ 27 h 310"/>
                <a:gd name="T46" fmla="*/ 59 w 246"/>
                <a:gd name="T47" fmla="*/ 22 h 310"/>
                <a:gd name="T48" fmla="*/ 49 w 246"/>
                <a:gd name="T49" fmla="*/ 16 h 310"/>
                <a:gd name="T50" fmla="*/ 38 w 246"/>
                <a:gd name="T51" fmla="*/ 10 h 310"/>
                <a:gd name="T52" fmla="*/ 28 w 246"/>
                <a:gd name="T53" fmla="*/ 6 h 310"/>
                <a:gd name="T54" fmla="*/ 18 w 246"/>
                <a:gd name="T55" fmla="*/ 3 h 310"/>
                <a:gd name="T56" fmla="*/ 9 w 246"/>
                <a:gd name="T57" fmla="*/ 0 h 310"/>
                <a:gd name="T58" fmla="*/ 3 w 246"/>
                <a:gd name="T59" fmla="*/ 0 h 310"/>
                <a:gd name="T60" fmla="*/ 3 w 246"/>
                <a:gd name="T61" fmla="*/ 2 h 310"/>
                <a:gd name="T62" fmla="*/ 11 w 246"/>
                <a:gd name="T63" fmla="*/ 5 h 310"/>
                <a:gd name="T64" fmla="*/ 20 w 246"/>
                <a:gd name="T65" fmla="*/ 9 h 310"/>
                <a:gd name="T66" fmla="*/ 30 w 246"/>
                <a:gd name="T67" fmla="*/ 14 h 310"/>
                <a:gd name="T68" fmla="*/ 41 w 246"/>
                <a:gd name="T69" fmla="*/ 19 h 310"/>
                <a:gd name="T70" fmla="*/ 52 w 246"/>
                <a:gd name="T71" fmla="*/ 25 h 310"/>
                <a:gd name="T72" fmla="*/ 64 w 246"/>
                <a:gd name="T73" fmla="*/ 32 h 310"/>
                <a:gd name="T74" fmla="*/ 73 w 246"/>
                <a:gd name="T75" fmla="*/ 39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77" name="Freeform 72"/>
            <p:cNvSpPr>
              <a:spLocks/>
            </p:cNvSpPr>
            <p:nvPr/>
          </p:nvSpPr>
          <p:spPr bwMode="auto">
            <a:xfrm>
              <a:off x="3448" y="3261"/>
              <a:ext cx="33" cy="68"/>
            </a:xfrm>
            <a:custGeom>
              <a:avLst/>
              <a:gdLst>
                <a:gd name="T0" fmla="*/ 12 w 83"/>
                <a:gd name="T1" fmla="*/ 5 h 187"/>
                <a:gd name="T2" fmla="*/ 12 w 83"/>
                <a:gd name="T3" fmla="*/ 3 h 187"/>
                <a:gd name="T4" fmla="*/ 10 w 83"/>
                <a:gd name="T5" fmla="*/ 1 h 187"/>
                <a:gd name="T6" fmla="*/ 8 w 83"/>
                <a:gd name="T7" fmla="*/ 0 h 187"/>
                <a:gd name="T8" fmla="*/ 6 w 83"/>
                <a:gd name="T9" fmla="*/ 0 h 187"/>
                <a:gd name="T10" fmla="*/ 3 w 83"/>
                <a:gd name="T11" fmla="*/ 1 h 187"/>
                <a:gd name="T12" fmla="*/ 1 w 83"/>
                <a:gd name="T13" fmla="*/ 2 h 187"/>
                <a:gd name="T14" fmla="*/ 0 w 83"/>
                <a:gd name="T15" fmla="*/ 4 h 187"/>
                <a:gd name="T16" fmla="*/ 0 w 83"/>
                <a:gd name="T17" fmla="*/ 6 h 187"/>
                <a:gd name="T18" fmla="*/ 2 w 83"/>
                <a:gd name="T19" fmla="*/ 15 h 187"/>
                <a:gd name="T20" fmla="*/ 6 w 83"/>
                <a:gd name="T21" fmla="*/ 26 h 187"/>
                <a:gd name="T22" fmla="*/ 11 w 83"/>
                <a:gd name="T23" fmla="*/ 36 h 187"/>
                <a:gd name="T24" fmla="*/ 16 w 83"/>
                <a:gd name="T25" fmla="*/ 46 h 187"/>
                <a:gd name="T26" fmla="*/ 22 w 83"/>
                <a:gd name="T27" fmla="*/ 55 h 187"/>
                <a:gd name="T28" fmla="*/ 27 w 83"/>
                <a:gd name="T29" fmla="*/ 62 h 187"/>
                <a:gd name="T30" fmla="*/ 31 w 83"/>
                <a:gd name="T31" fmla="*/ 67 h 187"/>
                <a:gd name="T32" fmla="*/ 33 w 83"/>
                <a:gd name="T33" fmla="*/ 68 h 187"/>
                <a:gd name="T34" fmla="*/ 32 w 83"/>
                <a:gd name="T35" fmla="*/ 63 h 187"/>
                <a:gd name="T36" fmla="*/ 30 w 83"/>
                <a:gd name="T37" fmla="*/ 57 h 187"/>
                <a:gd name="T38" fmla="*/ 27 w 83"/>
                <a:gd name="T39" fmla="*/ 50 h 187"/>
                <a:gd name="T40" fmla="*/ 23 w 83"/>
                <a:gd name="T41" fmla="*/ 41 h 187"/>
                <a:gd name="T42" fmla="*/ 20 w 83"/>
                <a:gd name="T43" fmla="*/ 32 h 187"/>
                <a:gd name="T44" fmla="*/ 17 w 83"/>
                <a:gd name="T45" fmla="*/ 23 h 187"/>
                <a:gd name="T46" fmla="*/ 14 w 83"/>
                <a:gd name="T47" fmla="*/ 14 h 187"/>
                <a:gd name="T48" fmla="*/ 12 w 83"/>
                <a:gd name="T49" fmla="*/ 5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chemeClr va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78" name="Freeform 73"/>
            <p:cNvSpPr>
              <a:spLocks/>
            </p:cNvSpPr>
            <p:nvPr/>
          </p:nvSpPr>
          <p:spPr bwMode="auto">
            <a:xfrm>
              <a:off x="3434" y="3224"/>
              <a:ext cx="17" cy="35"/>
            </a:xfrm>
            <a:custGeom>
              <a:avLst/>
              <a:gdLst>
                <a:gd name="T0" fmla="*/ 9 w 44"/>
                <a:gd name="T1" fmla="*/ 4 h 94"/>
                <a:gd name="T2" fmla="*/ 8 w 44"/>
                <a:gd name="T3" fmla="*/ 2 h 94"/>
                <a:gd name="T4" fmla="*/ 7 w 44"/>
                <a:gd name="T5" fmla="*/ 1 h 94"/>
                <a:gd name="T6" fmla="*/ 5 w 44"/>
                <a:gd name="T7" fmla="*/ 0 h 94"/>
                <a:gd name="T8" fmla="*/ 4 w 44"/>
                <a:gd name="T9" fmla="*/ 0 h 94"/>
                <a:gd name="T10" fmla="*/ 2 w 44"/>
                <a:gd name="T11" fmla="*/ 0 h 94"/>
                <a:gd name="T12" fmla="*/ 1 w 44"/>
                <a:gd name="T13" fmla="*/ 1 h 94"/>
                <a:gd name="T14" fmla="*/ 0 w 44"/>
                <a:gd name="T15" fmla="*/ 3 h 94"/>
                <a:gd name="T16" fmla="*/ 0 w 44"/>
                <a:gd name="T17" fmla="*/ 4 h 94"/>
                <a:gd name="T18" fmla="*/ 0 w 44"/>
                <a:gd name="T19" fmla="*/ 9 h 94"/>
                <a:gd name="T20" fmla="*/ 2 w 44"/>
                <a:gd name="T21" fmla="*/ 14 h 94"/>
                <a:gd name="T22" fmla="*/ 3 w 44"/>
                <a:gd name="T23" fmla="*/ 19 h 94"/>
                <a:gd name="T24" fmla="*/ 5 w 44"/>
                <a:gd name="T25" fmla="*/ 24 h 94"/>
                <a:gd name="T26" fmla="*/ 8 w 44"/>
                <a:gd name="T27" fmla="*/ 29 h 94"/>
                <a:gd name="T28" fmla="*/ 11 w 44"/>
                <a:gd name="T29" fmla="*/ 32 h 94"/>
                <a:gd name="T30" fmla="*/ 14 w 44"/>
                <a:gd name="T31" fmla="*/ 35 h 94"/>
                <a:gd name="T32" fmla="*/ 16 w 44"/>
                <a:gd name="T33" fmla="*/ 35 h 94"/>
                <a:gd name="T34" fmla="*/ 17 w 44"/>
                <a:gd name="T35" fmla="*/ 28 h 94"/>
                <a:gd name="T36" fmla="*/ 15 w 44"/>
                <a:gd name="T37" fmla="*/ 20 h 94"/>
                <a:gd name="T38" fmla="*/ 12 w 44"/>
                <a:gd name="T39" fmla="*/ 12 h 94"/>
                <a:gd name="T40" fmla="*/ 9 w 44"/>
                <a:gd name="T41" fmla="*/ 4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79" name="Freeform 74"/>
            <p:cNvSpPr>
              <a:spLocks/>
            </p:cNvSpPr>
            <p:nvPr/>
          </p:nvSpPr>
          <p:spPr bwMode="auto">
            <a:xfrm>
              <a:off x="3420" y="3199"/>
              <a:ext cx="14" cy="20"/>
            </a:xfrm>
            <a:custGeom>
              <a:avLst/>
              <a:gdLst>
                <a:gd name="T0" fmla="*/ 7 w 38"/>
                <a:gd name="T1" fmla="*/ 3 h 54"/>
                <a:gd name="T2" fmla="*/ 7 w 38"/>
                <a:gd name="T3" fmla="*/ 3 h 54"/>
                <a:gd name="T4" fmla="*/ 7 w 38"/>
                <a:gd name="T5" fmla="*/ 3 h 54"/>
                <a:gd name="T6" fmla="*/ 7 w 38"/>
                <a:gd name="T7" fmla="*/ 3 h 54"/>
                <a:gd name="T8" fmla="*/ 7 w 38"/>
                <a:gd name="T9" fmla="*/ 3 h 54"/>
                <a:gd name="T10" fmla="*/ 7 w 38"/>
                <a:gd name="T11" fmla="*/ 1 h 54"/>
                <a:gd name="T12" fmla="*/ 6 w 38"/>
                <a:gd name="T13" fmla="*/ 0 h 54"/>
                <a:gd name="T14" fmla="*/ 4 w 38"/>
                <a:gd name="T15" fmla="*/ 0 h 54"/>
                <a:gd name="T16" fmla="*/ 3 w 38"/>
                <a:gd name="T17" fmla="*/ 0 h 54"/>
                <a:gd name="T18" fmla="*/ 1 w 38"/>
                <a:gd name="T19" fmla="*/ 0 h 54"/>
                <a:gd name="T20" fmla="*/ 0 w 38"/>
                <a:gd name="T21" fmla="*/ 1 h 54"/>
                <a:gd name="T22" fmla="*/ 0 w 38"/>
                <a:gd name="T23" fmla="*/ 3 h 54"/>
                <a:gd name="T24" fmla="*/ 0 w 38"/>
                <a:gd name="T25" fmla="*/ 4 h 54"/>
                <a:gd name="T26" fmla="*/ 0 w 38"/>
                <a:gd name="T27" fmla="*/ 6 h 54"/>
                <a:gd name="T28" fmla="*/ 1 w 38"/>
                <a:gd name="T29" fmla="*/ 9 h 54"/>
                <a:gd name="T30" fmla="*/ 3 w 38"/>
                <a:gd name="T31" fmla="*/ 12 h 54"/>
                <a:gd name="T32" fmla="*/ 5 w 38"/>
                <a:gd name="T33" fmla="*/ 14 h 54"/>
                <a:gd name="T34" fmla="*/ 7 w 38"/>
                <a:gd name="T35" fmla="*/ 17 h 54"/>
                <a:gd name="T36" fmla="*/ 10 w 38"/>
                <a:gd name="T37" fmla="*/ 19 h 54"/>
                <a:gd name="T38" fmla="*/ 12 w 38"/>
                <a:gd name="T39" fmla="*/ 20 h 54"/>
                <a:gd name="T40" fmla="*/ 14 w 38"/>
                <a:gd name="T41" fmla="*/ 20 h 54"/>
                <a:gd name="T42" fmla="*/ 13 w 38"/>
                <a:gd name="T43" fmla="*/ 16 h 54"/>
                <a:gd name="T44" fmla="*/ 12 w 38"/>
                <a:gd name="T45" fmla="*/ 11 h 54"/>
                <a:gd name="T46" fmla="*/ 9 w 38"/>
                <a:gd name="T47" fmla="*/ 6 h 54"/>
                <a:gd name="T48" fmla="*/ 7 w 38"/>
                <a:gd name="T49" fmla="*/ 3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80" name="Freeform 75"/>
            <p:cNvSpPr>
              <a:spLocks/>
            </p:cNvSpPr>
            <p:nvPr/>
          </p:nvSpPr>
          <p:spPr bwMode="auto">
            <a:xfrm>
              <a:off x="3409" y="3182"/>
              <a:ext cx="18" cy="13"/>
            </a:xfrm>
            <a:custGeom>
              <a:avLst/>
              <a:gdLst>
                <a:gd name="T0" fmla="*/ 14 w 52"/>
                <a:gd name="T1" fmla="*/ 10 h 36"/>
                <a:gd name="T2" fmla="*/ 16 w 52"/>
                <a:gd name="T3" fmla="*/ 9 h 36"/>
                <a:gd name="T4" fmla="*/ 18 w 52"/>
                <a:gd name="T5" fmla="*/ 8 h 36"/>
                <a:gd name="T6" fmla="*/ 18 w 52"/>
                <a:gd name="T7" fmla="*/ 6 h 36"/>
                <a:gd name="T8" fmla="*/ 18 w 52"/>
                <a:gd name="T9" fmla="*/ 4 h 36"/>
                <a:gd name="T10" fmla="*/ 17 w 52"/>
                <a:gd name="T11" fmla="*/ 2 h 36"/>
                <a:gd name="T12" fmla="*/ 16 w 52"/>
                <a:gd name="T13" fmla="*/ 1 h 36"/>
                <a:gd name="T14" fmla="*/ 14 w 52"/>
                <a:gd name="T15" fmla="*/ 0 h 36"/>
                <a:gd name="T16" fmla="*/ 12 w 52"/>
                <a:gd name="T17" fmla="*/ 0 h 36"/>
                <a:gd name="T18" fmla="*/ 11 w 52"/>
                <a:gd name="T19" fmla="*/ 0 h 36"/>
                <a:gd name="T20" fmla="*/ 10 w 52"/>
                <a:gd name="T21" fmla="*/ 0 h 36"/>
                <a:gd name="T22" fmla="*/ 7 w 52"/>
                <a:gd name="T23" fmla="*/ 1 h 36"/>
                <a:gd name="T24" fmla="*/ 5 w 52"/>
                <a:gd name="T25" fmla="*/ 3 h 36"/>
                <a:gd name="T26" fmla="*/ 2 w 52"/>
                <a:gd name="T27" fmla="*/ 5 h 36"/>
                <a:gd name="T28" fmla="*/ 1 w 52"/>
                <a:gd name="T29" fmla="*/ 8 h 36"/>
                <a:gd name="T30" fmla="*/ 0 w 52"/>
                <a:gd name="T31" fmla="*/ 10 h 36"/>
                <a:gd name="T32" fmla="*/ 0 w 52"/>
                <a:gd name="T33" fmla="*/ 11 h 36"/>
                <a:gd name="T34" fmla="*/ 1 w 52"/>
                <a:gd name="T35" fmla="*/ 12 h 36"/>
                <a:gd name="T36" fmla="*/ 3 w 52"/>
                <a:gd name="T37" fmla="*/ 13 h 36"/>
                <a:gd name="T38" fmla="*/ 5 w 52"/>
                <a:gd name="T39" fmla="*/ 13 h 36"/>
                <a:gd name="T40" fmla="*/ 6 w 52"/>
                <a:gd name="T41" fmla="*/ 13 h 36"/>
                <a:gd name="T42" fmla="*/ 8 w 52"/>
                <a:gd name="T43" fmla="*/ 12 h 36"/>
                <a:gd name="T44" fmla="*/ 10 w 52"/>
                <a:gd name="T45" fmla="*/ 12 h 36"/>
                <a:gd name="T46" fmla="*/ 12 w 52"/>
                <a:gd name="T47" fmla="*/ 11 h 36"/>
                <a:gd name="T48" fmla="*/ 14 w 52"/>
                <a:gd name="T49" fmla="*/ 1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281" name="Freeform 76"/>
            <p:cNvSpPr>
              <a:spLocks/>
            </p:cNvSpPr>
            <p:nvPr/>
          </p:nvSpPr>
          <p:spPr bwMode="auto">
            <a:xfrm>
              <a:off x="3315" y="3160"/>
              <a:ext cx="77" cy="86"/>
            </a:xfrm>
            <a:custGeom>
              <a:avLst/>
              <a:gdLst>
                <a:gd name="T0" fmla="*/ 28 w 198"/>
                <a:gd name="T1" fmla="*/ 13 h 236"/>
                <a:gd name="T2" fmla="*/ 23 w 198"/>
                <a:gd name="T3" fmla="*/ 17 h 236"/>
                <a:gd name="T4" fmla="*/ 18 w 198"/>
                <a:gd name="T5" fmla="*/ 21 h 236"/>
                <a:gd name="T6" fmla="*/ 13 w 198"/>
                <a:gd name="T7" fmla="*/ 26 h 236"/>
                <a:gd name="T8" fmla="*/ 9 w 198"/>
                <a:gd name="T9" fmla="*/ 31 h 236"/>
                <a:gd name="T10" fmla="*/ 5 w 198"/>
                <a:gd name="T11" fmla="*/ 36 h 236"/>
                <a:gd name="T12" fmla="*/ 3 w 198"/>
                <a:gd name="T13" fmla="*/ 42 h 236"/>
                <a:gd name="T14" fmla="*/ 1 w 198"/>
                <a:gd name="T15" fmla="*/ 47 h 236"/>
                <a:gd name="T16" fmla="*/ 0 w 198"/>
                <a:gd name="T17" fmla="*/ 53 h 236"/>
                <a:gd name="T18" fmla="*/ 1 w 198"/>
                <a:gd name="T19" fmla="*/ 62 h 236"/>
                <a:gd name="T20" fmla="*/ 5 w 198"/>
                <a:gd name="T21" fmla="*/ 69 h 236"/>
                <a:gd name="T22" fmla="*/ 10 w 198"/>
                <a:gd name="T23" fmla="*/ 75 h 236"/>
                <a:gd name="T24" fmla="*/ 17 w 198"/>
                <a:gd name="T25" fmla="*/ 80 h 236"/>
                <a:gd name="T26" fmla="*/ 25 w 198"/>
                <a:gd name="T27" fmla="*/ 83 h 236"/>
                <a:gd name="T28" fmla="*/ 34 w 198"/>
                <a:gd name="T29" fmla="*/ 86 h 236"/>
                <a:gd name="T30" fmla="*/ 43 w 198"/>
                <a:gd name="T31" fmla="*/ 86 h 236"/>
                <a:gd name="T32" fmla="*/ 51 w 198"/>
                <a:gd name="T33" fmla="*/ 85 h 236"/>
                <a:gd name="T34" fmla="*/ 53 w 198"/>
                <a:gd name="T35" fmla="*/ 85 h 236"/>
                <a:gd name="T36" fmla="*/ 55 w 198"/>
                <a:gd name="T37" fmla="*/ 84 h 236"/>
                <a:gd name="T38" fmla="*/ 56 w 198"/>
                <a:gd name="T39" fmla="*/ 82 h 236"/>
                <a:gd name="T40" fmla="*/ 57 w 198"/>
                <a:gd name="T41" fmla="*/ 81 h 236"/>
                <a:gd name="T42" fmla="*/ 56 w 198"/>
                <a:gd name="T43" fmla="*/ 80 h 236"/>
                <a:gd name="T44" fmla="*/ 55 w 198"/>
                <a:gd name="T45" fmla="*/ 80 h 236"/>
                <a:gd name="T46" fmla="*/ 53 w 198"/>
                <a:gd name="T47" fmla="*/ 79 h 236"/>
                <a:gd name="T48" fmla="*/ 51 w 198"/>
                <a:gd name="T49" fmla="*/ 79 h 236"/>
                <a:gd name="T50" fmla="*/ 48 w 198"/>
                <a:gd name="T51" fmla="*/ 79 h 236"/>
                <a:gd name="T52" fmla="*/ 46 w 198"/>
                <a:gd name="T53" fmla="*/ 79 h 236"/>
                <a:gd name="T54" fmla="*/ 44 w 198"/>
                <a:gd name="T55" fmla="*/ 79 h 236"/>
                <a:gd name="T56" fmla="*/ 42 w 198"/>
                <a:gd name="T57" fmla="*/ 79 h 236"/>
                <a:gd name="T58" fmla="*/ 38 w 198"/>
                <a:gd name="T59" fmla="*/ 79 h 236"/>
                <a:gd name="T60" fmla="*/ 34 w 198"/>
                <a:gd name="T61" fmla="*/ 78 h 236"/>
                <a:gd name="T62" fmla="*/ 29 w 198"/>
                <a:gd name="T63" fmla="*/ 78 h 236"/>
                <a:gd name="T64" fmla="*/ 24 w 198"/>
                <a:gd name="T65" fmla="*/ 77 h 236"/>
                <a:gd name="T66" fmla="*/ 20 w 198"/>
                <a:gd name="T67" fmla="*/ 75 h 236"/>
                <a:gd name="T68" fmla="*/ 16 w 198"/>
                <a:gd name="T69" fmla="*/ 73 h 236"/>
                <a:gd name="T70" fmla="*/ 11 w 198"/>
                <a:gd name="T71" fmla="*/ 69 h 236"/>
                <a:gd name="T72" fmla="*/ 7 w 198"/>
                <a:gd name="T73" fmla="*/ 63 h 236"/>
                <a:gd name="T74" fmla="*/ 6 w 198"/>
                <a:gd name="T75" fmla="*/ 57 h 236"/>
                <a:gd name="T76" fmla="*/ 6 w 198"/>
                <a:gd name="T77" fmla="*/ 51 h 236"/>
                <a:gd name="T78" fmla="*/ 8 w 198"/>
                <a:gd name="T79" fmla="*/ 45 h 236"/>
                <a:gd name="T80" fmla="*/ 11 w 198"/>
                <a:gd name="T81" fmla="*/ 40 h 236"/>
                <a:gd name="T82" fmla="*/ 15 w 198"/>
                <a:gd name="T83" fmla="*/ 35 h 236"/>
                <a:gd name="T84" fmla="*/ 19 w 198"/>
                <a:gd name="T85" fmla="*/ 30 h 236"/>
                <a:gd name="T86" fmla="*/ 24 w 198"/>
                <a:gd name="T87" fmla="*/ 26 h 236"/>
                <a:gd name="T88" fmla="*/ 30 w 198"/>
                <a:gd name="T89" fmla="*/ 22 h 236"/>
                <a:gd name="T90" fmla="*/ 37 w 198"/>
                <a:gd name="T91" fmla="*/ 18 h 236"/>
                <a:gd name="T92" fmla="*/ 43 w 198"/>
                <a:gd name="T93" fmla="*/ 14 h 236"/>
                <a:gd name="T94" fmla="*/ 49 w 198"/>
                <a:gd name="T95" fmla="*/ 11 h 236"/>
                <a:gd name="T96" fmla="*/ 55 w 198"/>
                <a:gd name="T97" fmla="*/ 9 h 236"/>
                <a:gd name="T98" fmla="*/ 61 w 198"/>
                <a:gd name="T99" fmla="*/ 7 h 236"/>
                <a:gd name="T100" fmla="*/ 67 w 198"/>
                <a:gd name="T101" fmla="*/ 5 h 236"/>
                <a:gd name="T102" fmla="*/ 72 w 198"/>
                <a:gd name="T103" fmla="*/ 4 h 236"/>
                <a:gd name="T104" fmla="*/ 77 w 198"/>
                <a:gd name="T105" fmla="*/ 3 h 236"/>
                <a:gd name="T106" fmla="*/ 74 w 198"/>
                <a:gd name="T107" fmla="*/ 1 h 236"/>
                <a:gd name="T108" fmla="*/ 69 w 198"/>
                <a:gd name="T109" fmla="*/ 0 h 236"/>
                <a:gd name="T110" fmla="*/ 63 w 198"/>
                <a:gd name="T111" fmla="*/ 1 h 236"/>
                <a:gd name="T112" fmla="*/ 56 w 198"/>
                <a:gd name="T113" fmla="*/ 2 h 236"/>
                <a:gd name="T114" fmla="*/ 48 w 198"/>
                <a:gd name="T115" fmla="*/ 4 h 236"/>
                <a:gd name="T116" fmla="*/ 41 w 198"/>
                <a:gd name="T117" fmla="*/ 7 h 236"/>
                <a:gd name="T118" fmla="*/ 34 w 198"/>
                <a:gd name="T119" fmla="*/ 10 h 236"/>
                <a:gd name="T120" fmla="*/ 28 w 198"/>
                <a:gd name="T121" fmla="*/ 13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tx1"/>
              </a:solidFill>
              <a:round/>
              <a:headEnd/>
              <a:tailEnd/>
            </a:ln>
          </p:spPr>
          <p:txBody>
            <a:bodyPr/>
            <a:lstStyle/>
            <a:p>
              <a:endParaRPr lang="en-US"/>
            </a:p>
          </p:txBody>
        </p:sp>
        <p:sp>
          <p:nvSpPr>
            <p:cNvPr id="10282" name="Freeform 77"/>
            <p:cNvSpPr>
              <a:spLocks/>
            </p:cNvSpPr>
            <p:nvPr/>
          </p:nvSpPr>
          <p:spPr bwMode="auto">
            <a:xfrm>
              <a:off x="3446" y="3160"/>
              <a:ext cx="52" cy="66"/>
            </a:xfrm>
            <a:custGeom>
              <a:avLst/>
              <a:gdLst>
                <a:gd name="T0" fmla="*/ 44 w 128"/>
                <a:gd name="T1" fmla="*/ 22 h 183"/>
                <a:gd name="T2" fmla="*/ 45 w 128"/>
                <a:gd name="T3" fmla="*/ 29 h 183"/>
                <a:gd name="T4" fmla="*/ 44 w 128"/>
                <a:gd name="T5" fmla="*/ 35 h 183"/>
                <a:gd name="T6" fmla="*/ 41 w 128"/>
                <a:gd name="T7" fmla="*/ 40 h 183"/>
                <a:gd name="T8" fmla="*/ 36 w 128"/>
                <a:gd name="T9" fmla="*/ 44 h 183"/>
                <a:gd name="T10" fmla="*/ 30 w 128"/>
                <a:gd name="T11" fmla="*/ 48 h 183"/>
                <a:gd name="T12" fmla="*/ 24 w 128"/>
                <a:gd name="T13" fmla="*/ 52 h 183"/>
                <a:gd name="T14" fmla="*/ 17 w 128"/>
                <a:gd name="T15" fmla="*/ 56 h 183"/>
                <a:gd name="T16" fmla="*/ 12 w 128"/>
                <a:gd name="T17" fmla="*/ 60 h 183"/>
                <a:gd name="T18" fmla="*/ 11 w 128"/>
                <a:gd name="T19" fmla="*/ 61 h 183"/>
                <a:gd name="T20" fmla="*/ 11 w 128"/>
                <a:gd name="T21" fmla="*/ 62 h 183"/>
                <a:gd name="T22" fmla="*/ 11 w 128"/>
                <a:gd name="T23" fmla="*/ 63 h 183"/>
                <a:gd name="T24" fmla="*/ 11 w 128"/>
                <a:gd name="T25" fmla="*/ 65 h 183"/>
                <a:gd name="T26" fmla="*/ 12 w 128"/>
                <a:gd name="T27" fmla="*/ 66 h 183"/>
                <a:gd name="T28" fmla="*/ 14 w 128"/>
                <a:gd name="T29" fmla="*/ 66 h 183"/>
                <a:gd name="T30" fmla="*/ 15 w 128"/>
                <a:gd name="T31" fmla="*/ 66 h 183"/>
                <a:gd name="T32" fmla="*/ 17 w 128"/>
                <a:gd name="T33" fmla="*/ 66 h 183"/>
                <a:gd name="T34" fmla="*/ 24 w 128"/>
                <a:gd name="T35" fmla="*/ 62 h 183"/>
                <a:gd name="T36" fmla="*/ 31 w 128"/>
                <a:gd name="T37" fmla="*/ 58 h 183"/>
                <a:gd name="T38" fmla="*/ 37 w 128"/>
                <a:gd name="T39" fmla="*/ 53 h 183"/>
                <a:gd name="T40" fmla="*/ 44 w 128"/>
                <a:gd name="T41" fmla="*/ 48 h 183"/>
                <a:gd name="T42" fmla="*/ 48 w 128"/>
                <a:gd name="T43" fmla="*/ 42 h 183"/>
                <a:gd name="T44" fmla="*/ 51 w 128"/>
                <a:gd name="T45" fmla="*/ 35 h 183"/>
                <a:gd name="T46" fmla="*/ 52 w 128"/>
                <a:gd name="T47" fmla="*/ 28 h 183"/>
                <a:gd name="T48" fmla="*/ 50 w 128"/>
                <a:gd name="T49" fmla="*/ 21 h 183"/>
                <a:gd name="T50" fmla="*/ 45 w 128"/>
                <a:gd name="T51" fmla="*/ 15 h 183"/>
                <a:gd name="T52" fmla="*/ 40 w 128"/>
                <a:gd name="T53" fmla="*/ 10 h 183"/>
                <a:gd name="T54" fmla="*/ 32 w 128"/>
                <a:gd name="T55" fmla="*/ 6 h 183"/>
                <a:gd name="T56" fmla="*/ 25 w 128"/>
                <a:gd name="T57" fmla="*/ 3 h 183"/>
                <a:gd name="T58" fmla="*/ 17 w 128"/>
                <a:gd name="T59" fmla="*/ 1 h 183"/>
                <a:gd name="T60" fmla="*/ 9 w 128"/>
                <a:gd name="T61" fmla="*/ 0 h 183"/>
                <a:gd name="T62" fmla="*/ 4 w 128"/>
                <a:gd name="T63" fmla="*/ 0 h 183"/>
                <a:gd name="T64" fmla="*/ 0 w 128"/>
                <a:gd name="T65" fmla="*/ 2 h 183"/>
                <a:gd name="T66" fmla="*/ 7 w 128"/>
                <a:gd name="T67" fmla="*/ 4 h 183"/>
                <a:gd name="T68" fmla="*/ 13 w 128"/>
                <a:gd name="T69" fmla="*/ 5 h 183"/>
                <a:gd name="T70" fmla="*/ 19 w 128"/>
                <a:gd name="T71" fmla="*/ 6 h 183"/>
                <a:gd name="T72" fmla="*/ 26 w 128"/>
                <a:gd name="T73" fmla="*/ 8 h 183"/>
                <a:gd name="T74" fmla="*/ 31 w 128"/>
                <a:gd name="T75" fmla="*/ 10 h 183"/>
                <a:gd name="T76" fmla="*/ 37 w 128"/>
                <a:gd name="T77" fmla="*/ 13 h 183"/>
                <a:gd name="T78" fmla="*/ 41 w 128"/>
                <a:gd name="T79" fmla="*/ 17 h 183"/>
                <a:gd name="T80" fmla="*/ 44 w 128"/>
                <a:gd name="T81" fmla="*/ 22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tx1"/>
              </a:solidFill>
              <a:round/>
              <a:headEnd/>
              <a:tailEnd/>
            </a:ln>
          </p:spPr>
          <p:txBody>
            <a:bodyPr/>
            <a:lstStyle/>
            <a:p>
              <a:endParaRPr lang="en-US"/>
            </a:p>
          </p:txBody>
        </p:sp>
        <p:sp>
          <p:nvSpPr>
            <p:cNvPr id="10283" name="Freeform 78"/>
            <p:cNvSpPr>
              <a:spLocks/>
            </p:cNvSpPr>
            <p:nvPr/>
          </p:nvSpPr>
          <p:spPr bwMode="auto">
            <a:xfrm>
              <a:off x="3266" y="3145"/>
              <a:ext cx="124" cy="138"/>
            </a:xfrm>
            <a:custGeom>
              <a:avLst/>
              <a:gdLst>
                <a:gd name="T0" fmla="*/ 39 w 323"/>
                <a:gd name="T1" fmla="*/ 25 h 379"/>
                <a:gd name="T2" fmla="*/ 21 w 323"/>
                <a:gd name="T3" fmla="*/ 42 h 379"/>
                <a:gd name="T4" fmla="*/ 7 w 323"/>
                <a:gd name="T5" fmla="*/ 61 h 379"/>
                <a:gd name="T6" fmla="*/ 0 w 323"/>
                <a:gd name="T7" fmla="*/ 83 h 379"/>
                <a:gd name="T8" fmla="*/ 2 w 323"/>
                <a:gd name="T9" fmla="*/ 97 h 379"/>
                <a:gd name="T10" fmla="*/ 4 w 323"/>
                <a:gd name="T11" fmla="*/ 103 h 379"/>
                <a:gd name="T12" fmla="*/ 8 w 323"/>
                <a:gd name="T13" fmla="*/ 109 h 379"/>
                <a:gd name="T14" fmla="*/ 13 w 323"/>
                <a:gd name="T15" fmla="*/ 113 h 379"/>
                <a:gd name="T16" fmla="*/ 22 w 323"/>
                <a:gd name="T17" fmla="*/ 118 h 379"/>
                <a:gd name="T18" fmla="*/ 33 w 323"/>
                <a:gd name="T19" fmla="*/ 124 h 379"/>
                <a:gd name="T20" fmla="*/ 46 w 323"/>
                <a:gd name="T21" fmla="*/ 128 h 379"/>
                <a:gd name="T22" fmla="*/ 59 w 323"/>
                <a:gd name="T23" fmla="*/ 131 h 379"/>
                <a:gd name="T24" fmla="*/ 72 w 323"/>
                <a:gd name="T25" fmla="*/ 134 h 379"/>
                <a:gd name="T26" fmla="*/ 85 w 323"/>
                <a:gd name="T27" fmla="*/ 135 h 379"/>
                <a:gd name="T28" fmla="*/ 98 w 323"/>
                <a:gd name="T29" fmla="*/ 137 h 379"/>
                <a:gd name="T30" fmla="*/ 111 w 323"/>
                <a:gd name="T31" fmla="*/ 138 h 379"/>
                <a:gd name="T32" fmla="*/ 120 w 323"/>
                <a:gd name="T33" fmla="*/ 138 h 379"/>
                <a:gd name="T34" fmla="*/ 123 w 323"/>
                <a:gd name="T35" fmla="*/ 135 h 379"/>
                <a:gd name="T36" fmla="*/ 124 w 323"/>
                <a:gd name="T37" fmla="*/ 131 h 379"/>
                <a:gd name="T38" fmla="*/ 121 w 323"/>
                <a:gd name="T39" fmla="*/ 128 h 379"/>
                <a:gd name="T40" fmla="*/ 113 w 323"/>
                <a:gd name="T41" fmla="*/ 128 h 379"/>
                <a:gd name="T42" fmla="*/ 101 w 323"/>
                <a:gd name="T43" fmla="*/ 127 h 379"/>
                <a:gd name="T44" fmla="*/ 89 w 323"/>
                <a:gd name="T45" fmla="*/ 127 h 379"/>
                <a:gd name="T46" fmla="*/ 77 w 323"/>
                <a:gd name="T47" fmla="*/ 125 h 379"/>
                <a:gd name="T48" fmla="*/ 64 w 323"/>
                <a:gd name="T49" fmla="*/ 123 h 379"/>
                <a:gd name="T50" fmla="*/ 52 w 323"/>
                <a:gd name="T51" fmla="*/ 120 h 379"/>
                <a:gd name="T52" fmla="*/ 41 w 323"/>
                <a:gd name="T53" fmla="*/ 117 h 379"/>
                <a:gd name="T54" fmla="*/ 29 w 323"/>
                <a:gd name="T55" fmla="*/ 111 h 379"/>
                <a:gd name="T56" fmla="*/ 20 w 323"/>
                <a:gd name="T57" fmla="*/ 106 h 379"/>
                <a:gd name="T58" fmla="*/ 13 w 323"/>
                <a:gd name="T59" fmla="*/ 98 h 379"/>
                <a:gd name="T60" fmla="*/ 12 w 323"/>
                <a:gd name="T61" fmla="*/ 87 h 379"/>
                <a:gd name="T62" fmla="*/ 15 w 323"/>
                <a:gd name="T63" fmla="*/ 72 h 379"/>
                <a:gd name="T64" fmla="*/ 20 w 323"/>
                <a:gd name="T65" fmla="*/ 60 h 379"/>
                <a:gd name="T66" fmla="*/ 26 w 323"/>
                <a:gd name="T67" fmla="*/ 50 h 379"/>
                <a:gd name="T68" fmla="*/ 34 w 323"/>
                <a:gd name="T69" fmla="*/ 40 h 379"/>
                <a:gd name="T70" fmla="*/ 44 w 323"/>
                <a:gd name="T71" fmla="*/ 32 h 379"/>
                <a:gd name="T72" fmla="*/ 55 w 323"/>
                <a:gd name="T73" fmla="*/ 23 h 379"/>
                <a:gd name="T74" fmla="*/ 69 w 323"/>
                <a:gd name="T75" fmla="*/ 15 h 379"/>
                <a:gd name="T76" fmla="*/ 84 w 323"/>
                <a:gd name="T77" fmla="*/ 8 h 379"/>
                <a:gd name="T78" fmla="*/ 97 w 323"/>
                <a:gd name="T79" fmla="*/ 3 h 379"/>
                <a:gd name="T80" fmla="*/ 98 w 323"/>
                <a:gd name="T81" fmla="*/ 0 h 379"/>
                <a:gd name="T82" fmla="*/ 85 w 323"/>
                <a:gd name="T83" fmla="*/ 2 h 379"/>
                <a:gd name="T84" fmla="*/ 69 w 323"/>
                <a:gd name="T85" fmla="*/ 7 h 379"/>
                <a:gd name="T86" fmla="*/ 55 w 323"/>
                <a:gd name="T87" fmla="*/ 14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tx1"/>
              </a:solidFill>
              <a:round/>
              <a:headEnd/>
              <a:tailEnd/>
            </a:ln>
          </p:spPr>
          <p:txBody>
            <a:bodyPr/>
            <a:lstStyle/>
            <a:p>
              <a:endParaRPr lang="en-US"/>
            </a:p>
          </p:txBody>
        </p:sp>
        <p:sp>
          <p:nvSpPr>
            <p:cNvPr id="10284" name="Freeform 79"/>
            <p:cNvSpPr>
              <a:spLocks/>
            </p:cNvSpPr>
            <p:nvPr/>
          </p:nvSpPr>
          <p:spPr bwMode="auto">
            <a:xfrm>
              <a:off x="3441" y="3140"/>
              <a:ext cx="111" cy="92"/>
            </a:xfrm>
            <a:custGeom>
              <a:avLst/>
              <a:gdLst>
                <a:gd name="T0" fmla="*/ 92 w 282"/>
                <a:gd name="T1" fmla="*/ 28 h 253"/>
                <a:gd name="T2" fmla="*/ 98 w 282"/>
                <a:gd name="T3" fmla="*/ 33 h 253"/>
                <a:gd name="T4" fmla="*/ 100 w 282"/>
                <a:gd name="T5" fmla="*/ 39 h 253"/>
                <a:gd name="T6" fmla="*/ 102 w 282"/>
                <a:gd name="T7" fmla="*/ 45 h 253"/>
                <a:gd name="T8" fmla="*/ 102 w 282"/>
                <a:gd name="T9" fmla="*/ 52 h 253"/>
                <a:gd name="T10" fmla="*/ 101 w 282"/>
                <a:gd name="T11" fmla="*/ 58 h 253"/>
                <a:gd name="T12" fmla="*/ 99 w 282"/>
                <a:gd name="T13" fmla="*/ 62 h 253"/>
                <a:gd name="T14" fmla="*/ 96 w 282"/>
                <a:gd name="T15" fmla="*/ 67 h 253"/>
                <a:gd name="T16" fmla="*/ 93 w 282"/>
                <a:gd name="T17" fmla="*/ 71 h 253"/>
                <a:gd name="T18" fmla="*/ 89 w 282"/>
                <a:gd name="T19" fmla="*/ 75 h 253"/>
                <a:gd name="T20" fmla="*/ 85 w 282"/>
                <a:gd name="T21" fmla="*/ 78 h 253"/>
                <a:gd name="T22" fmla="*/ 80 w 282"/>
                <a:gd name="T23" fmla="*/ 82 h 253"/>
                <a:gd name="T24" fmla="*/ 76 w 282"/>
                <a:gd name="T25" fmla="*/ 86 h 253"/>
                <a:gd name="T26" fmla="*/ 75 w 282"/>
                <a:gd name="T27" fmla="*/ 87 h 253"/>
                <a:gd name="T28" fmla="*/ 75 w 282"/>
                <a:gd name="T29" fmla="*/ 88 h 253"/>
                <a:gd name="T30" fmla="*/ 75 w 282"/>
                <a:gd name="T31" fmla="*/ 89 h 253"/>
                <a:gd name="T32" fmla="*/ 76 w 282"/>
                <a:gd name="T33" fmla="*/ 91 h 253"/>
                <a:gd name="T34" fmla="*/ 78 w 282"/>
                <a:gd name="T35" fmla="*/ 92 h 253"/>
                <a:gd name="T36" fmla="*/ 79 w 282"/>
                <a:gd name="T37" fmla="*/ 92 h 253"/>
                <a:gd name="T38" fmla="*/ 81 w 282"/>
                <a:gd name="T39" fmla="*/ 92 h 253"/>
                <a:gd name="T40" fmla="*/ 82 w 282"/>
                <a:gd name="T41" fmla="*/ 91 h 253"/>
                <a:gd name="T42" fmla="*/ 91 w 282"/>
                <a:gd name="T43" fmla="*/ 85 h 253"/>
                <a:gd name="T44" fmla="*/ 99 w 282"/>
                <a:gd name="T45" fmla="*/ 78 h 253"/>
                <a:gd name="T46" fmla="*/ 105 w 282"/>
                <a:gd name="T47" fmla="*/ 70 h 253"/>
                <a:gd name="T48" fmla="*/ 109 w 282"/>
                <a:gd name="T49" fmla="*/ 61 h 253"/>
                <a:gd name="T50" fmla="*/ 111 w 282"/>
                <a:gd name="T51" fmla="*/ 51 h 253"/>
                <a:gd name="T52" fmla="*/ 110 w 282"/>
                <a:gd name="T53" fmla="*/ 42 h 253"/>
                <a:gd name="T54" fmla="*/ 106 w 282"/>
                <a:gd name="T55" fmla="*/ 33 h 253"/>
                <a:gd name="T56" fmla="*/ 99 w 282"/>
                <a:gd name="T57" fmla="*/ 25 h 253"/>
                <a:gd name="T58" fmla="*/ 93 w 282"/>
                <a:gd name="T59" fmla="*/ 21 h 253"/>
                <a:gd name="T60" fmla="*/ 87 w 282"/>
                <a:gd name="T61" fmla="*/ 17 h 253"/>
                <a:gd name="T62" fmla="*/ 80 w 282"/>
                <a:gd name="T63" fmla="*/ 14 h 253"/>
                <a:gd name="T64" fmla="*/ 72 w 282"/>
                <a:gd name="T65" fmla="*/ 11 h 253"/>
                <a:gd name="T66" fmla="*/ 64 w 282"/>
                <a:gd name="T67" fmla="*/ 9 h 253"/>
                <a:gd name="T68" fmla="*/ 56 w 282"/>
                <a:gd name="T69" fmla="*/ 7 h 253"/>
                <a:gd name="T70" fmla="*/ 48 w 282"/>
                <a:gd name="T71" fmla="*/ 5 h 253"/>
                <a:gd name="T72" fmla="*/ 40 w 282"/>
                <a:gd name="T73" fmla="*/ 3 h 253"/>
                <a:gd name="T74" fmla="*/ 32 w 282"/>
                <a:gd name="T75" fmla="*/ 2 h 253"/>
                <a:gd name="T76" fmla="*/ 25 w 282"/>
                <a:gd name="T77" fmla="*/ 1 h 253"/>
                <a:gd name="T78" fmla="*/ 18 w 282"/>
                <a:gd name="T79" fmla="*/ 0 h 253"/>
                <a:gd name="T80" fmla="*/ 13 w 282"/>
                <a:gd name="T81" fmla="*/ 0 h 253"/>
                <a:gd name="T82" fmla="*/ 7 w 282"/>
                <a:gd name="T83" fmla="*/ 0 h 253"/>
                <a:gd name="T84" fmla="*/ 4 w 282"/>
                <a:gd name="T85" fmla="*/ 0 h 253"/>
                <a:gd name="T86" fmla="*/ 2 w 282"/>
                <a:gd name="T87" fmla="*/ 1 h 253"/>
                <a:gd name="T88" fmla="*/ 0 w 282"/>
                <a:gd name="T89" fmla="*/ 2 h 253"/>
                <a:gd name="T90" fmla="*/ 5 w 282"/>
                <a:gd name="T91" fmla="*/ 3 h 253"/>
                <a:gd name="T92" fmla="*/ 10 w 282"/>
                <a:gd name="T93" fmla="*/ 3 h 253"/>
                <a:gd name="T94" fmla="*/ 15 w 282"/>
                <a:gd name="T95" fmla="*/ 4 h 253"/>
                <a:gd name="T96" fmla="*/ 20 w 282"/>
                <a:gd name="T97" fmla="*/ 5 h 253"/>
                <a:gd name="T98" fmla="*/ 26 w 282"/>
                <a:gd name="T99" fmla="*/ 6 h 253"/>
                <a:gd name="T100" fmla="*/ 32 w 282"/>
                <a:gd name="T101" fmla="*/ 7 h 253"/>
                <a:gd name="T102" fmla="*/ 38 w 282"/>
                <a:gd name="T103" fmla="*/ 8 h 253"/>
                <a:gd name="T104" fmla="*/ 45 w 282"/>
                <a:gd name="T105" fmla="*/ 9 h 253"/>
                <a:gd name="T106" fmla="*/ 51 w 282"/>
                <a:gd name="T107" fmla="*/ 11 h 253"/>
                <a:gd name="T108" fmla="*/ 57 w 282"/>
                <a:gd name="T109" fmla="*/ 13 h 253"/>
                <a:gd name="T110" fmla="*/ 64 w 282"/>
                <a:gd name="T111" fmla="*/ 15 h 253"/>
                <a:gd name="T112" fmla="*/ 70 w 282"/>
                <a:gd name="T113" fmla="*/ 17 h 253"/>
                <a:gd name="T114" fmla="*/ 76 w 282"/>
                <a:gd name="T115" fmla="*/ 19 h 253"/>
                <a:gd name="T116" fmla="*/ 82 w 282"/>
                <a:gd name="T117" fmla="*/ 22 h 253"/>
                <a:gd name="T118" fmla="*/ 87 w 282"/>
                <a:gd name="T119" fmla="*/ 25 h 253"/>
                <a:gd name="T120" fmla="*/ 92 w 282"/>
                <a:gd name="T121" fmla="*/ 2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tx1"/>
              </a:solidFill>
              <a:round/>
              <a:headEnd/>
              <a:tailEnd/>
            </a:ln>
          </p:spPr>
          <p:txBody>
            <a:bodyPr/>
            <a:lstStyle/>
            <a:p>
              <a:endParaRPr lang="en-US"/>
            </a:p>
          </p:txBody>
        </p:sp>
        <p:sp>
          <p:nvSpPr>
            <p:cNvPr id="10285" name="Freeform 80"/>
            <p:cNvSpPr>
              <a:spLocks/>
            </p:cNvSpPr>
            <p:nvPr/>
          </p:nvSpPr>
          <p:spPr bwMode="auto">
            <a:xfrm>
              <a:off x="3221" y="3191"/>
              <a:ext cx="45" cy="85"/>
            </a:xfrm>
            <a:custGeom>
              <a:avLst/>
              <a:gdLst>
                <a:gd name="T0" fmla="*/ 0 w 115"/>
                <a:gd name="T1" fmla="*/ 46 h 236"/>
                <a:gd name="T2" fmla="*/ 0 w 115"/>
                <a:gd name="T3" fmla="*/ 53 h 236"/>
                <a:gd name="T4" fmla="*/ 2 w 115"/>
                <a:gd name="T5" fmla="*/ 60 h 236"/>
                <a:gd name="T6" fmla="*/ 5 w 115"/>
                <a:gd name="T7" fmla="*/ 66 h 236"/>
                <a:gd name="T8" fmla="*/ 9 w 115"/>
                <a:gd name="T9" fmla="*/ 71 h 236"/>
                <a:gd name="T10" fmla="*/ 15 w 115"/>
                <a:gd name="T11" fmla="*/ 76 h 236"/>
                <a:gd name="T12" fmla="*/ 22 w 115"/>
                <a:gd name="T13" fmla="*/ 80 h 236"/>
                <a:gd name="T14" fmla="*/ 29 w 115"/>
                <a:gd name="T15" fmla="*/ 83 h 236"/>
                <a:gd name="T16" fmla="*/ 36 w 115"/>
                <a:gd name="T17" fmla="*/ 85 h 236"/>
                <a:gd name="T18" fmla="*/ 38 w 115"/>
                <a:gd name="T19" fmla="*/ 85 h 236"/>
                <a:gd name="T20" fmla="*/ 41 w 115"/>
                <a:gd name="T21" fmla="*/ 84 h 236"/>
                <a:gd name="T22" fmla="*/ 43 w 115"/>
                <a:gd name="T23" fmla="*/ 83 h 236"/>
                <a:gd name="T24" fmla="*/ 43 w 115"/>
                <a:gd name="T25" fmla="*/ 81 h 236"/>
                <a:gd name="T26" fmla="*/ 43 w 115"/>
                <a:gd name="T27" fmla="*/ 79 h 236"/>
                <a:gd name="T28" fmla="*/ 43 w 115"/>
                <a:gd name="T29" fmla="*/ 77 h 236"/>
                <a:gd name="T30" fmla="*/ 42 w 115"/>
                <a:gd name="T31" fmla="*/ 76 h 236"/>
                <a:gd name="T32" fmla="*/ 40 w 115"/>
                <a:gd name="T33" fmla="*/ 75 h 236"/>
                <a:gd name="T34" fmla="*/ 32 w 115"/>
                <a:gd name="T35" fmla="*/ 72 h 236"/>
                <a:gd name="T36" fmla="*/ 25 w 115"/>
                <a:gd name="T37" fmla="*/ 69 h 236"/>
                <a:gd name="T38" fmla="*/ 20 w 115"/>
                <a:gd name="T39" fmla="*/ 64 h 236"/>
                <a:gd name="T40" fmla="*/ 16 w 115"/>
                <a:gd name="T41" fmla="*/ 59 h 236"/>
                <a:gd name="T42" fmla="*/ 13 w 115"/>
                <a:gd name="T43" fmla="*/ 53 h 236"/>
                <a:gd name="T44" fmla="*/ 11 w 115"/>
                <a:gd name="T45" fmla="*/ 47 h 236"/>
                <a:gd name="T46" fmla="*/ 11 w 115"/>
                <a:gd name="T47" fmla="*/ 40 h 236"/>
                <a:gd name="T48" fmla="*/ 14 w 115"/>
                <a:gd name="T49" fmla="*/ 32 h 236"/>
                <a:gd name="T50" fmla="*/ 17 w 115"/>
                <a:gd name="T51" fmla="*/ 27 h 236"/>
                <a:gd name="T52" fmla="*/ 22 w 115"/>
                <a:gd name="T53" fmla="*/ 22 h 236"/>
                <a:gd name="T54" fmla="*/ 27 w 115"/>
                <a:gd name="T55" fmla="*/ 17 h 236"/>
                <a:gd name="T56" fmla="*/ 33 w 115"/>
                <a:gd name="T57" fmla="*/ 12 h 236"/>
                <a:gd name="T58" fmla="*/ 38 w 115"/>
                <a:gd name="T59" fmla="*/ 8 h 236"/>
                <a:gd name="T60" fmla="*/ 43 w 115"/>
                <a:gd name="T61" fmla="*/ 4 h 236"/>
                <a:gd name="T62" fmla="*/ 45 w 115"/>
                <a:gd name="T63" fmla="*/ 2 h 236"/>
                <a:gd name="T64" fmla="*/ 45 w 115"/>
                <a:gd name="T65" fmla="*/ 0 h 236"/>
                <a:gd name="T66" fmla="*/ 40 w 115"/>
                <a:gd name="T67" fmla="*/ 1 h 236"/>
                <a:gd name="T68" fmla="*/ 33 w 115"/>
                <a:gd name="T69" fmla="*/ 4 h 236"/>
                <a:gd name="T70" fmla="*/ 27 w 115"/>
                <a:gd name="T71" fmla="*/ 9 h 236"/>
                <a:gd name="T72" fmla="*/ 19 w 115"/>
                <a:gd name="T73" fmla="*/ 15 h 236"/>
                <a:gd name="T74" fmla="*/ 13 w 115"/>
                <a:gd name="T75" fmla="*/ 22 h 236"/>
                <a:gd name="T76" fmla="*/ 7 w 115"/>
                <a:gd name="T77" fmla="*/ 30 h 236"/>
                <a:gd name="T78" fmla="*/ 2 w 115"/>
                <a:gd name="T79" fmla="*/ 38 h 236"/>
                <a:gd name="T80" fmla="*/ 0 w 115"/>
                <a:gd name="T81" fmla="*/ 46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tx1"/>
              </a:solidFill>
              <a:round/>
              <a:headEnd/>
              <a:tailEnd/>
            </a:ln>
          </p:spPr>
          <p:txBody>
            <a:bodyPr/>
            <a:lstStyle/>
            <a:p>
              <a:endParaRPr lang="en-US"/>
            </a:p>
          </p:txBody>
        </p:sp>
        <p:sp>
          <p:nvSpPr>
            <p:cNvPr id="10286" name="Freeform 81"/>
            <p:cNvSpPr>
              <a:spLocks/>
            </p:cNvSpPr>
            <p:nvPr/>
          </p:nvSpPr>
          <p:spPr bwMode="auto">
            <a:xfrm>
              <a:off x="3533" y="3134"/>
              <a:ext cx="96" cy="114"/>
            </a:xfrm>
            <a:custGeom>
              <a:avLst/>
              <a:gdLst>
                <a:gd name="T0" fmla="*/ 82 w 245"/>
                <a:gd name="T1" fmla="*/ 46 h 310"/>
                <a:gd name="T2" fmla="*/ 86 w 245"/>
                <a:gd name="T3" fmla="*/ 53 h 310"/>
                <a:gd name="T4" fmla="*/ 89 w 245"/>
                <a:gd name="T5" fmla="*/ 60 h 310"/>
                <a:gd name="T6" fmla="*/ 87 w 245"/>
                <a:gd name="T7" fmla="*/ 69 h 310"/>
                <a:gd name="T8" fmla="*/ 82 w 245"/>
                <a:gd name="T9" fmla="*/ 77 h 310"/>
                <a:gd name="T10" fmla="*/ 74 w 245"/>
                <a:gd name="T11" fmla="*/ 84 h 310"/>
                <a:gd name="T12" fmla="*/ 65 w 245"/>
                <a:gd name="T13" fmla="*/ 90 h 310"/>
                <a:gd name="T14" fmla="*/ 56 w 245"/>
                <a:gd name="T15" fmla="*/ 97 h 310"/>
                <a:gd name="T16" fmla="*/ 50 w 245"/>
                <a:gd name="T17" fmla="*/ 102 h 310"/>
                <a:gd name="T18" fmla="*/ 49 w 245"/>
                <a:gd name="T19" fmla="*/ 106 h 310"/>
                <a:gd name="T20" fmla="*/ 47 w 245"/>
                <a:gd name="T21" fmla="*/ 109 h 310"/>
                <a:gd name="T22" fmla="*/ 48 w 245"/>
                <a:gd name="T23" fmla="*/ 113 h 310"/>
                <a:gd name="T24" fmla="*/ 51 w 245"/>
                <a:gd name="T25" fmla="*/ 114 h 310"/>
                <a:gd name="T26" fmla="*/ 54 w 245"/>
                <a:gd name="T27" fmla="*/ 114 h 310"/>
                <a:gd name="T28" fmla="*/ 60 w 245"/>
                <a:gd name="T29" fmla="*/ 107 h 310"/>
                <a:gd name="T30" fmla="*/ 71 w 245"/>
                <a:gd name="T31" fmla="*/ 99 h 310"/>
                <a:gd name="T32" fmla="*/ 81 w 245"/>
                <a:gd name="T33" fmla="*/ 90 h 310"/>
                <a:gd name="T34" fmla="*/ 90 w 245"/>
                <a:gd name="T35" fmla="*/ 81 h 310"/>
                <a:gd name="T36" fmla="*/ 96 w 245"/>
                <a:gd name="T37" fmla="*/ 68 h 310"/>
                <a:gd name="T38" fmla="*/ 95 w 245"/>
                <a:gd name="T39" fmla="*/ 56 h 310"/>
                <a:gd name="T40" fmla="*/ 89 w 245"/>
                <a:gd name="T41" fmla="*/ 44 h 310"/>
                <a:gd name="T42" fmla="*/ 80 w 245"/>
                <a:gd name="T43" fmla="*/ 34 h 310"/>
                <a:gd name="T44" fmla="*/ 69 w 245"/>
                <a:gd name="T45" fmla="*/ 28 h 310"/>
                <a:gd name="T46" fmla="*/ 59 w 245"/>
                <a:gd name="T47" fmla="*/ 22 h 310"/>
                <a:gd name="T48" fmla="*/ 48 w 245"/>
                <a:gd name="T49" fmla="*/ 17 h 310"/>
                <a:gd name="T50" fmla="*/ 36 w 245"/>
                <a:gd name="T51" fmla="*/ 11 h 310"/>
                <a:gd name="T52" fmla="*/ 26 w 245"/>
                <a:gd name="T53" fmla="*/ 7 h 310"/>
                <a:gd name="T54" fmla="*/ 16 w 245"/>
                <a:gd name="T55" fmla="*/ 3 h 310"/>
                <a:gd name="T56" fmla="*/ 8 w 245"/>
                <a:gd name="T57" fmla="*/ 0 h 310"/>
                <a:gd name="T58" fmla="*/ 2 w 245"/>
                <a:gd name="T59" fmla="*/ 0 h 310"/>
                <a:gd name="T60" fmla="*/ 4 w 245"/>
                <a:gd name="T61" fmla="*/ 3 h 310"/>
                <a:gd name="T62" fmla="*/ 14 w 245"/>
                <a:gd name="T63" fmla="*/ 7 h 310"/>
                <a:gd name="T64" fmla="*/ 24 w 245"/>
                <a:gd name="T65" fmla="*/ 11 h 310"/>
                <a:gd name="T66" fmla="*/ 34 w 245"/>
                <a:gd name="T67" fmla="*/ 16 h 310"/>
                <a:gd name="T68" fmla="*/ 44 w 245"/>
                <a:gd name="T69" fmla="*/ 21 h 310"/>
                <a:gd name="T70" fmla="*/ 54 w 245"/>
                <a:gd name="T71" fmla="*/ 26 h 310"/>
                <a:gd name="T72" fmla="*/ 65 w 245"/>
                <a:gd name="T73" fmla="*/ 32 h 310"/>
                <a:gd name="T74" fmla="*/ 74 w 245"/>
                <a:gd name="T75" fmla="*/ 39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tx1"/>
              </a:solidFill>
              <a:round/>
              <a:headEnd/>
              <a:tailEnd/>
            </a:ln>
          </p:spPr>
          <p:txBody>
            <a:bodyPr/>
            <a:lstStyle/>
            <a:p>
              <a:endParaRPr lang="en-US"/>
            </a:p>
          </p:txBody>
        </p:sp>
        <p:grpSp>
          <p:nvGrpSpPr>
            <p:cNvPr id="10287" name="Group 82"/>
            <p:cNvGrpSpPr>
              <a:grpSpLocks/>
            </p:cNvGrpSpPr>
            <p:nvPr/>
          </p:nvGrpSpPr>
          <p:grpSpPr bwMode="auto">
            <a:xfrm>
              <a:off x="3334" y="3292"/>
              <a:ext cx="290" cy="352"/>
              <a:chOff x="3774" y="2423"/>
              <a:chExt cx="189" cy="286"/>
            </a:xfrm>
          </p:grpSpPr>
          <p:sp>
            <p:nvSpPr>
              <p:cNvPr id="10302" name="Rectangle 83"/>
              <p:cNvSpPr>
                <a:spLocks noChangeArrowheads="1"/>
              </p:cNvSpPr>
              <p:nvPr/>
            </p:nvSpPr>
            <p:spPr bwMode="auto">
              <a:xfrm>
                <a:off x="3790" y="2610"/>
                <a:ext cx="153"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303" name="Rectangle 84"/>
              <p:cNvSpPr>
                <a:spLocks noChangeArrowheads="1"/>
              </p:cNvSpPr>
              <p:nvPr/>
            </p:nvSpPr>
            <p:spPr bwMode="auto">
              <a:xfrm>
                <a:off x="3774" y="2653"/>
                <a:ext cx="189"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304" name="Rectangle 85"/>
              <p:cNvSpPr>
                <a:spLocks noChangeArrowheads="1"/>
              </p:cNvSpPr>
              <p:nvPr/>
            </p:nvSpPr>
            <p:spPr bwMode="auto">
              <a:xfrm>
                <a:off x="3808" y="2564"/>
                <a:ext cx="119"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305" name="Rectangle 86"/>
              <p:cNvSpPr>
                <a:spLocks noChangeArrowheads="1"/>
              </p:cNvSpPr>
              <p:nvPr/>
            </p:nvSpPr>
            <p:spPr bwMode="auto">
              <a:xfrm>
                <a:off x="3818" y="2518"/>
                <a:ext cx="97"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306" name="Rectangle 87"/>
              <p:cNvSpPr>
                <a:spLocks noChangeArrowheads="1"/>
              </p:cNvSpPr>
              <p:nvPr/>
            </p:nvSpPr>
            <p:spPr bwMode="auto">
              <a:xfrm>
                <a:off x="3828" y="2472"/>
                <a:ext cx="74"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307" name="Rectangle 88"/>
              <p:cNvSpPr>
                <a:spLocks noChangeArrowheads="1"/>
              </p:cNvSpPr>
              <p:nvPr/>
            </p:nvSpPr>
            <p:spPr bwMode="auto">
              <a:xfrm>
                <a:off x="3839" y="2423"/>
                <a:ext cx="51" cy="56"/>
              </a:xfrm>
              <a:prstGeom prst="rect">
                <a:avLst/>
              </a:prstGeom>
              <a:solidFill>
                <a:schemeClr val="hlink"/>
              </a:solidFill>
              <a:ln w="9525">
                <a:solidFill>
                  <a:schemeClr val="tx1"/>
                </a:solidFill>
                <a:miter lim="800000"/>
                <a:headEnd/>
                <a:tailEnd/>
              </a:ln>
            </p:spPr>
            <p:txBody>
              <a:bodyPr wrap="none" anchor="ctr"/>
              <a:lstStyle/>
              <a:p>
                <a:endParaRPr lang="en-US"/>
              </a:p>
            </p:txBody>
          </p:sp>
        </p:grpSp>
        <p:grpSp>
          <p:nvGrpSpPr>
            <p:cNvPr id="10288" name="Group 91"/>
            <p:cNvGrpSpPr>
              <a:grpSpLocks/>
            </p:cNvGrpSpPr>
            <p:nvPr/>
          </p:nvGrpSpPr>
          <p:grpSpPr bwMode="auto">
            <a:xfrm>
              <a:off x="3420" y="3341"/>
              <a:ext cx="105" cy="46"/>
              <a:chOff x="3420" y="3341"/>
              <a:chExt cx="105" cy="46"/>
            </a:xfrm>
          </p:grpSpPr>
          <p:sp>
            <p:nvSpPr>
              <p:cNvPr id="10300" name="Rectangle 89"/>
              <p:cNvSpPr>
                <a:spLocks noChangeArrowheads="1"/>
              </p:cNvSpPr>
              <p:nvPr/>
            </p:nvSpPr>
            <p:spPr bwMode="auto">
              <a:xfrm>
                <a:off x="3438" y="3341"/>
                <a:ext cx="7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301" name="Rectangle 90"/>
              <p:cNvSpPr>
                <a:spLocks noChangeArrowheads="1"/>
              </p:cNvSpPr>
              <p:nvPr/>
            </p:nvSpPr>
            <p:spPr bwMode="auto">
              <a:xfrm>
                <a:off x="3420" y="3355"/>
                <a:ext cx="105"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grpSp>
          <p:nvGrpSpPr>
            <p:cNvPr id="10289" name="Group 92"/>
            <p:cNvGrpSpPr>
              <a:grpSpLocks/>
            </p:cNvGrpSpPr>
            <p:nvPr/>
          </p:nvGrpSpPr>
          <p:grpSpPr bwMode="auto">
            <a:xfrm>
              <a:off x="3409" y="3398"/>
              <a:ext cx="135" cy="46"/>
              <a:chOff x="3420" y="3341"/>
              <a:chExt cx="105" cy="46"/>
            </a:xfrm>
          </p:grpSpPr>
          <p:sp>
            <p:nvSpPr>
              <p:cNvPr id="10298" name="Rectangle 93"/>
              <p:cNvSpPr>
                <a:spLocks noChangeArrowheads="1"/>
              </p:cNvSpPr>
              <p:nvPr/>
            </p:nvSpPr>
            <p:spPr bwMode="auto">
              <a:xfrm>
                <a:off x="3438" y="3341"/>
                <a:ext cx="7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99" name="Rectangle 94"/>
              <p:cNvSpPr>
                <a:spLocks noChangeArrowheads="1"/>
              </p:cNvSpPr>
              <p:nvPr/>
            </p:nvSpPr>
            <p:spPr bwMode="auto">
              <a:xfrm>
                <a:off x="3420" y="3355"/>
                <a:ext cx="105"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grpSp>
          <p:nvGrpSpPr>
            <p:cNvPr id="10290" name="Group 95"/>
            <p:cNvGrpSpPr>
              <a:grpSpLocks/>
            </p:cNvGrpSpPr>
            <p:nvPr/>
          </p:nvGrpSpPr>
          <p:grpSpPr bwMode="auto">
            <a:xfrm>
              <a:off x="3392" y="3455"/>
              <a:ext cx="168" cy="46"/>
              <a:chOff x="3420" y="3341"/>
              <a:chExt cx="105" cy="46"/>
            </a:xfrm>
          </p:grpSpPr>
          <p:sp>
            <p:nvSpPr>
              <p:cNvPr id="10296" name="Rectangle 96"/>
              <p:cNvSpPr>
                <a:spLocks noChangeArrowheads="1"/>
              </p:cNvSpPr>
              <p:nvPr/>
            </p:nvSpPr>
            <p:spPr bwMode="auto">
              <a:xfrm>
                <a:off x="3438" y="3341"/>
                <a:ext cx="7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97" name="Rectangle 97"/>
              <p:cNvSpPr>
                <a:spLocks noChangeArrowheads="1"/>
              </p:cNvSpPr>
              <p:nvPr/>
            </p:nvSpPr>
            <p:spPr bwMode="auto">
              <a:xfrm>
                <a:off x="3420" y="3355"/>
                <a:ext cx="105"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grpSp>
          <p:nvGrpSpPr>
            <p:cNvPr id="10291" name="Group 98"/>
            <p:cNvGrpSpPr>
              <a:grpSpLocks/>
            </p:cNvGrpSpPr>
            <p:nvPr/>
          </p:nvGrpSpPr>
          <p:grpSpPr bwMode="auto">
            <a:xfrm>
              <a:off x="3378" y="3512"/>
              <a:ext cx="203" cy="46"/>
              <a:chOff x="3420" y="3341"/>
              <a:chExt cx="105" cy="46"/>
            </a:xfrm>
          </p:grpSpPr>
          <p:sp>
            <p:nvSpPr>
              <p:cNvPr id="10294" name="Rectangle 99"/>
              <p:cNvSpPr>
                <a:spLocks noChangeArrowheads="1"/>
              </p:cNvSpPr>
              <p:nvPr/>
            </p:nvSpPr>
            <p:spPr bwMode="auto">
              <a:xfrm>
                <a:off x="3438" y="3341"/>
                <a:ext cx="7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95" name="Rectangle 100"/>
              <p:cNvSpPr>
                <a:spLocks noChangeArrowheads="1"/>
              </p:cNvSpPr>
              <p:nvPr/>
            </p:nvSpPr>
            <p:spPr bwMode="auto">
              <a:xfrm>
                <a:off x="3420" y="3355"/>
                <a:ext cx="105"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10292" name="Rectangle 102"/>
            <p:cNvSpPr>
              <a:spLocks noChangeArrowheads="1"/>
            </p:cNvSpPr>
            <p:nvPr/>
          </p:nvSpPr>
          <p:spPr bwMode="auto">
            <a:xfrm>
              <a:off x="3363" y="3561"/>
              <a:ext cx="226" cy="33"/>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93" name="Rectangle 103"/>
            <p:cNvSpPr>
              <a:spLocks noChangeArrowheads="1"/>
            </p:cNvSpPr>
            <p:nvPr/>
          </p:nvSpPr>
          <p:spPr bwMode="auto">
            <a:xfrm>
              <a:off x="3382" y="3580"/>
              <a:ext cx="23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Tree>
    <p:extLst>
      <p:ext uri="{BB962C8B-B14F-4D97-AF65-F5344CB8AC3E}">
        <p14:creationId xmlns:p14="http://schemas.microsoft.com/office/powerpoint/2010/main" val="64276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 name="Rectangle 2"/>
          <p:cNvSpPr>
            <a:spLocks noGrp="1" noChangeArrowheads="1"/>
          </p:cNvSpPr>
          <p:nvPr>
            <p:ph type="title"/>
          </p:nvPr>
        </p:nvSpPr>
        <p:spPr>
          <a:xfrm>
            <a:off x="276225" y="-27384"/>
            <a:ext cx="8382000" cy="1143000"/>
          </a:xfrm>
        </p:spPr>
        <p:txBody>
          <a:bodyPr/>
          <a:lstStyle/>
          <a:p>
            <a:r>
              <a:rPr lang="en-US" dirty="0"/>
              <a:t>Residential Networks</a:t>
            </a:r>
          </a:p>
        </p:txBody>
      </p:sp>
      <p:sp>
        <p:nvSpPr>
          <p:cNvPr id="11275" name="Rectangle 3"/>
          <p:cNvSpPr>
            <a:spLocks noGrp="1" noChangeArrowheads="1"/>
          </p:cNvSpPr>
          <p:nvPr>
            <p:ph type="body" sz="half" idx="1"/>
          </p:nvPr>
        </p:nvSpPr>
        <p:spPr>
          <a:xfrm>
            <a:off x="438150" y="1315074"/>
            <a:ext cx="7770813" cy="4876800"/>
          </a:xfrm>
        </p:spPr>
        <p:txBody>
          <a:bodyPr/>
          <a:lstStyle/>
          <a:p>
            <a:pPr>
              <a:buFont typeface="Wingdings" pitchFamily="2" charset="2"/>
              <a:buNone/>
            </a:pPr>
            <a:r>
              <a:rPr lang="en-US" sz="2400" dirty="0">
                <a:solidFill>
                  <a:srgbClr val="800000"/>
                </a:solidFill>
              </a:rPr>
              <a:t>Typical Residential Network Components: </a:t>
            </a:r>
          </a:p>
          <a:p>
            <a:r>
              <a:rPr lang="en-US" sz="2400" dirty="0"/>
              <a:t>DSL or cable modem</a:t>
            </a:r>
          </a:p>
          <a:p>
            <a:r>
              <a:rPr lang="en-US" sz="2400" dirty="0"/>
              <a:t>router/firewall/NAT</a:t>
            </a:r>
          </a:p>
          <a:p>
            <a:r>
              <a:rPr lang="en-US" sz="2400" dirty="0"/>
              <a:t>Ethernet</a:t>
            </a:r>
          </a:p>
          <a:p>
            <a:r>
              <a:rPr lang="en-US" sz="2400" dirty="0"/>
              <a:t>wireless access point (AP)</a:t>
            </a:r>
          </a:p>
        </p:txBody>
      </p:sp>
      <p:grpSp>
        <p:nvGrpSpPr>
          <p:cNvPr id="11276" name="Group 4"/>
          <p:cNvGrpSpPr>
            <a:grpSpLocks/>
          </p:cNvGrpSpPr>
          <p:nvPr/>
        </p:nvGrpSpPr>
        <p:grpSpPr bwMode="auto">
          <a:xfrm>
            <a:off x="6753225" y="3371850"/>
            <a:ext cx="622300" cy="793750"/>
            <a:chOff x="3908" y="2375"/>
            <a:chExt cx="392" cy="500"/>
          </a:xfrm>
        </p:grpSpPr>
        <p:graphicFrame>
          <p:nvGraphicFramePr>
            <p:cNvPr id="11270" name="Object 5"/>
            <p:cNvGraphicFramePr>
              <a:graphicFrameLocks noChangeAspect="1"/>
            </p:cNvGraphicFramePr>
            <p:nvPr/>
          </p:nvGraphicFramePr>
          <p:xfrm>
            <a:off x="3908" y="2375"/>
            <a:ext cx="366" cy="441"/>
          </p:xfrm>
          <a:graphic>
            <a:graphicData uri="http://schemas.openxmlformats.org/presentationml/2006/ole">
              <mc:AlternateContent xmlns:mc="http://schemas.openxmlformats.org/markup-compatibility/2006">
                <mc:Choice xmlns:v="urn:schemas-microsoft-com:vml" Requires="v">
                  <p:oleObj name="Clip" r:id="rId3" imgW="819000" imgH="847800" progId="MS_ClipArt_Gallery.2">
                    <p:embed/>
                  </p:oleObj>
                </mc:Choice>
                <mc:Fallback>
                  <p:oleObj name="Clip" r:id="rId3" imgW="819000" imgH="847800" progId="MS_ClipArt_Gallery.2">
                    <p:embed/>
                    <p:pic>
                      <p:nvPicPr>
                        <p:cNvPr id="112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 y="2375"/>
                          <a:ext cx="366" cy="441"/>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6"/>
            <p:cNvGraphicFramePr>
              <a:graphicFrameLocks noChangeAspect="1"/>
            </p:cNvGraphicFramePr>
            <p:nvPr/>
          </p:nvGraphicFramePr>
          <p:xfrm>
            <a:off x="3966" y="2506"/>
            <a:ext cx="334" cy="369"/>
          </p:xfrm>
          <a:graphic>
            <a:graphicData uri="http://schemas.openxmlformats.org/presentationml/2006/ole">
              <mc:AlternateContent xmlns:mc="http://schemas.openxmlformats.org/markup-compatibility/2006">
                <mc:Choice xmlns:v="urn:schemas-microsoft-com:vml" Requires="v">
                  <p:oleObj name="Clip" r:id="rId5" imgW="1266840" imgH="1200240" progId="MS_ClipArt_Gallery.2">
                    <p:embed/>
                  </p:oleObj>
                </mc:Choice>
                <mc:Fallback>
                  <p:oleObj name="Clip" r:id="rId5" imgW="1266840" imgH="1200240" progId="MS_ClipArt_Gallery.2">
                    <p:embed/>
                    <p:pic>
                      <p:nvPicPr>
                        <p:cNvPr id="1127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 y="2506"/>
                          <a:ext cx="334" cy="36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11277" name="Group 7"/>
          <p:cNvGrpSpPr>
            <a:grpSpLocks/>
          </p:cNvGrpSpPr>
          <p:nvPr/>
        </p:nvGrpSpPr>
        <p:grpSpPr bwMode="auto">
          <a:xfrm>
            <a:off x="6800850" y="4330700"/>
            <a:ext cx="622300" cy="793750"/>
            <a:chOff x="2870" y="1518"/>
            <a:chExt cx="292" cy="320"/>
          </a:xfrm>
        </p:grpSpPr>
        <p:graphicFrame>
          <p:nvGraphicFramePr>
            <p:cNvPr id="11268" name="Object 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7" imgW="819000" imgH="847800" progId="MS_ClipArt_Gallery.2">
                    <p:embed/>
                  </p:oleObj>
                </mc:Choice>
                <mc:Fallback>
                  <p:oleObj name="Clip" r:id="rId7" imgW="819000" imgH="847800" progId="MS_ClipArt_Gallery.2">
                    <p:embed/>
                    <p:pic>
                      <p:nvPicPr>
                        <p:cNvPr id="112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8" imgW="1266840" imgH="1200240" progId="MS_ClipArt_Gallery.2">
                    <p:embed/>
                  </p:oleObj>
                </mc:Choice>
                <mc:Fallback>
                  <p:oleObj name="Clip" r:id="rId8" imgW="1266840" imgH="1200240" progId="MS_ClipArt_Gallery.2">
                    <p:embed/>
                    <p:pic>
                      <p:nvPicPr>
                        <p:cNvPr id="1126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11278" name="Text Box 13"/>
          <p:cNvSpPr txBox="1">
            <a:spLocks noChangeArrowheads="1"/>
          </p:cNvSpPr>
          <p:nvPr/>
        </p:nvSpPr>
        <p:spPr bwMode="auto">
          <a:xfrm>
            <a:off x="6478588" y="5133975"/>
            <a:ext cx="1147762"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dirty="0">
                <a:solidFill>
                  <a:srgbClr val="800000"/>
                </a:solidFill>
                <a:latin typeface="Helvetica"/>
              </a:rPr>
              <a:t>wireless</a:t>
            </a:r>
          </a:p>
          <a:p>
            <a:pPr algn="ctr"/>
            <a:r>
              <a:rPr lang="en-US" sz="2000" dirty="0">
                <a:solidFill>
                  <a:srgbClr val="800000"/>
                </a:solidFill>
                <a:latin typeface="Helvetica"/>
              </a:rPr>
              <a:t>access </a:t>
            </a:r>
          </a:p>
          <a:p>
            <a:pPr algn="ctr"/>
            <a:r>
              <a:rPr lang="en-US" sz="2000" dirty="0">
                <a:solidFill>
                  <a:srgbClr val="800000"/>
                </a:solidFill>
                <a:latin typeface="Helvetica"/>
              </a:rPr>
              <a:t>point</a:t>
            </a:r>
            <a:endParaRPr lang="en-US" sz="2000" dirty="0">
              <a:solidFill>
                <a:srgbClr val="800000"/>
              </a:solidFill>
            </a:endParaRPr>
          </a:p>
        </p:txBody>
      </p:sp>
      <p:sp>
        <p:nvSpPr>
          <p:cNvPr id="11279" name="Text Box 14"/>
          <p:cNvSpPr txBox="1">
            <a:spLocks noChangeArrowheads="1"/>
          </p:cNvSpPr>
          <p:nvPr/>
        </p:nvSpPr>
        <p:spPr bwMode="auto">
          <a:xfrm>
            <a:off x="7570788" y="3981450"/>
            <a:ext cx="1147762"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dirty="0">
                <a:solidFill>
                  <a:srgbClr val="800000"/>
                </a:solidFill>
                <a:latin typeface="Helvetica"/>
              </a:rPr>
              <a:t>wireless</a:t>
            </a:r>
          </a:p>
          <a:p>
            <a:pPr algn="ctr"/>
            <a:r>
              <a:rPr lang="en-US" sz="2000" dirty="0">
                <a:solidFill>
                  <a:srgbClr val="800000"/>
                </a:solidFill>
                <a:latin typeface="Helvetica"/>
              </a:rPr>
              <a:t>laptops</a:t>
            </a:r>
            <a:endParaRPr lang="en-US" sz="2000" dirty="0">
              <a:solidFill>
                <a:srgbClr val="800000"/>
              </a:solidFill>
            </a:endParaRPr>
          </a:p>
        </p:txBody>
      </p:sp>
      <p:sp>
        <p:nvSpPr>
          <p:cNvPr id="11280" name="Text Box 15"/>
          <p:cNvSpPr txBox="1">
            <a:spLocks noChangeArrowheads="1"/>
          </p:cNvSpPr>
          <p:nvPr/>
        </p:nvSpPr>
        <p:spPr bwMode="auto">
          <a:xfrm>
            <a:off x="3719389" y="4498975"/>
            <a:ext cx="98278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2000" dirty="0">
                <a:solidFill>
                  <a:srgbClr val="800000"/>
                </a:solidFill>
                <a:latin typeface="Helvetica"/>
              </a:rPr>
              <a:t>router/</a:t>
            </a:r>
          </a:p>
          <a:p>
            <a:pPr algn="r"/>
            <a:r>
              <a:rPr lang="en-US" sz="2000" dirty="0">
                <a:solidFill>
                  <a:srgbClr val="800000"/>
                </a:solidFill>
                <a:latin typeface="Helvetica"/>
              </a:rPr>
              <a:t>firewall</a:t>
            </a:r>
            <a:endParaRPr lang="en-US" sz="2000" dirty="0">
              <a:solidFill>
                <a:srgbClr val="800000"/>
              </a:solidFill>
            </a:endParaRPr>
          </a:p>
        </p:txBody>
      </p:sp>
      <p:sp>
        <p:nvSpPr>
          <p:cNvPr id="11281" name="Freeform 16"/>
          <p:cNvSpPr>
            <a:spLocks/>
          </p:cNvSpPr>
          <p:nvPr/>
        </p:nvSpPr>
        <p:spPr bwMode="auto">
          <a:xfrm>
            <a:off x="4821238" y="4448175"/>
            <a:ext cx="776287" cy="677863"/>
          </a:xfrm>
          <a:custGeom>
            <a:avLst/>
            <a:gdLst>
              <a:gd name="T0" fmla="*/ 776287 w 489"/>
              <a:gd name="T1" fmla="*/ 677863 h 427"/>
              <a:gd name="T2" fmla="*/ 263525 w 489"/>
              <a:gd name="T3" fmla="*/ 677863 h 427"/>
              <a:gd name="T4" fmla="*/ 0 w 489"/>
              <a:gd name="T5" fmla="*/ 0 h 427"/>
              <a:gd name="T6" fmla="*/ 0 60000 65536"/>
              <a:gd name="T7" fmla="*/ 0 60000 65536"/>
              <a:gd name="T8" fmla="*/ 0 60000 65536"/>
              <a:gd name="T9" fmla="*/ 0 w 489"/>
              <a:gd name="T10" fmla="*/ 0 h 427"/>
              <a:gd name="T11" fmla="*/ 489 w 489"/>
              <a:gd name="T12" fmla="*/ 427 h 427"/>
            </a:gdLst>
            <a:ahLst/>
            <a:cxnLst>
              <a:cxn ang="T6">
                <a:pos x="T0" y="T1"/>
              </a:cxn>
              <a:cxn ang="T7">
                <a:pos x="T2" y="T3"/>
              </a:cxn>
              <a:cxn ang="T8">
                <a:pos x="T4" y="T5"/>
              </a:cxn>
            </a:cxnLst>
            <a:rect l="T9" t="T10" r="T11" b="T12"/>
            <a:pathLst>
              <a:path w="489" h="427">
                <a:moveTo>
                  <a:pt x="489" y="427"/>
                </a:moveTo>
                <a:lnTo>
                  <a:pt x="166" y="427"/>
                </a:lnTo>
                <a:lnTo>
                  <a:pt x="0"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aphicFrame>
        <p:nvGraphicFramePr>
          <p:cNvPr id="11266" name="Object 17"/>
          <p:cNvGraphicFramePr>
            <a:graphicFrameLocks noChangeAspect="1"/>
          </p:cNvGraphicFramePr>
          <p:nvPr/>
        </p:nvGraphicFramePr>
        <p:xfrm>
          <a:off x="5526088" y="3222625"/>
          <a:ext cx="598487" cy="579438"/>
        </p:xfrm>
        <a:graphic>
          <a:graphicData uri="http://schemas.openxmlformats.org/presentationml/2006/ole">
            <mc:AlternateContent xmlns:mc="http://schemas.openxmlformats.org/markup-compatibility/2006">
              <mc:Choice xmlns:v="urn:schemas-microsoft-com:vml" Requires="v">
                <p:oleObj name="Clip" r:id="rId9" imgW="1305000" imgH="1085760" progId="MS_ClipArt_Gallery.5">
                  <p:embed/>
                </p:oleObj>
              </mc:Choice>
              <mc:Fallback>
                <p:oleObj name="Clip" r:id="rId9" imgW="1305000" imgH="1085760" progId="MS_ClipArt_Gallery.5">
                  <p:embed/>
                  <p:pic>
                    <p:nvPicPr>
                      <p:cNvPr id="11266"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6088" y="3222625"/>
                        <a:ext cx="598487"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1282" name="Freeform 18"/>
          <p:cNvSpPr>
            <a:spLocks/>
          </p:cNvSpPr>
          <p:nvPr/>
        </p:nvSpPr>
        <p:spPr bwMode="auto">
          <a:xfrm flipV="1">
            <a:off x="5021263" y="4238625"/>
            <a:ext cx="1244600" cy="98425"/>
          </a:xfrm>
          <a:custGeom>
            <a:avLst/>
            <a:gdLst>
              <a:gd name="T0" fmla="*/ 0 w 513"/>
              <a:gd name="T1" fmla="*/ 0 h 1"/>
              <a:gd name="T2" fmla="*/ 1244600 w 513"/>
              <a:gd name="T3" fmla="*/ 0 h 1"/>
              <a:gd name="T4" fmla="*/ 0 60000 65536"/>
              <a:gd name="T5" fmla="*/ 0 60000 65536"/>
              <a:gd name="T6" fmla="*/ 0 w 513"/>
              <a:gd name="T7" fmla="*/ 0 h 1"/>
              <a:gd name="T8" fmla="*/ 513 w 513"/>
              <a:gd name="T9" fmla="*/ 1 h 1"/>
            </a:gdLst>
            <a:ahLst/>
            <a:cxnLst>
              <a:cxn ang="T4">
                <a:pos x="T0" y="T1"/>
              </a:cxn>
              <a:cxn ang="T5">
                <a:pos x="T2" y="T3"/>
              </a:cxn>
            </a:cxnLst>
            <a:rect l="T6" t="T7" r="T8" b="T9"/>
            <a:pathLst>
              <a:path w="513" h="1">
                <a:moveTo>
                  <a:pt x="0" y="0"/>
                </a:moveTo>
                <a:lnTo>
                  <a:pt x="513"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aphicFrame>
        <p:nvGraphicFramePr>
          <p:cNvPr id="11267" name="Object 19"/>
          <p:cNvGraphicFramePr>
            <a:graphicFrameLocks noChangeAspect="1"/>
          </p:cNvGraphicFramePr>
          <p:nvPr/>
        </p:nvGraphicFramePr>
        <p:xfrm>
          <a:off x="5553075" y="4951413"/>
          <a:ext cx="598488" cy="579437"/>
        </p:xfrm>
        <a:graphic>
          <a:graphicData uri="http://schemas.openxmlformats.org/presentationml/2006/ole">
            <mc:AlternateContent xmlns:mc="http://schemas.openxmlformats.org/markup-compatibility/2006">
              <mc:Choice xmlns:v="urn:schemas-microsoft-com:vml" Requires="v">
                <p:oleObj name="Clip" r:id="rId11" imgW="1305000" imgH="1085760" progId="MS_ClipArt_Gallery.5">
                  <p:embed/>
                </p:oleObj>
              </mc:Choice>
              <mc:Fallback>
                <p:oleObj name="Clip" r:id="rId11" imgW="1305000" imgH="1085760" progId="MS_ClipArt_Gallery.5">
                  <p:embed/>
                  <p:pic>
                    <p:nvPicPr>
                      <p:cNvPr id="11267"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3075" y="4951413"/>
                        <a:ext cx="598488" cy="579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1283" name="modem"/>
          <p:cNvSpPr>
            <a:spLocks noEditPoints="1" noChangeArrowheads="1"/>
          </p:cNvSpPr>
          <p:nvPr/>
        </p:nvSpPr>
        <p:spPr bwMode="auto">
          <a:xfrm>
            <a:off x="2435225" y="4232275"/>
            <a:ext cx="1033463" cy="207963"/>
          </a:xfrm>
          <a:custGeom>
            <a:avLst/>
            <a:gdLst>
              <a:gd name="T0" fmla="*/ 0 w 21600"/>
              <a:gd name="T1" fmla="*/ 477574 h 21600"/>
              <a:gd name="T2" fmla="*/ 6732534 w 21600"/>
              <a:gd name="T3" fmla="*/ 0 h 21600"/>
              <a:gd name="T4" fmla="*/ 42636230 w 21600"/>
              <a:gd name="T5" fmla="*/ 0 h 21600"/>
              <a:gd name="T6" fmla="*/ 49446558 w 21600"/>
              <a:gd name="T7" fmla="*/ 477574 h 21600"/>
              <a:gd name="T8" fmla="*/ 49446558 w 21600"/>
              <a:gd name="T9" fmla="*/ 2002250 h 21600"/>
              <a:gd name="T10" fmla="*/ 0 w 21600"/>
              <a:gd name="T11" fmla="*/ 2002250 h 21600"/>
              <a:gd name="T12" fmla="*/ 24723303 w 21600"/>
              <a:gd name="T13" fmla="*/ 0 h 21600"/>
              <a:gd name="T14" fmla="*/ 24723303 w 21600"/>
              <a:gd name="T15" fmla="*/ 2002250 h 21600"/>
              <a:gd name="T16" fmla="*/ 0 w 21600"/>
              <a:gd name="T17" fmla="*/ 1239912 h 21600"/>
              <a:gd name="T18" fmla="*/ 49446558 w 21600"/>
              <a:gd name="T19" fmla="*/ 123991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1284" name="Freeform 21"/>
          <p:cNvSpPr>
            <a:spLocks/>
          </p:cNvSpPr>
          <p:nvPr/>
        </p:nvSpPr>
        <p:spPr bwMode="auto">
          <a:xfrm>
            <a:off x="3470275" y="4368800"/>
            <a:ext cx="814388" cy="1588"/>
          </a:xfrm>
          <a:custGeom>
            <a:avLst/>
            <a:gdLst>
              <a:gd name="T0" fmla="*/ 0 w 513"/>
              <a:gd name="T1" fmla="*/ 0 h 1"/>
              <a:gd name="T2" fmla="*/ 814388 w 513"/>
              <a:gd name="T3" fmla="*/ 0 h 1"/>
              <a:gd name="T4" fmla="*/ 0 60000 65536"/>
              <a:gd name="T5" fmla="*/ 0 60000 65536"/>
              <a:gd name="T6" fmla="*/ 0 w 513"/>
              <a:gd name="T7" fmla="*/ 0 h 1"/>
              <a:gd name="T8" fmla="*/ 513 w 513"/>
              <a:gd name="T9" fmla="*/ 1 h 1"/>
            </a:gdLst>
            <a:ahLst/>
            <a:cxnLst>
              <a:cxn ang="T4">
                <a:pos x="T0" y="T1"/>
              </a:cxn>
              <a:cxn ang="T5">
                <a:pos x="T2" y="T3"/>
              </a:cxn>
            </a:cxnLst>
            <a:rect l="T6" t="T7" r="T8" b="T9"/>
            <a:pathLst>
              <a:path w="513" h="1">
                <a:moveTo>
                  <a:pt x="0" y="0"/>
                </a:moveTo>
                <a:lnTo>
                  <a:pt x="513"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85" name="Freeform 22"/>
          <p:cNvSpPr>
            <a:spLocks/>
          </p:cNvSpPr>
          <p:nvPr/>
        </p:nvSpPr>
        <p:spPr bwMode="auto">
          <a:xfrm flipV="1">
            <a:off x="4765675" y="3592513"/>
            <a:ext cx="776288" cy="677862"/>
          </a:xfrm>
          <a:custGeom>
            <a:avLst/>
            <a:gdLst>
              <a:gd name="T0" fmla="*/ 776288 w 489"/>
              <a:gd name="T1" fmla="*/ 677862 h 427"/>
              <a:gd name="T2" fmla="*/ 263525 w 489"/>
              <a:gd name="T3" fmla="*/ 677862 h 427"/>
              <a:gd name="T4" fmla="*/ 0 w 489"/>
              <a:gd name="T5" fmla="*/ 0 h 427"/>
              <a:gd name="T6" fmla="*/ 0 60000 65536"/>
              <a:gd name="T7" fmla="*/ 0 60000 65536"/>
              <a:gd name="T8" fmla="*/ 0 60000 65536"/>
              <a:gd name="T9" fmla="*/ 0 w 489"/>
              <a:gd name="T10" fmla="*/ 0 h 427"/>
              <a:gd name="T11" fmla="*/ 489 w 489"/>
              <a:gd name="T12" fmla="*/ 427 h 427"/>
            </a:gdLst>
            <a:ahLst/>
            <a:cxnLst>
              <a:cxn ang="T6">
                <a:pos x="T0" y="T1"/>
              </a:cxn>
              <a:cxn ang="T7">
                <a:pos x="T2" y="T3"/>
              </a:cxn>
              <a:cxn ang="T8">
                <a:pos x="T4" y="T5"/>
              </a:cxn>
            </a:cxnLst>
            <a:rect l="T9" t="T10" r="T11" b="T12"/>
            <a:pathLst>
              <a:path w="489" h="427">
                <a:moveTo>
                  <a:pt x="489" y="427"/>
                </a:moveTo>
                <a:lnTo>
                  <a:pt x="166" y="427"/>
                </a:lnTo>
                <a:lnTo>
                  <a:pt x="0"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86" name="Line 23"/>
          <p:cNvSpPr>
            <a:spLocks noChangeShapeType="1"/>
          </p:cNvSpPr>
          <p:nvPr/>
        </p:nvSpPr>
        <p:spPr bwMode="auto">
          <a:xfrm flipH="1" flipV="1">
            <a:off x="6511925" y="4613275"/>
            <a:ext cx="123825" cy="582613"/>
          </a:xfrm>
          <a:prstGeom prst="line">
            <a:avLst/>
          </a:prstGeom>
          <a:noFill/>
          <a:ln w="952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287" name="Text Box 24"/>
          <p:cNvSpPr txBox="1">
            <a:spLocks noChangeArrowheads="1"/>
          </p:cNvSpPr>
          <p:nvPr/>
        </p:nvSpPr>
        <p:spPr bwMode="auto">
          <a:xfrm>
            <a:off x="2408991" y="4484688"/>
            <a:ext cx="103989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dirty="0">
                <a:solidFill>
                  <a:srgbClr val="800000"/>
                </a:solidFill>
                <a:latin typeface="Helvetica"/>
              </a:rPr>
              <a:t>cable</a:t>
            </a:r>
          </a:p>
          <a:p>
            <a:pPr algn="ctr"/>
            <a:r>
              <a:rPr lang="en-US" sz="2000" dirty="0">
                <a:solidFill>
                  <a:srgbClr val="800000"/>
                </a:solidFill>
                <a:latin typeface="Helvetica"/>
              </a:rPr>
              <a:t>modem</a:t>
            </a:r>
            <a:endParaRPr lang="en-US" sz="2000" dirty="0">
              <a:solidFill>
                <a:srgbClr val="800000"/>
              </a:solidFill>
            </a:endParaRPr>
          </a:p>
        </p:txBody>
      </p:sp>
      <p:sp>
        <p:nvSpPr>
          <p:cNvPr id="11288" name="Line 25"/>
          <p:cNvSpPr>
            <a:spLocks noChangeShapeType="1"/>
          </p:cNvSpPr>
          <p:nvPr/>
        </p:nvSpPr>
        <p:spPr bwMode="auto">
          <a:xfrm>
            <a:off x="1870075" y="4351338"/>
            <a:ext cx="5667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9" name="Text Box 26"/>
          <p:cNvSpPr txBox="1">
            <a:spLocks noChangeArrowheads="1"/>
          </p:cNvSpPr>
          <p:nvPr/>
        </p:nvSpPr>
        <p:spPr bwMode="auto">
          <a:xfrm>
            <a:off x="1102282" y="4348163"/>
            <a:ext cx="1183161"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dirty="0">
                <a:latin typeface="Helvetica"/>
              </a:rPr>
              <a:t>to/from</a:t>
            </a:r>
          </a:p>
          <a:p>
            <a:pPr algn="ctr"/>
            <a:r>
              <a:rPr lang="en-US" sz="2000" dirty="0">
                <a:latin typeface="Helvetica"/>
              </a:rPr>
              <a:t>cable</a:t>
            </a:r>
          </a:p>
          <a:p>
            <a:pPr algn="ctr"/>
            <a:r>
              <a:rPr lang="en-US" sz="2000" dirty="0" err="1">
                <a:latin typeface="Helvetica"/>
              </a:rPr>
              <a:t>headend</a:t>
            </a:r>
            <a:endParaRPr lang="en-US" sz="2000" dirty="0"/>
          </a:p>
        </p:txBody>
      </p:sp>
      <p:grpSp>
        <p:nvGrpSpPr>
          <p:cNvPr id="11290" name="Group 27"/>
          <p:cNvGrpSpPr>
            <a:grpSpLocks/>
          </p:cNvGrpSpPr>
          <p:nvPr/>
        </p:nvGrpSpPr>
        <p:grpSpPr bwMode="auto">
          <a:xfrm>
            <a:off x="4246563" y="4146550"/>
            <a:ext cx="766762" cy="433388"/>
            <a:chOff x="3600" y="219"/>
            <a:chExt cx="360" cy="175"/>
          </a:xfrm>
        </p:grpSpPr>
        <p:sp>
          <p:nvSpPr>
            <p:cNvPr id="11333" name="Oval 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334" name="Line 2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35" name="Line 3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36" name="Rectangle 3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1337" name="Oval 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338" name="Group 33"/>
            <p:cNvGrpSpPr>
              <a:grpSpLocks/>
            </p:cNvGrpSpPr>
            <p:nvPr/>
          </p:nvGrpSpPr>
          <p:grpSpPr bwMode="auto">
            <a:xfrm>
              <a:off x="3686" y="244"/>
              <a:ext cx="177" cy="66"/>
              <a:chOff x="2848" y="848"/>
              <a:chExt cx="140" cy="98"/>
            </a:xfrm>
          </p:grpSpPr>
          <p:sp>
            <p:nvSpPr>
              <p:cNvPr id="11343" name="Line 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44" name="Line 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45" name="Line 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1339" name="Group 37"/>
            <p:cNvGrpSpPr>
              <a:grpSpLocks/>
            </p:cNvGrpSpPr>
            <p:nvPr/>
          </p:nvGrpSpPr>
          <p:grpSpPr bwMode="auto">
            <a:xfrm flipV="1">
              <a:off x="3686" y="243"/>
              <a:ext cx="177" cy="66"/>
              <a:chOff x="2848" y="848"/>
              <a:chExt cx="140" cy="98"/>
            </a:xfrm>
          </p:grpSpPr>
          <p:sp>
            <p:nvSpPr>
              <p:cNvPr id="11340" name="Line 3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41" name="Line 3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42" name="Line 4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1291" name="Text Box 41"/>
          <p:cNvSpPr txBox="1">
            <a:spLocks noChangeArrowheads="1"/>
          </p:cNvSpPr>
          <p:nvPr/>
        </p:nvSpPr>
        <p:spPr bwMode="auto">
          <a:xfrm>
            <a:off x="4260790" y="5632450"/>
            <a:ext cx="115423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dirty="0">
                <a:solidFill>
                  <a:srgbClr val="800000"/>
                </a:solidFill>
                <a:latin typeface="Helvetica"/>
              </a:rPr>
              <a:t>Ethernet</a:t>
            </a:r>
          </a:p>
          <a:p>
            <a:pPr algn="ctr"/>
            <a:endParaRPr lang="en-US" sz="2000" dirty="0">
              <a:solidFill>
                <a:srgbClr val="FF0000"/>
              </a:solidFill>
            </a:endParaRPr>
          </a:p>
        </p:txBody>
      </p:sp>
      <p:sp>
        <p:nvSpPr>
          <p:cNvPr id="11292" name="Line 42"/>
          <p:cNvSpPr>
            <a:spLocks noChangeShapeType="1"/>
          </p:cNvSpPr>
          <p:nvPr/>
        </p:nvSpPr>
        <p:spPr bwMode="auto">
          <a:xfrm flipV="1">
            <a:off x="4862513" y="4875213"/>
            <a:ext cx="69850" cy="819150"/>
          </a:xfrm>
          <a:prstGeom prst="line">
            <a:avLst/>
          </a:prstGeom>
          <a:noFill/>
          <a:ln w="952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293" name="Line 43"/>
          <p:cNvSpPr>
            <a:spLocks noChangeShapeType="1"/>
          </p:cNvSpPr>
          <p:nvPr/>
        </p:nvSpPr>
        <p:spPr bwMode="auto">
          <a:xfrm flipV="1">
            <a:off x="4875213" y="3586163"/>
            <a:ext cx="444500" cy="2093912"/>
          </a:xfrm>
          <a:prstGeom prst="line">
            <a:avLst/>
          </a:prstGeom>
          <a:noFill/>
          <a:ln w="952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294" name="Line 44"/>
          <p:cNvSpPr>
            <a:spLocks noChangeShapeType="1"/>
          </p:cNvSpPr>
          <p:nvPr/>
        </p:nvSpPr>
        <p:spPr bwMode="auto">
          <a:xfrm flipV="1">
            <a:off x="4860925" y="5186362"/>
            <a:ext cx="347663" cy="466725"/>
          </a:xfrm>
          <a:prstGeom prst="line">
            <a:avLst/>
          </a:prstGeom>
          <a:noFill/>
          <a:ln w="952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11295" name="Group 45"/>
          <p:cNvGrpSpPr>
            <a:grpSpLocks/>
          </p:cNvGrpSpPr>
          <p:nvPr/>
        </p:nvGrpSpPr>
        <p:grpSpPr bwMode="auto">
          <a:xfrm>
            <a:off x="5961063" y="3794125"/>
            <a:ext cx="681037" cy="820738"/>
            <a:chOff x="3221" y="3127"/>
            <a:chExt cx="429" cy="517"/>
          </a:xfrm>
        </p:grpSpPr>
        <p:sp>
          <p:nvSpPr>
            <p:cNvPr id="11296" name="Freeform 46"/>
            <p:cNvSpPr>
              <a:spLocks/>
            </p:cNvSpPr>
            <p:nvPr/>
          </p:nvSpPr>
          <p:spPr bwMode="auto">
            <a:xfrm>
              <a:off x="3336" y="3156"/>
              <a:ext cx="77" cy="85"/>
            </a:xfrm>
            <a:custGeom>
              <a:avLst/>
              <a:gdLst>
                <a:gd name="T0" fmla="*/ 27 w 199"/>
                <a:gd name="T1" fmla="*/ 11 h 232"/>
                <a:gd name="T2" fmla="*/ 21 w 199"/>
                <a:gd name="T3" fmla="*/ 14 h 232"/>
                <a:gd name="T4" fmla="*/ 16 w 199"/>
                <a:gd name="T5" fmla="*/ 18 h 232"/>
                <a:gd name="T6" fmla="*/ 12 w 199"/>
                <a:gd name="T7" fmla="*/ 23 h 232"/>
                <a:gd name="T8" fmla="*/ 8 w 199"/>
                <a:gd name="T9" fmla="*/ 28 h 232"/>
                <a:gd name="T10" fmla="*/ 5 w 199"/>
                <a:gd name="T11" fmla="*/ 33 h 232"/>
                <a:gd name="T12" fmla="*/ 2 w 199"/>
                <a:gd name="T13" fmla="*/ 40 h 232"/>
                <a:gd name="T14" fmla="*/ 1 w 199"/>
                <a:gd name="T15" fmla="*/ 46 h 232"/>
                <a:gd name="T16" fmla="*/ 0 w 199"/>
                <a:gd name="T17" fmla="*/ 52 h 232"/>
                <a:gd name="T18" fmla="*/ 1 w 199"/>
                <a:gd name="T19" fmla="*/ 61 h 232"/>
                <a:gd name="T20" fmla="*/ 5 w 199"/>
                <a:gd name="T21" fmla="*/ 68 h 232"/>
                <a:gd name="T22" fmla="*/ 10 w 199"/>
                <a:gd name="T23" fmla="*/ 74 h 232"/>
                <a:gd name="T24" fmla="*/ 17 w 199"/>
                <a:gd name="T25" fmla="*/ 79 h 232"/>
                <a:gd name="T26" fmla="*/ 26 w 199"/>
                <a:gd name="T27" fmla="*/ 83 h 232"/>
                <a:gd name="T28" fmla="*/ 34 w 199"/>
                <a:gd name="T29" fmla="*/ 84 h 232"/>
                <a:gd name="T30" fmla="*/ 43 w 199"/>
                <a:gd name="T31" fmla="*/ 85 h 232"/>
                <a:gd name="T32" fmla="*/ 52 w 199"/>
                <a:gd name="T33" fmla="*/ 84 h 232"/>
                <a:gd name="T34" fmla="*/ 53 w 199"/>
                <a:gd name="T35" fmla="*/ 84 h 232"/>
                <a:gd name="T36" fmla="*/ 55 w 199"/>
                <a:gd name="T37" fmla="*/ 83 h 232"/>
                <a:gd name="T38" fmla="*/ 57 w 199"/>
                <a:gd name="T39" fmla="*/ 81 h 232"/>
                <a:gd name="T40" fmla="*/ 57 w 199"/>
                <a:gd name="T41" fmla="*/ 80 h 232"/>
                <a:gd name="T42" fmla="*/ 56 w 199"/>
                <a:gd name="T43" fmla="*/ 78 h 232"/>
                <a:gd name="T44" fmla="*/ 55 w 199"/>
                <a:gd name="T45" fmla="*/ 76 h 232"/>
                <a:gd name="T46" fmla="*/ 52 w 199"/>
                <a:gd name="T47" fmla="*/ 74 h 232"/>
                <a:gd name="T48" fmla="*/ 50 w 199"/>
                <a:gd name="T49" fmla="*/ 74 h 232"/>
                <a:gd name="T50" fmla="*/ 45 w 199"/>
                <a:gd name="T51" fmla="*/ 72 h 232"/>
                <a:gd name="T52" fmla="*/ 41 w 199"/>
                <a:gd name="T53" fmla="*/ 71 h 232"/>
                <a:gd name="T54" fmla="*/ 36 w 199"/>
                <a:gd name="T55" fmla="*/ 71 h 232"/>
                <a:gd name="T56" fmla="*/ 32 w 199"/>
                <a:gd name="T57" fmla="*/ 70 h 232"/>
                <a:gd name="T58" fmla="*/ 28 w 199"/>
                <a:gd name="T59" fmla="*/ 69 h 232"/>
                <a:gd name="T60" fmla="*/ 24 w 199"/>
                <a:gd name="T61" fmla="*/ 67 h 232"/>
                <a:gd name="T62" fmla="*/ 21 w 199"/>
                <a:gd name="T63" fmla="*/ 64 h 232"/>
                <a:gd name="T64" fmla="*/ 17 w 199"/>
                <a:gd name="T65" fmla="*/ 61 h 232"/>
                <a:gd name="T66" fmla="*/ 15 w 199"/>
                <a:gd name="T67" fmla="*/ 47 h 232"/>
                <a:gd name="T68" fmla="*/ 19 w 199"/>
                <a:gd name="T69" fmla="*/ 35 h 232"/>
                <a:gd name="T70" fmla="*/ 26 w 199"/>
                <a:gd name="T71" fmla="*/ 26 h 232"/>
                <a:gd name="T72" fmla="*/ 36 w 199"/>
                <a:gd name="T73" fmla="*/ 18 h 232"/>
                <a:gd name="T74" fmla="*/ 47 w 199"/>
                <a:gd name="T75" fmla="*/ 12 h 232"/>
                <a:gd name="T76" fmla="*/ 58 w 199"/>
                <a:gd name="T77" fmla="*/ 8 h 232"/>
                <a:gd name="T78" fmla="*/ 69 w 199"/>
                <a:gd name="T79" fmla="*/ 4 h 232"/>
                <a:gd name="T80" fmla="*/ 77 w 199"/>
                <a:gd name="T81" fmla="*/ 1 h 232"/>
                <a:gd name="T82" fmla="*/ 72 w 199"/>
                <a:gd name="T83" fmla="*/ 0 h 232"/>
                <a:gd name="T84" fmla="*/ 67 w 199"/>
                <a:gd name="T85" fmla="*/ 0 h 232"/>
                <a:gd name="T86" fmla="*/ 60 w 199"/>
                <a:gd name="T87" fmla="*/ 1 h 232"/>
                <a:gd name="T88" fmla="*/ 53 w 199"/>
                <a:gd name="T89" fmla="*/ 1 h 232"/>
                <a:gd name="T90" fmla="*/ 47 w 199"/>
                <a:gd name="T91" fmla="*/ 4 h 232"/>
                <a:gd name="T92" fmla="*/ 40 w 199"/>
                <a:gd name="T93" fmla="*/ 6 h 232"/>
                <a:gd name="T94" fmla="*/ 33 w 199"/>
                <a:gd name="T95" fmla="*/ 8 h 232"/>
                <a:gd name="T96" fmla="*/ 27 w 199"/>
                <a:gd name="T97" fmla="*/ 11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297" name="Freeform 47"/>
            <p:cNvSpPr>
              <a:spLocks/>
            </p:cNvSpPr>
            <p:nvPr/>
          </p:nvSpPr>
          <p:spPr bwMode="auto">
            <a:xfrm>
              <a:off x="3467" y="3153"/>
              <a:ext cx="52" cy="66"/>
            </a:xfrm>
            <a:custGeom>
              <a:avLst/>
              <a:gdLst>
                <a:gd name="T0" fmla="*/ 44 w 128"/>
                <a:gd name="T1" fmla="*/ 22 h 180"/>
                <a:gd name="T2" fmla="*/ 46 w 128"/>
                <a:gd name="T3" fmla="*/ 28 h 180"/>
                <a:gd name="T4" fmla="*/ 45 w 128"/>
                <a:gd name="T5" fmla="*/ 34 h 180"/>
                <a:gd name="T6" fmla="*/ 42 w 128"/>
                <a:gd name="T7" fmla="*/ 40 h 180"/>
                <a:gd name="T8" fmla="*/ 37 w 128"/>
                <a:gd name="T9" fmla="*/ 44 h 180"/>
                <a:gd name="T10" fmla="*/ 31 w 128"/>
                <a:gd name="T11" fmla="*/ 48 h 180"/>
                <a:gd name="T12" fmla="*/ 25 w 128"/>
                <a:gd name="T13" fmla="*/ 53 h 180"/>
                <a:gd name="T14" fmla="*/ 18 w 128"/>
                <a:gd name="T15" fmla="*/ 56 h 180"/>
                <a:gd name="T16" fmla="*/ 12 w 128"/>
                <a:gd name="T17" fmla="*/ 60 h 180"/>
                <a:gd name="T18" fmla="*/ 11 w 128"/>
                <a:gd name="T19" fmla="*/ 62 h 180"/>
                <a:gd name="T20" fmla="*/ 11 w 128"/>
                <a:gd name="T21" fmla="*/ 62 h 180"/>
                <a:gd name="T22" fmla="*/ 11 w 128"/>
                <a:gd name="T23" fmla="*/ 64 h 180"/>
                <a:gd name="T24" fmla="*/ 11 w 128"/>
                <a:gd name="T25" fmla="*/ 65 h 180"/>
                <a:gd name="T26" fmla="*/ 13 w 128"/>
                <a:gd name="T27" fmla="*/ 66 h 180"/>
                <a:gd name="T28" fmla="*/ 14 w 128"/>
                <a:gd name="T29" fmla="*/ 66 h 180"/>
                <a:gd name="T30" fmla="*/ 15 w 128"/>
                <a:gd name="T31" fmla="*/ 66 h 180"/>
                <a:gd name="T32" fmla="*/ 17 w 128"/>
                <a:gd name="T33" fmla="*/ 66 h 180"/>
                <a:gd name="T34" fmla="*/ 24 w 128"/>
                <a:gd name="T35" fmla="*/ 62 h 180"/>
                <a:gd name="T36" fmla="*/ 31 w 128"/>
                <a:gd name="T37" fmla="*/ 58 h 180"/>
                <a:gd name="T38" fmla="*/ 38 w 128"/>
                <a:gd name="T39" fmla="*/ 53 h 180"/>
                <a:gd name="T40" fmla="*/ 44 w 128"/>
                <a:gd name="T41" fmla="*/ 48 h 180"/>
                <a:gd name="T42" fmla="*/ 49 w 128"/>
                <a:gd name="T43" fmla="*/ 42 h 180"/>
                <a:gd name="T44" fmla="*/ 52 w 128"/>
                <a:gd name="T45" fmla="*/ 35 h 180"/>
                <a:gd name="T46" fmla="*/ 52 w 128"/>
                <a:gd name="T47" fmla="*/ 28 h 180"/>
                <a:gd name="T48" fmla="*/ 50 w 128"/>
                <a:gd name="T49" fmla="*/ 20 h 180"/>
                <a:gd name="T50" fmla="*/ 46 w 128"/>
                <a:gd name="T51" fmla="*/ 14 h 180"/>
                <a:gd name="T52" fmla="*/ 39 w 128"/>
                <a:gd name="T53" fmla="*/ 9 h 180"/>
                <a:gd name="T54" fmla="*/ 32 w 128"/>
                <a:gd name="T55" fmla="*/ 5 h 180"/>
                <a:gd name="T56" fmla="*/ 23 w 128"/>
                <a:gd name="T57" fmla="*/ 3 h 180"/>
                <a:gd name="T58" fmla="*/ 15 w 128"/>
                <a:gd name="T59" fmla="*/ 1 h 180"/>
                <a:gd name="T60" fmla="*/ 8 w 128"/>
                <a:gd name="T61" fmla="*/ 0 h 180"/>
                <a:gd name="T62" fmla="*/ 2 w 128"/>
                <a:gd name="T63" fmla="*/ 0 h 180"/>
                <a:gd name="T64" fmla="*/ 0 w 128"/>
                <a:gd name="T65" fmla="*/ 1 h 180"/>
                <a:gd name="T66" fmla="*/ 6 w 128"/>
                <a:gd name="T67" fmla="*/ 3 h 180"/>
                <a:gd name="T68" fmla="*/ 12 w 128"/>
                <a:gd name="T69" fmla="*/ 5 h 180"/>
                <a:gd name="T70" fmla="*/ 19 w 128"/>
                <a:gd name="T71" fmla="*/ 7 h 180"/>
                <a:gd name="T72" fmla="*/ 25 w 128"/>
                <a:gd name="T73" fmla="*/ 8 h 180"/>
                <a:gd name="T74" fmla="*/ 31 w 128"/>
                <a:gd name="T75" fmla="*/ 11 h 180"/>
                <a:gd name="T76" fmla="*/ 36 w 128"/>
                <a:gd name="T77" fmla="*/ 14 h 180"/>
                <a:gd name="T78" fmla="*/ 41 w 128"/>
                <a:gd name="T79" fmla="*/ 17 h 180"/>
                <a:gd name="T80" fmla="*/ 44 w 128"/>
                <a:gd name="T81" fmla="*/ 22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298" name="Freeform 48"/>
            <p:cNvSpPr>
              <a:spLocks/>
            </p:cNvSpPr>
            <p:nvPr/>
          </p:nvSpPr>
          <p:spPr bwMode="auto">
            <a:xfrm>
              <a:off x="3287" y="3138"/>
              <a:ext cx="126" cy="138"/>
            </a:xfrm>
            <a:custGeom>
              <a:avLst/>
              <a:gdLst>
                <a:gd name="T0" fmla="*/ 39 w 322"/>
                <a:gd name="T1" fmla="*/ 26 h 378"/>
                <a:gd name="T2" fmla="*/ 21 w 322"/>
                <a:gd name="T3" fmla="*/ 42 h 378"/>
                <a:gd name="T4" fmla="*/ 7 w 322"/>
                <a:gd name="T5" fmla="*/ 61 h 378"/>
                <a:gd name="T6" fmla="*/ 0 w 322"/>
                <a:gd name="T7" fmla="*/ 83 h 378"/>
                <a:gd name="T8" fmla="*/ 1 w 322"/>
                <a:gd name="T9" fmla="*/ 97 h 378"/>
                <a:gd name="T10" fmla="*/ 4 w 322"/>
                <a:gd name="T11" fmla="*/ 103 h 378"/>
                <a:gd name="T12" fmla="*/ 7 w 322"/>
                <a:gd name="T13" fmla="*/ 108 h 378"/>
                <a:gd name="T14" fmla="*/ 13 w 322"/>
                <a:gd name="T15" fmla="*/ 113 h 378"/>
                <a:gd name="T16" fmla="*/ 22 w 322"/>
                <a:gd name="T17" fmla="*/ 118 h 378"/>
                <a:gd name="T18" fmla="*/ 34 w 322"/>
                <a:gd name="T19" fmla="*/ 123 h 378"/>
                <a:gd name="T20" fmla="*/ 47 w 322"/>
                <a:gd name="T21" fmla="*/ 128 h 378"/>
                <a:gd name="T22" fmla="*/ 59 w 322"/>
                <a:gd name="T23" fmla="*/ 131 h 378"/>
                <a:gd name="T24" fmla="*/ 73 w 322"/>
                <a:gd name="T25" fmla="*/ 134 h 378"/>
                <a:gd name="T26" fmla="*/ 86 w 322"/>
                <a:gd name="T27" fmla="*/ 135 h 378"/>
                <a:gd name="T28" fmla="*/ 99 w 322"/>
                <a:gd name="T29" fmla="*/ 137 h 378"/>
                <a:gd name="T30" fmla="*/ 113 w 322"/>
                <a:gd name="T31" fmla="*/ 137 h 378"/>
                <a:gd name="T32" fmla="*/ 122 w 322"/>
                <a:gd name="T33" fmla="*/ 138 h 378"/>
                <a:gd name="T34" fmla="*/ 125 w 322"/>
                <a:gd name="T35" fmla="*/ 135 h 378"/>
                <a:gd name="T36" fmla="*/ 126 w 322"/>
                <a:gd name="T37" fmla="*/ 131 h 378"/>
                <a:gd name="T38" fmla="*/ 123 w 322"/>
                <a:gd name="T39" fmla="*/ 129 h 378"/>
                <a:gd name="T40" fmla="*/ 115 w 322"/>
                <a:gd name="T41" fmla="*/ 127 h 378"/>
                <a:gd name="T42" fmla="*/ 103 w 322"/>
                <a:gd name="T43" fmla="*/ 124 h 378"/>
                <a:gd name="T44" fmla="*/ 91 w 322"/>
                <a:gd name="T45" fmla="*/ 123 h 378"/>
                <a:gd name="T46" fmla="*/ 78 w 322"/>
                <a:gd name="T47" fmla="*/ 121 h 378"/>
                <a:gd name="T48" fmla="*/ 67 w 322"/>
                <a:gd name="T49" fmla="*/ 119 h 378"/>
                <a:gd name="T50" fmla="*/ 54 w 322"/>
                <a:gd name="T51" fmla="*/ 116 h 378"/>
                <a:gd name="T52" fmla="*/ 43 w 322"/>
                <a:gd name="T53" fmla="*/ 113 h 378"/>
                <a:gd name="T54" fmla="*/ 31 w 322"/>
                <a:gd name="T55" fmla="*/ 108 h 378"/>
                <a:gd name="T56" fmla="*/ 22 w 322"/>
                <a:gd name="T57" fmla="*/ 103 h 378"/>
                <a:gd name="T58" fmla="*/ 15 w 322"/>
                <a:gd name="T59" fmla="*/ 95 h 378"/>
                <a:gd name="T60" fmla="*/ 13 w 322"/>
                <a:gd name="T61" fmla="*/ 85 h 378"/>
                <a:gd name="T62" fmla="*/ 15 w 322"/>
                <a:gd name="T63" fmla="*/ 73 h 378"/>
                <a:gd name="T64" fmla="*/ 20 w 322"/>
                <a:gd name="T65" fmla="*/ 62 h 378"/>
                <a:gd name="T66" fmla="*/ 28 w 322"/>
                <a:gd name="T67" fmla="*/ 50 h 378"/>
                <a:gd name="T68" fmla="*/ 37 w 322"/>
                <a:gd name="T69" fmla="*/ 40 h 378"/>
                <a:gd name="T70" fmla="*/ 48 w 322"/>
                <a:gd name="T71" fmla="*/ 30 h 378"/>
                <a:gd name="T72" fmla="*/ 60 w 322"/>
                <a:gd name="T73" fmla="*/ 21 h 378"/>
                <a:gd name="T74" fmla="*/ 76 w 322"/>
                <a:gd name="T75" fmla="*/ 14 h 378"/>
                <a:gd name="T76" fmla="*/ 93 w 322"/>
                <a:gd name="T77" fmla="*/ 7 h 378"/>
                <a:gd name="T78" fmla="*/ 103 w 322"/>
                <a:gd name="T79" fmla="*/ 3 h 378"/>
                <a:gd name="T80" fmla="*/ 100 w 322"/>
                <a:gd name="T81" fmla="*/ 0 h 378"/>
                <a:gd name="T82" fmla="*/ 86 w 322"/>
                <a:gd name="T83" fmla="*/ 1 h 378"/>
                <a:gd name="T84" fmla="*/ 70 w 322"/>
                <a:gd name="T85" fmla="*/ 7 h 378"/>
                <a:gd name="T86" fmla="*/ 55 w 322"/>
                <a:gd name="T87" fmla="*/ 14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299" name="Freeform 49"/>
            <p:cNvSpPr>
              <a:spLocks/>
            </p:cNvSpPr>
            <p:nvPr/>
          </p:nvSpPr>
          <p:spPr bwMode="auto">
            <a:xfrm>
              <a:off x="3465" y="3134"/>
              <a:ext cx="110" cy="92"/>
            </a:xfrm>
            <a:custGeom>
              <a:avLst/>
              <a:gdLst>
                <a:gd name="T0" fmla="*/ 91 w 283"/>
                <a:gd name="T1" fmla="*/ 28 h 252"/>
                <a:gd name="T2" fmla="*/ 96 w 283"/>
                <a:gd name="T3" fmla="*/ 33 h 252"/>
                <a:gd name="T4" fmla="*/ 100 w 283"/>
                <a:gd name="T5" fmla="*/ 39 h 252"/>
                <a:gd name="T6" fmla="*/ 101 w 283"/>
                <a:gd name="T7" fmla="*/ 45 h 252"/>
                <a:gd name="T8" fmla="*/ 101 w 283"/>
                <a:gd name="T9" fmla="*/ 52 h 252"/>
                <a:gd name="T10" fmla="*/ 100 w 283"/>
                <a:gd name="T11" fmla="*/ 57 h 252"/>
                <a:gd name="T12" fmla="*/ 98 w 283"/>
                <a:gd name="T13" fmla="*/ 62 h 252"/>
                <a:gd name="T14" fmla="*/ 95 w 283"/>
                <a:gd name="T15" fmla="*/ 67 h 252"/>
                <a:gd name="T16" fmla="*/ 92 w 283"/>
                <a:gd name="T17" fmla="*/ 70 h 252"/>
                <a:gd name="T18" fmla="*/ 87 w 283"/>
                <a:gd name="T19" fmla="*/ 74 h 252"/>
                <a:gd name="T20" fmla="*/ 84 w 283"/>
                <a:gd name="T21" fmla="*/ 78 h 252"/>
                <a:gd name="T22" fmla="*/ 79 w 283"/>
                <a:gd name="T23" fmla="*/ 82 h 252"/>
                <a:gd name="T24" fmla="*/ 75 w 283"/>
                <a:gd name="T25" fmla="*/ 85 h 252"/>
                <a:gd name="T26" fmla="*/ 74 w 283"/>
                <a:gd name="T27" fmla="*/ 87 h 252"/>
                <a:gd name="T28" fmla="*/ 74 w 283"/>
                <a:gd name="T29" fmla="*/ 88 h 252"/>
                <a:gd name="T30" fmla="*/ 74 w 283"/>
                <a:gd name="T31" fmla="*/ 89 h 252"/>
                <a:gd name="T32" fmla="*/ 75 w 283"/>
                <a:gd name="T33" fmla="*/ 91 h 252"/>
                <a:gd name="T34" fmla="*/ 77 w 283"/>
                <a:gd name="T35" fmla="*/ 91 h 252"/>
                <a:gd name="T36" fmla="*/ 79 w 283"/>
                <a:gd name="T37" fmla="*/ 92 h 252"/>
                <a:gd name="T38" fmla="*/ 80 w 283"/>
                <a:gd name="T39" fmla="*/ 91 h 252"/>
                <a:gd name="T40" fmla="*/ 81 w 283"/>
                <a:gd name="T41" fmla="*/ 91 h 252"/>
                <a:gd name="T42" fmla="*/ 90 w 283"/>
                <a:gd name="T43" fmla="*/ 85 h 252"/>
                <a:gd name="T44" fmla="*/ 98 w 283"/>
                <a:gd name="T45" fmla="*/ 78 h 252"/>
                <a:gd name="T46" fmla="*/ 104 w 283"/>
                <a:gd name="T47" fmla="*/ 70 h 252"/>
                <a:gd name="T48" fmla="*/ 108 w 283"/>
                <a:gd name="T49" fmla="*/ 61 h 252"/>
                <a:gd name="T50" fmla="*/ 110 w 283"/>
                <a:gd name="T51" fmla="*/ 51 h 252"/>
                <a:gd name="T52" fmla="*/ 109 w 283"/>
                <a:gd name="T53" fmla="*/ 42 h 252"/>
                <a:gd name="T54" fmla="*/ 105 w 283"/>
                <a:gd name="T55" fmla="*/ 33 h 252"/>
                <a:gd name="T56" fmla="*/ 98 w 283"/>
                <a:gd name="T57" fmla="*/ 25 h 252"/>
                <a:gd name="T58" fmla="*/ 93 w 283"/>
                <a:gd name="T59" fmla="*/ 21 h 252"/>
                <a:gd name="T60" fmla="*/ 86 w 283"/>
                <a:gd name="T61" fmla="*/ 18 h 252"/>
                <a:gd name="T62" fmla="*/ 79 w 283"/>
                <a:gd name="T63" fmla="*/ 14 h 252"/>
                <a:gd name="T64" fmla="*/ 72 w 283"/>
                <a:gd name="T65" fmla="*/ 11 h 252"/>
                <a:gd name="T66" fmla="*/ 64 w 283"/>
                <a:gd name="T67" fmla="*/ 8 h 252"/>
                <a:gd name="T68" fmla="*/ 56 w 283"/>
                <a:gd name="T69" fmla="*/ 6 h 252"/>
                <a:gd name="T70" fmla="*/ 48 w 283"/>
                <a:gd name="T71" fmla="*/ 5 h 252"/>
                <a:gd name="T72" fmla="*/ 40 w 283"/>
                <a:gd name="T73" fmla="*/ 3 h 252"/>
                <a:gd name="T74" fmla="*/ 32 w 283"/>
                <a:gd name="T75" fmla="*/ 2 h 252"/>
                <a:gd name="T76" fmla="*/ 26 w 283"/>
                <a:gd name="T77" fmla="*/ 1 h 252"/>
                <a:gd name="T78" fmla="*/ 19 w 283"/>
                <a:gd name="T79" fmla="*/ 0 h 252"/>
                <a:gd name="T80" fmla="*/ 13 w 283"/>
                <a:gd name="T81" fmla="*/ 0 h 252"/>
                <a:gd name="T82" fmla="*/ 8 w 283"/>
                <a:gd name="T83" fmla="*/ 0 h 252"/>
                <a:gd name="T84" fmla="*/ 4 w 283"/>
                <a:gd name="T85" fmla="*/ 0 h 252"/>
                <a:gd name="T86" fmla="*/ 2 w 283"/>
                <a:gd name="T87" fmla="*/ 1 h 252"/>
                <a:gd name="T88" fmla="*/ 0 w 283"/>
                <a:gd name="T89" fmla="*/ 2 h 252"/>
                <a:gd name="T90" fmla="*/ 5 w 283"/>
                <a:gd name="T91" fmla="*/ 3 h 252"/>
                <a:gd name="T92" fmla="*/ 9 w 283"/>
                <a:gd name="T93" fmla="*/ 3 h 252"/>
                <a:gd name="T94" fmla="*/ 15 w 283"/>
                <a:gd name="T95" fmla="*/ 4 h 252"/>
                <a:gd name="T96" fmla="*/ 20 w 283"/>
                <a:gd name="T97" fmla="*/ 5 h 252"/>
                <a:gd name="T98" fmla="*/ 26 w 283"/>
                <a:gd name="T99" fmla="*/ 6 h 252"/>
                <a:gd name="T100" fmla="*/ 32 w 283"/>
                <a:gd name="T101" fmla="*/ 7 h 252"/>
                <a:gd name="T102" fmla="*/ 38 w 283"/>
                <a:gd name="T103" fmla="*/ 8 h 252"/>
                <a:gd name="T104" fmla="*/ 44 w 283"/>
                <a:gd name="T105" fmla="*/ 9 h 252"/>
                <a:gd name="T106" fmla="*/ 50 w 283"/>
                <a:gd name="T107" fmla="*/ 11 h 252"/>
                <a:gd name="T108" fmla="*/ 57 w 283"/>
                <a:gd name="T109" fmla="*/ 12 h 252"/>
                <a:gd name="T110" fmla="*/ 63 w 283"/>
                <a:gd name="T111" fmla="*/ 14 h 252"/>
                <a:gd name="T112" fmla="*/ 69 w 283"/>
                <a:gd name="T113" fmla="*/ 16 h 252"/>
                <a:gd name="T114" fmla="*/ 75 w 283"/>
                <a:gd name="T115" fmla="*/ 19 h 252"/>
                <a:gd name="T116" fmla="*/ 81 w 283"/>
                <a:gd name="T117" fmla="*/ 22 h 252"/>
                <a:gd name="T118" fmla="*/ 86 w 283"/>
                <a:gd name="T119" fmla="*/ 25 h 252"/>
                <a:gd name="T120" fmla="*/ 91 w 283"/>
                <a:gd name="T121" fmla="*/ 28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300" name="Freeform 50"/>
            <p:cNvSpPr>
              <a:spLocks/>
            </p:cNvSpPr>
            <p:nvPr/>
          </p:nvSpPr>
          <p:spPr bwMode="auto">
            <a:xfrm>
              <a:off x="3240" y="3178"/>
              <a:ext cx="44" cy="85"/>
            </a:xfrm>
            <a:custGeom>
              <a:avLst/>
              <a:gdLst>
                <a:gd name="T0" fmla="*/ 0 w 114"/>
                <a:gd name="T1" fmla="*/ 46 h 238"/>
                <a:gd name="T2" fmla="*/ 0 w 114"/>
                <a:gd name="T3" fmla="*/ 53 h 238"/>
                <a:gd name="T4" fmla="*/ 2 w 114"/>
                <a:gd name="T5" fmla="*/ 60 h 238"/>
                <a:gd name="T6" fmla="*/ 5 w 114"/>
                <a:gd name="T7" fmla="*/ 66 h 238"/>
                <a:gd name="T8" fmla="*/ 9 w 114"/>
                <a:gd name="T9" fmla="*/ 71 h 238"/>
                <a:gd name="T10" fmla="*/ 15 w 114"/>
                <a:gd name="T11" fmla="*/ 76 h 238"/>
                <a:gd name="T12" fmla="*/ 21 w 114"/>
                <a:gd name="T13" fmla="*/ 80 h 238"/>
                <a:gd name="T14" fmla="*/ 28 w 114"/>
                <a:gd name="T15" fmla="*/ 83 h 238"/>
                <a:gd name="T16" fmla="*/ 36 w 114"/>
                <a:gd name="T17" fmla="*/ 85 h 238"/>
                <a:gd name="T18" fmla="*/ 38 w 114"/>
                <a:gd name="T19" fmla="*/ 85 h 238"/>
                <a:gd name="T20" fmla="*/ 40 w 114"/>
                <a:gd name="T21" fmla="*/ 84 h 238"/>
                <a:gd name="T22" fmla="*/ 42 w 114"/>
                <a:gd name="T23" fmla="*/ 83 h 238"/>
                <a:gd name="T24" fmla="*/ 43 w 114"/>
                <a:gd name="T25" fmla="*/ 81 h 238"/>
                <a:gd name="T26" fmla="*/ 43 w 114"/>
                <a:gd name="T27" fmla="*/ 79 h 238"/>
                <a:gd name="T28" fmla="*/ 42 w 114"/>
                <a:gd name="T29" fmla="*/ 77 h 238"/>
                <a:gd name="T30" fmla="*/ 41 w 114"/>
                <a:gd name="T31" fmla="*/ 75 h 238"/>
                <a:gd name="T32" fmla="*/ 39 w 114"/>
                <a:gd name="T33" fmla="*/ 75 h 238"/>
                <a:gd name="T34" fmla="*/ 32 w 114"/>
                <a:gd name="T35" fmla="*/ 72 h 238"/>
                <a:gd name="T36" fmla="*/ 25 w 114"/>
                <a:gd name="T37" fmla="*/ 69 h 238"/>
                <a:gd name="T38" fmla="*/ 19 w 114"/>
                <a:gd name="T39" fmla="*/ 64 h 238"/>
                <a:gd name="T40" fmla="*/ 15 w 114"/>
                <a:gd name="T41" fmla="*/ 60 h 238"/>
                <a:gd name="T42" fmla="*/ 12 w 114"/>
                <a:gd name="T43" fmla="*/ 53 h 238"/>
                <a:gd name="T44" fmla="*/ 11 w 114"/>
                <a:gd name="T45" fmla="*/ 47 h 238"/>
                <a:gd name="T46" fmla="*/ 11 w 114"/>
                <a:gd name="T47" fmla="*/ 40 h 238"/>
                <a:gd name="T48" fmla="*/ 14 w 114"/>
                <a:gd name="T49" fmla="*/ 33 h 238"/>
                <a:gd name="T50" fmla="*/ 16 w 114"/>
                <a:gd name="T51" fmla="*/ 27 h 238"/>
                <a:gd name="T52" fmla="*/ 20 w 114"/>
                <a:gd name="T53" fmla="*/ 22 h 238"/>
                <a:gd name="T54" fmla="*/ 24 w 114"/>
                <a:gd name="T55" fmla="*/ 18 h 238"/>
                <a:gd name="T56" fmla="*/ 28 w 114"/>
                <a:gd name="T57" fmla="*/ 14 h 238"/>
                <a:gd name="T58" fmla="*/ 32 w 114"/>
                <a:gd name="T59" fmla="*/ 10 h 238"/>
                <a:gd name="T60" fmla="*/ 37 w 114"/>
                <a:gd name="T61" fmla="*/ 6 h 238"/>
                <a:gd name="T62" fmla="*/ 41 w 114"/>
                <a:gd name="T63" fmla="*/ 3 h 238"/>
                <a:gd name="T64" fmla="*/ 44 w 114"/>
                <a:gd name="T65" fmla="*/ 0 h 238"/>
                <a:gd name="T66" fmla="*/ 41 w 114"/>
                <a:gd name="T67" fmla="*/ 0 h 238"/>
                <a:gd name="T68" fmla="*/ 36 w 114"/>
                <a:gd name="T69" fmla="*/ 2 h 238"/>
                <a:gd name="T70" fmla="*/ 29 w 114"/>
                <a:gd name="T71" fmla="*/ 6 h 238"/>
                <a:gd name="T72" fmla="*/ 22 w 114"/>
                <a:gd name="T73" fmla="*/ 13 h 238"/>
                <a:gd name="T74" fmla="*/ 14 w 114"/>
                <a:gd name="T75" fmla="*/ 20 h 238"/>
                <a:gd name="T76" fmla="*/ 8 w 114"/>
                <a:gd name="T77" fmla="*/ 29 h 238"/>
                <a:gd name="T78" fmla="*/ 3 w 114"/>
                <a:gd name="T79" fmla="*/ 38 h 238"/>
                <a:gd name="T80" fmla="*/ 0 w 114"/>
                <a:gd name="T81" fmla="*/ 46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301" name="Freeform 51"/>
            <p:cNvSpPr>
              <a:spLocks/>
            </p:cNvSpPr>
            <p:nvPr/>
          </p:nvSpPr>
          <p:spPr bwMode="auto">
            <a:xfrm>
              <a:off x="3554" y="3127"/>
              <a:ext cx="96" cy="114"/>
            </a:xfrm>
            <a:custGeom>
              <a:avLst/>
              <a:gdLst>
                <a:gd name="T0" fmla="*/ 81 w 246"/>
                <a:gd name="T1" fmla="*/ 46 h 310"/>
                <a:gd name="T2" fmla="*/ 85 w 246"/>
                <a:gd name="T3" fmla="*/ 53 h 310"/>
                <a:gd name="T4" fmla="*/ 88 w 246"/>
                <a:gd name="T5" fmla="*/ 60 h 310"/>
                <a:gd name="T6" fmla="*/ 86 w 246"/>
                <a:gd name="T7" fmla="*/ 69 h 310"/>
                <a:gd name="T8" fmla="*/ 81 w 246"/>
                <a:gd name="T9" fmla="*/ 77 h 310"/>
                <a:gd name="T10" fmla="*/ 73 w 246"/>
                <a:gd name="T11" fmla="*/ 84 h 310"/>
                <a:gd name="T12" fmla="*/ 65 w 246"/>
                <a:gd name="T13" fmla="*/ 90 h 310"/>
                <a:gd name="T14" fmla="*/ 56 w 246"/>
                <a:gd name="T15" fmla="*/ 97 h 310"/>
                <a:gd name="T16" fmla="*/ 50 w 246"/>
                <a:gd name="T17" fmla="*/ 102 h 310"/>
                <a:gd name="T18" fmla="*/ 48 w 246"/>
                <a:gd name="T19" fmla="*/ 106 h 310"/>
                <a:gd name="T20" fmla="*/ 47 w 246"/>
                <a:gd name="T21" fmla="*/ 109 h 310"/>
                <a:gd name="T22" fmla="*/ 47 w 246"/>
                <a:gd name="T23" fmla="*/ 112 h 310"/>
                <a:gd name="T24" fmla="*/ 51 w 246"/>
                <a:gd name="T25" fmla="*/ 114 h 310"/>
                <a:gd name="T26" fmla="*/ 54 w 246"/>
                <a:gd name="T27" fmla="*/ 114 h 310"/>
                <a:gd name="T28" fmla="*/ 60 w 246"/>
                <a:gd name="T29" fmla="*/ 108 h 310"/>
                <a:gd name="T30" fmla="*/ 70 w 246"/>
                <a:gd name="T31" fmla="*/ 99 h 310"/>
                <a:gd name="T32" fmla="*/ 81 w 246"/>
                <a:gd name="T33" fmla="*/ 90 h 310"/>
                <a:gd name="T34" fmla="*/ 90 w 246"/>
                <a:gd name="T35" fmla="*/ 81 h 310"/>
                <a:gd name="T36" fmla="*/ 96 w 246"/>
                <a:gd name="T37" fmla="*/ 69 h 310"/>
                <a:gd name="T38" fmla="*/ 94 w 246"/>
                <a:gd name="T39" fmla="*/ 56 h 310"/>
                <a:gd name="T40" fmla="*/ 89 w 246"/>
                <a:gd name="T41" fmla="*/ 44 h 310"/>
                <a:gd name="T42" fmla="*/ 78 w 246"/>
                <a:gd name="T43" fmla="*/ 35 h 310"/>
                <a:gd name="T44" fmla="*/ 69 w 246"/>
                <a:gd name="T45" fmla="*/ 27 h 310"/>
                <a:gd name="T46" fmla="*/ 59 w 246"/>
                <a:gd name="T47" fmla="*/ 22 h 310"/>
                <a:gd name="T48" fmla="*/ 49 w 246"/>
                <a:gd name="T49" fmla="*/ 16 h 310"/>
                <a:gd name="T50" fmla="*/ 38 w 246"/>
                <a:gd name="T51" fmla="*/ 10 h 310"/>
                <a:gd name="T52" fmla="*/ 28 w 246"/>
                <a:gd name="T53" fmla="*/ 6 h 310"/>
                <a:gd name="T54" fmla="*/ 18 w 246"/>
                <a:gd name="T55" fmla="*/ 3 h 310"/>
                <a:gd name="T56" fmla="*/ 9 w 246"/>
                <a:gd name="T57" fmla="*/ 0 h 310"/>
                <a:gd name="T58" fmla="*/ 3 w 246"/>
                <a:gd name="T59" fmla="*/ 0 h 310"/>
                <a:gd name="T60" fmla="*/ 3 w 246"/>
                <a:gd name="T61" fmla="*/ 2 h 310"/>
                <a:gd name="T62" fmla="*/ 11 w 246"/>
                <a:gd name="T63" fmla="*/ 5 h 310"/>
                <a:gd name="T64" fmla="*/ 20 w 246"/>
                <a:gd name="T65" fmla="*/ 9 h 310"/>
                <a:gd name="T66" fmla="*/ 30 w 246"/>
                <a:gd name="T67" fmla="*/ 14 h 310"/>
                <a:gd name="T68" fmla="*/ 41 w 246"/>
                <a:gd name="T69" fmla="*/ 19 h 310"/>
                <a:gd name="T70" fmla="*/ 52 w 246"/>
                <a:gd name="T71" fmla="*/ 25 h 310"/>
                <a:gd name="T72" fmla="*/ 64 w 246"/>
                <a:gd name="T73" fmla="*/ 32 h 310"/>
                <a:gd name="T74" fmla="*/ 73 w 246"/>
                <a:gd name="T75" fmla="*/ 39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302" name="Freeform 52"/>
            <p:cNvSpPr>
              <a:spLocks/>
            </p:cNvSpPr>
            <p:nvPr/>
          </p:nvSpPr>
          <p:spPr bwMode="auto">
            <a:xfrm>
              <a:off x="3448" y="3261"/>
              <a:ext cx="33" cy="68"/>
            </a:xfrm>
            <a:custGeom>
              <a:avLst/>
              <a:gdLst>
                <a:gd name="T0" fmla="*/ 12 w 83"/>
                <a:gd name="T1" fmla="*/ 5 h 187"/>
                <a:gd name="T2" fmla="*/ 12 w 83"/>
                <a:gd name="T3" fmla="*/ 3 h 187"/>
                <a:gd name="T4" fmla="*/ 10 w 83"/>
                <a:gd name="T5" fmla="*/ 1 h 187"/>
                <a:gd name="T6" fmla="*/ 8 w 83"/>
                <a:gd name="T7" fmla="*/ 0 h 187"/>
                <a:gd name="T8" fmla="*/ 6 w 83"/>
                <a:gd name="T9" fmla="*/ 0 h 187"/>
                <a:gd name="T10" fmla="*/ 3 w 83"/>
                <a:gd name="T11" fmla="*/ 1 h 187"/>
                <a:gd name="T12" fmla="*/ 1 w 83"/>
                <a:gd name="T13" fmla="*/ 2 h 187"/>
                <a:gd name="T14" fmla="*/ 0 w 83"/>
                <a:gd name="T15" fmla="*/ 4 h 187"/>
                <a:gd name="T16" fmla="*/ 0 w 83"/>
                <a:gd name="T17" fmla="*/ 6 h 187"/>
                <a:gd name="T18" fmla="*/ 2 w 83"/>
                <a:gd name="T19" fmla="*/ 15 h 187"/>
                <a:gd name="T20" fmla="*/ 6 w 83"/>
                <a:gd name="T21" fmla="*/ 26 h 187"/>
                <a:gd name="T22" fmla="*/ 11 w 83"/>
                <a:gd name="T23" fmla="*/ 36 h 187"/>
                <a:gd name="T24" fmla="*/ 16 w 83"/>
                <a:gd name="T25" fmla="*/ 46 h 187"/>
                <a:gd name="T26" fmla="*/ 22 w 83"/>
                <a:gd name="T27" fmla="*/ 55 h 187"/>
                <a:gd name="T28" fmla="*/ 27 w 83"/>
                <a:gd name="T29" fmla="*/ 62 h 187"/>
                <a:gd name="T30" fmla="*/ 31 w 83"/>
                <a:gd name="T31" fmla="*/ 67 h 187"/>
                <a:gd name="T32" fmla="*/ 33 w 83"/>
                <a:gd name="T33" fmla="*/ 68 h 187"/>
                <a:gd name="T34" fmla="*/ 32 w 83"/>
                <a:gd name="T35" fmla="*/ 63 h 187"/>
                <a:gd name="T36" fmla="*/ 30 w 83"/>
                <a:gd name="T37" fmla="*/ 57 h 187"/>
                <a:gd name="T38" fmla="*/ 27 w 83"/>
                <a:gd name="T39" fmla="*/ 50 h 187"/>
                <a:gd name="T40" fmla="*/ 23 w 83"/>
                <a:gd name="T41" fmla="*/ 41 h 187"/>
                <a:gd name="T42" fmla="*/ 20 w 83"/>
                <a:gd name="T43" fmla="*/ 32 h 187"/>
                <a:gd name="T44" fmla="*/ 17 w 83"/>
                <a:gd name="T45" fmla="*/ 23 h 187"/>
                <a:gd name="T46" fmla="*/ 14 w 83"/>
                <a:gd name="T47" fmla="*/ 14 h 187"/>
                <a:gd name="T48" fmla="*/ 12 w 83"/>
                <a:gd name="T49" fmla="*/ 5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chemeClr va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303" name="Freeform 53"/>
            <p:cNvSpPr>
              <a:spLocks/>
            </p:cNvSpPr>
            <p:nvPr/>
          </p:nvSpPr>
          <p:spPr bwMode="auto">
            <a:xfrm>
              <a:off x="3434" y="3224"/>
              <a:ext cx="17" cy="35"/>
            </a:xfrm>
            <a:custGeom>
              <a:avLst/>
              <a:gdLst>
                <a:gd name="T0" fmla="*/ 9 w 44"/>
                <a:gd name="T1" fmla="*/ 4 h 94"/>
                <a:gd name="T2" fmla="*/ 8 w 44"/>
                <a:gd name="T3" fmla="*/ 2 h 94"/>
                <a:gd name="T4" fmla="*/ 7 w 44"/>
                <a:gd name="T5" fmla="*/ 1 h 94"/>
                <a:gd name="T6" fmla="*/ 5 w 44"/>
                <a:gd name="T7" fmla="*/ 0 h 94"/>
                <a:gd name="T8" fmla="*/ 4 w 44"/>
                <a:gd name="T9" fmla="*/ 0 h 94"/>
                <a:gd name="T10" fmla="*/ 2 w 44"/>
                <a:gd name="T11" fmla="*/ 0 h 94"/>
                <a:gd name="T12" fmla="*/ 1 w 44"/>
                <a:gd name="T13" fmla="*/ 1 h 94"/>
                <a:gd name="T14" fmla="*/ 0 w 44"/>
                <a:gd name="T15" fmla="*/ 3 h 94"/>
                <a:gd name="T16" fmla="*/ 0 w 44"/>
                <a:gd name="T17" fmla="*/ 4 h 94"/>
                <a:gd name="T18" fmla="*/ 0 w 44"/>
                <a:gd name="T19" fmla="*/ 9 h 94"/>
                <a:gd name="T20" fmla="*/ 2 w 44"/>
                <a:gd name="T21" fmla="*/ 14 h 94"/>
                <a:gd name="T22" fmla="*/ 3 w 44"/>
                <a:gd name="T23" fmla="*/ 19 h 94"/>
                <a:gd name="T24" fmla="*/ 5 w 44"/>
                <a:gd name="T25" fmla="*/ 24 h 94"/>
                <a:gd name="T26" fmla="*/ 8 w 44"/>
                <a:gd name="T27" fmla="*/ 29 h 94"/>
                <a:gd name="T28" fmla="*/ 11 w 44"/>
                <a:gd name="T29" fmla="*/ 32 h 94"/>
                <a:gd name="T30" fmla="*/ 14 w 44"/>
                <a:gd name="T31" fmla="*/ 35 h 94"/>
                <a:gd name="T32" fmla="*/ 16 w 44"/>
                <a:gd name="T33" fmla="*/ 35 h 94"/>
                <a:gd name="T34" fmla="*/ 17 w 44"/>
                <a:gd name="T35" fmla="*/ 28 h 94"/>
                <a:gd name="T36" fmla="*/ 15 w 44"/>
                <a:gd name="T37" fmla="*/ 20 h 94"/>
                <a:gd name="T38" fmla="*/ 12 w 44"/>
                <a:gd name="T39" fmla="*/ 12 h 94"/>
                <a:gd name="T40" fmla="*/ 9 w 44"/>
                <a:gd name="T41" fmla="*/ 4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304" name="Freeform 54"/>
            <p:cNvSpPr>
              <a:spLocks/>
            </p:cNvSpPr>
            <p:nvPr/>
          </p:nvSpPr>
          <p:spPr bwMode="auto">
            <a:xfrm>
              <a:off x="3420" y="3199"/>
              <a:ext cx="14" cy="20"/>
            </a:xfrm>
            <a:custGeom>
              <a:avLst/>
              <a:gdLst>
                <a:gd name="T0" fmla="*/ 7 w 38"/>
                <a:gd name="T1" fmla="*/ 3 h 54"/>
                <a:gd name="T2" fmla="*/ 7 w 38"/>
                <a:gd name="T3" fmla="*/ 3 h 54"/>
                <a:gd name="T4" fmla="*/ 7 w 38"/>
                <a:gd name="T5" fmla="*/ 3 h 54"/>
                <a:gd name="T6" fmla="*/ 7 w 38"/>
                <a:gd name="T7" fmla="*/ 3 h 54"/>
                <a:gd name="T8" fmla="*/ 7 w 38"/>
                <a:gd name="T9" fmla="*/ 3 h 54"/>
                <a:gd name="T10" fmla="*/ 7 w 38"/>
                <a:gd name="T11" fmla="*/ 1 h 54"/>
                <a:gd name="T12" fmla="*/ 6 w 38"/>
                <a:gd name="T13" fmla="*/ 0 h 54"/>
                <a:gd name="T14" fmla="*/ 4 w 38"/>
                <a:gd name="T15" fmla="*/ 0 h 54"/>
                <a:gd name="T16" fmla="*/ 3 w 38"/>
                <a:gd name="T17" fmla="*/ 0 h 54"/>
                <a:gd name="T18" fmla="*/ 1 w 38"/>
                <a:gd name="T19" fmla="*/ 0 h 54"/>
                <a:gd name="T20" fmla="*/ 0 w 38"/>
                <a:gd name="T21" fmla="*/ 1 h 54"/>
                <a:gd name="T22" fmla="*/ 0 w 38"/>
                <a:gd name="T23" fmla="*/ 3 h 54"/>
                <a:gd name="T24" fmla="*/ 0 w 38"/>
                <a:gd name="T25" fmla="*/ 4 h 54"/>
                <a:gd name="T26" fmla="*/ 0 w 38"/>
                <a:gd name="T27" fmla="*/ 6 h 54"/>
                <a:gd name="T28" fmla="*/ 1 w 38"/>
                <a:gd name="T29" fmla="*/ 9 h 54"/>
                <a:gd name="T30" fmla="*/ 3 w 38"/>
                <a:gd name="T31" fmla="*/ 12 h 54"/>
                <a:gd name="T32" fmla="*/ 5 w 38"/>
                <a:gd name="T33" fmla="*/ 14 h 54"/>
                <a:gd name="T34" fmla="*/ 7 w 38"/>
                <a:gd name="T35" fmla="*/ 17 h 54"/>
                <a:gd name="T36" fmla="*/ 10 w 38"/>
                <a:gd name="T37" fmla="*/ 19 h 54"/>
                <a:gd name="T38" fmla="*/ 12 w 38"/>
                <a:gd name="T39" fmla="*/ 20 h 54"/>
                <a:gd name="T40" fmla="*/ 14 w 38"/>
                <a:gd name="T41" fmla="*/ 20 h 54"/>
                <a:gd name="T42" fmla="*/ 13 w 38"/>
                <a:gd name="T43" fmla="*/ 16 h 54"/>
                <a:gd name="T44" fmla="*/ 12 w 38"/>
                <a:gd name="T45" fmla="*/ 11 h 54"/>
                <a:gd name="T46" fmla="*/ 9 w 38"/>
                <a:gd name="T47" fmla="*/ 6 h 54"/>
                <a:gd name="T48" fmla="*/ 7 w 38"/>
                <a:gd name="T49" fmla="*/ 3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305" name="Freeform 55"/>
            <p:cNvSpPr>
              <a:spLocks/>
            </p:cNvSpPr>
            <p:nvPr/>
          </p:nvSpPr>
          <p:spPr bwMode="auto">
            <a:xfrm>
              <a:off x="3409" y="3182"/>
              <a:ext cx="18" cy="13"/>
            </a:xfrm>
            <a:custGeom>
              <a:avLst/>
              <a:gdLst>
                <a:gd name="T0" fmla="*/ 14 w 52"/>
                <a:gd name="T1" fmla="*/ 10 h 36"/>
                <a:gd name="T2" fmla="*/ 16 w 52"/>
                <a:gd name="T3" fmla="*/ 9 h 36"/>
                <a:gd name="T4" fmla="*/ 18 w 52"/>
                <a:gd name="T5" fmla="*/ 8 h 36"/>
                <a:gd name="T6" fmla="*/ 18 w 52"/>
                <a:gd name="T7" fmla="*/ 6 h 36"/>
                <a:gd name="T8" fmla="*/ 18 w 52"/>
                <a:gd name="T9" fmla="*/ 4 h 36"/>
                <a:gd name="T10" fmla="*/ 17 w 52"/>
                <a:gd name="T11" fmla="*/ 2 h 36"/>
                <a:gd name="T12" fmla="*/ 16 w 52"/>
                <a:gd name="T13" fmla="*/ 1 h 36"/>
                <a:gd name="T14" fmla="*/ 14 w 52"/>
                <a:gd name="T15" fmla="*/ 0 h 36"/>
                <a:gd name="T16" fmla="*/ 12 w 52"/>
                <a:gd name="T17" fmla="*/ 0 h 36"/>
                <a:gd name="T18" fmla="*/ 11 w 52"/>
                <a:gd name="T19" fmla="*/ 0 h 36"/>
                <a:gd name="T20" fmla="*/ 10 w 52"/>
                <a:gd name="T21" fmla="*/ 0 h 36"/>
                <a:gd name="T22" fmla="*/ 7 w 52"/>
                <a:gd name="T23" fmla="*/ 1 h 36"/>
                <a:gd name="T24" fmla="*/ 5 w 52"/>
                <a:gd name="T25" fmla="*/ 3 h 36"/>
                <a:gd name="T26" fmla="*/ 2 w 52"/>
                <a:gd name="T27" fmla="*/ 5 h 36"/>
                <a:gd name="T28" fmla="*/ 1 w 52"/>
                <a:gd name="T29" fmla="*/ 8 h 36"/>
                <a:gd name="T30" fmla="*/ 0 w 52"/>
                <a:gd name="T31" fmla="*/ 10 h 36"/>
                <a:gd name="T32" fmla="*/ 0 w 52"/>
                <a:gd name="T33" fmla="*/ 11 h 36"/>
                <a:gd name="T34" fmla="*/ 1 w 52"/>
                <a:gd name="T35" fmla="*/ 12 h 36"/>
                <a:gd name="T36" fmla="*/ 3 w 52"/>
                <a:gd name="T37" fmla="*/ 13 h 36"/>
                <a:gd name="T38" fmla="*/ 5 w 52"/>
                <a:gd name="T39" fmla="*/ 13 h 36"/>
                <a:gd name="T40" fmla="*/ 6 w 52"/>
                <a:gd name="T41" fmla="*/ 13 h 36"/>
                <a:gd name="T42" fmla="*/ 8 w 52"/>
                <a:gd name="T43" fmla="*/ 12 h 36"/>
                <a:gd name="T44" fmla="*/ 10 w 52"/>
                <a:gd name="T45" fmla="*/ 12 h 36"/>
                <a:gd name="T46" fmla="*/ 12 w 52"/>
                <a:gd name="T47" fmla="*/ 11 h 36"/>
                <a:gd name="T48" fmla="*/ 14 w 52"/>
                <a:gd name="T49" fmla="*/ 1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306" name="Freeform 56"/>
            <p:cNvSpPr>
              <a:spLocks/>
            </p:cNvSpPr>
            <p:nvPr/>
          </p:nvSpPr>
          <p:spPr bwMode="auto">
            <a:xfrm>
              <a:off x="3315" y="3160"/>
              <a:ext cx="77" cy="86"/>
            </a:xfrm>
            <a:custGeom>
              <a:avLst/>
              <a:gdLst>
                <a:gd name="T0" fmla="*/ 28 w 198"/>
                <a:gd name="T1" fmla="*/ 13 h 236"/>
                <a:gd name="T2" fmla="*/ 23 w 198"/>
                <a:gd name="T3" fmla="*/ 17 h 236"/>
                <a:gd name="T4" fmla="*/ 18 w 198"/>
                <a:gd name="T5" fmla="*/ 21 h 236"/>
                <a:gd name="T6" fmla="*/ 13 w 198"/>
                <a:gd name="T7" fmla="*/ 26 h 236"/>
                <a:gd name="T8" fmla="*/ 9 w 198"/>
                <a:gd name="T9" fmla="*/ 31 h 236"/>
                <a:gd name="T10" fmla="*/ 5 w 198"/>
                <a:gd name="T11" fmla="*/ 36 h 236"/>
                <a:gd name="T12" fmla="*/ 3 w 198"/>
                <a:gd name="T13" fmla="*/ 42 h 236"/>
                <a:gd name="T14" fmla="*/ 1 w 198"/>
                <a:gd name="T15" fmla="*/ 47 h 236"/>
                <a:gd name="T16" fmla="*/ 0 w 198"/>
                <a:gd name="T17" fmla="*/ 53 h 236"/>
                <a:gd name="T18" fmla="*/ 1 w 198"/>
                <a:gd name="T19" fmla="*/ 62 h 236"/>
                <a:gd name="T20" fmla="*/ 5 w 198"/>
                <a:gd name="T21" fmla="*/ 69 h 236"/>
                <a:gd name="T22" fmla="*/ 10 w 198"/>
                <a:gd name="T23" fmla="*/ 75 h 236"/>
                <a:gd name="T24" fmla="*/ 17 w 198"/>
                <a:gd name="T25" fmla="*/ 80 h 236"/>
                <a:gd name="T26" fmla="*/ 25 w 198"/>
                <a:gd name="T27" fmla="*/ 83 h 236"/>
                <a:gd name="T28" fmla="*/ 34 w 198"/>
                <a:gd name="T29" fmla="*/ 86 h 236"/>
                <a:gd name="T30" fmla="*/ 43 w 198"/>
                <a:gd name="T31" fmla="*/ 86 h 236"/>
                <a:gd name="T32" fmla="*/ 51 w 198"/>
                <a:gd name="T33" fmla="*/ 85 h 236"/>
                <a:gd name="T34" fmla="*/ 53 w 198"/>
                <a:gd name="T35" fmla="*/ 85 h 236"/>
                <a:gd name="T36" fmla="*/ 55 w 198"/>
                <a:gd name="T37" fmla="*/ 84 h 236"/>
                <a:gd name="T38" fmla="*/ 56 w 198"/>
                <a:gd name="T39" fmla="*/ 82 h 236"/>
                <a:gd name="T40" fmla="*/ 57 w 198"/>
                <a:gd name="T41" fmla="*/ 81 h 236"/>
                <a:gd name="T42" fmla="*/ 56 w 198"/>
                <a:gd name="T43" fmla="*/ 80 h 236"/>
                <a:gd name="T44" fmla="*/ 55 w 198"/>
                <a:gd name="T45" fmla="*/ 80 h 236"/>
                <a:gd name="T46" fmla="*/ 53 w 198"/>
                <a:gd name="T47" fmla="*/ 79 h 236"/>
                <a:gd name="T48" fmla="*/ 51 w 198"/>
                <a:gd name="T49" fmla="*/ 79 h 236"/>
                <a:gd name="T50" fmla="*/ 48 w 198"/>
                <a:gd name="T51" fmla="*/ 79 h 236"/>
                <a:gd name="T52" fmla="*/ 46 w 198"/>
                <a:gd name="T53" fmla="*/ 79 h 236"/>
                <a:gd name="T54" fmla="*/ 44 w 198"/>
                <a:gd name="T55" fmla="*/ 79 h 236"/>
                <a:gd name="T56" fmla="*/ 42 w 198"/>
                <a:gd name="T57" fmla="*/ 79 h 236"/>
                <a:gd name="T58" fmla="*/ 38 w 198"/>
                <a:gd name="T59" fmla="*/ 79 h 236"/>
                <a:gd name="T60" fmla="*/ 34 w 198"/>
                <a:gd name="T61" fmla="*/ 78 h 236"/>
                <a:gd name="T62" fmla="*/ 29 w 198"/>
                <a:gd name="T63" fmla="*/ 78 h 236"/>
                <a:gd name="T64" fmla="*/ 24 w 198"/>
                <a:gd name="T65" fmla="*/ 77 h 236"/>
                <a:gd name="T66" fmla="*/ 20 w 198"/>
                <a:gd name="T67" fmla="*/ 75 h 236"/>
                <a:gd name="T68" fmla="*/ 16 w 198"/>
                <a:gd name="T69" fmla="*/ 73 h 236"/>
                <a:gd name="T70" fmla="*/ 11 w 198"/>
                <a:gd name="T71" fmla="*/ 69 h 236"/>
                <a:gd name="T72" fmla="*/ 7 w 198"/>
                <a:gd name="T73" fmla="*/ 63 h 236"/>
                <a:gd name="T74" fmla="*/ 6 w 198"/>
                <a:gd name="T75" fmla="*/ 57 h 236"/>
                <a:gd name="T76" fmla="*/ 6 w 198"/>
                <a:gd name="T77" fmla="*/ 51 h 236"/>
                <a:gd name="T78" fmla="*/ 8 w 198"/>
                <a:gd name="T79" fmla="*/ 45 h 236"/>
                <a:gd name="T80" fmla="*/ 11 w 198"/>
                <a:gd name="T81" fmla="*/ 40 h 236"/>
                <a:gd name="T82" fmla="*/ 15 w 198"/>
                <a:gd name="T83" fmla="*/ 35 h 236"/>
                <a:gd name="T84" fmla="*/ 19 w 198"/>
                <a:gd name="T85" fmla="*/ 30 h 236"/>
                <a:gd name="T86" fmla="*/ 24 w 198"/>
                <a:gd name="T87" fmla="*/ 26 h 236"/>
                <a:gd name="T88" fmla="*/ 30 w 198"/>
                <a:gd name="T89" fmla="*/ 22 h 236"/>
                <a:gd name="T90" fmla="*/ 37 w 198"/>
                <a:gd name="T91" fmla="*/ 18 h 236"/>
                <a:gd name="T92" fmla="*/ 43 w 198"/>
                <a:gd name="T93" fmla="*/ 14 h 236"/>
                <a:gd name="T94" fmla="*/ 49 w 198"/>
                <a:gd name="T95" fmla="*/ 11 h 236"/>
                <a:gd name="T96" fmla="*/ 55 w 198"/>
                <a:gd name="T97" fmla="*/ 9 h 236"/>
                <a:gd name="T98" fmla="*/ 61 w 198"/>
                <a:gd name="T99" fmla="*/ 7 h 236"/>
                <a:gd name="T100" fmla="*/ 67 w 198"/>
                <a:gd name="T101" fmla="*/ 5 h 236"/>
                <a:gd name="T102" fmla="*/ 72 w 198"/>
                <a:gd name="T103" fmla="*/ 4 h 236"/>
                <a:gd name="T104" fmla="*/ 77 w 198"/>
                <a:gd name="T105" fmla="*/ 3 h 236"/>
                <a:gd name="T106" fmla="*/ 74 w 198"/>
                <a:gd name="T107" fmla="*/ 1 h 236"/>
                <a:gd name="T108" fmla="*/ 69 w 198"/>
                <a:gd name="T109" fmla="*/ 0 h 236"/>
                <a:gd name="T110" fmla="*/ 63 w 198"/>
                <a:gd name="T111" fmla="*/ 1 h 236"/>
                <a:gd name="T112" fmla="*/ 56 w 198"/>
                <a:gd name="T113" fmla="*/ 2 h 236"/>
                <a:gd name="T114" fmla="*/ 48 w 198"/>
                <a:gd name="T115" fmla="*/ 4 h 236"/>
                <a:gd name="T116" fmla="*/ 41 w 198"/>
                <a:gd name="T117" fmla="*/ 7 h 236"/>
                <a:gd name="T118" fmla="*/ 34 w 198"/>
                <a:gd name="T119" fmla="*/ 10 h 236"/>
                <a:gd name="T120" fmla="*/ 28 w 198"/>
                <a:gd name="T121" fmla="*/ 13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tx1"/>
              </a:solidFill>
              <a:round/>
              <a:headEnd/>
              <a:tailEnd/>
            </a:ln>
          </p:spPr>
          <p:txBody>
            <a:bodyPr/>
            <a:lstStyle/>
            <a:p>
              <a:endParaRPr lang="en-US"/>
            </a:p>
          </p:txBody>
        </p:sp>
        <p:sp>
          <p:nvSpPr>
            <p:cNvPr id="11307" name="Freeform 57"/>
            <p:cNvSpPr>
              <a:spLocks/>
            </p:cNvSpPr>
            <p:nvPr/>
          </p:nvSpPr>
          <p:spPr bwMode="auto">
            <a:xfrm>
              <a:off x="3446" y="3160"/>
              <a:ext cx="52" cy="66"/>
            </a:xfrm>
            <a:custGeom>
              <a:avLst/>
              <a:gdLst>
                <a:gd name="T0" fmla="*/ 44 w 128"/>
                <a:gd name="T1" fmla="*/ 22 h 183"/>
                <a:gd name="T2" fmla="*/ 45 w 128"/>
                <a:gd name="T3" fmla="*/ 29 h 183"/>
                <a:gd name="T4" fmla="*/ 44 w 128"/>
                <a:gd name="T5" fmla="*/ 35 h 183"/>
                <a:gd name="T6" fmla="*/ 41 w 128"/>
                <a:gd name="T7" fmla="*/ 40 h 183"/>
                <a:gd name="T8" fmla="*/ 36 w 128"/>
                <a:gd name="T9" fmla="*/ 44 h 183"/>
                <a:gd name="T10" fmla="*/ 30 w 128"/>
                <a:gd name="T11" fmla="*/ 48 h 183"/>
                <a:gd name="T12" fmla="*/ 24 w 128"/>
                <a:gd name="T13" fmla="*/ 52 h 183"/>
                <a:gd name="T14" fmla="*/ 17 w 128"/>
                <a:gd name="T15" fmla="*/ 56 h 183"/>
                <a:gd name="T16" fmla="*/ 12 w 128"/>
                <a:gd name="T17" fmla="*/ 60 h 183"/>
                <a:gd name="T18" fmla="*/ 11 w 128"/>
                <a:gd name="T19" fmla="*/ 61 h 183"/>
                <a:gd name="T20" fmla="*/ 11 w 128"/>
                <a:gd name="T21" fmla="*/ 62 h 183"/>
                <a:gd name="T22" fmla="*/ 11 w 128"/>
                <a:gd name="T23" fmla="*/ 63 h 183"/>
                <a:gd name="T24" fmla="*/ 11 w 128"/>
                <a:gd name="T25" fmla="*/ 65 h 183"/>
                <a:gd name="T26" fmla="*/ 12 w 128"/>
                <a:gd name="T27" fmla="*/ 66 h 183"/>
                <a:gd name="T28" fmla="*/ 14 w 128"/>
                <a:gd name="T29" fmla="*/ 66 h 183"/>
                <a:gd name="T30" fmla="*/ 15 w 128"/>
                <a:gd name="T31" fmla="*/ 66 h 183"/>
                <a:gd name="T32" fmla="*/ 17 w 128"/>
                <a:gd name="T33" fmla="*/ 66 h 183"/>
                <a:gd name="T34" fmla="*/ 24 w 128"/>
                <a:gd name="T35" fmla="*/ 62 h 183"/>
                <a:gd name="T36" fmla="*/ 31 w 128"/>
                <a:gd name="T37" fmla="*/ 58 h 183"/>
                <a:gd name="T38" fmla="*/ 37 w 128"/>
                <a:gd name="T39" fmla="*/ 53 h 183"/>
                <a:gd name="T40" fmla="*/ 44 w 128"/>
                <a:gd name="T41" fmla="*/ 48 h 183"/>
                <a:gd name="T42" fmla="*/ 48 w 128"/>
                <a:gd name="T43" fmla="*/ 42 h 183"/>
                <a:gd name="T44" fmla="*/ 51 w 128"/>
                <a:gd name="T45" fmla="*/ 35 h 183"/>
                <a:gd name="T46" fmla="*/ 52 w 128"/>
                <a:gd name="T47" fmla="*/ 28 h 183"/>
                <a:gd name="T48" fmla="*/ 50 w 128"/>
                <a:gd name="T49" fmla="*/ 21 h 183"/>
                <a:gd name="T50" fmla="*/ 45 w 128"/>
                <a:gd name="T51" fmla="*/ 15 h 183"/>
                <a:gd name="T52" fmla="*/ 40 w 128"/>
                <a:gd name="T53" fmla="*/ 10 h 183"/>
                <a:gd name="T54" fmla="*/ 32 w 128"/>
                <a:gd name="T55" fmla="*/ 6 h 183"/>
                <a:gd name="T56" fmla="*/ 25 w 128"/>
                <a:gd name="T57" fmla="*/ 3 h 183"/>
                <a:gd name="T58" fmla="*/ 17 w 128"/>
                <a:gd name="T59" fmla="*/ 1 h 183"/>
                <a:gd name="T60" fmla="*/ 9 w 128"/>
                <a:gd name="T61" fmla="*/ 0 h 183"/>
                <a:gd name="T62" fmla="*/ 4 w 128"/>
                <a:gd name="T63" fmla="*/ 0 h 183"/>
                <a:gd name="T64" fmla="*/ 0 w 128"/>
                <a:gd name="T65" fmla="*/ 2 h 183"/>
                <a:gd name="T66" fmla="*/ 7 w 128"/>
                <a:gd name="T67" fmla="*/ 4 h 183"/>
                <a:gd name="T68" fmla="*/ 13 w 128"/>
                <a:gd name="T69" fmla="*/ 5 h 183"/>
                <a:gd name="T70" fmla="*/ 19 w 128"/>
                <a:gd name="T71" fmla="*/ 6 h 183"/>
                <a:gd name="T72" fmla="*/ 26 w 128"/>
                <a:gd name="T73" fmla="*/ 8 h 183"/>
                <a:gd name="T74" fmla="*/ 31 w 128"/>
                <a:gd name="T75" fmla="*/ 10 h 183"/>
                <a:gd name="T76" fmla="*/ 37 w 128"/>
                <a:gd name="T77" fmla="*/ 13 h 183"/>
                <a:gd name="T78" fmla="*/ 41 w 128"/>
                <a:gd name="T79" fmla="*/ 17 h 183"/>
                <a:gd name="T80" fmla="*/ 44 w 128"/>
                <a:gd name="T81" fmla="*/ 22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tx1"/>
              </a:solidFill>
              <a:round/>
              <a:headEnd/>
              <a:tailEnd/>
            </a:ln>
          </p:spPr>
          <p:txBody>
            <a:bodyPr/>
            <a:lstStyle/>
            <a:p>
              <a:endParaRPr lang="en-US"/>
            </a:p>
          </p:txBody>
        </p:sp>
        <p:sp>
          <p:nvSpPr>
            <p:cNvPr id="11308" name="Freeform 58"/>
            <p:cNvSpPr>
              <a:spLocks/>
            </p:cNvSpPr>
            <p:nvPr/>
          </p:nvSpPr>
          <p:spPr bwMode="auto">
            <a:xfrm>
              <a:off x="3266" y="3145"/>
              <a:ext cx="124" cy="138"/>
            </a:xfrm>
            <a:custGeom>
              <a:avLst/>
              <a:gdLst>
                <a:gd name="T0" fmla="*/ 39 w 323"/>
                <a:gd name="T1" fmla="*/ 25 h 379"/>
                <a:gd name="T2" fmla="*/ 21 w 323"/>
                <a:gd name="T3" fmla="*/ 42 h 379"/>
                <a:gd name="T4" fmla="*/ 7 w 323"/>
                <a:gd name="T5" fmla="*/ 61 h 379"/>
                <a:gd name="T6" fmla="*/ 0 w 323"/>
                <a:gd name="T7" fmla="*/ 83 h 379"/>
                <a:gd name="T8" fmla="*/ 2 w 323"/>
                <a:gd name="T9" fmla="*/ 97 h 379"/>
                <a:gd name="T10" fmla="*/ 4 w 323"/>
                <a:gd name="T11" fmla="*/ 103 h 379"/>
                <a:gd name="T12" fmla="*/ 8 w 323"/>
                <a:gd name="T13" fmla="*/ 109 h 379"/>
                <a:gd name="T14" fmla="*/ 13 w 323"/>
                <a:gd name="T15" fmla="*/ 113 h 379"/>
                <a:gd name="T16" fmla="*/ 22 w 323"/>
                <a:gd name="T17" fmla="*/ 118 h 379"/>
                <a:gd name="T18" fmla="*/ 33 w 323"/>
                <a:gd name="T19" fmla="*/ 124 h 379"/>
                <a:gd name="T20" fmla="*/ 46 w 323"/>
                <a:gd name="T21" fmla="*/ 128 h 379"/>
                <a:gd name="T22" fmla="*/ 59 w 323"/>
                <a:gd name="T23" fmla="*/ 131 h 379"/>
                <a:gd name="T24" fmla="*/ 72 w 323"/>
                <a:gd name="T25" fmla="*/ 134 h 379"/>
                <a:gd name="T26" fmla="*/ 85 w 323"/>
                <a:gd name="T27" fmla="*/ 135 h 379"/>
                <a:gd name="T28" fmla="*/ 98 w 323"/>
                <a:gd name="T29" fmla="*/ 137 h 379"/>
                <a:gd name="T30" fmla="*/ 111 w 323"/>
                <a:gd name="T31" fmla="*/ 138 h 379"/>
                <a:gd name="T32" fmla="*/ 120 w 323"/>
                <a:gd name="T33" fmla="*/ 138 h 379"/>
                <a:gd name="T34" fmla="*/ 123 w 323"/>
                <a:gd name="T35" fmla="*/ 135 h 379"/>
                <a:gd name="T36" fmla="*/ 124 w 323"/>
                <a:gd name="T37" fmla="*/ 131 h 379"/>
                <a:gd name="T38" fmla="*/ 121 w 323"/>
                <a:gd name="T39" fmla="*/ 128 h 379"/>
                <a:gd name="T40" fmla="*/ 113 w 323"/>
                <a:gd name="T41" fmla="*/ 128 h 379"/>
                <a:gd name="T42" fmla="*/ 101 w 323"/>
                <a:gd name="T43" fmla="*/ 127 h 379"/>
                <a:gd name="T44" fmla="*/ 89 w 323"/>
                <a:gd name="T45" fmla="*/ 127 h 379"/>
                <a:gd name="T46" fmla="*/ 77 w 323"/>
                <a:gd name="T47" fmla="*/ 125 h 379"/>
                <a:gd name="T48" fmla="*/ 64 w 323"/>
                <a:gd name="T49" fmla="*/ 123 h 379"/>
                <a:gd name="T50" fmla="*/ 52 w 323"/>
                <a:gd name="T51" fmla="*/ 120 h 379"/>
                <a:gd name="T52" fmla="*/ 41 w 323"/>
                <a:gd name="T53" fmla="*/ 117 h 379"/>
                <a:gd name="T54" fmla="*/ 29 w 323"/>
                <a:gd name="T55" fmla="*/ 111 h 379"/>
                <a:gd name="T56" fmla="*/ 20 w 323"/>
                <a:gd name="T57" fmla="*/ 106 h 379"/>
                <a:gd name="T58" fmla="*/ 13 w 323"/>
                <a:gd name="T59" fmla="*/ 98 h 379"/>
                <a:gd name="T60" fmla="*/ 12 w 323"/>
                <a:gd name="T61" fmla="*/ 87 h 379"/>
                <a:gd name="T62" fmla="*/ 15 w 323"/>
                <a:gd name="T63" fmla="*/ 72 h 379"/>
                <a:gd name="T64" fmla="*/ 20 w 323"/>
                <a:gd name="T65" fmla="*/ 60 h 379"/>
                <a:gd name="T66" fmla="*/ 26 w 323"/>
                <a:gd name="T67" fmla="*/ 50 h 379"/>
                <a:gd name="T68" fmla="*/ 34 w 323"/>
                <a:gd name="T69" fmla="*/ 40 h 379"/>
                <a:gd name="T70" fmla="*/ 44 w 323"/>
                <a:gd name="T71" fmla="*/ 32 h 379"/>
                <a:gd name="T72" fmla="*/ 55 w 323"/>
                <a:gd name="T73" fmla="*/ 23 h 379"/>
                <a:gd name="T74" fmla="*/ 69 w 323"/>
                <a:gd name="T75" fmla="*/ 15 h 379"/>
                <a:gd name="T76" fmla="*/ 84 w 323"/>
                <a:gd name="T77" fmla="*/ 8 h 379"/>
                <a:gd name="T78" fmla="*/ 97 w 323"/>
                <a:gd name="T79" fmla="*/ 3 h 379"/>
                <a:gd name="T80" fmla="*/ 98 w 323"/>
                <a:gd name="T81" fmla="*/ 0 h 379"/>
                <a:gd name="T82" fmla="*/ 85 w 323"/>
                <a:gd name="T83" fmla="*/ 2 h 379"/>
                <a:gd name="T84" fmla="*/ 69 w 323"/>
                <a:gd name="T85" fmla="*/ 7 h 379"/>
                <a:gd name="T86" fmla="*/ 55 w 323"/>
                <a:gd name="T87" fmla="*/ 14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tx1"/>
              </a:solidFill>
              <a:round/>
              <a:headEnd/>
              <a:tailEnd/>
            </a:ln>
          </p:spPr>
          <p:txBody>
            <a:bodyPr/>
            <a:lstStyle/>
            <a:p>
              <a:endParaRPr lang="en-US"/>
            </a:p>
          </p:txBody>
        </p:sp>
        <p:sp>
          <p:nvSpPr>
            <p:cNvPr id="11309" name="Freeform 59"/>
            <p:cNvSpPr>
              <a:spLocks/>
            </p:cNvSpPr>
            <p:nvPr/>
          </p:nvSpPr>
          <p:spPr bwMode="auto">
            <a:xfrm>
              <a:off x="3441" y="3140"/>
              <a:ext cx="111" cy="92"/>
            </a:xfrm>
            <a:custGeom>
              <a:avLst/>
              <a:gdLst>
                <a:gd name="T0" fmla="*/ 92 w 282"/>
                <a:gd name="T1" fmla="*/ 28 h 253"/>
                <a:gd name="T2" fmla="*/ 98 w 282"/>
                <a:gd name="T3" fmla="*/ 33 h 253"/>
                <a:gd name="T4" fmla="*/ 100 w 282"/>
                <a:gd name="T5" fmla="*/ 39 h 253"/>
                <a:gd name="T6" fmla="*/ 102 w 282"/>
                <a:gd name="T7" fmla="*/ 45 h 253"/>
                <a:gd name="T8" fmla="*/ 102 w 282"/>
                <a:gd name="T9" fmla="*/ 52 h 253"/>
                <a:gd name="T10" fmla="*/ 101 w 282"/>
                <a:gd name="T11" fmla="*/ 58 h 253"/>
                <a:gd name="T12" fmla="*/ 99 w 282"/>
                <a:gd name="T13" fmla="*/ 62 h 253"/>
                <a:gd name="T14" fmla="*/ 96 w 282"/>
                <a:gd name="T15" fmla="*/ 67 h 253"/>
                <a:gd name="T16" fmla="*/ 93 w 282"/>
                <a:gd name="T17" fmla="*/ 71 h 253"/>
                <a:gd name="T18" fmla="*/ 89 w 282"/>
                <a:gd name="T19" fmla="*/ 75 h 253"/>
                <a:gd name="T20" fmla="*/ 85 w 282"/>
                <a:gd name="T21" fmla="*/ 78 h 253"/>
                <a:gd name="T22" fmla="*/ 80 w 282"/>
                <a:gd name="T23" fmla="*/ 82 h 253"/>
                <a:gd name="T24" fmla="*/ 76 w 282"/>
                <a:gd name="T25" fmla="*/ 86 h 253"/>
                <a:gd name="T26" fmla="*/ 75 w 282"/>
                <a:gd name="T27" fmla="*/ 87 h 253"/>
                <a:gd name="T28" fmla="*/ 75 w 282"/>
                <a:gd name="T29" fmla="*/ 88 h 253"/>
                <a:gd name="T30" fmla="*/ 75 w 282"/>
                <a:gd name="T31" fmla="*/ 89 h 253"/>
                <a:gd name="T32" fmla="*/ 76 w 282"/>
                <a:gd name="T33" fmla="*/ 91 h 253"/>
                <a:gd name="T34" fmla="*/ 78 w 282"/>
                <a:gd name="T35" fmla="*/ 92 h 253"/>
                <a:gd name="T36" fmla="*/ 79 w 282"/>
                <a:gd name="T37" fmla="*/ 92 h 253"/>
                <a:gd name="T38" fmla="*/ 81 w 282"/>
                <a:gd name="T39" fmla="*/ 92 h 253"/>
                <a:gd name="T40" fmla="*/ 82 w 282"/>
                <a:gd name="T41" fmla="*/ 91 h 253"/>
                <a:gd name="T42" fmla="*/ 91 w 282"/>
                <a:gd name="T43" fmla="*/ 85 h 253"/>
                <a:gd name="T44" fmla="*/ 99 w 282"/>
                <a:gd name="T45" fmla="*/ 78 h 253"/>
                <a:gd name="T46" fmla="*/ 105 w 282"/>
                <a:gd name="T47" fmla="*/ 70 h 253"/>
                <a:gd name="T48" fmla="*/ 109 w 282"/>
                <a:gd name="T49" fmla="*/ 61 h 253"/>
                <a:gd name="T50" fmla="*/ 111 w 282"/>
                <a:gd name="T51" fmla="*/ 51 h 253"/>
                <a:gd name="T52" fmla="*/ 110 w 282"/>
                <a:gd name="T53" fmla="*/ 42 h 253"/>
                <a:gd name="T54" fmla="*/ 106 w 282"/>
                <a:gd name="T55" fmla="*/ 33 h 253"/>
                <a:gd name="T56" fmla="*/ 99 w 282"/>
                <a:gd name="T57" fmla="*/ 25 h 253"/>
                <a:gd name="T58" fmla="*/ 93 w 282"/>
                <a:gd name="T59" fmla="*/ 21 h 253"/>
                <a:gd name="T60" fmla="*/ 87 w 282"/>
                <a:gd name="T61" fmla="*/ 17 h 253"/>
                <a:gd name="T62" fmla="*/ 80 w 282"/>
                <a:gd name="T63" fmla="*/ 14 h 253"/>
                <a:gd name="T64" fmla="*/ 72 w 282"/>
                <a:gd name="T65" fmla="*/ 11 h 253"/>
                <a:gd name="T66" fmla="*/ 64 w 282"/>
                <a:gd name="T67" fmla="*/ 9 h 253"/>
                <a:gd name="T68" fmla="*/ 56 w 282"/>
                <a:gd name="T69" fmla="*/ 7 h 253"/>
                <a:gd name="T70" fmla="*/ 48 w 282"/>
                <a:gd name="T71" fmla="*/ 5 h 253"/>
                <a:gd name="T72" fmla="*/ 40 w 282"/>
                <a:gd name="T73" fmla="*/ 3 h 253"/>
                <a:gd name="T74" fmla="*/ 32 w 282"/>
                <a:gd name="T75" fmla="*/ 2 h 253"/>
                <a:gd name="T76" fmla="*/ 25 w 282"/>
                <a:gd name="T77" fmla="*/ 1 h 253"/>
                <a:gd name="T78" fmla="*/ 18 w 282"/>
                <a:gd name="T79" fmla="*/ 0 h 253"/>
                <a:gd name="T80" fmla="*/ 13 w 282"/>
                <a:gd name="T81" fmla="*/ 0 h 253"/>
                <a:gd name="T82" fmla="*/ 7 w 282"/>
                <a:gd name="T83" fmla="*/ 0 h 253"/>
                <a:gd name="T84" fmla="*/ 4 w 282"/>
                <a:gd name="T85" fmla="*/ 0 h 253"/>
                <a:gd name="T86" fmla="*/ 2 w 282"/>
                <a:gd name="T87" fmla="*/ 1 h 253"/>
                <a:gd name="T88" fmla="*/ 0 w 282"/>
                <a:gd name="T89" fmla="*/ 2 h 253"/>
                <a:gd name="T90" fmla="*/ 5 w 282"/>
                <a:gd name="T91" fmla="*/ 3 h 253"/>
                <a:gd name="T92" fmla="*/ 10 w 282"/>
                <a:gd name="T93" fmla="*/ 3 h 253"/>
                <a:gd name="T94" fmla="*/ 15 w 282"/>
                <a:gd name="T95" fmla="*/ 4 h 253"/>
                <a:gd name="T96" fmla="*/ 20 w 282"/>
                <a:gd name="T97" fmla="*/ 5 h 253"/>
                <a:gd name="T98" fmla="*/ 26 w 282"/>
                <a:gd name="T99" fmla="*/ 6 h 253"/>
                <a:gd name="T100" fmla="*/ 32 w 282"/>
                <a:gd name="T101" fmla="*/ 7 h 253"/>
                <a:gd name="T102" fmla="*/ 38 w 282"/>
                <a:gd name="T103" fmla="*/ 8 h 253"/>
                <a:gd name="T104" fmla="*/ 45 w 282"/>
                <a:gd name="T105" fmla="*/ 9 h 253"/>
                <a:gd name="T106" fmla="*/ 51 w 282"/>
                <a:gd name="T107" fmla="*/ 11 h 253"/>
                <a:gd name="T108" fmla="*/ 57 w 282"/>
                <a:gd name="T109" fmla="*/ 13 h 253"/>
                <a:gd name="T110" fmla="*/ 64 w 282"/>
                <a:gd name="T111" fmla="*/ 15 h 253"/>
                <a:gd name="T112" fmla="*/ 70 w 282"/>
                <a:gd name="T113" fmla="*/ 17 h 253"/>
                <a:gd name="T114" fmla="*/ 76 w 282"/>
                <a:gd name="T115" fmla="*/ 19 h 253"/>
                <a:gd name="T116" fmla="*/ 82 w 282"/>
                <a:gd name="T117" fmla="*/ 22 h 253"/>
                <a:gd name="T118" fmla="*/ 87 w 282"/>
                <a:gd name="T119" fmla="*/ 25 h 253"/>
                <a:gd name="T120" fmla="*/ 92 w 282"/>
                <a:gd name="T121" fmla="*/ 2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tx1"/>
              </a:solidFill>
              <a:round/>
              <a:headEnd/>
              <a:tailEnd/>
            </a:ln>
          </p:spPr>
          <p:txBody>
            <a:bodyPr/>
            <a:lstStyle/>
            <a:p>
              <a:endParaRPr lang="en-US"/>
            </a:p>
          </p:txBody>
        </p:sp>
        <p:sp>
          <p:nvSpPr>
            <p:cNvPr id="11310" name="Freeform 60"/>
            <p:cNvSpPr>
              <a:spLocks/>
            </p:cNvSpPr>
            <p:nvPr/>
          </p:nvSpPr>
          <p:spPr bwMode="auto">
            <a:xfrm>
              <a:off x="3221" y="3191"/>
              <a:ext cx="45" cy="85"/>
            </a:xfrm>
            <a:custGeom>
              <a:avLst/>
              <a:gdLst>
                <a:gd name="T0" fmla="*/ 0 w 115"/>
                <a:gd name="T1" fmla="*/ 46 h 236"/>
                <a:gd name="T2" fmla="*/ 0 w 115"/>
                <a:gd name="T3" fmla="*/ 53 h 236"/>
                <a:gd name="T4" fmla="*/ 2 w 115"/>
                <a:gd name="T5" fmla="*/ 60 h 236"/>
                <a:gd name="T6" fmla="*/ 5 w 115"/>
                <a:gd name="T7" fmla="*/ 66 h 236"/>
                <a:gd name="T8" fmla="*/ 9 w 115"/>
                <a:gd name="T9" fmla="*/ 71 h 236"/>
                <a:gd name="T10" fmla="*/ 15 w 115"/>
                <a:gd name="T11" fmla="*/ 76 h 236"/>
                <a:gd name="T12" fmla="*/ 22 w 115"/>
                <a:gd name="T13" fmla="*/ 80 h 236"/>
                <a:gd name="T14" fmla="*/ 29 w 115"/>
                <a:gd name="T15" fmla="*/ 83 h 236"/>
                <a:gd name="T16" fmla="*/ 36 w 115"/>
                <a:gd name="T17" fmla="*/ 85 h 236"/>
                <a:gd name="T18" fmla="*/ 38 w 115"/>
                <a:gd name="T19" fmla="*/ 85 h 236"/>
                <a:gd name="T20" fmla="*/ 41 w 115"/>
                <a:gd name="T21" fmla="*/ 84 h 236"/>
                <a:gd name="T22" fmla="*/ 43 w 115"/>
                <a:gd name="T23" fmla="*/ 83 h 236"/>
                <a:gd name="T24" fmla="*/ 43 w 115"/>
                <a:gd name="T25" fmla="*/ 81 h 236"/>
                <a:gd name="T26" fmla="*/ 43 w 115"/>
                <a:gd name="T27" fmla="*/ 79 h 236"/>
                <a:gd name="T28" fmla="*/ 43 w 115"/>
                <a:gd name="T29" fmla="*/ 77 h 236"/>
                <a:gd name="T30" fmla="*/ 42 w 115"/>
                <a:gd name="T31" fmla="*/ 76 h 236"/>
                <a:gd name="T32" fmla="*/ 40 w 115"/>
                <a:gd name="T33" fmla="*/ 75 h 236"/>
                <a:gd name="T34" fmla="*/ 32 w 115"/>
                <a:gd name="T35" fmla="*/ 72 h 236"/>
                <a:gd name="T36" fmla="*/ 25 w 115"/>
                <a:gd name="T37" fmla="*/ 69 h 236"/>
                <a:gd name="T38" fmla="*/ 20 w 115"/>
                <a:gd name="T39" fmla="*/ 64 h 236"/>
                <a:gd name="T40" fmla="*/ 16 w 115"/>
                <a:gd name="T41" fmla="*/ 59 h 236"/>
                <a:gd name="T42" fmla="*/ 13 w 115"/>
                <a:gd name="T43" fmla="*/ 53 h 236"/>
                <a:gd name="T44" fmla="*/ 11 w 115"/>
                <a:gd name="T45" fmla="*/ 47 h 236"/>
                <a:gd name="T46" fmla="*/ 11 w 115"/>
                <a:gd name="T47" fmla="*/ 40 h 236"/>
                <a:gd name="T48" fmla="*/ 14 w 115"/>
                <a:gd name="T49" fmla="*/ 32 h 236"/>
                <a:gd name="T50" fmla="*/ 17 w 115"/>
                <a:gd name="T51" fmla="*/ 27 h 236"/>
                <a:gd name="T52" fmla="*/ 22 w 115"/>
                <a:gd name="T53" fmla="*/ 22 h 236"/>
                <a:gd name="T54" fmla="*/ 27 w 115"/>
                <a:gd name="T55" fmla="*/ 17 h 236"/>
                <a:gd name="T56" fmla="*/ 33 w 115"/>
                <a:gd name="T57" fmla="*/ 12 h 236"/>
                <a:gd name="T58" fmla="*/ 38 w 115"/>
                <a:gd name="T59" fmla="*/ 8 h 236"/>
                <a:gd name="T60" fmla="*/ 43 w 115"/>
                <a:gd name="T61" fmla="*/ 4 h 236"/>
                <a:gd name="T62" fmla="*/ 45 w 115"/>
                <a:gd name="T63" fmla="*/ 2 h 236"/>
                <a:gd name="T64" fmla="*/ 45 w 115"/>
                <a:gd name="T65" fmla="*/ 0 h 236"/>
                <a:gd name="T66" fmla="*/ 40 w 115"/>
                <a:gd name="T67" fmla="*/ 1 h 236"/>
                <a:gd name="T68" fmla="*/ 33 w 115"/>
                <a:gd name="T69" fmla="*/ 4 h 236"/>
                <a:gd name="T70" fmla="*/ 27 w 115"/>
                <a:gd name="T71" fmla="*/ 9 h 236"/>
                <a:gd name="T72" fmla="*/ 19 w 115"/>
                <a:gd name="T73" fmla="*/ 15 h 236"/>
                <a:gd name="T74" fmla="*/ 13 w 115"/>
                <a:gd name="T75" fmla="*/ 22 h 236"/>
                <a:gd name="T76" fmla="*/ 7 w 115"/>
                <a:gd name="T77" fmla="*/ 30 h 236"/>
                <a:gd name="T78" fmla="*/ 2 w 115"/>
                <a:gd name="T79" fmla="*/ 38 h 236"/>
                <a:gd name="T80" fmla="*/ 0 w 115"/>
                <a:gd name="T81" fmla="*/ 46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tx1"/>
              </a:solidFill>
              <a:round/>
              <a:headEnd/>
              <a:tailEnd/>
            </a:ln>
          </p:spPr>
          <p:txBody>
            <a:bodyPr/>
            <a:lstStyle/>
            <a:p>
              <a:endParaRPr lang="en-US"/>
            </a:p>
          </p:txBody>
        </p:sp>
        <p:sp>
          <p:nvSpPr>
            <p:cNvPr id="11311" name="Freeform 61"/>
            <p:cNvSpPr>
              <a:spLocks/>
            </p:cNvSpPr>
            <p:nvPr/>
          </p:nvSpPr>
          <p:spPr bwMode="auto">
            <a:xfrm>
              <a:off x="3533" y="3134"/>
              <a:ext cx="96" cy="114"/>
            </a:xfrm>
            <a:custGeom>
              <a:avLst/>
              <a:gdLst>
                <a:gd name="T0" fmla="*/ 82 w 245"/>
                <a:gd name="T1" fmla="*/ 46 h 310"/>
                <a:gd name="T2" fmla="*/ 86 w 245"/>
                <a:gd name="T3" fmla="*/ 53 h 310"/>
                <a:gd name="T4" fmla="*/ 89 w 245"/>
                <a:gd name="T5" fmla="*/ 60 h 310"/>
                <a:gd name="T6" fmla="*/ 87 w 245"/>
                <a:gd name="T7" fmla="*/ 69 h 310"/>
                <a:gd name="T8" fmla="*/ 82 w 245"/>
                <a:gd name="T9" fmla="*/ 77 h 310"/>
                <a:gd name="T10" fmla="*/ 74 w 245"/>
                <a:gd name="T11" fmla="*/ 84 h 310"/>
                <a:gd name="T12" fmla="*/ 65 w 245"/>
                <a:gd name="T13" fmla="*/ 90 h 310"/>
                <a:gd name="T14" fmla="*/ 56 w 245"/>
                <a:gd name="T15" fmla="*/ 97 h 310"/>
                <a:gd name="T16" fmla="*/ 50 w 245"/>
                <a:gd name="T17" fmla="*/ 102 h 310"/>
                <a:gd name="T18" fmla="*/ 49 w 245"/>
                <a:gd name="T19" fmla="*/ 106 h 310"/>
                <a:gd name="T20" fmla="*/ 47 w 245"/>
                <a:gd name="T21" fmla="*/ 109 h 310"/>
                <a:gd name="T22" fmla="*/ 48 w 245"/>
                <a:gd name="T23" fmla="*/ 113 h 310"/>
                <a:gd name="T24" fmla="*/ 51 w 245"/>
                <a:gd name="T25" fmla="*/ 114 h 310"/>
                <a:gd name="T26" fmla="*/ 54 w 245"/>
                <a:gd name="T27" fmla="*/ 114 h 310"/>
                <a:gd name="T28" fmla="*/ 60 w 245"/>
                <a:gd name="T29" fmla="*/ 107 h 310"/>
                <a:gd name="T30" fmla="*/ 71 w 245"/>
                <a:gd name="T31" fmla="*/ 99 h 310"/>
                <a:gd name="T32" fmla="*/ 81 w 245"/>
                <a:gd name="T33" fmla="*/ 90 h 310"/>
                <a:gd name="T34" fmla="*/ 90 w 245"/>
                <a:gd name="T35" fmla="*/ 81 h 310"/>
                <a:gd name="T36" fmla="*/ 96 w 245"/>
                <a:gd name="T37" fmla="*/ 68 h 310"/>
                <a:gd name="T38" fmla="*/ 95 w 245"/>
                <a:gd name="T39" fmla="*/ 56 h 310"/>
                <a:gd name="T40" fmla="*/ 89 w 245"/>
                <a:gd name="T41" fmla="*/ 44 h 310"/>
                <a:gd name="T42" fmla="*/ 80 w 245"/>
                <a:gd name="T43" fmla="*/ 34 h 310"/>
                <a:gd name="T44" fmla="*/ 69 w 245"/>
                <a:gd name="T45" fmla="*/ 28 h 310"/>
                <a:gd name="T46" fmla="*/ 59 w 245"/>
                <a:gd name="T47" fmla="*/ 22 h 310"/>
                <a:gd name="T48" fmla="*/ 48 w 245"/>
                <a:gd name="T49" fmla="*/ 17 h 310"/>
                <a:gd name="T50" fmla="*/ 36 w 245"/>
                <a:gd name="T51" fmla="*/ 11 h 310"/>
                <a:gd name="T52" fmla="*/ 26 w 245"/>
                <a:gd name="T53" fmla="*/ 7 h 310"/>
                <a:gd name="T54" fmla="*/ 16 w 245"/>
                <a:gd name="T55" fmla="*/ 3 h 310"/>
                <a:gd name="T56" fmla="*/ 8 w 245"/>
                <a:gd name="T57" fmla="*/ 0 h 310"/>
                <a:gd name="T58" fmla="*/ 2 w 245"/>
                <a:gd name="T59" fmla="*/ 0 h 310"/>
                <a:gd name="T60" fmla="*/ 4 w 245"/>
                <a:gd name="T61" fmla="*/ 3 h 310"/>
                <a:gd name="T62" fmla="*/ 14 w 245"/>
                <a:gd name="T63" fmla="*/ 7 h 310"/>
                <a:gd name="T64" fmla="*/ 24 w 245"/>
                <a:gd name="T65" fmla="*/ 11 h 310"/>
                <a:gd name="T66" fmla="*/ 34 w 245"/>
                <a:gd name="T67" fmla="*/ 16 h 310"/>
                <a:gd name="T68" fmla="*/ 44 w 245"/>
                <a:gd name="T69" fmla="*/ 21 h 310"/>
                <a:gd name="T70" fmla="*/ 54 w 245"/>
                <a:gd name="T71" fmla="*/ 26 h 310"/>
                <a:gd name="T72" fmla="*/ 65 w 245"/>
                <a:gd name="T73" fmla="*/ 32 h 310"/>
                <a:gd name="T74" fmla="*/ 74 w 245"/>
                <a:gd name="T75" fmla="*/ 39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tx1"/>
              </a:solidFill>
              <a:round/>
              <a:headEnd/>
              <a:tailEnd/>
            </a:ln>
          </p:spPr>
          <p:txBody>
            <a:bodyPr/>
            <a:lstStyle/>
            <a:p>
              <a:endParaRPr lang="en-US"/>
            </a:p>
          </p:txBody>
        </p:sp>
        <p:grpSp>
          <p:nvGrpSpPr>
            <p:cNvPr id="11312" name="Group 62"/>
            <p:cNvGrpSpPr>
              <a:grpSpLocks/>
            </p:cNvGrpSpPr>
            <p:nvPr/>
          </p:nvGrpSpPr>
          <p:grpSpPr bwMode="auto">
            <a:xfrm>
              <a:off x="3334" y="3292"/>
              <a:ext cx="290" cy="352"/>
              <a:chOff x="3774" y="2423"/>
              <a:chExt cx="189" cy="286"/>
            </a:xfrm>
          </p:grpSpPr>
          <p:sp>
            <p:nvSpPr>
              <p:cNvPr id="11327" name="Rectangle 63"/>
              <p:cNvSpPr>
                <a:spLocks noChangeArrowheads="1"/>
              </p:cNvSpPr>
              <p:nvPr/>
            </p:nvSpPr>
            <p:spPr bwMode="auto">
              <a:xfrm>
                <a:off x="3790" y="2610"/>
                <a:ext cx="153"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328" name="Rectangle 64"/>
              <p:cNvSpPr>
                <a:spLocks noChangeArrowheads="1"/>
              </p:cNvSpPr>
              <p:nvPr/>
            </p:nvSpPr>
            <p:spPr bwMode="auto">
              <a:xfrm>
                <a:off x="3774" y="2653"/>
                <a:ext cx="189"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329" name="Rectangle 65"/>
              <p:cNvSpPr>
                <a:spLocks noChangeArrowheads="1"/>
              </p:cNvSpPr>
              <p:nvPr/>
            </p:nvSpPr>
            <p:spPr bwMode="auto">
              <a:xfrm>
                <a:off x="3808" y="2564"/>
                <a:ext cx="119"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330" name="Rectangle 66"/>
              <p:cNvSpPr>
                <a:spLocks noChangeArrowheads="1"/>
              </p:cNvSpPr>
              <p:nvPr/>
            </p:nvSpPr>
            <p:spPr bwMode="auto">
              <a:xfrm>
                <a:off x="3818" y="2518"/>
                <a:ext cx="97"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331" name="Rectangle 67"/>
              <p:cNvSpPr>
                <a:spLocks noChangeArrowheads="1"/>
              </p:cNvSpPr>
              <p:nvPr/>
            </p:nvSpPr>
            <p:spPr bwMode="auto">
              <a:xfrm>
                <a:off x="3828" y="2472"/>
                <a:ext cx="74" cy="5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332" name="Rectangle 68"/>
              <p:cNvSpPr>
                <a:spLocks noChangeArrowheads="1"/>
              </p:cNvSpPr>
              <p:nvPr/>
            </p:nvSpPr>
            <p:spPr bwMode="auto">
              <a:xfrm>
                <a:off x="3839" y="2423"/>
                <a:ext cx="51" cy="56"/>
              </a:xfrm>
              <a:prstGeom prst="rect">
                <a:avLst/>
              </a:prstGeom>
              <a:solidFill>
                <a:schemeClr val="hlink"/>
              </a:solidFill>
              <a:ln w="9525">
                <a:solidFill>
                  <a:schemeClr val="tx1"/>
                </a:solidFill>
                <a:miter lim="800000"/>
                <a:headEnd/>
                <a:tailEnd/>
              </a:ln>
            </p:spPr>
            <p:txBody>
              <a:bodyPr wrap="none" anchor="ctr"/>
              <a:lstStyle/>
              <a:p>
                <a:endParaRPr lang="en-US"/>
              </a:p>
            </p:txBody>
          </p:sp>
        </p:grpSp>
        <p:grpSp>
          <p:nvGrpSpPr>
            <p:cNvPr id="11313" name="Group 69"/>
            <p:cNvGrpSpPr>
              <a:grpSpLocks/>
            </p:cNvGrpSpPr>
            <p:nvPr/>
          </p:nvGrpSpPr>
          <p:grpSpPr bwMode="auto">
            <a:xfrm>
              <a:off x="3420" y="3341"/>
              <a:ext cx="105" cy="46"/>
              <a:chOff x="3420" y="3341"/>
              <a:chExt cx="105" cy="46"/>
            </a:xfrm>
          </p:grpSpPr>
          <p:sp>
            <p:nvSpPr>
              <p:cNvPr id="11325" name="Rectangle 70"/>
              <p:cNvSpPr>
                <a:spLocks noChangeArrowheads="1"/>
              </p:cNvSpPr>
              <p:nvPr/>
            </p:nvSpPr>
            <p:spPr bwMode="auto">
              <a:xfrm>
                <a:off x="3438" y="3341"/>
                <a:ext cx="7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326" name="Rectangle 71"/>
              <p:cNvSpPr>
                <a:spLocks noChangeArrowheads="1"/>
              </p:cNvSpPr>
              <p:nvPr/>
            </p:nvSpPr>
            <p:spPr bwMode="auto">
              <a:xfrm>
                <a:off x="3420" y="3355"/>
                <a:ext cx="105"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grpSp>
          <p:nvGrpSpPr>
            <p:cNvPr id="11314" name="Group 72"/>
            <p:cNvGrpSpPr>
              <a:grpSpLocks/>
            </p:cNvGrpSpPr>
            <p:nvPr/>
          </p:nvGrpSpPr>
          <p:grpSpPr bwMode="auto">
            <a:xfrm>
              <a:off x="3409" y="3398"/>
              <a:ext cx="135" cy="46"/>
              <a:chOff x="3420" y="3341"/>
              <a:chExt cx="105" cy="46"/>
            </a:xfrm>
          </p:grpSpPr>
          <p:sp>
            <p:nvSpPr>
              <p:cNvPr id="11323" name="Rectangle 73"/>
              <p:cNvSpPr>
                <a:spLocks noChangeArrowheads="1"/>
              </p:cNvSpPr>
              <p:nvPr/>
            </p:nvSpPr>
            <p:spPr bwMode="auto">
              <a:xfrm>
                <a:off x="3438" y="3341"/>
                <a:ext cx="7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324" name="Rectangle 74"/>
              <p:cNvSpPr>
                <a:spLocks noChangeArrowheads="1"/>
              </p:cNvSpPr>
              <p:nvPr/>
            </p:nvSpPr>
            <p:spPr bwMode="auto">
              <a:xfrm>
                <a:off x="3420" y="3355"/>
                <a:ext cx="105"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grpSp>
          <p:nvGrpSpPr>
            <p:cNvPr id="11315" name="Group 75"/>
            <p:cNvGrpSpPr>
              <a:grpSpLocks/>
            </p:cNvGrpSpPr>
            <p:nvPr/>
          </p:nvGrpSpPr>
          <p:grpSpPr bwMode="auto">
            <a:xfrm>
              <a:off x="3392" y="3455"/>
              <a:ext cx="168" cy="46"/>
              <a:chOff x="3420" y="3341"/>
              <a:chExt cx="105" cy="46"/>
            </a:xfrm>
          </p:grpSpPr>
          <p:sp>
            <p:nvSpPr>
              <p:cNvPr id="11321" name="Rectangle 76"/>
              <p:cNvSpPr>
                <a:spLocks noChangeArrowheads="1"/>
              </p:cNvSpPr>
              <p:nvPr/>
            </p:nvSpPr>
            <p:spPr bwMode="auto">
              <a:xfrm>
                <a:off x="3438" y="3341"/>
                <a:ext cx="7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322" name="Rectangle 77"/>
              <p:cNvSpPr>
                <a:spLocks noChangeArrowheads="1"/>
              </p:cNvSpPr>
              <p:nvPr/>
            </p:nvSpPr>
            <p:spPr bwMode="auto">
              <a:xfrm>
                <a:off x="3420" y="3355"/>
                <a:ext cx="105"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grpSp>
          <p:nvGrpSpPr>
            <p:cNvPr id="11316" name="Group 78"/>
            <p:cNvGrpSpPr>
              <a:grpSpLocks/>
            </p:cNvGrpSpPr>
            <p:nvPr/>
          </p:nvGrpSpPr>
          <p:grpSpPr bwMode="auto">
            <a:xfrm>
              <a:off x="3378" y="3512"/>
              <a:ext cx="203" cy="46"/>
              <a:chOff x="3420" y="3341"/>
              <a:chExt cx="105" cy="46"/>
            </a:xfrm>
          </p:grpSpPr>
          <p:sp>
            <p:nvSpPr>
              <p:cNvPr id="11319" name="Rectangle 79"/>
              <p:cNvSpPr>
                <a:spLocks noChangeArrowheads="1"/>
              </p:cNvSpPr>
              <p:nvPr/>
            </p:nvSpPr>
            <p:spPr bwMode="auto">
              <a:xfrm>
                <a:off x="3438" y="3341"/>
                <a:ext cx="7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320" name="Rectangle 80"/>
              <p:cNvSpPr>
                <a:spLocks noChangeArrowheads="1"/>
              </p:cNvSpPr>
              <p:nvPr/>
            </p:nvSpPr>
            <p:spPr bwMode="auto">
              <a:xfrm>
                <a:off x="3420" y="3355"/>
                <a:ext cx="105"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11317" name="Rectangle 81"/>
            <p:cNvSpPr>
              <a:spLocks noChangeArrowheads="1"/>
            </p:cNvSpPr>
            <p:nvPr/>
          </p:nvSpPr>
          <p:spPr bwMode="auto">
            <a:xfrm>
              <a:off x="3363" y="3561"/>
              <a:ext cx="226" cy="33"/>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318" name="Rectangle 82"/>
            <p:cNvSpPr>
              <a:spLocks noChangeArrowheads="1"/>
            </p:cNvSpPr>
            <p:nvPr/>
          </p:nvSpPr>
          <p:spPr bwMode="auto">
            <a:xfrm>
              <a:off x="3382" y="3580"/>
              <a:ext cx="232" cy="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Tree>
    <p:extLst>
      <p:ext uri="{BB962C8B-B14F-4D97-AF65-F5344CB8AC3E}">
        <p14:creationId xmlns:p14="http://schemas.microsoft.com/office/powerpoint/2010/main" val="104658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27"/>
          <p:cNvPicPr>
            <a:picLocks noGrp="1" noChangeAspect="1" noChangeArrowheads="1"/>
          </p:cNvPicPr>
          <p:nvPr>
            <p:ph idx="1"/>
          </p:nvPr>
        </p:nvPicPr>
        <p:blipFill>
          <a:blip r:embed="rId3"/>
          <a:srcRect/>
          <a:stretch>
            <a:fillRect/>
          </a:stretch>
        </p:blipFill>
        <p:spPr bwMode="auto">
          <a:xfrm>
            <a:off x="2214546" y="1335759"/>
            <a:ext cx="4245237" cy="4800600"/>
          </a:xfrm>
          <a:prstGeom prst="rect">
            <a:avLst/>
          </a:prstGeom>
          <a:noFill/>
          <a:ln w="9525">
            <a:noFill/>
            <a:miter lim="800000"/>
            <a:headEnd/>
            <a:tailEnd/>
          </a:ln>
        </p:spPr>
      </p:pic>
      <p:sp>
        <p:nvSpPr>
          <p:cNvPr id="7" name="Rectangle 1028"/>
          <p:cNvSpPr>
            <a:spLocks noChangeArrowheads="1"/>
          </p:cNvSpPr>
          <p:nvPr/>
        </p:nvSpPr>
        <p:spPr bwMode="auto">
          <a:xfrm>
            <a:off x="7500958" y="5643578"/>
            <a:ext cx="1500198" cy="584775"/>
          </a:xfrm>
          <a:prstGeom prst="rect">
            <a:avLst/>
          </a:prstGeom>
          <a:noFill/>
          <a:ln w="25400">
            <a:solidFill>
              <a:schemeClr val="accent1"/>
            </a:solidFill>
            <a:miter lim="800000"/>
            <a:headEnd/>
            <a:tailEnd/>
          </a:ln>
        </p:spPr>
        <p:txBody>
          <a:bodyPr wrap="square">
            <a:spAutoFit/>
          </a:bodyPr>
          <a:lstStyle/>
          <a:p>
            <a:pPr algn="ctr" eaLnBrk="1" hangingPunct="1"/>
            <a:r>
              <a:rPr lang="en-US" sz="1600" b="1" dirty="0">
                <a:solidFill>
                  <a:srgbClr val="006600"/>
                </a:solidFill>
              </a:rPr>
              <a:t>DCC</a:t>
            </a:r>
            <a:r>
              <a:rPr lang="en-US" sz="1600" b="1" dirty="0">
                <a:solidFill>
                  <a:schemeClr val="accent1"/>
                </a:solidFill>
              </a:rPr>
              <a:t> 6</a:t>
            </a:r>
            <a:r>
              <a:rPr lang="en-US" sz="1600" b="1" baseline="30000" dirty="0">
                <a:solidFill>
                  <a:schemeClr val="accent1"/>
                </a:solidFill>
              </a:rPr>
              <a:t>th</a:t>
            </a:r>
            <a:r>
              <a:rPr lang="en-US" sz="1600" b="1" dirty="0">
                <a:solidFill>
                  <a:schemeClr val="accent1"/>
                </a:solidFill>
              </a:rPr>
              <a:t> Ed.</a:t>
            </a:r>
          </a:p>
          <a:p>
            <a:pPr algn="ctr" eaLnBrk="1" hangingPunct="1"/>
            <a:r>
              <a:rPr lang="en-US" sz="1600" b="1" dirty="0">
                <a:solidFill>
                  <a:schemeClr val="accent1"/>
                </a:solidFill>
              </a:rPr>
              <a:t>Stallings</a:t>
            </a:r>
          </a:p>
        </p:txBody>
      </p:sp>
      <p:sp>
        <p:nvSpPr>
          <p:cNvPr id="8" name="Rectangle 1029"/>
          <p:cNvSpPr>
            <a:spLocks noChangeArrowheads="1"/>
          </p:cNvSpPr>
          <p:nvPr/>
        </p:nvSpPr>
        <p:spPr bwMode="auto">
          <a:xfrm>
            <a:off x="1000100" y="4547105"/>
            <a:ext cx="2000264" cy="928693"/>
          </a:xfrm>
          <a:prstGeom prst="rect">
            <a:avLst/>
          </a:prstGeom>
          <a:noFill/>
          <a:ln w="9525">
            <a:noFill/>
            <a:miter lim="800000"/>
            <a:headEnd/>
            <a:tailEnd/>
          </a:ln>
        </p:spPr>
        <p:txBody>
          <a:bodyPr wrap="none" anchor="ctr"/>
          <a:lstStyle/>
          <a:p>
            <a:pPr algn="ctr"/>
            <a:r>
              <a:rPr lang="en-US" sz="1800" b="1" dirty="0">
                <a:solidFill>
                  <a:srgbClr val="A50021"/>
                </a:solidFill>
              </a:rPr>
              <a:t>modulation rate</a:t>
            </a:r>
          </a:p>
          <a:p>
            <a:pPr algn="ctr"/>
            <a:r>
              <a:rPr lang="en-US" sz="1800" b="1" dirty="0">
                <a:solidFill>
                  <a:srgbClr val="A50021"/>
                </a:solidFill>
              </a:rPr>
              <a:t>is doubled</a:t>
            </a:r>
          </a:p>
        </p:txBody>
      </p:sp>
      <p:sp>
        <p:nvSpPr>
          <p:cNvPr id="9" name="Line 1032"/>
          <p:cNvSpPr>
            <a:spLocks noChangeShapeType="1"/>
          </p:cNvSpPr>
          <p:nvPr/>
        </p:nvSpPr>
        <p:spPr bwMode="auto">
          <a:xfrm flipV="1">
            <a:off x="2928926" y="4047038"/>
            <a:ext cx="928694" cy="714380"/>
          </a:xfrm>
          <a:prstGeom prst="line">
            <a:avLst/>
          </a:prstGeom>
          <a:noFill/>
          <a:ln w="28575">
            <a:solidFill>
              <a:srgbClr val="A50021"/>
            </a:solidFill>
            <a:round/>
            <a:headEnd/>
            <a:tailEnd type="triangle" w="med" len="med"/>
          </a:ln>
        </p:spPr>
        <p:txBody>
          <a:bodyPr/>
          <a:lstStyle/>
          <a:p>
            <a:endParaRPr lang="en-US"/>
          </a:p>
        </p:txBody>
      </p:sp>
      <p:sp>
        <p:nvSpPr>
          <p:cNvPr id="3" name="TextBox 2">
            <a:extLst>
              <a:ext uri="{FF2B5EF4-FFF2-40B4-BE49-F238E27FC236}">
                <a16:creationId xmlns:a16="http://schemas.microsoft.com/office/drawing/2014/main" id="{EB5D151B-8323-9068-3912-BD2D097771E2}"/>
              </a:ext>
            </a:extLst>
          </p:cNvPr>
          <p:cNvSpPr txBox="1"/>
          <p:nvPr/>
        </p:nvSpPr>
        <p:spPr>
          <a:xfrm>
            <a:off x="729842" y="6244050"/>
            <a:ext cx="7684316" cy="646331"/>
          </a:xfrm>
          <a:prstGeom prst="rect">
            <a:avLst/>
          </a:prstGeom>
          <a:noFill/>
        </p:spPr>
        <p:txBody>
          <a:bodyPr wrap="square" rtlCol="0">
            <a:spAutoFit/>
          </a:bodyPr>
          <a:lstStyle/>
          <a:p>
            <a:r>
              <a:rPr lang="en-US" dirty="0"/>
              <a:t>There will be either 1 or 2 transitions per unit time based on the encoding scheme.</a:t>
            </a:r>
          </a:p>
        </p:txBody>
      </p:sp>
      <p:sp>
        <p:nvSpPr>
          <p:cNvPr id="2" name="Title 1"/>
          <p:cNvSpPr>
            <a:spLocks noGrp="1"/>
          </p:cNvSpPr>
          <p:nvPr>
            <p:ph type="title"/>
          </p:nvPr>
        </p:nvSpPr>
        <p:spPr/>
        <p:txBody>
          <a:bodyPr/>
          <a:lstStyle/>
          <a:p>
            <a:r>
              <a:rPr lang="en-US" dirty="0"/>
              <a:t>Modulation Rate</a:t>
            </a:r>
          </a:p>
        </p:txBody>
      </p:sp>
    </p:spTree>
    <p:extLst>
      <p:ext uri="{BB962C8B-B14F-4D97-AF65-F5344CB8AC3E}">
        <p14:creationId xmlns:p14="http://schemas.microsoft.com/office/powerpoint/2010/main" val="150900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Layer Summary</a:t>
            </a:r>
          </a:p>
        </p:txBody>
      </p:sp>
      <p:sp>
        <p:nvSpPr>
          <p:cNvPr id="3" name="Content Placeholder 2"/>
          <p:cNvSpPr>
            <a:spLocks noGrp="1"/>
          </p:cNvSpPr>
          <p:nvPr>
            <p:ph idx="1"/>
          </p:nvPr>
        </p:nvSpPr>
        <p:spPr>
          <a:xfrm>
            <a:off x="323528" y="1295400"/>
            <a:ext cx="8568952" cy="4800600"/>
          </a:xfrm>
        </p:spPr>
        <p:txBody>
          <a:bodyPr/>
          <a:lstStyle/>
          <a:p>
            <a:r>
              <a:rPr lang="en-US" dirty="0"/>
              <a:t>Definitions (</a:t>
            </a:r>
            <a:r>
              <a:rPr lang="en-US" dirty="0">
                <a:solidFill>
                  <a:srgbClr val="800000"/>
                </a:solidFill>
              </a:rPr>
              <a:t>analog</a:t>
            </a:r>
            <a:r>
              <a:rPr lang="en-US" dirty="0"/>
              <a:t> versus </a:t>
            </a:r>
            <a:r>
              <a:rPr lang="en-US" dirty="0">
                <a:solidFill>
                  <a:srgbClr val="800000"/>
                </a:solidFill>
              </a:rPr>
              <a:t>digital</a:t>
            </a:r>
            <a:r>
              <a:rPr lang="en-US" dirty="0"/>
              <a:t>)</a:t>
            </a:r>
          </a:p>
          <a:p>
            <a:r>
              <a:rPr lang="en-US" dirty="0"/>
              <a:t>Multiplexing (</a:t>
            </a:r>
            <a:r>
              <a:rPr lang="en-US" dirty="0">
                <a:solidFill>
                  <a:srgbClr val="800000"/>
                </a:solidFill>
              </a:rPr>
              <a:t>FDM, TDM, statistical</a:t>
            </a:r>
            <a:r>
              <a:rPr lang="en-US" dirty="0"/>
              <a:t>)</a:t>
            </a:r>
          </a:p>
          <a:p>
            <a:r>
              <a:rPr lang="en-US" dirty="0"/>
              <a:t>Transmission Media (</a:t>
            </a:r>
            <a:r>
              <a:rPr lang="en-US" dirty="0">
                <a:solidFill>
                  <a:srgbClr val="800000"/>
                </a:solidFill>
              </a:rPr>
              <a:t>UTP, Coax, Fiber, Radio, Satellite</a:t>
            </a:r>
            <a:r>
              <a:rPr lang="en-US" dirty="0"/>
              <a:t>)</a:t>
            </a:r>
          </a:p>
          <a:p>
            <a:r>
              <a:rPr lang="en-US" dirty="0"/>
              <a:t>End System Choices (</a:t>
            </a:r>
            <a:r>
              <a:rPr lang="en-US" dirty="0">
                <a:solidFill>
                  <a:srgbClr val="800000"/>
                </a:solidFill>
              </a:rPr>
              <a:t>Dial-Up, ADSL, Cable, Ethernet, Wireless AP, Fiber-to-the Home</a:t>
            </a:r>
            <a:r>
              <a:rPr lang="en-US" dirty="0"/>
              <a:t>)</a:t>
            </a:r>
          </a:p>
          <a:p>
            <a:r>
              <a:rPr lang="en-US" dirty="0"/>
              <a:t>Residential Configurations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7836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and Digital Signaling</a:t>
            </a:r>
          </a:p>
        </p:txBody>
      </p:sp>
      <p:sp>
        <p:nvSpPr>
          <p:cNvPr id="3" name="Content Placeholder 2"/>
          <p:cNvSpPr>
            <a:spLocks noGrp="1"/>
          </p:cNvSpPr>
          <p:nvPr>
            <p:ph idx="1"/>
          </p:nvPr>
        </p:nvSpPr>
        <p:spPr>
          <a:xfrm>
            <a:off x="214282" y="1295400"/>
            <a:ext cx="8472518" cy="4800600"/>
          </a:xfrm>
        </p:spPr>
        <p:txBody>
          <a:bodyPr/>
          <a:lstStyle/>
          <a:p>
            <a:pPr marL="609600" indent="-609600">
              <a:lnSpc>
                <a:spcPct val="90000"/>
              </a:lnSpc>
              <a:buFontTx/>
              <a:buNone/>
            </a:pPr>
            <a:r>
              <a:rPr lang="en-US" dirty="0">
                <a:solidFill>
                  <a:srgbClr val="0033CC"/>
                </a:solidFill>
              </a:rPr>
              <a:t>signals:: </a:t>
            </a:r>
            <a:r>
              <a:rPr lang="en-US" dirty="0"/>
              <a:t>electric or electromagnetic encoding of data.</a:t>
            </a:r>
          </a:p>
          <a:p>
            <a:pPr marL="609600" indent="-609600">
              <a:lnSpc>
                <a:spcPct val="90000"/>
              </a:lnSpc>
              <a:buNone/>
            </a:pPr>
            <a:r>
              <a:rPr lang="en-US" dirty="0">
                <a:solidFill>
                  <a:srgbClr val="0033CC"/>
                </a:solidFill>
              </a:rPr>
              <a:t>signaling::  </a:t>
            </a:r>
            <a:r>
              <a:rPr lang="en-US" dirty="0"/>
              <a:t>is the act of propagating the signal along a suitable medium.</a:t>
            </a:r>
          </a:p>
          <a:p>
            <a:pPr marL="990600" lvl="1" indent="-533400">
              <a:lnSpc>
                <a:spcPct val="90000"/>
              </a:lnSpc>
              <a:buFontTx/>
              <a:buNone/>
            </a:pPr>
            <a:r>
              <a:rPr lang="en-US" dirty="0">
                <a:solidFill>
                  <a:schemeClr val="accent2"/>
                </a:solidFill>
                <a:latin typeface="Helvetica" pitchFamily="2" charset="0"/>
              </a:rPr>
              <a:t>Analog signal </a:t>
            </a:r>
            <a:r>
              <a:rPr lang="en-US" dirty="0"/>
              <a:t>– a </a:t>
            </a:r>
            <a:r>
              <a:rPr lang="en-US" dirty="0">
                <a:solidFill>
                  <a:schemeClr val="accent2"/>
                </a:solidFill>
                <a:latin typeface="Helvetica" pitchFamily="2" charset="0"/>
              </a:rPr>
              <a:t>continuously varying</a:t>
            </a:r>
            <a:r>
              <a:rPr lang="en-US" dirty="0">
                <a:solidFill>
                  <a:schemeClr val="accent2"/>
                </a:solidFill>
              </a:rPr>
              <a:t> </a:t>
            </a:r>
            <a:r>
              <a:rPr lang="en-US" dirty="0"/>
              <a:t>electromagnetic wave that may be propagated over a variety of medium depending on the spectrum (e.g., wire, twisted pair, coaxial cable, fiber optic cable and atmosphere or space  propagation).</a:t>
            </a:r>
          </a:p>
          <a:p>
            <a:pPr>
              <a:buNone/>
            </a:pPr>
            <a:endParaRPr lang="en-US" dirty="0"/>
          </a:p>
        </p:txBody>
      </p:sp>
    </p:spTree>
    <p:extLst>
      <p:ext uri="{BB962C8B-B14F-4D97-AF65-F5344CB8AC3E}">
        <p14:creationId xmlns:p14="http://schemas.microsoft.com/office/powerpoint/2010/main" val="324537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Analog and Digital Signaling</a:t>
            </a:r>
            <a:endParaRPr lang="en-US" dirty="0"/>
          </a:p>
        </p:txBody>
      </p:sp>
      <p:sp>
        <p:nvSpPr>
          <p:cNvPr id="3" name="Content Placeholder 2"/>
          <p:cNvSpPr>
            <a:spLocks noGrp="1"/>
          </p:cNvSpPr>
          <p:nvPr>
            <p:ph idx="1"/>
          </p:nvPr>
        </p:nvSpPr>
        <p:spPr/>
        <p:txBody>
          <a:bodyPr/>
          <a:lstStyle/>
          <a:p>
            <a:pPr marL="609600" indent="-609600">
              <a:buFontTx/>
              <a:buNone/>
            </a:pPr>
            <a:r>
              <a:rPr lang="en-US" dirty="0">
                <a:solidFill>
                  <a:srgbClr val="0033CC"/>
                </a:solidFill>
                <a:latin typeface="Helvetica" pitchFamily="2" charset="0"/>
              </a:rPr>
              <a:t>digital signal </a:t>
            </a:r>
            <a:r>
              <a:rPr lang="en-US" dirty="0"/>
              <a:t>– a sequence of </a:t>
            </a:r>
            <a:r>
              <a:rPr lang="en-US" dirty="0">
                <a:solidFill>
                  <a:srgbClr val="0033CC"/>
                </a:solidFill>
                <a:latin typeface="Helvetica" pitchFamily="2" charset="0"/>
              </a:rPr>
              <a:t>voltage pulses</a:t>
            </a:r>
            <a:r>
              <a:rPr lang="en-US" dirty="0"/>
              <a:t> that may be transmitted over a wire medium.</a:t>
            </a:r>
          </a:p>
          <a:p>
            <a:pPr marL="609600" indent="-609600">
              <a:buFontTx/>
              <a:buNone/>
            </a:pPr>
            <a:r>
              <a:rPr lang="en-US" dirty="0"/>
              <a:t>Note – analog signals to represent analog data and digital signals to represent digital data are </a:t>
            </a:r>
            <a:r>
              <a:rPr lang="en-US" dirty="0">
                <a:solidFill>
                  <a:srgbClr val="008000"/>
                </a:solidFill>
              </a:rPr>
              <a:t>not</a:t>
            </a:r>
            <a:r>
              <a:rPr lang="en-US" dirty="0"/>
              <a:t> the only possibilities.</a:t>
            </a:r>
          </a:p>
          <a:p>
            <a:pPr marL="609600" indent="-609600">
              <a:buFontTx/>
              <a:buNone/>
            </a:pPr>
            <a:r>
              <a:rPr lang="en-US" dirty="0"/>
              <a:t>There is where </a:t>
            </a:r>
            <a:r>
              <a:rPr lang="en-US" dirty="0">
                <a:solidFill>
                  <a:srgbClr val="008000"/>
                </a:solidFill>
              </a:rPr>
              <a:t>modems</a:t>
            </a:r>
            <a:r>
              <a:rPr lang="en-US" dirty="0"/>
              <a:t> (mux-</a:t>
            </a:r>
            <a:r>
              <a:rPr lang="en-US" dirty="0" err="1"/>
              <a:t>demux</a:t>
            </a:r>
            <a:r>
              <a:rPr lang="en-US" dirty="0"/>
              <a:t>) and </a:t>
            </a:r>
            <a:r>
              <a:rPr lang="en-US" dirty="0">
                <a:solidFill>
                  <a:srgbClr val="C00000"/>
                </a:solidFill>
              </a:rPr>
              <a:t>codecs</a:t>
            </a:r>
            <a:r>
              <a:rPr lang="en-US" dirty="0"/>
              <a:t> (compression-decompression) come into the picture.</a:t>
            </a:r>
          </a:p>
          <a:p>
            <a:pPr>
              <a:buNone/>
            </a:pPr>
            <a:endParaRPr lang="en-US" dirty="0"/>
          </a:p>
        </p:txBody>
      </p:sp>
    </p:spTree>
    <p:extLst>
      <p:ext uri="{BB962C8B-B14F-4D97-AF65-F5344CB8AC3E}">
        <p14:creationId xmlns:p14="http://schemas.microsoft.com/office/powerpoint/2010/main" val="350417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Grp="1" noChangeArrowheads="1"/>
          </p:cNvSpPr>
          <p:nvPr>
            <p:ph type="title"/>
          </p:nvPr>
        </p:nvSpPr>
        <p:spPr/>
        <p:txBody>
          <a:bodyPr/>
          <a:lstStyle/>
          <a:p>
            <a:pPr eaLnBrk="1" hangingPunct="1">
              <a:defRPr/>
            </a:pPr>
            <a:r>
              <a:rPr lang="en-US" dirty="0"/>
              <a:t>Multiplexing</a:t>
            </a:r>
          </a:p>
        </p:txBody>
      </p:sp>
      <p:sp>
        <p:nvSpPr>
          <p:cNvPr id="11" name="Line 6"/>
          <p:cNvSpPr>
            <a:spLocks noChangeShapeType="1"/>
          </p:cNvSpPr>
          <p:nvPr/>
        </p:nvSpPr>
        <p:spPr bwMode="auto">
          <a:xfrm>
            <a:off x="1552575" y="4318014"/>
            <a:ext cx="1739900" cy="0"/>
          </a:xfrm>
          <a:prstGeom prst="line">
            <a:avLst/>
          </a:prstGeom>
          <a:noFill/>
          <a:ln w="12700">
            <a:solidFill>
              <a:schemeClr val="tx1"/>
            </a:solidFill>
            <a:round/>
            <a:headEnd/>
            <a:tailEnd/>
          </a:ln>
        </p:spPr>
        <p:txBody>
          <a:bodyPr wrap="none" anchor="ctr"/>
          <a:lstStyle/>
          <a:p>
            <a:endParaRPr lang="en-US" dirty="0">
              <a:latin typeface="Helvetica"/>
            </a:endParaRPr>
          </a:p>
        </p:txBody>
      </p:sp>
      <p:sp>
        <p:nvSpPr>
          <p:cNvPr id="16" name="Line 11"/>
          <p:cNvSpPr>
            <a:spLocks noChangeShapeType="1"/>
          </p:cNvSpPr>
          <p:nvPr/>
        </p:nvSpPr>
        <p:spPr bwMode="auto">
          <a:xfrm>
            <a:off x="1538288" y="4843476"/>
            <a:ext cx="1739900" cy="0"/>
          </a:xfrm>
          <a:prstGeom prst="line">
            <a:avLst/>
          </a:prstGeom>
          <a:noFill/>
          <a:ln w="12700">
            <a:solidFill>
              <a:schemeClr val="tx1"/>
            </a:solidFill>
            <a:round/>
            <a:headEnd/>
            <a:tailEnd/>
          </a:ln>
        </p:spPr>
        <p:txBody>
          <a:bodyPr wrap="none" anchor="ctr"/>
          <a:lstStyle/>
          <a:p>
            <a:endParaRPr lang="en-US" dirty="0">
              <a:latin typeface="Helvetica"/>
            </a:endParaRPr>
          </a:p>
        </p:txBody>
      </p:sp>
      <p:sp>
        <p:nvSpPr>
          <p:cNvPr id="21" name="Line 16"/>
          <p:cNvSpPr>
            <a:spLocks noChangeShapeType="1"/>
          </p:cNvSpPr>
          <p:nvPr/>
        </p:nvSpPr>
        <p:spPr bwMode="auto">
          <a:xfrm>
            <a:off x="1550988" y="3778264"/>
            <a:ext cx="1739900" cy="0"/>
          </a:xfrm>
          <a:prstGeom prst="line">
            <a:avLst/>
          </a:prstGeom>
          <a:noFill/>
          <a:ln w="12700">
            <a:solidFill>
              <a:schemeClr val="tx1"/>
            </a:solidFill>
            <a:round/>
            <a:headEnd/>
            <a:tailEnd/>
          </a:ln>
        </p:spPr>
        <p:txBody>
          <a:bodyPr wrap="none" anchor="ctr"/>
          <a:lstStyle/>
          <a:p>
            <a:endParaRPr lang="en-US" dirty="0">
              <a:latin typeface="Helvetica"/>
            </a:endParaRPr>
          </a:p>
        </p:txBody>
      </p:sp>
      <p:sp>
        <p:nvSpPr>
          <p:cNvPr id="34" name="Rectangle 29"/>
          <p:cNvSpPr>
            <a:spLocks noChangeArrowheads="1"/>
          </p:cNvSpPr>
          <p:nvPr/>
        </p:nvSpPr>
        <p:spPr bwMode="auto">
          <a:xfrm>
            <a:off x="6691313" y="4186251"/>
            <a:ext cx="638697" cy="335989"/>
          </a:xfrm>
          <a:prstGeom prst="rect">
            <a:avLst/>
          </a:prstGeom>
          <a:noFill/>
          <a:ln w="12700">
            <a:solidFill>
              <a:schemeClr val="tx1"/>
            </a:solidFill>
            <a:miter lim="800000"/>
            <a:headEnd/>
            <a:tailEnd/>
          </a:ln>
        </p:spPr>
        <p:txBody>
          <a:bodyPr wrap="none" lIns="90488" tIns="44450" rIns="90488" bIns="44450">
            <a:spAutoFit/>
          </a:bodyPr>
          <a:lstStyle/>
          <a:p>
            <a:pPr algn="l" eaLnBrk="0" hangingPunct="0"/>
            <a:r>
              <a:rPr lang="en-US" sz="1600" i="0" dirty="0">
                <a:latin typeface="Helvetica"/>
              </a:rPr>
              <a:t>MUX</a:t>
            </a:r>
          </a:p>
        </p:txBody>
      </p:sp>
      <p:sp>
        <p:nvSpPr>
          <p:cNvPr id="35" name="Rectangle 30"/>
          <p:cNvSpPr>
            <a:spLocks noChangeArrowheads="1"/>
          </p:cNvSpPr>
          <p:nvPr/>
        </p:nvSpPr>
        <p:spPr bwMode="auto">
          <a:xfrm>
            <a:off x="5011738" y="4186251"/>
            <a:ext cx="638697" cy="335989"/>
          </a:xfrm>
          <a:prstGeom prst="rect">
            <a:avLst/>
          </a:prstGeom>
          <a:noFill/>
          <a:ln w="12700">
            <a:solidFill>
              <a:schemeClr val="tx1"/>
            </a:solidFill>
            <a:miter lim="800000"/>
            <a:headEnd/>
            <a:tailEnd/>
          </a:ln>
        </p:spPr>
        <p:txBody>
          <a:bodyPr wrap="none" lIns="90488" tIns="44450" rIns="90488" bIns="44450">
            <a:spAutoFit/>
          </a:bodyPr>
          <a:lstStyle/>
          <a:p>
            <a:pPr algn="l" eaLnBrk="0" hangingPunct="0"/>
            <a:r>
              <a:rPr lang="en-US" sz="1600" i="0" dirty="0">
                <a:latin typeface="Helvetica"/>
              </a:rPr>
              <a:t>MUX</a:t>
            </a:r>
          </a:p>
        </p:txBody>
      </p:sp>
      <p:sp>
        <p:nvSpPr>
          <p:cNvPr id="36" name="Line 31"/>
          <p:cNvSpPr>
            <a:spLocks noChangeShapeType="1"/>
          </p:cNvSpPr>
          <p:nvPr/>
        </p:nvSpPr>
        <p:spPr bwMode="auto">
          <a:xfrm>
            <a:off x="4662488" y="3843351"/>
            <a:ext cx="323850" cy="395288"/>
          </a:xfrm>
          <a:prstGeom prst="line">
            <a:avLst/>
          </a:prstGeom>
          <a:noFill/>
          <a:ln w="12700">
            <a:solidFill>
              <a:schemeClr val="tx1"/>
            </a:solidFill>
            <a:round/>
            <a:headEnd/>
            <a:tailEnd/>
          </a:ln>
        </p:spPr>
        <p:txBody>
          <a:bodyPr wrap="none" anchor="ctr"/>
          <a:lstStyle/>
          <a:p>
            <a:endParaRPr lang="en-US" dirty="0">
              <a:latin typeface="Helvetica"/>
            </a:endParaRPr>
          </a:p>
        </p:txBody>
      </p:sp>
      <p:sp>
        <p:nvSpPr>
          <p:cNvPr id="37" name="Line 32"/>
          <p:cNvSpPr>
            <a:spLocks noChangeShapeType="1"/>
          </p:cNvSpPr>
          <p:nvPr/>
        </p:nvSpPr>
        <p:spPr bwMode="auto">
          <a:xfrm>
            <a:off x="4662488" y="4348176"/>
            <a:ext cx="338137" cy="0"/>
          </a:xfrm>
          <a:prstGeom prst="line">
            <a:avLst/>
          </a:prstGeom>
          <a:noFill/>
          <a:ln w="12700">
            <a:solidFill>
              <a:schemeClr val="tx1"/>
            </a:solidFill>
            <a:round/>
            <a:headEnd/>
            <a:tailEnd/>
          </a:ln>
        </p:spPr>
        <p:txBody>
          <a:bodyPr wrap="none" anchor="ctr"/>
          <a:lstStyle/>
          <a:p>
            <a:endParaRPr lang="en-US" dirty="0">
              <a:latin typeface="Helvetica"/>
            </a:endParaRPr>
          </a:p>
        </p:txBody>
      </p:sp>
      <p:sp>
        <p:nvSpPr>
          <p:cNvPr id="38" name="Line 33"/>
          <p:cNvSpPr>
            <a:spLocks noChangeShapeType="1"/>
          </p:cNvSpPr>
          <p:nvPr/>
        </p:nvSpPr>
        <p:spPr bwMode="auto">
          <a:xfrm flipV="1">
            <a:off x="4648200" y="4443426"/>
            <a:ext cx="338138" cy="420688"/>
          </a:xfrm>
          <a:prstGeom prst="line">
            <a:avLst/>
          </a:prstGeom>
          <a:noFill/>
          <a:ln w="12700">
            <a:solidFill>
              <a:schemeClr val="tx1"/>
            </a:solidFill>
            <a:round/>
            <a:headEnd/>
            <a:tailEnd/>
          </a:ln>
        </p:spPr>
        <p:txBody>
          <a:bodyPr wrap="none" anchor="ctr"/>
          <a:lstStyle/>
          <a:p>
            <a:endParaRPr lang="en-US" dirty="0">
              <a:latin typeface="Helvetica"/>
            </a:endParaRPr>
          </a:p>
        </p:txBody>
      </p:sp>
      <p:sp>
        <p:nvSpPr>
          <p:cNvPr id="39" name="Line 34"/>
          <p:cNvSpPr>
            <a:spLocks noChangeShapeType="1"/>
          </p:cNvSpPr>
          <p:nvPr/>
        </p:nvSpPr>
        <p:spPr bwMode="auto">
          <a:xfrm>
            <a:off x="5711825" y="4329126"/>
            <a:ext cx="954088" cy="0"/>
          </a:xfrm>
          <a:prstGeom prst="line">
            <a:avLst/>
          </a:prstGeom>
          <a:noFill/>
          <a:ln w="38100" cmpd="dbl">
            <a:solidFill>
              <a:schemeClr val="tx1"/>
            </a:solidFill>
            <a:round/>
            <a:headEnd/>
            <a:tailEnd/>
          </a:ln>
        </p:spPr>
        <p:txBody>
          <a:bodyPr wrap="none" anchor="ctr"/>
          <a:lstStyle/>
          <a:p>
            <a:endParaRPr lang="en-US" dirty="0">
              <a:latin typeface="Helvetica"/>
            </a:endParaRPr>
          </a:p>
        </p:txBody>
      </p:sp>
      <p:sp>
        <p:nvSpPr>
          <p:cNvPr id="40" name="Line 35"/>
          <p:cNvSpPr>
            <a:spLocks noChangeShapeType="1"/>
          </p:cNvSpPr>
          <p:nvPr/>
        </p:nvSpPr>
        <p:spPr bwMode="auto">
          <a:xfrm flipV="1">
            <a:off x="7392988" y="3903676"/>
            <a:ext cx="366712" cy="304800"/>
          </a:xfrm>
          <a:prstGeom prst="line">
            <a:avLst/>
          </a:prstGeom>
          <a:noFill/>
          <a:ln w="12700">
            <a:solidFill>
              <a:schemeClr val="tx1"/>
            </a:solidFill>
            <a:round/>
            <a:headEnd/>
            <a:tailEnd/>
          </a:ln>
        </p:spPr>
        <p:txBody>
          <a:bodyPr wrap="none" anchor="ctr"/>
          <a:lstStyle/>
          <a:p>
            <a:endParaRPr lang="en-US" dirty="0">
              <a:latin typeface="Helvetica"/>
            </a:endParaRPr>
          </a:p>
        </p:txBody>
      </p:sp>
      <p:sp>
        <p:nvSpPr>
          <p:cNvPr id="41" name="Line 36"/>
          <p:cNvSpPr>
            <a:spLocks noChangeShapeType="1"/>
          </p:cNvSpPr>
          <p:nvPr/>
        </p:nvSpPr>
        <p:spPr bwMode="auto">
          <a:xfrm>
            <a:off x="7378700" y="4376751"/>
            <a:ext cx="381000" cy="0"/>
          </a:xfrm>
          <a:prstGeom prst="line">
            <a:avLst/>
          </a:prstGeom>
          <a:noFill/>
          <a:ln w="12700">
            <a:solidFill>
              <a:schemeClr val="tx1"/>
            </a:solidFill>
            <a:round/>
            <a:headEnd/>
            <a:tailEnd/>
          </a:ln>
        </p:spPr>
        <p:txBody>
          <a:bodyPr wrap="none" anchor="ctr"/>
          <a:lstStyle/>
          <a:p>
            <a:endParaRPr lang="en-US" dirty="0">
              <a:latin typeface="Helvetica"/>
            </a:endParaRPr>
          </a:p>
        </p:txBody>
      </p:sp>
      <p:sp>
        <p:nvSpPr>
          <p:cNvPr id="42" name="Line 37"/>
          <p:cNvSpPr>
            <a:spLocks noChangeShapeType="1"/>
          </p:cNvSpPr>
          <p:nvPr/>
        </p:nvSpPr>
        <p:spPr bwMode="auto">
          <a:xfrm>
            <a:off x="7378700" y="4500576"/>
            <a:ext cx="381000" cy="350838"/>
          </a:xfrm>
          <a:prstGeom prst="line">
            <a:avLst/>
          </a:prstGeom>
          <a:noFill/>
          <a:ln w="12700">
            <a:solidFill>
              <a:schemeClr val="tx1"/>
            </a:solidFill>
            <a:round/>
            <a:headEnd/>
            <a:tailEnd/>
          </a:ln>
        </p:spPr>
        <p:txBody>
          <a:bodyPr wrap="none" anchor="ctr"/>
          <a:lstStyle/>
          <a:p>
            <a:endParaRPr lang="en-US" dirty="0">
              <a:latin typeface="Helvetica"/>
            </a:endParaRPr>
          </a:p>
        </p:txBody>
      </p:sp>
      <p:sp>
        <p:nvSpPr>
          <p:cNvPr id="43" name="Rectangle 38"/>
          <p:cNvSpPr>
            <a:spLocks noChangeArrowheads="1"/>
          </p:cNvSpPr>
          <p:nvPr/>
        </p:nvSpPr>
        <p:spPr bwMode="auto">
          <a:xfrm>
            <a:off x="481013" y="3195680"/>
            <a:ext cx="2555188" cy="366767"/>
          </a:xfrm>
          <a:prstGeom prst="rect">
            <a:avLst/>
          </a:prstGeom>
          <a:noFill/>
          <a:ln w="50800">
            <a:noFill/>
            <a:miter lim="800000"/>
            <a:headEnd/>
            <a:tailEnd/>
          </a:ln>
        </p:spPr>
        <p:txBody>
          <a:bodyPr wrap="none" lIns="90488" tIns="44450" rIns="90488" bIns="44450">
            <a:spAutoFit/>
          </a:bodyPr>
          <a:lstStyle/>
          <a:p>
            <a:pPr algn="l" eaLnBrk="0" hangingPunct="0"/>
            <a:r>
              <a:rPr lang="en-US" sz="1800" i="0" dirty="0">
                <a:latin typeface="Helvetica"/>
              </a:rPr>
              <a:t>(a) Dedicated channels</a:t>
            </a:r>
          </a:p>
        </p:txBody>
      </p:sp>
      <p:sp>
        <p:nvSpPr>
          <p:cNvPr id="44" name="Rectangle 39"/>
          <p:cNvSpPr>
            <a:spLocks noChangeArrowheads="1"/>
          </p:cNvSpPr>
          <p:nvPr/>
        </p:nvSpPr>
        <p:spPr bwMode="auto">
          <a:xfrm>
            <a:off x="3836988" y="3184801"/>
            <a:ext cx="4312079" cy="366767"/>
          </a:xfrm>
          <a:prstGeom prst="rect">
            <a:avLst/>
          </a:prstGeom>
          <a:noFill/>
          <a:ln w="50800">
            <a:noFill/>
            <a:miter lim="800000"/>
            <a:headEnd/>
            <a:tailEnd/>
          </a:ln>
        </p:spPr>
        <p:txBody>
          <a:bodyPr wrap="none" lIns="90488" tIns="44450" rIns="90488" bIns="44450">
            <a:spAutoFit/>
          </a:bodyPr>
          <a:lstStyle/>
          <a:p>
            <a:pPr algn="l" eaLnBrk="0" hangingPunct="0"/>
            <a:r>
              <a:rPr lang="en-US" sz="1800" i="0" dirty="0">
                <a:latin typeface="Helvetica"/>
              </a:rPr>
              <a:t>(b) Sharing the comm link b/w processes</a:t>
            </a:r>
          </a:p>
        </p:txBody>
      </p:sp>
      <p:sp>
        <p:nvSpPr>
          <p:cNvPr id="45" name="Rectangle 40"/>
          <p:cNvSpPr>
            <a:spLocks noChangeArrowheads="1"/>
          </p:cNvSpPr>
          <p:nvPr/>
        </p:nvSpPr>
        <p:spPr bwMode="auto">
          <a:xfrm>
            <a:off x="5800725" y="3692539"/>
            <a:ext cx="763932" cy="582211"/>
          </a:xfrm>
          <a:prstGeom prst="rect">
            <a:avLst/>
          </a:prstGeom>
          <a:noFill/>
          <a:ln w="12700">
            <a:noFill/>
            <a:miter lim="800000"/>
            <a:headEnd/>
            <a:tailEnd/>
          </a:ln>
        </p:spPr>
        <p:txBody>
          <a:bodyPr wrap="none" lIns="90488" tIns="44450" rIns="90488" bIns="44450">
            <a:spAutoFit/>
          </a:bodyPr>
          <a:lstStyle/>
          <a:p>
            <a:pPr algn="l" eaLnBrk="0" hangingPunct="0"/>
            <a:r>
              <a:rPr lang="en-US" sz="1600" b="1" i="0" dirty="0">
                <a:latin typeface="Helvetica"/>
              </a:rPr>
              <a:t>Trunk</a:t>
            </a:r>
          </a:p>
          <a:p>
            <a:pPr algn="l" eaLnBrk="0" hangingPunct="0"/>
            <a:r>
              <a:rPr lang="en-US" sz="1600" b="1" i="0" dirty="0">
                <a:latin typeface="Helvetica"/>
              </a:rPr>
              <a:t>group</a:t>
            </a:r>
          </a:p>
        </p:txBody>
      </p:sp>
      <p:sp>
        <p:nvSpPr>
          <p:cNvPr id="46" name="Line 41"/>
          <p:cNvSpPr>
            <a:spLocks noChangeShapeType="1"/>
          </p:cNvSpPr>
          <p:nvPr/>
        </p:nvSpPr>
        <p:spPr bwMode="auto">
          <a:xfrm>
            <a:off x="5710238" y="4406914"/>
            <a:ext cx="954087" cy="0"/>
          </a:xfrm>
          <a:prstGeom prst="line">
            <a:avLst/>
          </a:prstGeom>
          <a:noFill/>
          <a:ln w="38100" cmpd="dbl">
            <a:solidFill>
              <a:schemeClr val="tx1"/>
            </a:solidFill>
            <a:round/>
            <a:headEnd/>
            <a:tailEnd/>
          </a:ln>
        </p:spPr>
        <p:txBody>
          <a:bodyPr wrap="none" anchor="ctr"/>
          <a:lstStyle/>
          <a:p>
            <a:endParaRPr lang="en-US" dirty="0">
              <a:latin typeface="Helvetica"/>
            </a:endParaRPr>
          </a:p>
        </p:txBody>
      </p:sp>
      <p:sp>
        <p:nvSpPr>
          <p:cNvPr id="47" name="Oval 46"/>
          <p:cNvSpPr/>
          <p:nvPr/>
        </p:nvSpPr>
        <p:spPr bwMode="auto">
          <a:xfrm>
            <a:off x="1142976" y="3586170"/>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a:rPr>
              <a:t>A</a:t>
            </a:r>
          </a:p>
        </p:txBody>
      </p:sp>
      <p:sp>
        <p:nvSpPr>
          <p:cNvPr id="49" name="Oval 48"/>
          <p:cNvSpPr/>
          <p:nvPr/>
        </p:nvSpPr>
        <p:spPr bwMode="auto">
          <a:xfrm>
            <a:off x="3286116" y="3586170"/>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a:rPr>
              <a:t>A</a:t>
            </a:r>
          </a:p>
        </p:txBody>
      </p:sp>
      <p:sp>
        <p:nvSpPr>
          <p:cNvPr id="50" name="Oval 49"/>
          <p:cNvSpPr/>
          <p:nvPr/>
        </p:nvSpPr>
        <p:spPr bwMode="auto">
          <a:xfrm>
            <a:off x="7715272" y="3657608"/>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a:rPr>
              <a:t>A</a:t>
            </a:r>
          </a:p>
        </p:txBody>
      </p:sp>
      <p:sp>
        <p:nvSpPr>
          <p:cNvPr id="51" name="Oval 50"/>
          <p:cNvSpPr/>
          <p:nvPr/>
        </p:nvSpPr>
        <p:spPr bwMode="auto">
          <a:xfrm>
            <a:off x="4286248" y="3514732"/>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a:rPr>
              <a:t>A</a:t>
            </a:r>
          </a:p>
        </p:txBody>
      </p:sp>
      <p:sp>
        <p:nvSpPr>
          <p:cNvPr id="53" name="Oval 52"/>
          <p:cNvSpPr/>
          <p:nvPr/>
        </p:nvSpPr>
        <p:spPr bwMode="auto">
          <a:xfrm>
            <a:off x="7786710" y="4157674"/>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Helvetica"/>
              </a:rPr>
              <a:t>B</a:t>
            </a:r>
            <a:endParaRPr kumimoji="0" lang="en-US" sz="2000" b="0" i="0" u="none" strike="noStrike" cap="none" normalizeH="0" baseline="0" dirty="0">
              <a:ln>
                <a:noFill/>
              </a:ln>
              <a:solidFill>
                <a:schemeClr val="tx1"/>
              </a:solidFill>
              <a:effectLst/>
              <a:latin typeface="Helvetica"/>
            </a:endParaRPr>
          </a:p>
        </p:txBody>
      </p:sp>
      <p:sp>
        <p:nvSpPr>
          <p:cNvPr id="54" name="Oval 53"/>
          <p:cNvSpPr/>
          <p:nvPr/>
        </p:nvSpPr>
        <p:spPr bwMode="auto">
          <a:xfrm>
            <a:off x="3286116" y="4086236"/>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Helvetica"/>
              </a:rPr>
              <a:t>B</a:t>
            </a:r>
            <a:endParaRPr kumimoji="0" lang="en-US" sz="2000" b="0" i="0" u="none" strike="noStrike" cap="none" normalizeH="0" baseline="0" dirty="0">
              <a:ln>
                <a:noFill/>
              </a:ln>
              <a:solidFill>
                <a:schemeClr val="tx1"/>
              </a:solidFill>
              <a:effectLst/>
              <a:latin typeface="Helvetica"/>
            </a:endParaRPr>
          </a:p>
        </p:txBody>
      </p:sp>
      <p:sp>
        <p:nvSpPr>
          <p:cNvPr id="55" name="Oval 54"/>
          <p:cNvSpPr/>
          <p:nvPr/>
        </p:nvSpPr>
        <p:spPr bwMode="auto">
          <a:xfrm>
            <a:off x="1142976" y="4086236"/>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Helvetica"/>
              </a:rPr>
              <a:t>B</a:t>
            </a:r>
            <a:endParaRPr kumimoji="0" lang="en-US" sz="2000" b="0" i="0" u="none" strike="noStrike" cap="none" normalizeH="0" baseline="0" dirty="0">
              <a:ln>
                <a:noFill/>
              </a:ln>
              <a:solidFill>
                <a:schemeClr val="tx1"/>
              </a:solidFill>
              <a:effectLst/>
              <a:latin typeface="Helvetica"/>
            </a:endParaRPr>
          </a:p>
        </p:txBody>
      </p:sp>
      <p:sp>
        <p:nvSpPr>
          <p:cNvPr id="56" name="Oval 55"/>
          <p:cNvSpPr/>
          <p:nvPr/>
        </p:nvSpPr>
        <p:spPr bwMode="auto">
          <a:xfrm>
            <a:off x="4286248" y="4157674"/>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Helvetica"/>
              </a:rPr>
              <a:t>B</a:t>
            </a:r>
            <a:endParaRPr kumimoji="0" lang="en-US" sz="2000" b="0" i="0" u="none" strike="noStrike" cap="none" normalizeH="0" baseline="0" dirty="0">
              <a:ln>
                <a:noFill/>
              </a:ln>
              <a:solidFill>
                <a:schemeClr val="tx1"/>
              </a:solidFill>
              <a:effectLst/>
              <a:latin typeface="Helvetica"/>
            </a:endParaRPr>
          </a:p>
        </p:txBody>
      </p:sp>
      <p:sp>
        <p:nvSpPr>
          <p:cNvPr id="57" name="Oval 56"/>
          <p:cNvSpPr/>
          <p:nvPr/>
        </p:nvSpPr>
        <p:spPr bwMode="auto">
          <a:xfrm>
            <a:off x="7715272" y="4729178"/>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Helvetica"/>
              </a:rPr>
              <a:t>C</a:t>
            </a:r>
            <a:endParaRPr kumimoji="0" lang="en-US" sz="2000" b="0" i="0" u="none" strike="noStrike" cap="none" normalizeH="0" baseline="0" dirty="0">
              <a:ln>
                <a:noFill/>
              </a:ln>
              <a:solidFill>
                <a:schemeClr val="tx1"/>
              </a:solidFill>
              <a:effectLst/>
              <a:latin typeface="Helvetica"/>
            </a:endParaRPr>
          </a:p>
        </p:txBody>
      </p:sp>
      <p:sp>
        <p:nvSpPr>
          <p:cNvPr id="58" name="Oval 57"/>
          <p:cNvSpPr/>
          <p:nvPr/>
        </p:nvSpPr>
        <p:spPr bwMode="auto">
          <a:xfrm>
            <a:off x="1142976" y="4657740"/>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Helvetica"/>
              </a:rPr>
              <a:t>C</a:t>
            </a:r>
            <a:endParaRPr kumimoji="0" lang="en-US" sz="2000" b="0" i="0" u="none" strike="noStrike" cap="none" normalizeH="0" baseline="0" dirty="0">
              <a:ln>
                <a:noFill/>
              </a:ln>
              <a:solidFill>
                <a:schemeClr val="tx1"/>
              </a:solidFill>
              <a:effectLst/>
              <a:latin typeface="Helvetica"/>
            </a:endParaRPr>
          </a:p>
        </p:txBody>
      </p:sp>
      <p:sp>
        <p:nvSpPr>
          <p:cNvPr id="59" name="Oval 58"/>
          <p:cNvSpPr/>
          <p:nvPr/>
        </p:nvSpPr>
        <p:spPr bwMode="auto">
          <a:xfrm>
            <a:off x="4300542" y="4729178"/>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Helvetica"/>
              </a:rPr>
              <a:t>C</a:t>
            </a:r>
            <a:endParaRPr kumimoji="0" lang="en-US" sz="2000" b="0" i="0" u="none" strike="noStrike" cap="none" normalizeH="0" baseline="0" dirty="0">
              <a:ln>
                <a:noFill/>
              </a:ln>
              <a:solidFill>
                <a:schemeClr val="tx1"/>
              </a:solidFill>
              <a:effectLst/>
              <a:latin typeface="Helvetica"/>
            </a:endParaRPr>
          </a:p>
        </p:txBody>
      </p:sp>
      <p:sp>
        <p:nvSpPr>
          <p:cNvPr id="60" name="Oval 59"/>
          <p:cNvSpPr/>
          <p:nvPr/>
        </p:nvSpPr>
        <p:spPr bwMode="auto">
          <a:xfrm>
            <a:off x="3300410" y="4657740"/>
            <a:ext cx="414334" cy="414334"/>
          </a:xfrm>
          <a:prstGeom prst="ellipse">
            <a:avLst/>
          </a:prstGeom>
          <a:solidFill>
            <a:srgbClr val="FFFFCC"/>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Helvetica"/>
              </a:rPr>
              <a:t>C</a:t>
            </a:r>
            <a:endParaRPr kumimoji="0" lang="en-US" sz="2000" b="0" i="0" u="none" strike="noStrike" cap="none" normalizeH="0" baseline="0" dirty="0">
              <a:ln>
                <a:noFill/>
              </a:ln>
              <a:solidFill>
                <a:schemeClr val="tx1"/>
              </a:solidFill>
              <a:effectLst/>
              <a:latin typeface="Helvetica"/>
            </a:endParaRPr>
          </a:p>
        </p:txBody>
      </p:sp>
      <p:sp>
        <p:nvSpPr>
          <p:cNvPr id="61" name="Text Box 240"/>
          <p:cNvSpPr txBox="1">
            <a:spLocks noChangeArrowheads="1"/>
          </p:cNvSpPr>
          <p:nvPr/>
        </p:nvSpPr>
        <p:spPr bwMode="auto">
          <a:xfrm>
            <a:off x="7000906" y="5815032"/>
            <a:ext cx="2000250" cy="400050"/>
          </a:xfrm>
          <a:prstGeom prst="rect">
            <a:avLst/>
          </a:prstGeom>
          <a:noFill/>
          <a:ln w="25400">
            <a:solidFill>
              <a:srgbClr val="FF6600"/>
            </a:solidFill>
            <a:miter lim="800000"/>
            <a:headEnd/>
            <a:tailEnd/>
          </a:ln>
        </p:spPr>
        <p:txBody>
          <a:bodyPr anchor="ctr">
            <a:spAutoFit/>
          </a:bodyPr>
          <a:lstStyle/>
          <a:p>
            <a:pPr eaLnBrk="0" hangingPunct="0"/>
            <a:r>
              <a:rPr lang="en-US" sz="1000" b="1" dirty="0">
                <a:solidFill>
                  <a:srgbClr val="FF6600"/>
                </a:solidFill>
                <a:latin typeface="Helvetica"/>
              </a:rPr>
              <a:t>Leon-Garcia &amp; </a:t>
            </a:r>
            <a:r>
              <a:rPr lang="en-US" sz="1000" b="1" dirty="0" err="1">
                <a:solidFill>
                  <a:srgbClr val="FF6600"/>
                </a:solidFill>
                <a:latin typeface="Helvetica"/>
              </a:rPr>
              <a:t>Widjaja</a:t>
            </a:r>
            <a:r>
              <a:rPr lang="en-US" sz="1000" b="1" dirty="0">
                <a:solidFill>
                  <a:srgbClr val="FF6600"/>
                </a:solidFill>
                <a:latin typeface="Helvetica"/>
              </a:rPr>
              <a:t>: </a:t>
            </a:r>
          </a:p>
          <a:p>
            <a:pPr eaLnBrk="0" hangingPunct="0"/>
            <a:r>
              <a:rPr lang="en-US" sz="1000" b="1" i="1" dirty="0">
                <a:solidFill>
                  <a:srgbClr val="FF6600"/>
                </a:solidFill>
                <a:latin typeface="Helvetica"/>
              </a:rPr>
              <a:t>Communication Networks</a:t>
            </a:r>
          </a:p>
        </p:txBody>
      </p:sp>
      <p:sp>
        <p:nvSpPr>
          <p:cNvPr id="48" name="Rectangle 3"/>
          <p:cNvSpPr txBox="1">
            <a:spLocks noChangeArrowheads="1"/>
          </p:cNvSpPr>
          <p:nvPr/>
        </p:nvSpPr>
        <p:spPr bwMode="auto">
          <a:xfrm>
            <a:off x="178579" y="1600208"/>
            <a:ext cx="8786842" cy="1289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5425" marR="0" lvl="0" indent="-225425" algn="l" defTabSz="914400" rtl="0" eaLnBrk="1" fontAlgn="base" latinLnBrk="0" hangingPunct="1">
              <a:lnSpc>
                <a:spcPct val="90000"/>
              </a:lnSpc>
              <a:spcBef>
                <a:spcPct val="20000"/>
              </a:spcBef>
              <a:spcAft>
                <a:spcPct val="0"/>
              </a:spcAft>
              <a:buClr>
                <a:schemeClr val="tx1"/>
              </a:buClr>
              <a:buSzPct val="50000"/>
              <a:buFontTx/>
              <a:buNone/>
              <a:tabLst/>
              <a:defRPr/>
            </a:pPr>
            <a:r>
              <a:rPr lang="en-US" sz="3200" b="1" kern="0" dirty="0">
                <a:solidFill>
                  <a:schemeClr val="accent2"/>
                </a:solidFill>
                <a:effectLst>
                  <a:outerShdw blurRad="38100" dist="38100" dir="2700000" algn="tl">
                    <a:srgbClr val="FFFFFF"/>
                  </a:outerShdw>
                </a:effectLst>
                <a:latin typeface="Helvetica"/>
              </a:rPr>
              <a:t>Multiplexing {general definition} :</a:t>
            </a:r>
          </a:p>
          <a:p>
            <a:pPr marL="225425" marR="0" lvl="0" indent="-225425" algn="l" defTabSz="914400" rtl="0" eaLnBrk="1" fontAlgn="base" latinLnBrk="0" hangingPunct="1">
              <a:lnSpc>
                <a:spcPct val="90000"/>
              </a:lnSpc>
              <a:spcBef>
                <a:spcPct val="20000"/>
              </a:spcBef>
              <a:spcAft>
                <a:spcPct val="0"/>
              </a:spcAft>
              <a:buClr>
                <a:schemeClr val="tx1"/>
              </a:buClr>
              <a:buSzPct val="50000"/>
              <a:buFontTx/>
              <a:buNone/>
              <a:tabLst/>
              <a:defRPr/>
            </a:pPr>
            <a:r>
              <a:rPr kumimoji="0" lang="en-US" sz="3200" b="1" i="0" u="none" strike="noStrike" kern="0" cap="none" spc="0" normalizeH="0" baseline="0" noProof="0" dirty="0">
                <a:ln>
                  <a:noFill/>
                </a:ln>
                <a:solidFill>
                  <a:schemeClr val="accent2"/>
                </a:solidFill>
                <a:effectLst>
                  <a:outerShdw blurRad="38100" dist="38100" dir="2700000" algn="tl">
                    <a:srgbClr val="FFFFFF"/>
                  </a:outerShdw>
                </a:effectLst>
                <a:uLnTx/>
                <a:uFillTx/>
                <a:latin typeface="Helvetica"/>
                <a:ea typeface="+mn-ea"/>
                <a:cs typeface="+mn-cs"/>
              </a:rPr>
              <a:t>	  </a:t>
            </a:r>
            <a:r>
              <a:rPr kumimoji="0" lang="en-US" sz="3200" b="1" i="0" u="none" strike="noStrike" kern="0" cap="none" spc="0" normalizeH="0" baseline="0" noProof="0" dirty="0">
                <a:ln>
                  <a:noFill/>
                </a:ln>
                <a:effectLst>
                  <a:outerShdw blurRad="38100" dist="38100" dir="2700000" algn="tl">
                    <a:srgbClr val="FFFFFF"/>
                  </a:outerShdw>
                </a:effectLst>
                <a:uLnTx/>
                <a:uFillTx/>
                <a:latin typeface="Helvetica"/>
                <a:ea typeface="+mn-ea"/>
                <a:cs typeface="+mn-cs"/>
              </a:rPr>
              <a:t>Sharing a resource over time.</a:t>
            </a:r>
          </a:p>
          <a:p>
            <a:pPr marL="225425" marR="0" lvl="0" indent="-225425" algn="l" defTabSz="914400" rtl="0" eaLnBrk="1" fontAlgn="base" latinLnBrk="0" hangingPunct="1">
              <a:lnSpc>
                <a:spcPct val="90000"/>
              </a:lnSpc>
              <a:spcBef>
                <a:spcPct val="20000"/>
              </a:spcBef>
              <a:spcAft>
                <a:spcPct val="0"/>
              </a:spcAft>
              <a:buClr>
                <a:schemeClr val="tx1"/>
              </a:buClr>
              <a:buSzPct val="50000"/>
              <a:buFontTx/>
              <a:buNone/>
              <a:tabLst/>
              <a:defRPr/>
            </a:pPr>
            <a:endParaRPr kumimoji="0" lang="en-US" sz="3200" b="1" i="0" u="none" strike="noStrike" kern="0" cap="none" spc="0" normalizeH="0" baseline="0" noProof="0" dirty="0">
              <a:ln>
                <a:noFill/>
              </a:ln>
              <a:solidFill>
                <a:schemeClr val="accent2"/>
              </a:solidFill>
              <a:effectLst>
                <a:outerShdw blurRad="38100" dist="38100" dir="2700000" algn="tl">
                  <a:srgbClr val="FFFFFF"/>
                </a:outerShdw>
              </a:effectLst>
              <a:uLnTx/>
              <a:uFillTx/>
              <a:latin typeface="Helvetica"/>
              <a:ea typeface="+mn-ea"/>
              <a:cs typeface="+mn-cs"/>
            </a:endParaRPr>
          </a:p>
        </p:txBody>
      </p:sp>
      <p:sp>
        <p:nvSpPr>
          <p:cNvPr id="2" name="TextBox 1">
            <a:extLst>
              <a:ext uri="{FF2B5EF4-FFF2-40B4-BE49-F238E27FC236}">
                <a16:creationId xmlns:a16="http://schemas.microsoft.com/office/drawing/2014/main" id="{987A35BE-1AFF-6389-08D2-065E8DF7EF07}"/>
              </a:ext>
            </a:extLst>
          </p:cNvPr>
          <p:cNvSpPr txBox="1"/>
          <p:nvPr/>
        </p:nvSpPr>
        <p:spPr>
          <a:xfrm>
            <a:off x="335560" y="5763333"/>
            <a:ext cx="6434356" cy="646331"/>
          </a:xfrm>
          <a:prstGeom prst="rect">
            <a:avLst/>
          </a:prstGeom>
          <a:noFill/>
        </p:spPr>
        <p:txBody>
          <a:bodyPr wrap="square" rtlCol="0">
            <a:spAutoFit/>
          </a:bodyPr>
          <a:lstStyle/>
          <a:p>
            <a:r>
              <a:rPr lang="en-US" dirty="0"/>
              <a:t>Really needed when a client and server have multiple processes running.</a:t>
            </a:r>
          </a:p>
        </p:txBody>
      </p:sp>
    </p:spTree>
    <p:extLst>
      <p:ext uri="{BB962C8B-B14F-4D97-AF65-F5344CB8AC3E}">
        <p14:creationId xmlns:p14="http://schemas.microsoft.com/office/powerpoint/2010/main" val="393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439738" y="-142900"/>
            <a:ext cx="8462962" cy="1143000"/>
          </a:xfrm>
        </p:spPr>
        <p:txBody>
          <a:bodyPr>
            <a:normAutofit fontScale="90000"/>
          </a:bodyPr>
          <a:lstStyle/>
          <a:p>
            <a:r>
              <a:rPr lang="en-US" dirty="0"/>
              <a:t> </a:t>
            </a:r>
            <a:r>
              <a:rPr lang="en-US" sz="3200" dirty="0"/>
              <a:t>Frequency Division Multiplexing (FDM) </a:t>
            </a:r>
            <a:r>
              <a:rPr lang="en-US" sz="3200" dirty="0" err="1"/>
              <a:t>vs</a:t>
            </a:r>
            <a:r>
              <a:rPr lang="en-US" sz="3200" dirty="0"/>
              <a:t> Time Division Multiplexing (TDM)</a:t>
            </a:r>
            <a:endParaRPr lang="fr-FR" sz="3200" dirty="0"/>
          </a:p>
        </p:txBody>
      </p:sp>
      <p:grpSp>
        <p:nvGrpSpPr>
          <p:cNvPr id="2" name="Group 3"/>
          <p:cNvGrpSpPr>
            <a:grpSpLocks/>
          </p:cNvGrpSpPr>
          <p:nvPr/>
        </p:nvGrpSpPr>
        <p:grpSpPr bwMode="auto">
          <a:xfrm>
            <a:off x="393700" y="1471597"/>
            <a:ext cx="7239000" cy="2351088"/>
            <a:chOff x="288" y="1007"/>
            <a:chExt cx="4560" cy="1481"/>
          </a:xfrm>
        </p:grpSpPr>
        <p:sp>
          <p:nvSpPr>
            <p:cNvPr id="64611" name="Text Box 4"/>
            <p:cNvSpPr txBox="1">
              <a:spLocks noChangeArrowheads="1"/>
            </p:cNvSpPr>
            <p:nvPr/>
          </p:nvSpPr>
          <p:spPr bwMode="auto">
            <a:xfrm>
              <a:off x="288" y="1007"/>
              <a:ext cx="431" cy="233"/>
            </a:xfrm>
            <a:prstGeom prst="rect">
              <a:avLst/>
            </a:prstGeom>
            <a:noFill/>
            <a:ln w="9525">
              <a:noFill/>
              <a:miter lim="800000"/>
              <a:headEnd/>
              <a:tailEnd/>
            </a:ln>
          </p:spPr>
          <p:txBody>
            <a:bodyPr wrap="none">
              <a:spAutoFit/>
            </a:bodyPr>
            <a:lstStyle/>
            <a:p>
              <a:pPr eaLnBrk="1" hangingPunct="1"/>
              <a:r>
                <a:rPr lang="en-US" dirty="0">
                  <a:latin typeface="Helvetica"/>
                </a:rPr>
                <a:t>FDM</a:t>
              </a:r>
              <a:endParaRPr lang="fr-FR" dirty="0">
                <a:latin typeface="Helvetica"/>
              </a:endParaRPr>
            </a:p>
          </p:txBody>
        </p:sp>
        <p:grpSp>
          <p:nvGrpSpPr>
            <p:cNvPr id="3" name="Group 5"/>
            <p:cNvGrpSpPr>
              <a:grpSpLocks/>
            </p:cNvGrpSpPr>
            <p:nvPr/>
          </p:nvGrpSpPr>
          <p:grpSpPr bwMode="auto">
            <a:xfrm>
              <a:off x="720" y="1392"/>
              <a:ext cx="4128" cy="1096"/>
              <a:chOff x="720" y="1392"/>
              <a:chExt cx="4128" cy="1096"/>
            </a:xfrm>
          </p:grpSpPr>
          <p:sp>
            <p:nvSpPr>
              <p:cNvPr id="64613" name="Line 6"/>
              <p:cNvSpPr>
                <a:spLocks noChangeShapeType="1"/>
              </p:cNvSpPr>
              <p:nvPr/>
            </p:nvSpPr>
            <p:spPr bwMode="auto">
              <a:xfrm flipV="1">
                <a:off x="1728" y="1392"/>
                <a:ext cx="0" cy="816"/>
              </a:xfrm>
              <a:prstGeom prst="line">
                <a:avLst/>
              </a:prstGeom>
              <a:noFill/>
              <a:ln w="38100">
                <a:solidFill>
                  <a:schemeClr val="tx1"/>
                </a:solidFill>
                <a:round/>
                <a:headEnd/>
                <a:tailEnd type="triangle" w="med" len="med"/>
              </a:ln>
            </p:spPr>
            <p:txBody>
              <a:bodyPr/>
              <a:lstStyle/>
              <a:p>
                <a:endParaRPr lang="en-US" dirty="0">
                  <a:latin typeface="Helvetica"/>
                </a:endParaRPr>
              </a:p>
            </p:txBody>
          </p:sp>
          <p:sp>
            <p:nvSpPr>
              <p:cNvPr id="64614" name="Text Box 7"/>
              <p:cNvSpPr txBox="1">
                <a:spLocks noChangeArrowheads="1"/>
              </p:cNvSpPr>
              <p:nvPr/>
            </p:nvSpPr>
            <p:spPr bwMode="auto">
              <a:xfrm>
                <a:off x="720" y="1680"/>
                <a:ext cx="755" cy="233"/>
              </a:xfrm>
              <a:prstGeom prst="rect">
                <a:avLst/>
              </a:prstGeom>
              <a:noFill/>
              <a:ln w="9525">
                <a:noFill/>
                <a:miter lim="800000"/>
                <a:headEnd/>
                <a:tailEnd/>
              </a:ln>
            </p:spPr>
            <p:txBody>
              <a:bodyPr wrap="none">
                <a:spAutoFit/>
              </a:bodyPr>
              <a:lstStyle/>
              <a:p>
                <a:pPr eaLnBrk="1" hangingPunct="1"/>
                <a:r>
                  <a:rPr lang="en-US" dirty="0">
                    <a:latin typeface="Helvetica"/>
                  </a:rPr>
                  <a:t>frequency</a:t>
                </a:r>
                <a:endParaRPr lang="fr-FR" dirty="0">
                  <a:latin typeface="Helvetica"/>
                </a:endParaRPr>
              </a:p>
            </p:txBody>
          </p:sp>
          <p:sp>
            <p:nvSpPr>
              <p:cNvPr id="64615" name="Line 8"/>
              <p:cNvSpPr>
                <a:spLocks noChangeShapeType="1"/>
              </p:cNvSpPr>
              <p:nvPr/>
            </p:nvSpPr>
            <p:spPr bwMode="auto">
              <a:xfrm>
                <a:off x="1728" y="2208"/>
                <a:ext cx="3120" cy="0"/>
              </a:xfrm>
              <a:prstGeom prst="line">
                <a:avLst/>
              </a:prstGeom>
              <a:noFill/>
              <a:ln w="38100">
                <a:solidFill>
                  <a:schemeClr val="tx1"/>
                </a:solidFill>
                <a:round/>
                <a:headEnd/>
                <a:tailEnd type="triangle" w="med" len="med"/>
              </a:ln>
            </p:spPr>
            <p:txBody>
              <a:bodyPr/>
              <a:lstStyle/>
              <a:p>
                <a:endParaRPr lang="en-US" dirty="0">
                  <a:latin typeface="Helvetica"/>
                </a:endParaRPr>
              </a:p>
            </p:txBody>
          </p:sp>
          <p:sp>
            <p:nvSpPr>
              <p:cNvPr id="64616" name="Text Box 9"/>
              <p:cNvSpPr txBox="1">
                <a:spLocks noChangeArrowheads="1"/>
              </p:cNvSpPr>
              <p:nvPr/>
            </p:nvSpPr>
            <p:spPr bwMode="auto">
              <a:xfrm>
                <a:off x="3048" y="2255"/>
                <a:ext cx="391" cy="233"/>
              </a:xfrm>
              <a:prstGeom prst="rect">
                <a:avLst/>
              </a:prstGeom>
              <a:noFill/>
              <a:ln w="9525">
                <a:noFill/>
                <a:miter lim="800000"/>
                <a:headEnd/>
                <a:tailEnd/>
              </a:ln>
            </p:spPr>
            <p:txBody>
              <a:bodyPr wrap="none">
                <a:spAutoFit/>
              </a:bodyPr>
              <a:lstStyle/>
              <a:p>
                <a:pPr eaLnBrk="1" hangingPunct="1"/>
                <a:r>
                  <a:rPr lang="en-US" dirty="0">
                    <a:latin typeface="Helvetica"/>
                  </a:rPr>
                  <a:t>time</a:t>
                </a:r>
                <a:endParaRPr lang="fr-FR" dirty="0">
                  <a:latin typeface="Helvetica"/>
                </a:endParaRPr>
              </a:p>
            </p:txBody>
          </p:sp>
          <p:sp>
            <p:nvSpPr>
              <p:cNvPr id="64617" name="Rectangle 10"/>
              <p:cNvSpPr>
                <a:spLocks noChangeArrowheads="1"/>
              </p:cNvSpPr>
              <p:nvPr/>
            </p:nvSpPr>
            <p:spPr bwMode="auto">
              <a:xfrm>
                <a:off x="1776" y="1584"/>
                <a:ext cx="2880" cy="576"/>
              </a:xfrm>
              <a:prstGeom prst="rect">
                <a:avLst/>
              </a:prstGeom>
              <a:solidFill>
                <a:schemeClr val="accent1"/>
              </a:solidFill>
              <a:ln w="9525">
                <a:solidFill>
                  <a:schemeClr val="tx1"/>
                </a:solidFill>
                <a:miter lim="800000"/>
                <a:headEnd/>
                <a:tailEnd/>
              </a:ln>
            </p:spPr>
            <p:txBody>
              <a:bodyPr wrap="none" anchor="ctr"/>
              <a:lstStyle/>
              <a:p>
                <a:endParaRPr lang="en-US" dirty="0">
                  <a:latin typeface="Helvetica"/>
                </a:endParaRPr>
              </a:p>
            </p:txBody>
          </p:sp>
        </p:grpSp>
      </p:grpSp>
      <p:sp>
        <p:nvSpPr>
          <p:cNvPr id="55307" name="Rectangle 11"/>
          <p:cNvSpPr>
            <a:spLocks noChangeArrowheads="1"/>
          </p:cNvSpPr>
          <p:nvPr/>
        </p:nvSpPr>
        <p:spPr bwMode="auto">
          <a:xfrm>
            <a:off x="2743200" y="2400284"/>
            <a:ext cx="4572000" cy="228600"/>
          </a:xfrm>
          <a:prstGeom prst="rect">
            <a:avLst/>
          </a:prstGeom>
          <a:solidFill>
            <a:srgbClr val="3366FF"/>
          </a:solidFill>
          <a:ln w="9525">
            <a:solidFill>
              <a:schemeClr val="tx1"/>
            </a:solidFill>
            <a:miter lim="800000"/>
            <a:headEnd/>
            <a:tailEnd/>
          </a:ln>
        </p:spPr>
        <p:txBody>
          <a:bodyPr wrap="none" anchor="ctr"/>
          <a:lstStyle/>
          <a:p>
            <a:endParaRPr lang="en-US" dirty="0">
              <a:latin typeface="Helvetica"/>
            </a:endParaRPr>
          </a:p>
        </p:txBody>
      </p:sp>
      <p:sp>
        <p:nvSpPr>
          <p:cNvPr id="55308" name="Rectangle 12"/>
          <p:cNvSpPr>
            <a:spLocks noChangeArrowheads="1"/>
          </p:cNvSpPr>
          <p:nvPr/>
        </p:nvSpPr>
        <p:spPr bwMode="auto">
          <a:xfrm>
            <a:off x="2743200" y="2628884"/>
            <a:ext cx="4572000" cy="228600"/>
          </a:xfrm>
          <a:prstGeom prst="rect">
            <a:avLst/>
          </a:prstGeom>
          <a:solidFill>
            <a:srgbClr val="99CC00"/>
          </a:solidFill>
          <a:ln w="9525">
            <a:solidFill>
              <a:schemeClr val="tx1"/>
            </a:solidFill>
            <a:miter lim="800000"/>
            <a:headEnd/>
            <a:tailEnd/>
          </a:ln>
        </p:spPr>
        <p:txBody>
          <a:bodyPr wrap="none" anchor="ctr"/>
          <a:lstStyle/>
          <a:p>
            <a:endParaRPr lang="en-US" dirty="0">
              <a:latin typeface="Helvetica"/>
            </a:endParaRPr>
          </a:p>
        </p:txBody>
      </p:sp>
      <p:sp>
        <p:nvSpPr>
          <p:cNvPr id="55309" name="Rectangle 13"/>
          <p:cNvSpPr>
            <a:spLocks noChangeArrowheads="1"/>
          </p:cNvSpPr>
          <p:nvPr/>
        </p:nvSpPr>
        <p:spPr bwMode="auto">
          <a:xfrm>
            <a:off x="2743200" y="2857484"/>
            <a:ext cx="4572000" cy="228600"/>
          </a:xfrm>
          <a:prstGeom prst="rect">
            <a:avLst/>
          </a:prstGeom>
          <a:solidFill>
            <a:srgbClr val="FFCC00"/>
          </a:solidFill>
          <a:ln w="9525">
            <a:solidFill>
              <a:schemeClr val="tx1"/>
            </a:solidFill>
            <a:miter lim="800000"/>
            <a:headEnd/>
            <a:tailEnd/>
          </a:ln>
        </p:spPr>
        <p:txBody>
          <a:bodyPr wrap="none" anchor="ctr"/>
          <a:lstStyle/>
          <a:p>
            <a:endParaRPr lang="en-US" dirty="0">
              <a:latin typeface="Helvetica"/>
            </a:endParaRPr>
          </a:p>
        </p:txBody>
      </p:sp>
      <p:sp>
        <p:nvSpPr>
          <p:cNvPr id="55310" name="Rectangle 14"/>
          <p:cNvSpPr>
            <a:spLocks noChangeArrowheads="1"/>
          </p:cNvSpPr>
          <p:nvPr/>
        </p:nvSpPr>
        <p:spPr bwMode="auto">
          <a:xfrm>
            <a:off x="2743200" y="3086084"/>
            <a:ext cx="4572000" cy="228600"/>
          </a:xfrm>
          <a:prstGeom prst="rect">
            <a:avLst/>
          </a:prstGeom>
          <a:solidFill>
            <a:srgbClr val="FF00FF"/>
          </a:solidFill>
          <a:ln w="9525">
            <a:solidFill>
              <a:schemeClr val="tx1"/>
            </a:solidFill>
            <a:miter lim="800000"/>
            <a:headEnd/>
            <a:tailEnd/>
          </a:ln>
        </p:spPr>
        <p:txBody>
          <a:bodyPr wrap="none" anchor="ctr"/>
          <a:lstStyle/>
          <a:p>
            <a:endParaRPr lang="en-US" dirty="0">
              <a:latin typeface="Helvetica"/>
            </a:endParaRPr>
          </a:p>
        </p:txBody>
      </p:sp>
      <p:grpSp>
        <p:nvGrpSpPr>
          <p:cNvPr id="4" name="Group 15"/>
          <p:cNvGrpSpPr>
            <a:grpSpLocks/>
          </p:cNvGrpSpPr>
          <p:nvPr/>
        </p:nvGrpSpPr>
        <p:grpSpPr bwMode="auto">
          <a:xfrm>
            <a:off x="381000" y="4037015"/>
            <a:ext cx="7239000" cy="2262188"/>
            <a:chOff x="288" y="2543"/>
            <a:chExt cx="4560" cy="1425"/>
          </a:xfrm>
        </p:grpSpPr>
        <p:sp>
          <p:nvSpPr>
            <p:cNvPr id="64605" name="Text Box 16"/>
            <p:cNvSpPr txBox="1">
              <a:spLocks noChangeArrowheads="1"/>
            </p:cNvSpPr>
            <p:nvPr/>
          </p:nvSpPr>
          <p:spPr bwMode="auto">
            <a:xfrm>
              <a:off x="288" y="2543"/>
              <a:ext cx="431" cy="233"/>
            </a:xfrm>
            <a:prstGeom prst="rect">
              <a:avLst/>
            </a:prstGeom>
            <a:noFill/>
            <a:ln w="9525">
              <a:noFill/>
              <a:miter lim="800000"/>
              <a:headEnd/>
              <a:tailEnd/>
            </a:ln>
          </p:spPr>
          <p:txBody>
            <a:bodyPr wrap="none">
              <a:spAutoFit/>
            </a:bodyPr>
            <a:lstStyle/>
            <a:p>
              <a:pPr eaLnBrk="1" hangingPunct="1"/>
              <a:r>
                <a:rPr lang="en-US" dirty="0">
                  <a:latin typeface="Helvetica"/>
                </a:rPr>
                <a:t>TDM</a:t>
              </a:r>
              <a:endParaRPr lang="fr-FR" dirty="0">
                <a:latin typeface="Helvetica"/>
              </a:endParaRPr>
            </a:p>
          </p:txBody>
        </p:sp>
        <p:sp>
          <p:nvSpPr>
            <p:cNvPr id="64606" name="Line 17"/>
            <p:cNvSpPr>
              <a:spLocks noChangeShapeType="1"/>
            </p:cNvSpPr>
            <p:nvPr/>
          </p:nvSpPr>
          <p:spPr bwMode="auto">
            <a:xfrm flipV="1">
              <a:off x="1728" y="2977"/>
              <a:ext cx="0" cy="816"/>
            </a:xfrm>
            <a:prstGeom prst="line">
              <a:avLst/>
            </a:prstGeom>
            <a:noFill/>
            <a:ln w="38100">
              <a:solidFill>
                <a:schemeClr val="tx1"/>
              </a:solidFill>
              <a:round/>
              <a:headEnd/>
              <a:tailEnd type="triangle" w="med" len="med"/>
            </a:ln>
          </p:spPr>
          <p:txBody>
            <a:bodyPr/>
            <a:lstStyle/>
            <a:p>
              <a:endParaRPr lang="en-US" dirty="0">
                <a:latin typeface="Helvetica"/>
              </a:endParaRPr>
            </a:p>
          </p:txBody>
        </p:sp>
        <p:sp>
          <p:nvSpPr>
            <p:cNvPr id="64607" name="Text Box 18"/>
            <p:cNvSpPr txBox="1">
              <a:spLocks noChangeArrowheads="1"/>
            </p:cNvSpPr>
            <p:nvPr/>
          </p:nvSpPr>
          <p:spPr bwMode="auto">
            <a:xfrm>
              <a:off x="720" y="3240"/>
              <a:ext cx="755" cy="233"/>
            </a:xfrm>
            <a:prstGeom prst="rect">
              <a:avLst/>
            </a:prstGeom>
            <a:noFill/>
            <a:ln w="9525">
              <a:noFill/>
              <a:miter lim="800000"/>
              <a:headEnd/>
              <a:tailEnd/>
            </a:ln>
          </p:spPr>
          <p:txBody>
            <a:bodyPr wrap="none">
              <a:spAutoFit/>
            </a:bodyPr>
            <a:lstStyle/>
            <a:p>
              <a:pPr eaLnBrk="1" hangingPunct="1"/>
              <a:r>
                <a:rPr lang="en-US" dirty="0">
                  <a:latin typeface="Helvetica"/>
                </a:rPr>
                <a:t>frequency</a:t>
              </a:r>
              <a:endParaRPr lang="fr-FR" dirty="0">
                <a:latin typeface="Helvetica"/>
              </a:endParaRPr>
            </a:p>
          </p:txBody>
        </p:sp>
        <p:sp>
          <p:nvSpPr>
            <p:cNvPr id="64608" name="Line 19"/>
            <p:cNvSpPr>
              <a:spLocks noChangeShapeType="1"/>
            </p:cNvSpPr>
            <p:nvPr/>
          </p:nvSpPr>
          <p:spPr bwMode="auto">
            <a:xfrm>
              <a:off x="1728" y="3735"/>
              <a:ext cx="3120" cy="0"/>
            </a:xfrm>
            <a:prstGeom prst="line">
              <a:avLst/>
            </a:prstGeom>
            <a:noFill/>
            <a:ln w="38100">
              <a:solidFill>
                <a:schemeClr val="tx1"/>
              </a:solidFill>
              <a:round/>
              <a:headEnd/>
              <a:tailEnd type="triangle" w="med" len="med"/>
            </a:ln>
          </p:spPr>
          <p:txBody>
            <a:bodyPr/>
            <a:lstStyle/>
            <a:p>
              <a:endParaRPr lang="en-US" dirty="0">
                <a:latin typeface="Helvetica"/>
              </a:endParaRPr>
            </a:p>
          </p:txBody>
        </p:sp>
        <p:sp>
          <p:nvSpPr>
            <p:cNvPr id="64609" name="Text Box 20"/>
            <p:cNvSpPr txBox="1">
              <a:spLocks noChangeArrowheads="1"/>
            </p:cNvSpPr>
            <p:nvPr/>
          </p:nvSpPr>
          <p:spPr bwMode="auto">
            <a:xfrm>
              <a:off x="3048" y="3735"/>
              <a:ext cx="391" cy="233"/>
            </a:xfrm>
            <a:prstGeom prst="rect">
              <a:avLst/>
            </a:prstGeom>
            <a:noFill/>
            <a:ln w="9525">
              <a:noFill/>
              <a:miter lim="800000"/>
              <a:headEnd/>
              <a:tailEnd/>
            </a:ln>
          </p:spPr>
          <p:txBody>
            <a:bodyPr wrap="none">
              <a:spAutoFit/>
            </a:bodyPr>
            <a:lstStyle/>
            <a:p>
              <a:pPr eaLnBrk="1" hangingPunct="1"/>
              <a:r>
                <a:rPr lang="en-US" dirty="0">
                  <a:latin typeface="Helvetica"/>
                </a:rPr>
                <a:t>time</a:t>
              </a:r>
              <a:endParaRPr lang="fr-FR" dirty="0">
                <a:latin typeface="Helvetica"/>
              </a:endParaRPr>
            </a:p>
          </p:txBody>
        </p:sp>
        <p:sp>
          <p:nvSpPr>
            <p:cNvPr id="64610" name="Rectangle 21"/>
            <p:cNvSpPr>
              <a:spLocks noChangeArrowheads="1"/>
            </p:cNvSpPr>
            <p:nvPr/>
          </p:nvSpPr>
          <p:spPr bwMode="auto">
            <a:xfrm>
              <a:off x="1776" y="3105"/>
              <a:ext cx="2880" cy="576"/>
            </a:xfrm>
            <a:prstGeom prst="rect">
              <a:avLst/>
            </a:prstGeom>
            <a:solidFill>
              <a:schemeClr val="accent1"/>
            </a:solidFill>
            <a:ln w="9525">
              <a:solidFill>
                <a:schemeClr val="tx1"/>
              </a:solidFill>
              <a:miter lim="800000"/>
              <a:headEnd/>
              <a:tailEnd/>
            </a:ln>
          </p:spPr>
          <p:txBody>
            <a:bodyPr wrap="none" anchor="ctr"/>
            <a:lstStyle/>
            <a:p>
              <a:endParaRPr lang="en-US" dirty="0">
                <a:latin typeface="Helvetica"/>
              </a:endParaRPr>
            </a:p>
          </p:txBody>
        </p:sp>
      </p:grpSp>
      <p:grpSp>
        <p:nvGrpSpPr>
          <p:cNvPr id="5" name="Group 22"/>
          <p:cNvGrpSpPr>
            <a:grpSpLocks/>
          </p:cNvGrpSpPr>
          <p:nvPr/>
        </p:nvGrpSpPr>
        <p:grpSpPr bwMode="auto">
          <a:xfrm>
            <a:off x="2743200" y="4914884"/>
            <a:ext cx="3886200" cy="914400"/>
            <a:chOff x="1776" y="3168"/>
            <a:chExt cx="2448" cy="576"/>
          </a:xfrm>
        </p:grpSpPr>
        <p:sp>
          <p:nvSpPr>
            <p:cNvPr id="64600" name="Rectangle 23"/>
            <p:cNvSpPr>
              <a:spLocks noChangeArrowheads="1"/>
            </p:cNvSpPr>
            <p:nvPr/>
          </p:nvSpPr>
          <p:spPr bwMode="auto">
            <a:xfrm>
              <a:off x="1776" y="3168"/>
              <a:ext cx="144" cy="576"/>
            </a:xfrm>
            <a:prstGeom prst="rect">
              <a:avLst/>
            </a:prstGeom>
            <a:solidFill>
              <a:srgbClr val="3366FF"/>
            </a:solidFill>
            <a:ln w="9525">
              <a:solidFill>
                <a:schemeClr val="tx1"/>
              </a:solidFill>
              <a:miter lim="800000"/>
              <a:headEnd/>
              <a:tailEnd/>
            </a:ln>
          </p:spPr>
          <p:txBody>
            <a:bodyPr wrap="none" anchor="ctr"/>
            <a:lstStyle/>
            <a:p>
              <a:endParaRPr lang="en-US" dirty="0">
                <a:latin typeface="Helvetica"/>
              </a:endParaRPr>
            </a:p>
          </p:txBody>
        </p:sp>
        <p:sp>
          <p:nvSpPr>
            <p:cNvPr id="64601" name="Rectangle 24"/>
            <p:cNvSpPr>
              <a:spLocks noChangeArrowheads="1"/>
            </p:cNvSpPr>
            <p:nvPr/>
          </p:nvSpPr>
          <p:spPr bwMode="auto">
            <a:xfrm>
              <a:off x="2352" y="3168"/>
              <a:ext cx="144" cy="576"/>
            </a:xfrm>
            <a:prstGeom prst="rect">
              <a:avLst/>
            </a:prstGeom>
            <a:solidFill>
              <a:srgbClr val="3366FF"/>
            </a:solidFill>
            <a:ln w="9525">
              <a:solidFill>
                <a:schemeClr val="tx1"/>
              </a:solidFill>
              <a:miter lim="800000"/>
              <a:headEnd/>
              <a:tailEnd/>
            </a:ln>
          </p:spPr>
          <p:txBody>
            <a:bodyPr wrap="none" anchor="ctr"/>
            <a:lstStyle/>
            <a:p>
              <a:endParaRPr lang="en-US" dirty="0">
                <a:latin typeface="Helvetica"/>
              </a:endParaRPr>
            </a:p>
          </p:txBody>
        </p:sp>
        <p:sp>
          <p:nvSpPr>
            <p:cNvPr id="64602" name="Rectangle 25"/>
            <p:cNvSpPr>
              <a:spLocks noChangeArrowheads="1"/>
            </p:cNvSpPr>
            <p:nvPr/>
          </p:nvSpPr>
          <p:spPr bwMode="auto">
            <a:xfrm>
              <a:off x="2928" y="3168"/>
              <a:ext cx="144" cy="576"/>
            </a:xfrm>
            <a:prstGeom prst="rect">
              <a:avLst/>
            </a:prstGeom>
            <a:solidFill>
              <a:srgbClr val="3366FF"/>
            </a:solidFill>
            <a:ln w="9525">
              <a:solidFill>
                <a:schemeClr val="tx1"/>
              </a:solidFill>
              <a:miter lim="800000"/>
              <a:headEnd/>
              <a:tailEnd/>
            </a:ln>
          </p:spPr>
          <p:txBody>
            <a:bodyPr wrap="none" anchor="ctr"/>
            <a:lstStyle/>
            <a:p>
              <a:endParaRPr lang="en-US" dirty="0">
                <a:latin typeface="Helvetica"/>
              </a:endParaRPr>
            </a:p>
          </p:txBody>
        </p:sp>
        <p:sp>
          <p:nvSpPr>
            <p:cNvPr id="64603" name="Rectangle 26"/>
            <p:cNvSpPr>
              <a:spLocks noChangeArrowheads="1"/>
            </p:cNvSpPr>
            <p:nvPr/>
          </p:nvSpPr>
          <p:spPr bwMode="auto">
            <a:xfrm>
              <a:off x="3504" y="3168"/>
              <a:ext cx="144" cy="576"/>
            </a:xfrm>
            <a:prstGeom prst="rect">
              <a:avLst/>
            </a:prstGeom>
            <a:solidFill>
              <a:srgbClr val="3366FF"/>
            </a:solidFill>
            <a:ln w="9525">
              <a:solidFill>
                <a:schemeClr val="tx1"/>
              </a:solidFill>
              <a:miter lim="800000"/>
              <a:headEnd/>
              <a:tailEnd/>
            </a:ln>
          </p:spPr>
          <p:txBody>
            <a:bodyPr wrap="none" anchor="ctr"/>
            <a:lstStyle/>
            <a:p>
              <a:endParaRPr lang="en-US" dirty="0">
                <a:latin typeface="Helvetica"/>
              </a:endParaRPr>
            </a:p>
          </p:txBody>
        </p:sp>
        <p:sp>
          <p:nvSpPr>
            <p:cNvPr id="64604" name="Rectangle 27"/>
            <p:cNvSpPr>
              <a:spLocks noChangeArrowheads="1"/>
            </p:cNvSpPr>
            <p:nvPr/>
          </p:nvSpPr>
          <p:spPr bwMode="auto">
            <a:xfrm>
              <a:off x="4080" y="3168"/>
              <a:ext cx="144" cy="576"/>
            </a:xfrm>
            <a:prstGeom prst="rect">
              <a:avLst/>
            </a:prstGeom>
            <a:solidFill>
              <a:srgbClr val="3366FF"/>
            </a:solidFill>
            <a:ln w="9525">
              <a:solidFill>
                <a:schemeClr val="tx1"/>
              </a:solidFill>
              <a:miter lim="800000"/>
              <a:headEnd/>
              <a:tailEnd/>
            </a:ln>
          </p:spPr>
          <p:txBody>
            <a:bodyPr wrap="none" anchor="ctr"/>
            <a:lstStyle/>
            <a:p>
              <a:endParaRPr lang="en-US" dirty="0">
                <a:latin typeface="Helvetica"/>
              </a:endParaRPr>
            </a:p>
          </p:txBody>
        </p:sp>
      </p:grpSp>
      <p:grpSp>
        <p:nvGrpSpPr>
          <p:cNvPr id="6" name="Group 28"/>
          <p:cNvGrpSpPr>
            <a:grpSpLocks/>
          </p:cNvGrpSpPr>
          <p:nvPr/>
        </p:nvGrpSpPr>
        <p:grpSpPr bwMode="auto">
          <a:xfrm>
            <a:off x="2971800" y="4914884"/>
            <a:ext cx="3886200" cy="914400"/>
            <a:chOff x="1920" y="3168"/>
            <a:chExt cx="2448" cy="576"/>
          </a:xfrm>
        </p:grpSpPr>
        <p:sp>
          <p:nvSpPr>
            <p:cNvPr id="64595" name="Rectangle 29"/>
            <p:cNvSpPr>
              <a:spLocks noChangeArrowheads="1"/>
            </p:cNvSpPr>
            <p:nvPr/>
          </p:nvSpPr>
          <p:spPr bwMode="auto">
            <a:xfrm>
              <a:off x="1920" y="3168"/>
              <a:ext cx="144" cy="576"/>
            </a:xfrm>
            <a:prstGeom prst="rect">
              <a:avLst/>
            </a:prstGeom>
            <a:solidFill>
              <a:srgbClr val="99CC00"/>
            </a:solidFill>
            <a:ln w="9525">
              <a:solidFill>
                <a:schemeClr val="tx1"/>
              </a:solidFill>
              <a:miter lim="800000"/>
              <a:headEnd/>
              <a:tailEnd/>
            </a:ln>
          </p:spPr>
          <p:txBody>
            <a:bodyPr wrap="none" anchor="ctr"/>
            <a:lstStyle/>
            <a:p>
              <a:endParaRPr lang="en-US" dirty="0">
                <a:latin typeface="Helvetica"/>
              </a:endParaRPr>
            </a:p>
          </p:txBody>
        </p:sp>
        <p:sp>
          <p:nvSpPr>
            <p:cNvPr id="64596" name="Rectangle 30"/>
            <p:cNvSpPr>
              <a:spLocks noChangeArrowheads="1"/>
            </p:cNvSpPr>
            <p:nvPr/>
          </p:nvSpPr>
          <p:spPr bwMode="auto">
            <a:xfrm>
              <a:off x="2496" y="3168"/>
              <a:ext cx="144" cy="576"/>
            </a:xfrm>
            <a:prstGeom prst="rect">
              <a:avLst/>
            </a:prstGeom>
            <a:solidFill>
              <a:srgbClr val="99CC00"/>
            </a:solidFill>
            <a:ln w="9525">
              <a:solidFill>
                <a:schemeClr val="tx1"/>
              </a:solidFill>
              <a:miter lim="800000"/>
              <a:headEnd/>
              <a:tailEnd/>
            </a:ln>
          </p:spPr>
          <p:txBody>
            <a:bodyPr wrap="none" anchor="ctr"/>
            <a:lstStyle/>
            <a:p>
              <a:endParaRPr lang="en-US" dirty="0">
                <a:latin typeface="Helvetica"/>
              </a:endParaRPr>
            </a:p>
          </p:txBody>
        </p:sp>
        <p:sp>
          <p:nvSpPr>
            <p:cNvPr id="64597" name="Rectangle 31"/>
            <p:cNvSpPr>
              <a:spLocks noChangeArrowheads="1"/>
            </p:cNvSpPr>
            <p:nvPr/>
          </p:nvSpPr>
          <p:spPr bwMode="auto">
            <a:xfrm>
              <a:off x="3072" y="3168"/>
              <a:ext cx="144" cy="576"/>
            </a:xfrm>
            <a:prstGeom prst="rect">
              <a:avLst/>
            </a:prstGeom>
            <a:solidFill>
              <a:srgbClr val="99CC00"/>
            </a:solidFill>
            <a:ln w="9525">
              <a:solidFill>
                <a:schemeClr val="tx1"/>
              </a:solidFill>
              <a:miter lim="800000"/>
              <a:headEnd/>
              <a:tailEnd/>
            </a:ln>
          </p:spPr>
          <p:txBody>
            <a:bodyPr wrap="none" anchor="ctr"/>
            <a:lstStyle/>
            <a:p>
              <a:endParaRPr lang="en-US" dirty="0">
                <a:latin typeface="Helvetica"/>
              </a:endParaRPr>
            </a:p>
          </p:txBody>
        </p:sp>
        <p:sp>
          <p:nvSpPr>
            <p:cNvPr id="64598" name="Rectangle 32"/>
            <p:cNvSpPr>
              <a:spLocks noChangeArrowheads="1"/>
            </p:cNvSpPr>
            <p:nvPr/>
          </p:nvSpPr>
          <p:spPr bwMode="auto">
            <a:xfrm>
              <a:off x="3648" y="3168"/>
              <a:ext cx="144" cy="576"/>
            </a:xfrm>
            <a:prstGeom prst="rect">
              <a:avLst/>
            </a:prstGeom>
            <a:solidFill>
              <a:srgbClr val="99CC00"/>
            </a:solidFill>
            <a:ln w="9525">
              <a:solidFill>
                <a:schemeClr val="tx1"/>
              </a:solidFill>
              <a:miter lim="800000"/>
              <a:headEnd/>
              <a:tailEnd/>
            </a:ln>
          </p:spPr>
          <p:txBody>
            <a:bodyPr wrap="none" anchor="ctr"/>
            <a:lstStyle/>
            <a:p>
              <a:endParaRPr lang="en-US" dirty="0">
                <a:latin typeface="Helvetica"/>
              </a:endParaRPr>
            </a:p>
          </p:txBody>
        </p:sp>
        <p:sp>
          <p:nvSpPr>
            <p:cNvPr id="64599" name="Rectangle 33"/>
            <p:cNvSpPr>
              <a:spLocks noChangeArrowheads="1"/>
            </p:cNvSpPr>
            <p:nvPr/>
          </p:nvSpPr>
          <p:spPr bwMode="auto">
            <a:xfrm>
              <a:off x="4224" y="3168"/>
              <a:ext cx="144" cy="576"/>
            </a:xfrm>
            <a:prstGeom prst="rect">
              <a:avLst/>
            </a:prstGeom>
            <a:solidFill>
              <a:srgbClr val="99CC00"/>
            </a:solidFill>
            <a:ln w="9525">
              <a:solidFill>
                <a:schemeClr val="tx1"/>
              </a:solidFill>
              <a:miter lim="800000"/>
              <a:headEnd/>
              <a:tailEnd/>
            </a:ln>
          </p:spPr>
          <p:txBody>
            <a:bodyPr wrap="none" anchor="ctr"/>
            <a:lstStyle/>
            <a:p>
              <a:endParaRPr lang="en-US" dirty="0">
                <a:latin typeface="Helvetica"/>
              </a:endParaRPr>
            </a:p>
          </p:txBody>
        </p:sp>
      </p:grpSp>
      <p:grpSp>
        <p:nvGrpSpPr>
          <p:cNvPr id="7" name="Group 34"/>
          <p:cNvGrpSpPr>
            <a:grpSpLocks/>
          </p:cNvGrpSpPr>
          <p:nvPr/>
        </p:nvGrpSpPr>
        <p:grpSpPr bwMode="auto">
          <a:xfrm>
            <a:off x="3200400" y="4914884"/>
            <a:ext cx="3886200" cy="914400"/>
            <a:chOff x="2064" y="3168"/>
            <a:chExt cx="2448" cy="576"/>
          </a:xfrm>
        </p:grpSpPr>
        <p:sp>
          <p:nvSpPr>
            <p:cNvPr id="64590" name="Rectangle 35"/>
            <p:cNvSpPr>
              <a:spLocks noChangeArrowheads="1"/>
            </p:cNvSpPr>
            <p:nvPr/>
          </p:nvSpPr>
          <p:spPr bwMode="auto">
            <a:xfrm>
              <a:off x="2064" y="3168"/>
              <a:ext cx="144" cy="576"/>
            </a:xfrm>
            <a:prstGeom prst="rect">
              <a:avLst/>
            </a:prstGeom>
            <a:solidFill>
              <a:srgbClr val="FFCC00"/>
            </a:solidFill>
            <a:ln w="9525">
              <a:solidFill>
                <a:schemeClr val="tx1"/>
              </a:solidFill>
              <a:miter lim="800000"/>
              <a:headEnd/>
              <a:tailEnd/>
            </a:ln>
          </p:spPr>
          <p:txBody>
            <a:bodyPr wrap="none" anchor="ctr"/>
            <a:lstStyle/>
            <a:p>
              <a:endParaRPr lang="en-US" dirty="0">
                <a:latin typeface="Helvetica"/>
              </a:endParaRPr>
            </a:p>
          </p:txBody>
        </p:sp>
        <p:sp>
          <p:nvSpPr>
            <p:cNvPr id="64591" name="Rectangle 36"/>
            <p:cNvSpPr>
              <a:spLocks noChangeArrowheads="1"/>
            </p:cNvSpPr>
            <p:nvPr/>
          </p:nvSpPr>
          <p:spPr bwMode="auto">
            <a:xfrm>
              <a:off x="2640" y="3168"/>
              <a:ext cx="144" cy="576"/>
            </a:xfrm>
            <a:prstGeom prst="rect">
              <a:avLst/>
            </a:prstGeom>
            <a:solidFill>
              <a:srgbClr val="FFCC00"/>
            </a:solidFill>
            <a:ln w="9525">
              <a:solidFill>
                <a:schemeClr val="tx1"/>
              </a:solidFill>
              <a:miter lim="800000"/>
              <a:headEnd/>
              <a:tailEnd/>
            </a:ln>
          </p:spPr>
          <p:txBody>
            <a:bodyPr wrap="none" anchor="ctr"/>
            <a:lstStyle/>
            <a:p>
              <a:endParaRPr lang="en-US" dirty="0">
                <a:latin typeface="Helvetica"/>
              </a:endParaRPr>
            </a:p>
          </p:txBody>
        </p:sp>
        <p:sp>
          <p:nvSpPr>
            <p:cNvPr id="64592" name="Rectangle 37"/>
            <p:cNvSpPr>
              <a:spLocks noChangeArrowheads="1"/>
            </p:cNvSpPr>
            <p:nvPr/>
          </p:nvSpPr>
          <p:spPr bwMode="auto">
            <a:xfrm>
              <a:off x="3216" y="3168"/>
              <a:ext cx="144" cy="576"/>
            </a:xfrm>
            <a:prstGeom prst="rect">
              <a:avLst/>
            </a:prstGeom>
            <a:solidFill>
              <a:srgbClr val="FFCC00"/>
            </a:solidFill>
            <a:ln w="9525">
              <a:solidFill>
                <a:schemeClr val="tx1"/>
              </a:solidFill>
              <a:miter lim="800000"/>
              <a:headEnd/>
              <a:tailEnd/>
            </a:ln>
          </p:spPr>
          <p:txBody>
            <a:bodyPr wrap="none" anchor="ctr"/>
            <a:lstStyle/>
            <a:p>
              <a:endParaRPr lang="en-US" dirty="0">
                <a:latin typeface="Helvetica"/>
              </a:endParaRPr>
            </a:p>
          </p:txBody>
        </p:sp>
        <p:sp>
          <p:nvSpPr>
            <p:cNvPr id="64593" name="Rectangle 38"/>
            <p:cNvSpPr>
              <a:spLocks noChangeArrowheads="1"/>
            </p:cNvSpPr>
            <p:nvPr/>
          </p:nvSpPr>
          <p:spPr bwMode="auto">
            <a:xfrm>
              <a:off x="3792" y="3168"/>
              <a:ext cx="144" cy="576"/>
            </a:xfrm>
            <a:prstGeom prst="rect">
              <a:avLst/>
            </a:prstGeom>
            <a:solidFill>
              <a:srgbClr val="FFCC00"/>
            </a:solidFill>
            <a:ln w="9525">
              <a:solidFill>
                <a:schemeClr val="tx1"/>
              </a:solidFill>
              <a:miter lim="800000"/>
              <a:headEnd/>
              <a:tailEnd/>
            </a:ln>
          </p:spPr>
          <p:txBody>
            <a:bodyPr wrap="none" anchor="ctr"/>
            <a:lstStyle/>
            <a:p>
              <a:endParaRPr lang="en-US" dirty="0">
                <a:latin typeface="Helvetica"/>
              </a:endParaRPr>
            </a:p>
          </p:txBody>
        </p:sp>
        <p:sp>
          <p:nvSpPr>
            <p:cNvPr id="64594" name="Rectangle 39"/>
            <p:cNvSpPr>
              <a:spLocks noChangeArrowheads="1"/>
            </p:cNvSpPr>
            <p:nvPr/>
          </p:nvSpPr>
          <p:spPr bwMode="auto">
            <a:xfrm>
              <a:off x="4368" y="3168"/>
              <a:ext cx="144" cy="576"/>
            </a:xfrm>
            <a:prstGeom prst="rect">
              <a:avLst/>
            </a:prstGeom>
            <a:solidFill>
              <a:srgbClr val="FFCC00"/>
            </a:solidFill>
            <a:ln w="9525">
              <a:solidFill>
                <a:schemeClr val="tx1"/>
              </a:solidFill>
              <a:miter lim="800000"/>
              <a:headEnd/>
              <a:tailEnd/>
            </a:ln>
          </p:spPr>
          <p:txBody>
            <a:bodyPr wrap="none" anchor="ctr"/>
            <a:lstStyle/>
            <a:p>
              <a:endParaRPr lang="en-US" dirty="0">
                <a:latin typeface="Helvetica"/>
              </a:endParaRPr>
            </a:p>
          </p:txBody>
        </p:sp>
      </p:grpSp>
      <p:grpSp>
        <p:nvGrpSpPr>
          <p:cNvPr id="8" name="Group 40"/>
          <p:cNvGrpSpPr>
            <a:grpSpLocks/>
          </p:cNvGrpSpPr>
          <p:nvPr/>
        </p:nvGrpSpPr>
        <p:grpSpPr bwMode="auto">
          <a:xfrm>
            <a:off x="3429000" y="4914884"/>
            <a:ext cx="3886200" cy="914400"/>
            <a:chOff x="2208" y="3168"/>
            <a:chExt cx="2448" cy="576"/>
          </a:xfrm>
        </p:grpSpPr>
        <p:sp>
          <p:nvSpPr>
            <p:cNvPr id="64585" name="Rectangle 41"/>
            <p:cNvSpPr>
              <a:spLocks noChangeArrowheads="1"/>
            </p:cNvSpPr>
            <p:nvPr/>
          </p:nvSpPr>
          <p:spPr bwMode="auto">
            <a:xfrm>
              <a:off x="2208" y="3168"/>
              <a:ext cx="144" cy="576"/>
            </a:xfrm>
            <a:prstGeom prst="rect">
              <a:avLst/>
            </a:prstGeom>
            <a:solidFill>
              <a:srgbClr val="FF00FF"/>
            </a:solidFill>
            <a:ln w="9525">
              <a:solidFill>
                <a:schemeClr val="tx1"/>
              </a:solidFill>
              <a:miter lim="800000"/>
              <a:headEnd/>
              <a:tailEnd/>
            </a:ln>
          </p:spPr>
          <p:txBody>
            <a:bodyPr wrap="none" anchor="ctr"/>
            <a:lstStyle/>
            <a:p>
              <a:endParaRPr lang="en-US" dirty="0">
                <a:latin typeface="Helvetica"/>
              </a:endParaRPr>
            </a:p>
          </p:txBody>
        </p:sp>
        <p:sp>
          <p:nvSpPr>
            <p:cNvPr id="64586" name="Rectangle 42"/>
            <p:cNvSpPr>
              <a:spLocks noChangeArrowheads="1"/>
            </p:cNvSpPr>
            <p:nvPr/>
          </p:nvSpPr>
          <p:spPr bwMode="auto">
            <a:xfrm>
              <a:off x="2784" y="3168"/>
              <a:ext cx="144" cy="576"/>
            </a:xfrm>
            <a:prstGeom prst="rect">
              <a:avLst/>
            </a:prstGeom>
            <a:solidFill>
              <a:srgbClr val="FF00FF"/>
            </a:solidFill>
            <a:ln w="9525">
              <a:solidFill>
                <a:schemeClr val="tx1"/>
              </a:solidFill>
              <a:miter lim="800000"/>
              <a:headEnd/>
              <a:tailEnd/>
            </a:ln>
          </p:spPr>
          <p:txBody>
            <a:bodyPr wrap="none" anchor="ctr"/>
            <a:lstStyle/>
            <a:p>
              <a:endParaRPr lang="en-US" dirty="0">
                <a:latin typeface="Helvetica"/>
              </a:endParaRPr>
            </a:p>
          </p:txBody>
        </p:sp>
        <p:sp>
          <p:nvSpPr>
            <p:cNvPr id="64587" name="Rectangle 43"/>
            <p:cNvSpPr>
              <a:spLocks noChangeArrowheads="1"/>
            </p:cNvSpPr>
            <p:nvPr/>
          </p:nvSpPr>
          <p:spPr bwMode="auto">
            <a:xfrm>
              <a:off x="3360" y="3168"/>
              <a:ext cx="144" cy="576"/>
            </a:xfrm>
            <a:prstGeom prst="rect">
              <a:avLst/>
            </a:prstGeom>
            <a:solidFill>
              <a:srgbClr val="FF00FF"/>
            </a:solidFill>
            <a:ln w="9525">
              <a:solidFill>
                <a:schemeClr val="tx1"/>
              </a:solidFill>
              <a:miter lim="800000"/>
              <a:headEnd/>
              <a:tailEnd/>
            </a:ln>
          </p:spPr>
          <p:txBody>
            <a:bodyPr wrap="none" anchor="ctr"/>
            <a:lstStyle/>
            <a:p>
              <a:endParaRPr lang="en-US" dirty="0">
                <a:latin typeface="Helvetica"/>
              </a:endParaRPr>
            </a:p>
          </p:txBody>
        </p:sp>
        <p:sp>
          <p:nvSpPr>
            <p:cNvPr id="64588" name="Rectangle 44"/>
            <p:cNvSpPr>
              <a:spLocks noChangeArrowheads="1"/>
            </p:cNvSpPr>
            <p:nvPr/>
          </p:nvSpPr>
          <p:spPr bwMode="auto">
            <a:xfrm>
              <a:off x="3936" y="3168"/>
              <a:ext cx="144" cy="576"/>
            </a:xfrm>
            <a:prstGeom prst="rect">
              <a:avLst/>
            </a:prstGeom>
            <a:solidFill>
              <a:srgbClr val="FF00FF"/>
            </a:solidFill>
            <a:ln w="9525">
              <a:solidFill>
                <a:schemeClr val="tx1"/>
              </a:solidFill>
              <a:miter lim="800000"/>
              <a:headEnd/>
              <a:tailEnd/>
            </a:ln>
          </p:spPr>
          <p:txBody>
            <a:bodyPr wrap="none" anchor="ctr"/>
            <a:lstStyle/>
            <a:p>
              <a:endParaRPr lang="en-US" dirty="0">
                <a:latin typeface="Helvetica"/>
              </a:endParaRPr>
            </a:p>
          </p:txBody>
        </p:sp>
        <p:sp>
          <p:nvSpPr>
            <p:cNvPr id="64589" name="Rectangle 45"/>
            <p:cNvSpPr>
              <a:spLocks noChangeArrowheads="1"/>
            </p:cNvSpPr>
            <p:nvPr/>
          </p:nvSpPr>
          <p:spPr bwMode="auto">
            <a:xfrm>
              <a:off x="4512" y="3168"/>
              <a:ext cx="144" cy="576"/>
            </a:xfrm>
            <a:prstGeom prst="rect">
              <a:avLst/>
            </a:prstGeom>
            <a:solidFill>
              <a:srgbClr val="FF00FF"/>
            </a:solidFill>
            <a:ln w="9525">
              <a:solidFill>
                <a:schemeClr val="tx1"/>
              </a:solidFill>
              <a:miter lim="800000"/>
              <a:headEnd/>
              <a:tailEnd/>
            </a:ln>
          </p:spPr>
          <p:txBody>
            <a:bodyPr wrap="none" anchor="ctr"/>
            <a:lstStyle/>
            <a:p>
              <a:endParaRPr lang="en-US" dirty="0">
                <a:latin typeface="Helvetica"/>
              </a:endParaRPr>
            </a:p>
          </p:txBody>
        </p:sp>
      </p:grpSp>
      <p:grpSp>
        <p:nvGrpSpPr>
          <p:cNvPr id="9" name="Group 46"/>
          <p:cNvGrpSpPr>
            <a:grpSpLocks/>
          </p:cNvGrpSpPr>
          <p:nvPr/>
        </p:nvGrpSpPr>
        <p:grpSpPr bwMode="auto">
          <a:xfrm>
            <a:off x="2743200" y="2628884"/>
            <a:ext cx="4572000" cy="457200"/>
            <a:chOff x="1776" y="1728"/>
            <a:chExt cx="2880" cy="288"/>
          </a:xfrm>
        </p:grpSpPr>
        <p:sp>
          <p:nvSpPr>
            <p:cNvPr id="64582" name="Line 47"/>
            <p:cNvSpPr>
              <a:spLocks noChangeShapeType="1"/>
            </p:cNvSpPr>
            <p:nvPr/>
          </p:nvSpPr>
          <p:spPr bwMode="auto">
            <a:xfrm flipV="1">
              <a:off x="1776" y="1728"/>
              <a:ext cx="2880" cy="0"/>
            </a:xfrm>
            <a:prstGeom prst="line">
              <a:avLst/>
            </a:prstGeom>
            <a:noFill/>
            <a:ln w="9525">
              <a:solidFill>
                <a:schemeClr val="tx1"/>
              </a:solidFill>
              <a:round/>
              <a:headEnd/>
              <a:tailEnd/>
            </a:ln>
          </p:spPr>
          <p:txBody>
            <a:bodyPr/>
            <a:lstStyle/>
            <a:p>
              <a:endParaRPr lang="en-US" dirty="0">
                <a:latin typeface="Helvetica"/>
              </a:endParaRPr>
            </a:p>
          </p:txBody>
        </p:sp>
        <p:sp>
          <p:nvSpPr>
            <p:cNvPr id="64583" name="Line 48"/>
            <p:cNvSpPr>
              <a:spLocks noChangeShapeType="1"/>
            </p:cNvSpPr>
            <p:nvPr/>
          </p:nvSpPr>
          <p:spPr bwMode="auto">
            <a:xfrm flipV="1">
              <a:off x="1776" y="1872"/>
              <a:ext cx="2880" cy="0"/>
            </a:xfrm>
            <a:prstGeom prst="line">
              <a:avLst/>
            </a:prstGeom>
            <a:noFill/>
            <a:ln w="9525">
              <a:solidFill>
                <a:schemeClr val="tx1"/>
              </a:solidFill>
              <a:round/>
              <a:headEnd/>
              <a:tailEnd/>
            </a:ln>
          </p:spPr>
          <p:txBody>
            <a:bodyPr/>
            <a:lstStyle/>
            <a:p>
              <a:endParaRPr lang="en-US" dirty="0">
                <a:latin typeface="Helvetica"/>
              </a:endParaRPr>
            </a:p>
          </p:txBody>
        </p:sp>
        <p:sp>
          <p:nvSpPr>
            <p:cNvPr id="64584" name="Line 49"/>
            <p:cNvSpPr>
              <a:spLocks noChangeShapeType="1"/>
            </p:cNvSpPr>
            <p:nvPr/>
          </p:nvSpPr>
          <p:spPr bwMode="auto">
            <a:xfrm flipV="1">
              <a:off x="1776" y="2016"/>
              <a:ext cx="2880" cy="0"/>
            </a:xfrm>
            <a:prstGeom prst="line">
              <a:avLst/>
            </a:prstGeom>
            <a:noFill/>
            <a:ln w="9525">
              <a:solidFill>
                <a:schemeClr val="tx1"/>
              </a:solidFill>
              <a:round/>
              <a:headEnd/>
              <a:tailEnd/>
            </a:ln>
          </p:spPr>
          <p:txBody>
            <a:bodyPr/>
            <a:lstStyle/>
            <a:p>
              <a:endParaRPr lang="en-US" dirty="0">
                <a:latin typeface="Helvetica"/>
              </a:endParaRPr>
            </a:p>
          </p:txBody>
        </p:sp>
      </p:grpSp>
      <p:grpSp>
        <p:nvGrpSpPr>
          <p:cNvPr id="10" name="Group 50"/>
          <p:cNvGrpSpPr>
            <a:grpSpLocks/>
          </p:cNvGrpSpPr>
          <p:nvPr/>
        </p:nvGrpSpPr>
        <p:grpSpPr bwMode="auto">
          <a:xfrm>
            <a:off x="2971800" y="4914884"/>
            <a:ext cx="4114800" cy="914400"/>
            <a:chOff x="1920" y="3168"/>
            <a:chExt cx="2592" cy="576"/>
          </a:xfrm>
        </p:grpSpPr>
        <p:sp>
          <p:nvSpPr>
            <p:cNvPr id="64563" name="Line 51"/>
            <p:cNvSpPr>
              <a:spLocks noChangeShapeType="1"/>
            </p:cNvSpPr>
            <p:nvPr/>
          </p:nvSpPr>
          <p:spPr bwMode="auto">
            <a:xfrm>
              <a:off x="1920"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64" name="Line 52"/>
            <p:cNvSpPr>
              <a:spLocks noChangeShapeType="1"/>
            </p:cNvSpPr>
            <p:nvPr/>
          </p:nvSpPr>
          <p:spPr bwMode="auto">
            <a:xfrm>
              <a:off x="2064"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65" name="Line 53"/>
            <p:cNvSpPr>
              <a:spLocks noChangeShapeType="1"/>
            </p:cNvSpPr>
            <p:nvPr/>
          </p:nvSpPr>
          <p:spPr bwMode="auto">
            <a:xfrm>
              <a:off x="2208"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66" name="Line 54"/>
            <p:cNvSpPr>
              <a:spLocks noChangeShapeType="1"/>
            </p:cNvSpPr>
            <p:nvPr/>
          </p:nvSpPr>
          <p:spPr bwMode="auto">
            <a:xfrm>
              <a:off x="2352"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67" name="Line 55"/>
            <p:cNvSpPr>
              <a:spLocks noChangeShapeType="1"/>
            </p:cNvSpPr>
            <p:nvPr/>
          </p:nvSpPr>
          <p:spPr bwMode="auto">
            <a:xfrm>
              <a:off x="2496"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68" name="Line 56"/>
            <p:cNvSpPr>
              <a:spLocks noChangeShapeType="1"/>
            </p:cNvSpPr>
            <p:nvPr/>
          </p:nvSpPr>
          <p:spPr bwMode="auto">
            <a:xfrm>
              <a:off x="2640"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69" name="Line 57"/>
            <p:cNvSpPr>
              <a:spLocks noChangeShapeType="1"/>
            </p:cNvSpPr>
            <p:nvPr/>
          </p:nvSpPr>
          <p:spPr bwMode="auto">
            <a:xfrm>
              <a:off x="2784"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0" name="Line 58"/>
            <p:cNvSpPr>
              <a:spLocks noChangeShapeType="1"/>
            </p:cNvSpPr>
            <p:nvPr/>
          </p:nvSpPr>
          <p:spPr bwMode="auto">
            <a:xfrm>
              <a:off x="2928"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1" name="Line 59"/>
            <p:cNvSpPr>
              <a:spLocks noChangeShapeType="1"/>
            </p:cNvSpPr>
            <p:nvPr/>
          </p:nvSpPr>
          <p:spPr bwMode="auto">
            <a:xfrm>
              <a:off x="3072"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2" name="Line 60"/>
            <p:cNvSpPr>
              <a:spLocks noChangeShapeType="1"/>
            </p:cNvSpPr>
            <p:nvPr/>
          </p:nvSpPr>
          <p:spPr bwMode="auto">
            <a:xfrm>
              <a:off x="3216"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3" name="Line 61"/>
            <p:cNvSpPr>
              <a:spLocks noChangeShapeType="1"/>
            </p:cNvSpPr>
            <p:nvPr/>
          </p:nvSpPr>
          <p:spPr bwMode="auto">
            <a:xfrm>
              <a:off x="3360"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4" name="Line 62"/>
            <p:cNvSpPr>
              <a:spLocks noChangeShapeType="1"/>
            </p:cNvSpPr>
            <p:nvPr/>
          </p:nvSpPr>
          <p:spPr bwMode="auto">
            <a:xfrm>
              <a:off x="3504"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5" name="Line 63"/>
            <p:cNvSpPr>
              <a:spLocks noChangeShapeType="1"/>
            </p:cNvSpPr>
            <p:nvPr/>
          </p:nvSpPr>
          <p:spPr bwMode="auto">
            <a:xfrm>
              <a:off x="3648"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6" name="Line 64"/>
            <p:cNvSpPr>
              <a:spLocks noChangeShapeType="1"/>
            </p:cNvSpPr>
            <p:nvPr/>
          </p:nvSpPr>
          <p:spPr bwMode="auto">
            <a:xfrm>
              <a:off x="3792"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7" name="Line 65"/>
            <p:cNvSpPr>
              <a:spLocks noChangeShapeType="1"/>
            </p:cNvSpPr>
            <p:nvPr/>
          </p:nvSpPr>
          <p:spPr bwMode="auto">
            <a:xfrm>
              <a:off x="3936"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8" name="Line 66"/>
            <p:cNvSpPr>
              <a:spLocks noChangeShapeType="1"/>
            </p:cNvSpPr>
            <p:nvPr/>
          </p:nvSpPr>
          <p:spPr bwMode="auto">
            <a:xfrm>
              <a:off x="4080"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79" name="Line 67"/>
            <p:cNvSpPr>
              <a:spLocks noChangeShapeType="1"/>
            </p:cNvSpPr>
            <p:nvPr/>
          </p:nvSpPr>
          <p:spPr bwMode="auto">
            <a:xfrm>
              <a:off x="4224"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80" name="Line 68"/>
            <p:cNvSpPr>
              <a:spLocks noChangeShapeType="1"/>
            </p:cNvSpPr>
            <p:nvPr/>
          </p:nvSpPr>
          <p:spPr bwMode="auto">
            <a:xfrm>
              <a:off x="4368" y="3168"/>
              <a:ext cx="0" cy="576"/>
            </a:xfrm>
            <a:prstGeom prst="line">
              <a:avLst/>
            </a:prstGeom>
            <a:noFill/>
            <a:ln w="9525">
              <a:solidFill>
                <a:schemeClr val="tx1"/>
              </a:solidFill>
              <a:round/>
              <a:headEnd/>
              <a:tailEnd/>
            </a:ln>
          </p:spPr>
          <p:txBody>
            <a:bodyPr/>
            <a:lstStyle/>
            <a:p>
              <a:endParaRPr lang="en-US" dirty="0">
                <a:latin typeface="Helvetica"/>
              </a:endParaRPr>
            </a:p>
          </p:txBody>
        </p:sp>
        <p:sp>
          <p:nvSpPr>
            <p:cNvPr id="64581" name="Line 69"/>
            <p:cNvSpPr>
              <a:spLocks noChangeShapeType="1"/>
            </p:cNvSpPr>
            <p:nvPr/>
          </p:nvSpPr>
          <p:spPr bwMode="auto">
            <a:xfrm>
              <a:off x="4512" y="3168"/>
              <a:ext cx="0" cy="576"/>
            </a:xfrm>
            <a:prstGeom prst="line">
              <a:avLst/>
            </a:prstGeom>
            <a:noFill/>
            <a:ln w="9525">
              <a:solidFill>
                <a:schemeClr val="tx1"/>
              </a:solidFill>
              <a:round/>
              <a:headEnd/>
              <a:tailEnd/>
            </a:ln>
          </p:spPr>
          <p:txBody>
            <a:bodyPr/>
            <a:lstStyle/>
            <a:p>
              <a:endParaRPr lang="en-US" dirty="0">
                <a:latin typeface="Helvetica"/>
              </a:endParaRPr>
            </a:p>
          </p:txBody>
        </p:sp>
      </p:grpSp>
      <p:grpSp>
        <p:nvGrpSpPr>
          <p:cNvPr id="11" name="Group 70"/>
          <p:cNvGrpSpPr>
            <a:grpSpLocks/>
          </p:cNvGrpSpPr>
          <p:nvPr/>
        </p:nvGrpSpPr>
        <p:grpSpPr bwMode="auto">
          <a:xfrm>
            <a:off x="2743200" y="2514584"/>
            <a:ext cx="4572000" cy="685800"/>
            <a:chOff x="1776" y="1656"/>
            <a:chExt cx="2880" cy="432"/>
          </a:xfrm>
        </p:grpSpPr>
        <p:sp>
          <p:nvSpPr>
            <p:cNvPr id="64559" name="Line 71"/>
            <p:cNvSpPr>
              <a:spLocks noChangeShapeType="1"/>
            </p:cNvSpPr>
            <p:nvPr/>
          </p:nvSpPr>
          <p:spPr bwMode="auto">
            <a:xfrm>
              <a:off x="1776" y="1656"/>
              <a:ext cx="2880" cy="0"/>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60" name="Line 72"/>
            <p:cNvSpPr>
              <a:spLocks noChangeShapeType="1"/>
            </p:cNvSpPr>
            <p:nvPr/>
          </p:nvSpPr>
          <p:spPr bwMode="auto">
            <a:xfrm>
              <a:off x="1776" y="1800"/>
              <a:ext cx="2880" cy="0"/>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61" name="Line 73"/>
            <p:cNvSpPr>
              <a:spLocks noChangeShapeType="1"/>
            </p:cNvSpPr>
            <p:nvPr/>
          </p:nvSpPr>
          <p:spPr bwMode="auto">
            <a:xfrm>
              <a:off x="1776" y="1944"/>
              <a:ext cx="2880" cy="0"/>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62" name="Line 74"/>
            <p:cNvSpPr>
              <a:spLocks noChangeShapeType="1"/>
            </p:cNvSpPr>
            <p:nvPr/>
          </p:nvSpPr>
          <p:spPr bwMode="auto">
            <a:xfrm>
              <a:off x="1776" y="2088"/>
              <a:ext cx="2880" cy="0"/>
            </a:xfrm>
            <a:prstGeom prst="line">
              <a:avLst/>
            </a:prstGeom>
            <a:noFill/>
            <a:ln w="9525">
              <a:solidFill>
                <a:schemeClr val="tx1"/>
              </a:solidFill>
              <a:prstDash val="dash"/>
              <a:round/>
              <a:headEnd/>
              <a:tailEnd/>
            </a:ln>
          </p:spPr>
          <p:txBody>
            <a:bodyPr/>
            <a:lstStyle/>
            <a:p>
              <a:endParaRPr lang="en-US" dirty="0">
                <a:latin typeface="Helvetica"/>
              </a:endParaRPr>
            </a:p>
          </p:txBody>
        </p:sp>
      </p:grpSp>
      <p:grpSp>
        <p:nvGrpSpPr>
          <p:cNvPr id="12" name="Group 75"/>
          <p:cNvGrpSpPr>
            <a:grpSpLocks/>
          </p:cNvGrpSpPr>
          <p:nvPr/>
        </p:nvGrpSpPr>
        <p:grpSpPr bwMode="auto">
          <a:xfrm>
            <a:off x="2857500" y="4914884"/>
            <a:ext cx="4343400" cy="914400"/>
            <a:chOff x="1848" y="3168"/>
            <a:chExt cx="2736" cy="576"/>
          </a:xfrm>
        </p:grpSpPr>
        <p:sp>
          <p:nvSpPr>
            <p:cNvPr id="64539" name="Line 76"/>
            <p:cNvSpPr>
              <a:spLocks noChangeShapeType="1"/>
            </p:cNvSpPr>
            <p:nvPr/>
          </p:nvSpPr>
          <p:spPr bwMode="auto">
            <a:xfrm>
              <a:off x="1848"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0" name="Line 77"/>
            <p:cNvSpPr>
              <a:spLocks noChangeShapeType="1"/>
            </p:cNvSpPr>
            <p:nvPr/>
          </p:nvSpPr>
          <p:spPr bwMode="auto">
            <a:xfrm>
              <a:off x="1992"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1" name="Line 78"/>
            <p:cNvSpPr>
              <a:spLocks noChangeShapeType="1"/>
            </p:cNvSpPr>
            <p:nvPr/>
          </p:nvSpPr>
          <p:spPr bwMode="auto">
            <a:xfrm>
              <a:off x="2136"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2" name="Line 79"/>
            <p:cNvSpPr>
              <a:spLocks noChangeShapeType="1"/>
            </p:cNvSpPr>
            <p:nvPr/>
          </p:nvSpPr>
          <p:spPr bwMode="auto">
            <a:xfrm>
              <a:off x="2280"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3" name="Line 80"/>
            <p:cNvSpPr>
              <a:spLocks noChangeShapeType="1"/>
            </p:cNvSpPr>
            <p:nvPr/>
          </p:nvSpPr>
          <p:spPr bwMode="auto">
            <a:xfrm>
              <a:off x="2424"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4" name="Line 81"/>
            <p:cNvSpPr>
              <a:spLocks noChangeShapeType="1"/>
            </p:cNvSpPr>
            <p:nvPr/>
          </p:nvSpPr>
          <p:spPr bwMode="auto">
            <a:xfrm>
              <a:off x="2568"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5" name="Line 82"/>
            <p:cNvSpPr>
              <a:spLocks noChangeShapeType="1"/>
            </p:cNvSpPr>
            <p:nvPr/>
          </p:nvSpPr>
          <p:spPr bwMode="auto">
            <a:xfrm>
              <a:off x="2712"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6" name="Line 83"/>
            <p:cNvSpPr>
              <a:spLocks noChangeShapeType="1"/>
            </p:cNvSpPr>
            <p:nvPr/>
          </p:nvSpPr>
          <p:spPr bwMode="auto">
            <a:xfrm>
              <a:off x="2856"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7" name="Line 84"/>
            <p:cNvSpPr>
              <a:spLocks noChangeShapeType="1"/>
            </p:cNvSpPr>
            <p:nvPr/>
          </p:nvSpPr>
          <p:spPr bwMode="auto">
            <a:xfrm>
              <a:off x="3000"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8" name="Line 85"/>
            <p:cNvSpPr>
              <a:spLocks noChangeShapeType="1"/>
            </p:cNvSpPr>
            <p:nvPr/>
          </p:nvSpPr>
          <p:spPr bwMode="auto">
            <a:xfrm>
              <a:off x="3144"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49" name="Line 86"/>
            <p:cNvSpPr>
              <a:spLocks noChangeShapeType="1"/>
            </p:cNvSpPr>
            <p:nvPr/>
          </p:nvSpPr>
          <p:spPr bwMode="auto">
            <a:xfrm>
              <a:off x="3288"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50" name="Line 87"/>
            <p:cNvSpPr>
              <a:spLocks noChangeShapeType="1"/>
            </p:cNvSpPr>
            <p:nvPr/>
          </p:nvSpPr>
          <p:spPr bwMode="auto">
            <a:xfrm>
              <a:off x="3432"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51" name="Line 88"/>
            <p:cNvSpPr>
              <a:spLocks noChangeShapeType="1"/>
            </p:cNvSpPr>
            <p:nvPr/>
          </p:nvSpPr>
          <p:spPr bwMode="auto">
            <a:xfrm>
              <a:off x="3576"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52" name="Line 89"/>
            <p:cNvSpPr>
              <a:spLocks noChangeShapeType="1"/>
            </p:cNvSpPr>
            <p:nvPr/>
          </p:nvSpPr>
          <p:spPr bwMode="auto">
            <a:xfrm>
              <a:off x="3720"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53" name="Line 90"/>
            <p:cNvSpPr>
              <a:spLocks noChangeShapeType="1"/>
            </p:cNvSpPr>
            <p:nvPr/>
          </p:nvSpPr>
          <p:spPr bwMode="auto">
            <a:xfrm>
              <a:off x="3864"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54" name="Line 91"/>
            <p:cNvSpPr>
              <a:spLocks noChangeShapeType="1"/>
            </p:cNvSpPr>
            <p:nvPr/>
          </p:nvSpPr>
          <p:spPr bwMode="auto">
            <a:xfrm>
              <a:off x="4008"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55" name="Line 92"/>
            <p:cNvSpPr>
              <a:spLocks noChangeShapeType="1"/>
            </p:cNvSpPr>
            <p:nvPr/>
          </p:nvSpPr>
          <p:spPr bwMode="auto">
            <a:xfrm>
              <a:off x="4152"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56" name="Line 93"/>
            <p:cNvSpPr>
              <a:spLocks noChangeShapeType="1"/>
            </p:cNvSpPr>
            <p:nvPr/>
          </p:nvSpPr>
          <p:spPr bwMode="auto">
            <a:xfrm>
              <a:off x="4296"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57" name="Line 94"/>
            <p:cNvSpPr>
              <a:spLocks noChangeShapeType="1"/>
            </p:cNvSpPr>
            <p:nvPr/>
          </p:nvSpPr>
          <p:spPr bwMode="auto">
            <a:xfrm>
              <a:off x="4440"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sp>
          <p:nvSpPr>
            <p:cNvPr id="64558" name="Line 95"/>
            <p:cNvSpPr>
              <a:spLocks noChangeShapeType="1"/>
            </p:cNvSpPr>
            <p:nvPr/>
          </p:nvSpPr>
          <p:spPr bwMode="auto">
            <a:xfrm>
              <a:off x="4584" y="3168"/>
              <a:ext cx="0" cy="576"/>
            </a:xfrm>
            <a:prstGeom prst="line">
              <a:avLst/>
            </a:prstGeom>
            <a:noFill/>
            <a:ln w="9525">
              <a:solidFill>
                <a:schemeClr val="tx1"/>
              </a:solidFill>
              <a:prstDash val="dash"/>
              <a:round/>
              <a:headEnd/>
              <a:tailEnd/>
            </a:ln>
          </p:spPr>
          <p:txBody>
            <a:bodyPr/>
            <a:lstStyle/>
            <a:p>
              <a:endParaRPr lang="en-US" dirty="0">
                <a:latin typeface="Helvetica"/>
              </a:endParaRPr>
            </a:p>
          </p:txBody>
        </p:sp>
      </p:grpSp>
      <p:grpSp>
        <p:nvGrpSpPr>
          <p:cNvPr id="13" name="Group 99"/>
          <p:cNvGrpSpPr>
            <a:grpSpLocks/>
          </p:cNvGrpSpPr>
          <p:nvPr/>
        </p:nvGrpSpPr>
        <p:grpSpPr bwMode="auto">
          <a:xfrm>
            <a:off x="5319713" y="1293797"/>
            <a:ext cx="2759076" cy="714375"/>
            <a:chOff x="3446" y="311"/>
            <a:chExt cx="1738" cy="450"/>
          </a:xfrm>
        </p:grpSpPr>
        <p:grpSp>
          <p:nvGrpSpPr>
            <p:cNvPr id="14" name="Group 100"/>
            <p:cNvGrpSpPr>
              <a:grpSpLocks/>
            </p:cNvGrpSpPr>
            <p:nvPr/>
          </p:nvGrpSpPr>
          <p:grpSpPr bwMode="auto">
            <a:xfrm>
              <a:off x="3477" y="528"/>
              <a:ext cx="1707" cy="233"/>
              <a:chOff x="3477" y="288"/>
              <a:chExt cx="1707" cy="233"/>
            </a:xfrm>
          </p:grpSpPr>
          <p:sp>
            <p:nvSpPr>
              <p:cNvPr id="64534" name="Text Box 101"/>
              <p:cNvSpPr txBox="1">
                <a:spLocks noChangeArrowheads="1"/>
              </p:cNvSpPr>
              <p:nvPr/>
            </p:nvSpPr>
            <p:spPr bwMode="auto">
              <a:xfrm>
                <a:off x="3477" y="288"/>
                <a:ext cx="593" cy="233"/>
              </a:xfrm>
              <a:prstGeom prst="rect">
                <a:avLst/>
              </a:prstGeom>
              <a:noFill/>
              <a:ln w="9525">
                <a:noFill/>
                <a:miter lim="800000"/>
                <a:headEnd/>
                <a:tailEnd/>
              </a:ln>
            </p:spPr>
            <p:txBody>
              <a:bodyPr wrap="none">
                <a:spAutoFit/>
              </a:bodyPr>
              <a:lstStyle/>
              <a:p>
                <a:pPr eaLnBrk="1" hangingPunct="1"/>
                <a:r>
                  <a:rPr lang="en-US" dirty="0">
                    <a:latin typeface="Helvetica"/>
                  </a:rPr>
                  <a:t>4 users</a:t>
                </a:r>
                <a:endParaRPr lang="fr-FR" dirty="0">
                  <a:latin typeface="Helvetica"/>
                </a:endParaRPr>
              </a:p>
            </p:txBody>
          </p:sp>
          <p:sp>
            <p:nvSpPr>
              <p:cNvPr id="64535" name="Rectangle 102"/>
              <p:cNvSpPr>
                <a:spLocks noChangeArrowheads="1"/>
              </p:cNvSpPr>
              <p:nvPr/>
            </p:nvSpPr>
            <p:spPr bwMode="auto">
              <a:xfrm>
                <a:off x="4464" y="352"/>
                <a:ext cx="144" cy="144"/>
              </a:xfrm>
              <a:prstGeom prst="rect">
                <a:avLst/>
              </a:prstGeom>
              <a:solidFill>
                <a:srgbClr val="3366FF"/>
              </a:solidFill>
              <a:ln w="9525">
                <a:solidFill>
                  <a:schemeClr val="tx1"/>
                </a:solidFill>
                <a:miter lim="800000"/>
                <a:headEnd/>
                <a:tailEnd/>
              </a:ln>
            </p:spPr>
            <p:txBody>
              <a:bodyPr wrap="none" anchor="ctr"/>
              <a:lstStyle/>
              <a:p>
                <a:endParaRPr lang="en-US" dirty="0">
                  <a:latin typeface="Helvetica"/>
                </a:endParaRPr>
              </a:p>
            </p:txBody>
          </p:sp>
          <p:sp>
            <p:nvSpPr>
              <p:cNvPr id="64536" name="Rectangle 103"/>
              <p:cNvSpPr>
                <a:spLocks noChangeArrowheads="1"/>
              </p:cNvSpPr>
              <p:nvPr/>
            </p:nvSpPr>
            <p:spPr bwMode="auto">
              <a:xfrm>
                <a:off x="4656" y="352"/>
                <a:ext cx="144" cy="144"/>
              </a:xfrm>
              <a:prstGeom prst="rect">
                <a:avLst/>
              </a:prstGeom>
              <a:solidFill>
                <a:srgbClr val="99CC00"/>
              </a:solidFill>
              <a:ln w="9525">
                <a:solidFill>
                  <a:schemeClr val="tx1"/>
                </a:solidFill>
                <a:miter lim="800000"/>
                <a:headEnd/>
                <a:tailEnd/>
              </a:ln>
            </p:spPr>
            <p:txBody>
              <a:bodyPr wrap="none" anchor="ctr"/>
              <a:lstStyle/>
              <a:p>
                <a:endParaRPr lang="en-US" dirty="0">
                  <a:latin typeface="Helvetica"/>
                </a:endParaRPr>
              </a:p>
            </p:txBody>
          </p:sp>
          <p:sp>
            <p:nvSpPr>
              <p:cNvPr id="64537" name="Rectangle 104"/>
              <p:cNvSpPr>
                <a:spLocks noChangeArrowheads="1"/>
              </p:cNvSpPr>
              <p:nvPr/>
            </p:nvSpPr>
            <p:spPr bwMode="auto">
              <a:xfrm>
                <a:off x="4848" y="352"/>
                <a:ext cx="144" cy="144"/>
              </a:xfrm>
              <a:prstGeom prst="rect">
                <a:avLst/>
              </a:prstGeom>
              <a:solidFill>
                <a:srgbClr val="FFCC00"/>
              </a:solidFill>
              <a:ln w="9525">
                <a:solidFill>
                  <a:schemeClr val="tx1"/>
                </a:solidFill>
                <a:miter lim="800000"/>
                <a:headEnd/>
                <a:tailEnd/>
              </a:ln>
            </p:spPr>
            <p:txBody>
              <a:bodyPr wrap="none" anchor="ctr"/>
              <a:lstStyle/>
              <a:p>
                <a:endParaRPr lang="en-US" dirty="0">
                  <a:latin typeface="Helvetica"/>
                </a:endParaRPr>
              </a:p>
            </p:txBody>
          </p:sp>
          <p:sp>
            <p:nvSpPr>
              <p:cNvPr id="64538" name="Rectangle 105"/>
              <p:cNvSpPr>
                <a:spLocks noChangeArrowheads="1"/>
              </p:cNvSpPr>
              <p:nvPr/>
            </p:nvSpPr>
            <p:spPr bwMode="auto">
              <a:xfrm>
                <a:off x="5040" y="352"/>
                <a:ext cx="144" cy="144"/>
              </a:xfrm>
              <a:prstGeom prst="rect">
                <a:avLst/>
              </a:prstGeom>
              <a:solidFill>
                <a:srgbClr val="FF00FF"/>
              </a:solidFill>
              <a:ln w="9525">
                <a:solidFill>
                  <a:schemeClr val="tx1"/>
                </a:solidFill>
                <a:miter lim="800000"/>
                <a:headEnd/>
                <a:tailEnd/>
              </a:ln>
            </p:spPr>
            <p:txBody>
              <a:bodyPr wrap="none" anchor="ctr"/>
              <a:lstStyle/>
              <a:p>
                <a:endParaRPr lang="en-US" dirty="0">
                  <a:latin typeface="Helvetica"/>
                </a:endParaRPr>
              </a:p>
            </p:txBody>
          </p:sp>
        </p:grpSp>
        <p:sp>
          <p:nvSpPr>
            <p:cNvPr id="64533" name="Text Box 106"/>
            <p:cNvSpPr txBox="1">
              <a:spLocks noChangeArrowheads="1"/>
            </p:cNvSpPr>
            <p:nvPr/>
          </p:nvSpPr>
          <p:spPr bwMode="auto">
            <a:xfrm>
              <a:off x="3446" y="311"/>
              <a:ext cx="722" cy="233"/>
            </a:xfrm>
            <a:prstGeom prst="rect">
              <a:avLst/>
            </a:prstGeom>
            <a:noFill/>
            <a:ln w="9525">
              <a:noFill/>
              <a:miter lim="800000"/>
              <a:headEnd/>
              <a:tailEnd/>
            </a:ln>
          </p:spPr>
          <p:txBody>
            <a:bodyPr wrap="none">
              <a:spAutoFit/>
            </a:bodyPr>
            <a:lstStyle/>
            <a:p>
              <a:pPr eaLnBrk="1" hangingPunct="1"/>
              <a:r>
                <a:rPr lang="en-US" dirty="0">
                  <a:latin typeface="Helvetica"/>
                </a:rPr>
                <a:t>Example:</a:t>
              </a:r>
              <a:endParaRPr lang="fr-FR" dirty="0">
                <a:latin typeface="Helvetica"/>
              </a:endParaRPr>
            </a:p>
          </p:txBody>
        </p:sp>
      </p:grpSp>
      <p:sp>
        <p:nvSpPr>
          <p:cNvPr id="106" name="Rectangle 6"/>
          <p:cNvSpPr>
            <a:spLocks noChangeArrowheads="1"/>
          </p:cNvSpPr>
          <p:nvPr/>
        </p:nvSpPr>
        <p:spPr bwMode="auto">
          <a:xfrm>
            <a:off x="8001031" y="5786454"/>
            <a:ext cx="1000125" cy="428625"/>
          </a:xfrm>
          <a:prstGeom prst="rect">
            <a:avLst/>
          </a:prstGeom>
          <a:noFill/>
          <a:ln w="25400">
            <a:solidFill>
              <a:schemeClr val="tx1"/>
            </a:solidFill>
            <a:miter lim="800000"/>
            <a:headEnd/>
            <a:tailEnd/>
          </a:ln>
        </p:spPr>
        <p:txBody>
          <a:bodyPr wrap="none" anchor="ctr"/>
          <a:lstStyle/>
          <a:p>
            <a:r>
              <a:rPr lang="en-US" b="1" dirty="0">
                <a:solidFill>
                  <a:srgbClr val="333333"/>
                </a:solidFill>
                <a:latin typeface="Helvetica"/>
              </a:rPr>
              <a:t>K &amp; R</a:t>
            </a:r>
          </a:p>
        </p:txBody>
      </p:sp>
      <p:sp>
        <p:nvSpPr>
          <p:cNvPr id="15" name="TextBox 14">
            <a:extLst>
              <a:ext uri="{FF2B5EF4-FFF2-40B4-BE49-F238E27FC236}">
                <a16:creationId xmlns:a16="http://schemas.microsoft.com/office/drawing/2014/main" id="{08E03BEE-006C-2056-2092-1136DEF11F72}"/>
              </a:ext>
            </a:extLst>
          </p:cNvPr>
          <p:cNvSpPr txBox="1"/>
          <p:nvPr/>
        </p:nvSpPr>
        <p:spPr>
          <a:xfrm>
            <a:off x="381000" y="6384022"/>
            <a:ext cx="739298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396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307"/>
                                        </p:tgtEl>
                                        <p:attrNameLst>
                                          <p:attrName>style.visibility</p:attrName>
                                        </p:attrNameLst>
                                      </p:cBhvr>
                                      <p:to>
                                        <p:strVal val="visible"/>
                                      </p:to>
                                    </p:set>
                                    <p:animEffect transition="in" filter="wipe(left)">
                                      <p:cBhvr>
                                        <p:cTn id="21" dur="500"/>
                                        <p:tgtEl>
                                          <p:spTgt spid="5530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5308"/>
                                        </p:tgtEl>
                                        <p:attrNameLst>
                                          <p:attrName>style.visibility</p:attrName>
                                        </p:attrNameLst>
                                      </p:cBhvr>
                                      <p:to>
                                        <p:strVal val="visible"/>
                                      </p:to>
                                    </p:set>
                                    <p:animEffect transition="in" filter="wipe(left)">
                                      <p:cBhvr>
                                        <p:cTn id="25" dur="500"/>
                                        <p:tgtEl>
                                          <p:spTgt spid="55308"/>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5309"/>
                                        </p:tgtEl>
                                        <p:attrNameLst>
                                          <p:attrName>style.visibility</p:attrName>
                                        </p:attrNameLst>
                                      </p:cBhvr>
                                      <p:to>
                                        <p:strVal val="visible"/>
                                      </p:to>
                                    </p:set>
                                    <p:animEffect transition="in" filter="wipe(left)">
                                      <p:cBhvr>
                                        <p:cTn id="29" dur="500"/>
                                        <p:tgtEl>
                                          <p:spTgt spid="55309"/>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55310"/>
                                        </p:tgtEl>
                                        <p:attrNameLst>
                                          <p:attrName>style.visibility</p:attrName>
                                        </p:attrNameLst>
                                      </p:cBhvr>
                                      <p:to>
                                        <p:strVal val="visible"/>
                                      </p:to>
                                    </p:set>
                                    <p:animEffect transition="in" filter="wipe(left)">
                                      <p:cBhvr>
                                        <p:cTn id="33" dur="500"/>
                                        <p:tgtEl>
                                          <p:spTgt spid="553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up)">
                                      <p:cBhvr>
                                        <p:cTn id="55" dur="500"/>
                                        <p:tgtEl>
                                          <p:spTgt spid="7"/>
                                        </p:tgtEl>
                                      </p:cBhvr>
                                    </p:animEffect>
                                  </p:childTnLst>
                                </p:cTn>
                              </p:par>
                            </p:childTnLst>
                          </p:cTn>
                        </p:par>
                        <p:par>
                          <p:cTn id="56" fill="hold">
                            <p:stCondLst>
                              <p:cond delay="1500"/>
                            </p:stCondLst>
                            <p:childTnLst>
                              <p:par>
                                <p:cTn id="57" presetID="22" presetClass="entr" presetSubtype="1"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up)">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08" grpId="0" animBg="1"/>
      <p:bldP spid="55309" grpId="0" animBg="1"/>
      <p:bldP spid="553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title"/>
          </p:nvPr>
        </p:nvSpPr>
        <p:spPr/>
        <p:txBody>
          <a:bodyPr/>
          <a:lstStyle/>
          <a:p>
            <a:pPr eaLnBrk="1" hangingPunct="1">
              <a:defRPr/>
            </a:pPr>
            <a:r>
              <a:rPr lang="en-US" dirty="0"/>
              <a:t>Frequency Division Multiplexing</a:t>
            </a:r>
          </a:p>
        </p:txBody>
      </p:sp>
      <p:pic>
        <p:nvPicPr>
          <p:cNvPr id="7" name="Picture 4" descr="2-31"/>
          <p:cNvPicPr>
            <a:picLocks noChangeAspect="1" noChangeArrowheads="1"/>
          </p:cNvPicPr>
          <p:nvPr/>
        </p:nvPicPr>
        <p:blipFill>
          <a:blip r:embed="rId2"/>
          <a:srcRect/>
          <a:stretch>
            <a:fillRect/>
          </a:stretch>
        </p:blipFill>
        <p:spPr bwMode="auto">
          <a:xfrm>
            <a:off x="1536700" y="1521301"/>
            <a:ext cx="6007100" cy="3621088"/>
          </a:xfrm>
          <a:prstGeom prst="rect">
            <a:avLst/>
          </a:prstGeom>
          <a:noFill/>
          <a:ln w="9525">
            <a:noFill/>
            <a:miter lim="800000"/>
            <a:headEnd/>
            <a:tailEnd/>
          </a:ln>
        </p:spPr>
      </p:pic>
      <p:sp>
        <p:nvSpPr>
          <p:cNvPr id="8" name="Rectangle 3"/>
          <p:cNvSpPr txBox="1">
            <a:spLocks noChangeArrowheads="1"/>
          </p:cNvSpPr>
          <p:nvPr/>
        </p:nvSpPr>
        <p:spPr bwMode="auto">
          <a:xfrm>
            <a:off x="381000" y="5276860"/>
            <a:ext cx="84582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5425" marR="0" lvl="0" indent="-225425" algn="l" defTabSz="914400" rtl="0" eaLnBrk="1" fontAlgn="base" latinLnBrk="0" hangingPunct="1">
              <a:lnSpc>
                <a:spcPct val="100000"/>
              </a:lnSpc>
              <a:spcBef>
                <a:spcPct val="20000"/>
              </a:spcBef>
              <a:spcAft>
                <a:spcPct val="0"/>
              </a:spcAft>
              <a:buClr>
                <a:schemeClr val="tx1"/>
              </a:buClr>
              <a:buSzPct val="50000"/>
              <a:buFontTx/>
              <a:buNone/>
              <a:tabLst/>
              <a:defRPr/>
            </a:pPr>
            <a:r>
              <a:rPr kumimoji="0" 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rPr>
              <a:t>Figure 2-31.</a:t>
            </a:r>
            <a:r>
              <a:rPr kumimoji="0" lang="en-US" sz="2400" b="1" i="0" u="none" strike="noStrike" kern="0" cap="none" spc="0" normalizeH="0" baseline="0" noProof="0" dirty="0">
                <a:ln>
                  <a:noFill/>
                </a:ln>
                <a:solidFill>
                  <a:schemeClr val="accent2"/>
                </a:solidFill>
                <a:effectLst>
                  <a:outerShdw blurRad="38100" dist="38100" dir="2700000" algn="tl">
                    <a:srgbClr val="FFFFFF"/>
                  </a:outerShdw>
                </a:effectLst>
                <a:uLnTx/>
                <a:uFillTx/>
                <a:latin typeface="Helvetica"/>
                <a:ea typeface="+mn-ea"/>
                <a:cs typeface="+mn-cs"/>
              </a:rPr>
              <a:t> (a)</a:t>
            </a:r>
            <a:r>
              <a:rPr kumimoji="0" 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rPr>
              <a:t> The original bandwidths. </a:t>
            </a:r>
            <a:r>
              <a:rPr kumimoji="0" lang="en-US" sz="2400" b="1" i="0" u="none" strike="noStrike" kern="0" cap="none" spc="0" normalizeH="0" baseline="0" noProof="0" dirty="0">
                <a:ln>
                  <a:noFill/>
                </a:ln>
                <a:solidFill>
                  <a:schemeClr val="accent2"/>
                </a:solidFill>
                <a:effectLst>
                  <a:outerShdw blurRad="38100" dist="38100" dir="2700000" algn="tl">
                    <a:srgbClr val="FFFFFF"/>
                  </a:outerShdw>
                </a:effectLst>
                <a:uLnTx/>
                <a:uFillTx/>
                <a:latin typeface="Helvetica"/>
                <a:ea typeface="+mn-ea"/>
                <a:cs typeface="+mn-cs"/>
              </a:rPr>
              <a:t>(b)</a:t>
            </a:r>
            <a:r>
              <a:rPr kumimoji="0" 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rPr>
              <a:t> The bandwidths raised in frequency. </a:t>
            </a:r>
            <a:r>
              <a:rPr kumimoji="0" lang="en-US" sz="2400" b="1" i="0" u="none" strike="noStrike" kern="0" cap="none" spc="0" normalizeH="0" baseline="0" noProof="0" dirty="0">
                <a:ln>
                  <a:noFill/>
                </a:ln>
                <a:solidFill>
                  <a:schemeClr val="accent2"/>
                </a:solidFill>
                <a:effectLst>
                  <a:outerShdw blurRad="38100" dist="38100" dir="2700000" algn="tl">
                    <a:srgbClr val="FFFFFF"/>
                  </a:outerShdw>
                </a:effectLst>
                <a:uLnTx/>
                <a:uFillTx/>
                <a:latin typeface="Helvetica"/>
                <a:ea typeface="+mn-ea"/>
                <a:cs typeface="+mn-cs"/>
              </a:rPr>
              <a:t>(c)</a:t>
            </a:r>
            <a:r>
              <a:rPr kumimoji="0" 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rPr>
              <a:t> The multiplexed channel.</a:t>
            </a:r>
          </a:p>
        </p:txBody>
      </p:sp>
      <p:sp>
        <p:nvSpPr>
          <p:cNvPr id="9" name="Rectangle 5"/>
          <p:cNvSpPr>
            <a:spLocks noChangeArrowheads="1"/>
          </p:cNvSpPr>
          <p:nvPr/>
        </p:nvSpPr>
        <p:spPr bwMode="auto">
          <a:xfrm>
            <a:off x="7358063" y="6321052"/>
            <a:ext cx="1643062" cy="357188"/>
          </a:xfrm>
          <a:prstGeom prst="rect">
            <a:avLst/>
          </a:prstGeom>
          <a:noFill/>
          <a:ln w="25400">
            <a:solidFill>
              <a:srgbClr val="000099"/>
            </a:solidFill>
            <a:miter lim="800000"/>
            <a:headEnd/>
            <a:tailEnd/>
          </a:ln>
        </p:spPr>
        <p:txBody>
          <a:bodyPr wrap="none" anchor="ctr"/>
          <a:lstStyle/>
          <a:p>
            <a:pPr eaLnBrk="0" hangingPunct="0"/>
            <a:r>
              <a:rPr lang="en-US" sz="1600" b="1" dirty="0" err="1">
                <a:solidFill>
                  <a:srgbClr val="000099"/>
                </a:solidFill>
                <a:latin typeface="Helvetica"/>
              </a:rPr>
              <a:t>Tanenbaum</a:t>
            </a:r>
            <a:r>
              <a:rPr lang="en-US" sz="1600" i="1" dirty="0">
                <a:solidFill>
                  <a:srgbClr val="000099"/>
                </a:solidFill>
                <a:latin typeface="Helvetica"/>
              </a:rPr>
              <a:t> </a:t>
            </a:r>
          </a:p>
        </p:txBody>
      </p:sp>
    </p:spTree>
    <p:extLst>
      <p:ext uri="{BB962C8B-B14F-4D97-AF65-F5344CB8AC3E}">
        <p14:creationId xmlns:p14="http://schemas.microsoft.com/office/powerpoint/2010/main" val="356258066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990000"/>
      </a:accent1>
      <a:accent2>
        <a:srgbClr val="C0504D"/>
      </a:accent2>
      <a:accent3>
        <a:srgbClr val="9BBB59"/>
      </a:accent3>
      <a:accent4>
        <a:srgbClr val="8064A2"/>
      </a:accent4>
      <a:accent5>
        <a:srgbClr val="4BACC6"/>
      </a:accent5>
      <a:accent6>
        <a:srgbClr val="F79646"/>
      </a:accent6>
      <a:hlink>
        <a:srgbClr val="990000"/>
      </a:hlink>
      <a:folHlink>
        <a:srgbClr val="99000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33722</TotalTime>
  <Words>2397</Words>
  <Application>Microsoft Office PowerPoint</Application>
  <PresentationFormat>On-screen Show (4:3)</PresentationFormat>
  <Paragraphs>460</Paragraphs>
  <Slides>40</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Google Sans</vt:lpstr>
      <vt:lpstr>OpenSans</vt:lpstr>
      <vt:lpstr>Arial</vt:lpstr>
      <vt:lpstr>Calibri</vt:lpstr>
      <vt:lpstr>Helvetica</vt:lpstr>
      <vt:lpstr>Wingdings</vt:lpstr>
      <vt:lpstr>Office Theme</vt:lpstr>
      <vt:lpstr>Clip</vt:lpstr>
      <vt:lpstr>The Mighty Physical Layer</vt:lpstr>
      <vt:lpstr>Moving bits across the wire</vt:lpstr>
      <vt:lpstr>Physical Layer Definitions</vt:lpstr>
      <vt:lpstr>Modulation Rate</vt:lpstr>
      <vt:lpstr>Analog and Digital Signaling</vt:lpstr>
      <vt:lpstr>Analog and Digital Signaling</vt:lpstr>
      <vt:lpstr>Multiplexing</vt:lpstr>
      <vt:lpstr> Frequency Division Multiplexing (FDM) vs Time Division Multiplexing (TDM)</vt:lpstr>
      <vt:lpstr>Frequency Division Multiplexing</vt:lpstr>
      <vt:lpstr>T1 - TDM Link</vt:lpstr>
      <vt:lpstr>Wavelength Division Multiplexing</vt:lpstr>
      <vt:lpstr>Electromagnetic Spectrum</vt:lpstr>
      <vt:lpstr>Cabling</vt:lpstr>
      <vt:lpstr>Common Local Link Cabling</vt:lpstr>
      <vt:lpstr>Twisted Pair Cable</vt:lpstr>
      <vt:lpstr>Duplex Communication</vt:lpstr>
      <vt:lpstr>Carrier Bandwidths</vt:lpstr>
      <vt:lpstr>Other Services</vt:lpstr>
      <vt:lpstr>Encoding Bits on a Wire</vt:lpstr>
      <vt:lpstr>NRZ Problems</vt:lpstr>
      <vt:lpstr>NRZ Inverted (NRZI)‏</vt:lpstr>
      <vt:lpstr>Manchester Encoding</vt:lpstr>
      <vt:lpstr>Encoding Diagram</vt:lpstr>
      <vt:lpstr>4B/5B Encoding</vt:lpstr>
      <vt:lpstr>Physical Media: Twisted Pair</vt:lpstr>
      <vt:lpstr>Physical Media: Coaxial Cable and Optical Fiber</vt:lpstr>
      <vt:lpstr>Physical Media: Radio Signals</vt:lpstr>
      <vt:lpstr>Dial-up Modem</vt:lpstr>
      <vt:lpstr>Digital Subscriber Line (ADSL)</vt:lpstr>
      <vt:lpstr>Residential Access: Cable Modems</vt:lpstr>
      <vt:lpstr>Residential Access: Cable Modems</vt:lpstr>
      <vt:lpstr>Cable Network Architecture: Overview</vt:lpstr>
      <vt:lpstr>Cable Network Architecture: Overview</vt:lpstr>
      <vt:lpstr>Cable Network Architecture: Overview</vt:lpstr>
      <vt:lpstr>Cable Network Architecture: Overview</vt:lpstr>
      <vt:lpstr>Fiber to the Home</vt:lpstr>
      <vt:lpstr>Ethernet Internet Access</vt:lpstr>
      <vt:lpstr>Wireless Access Networks</vt:lpstr>
      <vt:lpstr>Residential Networks</vt:lpstr>
      <vt:lpstr>Physical Layer Summary</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3516 – Computer Networks</dc:title>
  <dc:creator>Craig Shue</dc:creator>
  <cp:lastModifiedBy>Li, Eric</cp:lastModifiedBy>
  <cp:revision>265</cp:revision>
  <dcterms:created xsi:type="dcterms:W3CDTF">2011-08-25T13:36:50Z</dcterms:created>
  <dcterms:modified xsi:type="dcterms:W3CDTF">2024-03-21T22:23:59Z</dcterms:modified>
</cp:coreProperties>
</file>