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1359" r:id="rId2"/>
    <p:sldId id="1360" r:id="rId3"/>
    <p:sldId id="1361" r:id="rId4"/>
    <p:sldId id="1362" r:id="rId5"/>
    <p:sldId id="1363" r:id="rId6"/>
    <p:sldId id="1364" r:id="rId7"/>
    <p:sldId id="1365" r:id="rId8"/>
    <p:sldId id="1366" r:id="rId9"/>
    <p:sldId id="1323" r:id="rId10"/>
    <p:sldId id="1357" r:id="rId11"/>
    <p:sldId id="1370" r:id="rId12"/>
    <p:sldId id="1356" r:id="rId13"/>
    <p:sldId id="1371" r:id="rId14"/>
    <p:sldId id="1367" r:id="rId15"/>
    <p:sldId id="1368" r:id="rId16"/>
    <p:sldId id="1358" r:id="rId17"/>
    <p:sldId id="1321" r:id="rId18"/>
    <p:sldId id="1322" r:id="rId19"/>
    <p:sldId id="1324" r:id="rId20"/>
    <p:sldId id="1328" r:id="rId21"/>
    <p:sldId id="1329" r:id="rId22"/>
    <p:sldId id="1330" r:id="rId23"/>
    <p:sldId id="1331" r:id="rId24"/>
    <p:sldId id="1332" r:id="rId25"/>
    <p:sldId id="1333" r:id="rId26"/>
    <p:sldId id="1369" r:id="rId27"/>
    <p:sldId id="1334" r:id="rId28"/>
    <p:sldId id="1335" r:id="rId29"/>
    <p:sldId id="1336" r:id="rId30"/>
    <p:sldId id="1337" r:id="rId31"/>
    <p:sldId id="1338" r:id="rId32"/>
    <p:sldId id="1339" r:id="rId33"/>
    <p:sldId id="1340" r:id="rId34"/>
    <p:sldId id="1048" r:id="rId35"/>
    <p:sldId id="1049" r:id="rId36"/>
    <p:sldId id="1050" r:id="rId37"/>
    <p:sldId id="1051" r:id="rId38"/>
    <p:sldId id="1052" r:id="rId39"/>
    <p:sldId id="1053" r:id="rId40"/>
    <p:sldId id="1054" r:id="rId41"/>
    <p:sldId id="1055" r:id="rId42"/>
    <p:sldId id="1056" r:id="rId43"/>
    <p:sldId id="1057" r:id="rId44"/>
    <p:sldId id="1072" r:id="rId45"/>
    <p:sldId id="1073" r:id="rId46"/>
    <p:sldId id="1074" r:id="rId47"/>
    <p:sldId id="1075" r:id="rId48"/>
    <p:sldId id="1076" r:id="rId49"/>
    <p:sldId id="1077" r:id="rId50"/>
    <p:sldId id="1078" r:id="rId51"/>
    <p:sldId id="1079" r:id="rId52"/>
    <p:sldId id="1089" r:id="rId53"/>
    <p:sldId id="1090" r:id="rId54"/>
    <p:sldId id="1091" r:id="rId55"/>
    <p:sldId id="1092" r:id="rId56"/>
    <p:sldId id="1093" r:id="rId57"/>
    <p:sldId id="1094" r:id="rId58"/>
    <p:sldId id="1095" r:id="rId59"/>
    <p:sldId id="1355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E4FF"/>
    <a:srgbClr val="FFF7C6"/>
    <a:srgbClr val="00BA01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3A68F-547B-41F5-A79E-54404E49C8F3}" v="52" dt="2024-04-10T02:17:36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79148" autoAdjust="0"/>
  </p:normalViewPr>
  <p:slideViewPr>
    <p:cSldViewPr snapToGrid="0" snapToObjects="1">
      <p:cViewPr varScale="1">
        <p:scale>
          <a:sx n="50" d="100"/>
          <a:sy n="50" d="100"/>
        </p:scale>
        <p:origin x="7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Eric" userId="73f64648-5cc5-4491-b49f-26620bbd76e2" providerId="ADAL" clId="{EB33A68F-547B-41F5-A79E-54404E49C8F3}"/>
    <pc:docChg chg="undo custSel modSld">
      <pc:chgData name="Li, Eric" userId="73f64648-5cc5-4491-b49f-26620bbd76e2" providerId="ADAL" clId="{EB33A68F-547B-41F5-A79E-54404E49C8F3}" dt="2024-04-10T02:17:36.849" v="57" actId="20578"/>
      <pc:docMkLst>
        <pc:docMk/>
      </pc:docMkLst>
      <pc:sldChg chg="setBg">
        <pc:chgData name="Li, Eric" userId="73f64648-5cc5-4491-b49f-26620bbd76e2" providerId="ADAL" clId="{EB33A68F-547B-41F5-A79E-54404E49C8F3}" dt="2024-04-01T19:09:21.691" v="6"/>
        <pc:sldMkLst>
          <pc:docMk/>
          <pc:sldMk cId="713869203" sldId="1074"/>
        </pc:sldMkLst>
      </pc:sldChg>
      <pc:sldChg chg="modSp mod modAnim">
        <pc:chgData name="Li, Eric" userId="73f64648-5cc5-4491-b49f-26620bbd76e2" providerId="ADAL" clId="{EB33A68F-547B-41F5-A79E-54404E49C8F3}" dt="2024-04-10T02:17:36.849" v="57" actId="20578"/>
        <pc:sldMkLst>
          <pc:docMk/>
          <pc:sldMk cId="807797765" sldId="1360"/>
        </pc:sldMkLst>
        <pc:spChg chg="mod">
          <ac:chgData name="Li, Eric" userId="73f64648-5cc5-4491-b49f-26620bbd76e2" providerId="ADAL" clId="{EB33A68F-547B-41F5-A79E-54404E49C8F3}" dt="2024-04-10T02:17:36.849" v="57" actId="20578"/>
          <ac:spMkLst>
            <pc:docMk/>
            <pc:sldMk cId="807797765" sldId="1360"/>
            <ac:spMk id="3" creationId="{19F6BD44-FB42-21AA-56DA-2F807D62291C}"/>
          </ac:spMkLst>
        </pc:spChg>
      </pc:sldChg>
      <pc:sldChg chg="modSp mod">
        <pc:chgData name="Li, Eric" userId="73f64648-5cc5-4491-b49f-26620bbd76e2" providerId="ADAL" clId="{EB33A68F-547B-41F5-A79E-54404E49C8F3}" dt="2024-04-01T17:43:39.805" v="3" actId="13926"/>
        <pc:sldMkLst>
          <pc:docMk/>
          <pc:sldMk cId="1897518900" sldId="1368"/>
        </pc:sldMkLst>
        <pc:spChg chg="mod">
          <ac:chgData name="Li, Eric" userId="73f64648-5cc5-4491-b49f-26620bbd76e2" providerId="ADAL" clId="{EB33A68F-547B-41F5-A79E-54404E49C8F3}" dt="2024-04-01T17:43:39.805" v="3" actId="13926"/>
          <ac:spMkLst>
            <pc:docMk/>
            <pc:sldMk cId="1897518900" sldId="1368"/>
            <ac:spMk id="3" creationId="{B473614D-A65E-1F7C-D983-71CEEE554E5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06D1-980A-4A43-B156-8CDED616832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EAD-42DF-3042-82FA-CCB15982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9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EA01D-746B-E643-96EC-416FDABDFD2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43EC-27F7-A44D-98E1-E904141C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3F1A18-1A03-3748-A141-99FF0872E4EA}" type="slidenum">
              <a:rPr lang="en-US"/>
              <a:pPr/>
              <a:t>9</a:t>
            </a:fld>
            <a:endParaRPr lang="en-US"/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36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EDDF02-A446-B642-9F92-3A8EE24FFAA7}" type="slidenum">
              <a:rPr lang="en-US"/>
              <a:pPr/>
              <a:t>23</a:t>
            </a:fld>
            <a:endParaRPr 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694BB9-8434-DD43-B776-E3192FCAF813}" type="slidenum">
              <a:rPr lang="en-US"/>
              <a:pPr/>
              <a:t>24</a:t>
            </a:fld>
            <a:endParaRPr 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82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C3898E-70E1-1640-9DB8-64985B19334D}" type="slidenum">
              <a:rPr lang="en-US"/>
              <a:pPr/>
              <a:t>25</a:t>
            </a:fld>
            <a:endParaRPr lang="en-US"/>
          </a:p>
        </p:txBody>
      </p:sp>
      <p:sp>
        <p:nvSpPr>
          <p:cNvPr id="378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92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64BB2A-4DB0-A143-9BB1-A23D8E357E83}" type="slidenum">
              <a:rPr lang="en-US"/>
              <a:pPr/>
              <a:t>27</a:t>
            </a:fld>
            <a:endParaRPr lang="en-US"/>
          </a:p>
        </p:txBody>
      </p:sp>
      <p:sp>
        <p:nvSpPr>
          <p:cNvPr id="389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0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B27C98-DB03-1B48-BA10-1608F9D6BBC4}" type="slidenum">
              <a:rPr lang="en-US"/>
              <a:pPr/>
              <a:t>28</a:t>
            </a:fld>
            <a:endParaRPr lang="en-US"/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0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F3ED6B-A575-9A49-A512-317E8E411597}" type="slidenum">
              <a:rPr lang="en-US"/>
              <a:pPr/>
              <a:t>29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E7E0A7-B12D-3243-98F1-9E40FF70FD86}" type="slidenum">
              <a:rPr lang="en-US"/>
              <a:pPr/>
              <a:t>30</a:t>
            </a:fld>
            <a:endParaRPr lang="en-US"/>
          </a:p>
        </p:txBody>
      </p:sp>
      <p:sp>
        <p:nvSpPr>
          <p:cNvPr id="419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9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36D18A-DA62-1F4A-A913-35C5808512CE}" type="slidenum">
              <a:rPr lang="en-US"/>
              <a:pPr/>
              <a:t>31</a:t>
            </a:fld>
            <a:endParaRPr lang="en-US"/>
          </a:p>
        </p:txBody>
      </p:sp>
      <p:sp>
        <p:nvSpPr>
          <p:cNvPr id="430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19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1D1F13-61FF-E345-A076-AE72B9AAE939}" type="slidenum">
              <a:rPr lang="en-US"/>
              <a:pPr/>
              <a:t>32</a:t>
            </a:fld>
            <a:endParaRPr lang="en-US"/>
          </a:p>
        </p:txBody>
      </p:sp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0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B749EB-7A44-2341-BDC0-3452CEF42C44}" type="slidenum">
              <a:rPr lang="en-US"/>
              <a:pPr/>
              <a:t>33</a:t>
            </a:fld>
            <a:endParaRPr lang="en-US"/>
          </a:p>
        </p:txBody>
      </p:sp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9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43EC-27F7-A44D-98E1-E904141C02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5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3ABE62-A092-459C-835B-D09AA1F021CE}" type="slidenum">
              <a:rPr lang="en-US" sz="1200">
                <a:latin typeface="Helvetica"/>
              </a:rPr>
              <a:pPr/>
              <a:t>36</a:t>
            </a:fld>
            <a:endParaRPr lang="en-US" sz="1200" dirty="0">
              <a:latin typeface="Helvetica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2669FC-C37B-467D-ABC4-F880F60D3314}" type="slidenum">
              <a:rPr lang="en-US" sz="1200">
                <a:latin typeface="Helvetica"/>
              </a:rPr>
              <a:pPr/>
              <a:t>46</a:t>
            </a:fld>
            <a:endParaRPr lang="en-US" sz="1200" dirty="0">
              <a:latin typeface="Helvetica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486190-5F33-4154-8EB2-09D9B6B94E99}" type="slidenum">
              <a:rPr lang="en-US" sz="1200">
                <a:latin typeface="Helvetica"/>
              </a:rPr>
              <a:pPr/>
              <a:t>47</a:t>
            </a:fld>
            <a:endParaRPr lang="en-US" sz="1200" dirty="0">
              <a:latin typeface="Helvetica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B65A28-6936-4D64-A92D-4CBBFFB63B25}" type="slidenum">
              <a:rPr lang="en-US" sz="1200">
                <a:latin typeface="Helvetica"/>
              </a:rPr>
              <a:pPr/>
              <a:t>52</a:t>
            </a:fld>
            <a:endParaRPr lang="en-US" sz="1200" dirty="0">
              <a:latin typeface="Helvetica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583E1F-D29D-425C-B639-14F69D066B3A}" type="slidenum">
              <a:rPr lang="en-US" sz="1200">
                <a:latin typeface="Helvetica"/>
              </a:rPr>
              <a:pPr/>
              <a:t>53</a:t>
            </a:fld>
            <a:endParaRPr lang="en-US" sz="1200" dirty="0">
              <a:latin typeface="Helvetica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1286" indent="-281264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5055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5077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5099" indent="-225011" defTabSz="90941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5121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5143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5165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5187" indent="-225011" defTabSz="90941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6BCC22-1345-40D2-AFA7-26237DCC919F}" type="slidenum">
              <a:rPr lang="en-US" sz="1200">
                <a:latin typeface="Helvetica"/>
              </a:rPr>
              <a:pPr/>
              <a:t>56</a:t>
            </a:fld>
            <a:endParaRPr lang="en-US" sz="1200" dirty="0">
              <a:latin typeface="Helvetica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 Ethernet frame is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highly structured collection of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information presented in a specific order.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This way, network interfaces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at the physical layer can convert a stream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of bits traveling across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link into meaningful data or vice versa.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Almost all sections of an Ethernet frame are mandatory,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most of them have a fixed size.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first part of an Ethernet frame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is known as the preamble.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preamble is eight bytes or 64 bits long,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can itself be split into two sections.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first seven bytes are a series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of alternating ones and zeros.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These act partially as a buffer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between frames and can also be used by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network interfaces to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synchronize internal clocks they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use to regulate the speed at which they send data.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This last byte in the preamble is known as the SFD,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or start frame delimiter.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This signals to a receiving device that the preamble is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over and that the actual frame contents will now follow.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Immediately following the start frame delimiter,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comes the destination MAC address.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This is the hardware address of the intended recipient,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which is then followed by the source MAC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address or where the frame originated from.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Don't forget that each MAC address is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48 bits or six bytes long.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next part of an Ethernet frame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is called the Ether-type field.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It's 16 bits long and used to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describe the protocol of the contents of the frame.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We'll be doing a deep dive on what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these protocols are a little later.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It's worth calling out that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instead of the Ether-type field,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you can also find what's known as a VLAN header.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It indicates that the frame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itself is what's called a VLAN frame.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 a VLAN header is present,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Ether-type field follows it.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VLAN stands for virtual LAN.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It's a technique that lets you have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multiple logical LANs operating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on the same physical equipment.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Any frame with a VLAN tag will only be delivered out of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switch interface configured to relay that specific tag.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This way, you can have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single physical network that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operates like its multiple LANs.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VLANs are usually used to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segregate different forms of traffic.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You might see a company's IP phones operating on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one VLAN while all desktops operate on another.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After this, you'll find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data payload of an Ethernet frame.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payload in networking terms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is the actual data being transported,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which is everything that isn't a header.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data payload of a traditional Ethernet frame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can be anywhere from 46-1500 bytes long.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This contains all of the data from higher layers,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such as the IP, transport,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application layers that actually being transmitted.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Following that data, we have what's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known as a frame check sequence.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This is a four-byte or 32-bit number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that represents a checksum value for the entire frame.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This checksum value is calculated by performing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what's known as a cyclical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redundancy check against the frame.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cyclical redundancy check, or CRC,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is an important concept for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data integrity and is used all over computing,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not just network transmissions.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CRC is basically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mathematical transformation that uses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polynomial division to create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number that represents a larger set of data.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Anytime you perform a CRC against a set of data,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you should end up with the same checksum number.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reason it's included in an Ethernet frame is so that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receiving network interface can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infer if it received uncorrupted data.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When a device gets ready to send an Ethernet frame,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it collects all the information we just covered,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like the destination and originating MAC addresses,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data payload, and so on.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Then it performs a CRC against that data and attaches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resulting checksum number as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frame check sequence at the end of the frame.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This data is then sent across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link and received at the other end.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Here, all the various fields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of the Ethernet frame are collected,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now the receiving side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performs a CRC against that data.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 the checksum computed by the receiving end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doesn't match the checksum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 the frame check sequence field,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data is thrown out.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This is because some amount of data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must have been lost or corrupted during transmission.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It's then up to a protocol at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 higher layer to decide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 that data should be retransmitted.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Ethernet itself only reports on data integrity,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it doesn't perform data recovery.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B43EC-27F7-A44D-98E1-E904141C02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E3EB28-4084-6A4D-9EB2-354D1A8D1D3B}" type="slidenum">
              <a:rPr lang="en-US"/>
              <a:pPr/>
              <a:t>17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10EB1C-E884-2740-BC9B-F502D4AAB2D0}" type="slidenum">
              <a:rPr lang="en-US"/>
              <a:pPr/>
              <a:t>18</a:t>
            </a:fld>
            <a:endParaRPr lang="en-US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AEF7A4-433D-904C-90DC-8D9704BE1116}" type="slidenum">
              <a:rPr lang="en-US"/>
              <a:pPr/>
              <a:t>19</a:t>
            </a:fld>
            <a:endParaRPr lang="en-US"/>
          </a:p>
        </p:txBody>
      </p:sp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07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E5ED06-C8B3-0642-B3D8-D0291B868535}" type="slidenum">
              <a:rPr lang="en-GB"/>
              <a:pPr/>
              <a:t>20</a:t>
            </a:fld>
            <a:endParaRPr lang="en-GB"/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6363" y="652463"/>
            <a:ext cx="4300537" cy="3225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5971" y="4085270"/>
            <a:ext cx="5643443" cy="38707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1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A41645-89E6-FD4F-80A4-E6F69995171B}" type="slidenum">
              <a:rPr lang="en-GB"/>
              <a:pPr/>
              <a:t>21</a:t>
            </a:fld>
            <a:endParaRPr lang="en-GB"/>
          </a:p>
        </p:txBody>
      </p:sp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6363" y="652463"/>
            <a:ext cx="4300537" cy="3225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5971" y="4085270"/>
            <a:ext cx="5643443" cy="38707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15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57B237-A3DF-5548-8EA6-F04422BD6584}" type="slidenum">
              <a:rPr lang="en-US"/>
              <a:pPr/>
              <a:t>22</a:t>
            </a:fld>
            <a:endParaRPr lang="en-US"/>
          </a:p>
        </p:txBody>
      </p:sp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6124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6889"/>
            <a:ext cx="6400800" cy="2516351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B3F-47CF-224E-BAA7-DF13ACCF529D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3D5-5BFB-054B-A99B-9345BD7034C5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545B-BB5D-3849-83ED-581BC7D707AE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9FE2-C1DA-3240-9351-F20848682D8F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BD9F-58FC-E64B-BE18-26996B712546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5C6-2DAA-6945-B29E-CC684D9B0BD3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5557-0BF0-184C-AA32-B4AD2FFC7FFF}" type="datetime1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3098-9FEF-3F40-9A04-44962B6B71C6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F859-53E8-3946-B36C-7DA230870D5C}" type="datetime1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6A1-1559-E945-8972-85504D27564B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F93-C756-7448-B557-B8EBC6AA5176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898"/>
            <a:ext cx="8229600" cy="470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86D6-0512-3C49-BE91-655A3803DD6C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7036"/>
            <a:ext cx="9144000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shark.org/tools/oui-lookup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9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9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testlab.poly.edu/blog/basic-ethernet-switch-opera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D1E9-1504-CC1C-64EE-A6B8CE64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Layer 2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AA7D-2C5E-3896-4CE0-3BFD0631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on the network have 2 addresses:</a:t>
            </a:r>
          </a:p>
          <a:p>
            <a:pPr lvl="1"/>
            <a:r>
              <a:rPr lang="en-US" b="1" dirty="0"/>
              <a:t>MAC</a:t>
            </a:r>
            <a:r>
              <a:rPr lang="en-US" dirty="0"/>
              <a:t> address: layer 2 address</a:t>
            </a:r>
          </a:p>
          <a:p>
            <a:pPr lvl="1"/>
            <a:r>
              <a:rPr lang="en-US" b="1" dirty="0"/>
              <a:t>IP</a:t>
            </a:r>
            <a:r>
              <a:rPr lang="en-US" dirty="0"/>
              <a:t> address – layer 3 address (future lessons)</a:t>
            </a:r>
          </a:p>
          <a:p>
            <a:r>
              <a:rPr lang="en-US" dirty="0"/>
              <a:t>Devices need both addresses to reach a destination:</a:t>
            </a:r>
          </a:p>
          <a:p>
            <a:pPr lvl="1"/>
            <a:r>
              <a:rPr lang="en-US" dirty="0"/>
              <a:t>MAC address identifies a device on the local network</a:t>
            </a:r>
          </a:p>
          <a:p>
            <a:pPr lvl="1"/>
            <a:r>
              <a:rPr lang="en-US" dirty="0"/>
              <a:t>IP addresses identifies a device outside the local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88777-B960-FCA9-8F72-ED306F42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AB5E-5A76-9BB0-B757-659F478E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Virtual LAN (VLAN)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5251-6799-C8C5-4E4D-30782C10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7"/>
            <a:ext cx="8229600" cy="522660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Solution to the problem with broadcasting</a:t>
            </a:r>
          </a:p>
          <a:p>
            <a:r>
              <a:rPr lang="en-US" sz="2800" dirty="0"/>
              <a:t>A technique that lets you have multiple logical LANs operating on the same physical equipment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Example: you can isolate security cameras in your organization by putting them on a VLAN protected by a firewall so not intruder can port scan and get access to this isolated VLAN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30EF2-FBAB-EB68-17B1-35CCDFB3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538CB-279A-0F15-EA27-2E441D12C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639" y="2344774"/>
            <a:ext cx="4406721" cy="2439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3DFD1-A7B8-BF9E-C833-83B254492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084" y="2472930"/>
            <a:ext cx="7225049" cy="22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2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93FC-F532-3BBE-5CEA-CBA9F838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6983-2FB1-4987-741A-916DA9AA8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By default, VLANs do not talk to each other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Layer 3 device is needed for the communication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Different policies can be applied to traffic coming from different VLANs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Say, prioritizing voice traffic over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Prioritizing data for customers paying more $$ vs those who have cheaper internet 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8143D-00A7-0E3E-B3F3-2E3A6A29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833339"/>
            <a:ext cx="4038600" cy="205968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A52D7-26CB-AB09-A142-3699C746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E55A7D-A780-DD49-A399-CF576673C22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AF6B-9E01-1768-53EA-DE817BBB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Ethernet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1C4-8A67-5E54-E727-EBEF439C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Ethernet Frame is a highly structured collection of information presented in a specific order.</a:t>
            </a:r>
          </a:p>
          <a:p>
            <a:r>
              <a:rPr lang="en-US" sz="2400" dirty="0"/>
              <a:t>network interfaces at the physical layer can convert a stream of bits traveling across a link into meaningful data or vice versa. </a:t>
            </a:r>
          </a:p>
          <a:p>
            <a:r>
              <a:rPr lang="en-US" sz="2400" dirty="0"/>
              <a:t>Almost all sections of an Ethernet frame are mandatory, and most of them have a fixed size.</a:t>
            </a:r>
          </a:p>
          <a:p>
            <a:r>
              <a:rPr lang="en-US" sz="2400" dirty="0"/>
              <a:t>Keeping in mind, each MAC address is 48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B2AAD-8701-FAFC-BC51-02DEC722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5A1F-01DF-9263-8F0E-6F4B1C58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71" y="4889367"/>
            <a:ext cx="7309658" cy="16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2DB3-AC05-3BA0-C966-02B495D7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5898-A408-13B8-E993-A5F60027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preamble in an Ethernet frame is a 64-bit sequence of 1s and 0s that allows the receiver to synchronize with the signal. It is the first 8 bytes of an Ethernet frame. The preamble is a "digital handshake" that ensures the recipient is on the same page about what will be sent. Without a preamble, the recipient would not understand the data, leading to failure.</a:t>
            </a:r>
          </a:p>
          <a:p>
            <a:pPr lvl="1"/>
            <a:r>
              <a:rPr lang="en-US" sz="2000" dirty="0"/>
              <a:t> informs the receiving system that a frame is starting and enables synchronization.</a:t>
            </a:r>
          </a:p>
          <a:p>
            <a:r>
              <a:rPr lang="en-US" sz="2400" dirty="0"/>
              <a:t>SFD (Start Frame Delimiter) – signifies that the Destination MAC Address field begins with the next byte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4BC5C-FC24-F89F-923F-7375E853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8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6947-04B9-2F34-7CA1-29938C7C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4AF8-F059-1BD1-1F15-500465CB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networking terms, is the actual data being transported, which is everything that isn’t a header (46 – 1500 bytes)</a:t>
            </a:r>
          </a:p>
          <a:p>
            <a:r>
              <a:rPr lang="en-US" sz="2800" dirty="0"/>
              <a:t>Contains all of the data from higher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B87A7-BC57-7E3F-CD8D-60B00CB4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45C5-17E9-10B6-1D80-A7380710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Check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614D-A65E-1F7C-D983-71CEEE55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4-byte (32 bit) number that represents a checksum value for the entire frame</a:t>
            </a:r>
          </a:p>
          <a:p>
            <a:r>
              <a:rPr lang="en-US" dirty="0"/>
              <a:t>CRC: an important concept for data integrity and is used all over computing, not just network transmission. </a:t>
            </a:r>
          </a:p>
          <a:p>
            <a:pPr lvl="1"/>
            <a:r>
              <a:rPr lang="en-US" dirty="0"/>
              <a:t>A CRC is basically a mathematical transformation that uses polynomial division to create a number that represents a larger set of data. </a:t>
            </a:r>
            <a:r>
              <a:rPr lang="en-US" b="1" dirty="0"/>
              <a:t>Anytime you perform a CRC against a set of data</a:t>
            </a:r>
            <a:r>
              <a:rPr lang="en-US" dirty="0"/>
              <a:t>, you should end up with the </a:t>
            </a:r>
            <a:r>
              <a:rPr lang="en-US" dirty="0">
                <a:highlight>
                  <a:srgbClr val="FFFF00"/>
                </a:highlight>
              </a:rPr>
              <a:t>same </a:t>
            </a:r>
            <a:r>
              <a:rPr lang="en-US" b="1" dirty="0">
                <a:highlight>
                  <a:srgbClr val="FFFF00"/>
                </a:highlight>
              </a:rPr>
              <a:t>checksum</a:t>
            </a:r>
            <a:r>
              <a:rPr lang="en-US" dirty="0">
                <a:highlight>
                  <a:srgbClr val="FFFF00"/>
                </a:highlight>
              </a:rPr>
              <a:t> number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03114-897A-0872-BD78-A91A5FA1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7B3D-F46B-BFE2-4C2C-A2F6867A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CC00-2F30-E95E-752C-A73FFF76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collision domain refers to how many devices can send data at the same time.</a:t>
            </a:r>
          </a:p>
          <a:p>
            <a:r>
              <a:rPr lang="en-US" dirty="0"/>
              <a:t>When packets collide =&gt; data loss</a:t>
            </a:r>
          </a:p>
          <a:p>
            <a:r>
              <a:rPr lang="en-US" dirty="0"/>
              <a:t>On a hub, if more than one device sends data, then collision will occur. Hub is a single collision domain</a:t>
            </a:r>
          </a:p>
          <a:p>
            <a:r>
              <a:rPr lang="en-US" dirty="0"/>
              <a:t>On a  switch, number of collision domains = number of ports</a:t>
            </a:r>
          </a:p>
          <a:p>
            <a:r>
              <a:rPr lang="en-US" dirty="0"/>
              <a:t>On a router, number of collision domain = number of ports (same as a switch)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AB523-DC93-403A-F2AD-30FD2F11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Bridges and LAN switches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Promiscuous forwarding</a:t>
            </a:r>
          </a:p>
          <a:p>
            <a:r>
              <a:rPr lang="en-US"/>
              <a:t>Learning bridges</a:t>
            </a:r>
          </a:p>
          <a:p>
            <a:pPr lvl="1"/>
            <a:r>
              <a:rPr lang="en-US"/>
              <a:t>Empty table?</a:t>
            </a:r>
          </a:p>
          <a:p>
            <a:pPr lvl="1"/>
            <a:r>
              <a:rPr lang="en-US"/>
              <a:t>TTLs for entries</a:t>
            </a:r>
          </a:p>
          <a:p>
            <a:r>
              <a:rPr lang="en-US"/>
              <a:t>LAN Loops</a:t>
            </a:r>
          </a:p>
          <a:p>
            <a:pPr lvl="1"/>
            <a:r>
              <a:rPr lang="en-US"/>
              <a:t>Spanning Tree Algorithm</a:t>
            </a:r>
          </a:p>
        </p:txBody>
      </p:sp>
    </p:spTree>
    <p:extLst>
      <p:ext uri="{BB962C8B-B14F-4D97-AF65-F5344CB8AC3E}">
        <p14:creationId xmlns:p14="http://schemas.microsoft.com/office/powerpoint/2010/main" val="402113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Algorithm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Loops must be broken</a:t>
            </a:r>
          </a:p>
          <a:p>
            <a:r>
              <a:rPr lang="en-US"/>
              <a:t>Smallest ID = root</a:t>
            </a:r>
          </a:p>
          <a:p>
            <a:r>
              <a:rPr lang="en-US"/>
              <a:t>Shortest path to root wins</a:t>
            </a:r>
          </a:p>
          <a:p>
            <a:r>
              <a:rPr lang="en-US"/>
              <a:t>Ties broken by node ID</a:t>
            </a:r>
          </a:p>
          <a:p>
            <a:r>
              <a:rPr lang="en-US"/>
              <a:t>Messages</a:t>
            </a:r>
          </a:p>
          <a:p>
            <a:pPr lvl="1"/>
            <a:r>
              <a:rPr lang="en-US"/>
              <a:t>ID of sender</a:t>
            </a:r>
          </a:p>
          <a:p>
            <a:pPr lvl="1"/>
            <a:r>
              <a:rPr lang="en-US"/>
              <a:t>ID of the root</a:t>
            </a:r>
          </a:p>
          <a:p>
            <a:pPr lvl="1"/>
            <a:r>
              <a:rPr lang="en-US"/>
              <a:t>Distance from sender to root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412" y="1866437"/>
            <a:ext cx="3133708" cy="288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303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Bridges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Spanning tree algorithm scales linearly</a:t>
            </a:r>
          </a:p>
          <a:p>
            <a:r>
              <a:rPr lang="en-US"/>
              <a:t>Broadcasts don't scale</a:t>
            </a:r>
          </a:p>
          <a:p>
            <a:r>
              <a:rPr lang="en-US"/>
              <a:t>Virtual LANs</a:t>
            </a:r>
          </a:p>
          <a:p>
            <a:pPr lvl="1"/>
            <a:r>
              <a:rPr lang="en-US"/>
              <a:t>Artificial associations between switch ports</a:t>
            </a:r>
          </a:p>
          <a:p>
            <a:pPr lvl="1"/>
            <a:r>
              <a:rPr lang="en-US"/>
              <a:t>Requires additional header (and pruning)</a:t>
            </a:r>
          </a:p>
          <a:p>
            <a:r>
              <a:rPr lang="en-US"/>
              <a:t>Bridges can only connect networks with similar addressing schemes</a:t>
            </a:r>
          </a:p>
          <a:p>
            <a:r>
              <a:rPr lang="en-US"/>
              <a:t>Bridges introduce delay, loss, and reordering can happen</a:t>
            </a:r>
          </a:p>
        </p:txBody>
      </p:sp>
    </p:spTree>
    <p:extLst>
      <p:ext uri="{BB962C8B-B14F-4D97-AF65-F5344CB8AC3E}">
        <p14:creationId xmlns:p14="http://schemas.microsoft.com/office/powerpoint/2010/main" val="2912970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5C51-D58A-60A4-4B7B-E7697427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BD44-FB42-21AA-56DA-2F807D62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Stands for Media Access Control</a:t>
            </a:r>
          </a:p>
          <a:p>
            <a:r>
              <a:rPr lang="en-US" dirty="0">
                <a:highlight>
                  <a:srgbClr val="FFFF00"/>
                </a:highlight>
              </a:rPr>
              <a:t>48-bit address that is burned on the network interface</a:t>
            </a:r>
            <a:r>
              <a:rPr lang="en-US" b="1" dirty="0">
                <a:highlight>
                  <a:srgbClr val="FFFF00"/>
                </a:highlight>
              </a:rPr>
              <a:t> 6 bytes. 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It is the physical address of the device, also known as the real address</a:t>
            </a:r>
          </a:p>
          <a:p>
            <a:r>
              <a:rPr lang="en-US" dirty="0"/>
              <a:t>Example: 00:CC:34:D3:B4:23</a:t>
            </a:r>
          </a:p>
          <a:p>
            <a:pPr lvl="1"/>
            <a:r>
              <a:rPr lang="en-US" dirty="0"/>
              <a:t>Represented as </a:t>
            </a:r>
            <a:r>
              <a:rPr lang="en-US" b="1" dirty="0">
                <a:highlight>
                  <a:srgbClr val="FFFF00"/>
                </a:highlight>
              </a:rPr>
              <a:t>6 groups of 2 hexadecimal </a:t>
            </a:r>
            <a:r>
              <a:rPr lang="en-US" dirty="0"/>
              <a:t>digits, separated by colons</a:t>
            </a:r>
          </a:p>
          <a:p>
            <a:r>
              <a:rPr lang="en-US" dirty="0"/>
              <a:t>When converted to binary, every hex character is represented by four bits, resulting in a 48-bit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502A7-5C9E-293C-AAB7-DC6DC5E8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Error Detection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Detect and correct errors when possible</a:t>
            </a:r>
          </a:p>
          <a:p>
            <a:r>
              <a:rPr lang="en-GB"/>
              <a:t>CRC (cyclic redundancy check) commonly used</a:t>
            </a:r>
          </a:p>
          <a:p>
            <a:r>
              <a:rPr lang="en-GB"/>
              <a:t>Simpler approaches</a:t>
            </a:r>
          </a:p>
          <a:p>
            <a:pPr lvl="1"/>
            <a:r>
              <a:rPr lang="en-GB"/>
              <a:t>2D parity</a:t>
            </a:r>
          </a:p>
          <a:p>
            <a:pPr lvl="1"/>
            <a:r>
              <a:rPr lang="en-GB"/>
              <a:t>Checksums</a:t>
            </a:r>
          </a:p>
          <a:p>
            <a:r>
              <a:rPr lang="en-GB"/>
              <a:t>Basically adding redundant information to packets to make error detection possible</a:t>
            </a:r>
          </a:p>
          <a:p>
            <a:r>
              <a:rPr lang="en-GB"/>
              <a:t>These bits are "error-detecting codes"</a:t>
            </a:r>
          </a:p>
        </p:txBody>
      </p:sp>
    </p:spTree>
    <p:extLst>
      <p:ext uri="{BB962C8B-B14F-4D97-AF65-F5344CB8AC3E}">
        <p14:creationId xmlns:p14="http://schemas.microsoft.com/office/powerpoint/2010/main" val="606545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Two Dimensional Parity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4949359" cy="4706938"/>
          </a:xfrm>
        </p:spPr>
        <p:txBody>
          <a:bodyPr/>
          <a:lstStyle/>
          <a:p>
            <a:r>
              <a:rPr lang="en-GB" dirty="0"/>
              <a:t>Even parity bits to 7 bit codes</a:t>
            </a:r>
          </a:p>
          <a:p>
            <a:r>
              <a:rPr lang="en-GB" dirty="0"/>
              <a:t>Extra byte (row) at end of frame to do parity across columns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440" y="1391186"/>
            <a:ext cx="3234240" cy="49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699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Checksum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Not link layer, but relevant anyway</a:t>
            </a:r>
          </a:p>
          <a:p>
            <a:r>
              <a:rPr lang="en-US" dirty="0"/>
              <a:t>One's complement arithmetic</a:t>
            </a:r>
          </a:p>
          <a:p>
            <a:pPr lvl="1"/>
            <a:r>
              <a:rPr lang="en-US" dirty="0"/>
              <a:t>-x is the complement of x</a:t>
            </a:r>
          </a:p>
          <a:p>
            <a:pPr lvl="2"/>
            <a:r>
              <a:rPr lang="en-US" dirty="0"/>
              <a:t>All the bits are exactly flipped in their representation</a:t>
            </a:r>
          </a:p>
          <a:p>
            <a:pPr lvl="1"/>
            <a:r>
              <a:rPr lang="en-US" dirty="0"/>
              <a:t>When numbers added, carries must be added to the result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-5 + -3 in ones complement arithmetic (4 bit </a:t>
            </a:r>
            <a:r>
              <a:rPr lang="en-US" dirty="0" err="1"/>
              <a:t>nums</a:t>
            </a:r>
            <a:r>
              <a:rPr lang="en-US" dirty="0"/>
              <a:t>.)</a:t>
            </a:r>
          </a:p>
          <a:p>
            <a:pPr lvl="2"/>
            <a:r>
              <a:rPr lang="en-US" dirty="0"/>
              <a:t>+5 is 0101, so -5 is 1010; +3 is 0011, so -3 is 1100</a:t>
            </a:r>
          </a:p>
          <a:p>
            <a:pPr lvl="2"/>
            <a:r>
              <a:rPr lang="en-US" dirty="0"/>
              <a:t>1010 + 1100, ignoring carry, is 0110</a:t>
            </a:r>
          </a:p>
          <a:p>
            <a:pPr lvl="2"/>
            <a:r>
              <a:rPr lang="en-US" dirty="0"/>
              <a:t>When carry occurs, must increment the result, giving 0111, which is the one's complement of -8 (which is 1000)</a:t>
            </a:r>
          </a:p>
        </p:txBody>
      </p:sp>
    </p:spTree>
    <p:extLst>
      <p:ext uri="{BB962C8B-B14F-4D97-AF65-F5344CB8AC3E}">
        <p14:creationId xmlns:p14="http://schemas.microsoft.com/office/powerpoint/2010/main" val="4096039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Checksum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189752"/>
          </a:xfrm>
        </p:spPr>
        <p:txBody>
          <a:bodyPr>
            <a:normAutofit fontScale="92500"/>
          </a:bodyPr>
          <a:lstStyle/>
          <a:p>
            <a:r>
              <a:rPr lang="en-US" dirty="0"/>
              <a:t>View message as sequence of 16 bit integers</a:t>
            </a:r>
          </a:p>
          <a:p>
            <a:r>
              <a:rPr lang="en-US" dirty="0"/>
              <a:t>Sum using 16-bit ones complement arithmetic</a:t>
            </a:r>
          </a:p>
          <a:p>
            <a:r>
              <a:rPr lang="en-US" dirty="0"/>
              <a:t>Take one's complement of the result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36800" y="3469008"/>
            <a:ext cx="7050240" cy="323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2249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err="1">
                <a:latin typeface="Monaco"/>
                <a:cs typeface="Monaco"/>
              </a:rPr>
              <a:t>u_short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chksum</a:t>
            </a:r>
            <a:r>
              <a:rPr lang="en-US" dirty="0">
                <a:latin typeface="Monaco"/>
                <a:cs typeface="Monaco"/>
              </a:rPr>
              <a:t>(</a:t>
            </a:r>
            <a:r>
              <a:rPr lang="en-US" dirty="0" err="1">
                <a:latin typeface="Monaco"/>
                <a:cs typeface="Monaco"/>
              </a:rPr>
              <a:t>u_short</a:t>
            </a:r>
            <a:r>
              <a:rPr lang="en-US" dirty="0">
                <a:latin typeface="Monaco"/>
                <a:cs typeface="Monaco"/>
              </a:rPr>
              <a:t> *</a:t>
            </a:r>
            <a:r>
              <a:rPr lang="en-US" dirty="0" err="1">
                <a:latin typeface="Monaco"/>
                <a:cs typeface="Monaco"/>
              </a:rPr>
              <a:t>buf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count) {</a:t>
            </a:r>
          </a:p>
          <a:p>
            <a:pPr>
              <a:lnSpc>
                <a:spcPct val="95000"/>
              </a:lnSpc>
            </a:pPr>
            <a:r>
              <a:rPr lang="en-US" dirty="0">
                <a:latin typeface="Monaco"/>
                <a:cs typeface="Monaco"/>
              </a:rPr>
              <a:t>	register </a:t>
            </a:r>
            <a:r>
              <a:rPr lang="en-US" dirty="0" err="1">
                <a:latin typeface="Monaco"/>
                <a:cs typeface="Monaco"/>
              </a:rPr>
              <a:t>u_long</a:t>
            </a:r>
            <a:r>
              <a:rPr lang="en-US" dirty="0">
                <a:latin typeface="Monaco"/>
                <a:cs typeface="Monaco"/>
              </a:rPr>
              <a:t> sum = 0;</a:t>
            </a:r>
          </a:p>
          <a:p>
            <a:pPr>
              <a:lnSpc>
                <a:spcPct val="95000"/>
              </a:lnSpc>
            </a:pPr>
            <a:r>
              <a:rPr lang="en-US" dirty="0">
                <a:latin typeface="Monaco"/>
                <a:cs typeface="Monaco"/>
              </a:rPr>
              <a:t>	while (count--) {</a:t>
            </a:r>
          </a:p>
          <a:p>
            <a:pPr>
              <a:lnSpc>
                <a:spcPct val="95000"/>
              </a:lnSpc>
            </a:pPr>
            <a:r>
              <a:rPr lang="en-US" dirty="0">
                <a:latin typeface="Monaco"/>
                <a:cs typeface="Monaco"/>
              </a:rPr>
              <a:t>		sum += *</a:t>
            </a:r>
            <a:r>
              <a:rPr lang="en-US" dirty="0" err="1">
                <a:latin typeface="Monaco"/>
                <a:cs typeface="Monaco"/>
              </a:rPr>
              <a:t>buf</a:t>
            </a:r>
            <a:r>
              <a:rPr lang="en-US" dirty="0">
                <a:latin typeface="Monaco"/>
                <a:cs typeface="Monaco"/>
              </a:rPr>
              <a:t>++;</a:t>
            </a:r>
          </a:p>
          <a:p>
            <a:pPr>
              <a:lnSpc>
                <a:spcPct val="95000"/>
              </a:lnSpc>
            </a:pPr>
            <a:r>
              <a:rPr lang="en-US" dirty="0">
                <a:latin typeface="Monaco"/>
                <a:cs typeface="Monaco"/>
              </a:rPr>
              <a:t>		if (sum &amp; 0xFFFF0000) {</a:t>
            </a:r>
          </a:p>
          <a:p>
            <a:pPr>
              <a:lnSpc>
                <a:spcPct val="95000"/>
              </a:lnSpc>
            </a:pPr>
            <a:r>
              <a:rPr lang="en-US" dirty="0">
                <a:latin typeface="Monaco"/>
                <a:cs typeface="Monaco"/>
              </a:rPr>
              <a:t>			// A carry occurred, so wrap around</a:t>
            </a:r>
          </a:p>
          <a:p>
            <a:pPr>
              <a:lnSpc>
                <a:spcPct val="95000"/>
              </a:lnSpc>
            </a:pPr>
            <a:r>
              <a:rPr lang="en-US" dirty="0">
                <a:latin typeface="Monaco"/>
                <a:cs typeface="Monaco"/>
              </a:rPr>
              <a:t>			sum &amp;= 0xFFFF;</a:t>
            </a:r>
          </a:p>
          <a:p>
            <a:pPr>
              <a:lnSpc>
                <a:spcPct val="95000"/>
              </a:lnSpc>
            </a:pPr>
            <a:r>
              <a:rPr lang="en-US" dirty="0">
                <a:latin typeface="Monaco"/>
                <a:cs typeface="Monaco"/>
              </a:rPr>
              <a:t>			sum++;</a:t>
            </a:r>
          </a:p>
          <a:p>
            <a:pPr>
              <a:lnSpc>
                <a:spcPct val="95000"/>
              </a:lnSpc>
            </a:pPr>
            <a:r>
              <a:rPr lang="en-US" dirty="0">
                <a:latin typeface="Monaco"/>
                <a:cs typeface="Monaco"/>
              </a:rPr>
              <a:t>		}</a:t>
            </a:r>
          </a:p>
          <a:p>
            <a:pPr>
              <a:lnSpc>
                <a:spcPct val="95000"/>
              </a:lnSpc>
            </a:pPr>
            <a:r>
              <a:rPr lang="en-US" dirty="0">
                <a:latin typeface="Monaco"/>
                <a:cs typeface="Monaco"/>
              </a:rPr>
              <a:t>	}</a:t>
            </a:r>
          </a:p>
          <a:p>
            <a:pPr>
              <a:lnSpc>
                <a:spcPct val="95000"/>
              </a:lnSpc>
            </a:pPr>
            <a:r>
              <a:rPr lang="en-US" dirty="0">
                <a:latin typeface="Monaco"/>
                <a:cs typeface="Monaco"/>
              </a:rPr>
              <a:t>	return ~(sum &amp; 0xFFFF);</a:t>
            </a:r>
          </a:p>
          <a:p>
            <a:pPr>
              <a:lnSpc>
                <a:spcPct val="95000"/>
              </a:lnSpc>
            </a:pPr>
            <a:r>
              <a:rPr lang="en-US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07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Checksum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so great against errors</a:t>
            </a:r>
          </a:p>
          <a:p>
            <a:pPr lvl="1"/>
            <a:r>
              <a:rPr lang="en-US"/>
              <a:t>Example: an error that increments by 2 can be missed if a later error decrements by 2</a:t>
            </a:r>
          </a:p>
          <a:p>
            <a:r>
              <a:rPr lang="en-US"/>
              <a:t>Benefits:</a:t>
            </a:r>
          </a:p>
          <a:p>
            <a:pPr lvl="1"/>
            <a:r>
              <a:rPr lang="en-US"/>
              <a:t>Small number of redundant bits</a:t>
            </a:r>
          </a:p>
          <a:p>
            <a:pPr lvl="1"/>
            <a:r>
              <a:rPr lang="en-US"/>
              <a:t>Easy to implement in software</a:t>
            </a:r>
          </a:p>
          <a:p>
            <a:pPr lvl="1"/>
            <a:r>
              <a:rPr lang="en-US"/>
              <a:t>Last line of defense: adequate?</a:t>
            </a:r>
          </a:p>
        </p:txBody>
      </p:sp>
    </p:spTree>
    <p:extLst>
      <p:ext uri="{BB962C8B-B14F-4D97-AF65-F5344CB8AC3E}">
        <p14:creationId xmlns:p14="http://schemas.microsoft.com/office/powerpoint/2010/main" val="834812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51469" y="85725"/>
            <a:ext cx="8625346" cy="1143000"/>
          </a:xfrm>
        </p:spPr>
        <p:txBody>
          <a:bodyPr/>
          <a:lstStyle/>
          <a:p>
            <a:r>
              <a:rPr lang="en-US" dirty="0"/>
              <a:t>Cyclic Redundancy Check (CRC)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469" y="1419225"/>
            <a:ext cx="8625346" cy="47069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Strong protection against errors</a:t>
            </a:r>
          </a:p>
          <a:p>
            <a:r>
              <a:rPr lang="en-US" dirty="0"/>
              <a:t>Uses finite fields branch of mathematics</a:t>
            </a:r>
          </a:p>
          <a:p>
            <a:pPr lvl="1"/>
            <a:r>
              <a:rPr lang="en-US" dirty="0"/>
              <a:t>Sounds scary, but basic ideas not bad</a:t>
            </a:r>
          </a:p>
          <a:p>
            <a:r>
              <a:rPr lang="en-US" dirty="0"/>
              <a:t>(n+1) bit message represented by an n-degree polynomial (highest order term is </a:t>
            </a:r>
            <a:r>
              <a:rPr lang="en-US" dirty="0" err="1"/>
              <a:t>xn</a:t>
            </a:r>
            <a:r>
              <a:rPr lang="en-US" dirty="0"/>
              <a:t>)</a:t>
            </a:r>
          </a:p>
          <a:p>
            <a:r>
              <a:rPr lang="en-US" dirty="0"/>
              <a:t>Each bit is the coefficient to each term in the polynomial, starting with highest order term</a:t>
            </a:r>
          </a:p>
          <a:p>
            <a:r>
              <a:rPr lang="en-US" dirty="0"/>
              <a:t>10011010 corresponds to the polynomial, M(x)=1*x</a:t>
            </a:r>
            <a:r>
              <a:rPr lang="en-US" baseline="30000" dirty="0"/>
              <a:t>7</a:t>
            </a:r>
            <a:r>
              <a:rPr lang="en-US" dirty="0"/>
              <a:t>+0*x</a:t>
            </a:r>
            <a:r>
              <a:rPr lang="en-US" baseline="30000" dirty="0"/>
              <a:t>6</a:t>
            </a:r>
            <a:r>
              <a:rPr lang="en-US" dirty="0"/>
              <a:t>+0*x</a:t>
            </a:r>
            <a:r>
              <a:rPr lang="en-US" baseline="30000" dirty="0"/>
              <a:t>5</a:t>
            </a:r>
            <a:r>
              <a:rPr lang="en-US" dirty="0"/>
              <a:t>+1*x</a:t>
            </a:r>
            <a:r>
              <a:rPr lang="en-US" baseline="30000" dirty="0"/>
              <a:t>4</a:t>
            </a:r>
            <a:r>
              <a:rPr lang="en-US" dirty="0"/>
              <a:t>+1*x</a:t>
            </a:r>
            <a:r>
              <a:rPr lang="en-US" baseline="30000" dirty="0"/>
              <a:t>3</a:t>
            </a:r>
            <a:r>
              <a:rPr lang="en-US" dirty="0"/>
              <a:t>+0*x</a:t>
            </a:r>
            <a:r>
              <a:rPr lang="en-US" baseline="30000" dirty="0"/>
              <a:t>2</a:t>
            </a:r>
            <a:r>
              <a:rPr lang="en-US" dirty="0"/>
              <a:t>+1*x</a:t>
            </a:r>
            <a:r>
              <a:rPr lang="en-US" baseline="30000" dirty="0"/>
              <a:t>1</a:t>
            </a:r>
            <a:r>
              <a:rPr lang="en-US" dirty="0"/>
              <a:t>+0*x</a:t>
            </a:r>
            <a:r>
              <a:rPr lang="en-US" baseline="30000" dirty="0"/>
              <a:t>0</a:t>
            </a:r>
            <a:br>
              <a:rPr lang="en-US" dirty="0"/>
            </a:br>
            <a:r>
              <a:rPr lang="en-US" dirty="0"/>
              <a:t>M(x) = x</a:t>
            </a:r>
            <a:r>
              <a:rPr lang="en-US" baseline="30000" dirty="0"/>
              <a:t>7</a:t>
            </a:r>
            <a:r>
              <a:rPr lang="en-US" dirty="0"/>
              <a:t>+ x</a:t>
            </a:r>
            <a:r>
              <a:rPr lang="en-US" baseline="30000" dirty="0"/>
              <a:t>4</a:t>
            </a:r>
            <a:r>
              <a:rPr lang="en-US" dirty="0"/>
              <a:t> + x</a:t>
            </a:r>
            <a:r>
              <a:rPr lang="en-US" baseline="30000" dirty="0"/>
              <a:t>3</a:t>
            </a:r>
            <a:r>
              <a:rPr lang="en-US" dirty="0"/>
              <a:t>+ x</a:t>
            </a:r>
            <a:r>
              <a:rPr lang="en-US" baseline="30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8487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4388-CA71-160B-857D-AE13E881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you are interested in diving deep into how CRC works, read the next 6-7 slides.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958E8-6EF4-7207-1AF2-63A24AA7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5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51468" y="85725"/>
            <a:ext cx="8700788" cy="1143000"/>
          </a:xfrm>
        </p:spPr>
        <p:txBody>
          <a:bodyPr/>
          <a:lstStyle/>
          <a:p>
            <a:r>
              <a:rPr lang="en-US" dirty="0"/>
              <a:t>Cyclic Redundancy Check (CRC)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Sender and receiver exchanging polynomials with each other</a:t>
            </a:r>
          </a:p>
          <a:p>
            <a:r>
              <a:rPr lang="en-US" dirty="0"/>
              <a:t>To calculate CRC, must agree on a divisor polynomial, C(x), of degree k.</a:t>
            </a:r>
          </a:p>
          <a:p>
            <a:r>
              <a:rPr lang="en-US" dirty="0"/>
              <a:t>Suppose C(x) =  x</a:t>
            </a:r>
            <a:r>
              <a:rPr lang="en-US" baseline="30000" dirty="0"/>
              <a:t>3</a:t>
            </a:r>
            <a:r>
              <a:rPr lang="en-US" dirty="0"/>
              <a:t>+ x</a:t>
            </a:r>
            <a:r>
              <a:rPr lang="en-US" baseline="30000" dirty="0"/>
              <a:t>2</a:t>
            </a:r>
            <a:r>
              <a:rPr lang="en-US" dirty="0"/>
              <a:t> + 1</a:t>
            </a:r>
          </a:p>
          <a:p>
            <a:pPr lvl="1"/>
            <a:r>
              <a:rPr lang="en-US" dirty="0"/>
              <a:t>In this case, k = 3</a:t>
            </a:r>
          </a:p>
          <a:p>
            <a:pPr lvl="1"/>
            <a:r>
              <a:rPr lang="en-US" dirty="0"/>
              <a:t>Where did C(x) come from?</a:t>
            </a:r>
          </a:p>
          <a:p>
            <a:pPr lvl="2"/>
            <a:r>
              <a:rPr lang="en-US" dirty="0"/>
              <a:t>A book. It's important to get right. Good choices provided.</a:t>
            </a:r>
          </a:p>
          <a:p>
            <a:pPr lvl="2"/>
            <a:r>
              <a:rPr lang="en-US" dirty="0"/>
              <a:t>Ethernet uses a well-known polynomial of degree 32</a:t>
            </a:r>
          </a:p>
        </p:txBody>
      </p:sp>
    </p:spTree>
    <p:extLst>
      <p:ext uri="{BB962C8B-B14F-4D97-AF65-F5344CB8AC3E}">
        <p14:creationId xmlns:p14="http://schemas.microsoft.com/office/powerpoint/2010/main" val="1187784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CRC Message Checking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Sender sends M(x), n+1 bits long</a:t>
            </a:r>
          </a:p>
          <a:p>
            <a:pPr lvl="1"/>
            <a:r>
              <a:rPr lang="en-US"/>
              <a:t>Actually sends message, plus k redundant bits</a:t>
            </a:r>
          </a:p>
          <a:p>
            <a:pPr lvl="2"/>
            <a:r>
              <a:rPr lang="en-US"/>
              <a:t>We call the message, plus redundant bits P(x)</a:t>
            </a:r>
          </a:p>
          <a:p>
            <a:r>
              <a:rPr lang="en-US"/>
              <a:t>Work hard to make sure P(x) is exactly divisible by C(x)</a:t>
            </a:r>
          </a:p>
          <a:p>
            <a:pPr lvl="1"/>
            <a:r>
              <a:rPr lang="en-US"/>
              <a:t>If receiver does division and gets 0 remainder, the receiver knows there were no errors</a:t>
            </a:r>
          </a:p>
          <a:p>
            <a:r>
              <a:rPr lang="en-US"/>
              <a:t>Polynomial arithmetic modulo 2</a:t>
            </a:r>
          </a:p>
        </p:txBody>
      </p:sp>
    </p:spTree>
    <p:extLst>
      <p:ext uri="{BB962C8B-B14F-4D97-AF65-F5344CB8AC3E}">
        <p14:creationId xmlns:p14="http://schemas.microsoft.com/office/powerpoint/2010/main" val="1921104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 Arithmetic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Any polynomial, B(x) can be divided by C(x) if B(x) is higher degree than C(x)</a:t>
            </a:r>
          </a:p>
          <a:p>
            <a:r>
              <a:rPr lang="en-US"/>
              <a:t>B(x) can be divided once by C(x) if B(x) is same degree as C(x)</a:t>
            </a:r>
          </a:p>
          <a:p>
            <a:r>
              <a:rPr lang="en-US"/>
              <a:t>Remainder when B(x) divided by C(x) is obtained by subtracting C(x) from B(x)</a:t>
            </a:r>
          </a:p>
          <a:p>
            <a:r>
              <a:rPr lang="en-US"/>
              <a:t>To subtract C(x) from B(x), we simply do an exclusive-OR (XOR) on each pair of matching coefficients</a:t>
            </a:r>
          </a:p>
        </p:txBody>
      </p:sp>
    </p:spTree>
    <p:extLst>
      <p:ext uri="{BB962C8B-B14F-4D97-AF65-F5344CB8AC3E}">
        <p14:creationId xmlns:p14="http://schemas.microsoft.com/office/powerpoint/2010/main" val="3513904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7B7F-6B8E-9D65-42BB-471BF6AB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F913-2DD9-8899-0D7C-BAA934DE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Try this for your own hardware:</a:t>
            </a:r>
          </a:p>
          <a:p>
            <a:pPr lvl="1"/>
            <a:r>
              <a:rPr lang="en-US" dirty="0">
                <a:hlinkClick r:id="rId2"/>
              </a:rPr>
              <a:t>https://www.wireshark.org/tools/oui-lookup.html</a:t>
            </a:r>
            <a:r>
              <a:rPr lang="en-US" dirty="0"/>
              <a:t> </a:t>
            </a:r>
          </a:p>
          <a:p>
            <a:r>
              <a:rPr lang="en-US" dirty="0"/>
              <a:t>The first three groups are together known as OUI – Organization Unit Identifier</a:t>
            </a:r>
          </a:p>
          <a:p>
            <a:r>
              <a:rPr lang="en-US" dirty="0"/>
              <a:t>OUI identifies the manufacturer of the n/w equipment</a:t>
            </a:r>
          </a:p>
          <a:p>
            <a:r>
              <a:rPr lang="en-US" dirty="0"/>
              <a:t>Broadcast MAC address: all F’s FF:FF:FF:FF:FF:FF (reaches all hosts on the same network)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2D51F-9CF8-1C46-5316-8C382559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61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P(x)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Multiply M(x) by xk (adds k zeros at the end). Call this T(x).</a:t>
            </a:r>
          </a:p>
          <a:p>
            <a:r>
              <a:rPr lang="en-US"/>
              <a:t>Divide T(x) by C(x) and find the remainder.</a:t>
            </a:r>
          </a:p>
          <a:p>
            <a:r>
              <a:rPr lang="en-US"/>
              <a:t>Subtract the remainder from T(x).</a:t>
            </a:r>
          </a:p>
          <a:p>
            <a:r>
              <a:rPr lang="en-US"/>
              <a:t>This result is exactly divisible by C(x)</a:t>
            </a:r>
          </a:p>
          <a:p>
            <a:pPr lvl="1"/>
            <a:r>
              <a:rPr lang="en-US"/>
              <a:t>Looks like M(x) followed by remainder from T(x) divided by C(x)</a:t>
            </a:r>
          </a:p>
        </p:txBody>
      </p:sp>
    </p:spTree>
    <p:extLst>
      <p:ext uri="{BB962C8B-B14F-4D97-AF65-F5344CB8AC3E}">
        <p14:creationId xmlns:p14="http://schemas.microsoft.com/office/powerpoint/2010/main" val="2600492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message 10011010, or polynomial M(x) = x</a:t>
            </a:r>
            <a:r>
              <a:rPr lang="en-US" baseline="30000" dirty="0"/>
              <a:t>7</a:t>
            </a:r>
            <a:r>
              <a:rPr lang="en-US" dirty="0"/>
              <a:t>+ x</a:t>
            </a:r>
            <a:r>
              <a:rPr lang="en-US" baseline="30000" dirty="0"/>
              <a:t>4</a:t>
            </a:r>
            <a:r>
              <a:rPr lang="en-US" dirty="0"/>
              <a:t> + x</a:t>
            </a:r>
            <a:r>
              <a:rPr lang="en-US" baseline="30000" dirty="0"/>
              <a:t>3</a:t>
            </a:r>
            <a:r>
              <a:rPr lang="en-US" dirty="0"/>
              <a:t>+ x</a:t>
            </a:r>
            <a:r>
              <a:rPr lang="en-US" baseline="30000" dirty="0"/>
              <a:t>1</a:t>
            </a:r>
          </a:p>
          <a:p>
            <a:r>
              <a:rPr lang="en-US" dirty="0"/>
              <a:t>Multiply by x</a:t>
            </a:r>
            <a:r>
              <a:rPr lang="en-US" baseline="30000" dirty="0"/>
              <a:t>3</a:t>
            </a:r>
            <a:r>
              <a:rPr lang="en-US" dirty="0"/>
              <a:t> since C(x) polynomial is degree 3.</a:t>
            </a:r>
          </a:p>
          <a:p>
            <a:pPr lvl="1"/>
            <a:r>
              <a:rPr lang="en-US" dirty="0"/>
              <a:t>This gives us 10011010000</a:t>
            </a:r>
          </a:p>
          <a:p>
            <a:r>
              <a:rPr lang="en-US" dirty="0"/>
              <a:t>Divide this by C(x), which is 1101 in this case</a:t>
            </a:r>
          </a:p>
        </p:txBody>
      </p:sp>
    </p:spTree>
    <p:extLst>
      <p:ext uri="{BB962C8B-B14F-4D97-AF65-F5344CB8AC3E}">
        <p14:creationId xmlns:p14="http://schemas.microsoft.com/office/powerpoint/2010/main" val="435897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Division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2648428" cy="4706938"/>
          </a:xfrm>
        </p:spPr>
        <p:txBody>
          <a:bodyPr>
            <a:normAutofit/>
          </a:bodyPr>
          <a:lstStyle/>
          <a:p>
            <a:r>
              <a:rPr lang="en-US" dirty="0"/>
              <a:t>Result (at top) doesn't really matter</a:t>
            </a:r>
          </a:p>
          <a:p>
            <a:r>
              <a:rPr lang="en-US" dirty="0"/>
              <a:t>Only the remainder at bottom (101) is used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43" y="1419225"/>
            <a:ext cx="5631840" cy="394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771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do we send?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10011010000 (our shifted value) XOR 101</a:t>
            </a:r>
          </a:p>
          <a:p>
            <a:pPr lvl="1"/>
            <a:r>
              <a:rPr lang="en-US"/>
              <a:t>10011010101 is sent. When the recipient divides this, they will get 0</a:t>
            </a:r>
          </a:p>
          <a:p>
            <a:r>
              <a:rPr lang="en-US"/>
              <a:t>CRC seems really complex, but is easily implemented in hardware with bit shifting and XOR'ing</a:t>
            </a:r>
          </a:p>
        </p:txBody>
      </p:sp>
    </p:spTree>
    <p:extLst>
      <p:ext uri="{BB962C8B-B14F-4D97-AF65-F5344CB8AC3E}">
        <p14:creationId xmlns:p14="http://schemas.microsoft.com/office/powerpoint/2010/main" val="3352129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</a:t>
            </a:r>
            <a:r>
              <a:rPr lang="en-US" dirty="0" err="1"/>
              <a:t>Queueing</a:t>
            </a:r>
            <a:r>
              <a:rPr lang="en-US" dirty="0"/>
              <a:t> Model</a:t>
            </a:r>
          </a:p>
          <a:p>
            <a:r>
              <a:rPr lang="en-US" dirty="0"/>
              <a:t>Generic Performance Metrics</a:t>
            </a:r>
          </a:p>
          <a:p>
            <a:r>
              <a:rPr lang="en-US" dirty="0"/>
              <a:t>Components of Hop and End-to-End Packet Delay</a:t>
            </a:r>
          </a:p>
          <a:p>
            <a:r>
              <a:rPr lang="en-US" dirty="0" err="1"/>
              <a:t>Traceroute</a:t>
            </a:r>
            <a:r>
              <a:rPr lang="en-US" dirty="0"/>
              <a:t> Tool</a:t>
            </a:r>
          </a:p>
          <a:p>
            <a:r>
              <a:rPr lang="en-US" dirty="0"/>
              <a:t>Other Performance Measures</a:t>
            </a:r>
          </a:p>
          <a:p>
            <a:pPr lvl="1"/>
            <a:r>
              <a:rPr lang="en-US" dirty="0"/>
              <a:t>Packet Loss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79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1295400" y="2330470"/>
            <a:ext cx="6096000" cy="33083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 sz="1600" b="0" dirty="0">
              <a:solidFill>
                <a:schemeClr val="bg2"/>
              </a:solidFill>
              <a:latin typeface="Helvetica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4495800" y="263527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 b="0" dirty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953000" y="248287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486400" y="286387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4953000" y="2254270"/>
            <a:ext cx="533400" cy="609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181600" y="255907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181600" y="255907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096000" y="347347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Char char="–"/>
            </a:pPr>
            <a:endParaRPr lang="en-US" sz="1600" b="0" dirty="0">
              <a:solidFill>
                <a:srgbClr val="A50021"/>
              </a:solidFill>
              <a:latin typeface="Helvetica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5410200" y="3473470"/>
            <a:ext cx="6858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15000" y="3244870"/>
            <a:ext cx="76200" cy="152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5715000" y="3244870"/>
            <a:ext cx="76200" cy="228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791200" y="347347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791200" y="347347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6248400" y="362587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5257800" y="3625870"/>
            <a:ext cx="9906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791200" y="415927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6248400" y="454027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6248400" y="454027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048000" y="3321070"/>
            <a:ext cx="762000" cy="762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3352800" y="377827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2971800" y="2940070"/>
            <a:ext cx="533400" cy="609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2819400" y="3016270"/>
            <a:ext cx="609600" cy="609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 b="0" dirty="0">
              <a:solidFill>
                <a:schemeClr val="tx1"/>
              </a:solidFill>
              <a:latin typeface="Helvetica"/>
            </a:endParaRPr>
          </a:p>
          <a:p>
            <a:endParaRPr lang="en-US" sz="2800" b="0" dirty="0">
              <a:solidFill>
                <a:schemeClr val="tx1"/>
              </a:solidFill>
              <a:latin typeface="Helvetica"/>
            </a:endParaRPr>
          </a:p>
          <a:p>
            <a:endParaRPr lang="en-US" sz="2800" b="0" dirty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2590800" y="38544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12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2286000" y="29400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1524000" y="36258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11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4191000" y="49974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8</a:t>
            </a: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5943600" y="27876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4</a:t>
            </a: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5715000" y="46164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7</a:t>
            </a: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733800" y="26352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6705600" y="40068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6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2590800" y="48450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9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1676400" y="44640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10</a:t>
            </a:r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3429000" y="33972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14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6705600" y="30924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5</a:t>
            </a: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3581400" y="43878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13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4495800" y="40068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15</a:t>
            </a: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4800600" y="26352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3</a:t>
            </a: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857224" y="3071810"/>
            <a:ext cx="498501" cy="47151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Host</a:t>
            </a:r>
          </a:p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B</a:t>
            </a:r>
          </a:p>
        </p:txBody>
      </p:sp>
      <p:sp>
        <p:nvSpPr>
          <p:cNvPr id="44" name="Rectangle 50"/>
          <p:cNvSpPr>
            <a:spLocks noChangeArrowheads="1"/>
          </p:cNvSpPr>
          <p:nvPr/>
        </p:nvSpPr>
        <p:spPr bwMode="auto">
          <a:xfrm>
            <a:off x="714348" y="3857628"/>
            <a:ext cx="488977" cy="50006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Host</a:t>
            </a:r>
          </a:p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C</a:t>
            </a:r>
          </a:p>
        </p:txBody>
      </p:sp>
      <p:sp>
        <p:nvSpPr>
          <p:cNvPr id="45" name="Rectangle 52"/>
          <p:cNvSpPr>
            <a:spLocks noChangeArrowheads="1"/>
          </p:cNvSpPr>
          <p:nvPr/>
        </p:nvSpPr>
        <p:spPr bwMode="auto">
          <a:xfrm>
            <a:off x="4714876" y="1857364"/>
            <a:ext cx="500066" cy="4286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Host</a:t>
            </a:r>
          </a:p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L</a:t>
            </a:r>
          </a:p>
        </p:txBody>
      </p:sp>
      <p:sp>
        <p:nvSpPr>
          <p:cNvPr id="46" name="Rectangle 53"/>
          <p:cNvSpPr>
            <a:spLocks noChangeArrowheads="1"/>
          </p:cNvSpPr>
          <p:nvPr/>
        </p:nvSpPr>
        <p:spPr bwMode="auto">
          <a:xfrm>
            <a:off x="928662" y="4929198"/>
            <a:ext cx="503263" cy="57150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Host</a:t>
            </a:r>
          </a:p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D</a:t>
            </a:r>
          </a:p>
        </p:txBody>
      </p:sp>
      <p:sp>
        <p:nvSpPr>
          <p:cNvPr id="47" name="Rectangle 54"/>
          <p:cNvSpPr>
            <a:spLocks noChangeArrowheads="1"/>
          </p:cNvSpPr>
          <p:nvPr/>
        </p:nvSpPr>
        <p:spPr bwMode="auto">
          <a:xfrm>
            <a:off x="2428860" y="5500702"/>
            <a:ext cx="450865" cy="48101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Host</a:t>
            </a:r>
          </a:p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E</a:t>
            </a:r>
          </a:p>
        </p:txBody>
      </p:sp>
      <p:sp>
        <p:nvSpPr>
          <p:cNvPr id="48" name="Rectangle 57"/>
          <p:cNvSpPr>
            <a:spLocks noChangeArrowheads="1"/>
          </p:cNvSpPr>
          <p:nvPr/>
        </p:nvSpPr>
        <p:spPr bwMode="auto">
          <a:xfrm>
            <a:off x="6357950" y="5286388"/>
            <a:ext cx="500066" cy="50006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Host</a:t>
            </a:r>
          </a:p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G</a:t>
            </a:r>
          </a:p>
        </p:txBody>
      </p:sp>
      <p:sp>
        <p:nvSpPr>
          <p:cNvPr id="49" name="Rectangle 58"/>
          <p:cNvSpPr>
            <a:spLocks noChangeArrowheads="1"/>
          </p:cNvSpPr>
          <p:nvPr/>
        </p:nvSpPr>
        <p:spPr bwMode="auto">
          <a:xfrm>
            <a:off x="7686676" y="3571876"/>
            <a:ext cx="528662" cy="43972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Host</a:t>
            </a:r>
          </a:p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J</a:t>
            </a:r>
          </a:p>
        </p:txBody>
      </p:sp>
      <p:sp>
        <p:nvSpPr>
          <p:cNvPr id="50" name="Rectangle 60"/>
          <p:cNvSpPr>
            <a:spLocks noChangeArrowheads="1"/>
          </p:cNvSpPr>
          <p:nvPr/>
        </p:nvSpPr>
        <p:spPr bwMode="auto">
          <a:xfrm>
            <a:off x="1571604" y="2285992"/>
            <a:ext cx="469921" cy="4191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Host</a:t>
            </a:r>
          </a:p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A</a:t>
            </a:r>
          </a:p>
        </p:txBody>
      </p: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7696200" y="4692670"/>
            <a:ext cx="519138" cy="45084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Host</a:t>
            </a:r>
          </a:p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H</a:t>
            </a: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4143372" y="5786454"/>
            <a:ext cx="488953" cy="50006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Host</a:t>
            </a:r>
          </a:p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F</a:t>
            </a: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2285984" y="2071678"/>
            <a:ext cx="508001" cy="50006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Host</a:t>
            </a:r>
          </a:p>
          <a:p>
            <a:pPr algn="ctr">
              <a:spcBef>
                <a:spcPct val="0"/>
              </a:spcBef>
            </a:pPr>
            <a:r>
              <a:rPr lang="en-US" sz="1400" b="1" dirty="0">
                <a:latin typeface="Helvetica"/>
              </a:rPr>
              <a:t>M</a:t>
            </a:r>
          </a:p>
        </p:txBody>
      </p:sp>
      <p:sp>
        <p:nvSpPr>
          <p:cNvPr id="54" name="Oval 65"/>
          <p:cNvSpPr>
            <a:spLocks noChangeArrowheads="1"/>
          </p:cNvSpPr>
          <p:nvPr/>
        </p:nvSpPr>
        <p:spPr bwMode="auto">
          <a:xfrm>
            <a:off x="5105400" y="33210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16</a:t>
            </a:r>
          </a:p>
        </p:txBody>
      </p:sp>
      <p:sp>
        <p:nvSpPr>
          <p:cNvPr id="55" name="Oval 66"/>
          <p:cNvSpPr>
            <a:spLocks noChangeArrowheads="1"/>
          </p:cNvSpPr>
          <p:nvPr/>
        </p:nvSpPr>
        <p:spPr bwMode="auto">
          <a:xfrm>
            <a:off x="5715000" y="3778270"/>
            <a:ext cx="381000" cy="3810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>
                <a:solidFill>
                  <a:srgbClr val="A50021"/>
                </a:solidFill>
                <a:latin typeface="Helvetica"/>
                <a:cs typeface="Helvetica"/>
              </a:rPr>
              <a:t>17</a:t>
            </a:r>
          </a:p>
        </p:txBody>
      </p:sp>
      <p:sp>
        <p:nvSpPr>
          <p:cNvPr id="56" name="Line 67"/>
          <p:cNvSpPr>
            <a:spLocks noChangeShapeType="1"/>
          </p:cNvSpPr>
          <p:nvPr/>
        </p:nvSpPr>
        <p:spPr bwMode="auto">
          <a:xfrm>
            <a:off x="1295400" y="598807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cxnSp>
        <p:nvCxnSpPr>
          <p:cNvPr id="57" name="AutoShape 72"/>
          <p:cNvCxnSpPr>
            <a:cxnSpLocks noChangeShapeType="1"/>
            <a:stCxn id="36" idx="7"/>
            <a:endCxn id="40" idx="2"/>
          </p:cNvCxnSpPr>
          <p:nvPr/>
        </p:nvCxnSpPr>
        <p:spPr bwMode="auto">
          <a:xfrm flipV="1">
            <a:off x="2916238" y="4578370"/>
            <a:ext cx="657225" cy="314325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58" name="AutoShape 74"/>
          <p:cNvCxnSpPr>
            <a:cxnSpLocks noChangeShapeType="1"/>
            <a:stCxn id="37" idx="7"/>
            <a:endCxn id="28" idx="3"/>
          </p:cNvCxnSpPr>
          <p:nvPr/>
        </p:nvCxnSpPr>
        <p:spPr bwMode="auto">
          <a:xfrm flipV="1">
            <a:off x="2001838" y="4187845"/>
            <a:ext cx="644525" cy="32385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59" name="AutoShape 76"/>
          <p:cNvCxnSpPr>
            <a:cxnSpLocks noChangeShapeType="1"/>
            <a:stCxn id="29" idx="6"/>
            <a:endCxn id="38" idx="1"/>
          </p:cNvCxnSpPr>
          <p:nvPr/>
        </p:nvCxnSpPr>
        <p:spPr bwMode="auto">
          <a:xfrm>
            <a:off x="2674938" y="3130570"/>
            <a:ext cx="809625" cy="3143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0" name="AutoShape 77"/>
          <p:cNvCxnSpPr>
            <a:cxnSpLocks noChangeShapeType="1"/>
            <a:stCxn id="30" idx="7"/>
            <a:endCxn id="29" idx="3"/>
          </p:cNvCxnSpPr>
          <p:nvPr/>
        </p:nvCxnSpPr>
        <p:spPr bwMode="auto">
          <a:xfrm flipV="1">
            <a:off x="1849438" y="3273445"/>
            <a:ext cx="492125" cy="400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AutoShape 78"/>
          <p:cNvCxnSpPr>
            <a:cxnSpLocks noChangeShapeType="1"/>
            <a:stCxn id="28" idx="7"/>
            <a:endCxn id="38" idx="3"/>
          </p:cNvCxnSpPr>
          <p:nvPr/>
        </p:nvCxnSpPr>
        <p:spPr bwMode="auto">
          <a:xfrm flipV="1">
            <a:off x="2916238" y="3730645"/>
            <a:ext cx="568325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AutoShape 79"/>
          <p:cNvCxnSpPr>
            <a:cxnSpLocks noChangeShapeType="1"/>
            <a:stCxn id="38" idx="0"/>
            <a:endCxn id="34" idx="3"/>
          </p:cNvCxnSpPr>
          <p:nvPr/>
        </p:nvCxnSpPr>
        <p:spPr bwMode="auto">
          <a:xfrm flipV="1">
            <a:off x="3619500" y="2968645"/>
            <a:ext cx="169863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80"/>
          <p:cNvCxnSpPr>
            <a:cxnSpLocks noChangeShapeType="1"/>
            <a:stCxn id="34" idx="6"/>
            <a:endCxn id="42" idx="2"/>
          </p:cNvCxnSpPr>
          <p:nvPr/>
        </p:nvCxnSpPr>
        <p:spPr bwMode="auto">
          <a:xfrm>
            <a:off x="4122738" y="2825770"/>
            <a:ext cx="6699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AutoShape 81"/>
          <p:cNvCxnSpPr>
            <a:cxnSpLocks noChangeShapeType="1"/>
            <a:stCxn id="42" idx="6"/>
            <a:endCxn id="32" idx="2"/>
          </p:cNvCxnSpPr>
          <p:nvPr/>
        </p:nvCxnSpPr>
        <p:spPr bwMode="auto">
          <a:xfrm>
            <a:off x="5189538" y="2825770"/>
            <a:ext cx="746125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82"/>
          <p:cNvCxnSpPr>
            <a:cxnSpLocks noChangeShapeType="1"/>
            <a:stCxn id="32" idx="6"/>
            <a:endCxn id="39" idx="1"/>
          </p:cNvCxnSpPr>
          <p:nvPr/>
        </p:nvCxnSpPr>
        <p:spPr bwMode="auto">
          <a:xfrm>
            <a:off x="6332538" y="2978170"/>
            <a:ext cx="428625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83"/>
          <p:cNvCxnSpPr>
            <a:cxnSpLocks noChangeShapeType="1"/>
            <a:stCxn id="30" idx="6"/>
            <a:endCxn id="28" idx="2"/>
          </p:cNvCxnSpPr>
          <p:nvPr/>
        </p:nvCxnSpPr>
        <p:spPr bwMode="auto">
          <a:xfrm>
            <a:off x="1912938" y="3816370"/>
            <a:ext cx="6699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84"/>
          <p:cNvCxnSpPr>
            <a:cxnSpLocks noChangeShapeType="1"/>
            <a:stCxn id="38" idx="6"/>
            <a:endCxn id="54" idx="2"/>
          </p:cNvCxnSpPr>
          <p:nvPr/>
        </p:nvCxnSpPr>
        <p:spPr bwMode="auto">
          <a:xfrm flipV="1">
            <a:off x="3817938" y="3511570"/>
            <a:ext cx="1279525" cy="76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AutoShape 86"/>
          <p:cNvCxnSpPr>
            <a:cxnSpLocks noChangeShapeType="1"/>
            <a:stCxn id="34" idx="5"/>
            <a:endCxn id="54" idx="1"/>
          </p:cNvCxnSpPr>
          <p:nvPr/>
        </p:nvCxnSpPr>
        <p:spPr bwMode="auto">
          <a:xfrm>
            <a:off x="4059238" y="2968645"/>
            <a:ext cx="1101725" cy="400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87"/>
          <p:cNvCxnSpPr>
            <a:cxnSpLocks noChangeShapeType="1"/>
            <a:stCxn id="28" idx="4"/>
            <a:endCxn id="36" idx="0"/>
          </p:cNvCxnSpPr>
          <p:nvPr/>
        </p:nvCxnSpPr>
        <p:spPr bwMode="auto">
          <a:xfrm>
            <a:off x="2781300" y="4243408"/>
            <a:ext cx="0" cy="593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AutoShape 88"/>
          <p:cNvCxnSpPr>
            <a:cxnSpLocks noChangeShapeType="1"/>
            <a:stCxn id="37" idx="6"/>
            <a:endCxn id="36" idx="1"/>
          </p:cNvCxnSpPr>
          <p:nvPr/>
        </p:nvCxnSpPr>
        <p:spPr bwMode="auto">
          <a:xfrm>
            <a:off x="2065338" y="4654570"/>
            <a:ext cx="581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89"/>
          <p:cNvCxnSpPr>
            <a:cxnSpLocks noChangeShapeType="1"/>
            <a:stCxn id="29" idx="7"/>
            <a:endCxn id="34" idx="2"/>
          </p:cNvCxnSpPr>
          <p:nvPr/>
        </p:nvCxnSpPr>
        <p:spPr bwMode="auto">
          <a:xfrm flipV="1">
            <a:off x="2611438" y="2825770"/>
            <a:ext cx="1114425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91"/>
          <p:cNvCxnSpPr>
            <a:cxnSpLocks noChangeShapeType="1"/>
            <a:stCxn id="38" idx="5"/>
            <a:endCxn id="41" idx="1"/>
          </p:cNvCxnSpPr>
          <p:nvPr/>
        </p:nvCxnSpPr>
        <p:spPr bwMode="auto">
          <a:xfrm>
            <a:off x="3754438" y="3730645"/>
            <a:ext cx="796925" cy="32385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74" name="AutoShape 92"/>
          <p:cNvCxnSpPr>
            <a:cxnSpLocks noChangeShapeType="1"/>
            <a:stCxn id="40" idx="6"/>
            <a:endCxn id="41" idx="3"/>
          </p:cNvCxnSpPr>
          <p:nvPr/>
        </p:nvCxnSpPr>
        <p:spPr bwMode="auto">
          <a:xfrm flipV="1">
            <a:off x="3970338" y="4340245"/>
            <a:ext cx="581025" cy="238125"/>
          </a:xfrm>
          <a:prstGeom prst="straightConnector1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</p:spPr>
      </p:cxnSp>
      <p:cxnSp>
        <p:nvCxnSpPr>
          <p:cNvPr id="75" name="AutoShape 93"/>
          <p:cNvCxnSpPr>
            <a:cxnSpLocks noChangeShapeType="1"/>
            <a:stCxn id="40" idx="5"/>
            <a:endCxn id="31" idx="1"/>
          </p:cNvCxnSpPr>
          <p:nvPr/>
        </p:nvCxnSpPr>
        <p:spPr bwMode="auto">
          <a:xfrm>
            <a:off x="3906838" y="4721245"/>
            <a:ext cx="339725" cy="323850"/>
          </a:xfrm>
          <a:prstGeom prst="straightConnector1">
            <a:avLst/>
          </a:prstGeom>
          <a:noFill/>
          <a:ln w="25400">
            <a:solidFill>
              <a:srgbClr val="0033CC"/>
            </a:solidFill>
            <a:round/>
            <a:headEnd/>
            <a:tailEnd/>
          </a:ln>
        </p:spPr>
      </p:cxnSp>
      <p:cxnSp>
        <p:nvCxnSpPr>
          <p:cNvPr id="76" name="AutoShape 94"/>
          <p:cNvCxnSpPr>
            <a:cxnSpLocks noChangeShapeType="1"/>
            <a:stCxn id="28" idx="6"/>
            <a:endCxn id="41" idx="2"/>
          </p:cNvCxnSpPr>
          <p:nvPr/>
        </p:nvCxnSpPr>
        <p:spPr bwMode="auto">
          <a:xfrm>
            <a:off x="2979738" y="4044970"/>
            <a:ext cx="1508125" cy="1524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77" name="AutoShape 95"/>
          <p:cNvCxnSpPr>
            <a:cxnSpLocks noChangeShapeType="1"/>
            <a:stCxn id="36" idx="6"/>
            <a:endCxn id="31" idx="2"/>
          </p:cNvCxnSpPr>
          <p:nvPr/>
        </p:nvCxnSpPr>
        <p:spPr bwMode="auto">
          <a:xfrm>
            <a:off x="2979738" y="5035570"/>
            <a:ext cx="1203325" cy="152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AutoShape 96"/>
          <p:cNvCxnSpPr>
            <a:cxnSpLocks noChangeShapeType="1"/>
            <a:stCxn id="54" idx="7"/>
            <a:endCxn id="32" idx="3"/>
          </p:cNvCxnSpPr>
          <p:nvPr/>
        </p:nvCxnSpPr>
        <p:spPr bwMode="auto">
          <a:xfrm flipV="1">
            <a:off x="5430838" y="3121045"/>
            <a:ext cx="56832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" name="AutoShape 98"/>
          <p:cNvCxnSpPr>
            <a:cxnSpLocks noChangeShapeType="1"/>
            <a:stCxn id="41" idx="6"/>
            <a:endCxn id="55" idx="2"/>
          </p:cNvCxnSpPr>
          <p:nvPr/>
        </p:nvCxnSpPr>
        <p:spPr bwMode="auto">
          <a:xfrm flipV="1">
            <a:off x="4884738" y="3968770"/>
            <a:ext cx="822325" cy="2286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81" name="AutoShape 99"/>
          <p:cNvCxnSpPr>
            <a:cxnSpLocks noChangeShapeType="1"/>
            <a:stCxn id="55" idx="7"/>
            <a:endCxn id="39" idx="3"/>
          </p:cNvCxnSpPr>
          <p:nvPr/>
        </p:nvCxnSpPr>
        <p:spPr bwMode="auto">
          <a:xfrm flipV="1">
            <a:off x="6040438" y="3425845"/>
            <a:ext cx="720725" cy="40005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82" name="AutoShape 100"/>
          <p:cNvCxnSpPr>
            <a:cxnSpLocks noChangeShapeType="1"/>
            <a:stCxn id="32" idx="4"/>
            <a:endCxn id="55" idx="0"/>
          </p:cNvCxnSpPr>
          <p:nvPr/>
        </p:nvCxnSpPr>
        <p:spPr bwMode="auto">
          <a:xfrm flipH="1">
            <a:off x="5905500" y="3176608"/>
            <a:ext cx="228600" cy="593725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83" name="AutoShape 101"/>
          <p:cNvCxnSpPr>
            <a:cxnSpLocks noChangeShapeType="1"/>
            <a:stCxn id="54" idx="5"/>
            <a:endCxn id="55" idx="1"/>
          </p:cNvCxnSpPr>
          <p:nvPr/>
        </p:nvCxnSpPr>
        <p:spPr bwMode="auto">
          <a:xfrm>
            <a:off x="5430838" y="3654445"/>
            <a:ext cx="339725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AutoShape 102"/>
          <p:cNvCxnSpPr>
            <a:cxnSpLocks noChangeShapeType="1"/>
            <a:stCxn id="31" idx="6"/>
            <a:endCxn id="33" idx="2"/>
          </p:cNvCxnSpPr>
          <p:nvPr/>
        </p:nvCxnSpPr>
        <p:spPr bwMode="auto">
          <a:xfrm flipV="1">
            <a:off x="4579938" y="4806970"/>
            <a:ext cx="112712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AutoShape 103"/>
          <p:cNvCxnSpPr>
            <a:cxnSpLocks noChangeShapeType="1"/>
            <a:stCxn id="33" idx="7"/>
            <a:endCxn id="35" idx="2"/>
          </p:cNvCxnSpPr>
          <p:nvPr/>
        </p:nvCxnSpPr>
        <p:spPr bwMode="auto">
          <a:xfrm flipV="1">
            <a:off x="6040438" y="4197370"/>
            <a:ext cx="657225" cy="466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AutoShape 104"/>
          <p:cNvCxnSpPr>
            <a:cxnSpLocks noChangeShapeType="1"/>
            <a:stCxn id="35" idx="0"/>
            <a:endCxn id="39" idx="4"/>
          </p:cNvCxnSpPr>
          <p:nvPr/>
        </p:nvCxnSpPr>
        <p:spPr bwMode="auto">
          <a:xfrm flipV="1">
            <a:off x="6896100" y="3481408"/>
            <a:ext cx="0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" name="AutoShape 105"/>
          <p:cNvCxnSpPr>
            <a:cxnSpLocks noChangeShapeType="1"/>
            <a:stCxn id="55" idx="6"/>
            <a:endCxn id="35" idx="1"/>
          </p:cNvCxnSpPr>
          <p:nvPr/>
        </p:nvCxnSpPr>
        <p:spPr bwMode="auto">
          <a:xfrm>
            <a:off x="6103938" y="3968770"/>
            <a:ext cx="657225" cy="85725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88" name="AutoShape 106"/>
          <p:cNvCxnSpPr>
            <a:cxnSpLocks noChangeShapeType="1"/>
            <a:stCxn id="31" idx="7"/>
            <a:endCxn id="55" idx="3"/>
          </p:cNvCxnSpPr>
          <p:nvPr/>
        </p:nvCxnSpPr>
        <p:spPr bwMode="auto">
          <a:xfrm flipV="1">
            <a:off x="4516438" y="4111645"/>
            <a:ext cx="1254125" cy="933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" name="AutoShape 107"/>
          <p:cNvCxnSpPr>
            <a:cxnSpLocks noChangeShapeType="1"/>
            <a:stCxn id="46" idx="0"/>
            <a:endCxn id="37" idx="3"/>
          </p:cNvCxnSpPr>
          <p:nvPr/>
        </p:nvCxnSpPr>
        <p:spPr bwMode="auto">
          <a:xfrm rot="5400000" flipH="1" flipV="1">
            <a:off x="1386283" y="4583285"/>
            <a:ext cx="139924" cy="55190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90" name="AutoShape 108"/>
          <p:cNvCxnSpPr>
            <a:cxnSpLocks noChangeShapeType="1"/>
            <a:stCxn id="44" idx="3"/>
            <a:endCxn id="30" idx="3"/>
          </p:cNvCxnSpPr>
          <p:nvPr/>
        </p:nvCxnSpPr>
        <p:spPr bwMode="auto">
          <a:xfrm flipV="1">
            <a:off x="1203325" y="3951074"/>
            <a:ext cx="376471" cy="156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" name="AutoShape 109"/>
          <p:cNvCxnSpPr>
            <a:cxnSpLocks noChangeShapeType="1"/>
            <a:stCxn id="43" idx="2"/>
            <a:endCxn id="30" idx="1"/>
          </p:cNvCxnSpPr>
          <p:nvPr/>
        </p:nvCxnSpPr>
        <p:spPr bwMode="auto">
          <a:xfrm rot="16200000" flipH="1">
            <a:off x="1273962" y="3375832"/>
            <a:ext cx="138346" cy="47332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AutoShape 110"/>
          <p:cNvCxnSpPr>
            <a:cxnSpLocks noChangeShapeType="1"/>
            <a:stCxn id="50" idx="2"/>
            <a:endCxn id="29" idx="1"/>
          </p:cNvCxnSpPr>
          <p:nvPr/>
        </p:nvCxnSpPr>
        <p:spPr bwMode="auto">
          <a:xfrm rot="16200000" flipH="1">
            <a:off x="1928807" y="2582877"/>
            <a:ext cx="290746" cy="535231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93" name="AutoShape 111"/>
          <p:cNvCxnSpPr>
            <a:cxnSpLocks noChangeShapeType="1"/>
            <a:stCxn id="53" idx="2"/>
            <a:endCxn id="34" idx="1"/>
          </p:cNvCxnSpPr>
          <p:nvPr/>
        </p:nvCxnSpPr>
        <p:spPr bwMode="auto">
          <a:xfrm rot="16200000" flipH="1">
            <a:off x="3105129" y="2006599"/>
            <a:ext cx="119322" cy="12496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AutoShape 112"/>
          <p:cNvCxnSpPr>
            <a:cxnSpLocks noChangeShapeType="1"/>
            <a:stCxn id="45" idx="2"/>
            <a:endCxn id="42" idx="0"/>
          </p:cNvCxnSpPr>
          <p:nvPr/>
        </p:nvCxnSpPr>
        <p:spPr bwMode="auto">
          <a:xfrm rot="16200000" flipH="1">
            <a:off x="4803365" y="2447535"/>
            <a:ext cx="349278" cy="26191"/>
          </a:xfrm>
          <a:prstGeom prst="straightConnector1">
            <a:avLst/>
          </a:prstGeom>
          <a:noFill/>
          <a:ln w="25400">
            <a:solidFill>
              <a:srgbClr val="0033CC"/>
            </a:solidFill>
            <a:round/>
            <a:headEnd/>
            <a:tailEnd/>
          </a:ln>
        </p:spPr>
      </p:cxnSp>
      <p:cxnSp>
        <p:nvCxnSpPr>
          <p:cNvPr id="96" name="AutoShape 114"/>
          <p:cNvCxnSpPr>
            <a:cxnSpLocks noChangeShapeType="1"/>
            <a:stCxn id="39" idx="6"/>
            <a:endCxn id="49" idx="1"/>
          </p:cNvCxnSpPr>
          <p:nvPr/>
        </p:nvCxnSpPr>
        <p:spPr bwMode="auto">
          <a:xfrm>
            <a:off x="7086600" y="3282970"/>
            <a:ext cx="600076" cy="50876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97" name="AutoShape 115"/>
          <p:cNvCxnSpPr>
            <a:cxnSpLocks noChangeShapeType="1"/>
            <a:stCxn id="47" idx="0"/>
            <a:endCxn id="36" idx="4"/>
          </p:cNvCxnSpPr>
          <p:nvPr/>
        </p:nvCxnSpPr>
        <p:spPr bwMode="auto">
          <a:xfrm rot="5400000" flipH="1" flipV="1">
            <a:off x="2580480" y="5299883"/>
            <a:ext cx="274632" cy="127007"/>
          </a:xfrm>
          <a:prstGeom prst="straightConnector1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</p:spPr>
      </p:cxnSp>
      <p:cxnSp>
        <p:nvCxnSpPr>
          <p:cNvPr id="98" name="AutoShape 116"/>
          <p:cNvCxnSpPr>
            <a:cxnSpLocks noChangeShapeType="1"/>
            <a:stCxn id="52" idx="0"/>
            <a:endCxn id="31" idx="4"/>
          </p:cNvCxnSpPr>
          <p:nvPr/>
        </p:nvCxnSpPr>
        <p:spPr bwMode="auto">
          <a:xfrm rot="16200000" flipV="1">
            <a:off x="4180683" y="5579287"/>
            <a:ext cx="407984" cy="6349"/>
          </a:xfrm>
          <a:prstGeom prst="straightConnector1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</p:spPr>
      </p:cxnSp>
      <p:sp>
        <p:nvSpPr>
          <p:cNvPr id="101" name="Oval 119"/>
          <p:cNvSpPr>
            <a:spLocks noChangeArrowheads="1"/>
          </p:cNvSpPr>
          <p:nvPr/>
        </p:nvSpPr>
        <p:spPr bwMode="auto">
          <a:xfrm>
            <a:off x="3114675" y="1904992"/>
            <a:ext cx="381000" cy="381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>
                <a:solidFill>
                  <a:srgbClr val="A50021"/>
                </a:solidFill>
                <a:latin typeface="Helvetica"/>
              </a:rPr>
              <a:t>W</a:t>
            </a:r>
          </a:p>
        </p:txBody>
      </p:sp>
      <p:sp>
        <p:nvSpPr>
          <p:cNvPr id="102" name="Oval 120"/>
          <p:cNvSpPr>
            <a:spLocks noChangeArrowheads="1"/>
          </p:cNvSpPr>
          <p:nvPr/>
        </p:nvSpPr>
        <p:spPr bwMode="auto">
          <a:xfrm>
            <a:off x="2581275" y="1066792"/>
            <a:ext cx="381000" cy="381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>
                <a:solidFill>
                  <a:srgbClr val="A50021"/>
                </a:solidFill>
                <a:latin typeface="Helvetica"/>
              </a:rPr>
              <a:t>T</a:t>
            </a:r>
          </a:p>
        </p:txBody>
      </p:sp>
      <p:sp>
        <p:nvSpPr>
          <p:cNvPr id="103" name="Oval 121"/>
          <p:cNvSpPr>
            <a:spLocks noChangeArrowheads="1"/>
          </p:cNvSpPr>
          <p:nvPr/>
        </p:nvSpPr>
        <p:spPr bwMode="auto">
          <a:xfrm>
            <a:off x="3648075" y="1066792"/>
            <a:ext cx="381000" cy="381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>
                <a:solidFill>
                  <a:srgbClr val="A50021"/>
                </a:solidFill>
                <a:latin typeface="Helvetica"/>
              </a:rPr>
              <a:t>X</a:t>
            </a:r>
          </a:p>
        </p:txBody>
      </p:sp>
      <p:sp>
        <p:nvSpPr>
          <p:cNvPr id="104" name="Oval 122"/>
          <p:cNvSpPr>
            <a:spLocks noChangeArrowheads="1"/>
          </p:cNvSpPr>
          <p:nvPr/>
        </p:nvSpPr>
        <p:spPr bwMode="auto">
          <a:xfrm>
            <a:off x="4191000" y="1904992"/>
            <a:ext cx="381000" cy="381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>
                <a:solidFill>
                  <a:srgbClr val="A50021"/>
                </a:solidFill>
                <a:latin typeface="Helvetica"/>
              </a:rPr>
              <a:t>Y</a:t>
            </a:r>
          </a:p>
        </p:txBody>
      </p:sp>
      <p:sp>
        <p:nvSpPr>
          <p:cNvPr id="105" name="Oval 123"/>
          <p:cNvSpPr>
            <a:spLocks noChangeArrowheads="1"/>
          </p:cNvSpPr>
          <p:nvPr/>
        </p:nvSpPr>
        <p:spPr bwMode="auto">
          <a:xfrm>
            <a:off x="5257800" y="1066792"/>
            <a:ext cx="381000" cy="381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>
                <a:solidFill>
                  <a:srgbClr val="A50021"/>
                </a:solidFill>
                <a:latin typeface="Helvetica"/>
              </a:rPr>
              <a:t>Z</a:t>
            </a:r>
          </a:p>
        </p:txBody>
      </p:sp>
      <p:sp>
        <p:nvSpPr>
          <p:cNvPr id="106" name="Rectangle 124"/>
          <p:cNvSpPr>
            <a:spLocks noChangeArrowheads="1"/>
          </p:cNvSpPr>
          <p:nvPr/>
        </p:nvSpPr>
        <p:spPr bwMode="auto">
          <a:xfrm>
            <a:off x="2200275" y="1600192"/>
            <a:ext cx="152400" cy="1524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07" name="Rectangle 125"/>
          <p:cNvSpPr>
            <a:spLocks noChangeArrowheads="1"/>
          </p:cNvSpPr>
          <p:nvPr/>
        </p:nvSpPr>
        <p:spPr bwMode="auto">
          <a:xfrm>
            <a:off x="5867400" y="1600192"/>
            <a:ext cx="152400" cy="1524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cxnSp>
        <p:nvCxnSpPr>
          <p:cNvPr id="108" name="AutoShape 126"/>
          <p:cNvCxnSpPr>
            <a:cxnSpLocks noChangeShapeType="1"/>
          </p:cNvCxnSpPr>
          <p:nvPr/>
        </p:nvCxnSpPr>
        <p:spPr bwMode="auto">
          <a:xfrm>
            <a:off x="2339975" y="1666867"/>
            <a:ext cx="34956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9" name="AutoShape 127"/>
          <p:cNvCxnSpPr>
            <a:cxnSpLocks noChangeShapeType="1"/>
            <a:stCxn id="101" idx="0"/>
          </p:cNvCxnSpPr>
          <p:nvPr/>
        </p:nvCxnSpPr>
        <p:spPr bwMode="auto">
          <a:xfrm flipH="1" flipV="1">
            <a:off x="3267075" y="1676392"/>
            <a:ext cx="38100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AutoShape 128"/>
          <p:cNvCxnSpPr>
            <a:cxnSpLocks noChangeShapeType="1"/>
            <a:stCxn id="105" idx="4"/>
          </p:cNvCxnSpPr>
          <p:nvPr/>
        </p:nvCxnSpPr>
        <p:spPr bwMode="auto">
          <a:xfrm>
            <a:off x="5448300" y="1457317"/>
            <a:ext cx="38100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1" name="AutoShape 129"/>
          <p:cNvCxnSpPr>
            <a:cxnSpLocks noChangeShapeType="1"/>
            <a:stCxn id="102" idx="4"/>
          </p:cNvCxnSpPr>
          <p:nvPr/>
        </p:nvCxnSpPr>
        <p:spPr bwMode="auto">
          <a:xfrm>
            <a:off x="2771775" y="1457317"/>
            <a:ext cx="38100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" name="AutoShape 130"/>
          <p:cNvCxnSpPr>
            <a:cxnSpLocks noChangeShapeType="1"/>
            <a:stCxn id="103" idx="4"/>
          </p:cNvCxnSpPr>
          <p:nvPr/>
        </p:nvCxnSpPr>
        <p:spPr bwMode="auto">
          <a:xfrm>
            <a:off x="3838575" y="1457317"/>
            <a:ext cx="38100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" name="AutoShape 131"/>
          <p:cNvCxnSpPr>
            <a:cxnSpLocks noChangeShapeType="1"/>
            <a:stCxn id="104" idx="0"/>
          </p:cNvCxnSpPr>
          <p:nvPr/>
        </p:nvCxnSpPr>
        <p:spPr bwMode="auto">
          <a:xfrm flipH="1" flipV="1">
            <a:off x="4343400" y="1676392"/>
            <a:ext cx="38100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4" name="AutoShape 132"/>
          <p:cNvCxnSpPr>
            <a:cxnSpLocks noChangeShapeType="1"/>
            <a:stCxn id="45" idx="0"/>
          </p:cNvCxnSpPr>
          <p:nvPr/>
        </p:nvCxnSpPr>
        <p:spPr bwMode="auto">
          <a:xfrm rot="16200000" flipV="1">
            <a:off x="4839893" y="1732348"/>
            <a:ext cx="214314" cy="3571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" name="Rectangle 134"/>
          <p:cNvSpPr>
            <a:spLocks noChangeArrowheads="1"/>
          </p:cNvSpPr>
          <p:nvPr/>
        </p:nvSpPr>
        <p:spPr bwMode="auto">
          <a:xfrm>
            <a:off x="1828800" y="3397270"/>
            <a:ext cx="11430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b="0" dirty="0">
                <a:latin typeface="Helvetica"/>
              </a:rPr>
              <a:t>nodes</a:t>
            </a:r>
          </a:p>
        </p:txBody>
      </p:sp>
      <p:cxnSp>
        <p:nvCxnSpPr>
          <p:cNvPr id="116" name="AutoShape 136"/>
          <p:cNvCxnSpPr>
            <a:cxnSpLocks noChangeShapeType="1"/>
            <a:stCxn id="115" idx="3"/>
            <a:endCxn id="38" idx="2"/>
          </p:cNvCxnSpPr>
          <p:nvPr/>
        </p:nvCxnSpPr>
        <p:spPr bwMode="auto">
          <a:xfrm>
            <a:off x="2971800" y="3565545"/>
            <a:ext cx="449263" cy="22225"/>
          </a:xfrm>
          <a:prstGeom prst="curvedConnector3">
            <a:avLst>
              <a:gd name="adj1" fmla="val 5088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7" name="AutoShape 137"/>
          <p:cNvCxnSpPr>
            <a:cxnSpLocks noChangeShapeType="1"/>
            <a:stCxn id="115" idx="3"/>
            <a:endCxn id="29" idx="5"/>
          </p:cNvCxnSpPr>
          <p:nvPr/>
        </p:nvCxnSpPr>
        <p:spPr bwMode="auto">
          <a:xfrm flipH="1" flipV="1">
            <a:off x="2611438" y="3273445"/>
            <a:ext cx="360362" cy="292100"/>
          </a:xfrm>
          <a:prstGeom prst="curvedConnector4">
            <a:avLst>
              <a:gd name="adj1" fmla="val -63435"/>
              <a:gd name="adj2" fmla="val 70653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AutoShape 138"/>
          <p:cNvCxnSpPr>
            <a:cxnSpLocks noChangeShapeType="1"/>
            <a:stCxn id="115" idx="2"/>
            <a:endCxn id="28" idx="0"/>
          </p:cNvCxnSpPr>
          <p:nvPr/>
        </p:nvCxnSpPr>
        <p:spPr bwMode="auto">
          <a:xfrm rot="16200000" flipH="1">
            <a:off x="2530475" y="3603645"/>
            <a:ext cx="120650" cy="381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9" name="AutoShape 139"/>
          <p:cNvCxnSpPr>
            <a:cxnSpLocks noChangeShapeType="1"/>
            <a:stCxn id="50" idx="2"/>
            <a:endCxn id="29" idx="1"/>
          </p:cNvCxnSpPr>
          <p:nvPr/>
        </p:nvCxnSpPr>
        <p:spPr bwMode="auto">
          <a:xfrm rot="16200000" flipH="1">
            <a:off x="1928807" y="2582877"/>
            <a:ext cx="290746" cy="535231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0" name="AutoShape 140"/>
          <p:cNvCxnSpPr>
            <a:cxnSpLocks noChangeShapeType="1"/>
            <a:stCxn id="38" idx="5"/>
            <a:endCxn id="41" idx="1"/>
          </p:cNvCxnSpPr>
          <p:nvPr/>
        </p:nvCxnSpPr>
        <p:spPr bwMode="auto">
          <a:xfrm>
            <a:off x="3754438" y="3730645"/>
            <a:ext cx="796925" cy="3238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1" name="AutoShape 141"/>
          <p:cNvCxnSpPr>
            <a:cxnSpLocks noChangeShapeType="1"/>
            <a:stCxn id="41" idx="6"/>
            <a:endCxn id="55" idx="2"/>
          </p:cNvCxnSpPr>
          <p:nvPr/>
        </p:nvCxnSpPr>
        <p:spPr bwMode="auto">
          <a:xfrm flipV="1">
            <a:off x="4884738" y="3968770"/>
            <a:ext cx="822325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2" name="AutoShape 142"/>
          <p:cNvCxnSpPr>
            <a:cxnSpLocks noChangeShapeType="1"/>
            <a:stCxn id="55" idx="6"/>
            <a:endCxn id="35" idx="1"/>
          </p:cNvCxnSpPr>
          <p:nvPr/>
        </p:nvCxnSpPr>
        <p:spPr bwMode="auto">
          <a:xfrm>
            <a:off x="6103938" y="3968770"/>
            <a:ext cx="657225" cy="857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" name="AutoShape 143"/>
          <p:cNvCxnSpPr>
            <a:cxnSpLocks noChangeShapeType="1"/>
            <a:endCxn id="51" idx="0"/>
          </p:cNvCxnSpPr>
          <p:nvPr/>
        </p:nvCxnSpPr>
        <p:spPr bwMode="auto">
          <a:xfrm>
            <a:off x="7072330" y="4286256"/>
            <a:ext cx="883439" cy="406414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4" name="AutoShape 144"/>
          <p:cNvCxnSpPr>
            <a:cxnSpLocks noChangeShapeType="1"/>
            <a:stCxn id="37" idx="7"/>
            <a:endCxn id="28" idx="3"/>
          </p:cNvCxnSpPr>
          <p:nvPr/>
        </p:nvCxnSpPr>
        <p:spPr bwMode="auto">
          <a:xfrm flipV="1">
            <a:off x="2001838" y="4187845"/>
            <a:ext cx="644525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25" name="AutoShape 145"/>
          <p:cNvCxnSpPr>
            <a:cxnSpLocks noChangeShapeType="1"/>
            <a:stCxn id="28" idx="6"/>
            <a:endCxn id="41" idx="2"/>
          </p:cNvCxnSpPr>
          <p:nvPr/>
        </p:nvCxnSpPr>
        <p:spPr bwMode="auto">
          <a:xfrm>
            <a:off x="2979738" y="4044970"/>
            <a:ext cx="1508125" cy="152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26" name="AutoShape 146"/>
          <p:cNvCxnSpPr>
            <a:cxnSpLocks noChangeShapeType="1"/>
            <a:stCxn id="55" idx="7"/>
            <a:endCxn id="39" idx="3"/>
          </p:cNvCxnSpPr>
          <p:nvPr/>
        </p:nvCxnSpPr>
        <p:spPr bwMode="auto">
          <a:xfrm flipV="1">
            <a:off x="6040438" y="3425845"/>
            <a:ext cx="720725" cy="400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27" name="AutoShape 147"/>
          <p:cNvCxnSpPr>
            <a:cxnSpLocks noChangeShapeType="1"/>
            <a:stCxn id="39" idx="6"/>
            <a:endCxn id="49" idx="1"/>
          </p:cNvCxnSpPr>
          <p:nvPr/>
        </p:nvCxnSpPr>
        <p:spPr bwMode="auto">
          <a:xfrm>
            <a:off x="7086600" y="3282970"/>
            <a:ext cx="600076" cy="50876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28" name="Line 148"/>
          <p:cNvSpPr>
            <a:spLocks noChangeShapeType="1"/>
          </p:cNvSpPr>
          <p:nvPr/>
        </p:nvSpPr>
        <p:spPr bwMode="auto">
          <a:xfrm flipV="1">
            <a:off x="4876800" y="3930670"/>
            <a:ext cx="838200" cy="228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cxnSp>
        <p:nvCxnSpPr>
          <p:cNvPr id="129" name="AutoShape 149"/>
          <p:cNvCxnSpPr>
            <a:cxnSpLocks noChangeShapeType="1"/>
            <a:stCxn id="36" idx="7"/>
            <a:endCxn id="40" idx="2"/>
          </p:cNvCxnSpPr>
          <p:nvPr/>
        </p:nvCxnSpPr>
        <p:spPr bwMode="auto">
          <a:xfrm flipV="1">
            <a:off x="2916238" y="4578370"/>
            <a:ext cx="657225" cy="314325"/>
          </a:xfrm>
          <a:prstGeom prst="straightConnector1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</p:spPr>
      </p:cxnSp>
      <p:cxnSp>
        <p:nvCxnSpPr>
          <p:cNvPr id="130" name="AutoShape 150"/>
          <p:cNvCxnSpPr>
            <a:cxnSpLocks noChangeShapeType="1"/>
            <a:stCxn id="55" idx="0"/>
            <a:endCxn id="32" idx="4"/>
          </p:cNvCxnSpPr>
          <p:nvPr/>
        </p:nvCxnSpPr>
        <p:spPr bwMode="auto">
          <a:xfrm flipV="1">
            <a:off x="5905500" y="3176608"/>
            <a:ext cx="228600" cy="593725"/>
          </a:xfrm>
          <a:prstGeom prst="straightConnector1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</p:spPr>
      </p:cxnSp>
      <p:cxnSp>
        <p:nvCxnSpPr>
          <p:cNvPr id="131" name="AutoShape 151"/>
          <p:cNvCxnSpPr>
            <a:cxnSpLocks noChangeShapeType="1"/>
            <a:stCxn id="133" idx="3"/>
            <a:endCxn id="32" idx="7"/>
          </p:cNvCxnSpPr>
          <p:nvPr/>
        </p:nvCxnSpPr>
        <p:spPr bwMode="auto">
          <a:xfrm rot="5400000">
            <a:off x="6377545" y="2253173"/>
            <a:ext cx="481553" cy="699033"/>
          </a:xfrm>
          <a:prstGeom prst="straightConnector1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</p:spPr>
      </p:cxnSp>
      <p:sp>
        <p:nvSpPr>
          <p:cNvPr id="132" name="Line 154"/>
          <p:cNvSpPr>
            <a:spLocks noChangeShapeType="1"/>
          </p:cNvSpPr>
          <p:nvPr/>
        </p:nvSpPr>
        <p:spPr bwMode="auto">
          <a:xfrm flipV="1">
            <a:off x="4876800" y="4006870"/>
            <a:ext cx="838200" cy="228600"/>
          </a:xfrm>
          <a:prstGeom prst="line">
            <a:avLst/>
          </a:prstGeom>
          <a:noFill/>
          <a:ln w="25400">
            <a:solidFill>
              <a:srgbClr val="FF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33" name="Oval 155"/>
          <p:cNvSpPr>
            <a:spLocks noChangeArrowheads="1"/>
          </p:cNvSpPr>
          <p:nvPr/>
        </p:nvSpPr>
        <p:spPr bwMode="auto">
          <a:xfrm>
            <a:off x="6900882" y="1971668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800" b="0" dirty="0">
                <a:solidFill>
                  <a:schemeClr val="tx1"/>
                </a:solidFill>
                <a:latin typeface="Helvetica"/>
              </a:rPr>
              <a:t>AP</a:t>
            </a:r>
          </a:p>
        </p:txBody>
      </p:sp>
      <p:sp>
        <p:nvSpPr>
          <p:cNvPr id="134" name="Oval 156"/>
          <p:cNvSpPr>
            <a:spLocks noChangeArrowheads="1"/>
          </p:cNvSpPr>
          <p:nvPr/>
        </p:nvSpPr>
        <p:spPr bwMode="auto">
          <a:xfrm>
            <a:off x="6643702" y="1071546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600" b="0" dirty="0">
                <a:solidFill>
                  <a:schemeClr val="bg1"/>
                </a:solidFill>
                <a:latin typeface="Helvetica"/>
              </a:rPr>
              <a:t>W1</a:t>
            </a:r>
          </a:p>
        </p:txBody>
      </p:sp>
      <p:sp>
        <p:nvSpPr>
          <p:cNvPr id="135" name="Oval 157"/>
          <p:cNvSpPr>
            <a:spLocks noChangeArrowheads="1"/>
          </p:cNvSpPr>
          <p:nvPr/>
        </p:nvSpPr>
        <p:spPr bwMode="auto">
          <a:xfrm>
            <a:off x="8001000" y="118747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600" b="0" dirty="0">
                <a:solidFill>
                  <a:schemeClr val="bg1"/>
                </a:solidFill>
                <a:latin typeface="Helvetica"/>
              </a:rPr>
              <a:t>W2</a:t>
            </a:r>
          </a:p>
        </p:txBody>
      </p:sp>
      <p:sp>
        <p:nvSpPr>
          <p:cNvPr id="136" name="Oval 158"/>
          <p:cNvSpPr>
            <a:spLocks noChangeArrowheads="1"/>
          </p:cNvSpPr>
          <p:nvPr/>
        </p:nvSpPr>
        <p:spPr bwMode="auto">
          <a:xfrm>
            <a:off x="8229600" y="187327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600" b="0" dirty="0">
                <a:solidFill>
                  <a:schemeClr val="bg1"/>
                </a:solidFill>
                <a:latin typeface="Helvetica"/>
              </a:rPr>
              <a:t>W3</a:t>
            </a:r>
          </a:p>
        </p:txBody>
      </p:sp>
      <p:sp>
        <p:nvSpPr>
          <p:cNvPr id="137" name="Oval 159"/>
          <p:cNvSpPr>
            <a:spLocks noChangeArrowheads="1"/>
          </p:cNvSpPr>
          <p:nvPr/>
        </p:nvSpPr>
        <p:spPr bwMode="auto">
          <a:xfrm>
            <a:off x="8329642" y="2757486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1600" b="0" dirty="0">
                <a:solidFill>
                  <a:schemeClr val="bg1"/>
                </a:solidFill>
                <a:latin typeface="Helvetica"/>
              </a:rPr>
              <a:t>W4</a:t>
            </a:r>
          </a:p>
        </p:txBody>
      </p:sp>
      <p:cxnSp>
        <p:nvCxnSpPr>
          <p:cNvPr id="138" name="AutoShape 160"/>
          <p:cNvCxnSpPr>
            <a:cxnSpLocks noChangeShapeType="1"/>
            <a:stCxn id="133" idx="0"/>
            <a:endCxn id="134" idx="4"/>
          </p:cNvCxnSpPr>
          <p:nvPr/>
        </p:nvCxnSpPr>
        <p:spPr bwMode="auto">
          <a:xfrm rot="16200000" flipV="1">
            <a:off x="6779431" y="1621617"/>
            <a:ext cx="442922" cy="257180"/>
          </a:xfrm>
          <a:prstGeom prst="curvedConnector3">
            <a:avLst>
              <a:gd name="adj1" fmla="val 50000"/>
            </a:avLst>
          </a:prstGeom>
          <a:noFill/>
          <a:ln w="31750" cap="rnd">
            <a:solidFill>
              <a:srgbClr val="FF66FF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139" name="AutoShape 161"/>
          <p:cNvCxnSpPr>
            <a:cxnSpLocks noChangeShapeType="1"/>
            <a:stCxn id="133" idx="7"/>
            <a:endCxn id="135" idx="3"/>
          </p:cNvCxnSpPr>
          <p:nvPr/>
        </p:nvCxnSpPr>
        <p:spPr bwMode="auto">
          <a:xfrm rot="5400000" flipH="1" flipV="1">
            <a:off x="7449087" y="1419755"/>
            <a:ext cx="460908" cy="776828"/>
          </a:xfrm>
          <a:prstGeom prst="curvedConnector3">
            <a:avLst>
              <a:gd name="adj1" fmla="val 50000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140" name="AutoShape 162"/>
          <p:cNvCxnSpPr>
            <a:cxnSpLocks noChangeShapeType="1"/>
            <a:stCxn id="133" idx="4"/>
          </p:cNvCxnSpPr>
          <p:nvPr/>
        </p:nvCxnSpPr>
        <p:spPr bwMode="auto">
          <a:xfrm rot="16200000" flipH="1">
            <a:off x="7482189" y="2076160"/>
            <a:ext cx="504549" cy="1209963"/>
          </a:xfrm>
          <a:prstGeom prst="curvedConnector2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141" name="AutoShape 163"/>
          <p:cNvCxnSpPr>
            <a:cxnSpLocks noChangeShapeType="1"/>
            <a:stCxn id="133" idx="6"/>
            <a:endCxn id="136" idx="3"/>
          </p:cNvCxnSpPr>
          <p:nvPr/>
        </p:nvCxnSpPr>
        <p:spPr bwMode="auto">
          <a:xfrm>
            <a:off x="7358082" y="2200268"/>
            <a:ext cx="938473" cy="63247"/>
          </a:xfrm>
          <a:prstGeom prst="curvedConnector4">
            <a:avLst>
              <a:gd name="adj1" fmla="val 46433"/>
              <a:gd name="adj2" fmla="val 461440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152" name="AutoShape 104"/>
          <p:cNvCxnSpPr>
            <a:cxnSpLocks noChangeShapeType="1"/>
            <a:stCxn id="48" idx="0"/>
            <a:endCxn id="33" idx="5"/>
          </p:cNvCxnSpPr>
          <p:nvPr/>
        </p:nvCxnSpPr>
        <p:spPr bwMode="auto">
          <a:xfrm rot="16200000" flipV="1">
            <a:off x="6151737" y="4830141"/>
            <a:ext cx="344714" cy="5677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5" name="AutoShape 93"/>
          <p:cNvCxnSpPr>
            <a:cxnSpLocks noChangeShapeType="1"/>
            <a:stCxn id="42" idx="4"/>
            <a:endCxn id="54" idx="0"/>
          </p:cNvCxnSpPr>
          <p:nvPr/>
        </p:nvCxnSpPr>
        <p:spPr bwMode="auto">
          <a:xfrm rot="16200000" flipH="1">
            <a:off x="4991100" y="3016270"/>
            <a:ext cx="304800" cy="304800"/>
          </a:xfrm>
          <a:prstGeom prst="straightConnector1">
            <a:avLst/>
          </a:prstGeom>
          <a:noFill/>
          <a:ln w="25400">
            <a:solidFill>
              <a:srgbClr val="0033CC"/>
            </a:solidFill>
            <a:round/>
            <a:headEnd/>
            <a:tailEnd/>
          </a:ln>
        </p:spPr>
      </p:cxnSp>
      <p:cxnSp>
        <p:nvCxnSpPr>
          <p:cNvPr id="158" name="AutoShape 93"/>
          <p:cNvCxnSpPr>
            <a:cxnSpLocks noChangeShapeType="1"/>
          </p:cNvCxnSpPr>
          <p:nvPr/>
        </p:nvCxnSpPr>
        <p:spPr bwMode="auto">
          <a:xfrm flipV="1">
            <a:off x="3962400" y="4286256"/>
            <a:ext cx="538162" cy="246296"/>
          </a:xfrm>
          <a:prstGeom prst="straightConnector1">
            <a:avLst/>
          </a:prstGeom>
          <a:noFill/>
          <a:ln w="25400">
            <a:solidFill>
              <a:srgbClr val="0033CC"/>
            </a:solidFill>
            <a:round/>
            <a:headEnd/>
            <a:tailEnd/>
          </a:ln>
        </p:spPr>
      </p:cxnSp>
      <p:cxnSp>
        <p:nvCxnSpPr>
          <p:cNvPr id="164" name="AutoShape 93"/>
          <p:cNvCxnSpPr>
            <a:cxnSpLocks noChangeShapeType="1"/>
            <a:stCxn id="41" idx="7"/>
            <a:endCxn id="54" idx="3"/>
          </p:cNvCxnSpPr>
          <p:nvPr/>
        </p:nvCxnSpPr>
        <p:spPr bwMode="auto">
          <a:xfrm rot="5400000" flipH="1" flipV="1">
            <a:off x="4782904" y="3684374"/>
            <a:ext cx="416392" cy="340192"/>
          </a:xfrm>
          <a:prstGeom prst="straightConnector1">
            <a:avLst/>
          </a:prstGeom>
          <a:noFill/>
          <a:ln w="25400">
            <a:solidFill>
              <a:srgbClr val="0033CC"/>
            </a:solidFill>
            <a:round/>
            <a:headEnd/>
            <a:tailEnd/>
          </a:ln>
        </p:spPr>
      </p:cxnSp>
      <p:sp>
        <p:nvSpPr>
          <p:cNvPr id="1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Computer Networks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229100" y="3770333"/>
            <a:ext cx="914400" cy="9144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716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99392"/>
            <a:ext cx="9036496" cy="1143000"/>
          </a:xfrm>
        </p:spPr>
        <p:txBody>
          <a:bodyPr/>
          <a:lstStyle/>
          <a:p>
            <a:r>
              <a:rPr lang="en-US" dirty="0"/>
              <a:t>How do Loss and Delay occur?</a:t>
            </a:r>
            <a:endParaRPr lang="en-US" sz="4400" dirty="0"/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4495" y="1283487"/>
            <a:ext cx="8135937" cy="19442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packets </a:t>
            </a:r>
            <a:r>
              <a:rPr lang="en-US" i="1" dirty="0">
                <a:solidFill>
                  <a:srgbClr val="008000"/>
                </a:solidFill>
              </a:rPr>
              <a:t>queue</a:t>
            </a:r>
            <a:r>
              <a:rPr lang="en-US" dirty="0"/>
              <a:t> in router buffers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990033"/>
                </a:solidFill>
              </a:rPr>
              <a:t>when the sum of the arriving packets at the router exceeds the output link capacity.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98575" y="4547245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184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547245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2339975" y="4305945"/>
            <a:ext cx="1198563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2339975" y="4237683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442" name="Oval 8"/>
          <p:cNvSpPr>
            <a:spLocks noChangeArrowheads="1"/>
          </p:cNvSpPr>
          <p:nvPr/>
        </p:nvSpPr>
        <p:spPr bwMode="auto">
          <a:xfrm>
            <a:off x="2349500" y="4009083"/>
            <a:ext cx="1198563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grpSp>
        <p:nvGrpSpPr>
          <p:cNvPr id="18443" name="Group 9"/>
          <p:cNvGrpSpPr>
            <a:grpSpLocks/>
          </p:cNvGrpSpPr>
          <p:nvPr/>
        </p:nvGrpSpPr>
        <p:grpSpPr bwMode="auto">
          <a:xfrm>
            <a:off x="2695575" y="4039245"/>
            <a:ext cx="498475" cy="119063"/>
            <a:chOff x="2208" y="2184"/>
            <a:chExt cx="176" cy="69"/>
          </a:xfrm>
        </p:grpSpPr>
        <p:grpSp>
          <p:nvGrpSpPr>
            <p:cNvPr id="18485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8490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18491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18492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  <p:grpSp>
          <p:nvGrpSpPr>
            <p:cNvPr id="18486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8487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18488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18489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</p:grpSp>
      <p:sp>
        <p:nvSpPr>
          <p:cNvPr id="18444" name="Oval 18"/>
          <p:cNvSpPr>
            <a:spLocks noChangeArrowheads="1"/>
          </p:cNvSpPr>
          <p:nvPr/>
        </p:nvSpPr>
        <p:spPr bwMode="auto">
          <a:xfrm>
            <a:off x="5435600" y="4324995"/>
            <a:ext cx="1198563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45" name="Line 19"/>
          <p:cNvSpPr>
            <a:spLocks noChangeShapeType="1"/>
          </p:cNvSpPr>
          <p:nvPr/>
        </p:nvSpPr>
        <p:spPr bwMode="auto">
          <a:xfrm>
            <a:off x="5445125" y="430435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46" name="Rectangle 20"/>
          <p:cNvSpPr>
            <a:spLocks noChangeArrowheads="1"/>
          </p:cNvSpPr>
          <p:nvPr/>
        </p:nvSpPr>
        <p:spPr bwMode="auto">
          <a:xfrm>
            <a:off x="5445125" y="4266258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447" name="Oval 21"/>
          <p:cNvSpPr>
            <a:spLocks noChangeArrowheads="1"/>
          </p:cNvSpPr>
          <p:nvPr/>
        </p:nvSpPr>
        <p:spPr bwMode="auto">
          <a:xfrm>
            <a:off x="5454650" y="4037658"/>
            <a:ext cx="1198563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graphicFrame>
        <p:nvGraphicFramePr>
          <p:cNvPr id="18435" name="Object 23"/>
          <p:cNvGraphicFramePr>
            <a:graphicFrameLocks noChangeAspect="1"/>
          </p:cNvGraphicFramePr>
          <p:nvPr/>
        </p:nvGraphicFramePr>
        <p:xfrm>
          <a:off x="984250" y="3537595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1843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3537595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Line 24"/>
          <p:cNvSpPr>
            <a:spLocks noChangeShapeType="1"/>
          </p:cNvSpPr>
          <p:nvPr/>
        </p:nvSpPr>
        <p:spPr bwMode="auto">
          <a:xfrm>
            <a:off x="1609725" y="3943995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49" name="Line 25"/>
          <p:cNvSpPr>
            <a:spLocks noChangeShapeType="1"/>
          </p:cNvSpPr>
          <p:nvPr/>
        </p:nvSpPr>
        <p:spPr bwMode="auto">
          <a:xfrm flipV="1">
            <a:off x="1914525" y="4929833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50" name="Line 26"/>
          <p:cNvSpPr>
            <a:spLocks noChangeShapeType="1"/>
          </p:cNvSpPr>
          <p:nvPr/>
        </p:nvSpPr>
        <p:spPr bwMode="auto">
          <a:xfrm>
            <a:off x="3533775" y="4363095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51" name="Line 28"/>
          <p:cNvSpPr>
            <a:spLocks noChangeShapeType="1"/>
          </p:cNvSpPr>
          <p:nvPr/>
        </p:nvSpPr>
        <p:spPr bwMode="auto">
          <a:xfrm flipH="1">
            <a:off x="2114550" y="3934470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52" name="Line 29"/>
          <p:cNvSpPr>
            <a:spLocks noChangeShapeType="1"/>
          </p:cNvSpPr>
          <p:nvPr/>
        </p:nvSpPr>
        <p:spPr bwMode="auto">
          <a:xfrm>
            <a:off x="2124075" y="4367858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53" name="Rectangle 40"/>
          <p:cNvSpPr>
            <a:spLocks noChangeArrowheads="1"/>
          </p:cNvSpPr>
          <p:nvPr/>
        </p:nvSpPr>
        <p:spPr bwMode="auto">
          <a:xfrm>
            <a:off x="3200400" y="4234508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454" name="Rectangle 41"/>
          <p:cNvSpPr>
            <a:spLocks noChangeArrowheads="1"/>
          </p:cNvSpPr>
          <p:nvPr/>
        </p:nvSpPr>
        <p:spPr bwMode="auto">
          <a:xfrm>
            <a:off x="3362325" y="4234508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55" name="Rectangle 42"/>
          <p:cNvSpPr>
            <a:spLocks noChangeArrowheads="1"/>
          </p:cNvSpPr>
          <p:nvPr/>
        </p:nvSpPr>
        <p:spPr bwMode="auto">
          <a:xfrm>
            <a:off x="2147888" y="413449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56" name="Line 44"/>
          <p:cNvSpPr>
            <a:spLocks noChangeShapeType="1"/>
          </p:cNvSpPr>
          <p:nvPr/>
        </p:nvSpPr>
        <p:spPr bwMode="auto">
          <a:xfrm>
            <a:off x="2324100" y="4239270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57" name="Line 45"/>
          <p:cNvSpPr>
            <a:spLocks noChangeShapeType="1"/>
          </p:cNvSpPr>
          <p:nvPr/>
        </p:nvSpPr>
        <p:spPr bwMode="auto">
          <a:xfrm flipV="1">
            <a:off x="1990725" y="4515495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58" name="Text Box 47"/>
          <p:cNvSpPr txBox="1">
            <a:spLocks noChangeArrowheads="1"/>
          </p:cNvSpPr>
          <p:nvPr/>
        </p:nvSpPr>
        <p:spPr bwMode="auto">
          <a:xfrm>
            <a:off x="579987" y="3777432"/>
            <a:ext cx="527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990033"/>
                </a:solidFill>
                <a:latin typeface="Helvetica"/>
              </a:rPr>
              <a:t>14</a:t>
            </a:r>
          </a:p>
        </p:txBody>
      </p:sp>
      <p:sp>
        <p:nvSpPr>
          <p:cNvPr id="18459" name="Text Box 48"/>
          <p:cNvSpPr txBox="1">
            <a:spLocks noChangeArrowheads="1"/>
          </p:cNvSpPr>
          <p:nvPr/>
        </p:nvSpPr>
        <p:spPr bwMode="auto">
          <a:xfrm>
            <a:off x="841131" y="4580583"/>
            <a:ext cx="527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Helvetica"/>
              </a:rPr>
              <a:t>12</a:t>
            </a:r>
          </a:p>
        </p:txBody>
      </p:sp>
      <p:sp>
        <p:nvSpPr>
          <p:cNvPr id="18460" name="Rectangle 63"/>
          <p:cNvSpPr>
            <a:spLocks noChangeArrowheads="1"/>
          </p:cNvSpPr>
          <p:nvPr/>
        </p:nvSpPr>
        <p:spPr bwMode="auto">
          <a:xfrm>
            <a:off x="3490913" y="417259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586163" y="2708920"/>
            <a:ext cx="4040187" cy="1454150"/>
            <a:chOff x="2259" y="2090"/>
            <a:chExt cx="2545" cy="916"/>
          </a:xfrm>
        </p:grpSpPr>
        <p:sp>
          <p:nvSpPr>
            <p:cNvPr id="18483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latin typeface="Helvetica"/>
                </a:rPr>
                <a:t>packet being transmitted </a:t>
              </a:r>
              <a:r>
                <a:rPr lang="en-US" sz="1800" dirty="0">
                  <a:solidFill>
                    <a:srgbClr val="990033"/>
                  </a:solidFill>
                  <a:latin typeface="Helvetica"/>
                </a:rPr>
                <a:t>(delay)</a:t>
              </a:r>
            </a:p>
          </p:txBody>
        </p:sp>
        <p:sp>
          <p:nvSpPr>
            <p:cNvPr id="18484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338513" y="4493270"/>
            <a:ext cx="3462337" cy="804863"/>
            <a:chOff x="2103" y="3214"/>
            <a:chExt cx="2181" cy="507"/>
          </a:xfrm>
        </p:grpSpPr>
        <p:sp>
          <p:nvSpPr>
            <p:cNvPr id="18481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latin typeface="Helvetica"/>
                </a:rPr>
                <a:t>packets </a:t>
              </a:r>
              <a:r>
                <a:rPr lang="en-US" sz="1800" dirty="0" err="1">
                  <a:latin typeface="Helvetica"/>
                </a:rPr>
                <a:t>queueing</a:t>
              </a:r>
              <a:r>
                <a:rPr lang="en-US" sz="1800" dirty="0">
                  <a:solidFill>
                    <a:srgbClr val="FF0000"/>
                  </a:solidFill>
                  <a:latin typeface="Helvetica"/>
                </a:rPr>
                <a:t> </a:t>
              </a:r>
              <a:r>
                <a:rPr lang="en-US" sz="1800" dirty="0">
                  <a:solidFill>
                    <a:srgbClr val="990033"/>
                  </a:solidFill>
                  <a:latin typeface="Helvetica"/>
                </a:rPr>
                <a:t>(delay)</a:t>
              </a:r>
            </a:p>
          </p:txBody>
        </p:sp>
        <p:sp>
          <p:nvSpPr>
            <p:cNvPr id="18482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</p:grpSp>
      <p:grpSp>
        <p:nvGrpSpPr>
          <p:cNvPr id="18463" name="Group 74"/>
          <p:cNvGrpSpPr>
            <a:grpSpLocks/>
          </p:cNvGrpSpPr>
          <p:nvPr/>
        </p:nvGrpSpPr>
        <p:grpSpPr bwMode="auto">
          <a:xfrm>
            <a:off x="5781675" y="4096395"/>
            <a:ext cx="498475" cy="119063"/>
            <a:chOff x="2208" y="2184"/>
            <a:chExt cx="176" cy="69"/>
          </a:xfrm>
        </p:grpSpPr>
        <p:grpSp>
          <p:nvGrpSpPr>
            <p:cNvPr id="18473" name="Group 75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8478" name="Line 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18479" name="Line 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18480" name="Line 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  <p:grpSp>
          <p:nvGrpSpPr>
            <p:cNvPr id="18474" name="Group 79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8475" name="Line 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18476" name="Line 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18477" name="Line 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</p:grpSp>
      <p:sp>
        <p:nvSpPr>
          <p:cNvPr id="18464" name="Rectangle 84"/>
          <p:cNvSpPr>
            <a:spLocks noChangeArrowheads="1"/>
          </p:cNvSpPr>
          <p:nvPr/>
        </p:nvSpPr>
        <p:spPr bwMode="auto">
          <a:xfrm>
            <a:off x="1673225" y="3663008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65" name="Line 85"/>
          <p:cNvSpPr>
            <a:spLocks noChangeShapeType="1"/>
          </p:cNvSpPr>
          <p:nvPr/>
        </p:nvSpPr>
        <p:spPr bwMode="auto">
          <a:xfrm>
            <a:off x="1803400" y="3769370"/>
            <a:ext cx="2428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66" name="Rectangle 86"/>
          <p:cNvSpPr>
            <a:spLocks noChangeArrowheads="1"/>
          </p:cNvSpPr>
          <p:nvPr/>
        </p:nvSpPr>
        <p:spPr bwMode="auto">
          <a:xfrm>
            <a:off x="1944688" y="469329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467" name="Rectangle 88"/>
          <p:cNvSpPr>
            <a:spLocks noChangeArrowheads="1"/>
          </p:cNvSpPr>
          <p:nvPr/>
        </p:nvSpPr>
        <p:spPr bwMode="auto">
          <a:xfrm>
            <a:off x="3060700" y="4234508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468" name="Rectangle 89"/>
          <p:cNvSpPr>
            <a:spLocks noChangeArrowheads="1"/>
          </p:cNvSpPr>
          <p:nvPr/>
        </p:nvSpPr>
        <p:spPr bwMode="auto">
          <a:xfrm>
            <a:off x="2921000" y="4234508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469" name="Rectangle 90"/>
          <p:cNvSpPr>
            <a:spLocks noChangeArrowheads="1"/>
          </p:cNvSpPr>
          <p:nvPr/>
        </p:nvSpPr>
        <p:spPr bwMode="auto">
          <a:xfrm>
            <a:off x="2781300" y="4234508"/>
            <a:ext cx="147638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Helvetica"/>
            </a:endParaRPr>
          </a:p>
        </p:txBody>
      </p: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2517775" y="4516339"/>
            <a:ext cx="4224338" cy="1509714"/>
            <a:chOff x="1586" y="3022"/>
            <a:chExt cx="2661" cy="951"/>
          </a:xfrm>
        </p:grpSpPr>
        <p:sp>
          <p:nvSpPr>
            <p:cNvPr id="18471" name="Line 91"/>
            <p:cNvSpPr>
              <a:spLocks noChangeShapeType="1"/>
            </p:cNvSpPr>
            <p:nvPr/>
          </p:nvSpPr>
          <p:spPr bwMode="auto">
            <a:xfrm rot="10800000" flipH="1">
              <a:off x="1798" y="3022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8472" name="Text Box 92"/>
            <p:cNvSpPr txBox="1">
              <a:spLocks noChangeArrowheads="1"/>
            </p:cNvSpPr>
            <p:nvPr/>
          </p:nvSpPr>
          <p:spPr bwMode="auto">
            <a:xfrm>
              <a:off x="1586" y="3566"/>
              <a:ext cx="266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latin typeface="Helvetica"/>
                </a:rPr>
                <a:t>free (available) buffers: arriving packets </a:t>
              </a:r>
            </a:p>
            <a:p>
              <a:r>
                <a:rPr lang="en-US" sz="1800" dirty="0">
                  <a:latin typeface="Helvetica"/>
                </a:rPr>
                <a:t>dropped </a:t>
              </a:r>
              <a:r>
                <a:rPr lang="en-US" sz="1800" dirty="0">
                  <a:solidFill>
                    <a:srgbClr val="990033"/>
                  </a:solidFill>
                  <a:latin typeface="Helvetica"/>
                </a:rPr>
                <a:t>(loss</a:t>
              </a:r>
              <a:r>
                <a:rPr lang="en-US" sz="1800" dirty="0">
                  <a:latin typeface="Helvetica"/>
                </a:rPr>
                <a:t>) if no free buffers</a:t>
              </a:r>
            </a:p>
          </p:txBody>
        </p:sp>
      </p:grpSp>
      <p:sp>
        <p:nvSpPr>
          <p:cNvPr id="63" name="Text Box 47"/>
          <p:cNvSpPr txBox="1">
            <a:spLocks noChangeArrowheads="1"/>
          </p:cNvSpPr>
          <p:nvPr/>
        </p:nvSpPr>
        <p:spPr bwMode="auto">
          <a:xfrm>
            <a:off x="2707670" y="3401368"/>
            <a:ext cx="527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Helvetica"/>
              </a:rPr>
              <a:t>15</a:t>
            </a:r>
          </a:p>
        </p:txBody>
      </p:sp>
      <p:sp>
        <p:nvSpPr>
          <p:cNvPr id="64" name="Text Box 47"/>
          <p:cNvSpPr txBox="1">
            <a:spLocks noChangeArrowheads="1"/>
          </p:cNvSpPr>
          <p:nvPr/>
        </p:nvSpPr>
        <p:spPr bwMode="auto">
          <a:xfrm>
            <a:off x="5798893" y="3401367"/>
            <a:ext cx="527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Helvetica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751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2051050" y="3429000"/>
            <a:ext cx="1296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7037388" y="3429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508625" y="3429000"/>
            <a:ext cx="676275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84213" y="3000372"/>
            <a:ext cx="1371600" cy="8969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latin typeface="Helvetica"/>
              </a:rPr>
              <a:t>Customer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 dirty="0">
                <a:latin typeface="Helvetica"/>
              </a:rPr>
              <a:t>Arrivals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898900" y="3967163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Helvetica"/>
              </a:rPr>
              <a:t>Queue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967413" y="3895725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Helvetica"/>
              </a:rPr>
              <a:t>Server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365500" y="2976563"/>
            <a:ext cx="4572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779838" y="2971800"/>
            <a:ext cx="4572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211638" y="2971800"/>
            <a:ext cx="4572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643438" y="2971800"/>
            <a:ext cx="4572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076825" y="2971800"/>
            <a:ext cx="4572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Simple </a:t>
            </a:r>
            <a:r>
              <a:rPr lang="en-US" dirty="0" err="1"/>
              <a:t>Queueing</a:t>
            </a:r>
            <a:r>
              <a:rPr lang="en-US" dirty="0"/>
              <a:t> Model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6156325" y="2946400"/>
            <a:ext cx="914400" cy="9144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2817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/>
              <a:t>Router Node </a:t>
            </a:r>
          </a:p>
        </p:txBody>
      </p:sp>
      <p:sp>
        <p:nvSpPr>
          <p:cNvPr id="16389" name="Oval 3"/>
          <p:cNvSpPr>
            <a:spLocks noChangeArrowheads="1"/>
          </p:cNvSpPr>
          <p:nvPr/>
        </p:nvSpPr>
        <p:spPr bwMode="auto">
          <a:xfrm>
            <a:off x="1744689" y="1514496"/>
            <a:ext cx="5029200" cy="41910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6786578" y="3643315"/>
            <a:ext cx="145732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 flipV="1">
            <a:off x="6300814" y="1247796"/>
            <a:ext cx="19050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6429388" y="4714884"/>
            <a:ext cx="1785950" cy="1257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204814" y="3609996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>
            <a:off x="433414" y="1095396"/>
            <a:ext cx="2133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 flipV="1">
            <a:off x="214282" y="5057796"/>
            <a:ext cx="2209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V="1">
            <a:off x="4197695" y="5738834"/>
            <a:ext cx="45719" cy="5476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16399" name="Rectangle 13"/>
          <p:cNvSpPr>
            <a:spLocks noChangeArrowheads="1"/>
          </p:cNvSpPr>
          <p:nvPr/>
        </p:nvSpPr>
        <p:spPr bwMode="auto">
          <a:xfrm>
            <a:off x="4929214" y="3152796"/>
            <a:ext cx="457200" cy="914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6401" name="Oval 15"/>
          <p:cNvSpPr>
            <a:spLocks noChangeArrowheads="1"/>
          </p:cNvSpPr>
          <p:nvPr/>
        </p:nvSpPr>
        <p:spPr bwMode="auto">
          <a:xfrm>
            <a:off x="5843614" y="3152796"/>
            <a:ext cx="914400" cy="9144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5386414" y="3609996"/>
            <a:ext cx="4572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16404" name="Rectangle 19"/>
          <p:cNvSpPr>
            <a:spLocks noChangeArrowheads="1"/>
          </p:cNvSpPr>
          <p:nvPr/>
        </p:nvSpPr>
        <p:spPr bwMode="auto">
          <a:xfrm>
            <a:off x="357214" y="3076596"/>
            <a:ext cx="1066800" cy="457200"/>
          </a:xfrm>
          <a:prstGeom prst="rect">
            <a:avLst/>
          </a:prstGeom>
          <a:noFill/>
          <a:ln w="25400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1400" b="1" dirty="0">
                <a:solidFill>
                  <a:srgbClr val="0033CC"/>
                </a:solidFill>
                <a:latin typeface="Helvetica"/>
              </a:rPr>
              <a:t>packet</a:t>
            </a:r>
          </a:p>
        </p:txBody>
      </p:sp>
      <p:sp>
        <p:nvSpPr>
          <p:cNvPr id="16408" name="Rectangle 25"/>
          <p:cNvSpPr>
            <a:spLocks noChangeArrowheads="1"/>
          </p:cNvSpPr>
          <p:nvPr/>
        </p:nvSpPr>
        <p:spPr bwMode="auto">
          <a:xfrm>
            <a:off x="3295616" y="1714488"/>
            <a:ext cx="1847888" cy="92866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600" dirty="0">
                <a:solidFill>
                  <a:srgbClr val="A50021"/>
                </a:solidFill>
                <a:latin typeface="Helvetica"/>
              </a:rPr>
              <a:t>    </a:t>
            </a:r>
            <a:r>
              <a:rPr lang="en-US" sz="3600" dirty="0">
                <a:latin typeface="Helvetica"/>
              </a:rPr>
              <a:t>node</a:t>
            </a:r>
            <a:r>
              <a:rPr lang="en-US" sz="3600" dirty="0">
                <a:solidFill>
                  <a:srgbClr val="A50021"/>
                </a:solidFill>
                <a:latin typeface="Helvetica"/>
              </a:rPr>
              <a:t> </a:t>
            </a:r>
            <a:r>
              <a:rPr lang="en-US" sz="3600" dirty="0">
                <a:latin typeface="Helvetica"/>
              </a:rPr>
              <a:t>15</a:t>
            </a:r>
            <a:r>
              <a:rPr lang="en-US" sz="3600" dirty="0">
                <a:solidFill>
                  <a:srgbClr val="A50021"/>
                </a:solidFill>
                <a:latin typeface="Helvetica"/>
              </a:rPr>
              <a:t>  </a:t>
            </a:r>
            <a:r>
              <a:rPr lang="en-US" sz="2400" dirty="0">
                <a:solidFill>
                  <a:srgbClr val="A50021"/>
                </a:solidFill>
                <a:latin typeface="Helvetica"/>
              </a:rPr>
              <a:t>     </a:t>
            </a:r>
          </a:p>
        </p:txBody>
      </p:sp>
      <p:sp>
        <p:nvSpPr>
          <p:cNvPr id="16409" name="Oval 27"/>
          <p:cNvSpPr>
            <a:spLocks noChangeArrowheads="1"/>
          </p:cNvSpPr>
          <p:nvPr/>
        </p:nvSpPr>
        <p:spPr bwMode="auto">
          <a:xfrm>
            <a:off x="8229600" y="3155714"/>
            <a:ext cx="914400" cy="914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Helvetica"/>
              </a:rPr>
              <a:t>  </a:t>
            </a:r>
          </a:p>
          <a:p>
            <a:r>
              <a:rPr lang="en-US" dirty="0">
                <a:latin typeface="Helvetica"/>
              </a:rPr>
              <a:t>17</a:t>
            </a:r>
          </a:p>
          <a:p>
            <a:r>
              <a:rPr lang="en-US" sz="4000" dirty="0">
                <a:solidFill>
                  <a:srgbClr val="A50021"/>
                </a:solidFill>
                <a:latin typeface="Helvetica"/>
              </a:rPr>
              <a:t>    </a:t>
            </a:r>
          </a:p>
        </p:txBody>
      </p:sp>
      <p:sp>
        <p:nvSpPr>
          <p:cNvPr id="16410" name="Rectangle 28"/>
          <p:cNvSpPr>
            <a:spLocks noChangeArrowheads="1"/>
          </p:cNvSpPr>
          <p:nvPr/>
        </p:nvSpPr>
        <p:spPr bwMode="auto">
          <a:xfrm>
            <a:off x="3252814" y="4143396"/>
            <a:ext cx="342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1800" dirty="0">
              <a:solidFill>
                <a:schemeClr val="tx1"/>
              </a:solidFill>
              <a:latin typeface="Helvetica"/>
            </a:endParaRPr>
          </a:p>
        </p:txBody>
      </p:sp>
      <p:sp>
        <p:nvSpPr>
          <p:cNvPr id="16411" name="Rectangle 30"/>
          <p:cNvSpPr>
            <a:spLocks noChangeArrowheads="1"/>
          </p:cNvSpPr>
          <p:nvPr/>
        </p:nvSpPr>
        <p:spPr bwMode="auto">
          <a:xfrm>
            <a:off x="6696954" y="3762396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Helvetica"/>
              </a:rPr>
              <a:t>Outgoing Link</a:t>
            </a:r>
          </a:p>
        </p:txBody>
      </p:sp>
      <p:sp>
        <p:nvSpPr>
          <p:cNvPr id="16412" name="Rectangle 32"/>
          <p:cNvSpPr>
            <a:spLocks noChangeArrowheads="1"/>
          </p:cNvSpPr>
          <p:nvPr/>
        </p:nvSpPr>
        <p:spPr bwMode="auto">
          <a:xfrm>
            <a:off x="3405214" y="4219596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Helvetica"/>
              </a:rPr>
              <a:t>Router Buffer</a:t>
            </a:r>
          </a:p>
        </p:txBody>
      </p:sp>
      <p:sp>
        <p:nvSpPr>
          <p:cNvPr id="16413" name="Rectangle 33"/>
          <p:cNvSpPr>
            <a:spLocks noChangeArrowheads="1"/>
          </p:cNvSpPr>
          <p:nvPr/>
        </p:nvSpPr>
        <p:spPr bwMode="auto">
          <a:xfrm>
            <a:off x="5767414" y="4067196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Helvetica"/>
              </a:rPr>
              <a:t>Server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6929454" y="3114676"/>
            <a:ext cx="1066800" cy="457200"/>
          </a:xfrm>
          <a:prstGeom prst="rect">
            <a:avLst/>
          </a:prstGeom>
          <a:noFill/>
          <a:ln w="25400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1400" b="1" dirty="0">
                <a:solidFill>
                  <a:srgbClr val="0033CC"/>
                </a:solidFill>
                <a:latin typeface="Helvetica"/>
              </a:rPr>
              <a:t>packet</a:t>
            </a:r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2714612" y="3643314"/>
            <a:ext cx="3048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stealth" w="lg" len="med"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1428728" y="3286124"/>
            <a:ext cx="304800" cy="0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 type="stealth" w="lg" len="med"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8001024" y="3357562"/>
            <a:ext cx="304800" cy="0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 type="stealth" w="lg" len="med"/>
          </a:ln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4500562" y="3157542"/>
            <a:ext cx="457200" cy="914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3114668" y="3157542"/>
            <a:ext cx="457200" cy="914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3571868" y="3157542"/>
            <a:ext cx="457200" cy="914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043362" y="3157542"/>
            <a:ext cx="457200" cy="914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71406" y="3714752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sz="1800" b="1" dirty="0">
                <a:latin typeface="Helvetica"/>
              </a:rPr>
              <a:t>Incoming</a:t>
            </a:r>
            <a:r>
              <a:rPr lang="en-US" sz="1800" b="1" dirty="0">
                <a:solidFill>
                  <a:schemeClr val="tx1"/>
                </a:solidFill>
                <a:latin typeface="Helvetica"/>
              </a:rPr>
              <a:t> Link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5000628" y="3500438"/>
            <a:ext cx="285752" cy="285752"/>
          </a:xfrm>
          <a:prstGeom prst="ellipse">
            <a:avLst/>
          </a:prstGeom>
          <a:solidFill>
            <a:srgbClr val="0033CC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143636" y="3500438"/>
            <a:ext cx="285752" cy="285752"/>
          </a:xfrm>
          <a:prstGeom prst="ellipse">
            <a:avLst/>
          </a:prstGeom>
          <a:solidFill>
            <a:srgbClr val="0033CC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8501090" y="3714752"/>
            <a:ext cx="285752" cy="285752"/>
          </a:xfrm>
          <a:prstGeom prst="ellipse">
            <a:avLst/>
          </a:prstGeom>
          <a:solidFill>
            <a:srgbClr val="0033CC"/>
          </a:solidFill>
          <a:ln w="254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14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nimBg="1"/>
      <p:bldP spid="16404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41" grpId="0" animBg="1"/>
      <p:bldP spid="41" grpId="1" animBg="1"/>
      <p:bldP spid="42" grpId="0" animBg="1"/>
      <p:bldP spid="42" grpId="1" animBg="1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06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Generic Performance Metrics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8898"/>
            <a:ext cx="8229600" cy="4707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Utilization ::</a:t>
            </a:r>
          </a:p>
          <a:p>
            <a:pPr lvl="1"/>
            <a:r>
              <a:rPr lang="en-US" dirty="0"/>
              <a:t>the percentage of time a device is busy servicing a “customer”.</a:t>
            </a:r>
          </a:p>
          <a:p>
            <a:r>
              <a:rPr lang="en-US" dirty="0"/>
              <a:t>Throughput :: </a:t>
            </a:r>
          </a:p>
          <a:p>
            <a:pPr lvl="1"/>
            <a:r>
              <a:rPr lang="en-US" dirty="0"/>
              <a:t>the number of jobs processed by the “system” per unit time.</a:t>
            </a:r>
          </a:p>
          <a:p>
            <a:r>
              <a:rPr lang="en-US" dirty="0"/>
              <a:t>Response time ::</a:t>
            </a:r>
          </a:p>
          <a:p>
            <a:pPr lvl="1"/>
            <a:r>
              <a:rPr lang="en-US" dirty="0"/>
              <a:t> the time required to receive a response to a request (round-trip time (RTT) ).</a:t>
            </a:r>
          </a:p>
          <a:p>
            <a:r>
              <a:rPr lang="en-US" dirty="0"/>
              <a:t>Delay :: </a:t>
            </a:r>
          </a:p>
          <a:p>
            <a:pPr lvl="1"/>
            <a:r>
              <a:rPr lang="en-US" dirty="0"/>
              <a:t>the time to traverse from one end to the other of a system. </a:t>
            </a:r>
          </a:p>
        </p:txBody>
      </p:sp>
    </p:spTree>
    <p:extLst>
      <p:ext uri="{BB962C8B-B14F-4D97-AF65-F5344CB8AC3E}">
        <p14:creationId xmlns:p14="http://schemas.microsoft.com/office/powerpoint/2010/main" val="13633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A54B-3A1A-66D3-2FAF-8460FFAB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3FCAE-4879-9CE7-2697-FB5E223F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4</a:t>
            </a:fld>
            <a:endParaRPr lang="en-US"/>
          </a:p>
        </p:txBody>
      </p:sp>
      <p:pic>
        <p:nvPicPr>
          <p:cNvPr id="22530" name="Picture 2" descr="What Are Network Devices In Computer | Types &amp; Functions // Unstop">
            <a:extLst>
              <a:ext uri="{FF2B5EF4-FFF2-40B4-BE49-F238E27FC236}">
                <a16:creationId xmlns:a16="http://schemas.microsoft.com/office/drawing/2014/main" id="{9EB013EE-06D3-A404-4E33-4875D55D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33" y="1775230"/>
            <a:ext cx="4988284" cy="399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56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Network Performance Measures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2681"/>
            <a:ext cx="8229600" cy="48006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Channel utilization:: </a:t>
            </a:r>
            <a:r>
              <a:rPr lang="en-US" dirty="0">
                <a:solidFill>
                  <a:srgbClr val="0000FF"/>
                </a:solidFill>
              </a:rPr>
              <a:t>the average </a:t>
            </a:r>
            <a:r>
              <a:rPr lang="en-US" dirty="0"/>
              <a:t>fraction of time a channel is busy </a:t>
            </a:r>
            <a:r>
              <a:rPr lang="en-US" dirty="0">
                <a:solidFill>
                  <a:srgbClr val="008000"/>
                </a:solidFill>
              </a:rPr>
              <a:t>[e.g. </a:t>
            </a:r>
            <a:r>
              <a:rPr lang="en-US" dirty="0" err="1">
                <a:solidFill>
                  <a:srgbClr val="008000"/>
                </a:solidFill>
              </a:rPr>
              <a:t>Util</a:t>
            </a:r>
            <a:r>
              <a:rPr lang="en-US" dirty="0">
                <a:solidFill>
                  <a:srgbClr val="008000"/>
                </a:solidFill>
              </a:rPr>
              <a:t> = 0.8]</a:t>
            </a:r>
          </a:p>
          <a:p>
            <a:pPr lvl="1"/>
            <a:r>
              <a:rPr lang="en-US" dirty="0"/>
              <a:t>when overhead is taken into account (i.e., it is excluded from the </a:t>
            </a:r>
            <a:r>
              <a:rPr lang="en-US" dirty="0">
                <a:solidFill>
                  <a:srgbClr val="0033CC"/>
                </a:solidFill>
              </a:rPr>
              <a:t>useful</a:t>
            </a:r>
            <a:r>
              <a:rPr lang="en-US" dirty="0"/>
              <a:t> bits sent), channel utilization is often referred to as </a:t>
            </a:r>
            <a:r>
              <a:rPr lang="en-US" dirty="0">
                <a:solidFill>
                  <a:srgbClr val="990033"/>
                </a:solidFill>
              </a:rPr>
              <a:t>channel efficiency</a:t>
            </a:r>
            <a:r>
              <a:rPr lang="en-US" dirty="0"/>
              <a:t>.</a:t>
            </a:r>
            <a:endParaRPr lang="en-US" dirty="0">
              <a:solidFill>
                <a:srgbClr val="990033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Throughput:: </a:t>
            </a:r>
            <a:r>
              <a:rPr lang="en-US" dirty="0"/>
              <a:t>bits/sec. successfully sent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[e.g. </a:t>
            </a:r>
            <a:r>
              <a:rPr lang="en-US" dirty="0" err="1">
                <a:solidFill>
                  <a:srgbClr val="008000"/>
                </a:solidFill>
              </a:rPr>
              <a:t>Tput</a:t>
            </a:r>
            <a:r>
              <a:rPr lang="en-US" dirty="0">
                <a:solidFill>
                  <a:srgbClr val="008000"/>
                </a:solidFill>
              </a:rPr>
              <a:t> = 10 Mbps]</a:t>
            </a:r>
          </a:p>
        </p:txBody>
      </p:sp>
    </p:spTree>
    <p:extLst>
      <p:ext uri="{BB962C8B-B14F-4D97-AF65-F5344CB8AC3E}">
        <p14:creationId xmlns:p14="http://schemas.microsoft.com/office/powerpoint/2010/main" val="3478187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Line 321"/>
          <p:cNvSpPr>
            <a:spLocks noChangeShapeType="1"/>
          </p:cNvSpPr>
          <p:nvPr/>
        </p:nvSpPr>
        <p:spPr bwMode="auto">
          <a:xfrm>
            <a:off x="1475656" y="4530725"/>
            <a:ext cx="63166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Throughput</a:t>
            </a:r>
          </a:p>
        </p:txBody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416011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990033"/>
                </a:solidFill>
              </a:rPr>
              <a:t>throughput:: </a:t>
            </a:r>
            <a:r>
              <a:rPr lang="en-US" sz="2800" dirty="0"/>
              <a:t>rate (bits/time unit) at which bits transferred between sender/receiver</a:t>
            </a:r>
          </a:p>
          <a:p>
            <a:pPr lvl="1"/>
            <a:r>
              <a:rPr lang="en-US" i="1" dirty="0">
                <a:solidFill>
                  <a:srgbClr val="990033"/>
                </a:solidFill>
              </a:rPr>
              <a:t>instantaneous:</a:t>
            </a:r>
            <a:r>
              <a:rPr lang="en-US" dirty="0"/>
              <a:t> rate at given point in time</a:t>
            </a:r>
          </a:p>
          <a:p>
            <a:pPr lvl="1"/>
            <a:r>
              <a:rPr lang="en-US" i="1" dirty="0">
                <a:solidFill>
                  <a:srgbClr val="990033"/>
                </a:solidFill>
              </a:rPr>
              <a:t>average:</a:t>
            </a:r>
            <a:r>
              <a:rPr lang="en-US" dirty="0"/>
              <a:t> rate over longer period of time</a:t>
            </a:r>
          </a:p>
        </p:txBody>
      </p:sp>
      <p:grpSp>
        <p:nvGrpSpPr>
          <p:cNvPr id="24584" name="Group 246"/>
          <p:cNvGrpSpPr>
            <a:grpSpLocks/>
          </p:cNvGrpSpPr>
          <p:nvPr/>
        </p:nvGrpSpPr>
        <p:grpSpPr bwMode="auto">
          <a:xfrm>
            <a:off x="3806825" y="4394200"/>
            <a:ext cx="1055688" cy="360363"/>
            <a:chOff x="3600" y="219"/>
            <a:chExt cx="360" cy="175"/>
          </a:xfrm>
        </p:grpSpPr>
        <p:sp>
          <p:nvSpPr>
            <p:cNvPr id="24619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4620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4621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4622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24623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pSp>
          <p:nvGrpSpPr>
            <p:cNvPr id="24624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29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4630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4631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  <p:grpSp>
          <p:nvGrpSpPr>
            <p:cNvPr id="24625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26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4627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4628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</p:grpSp>
      <p:graphicFrame>
        <p:nvGraphicFramePr>
          <p:cNvPr id="24578" name="Object 271"/>
          <p:cNvGraphicFramePr>
            <a:graphicFrameLocks noChangeAspect="1"/>
          </p:cNvGraphicFramePr>
          <p:nvPr/>
        </p:nvGraphicFramePr>
        <p:xfrm>
          <a:off x="7721600" y="4062413"/>
          <a:ext cx="78581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5000" imgH="1085760" progId="MS_ClipArt_Gallery.2">
                  <p:embed/>
                </p:oleObj>
              </mc:Choice>
              <mc:Fallback>
                <p:oleObj name="Clip" r:id="rId2" imgW="1305000" imgH="1085760" progId="MS_ClipArt_Gallery.2">
                  <p:embed/>
                  <p:pic>
                    <p:nvPicPr>
                      <p:cNvPr id="24578" name="Objec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4062413"/>
                        <a:ext cx="785813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5" name="Group 300"/>
          <p:cNvGrpSpPr>
            <a:grpSpLocks/>
          </p:cNvGrpSpPr>
          <p:nvPr/>
        </p:nvGrpSpPr>
        <p:grpSpPr bwMode="auto">
          <a:xfrm>
            <a:off x="942975" y="3981450"/>
            <a:ext cx="374650" cy="838200"/>
            <a:chOff x="4180" y="783"/>
            <a:chExt cx="150" cy="307"/>
          </a:xfrm>
        </p:grpSpPr>
        <p:sp>
          <p:nvSpPr>
            <p:cNvPr id="24611" name="AutoShape 30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4612" name="Rectangle 30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4613" name="Rectangle 30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4614" name="AutoShape 30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4615" name="Line 30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4616" name="Line 30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4617" name="Rectangle 30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4618" name="Rectangle 30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</p:grpSp>
      <p:sp>
        <p:nvSpPr>
          <p:cNvPr id="24586" name="Text Box 325"/>
          <p:cNvSpPr txBox="1">
            <a:spLocks noChangeArrowheads="1"/>
          </p:cNvSpPr>
          <p:nvPr/>
        </p:nvSpPr>
        <p:spPr bwMode="auto">
          <a:xfrm>
            <a:off x="180551" y="5230837"/>
            <a:ext cx="19811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Helvetica"/>
              </a:rPr>
              <a:t>server, with</a:t>
            </a:r>
          </a:p>
          <a:p>
            <a:pPr algn="ctr"/>
            <a:r>
              <a:rPr lang="en-US" sz="2000" dirty="0">
                <a:latin typeface="Helvetica"/>
              </a:rPr>
              <a:t>file of F bits </a:t>
            </a:r>
          </a:p>
          <a:p>
            <a:pPr algn="ctr"/>
            <a:r>
              <a:rPr lang="en-US" sz="2000" dirty="0">
                <a:latin typeface="Helvetica"/>
              </a:rPr>
              <a:t>to send to client</a:t>
            </a:r>
          </a:p>
        </p:txBody>
      </p:sp>
      <p:sp>
        <p:nvSpPr>
          <p:cNvPr id="24587" name="AutoShape 327"/>
          <p:cNvSpPr>
            <a:spLocks noChangeArrowheads="1"/>
          </p:cNvSpPr>
          <p:nvPr/>
        </p:nvSpPr>
        <p:spPr bwMode="auto">
          <a:xfrm>
            <a:off x="419100" y="3641725"/>
            <a:ext cx="449263" cy="581025"/>
          </a:xfrm>
          <a:prstGeom prst="can">
            <a:avLst>
              <a:gd name="adj" fmla="val 261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4588" name="Text Box 328"/>
          <p:cNvSpPr txBox="1">
            <a:spLocks noChangeArrowheads="1"/>
          </p:cNvSpPr>
          <p:nvPr/>
        </p:nvSpPr>
        <p:spPr bwMode="auto">
          <a:xfrm>
            <a:off x="2674938" y="5391621"/>
            <a:ext cx="165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Helvetica"/>
              </a:rPr>
              <a:t>link capacity</a:t>
            </a:r>
          </a:p>
          <a:p>
            <a:pPr algn="ctr"/>
            <a:r>
              <a:rPr lang="en-US" sz="2000" dirty="0">
                <a:latin typeface="Helvetica"/>
              </a:rPr>
              <a:t> </a:t>
            </a:r>
            <a:r>
              <a:rPr lang="en-US" sz="2000" dirty="0" err="1">
                <a:latin typeface="Helvetica"/>
              </a:rPr>
              <a:t>R</a:t>
            </a:r>
            <a:r>
              <a:rPr lang="en-US" sz="2800" baseline="-25000" dirty="0" err="1">
                <a:latin typeface="Helvetica"/>
              </a:rPr>
              <a:t>s</a:t>
            </a:r>
            <a:r>
              <a:rPr lang="en-US" sz="2000" baseline="-25000" dirty="0">
                <a:latin typeface="Helvetica"/>
              </a:rPr>
              <a:t> </a:t>
            </a:r>
            <a:r>
              <a:rPr lang="en-US" sz="2000" dirty="0">
                <a:latin typeface="Helvetica"/>
              </a:rPr>
              <a:t>bits/sec</a:t>
            </a:r>
          </a:p>
        </p:txBody>
      </p:sp>
      <p:sp>
        <p:nvSpPr>
          <p:cNvPr id="24589" name="Text Box 329"/>
          <p:cNvSpPr txBox="1">
            <a:spLocks noChangeArrowheads="1"/>
          </p:cNvSpPr>
          <p:nvPr/>
        </p:nvSpPr>
        <p:spPr bwMode="auto">
          <a:xfrm>
            <a:off x="5543550" y="5463629"/>
            <a:ext cx="165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Helvetica"/>
              </a:rPr>
              <a:t>link capacity</a:t>
            </a:r>
          </a:p>
          <a:p>
            <a:pPr algn="ctr"/>
            <a:r>
              <a:rPr lang="en-US" sz="2000" dirty="0">
                <a:latin typeface="Helvetica"/>
              </a:rPr>
              <a:t> </a:t>
            </a:r>
            <a:r>
              <a:rPr lang="en-US" sz="2000" dirty="0" err="1">
                <a:latin typeface="Helvetica"/>
              </a:rPr>
              <a:t>R</a:t>
            </a:r>
            <a:r>
              <a:rPr lang="en-US" sz="2800" baseline="-25000" dirty="0" err="1">
                <a:latin typeface="Helvetica"/>
              </a:rPr>
              <a:t>c</a:t>
            </a:r>
            <a:r>
              <a:rPr lang="en-US" sz="2000" baseline="-25000" dirty="0">
                <a:latin typeface="Helvetica"/>
              </a:rPr>
              <a:t> </a:t>
            </a:r>
            <a:r>
              <a:rPr lang="en-US" sz="2000" dirty="0">
                <a:latin typeface="Helvetica"/>
              </a:rPr>
              <a:t>bits/sec</a:t>
            </a:r>
          </a:p>
        </p:txBody>
      </p:sp>
      <p:grpSp>
        <p:nvGrpSpPr>
          <p:cNvPr id="6" name="Group 338"/>
          <p:cNvGrpSpPr>
            <a:grpSpLocks/>
          </p:cNvGrpSpPr>
          <p:nvPr/>
        </p:nvGrpSpPr>
        <p:grpSpPr bwMode="auto">
          <a:xfrm>
            <a:off x="1404938" y="4365102"/>
            <a:ext cx="3598863" cy="1943106"/>
            <a:chOff x="913" y="2732"/>
            <a:chExt cx="2267" cy="1224"/>
          </a:xfrm>
        </p:grpSpPr>
        <p:grpSp>
          <p:nvGrpSpPr>
            <p:cNvPr id="24605" name="Group 335"/>
            <p:cNvGrpSpPr>
              <a:grpSpLocks/>
            </p:cNvGrpSpPr>
            <p:nvPr/>
          </p:nvGrpSpPr>
          <p:grpSpPr bwMode="auto">
            <a:xfrm>
              <a:off x="913" y="2732"/>
              <a:ext cx="1463" cy="259"/>
              <a:chOff x="2249" y="3430"/>
              <a:chExt cx="1389" cy="268"/>
            </a:xfrm>
          </p:grpSpPr>
          <p:sp>
            <p:nvSpPr>
              <p:cNvPr id="255309" name="Oval 33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  <p:sp>
            <p:nvSpPr>
              <p:cNvPr id="255308" name="Rectangle 332"/>
              <p:cNvSpPr>
                <a:spLocks noChangeArrowheads="1"/>
              </p:cNvSpPr>
              <p:nvPr/>
            </p:nvSpPr>
            <p:spPr bwMode="auto">
              <a:xfrm>
                <a:off x="2275" y="3445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  <p:sp>
            <p:nvSpPr>
              <p:cNvPr id="24609" name="Oval 331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5310" name="Rectangle 334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</p:grpSp>
        <p:sp>
          <p:nvSpPr>
            <p:cNvPr id="24606" name="Text Box 336"/>
            <p:cNvSpPr txBox="1">
              <a:spLocks noChangeArrowheads="1"/>
            </p:cNvSpPr>
            <p:nvPr/>
          </p:nvSpPr>
          <p:spPr bwMode="auto">
            <a:xfrm>
              <a:off x="1411" y="3322"/>
              <a:ext cx="1769" cy="634"/>
            </a:xfrm>
            <a:prstGeom prst="rect">
              <a:avLst/>
            </a:prstGeom>
            <a:solidFill>
              <a:schemeClr val="bg1"/>
            </a:solidFill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dirty="0">
                  <a:latin typeface="Helvetica"/>
                </a:rPr>
                <a:t> pipe that can carry</a:t>
              </a:r>
            </a:p>
            <a:p>
              <a:pPr algn="ctr"/>
              <a:r>
                <a:rPr lang="en-US" sz="2000" dirty="0">
                  <a:latin typeface="Helvetica"/>
                </a:rPr>
                <a:t>fluid at rate</a:t>
              </a:r>
            </a:p>
            <a:p>
              <a:pPr algn="ctr"/>
              <a:r>
                <a:rPr lang="en-US" sz="2000" dirty="0">
                  <a:latin typeface="Helvetica"/>
                </a:rPr>
                <a:t> </a:t>
              </a:r>
              <a:r>
                <a:rPr lang="en-US" sz="2000" dirty="0" err="1">
                  <a:latin typeface="Helvetica"/>
                </a:rPr>
                <a:t>R</a:t>
              </a:r>
              <a:r>
                <a:rPr lang="en-US" sz="2800" baseline="-25000" dirty="0" err="1">
                  <a:latin typeface="Helvetica"/>
                </a:rPr>
                <a:t>s</a:t>
              </a:r>
              <a:r>
                <a:rPr lang="en-US" sz="2000" baseline="-25000" dirty="0">
                  <a:latin typeface="Helvetica"/>
                </a:rPr>
                <a:t> </a:t>
              </a:r>
              <a:r>
                <a:rPr lang="en-US" sz="2000" dirty="0">
                  <a:latin typeface="Helvetica"/>
                </a:rPr>
                <a:t>bits/sec)</a:t>
              </a:r>
            </a:p>
          </p:txBody>
        </p:sp>
      </p:grpSp>
      <p:sp>
        <p:nvSpPr>
          <p:cNvPr id="24591" name="Line 337"/>
          <p:cNvSpPr>
            <a:spLocks noChangeShapeType="1"/>
          </p:cNvSpPr>
          <p:nvPr/>
        </p:nvSpPr>
        <p:spPr bwMode="auto">
          <a:xfrm flipH="1" flipV="1">
            <a:off x="2801934" y="4805362"/>
            <a:ext cx="698503" cy="49584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24592" name="Line 347"/>
          <p:cNvSpPr>
            <a:spLocks noChangeShapeType="1"/>
          </p:cNvSpPr>
          <p:nvPr/>
        </p:nvSpPr>
        <p:spPr bwMode="auto">
          <a:xfrm flipH="1" flipV="1">
            <a:off x="5964782" y="4928743"/>
            <a:ext cx="479425" cy="39461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24593" name="AutoShape 349"/>
          <p:cNvSpPr>
            <a:spLocks noChangeArrowheads="1"/>
          </p:cNvSpPr>
          <p:nvPr/>
        </p:nvSpPr>
        <p:spPr bwMode="auto">
          <a:xfrm flipV="1">
            <a:off x="508000" y="4064000"/>
            <a:ext cx="974725" cy="720725"/>
          </a:xfrm>
          <a:custGeom>
            <a:avLst/>
            <a:gdLst>
              <a:gd name="T0" fmla="*/ 30802122 w 21600"/>
              <a:gd name="T1" fmla="*/ 0 h 21600"/>
              <a:gd name="T2" fmla="*/ 30802122 w 21600"/>
              <a:gd name="T3" fmla="*/ 13536116 h 21600"/>
              <a:gd name="T4" fmla="*/ 6591714 w 21600"/>
              <a:gd name="T5" fmla="*/ 24048357 h 21600"/>
              <a:gd name="T6" fmla="*/ 43985589 w 21600"/>
              <a:gd name="T7" fmla="*/ 676804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4594" name="AutoShape 350"/>
          <p:cNvSpPr>
            <a:spLocks noChangeArrowheads="1"/>
          </p:cNvSpPr>
          <p:nvPr/>
        </p:nvSpPr>
        <p:spPr bwMode="auto">
          <a:xfrm>
            <a:off x="7286625" y="4325938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grpSp>
        <p:nvGrpSpPr>
          <p:cNvPr id="8" name="Group 348"/>
          <p:cNvGrpSpPr>
            <a:grpSpLocks/>
          </p:cNvGrpSpPr>
          <p:nvPr/>
        </p:nvGrpSpPr>
        <p:grpSpPr bwMode="auto">
          <a:xfrm>
            <a:off x="4910138" y="4248166"/>
            <a:ext cx="3178175" cy="2060580"/>
            <a:chOff x="3093" y="2676"/>
            <a:chExt cx="2002" cy="1298"/>
          </a:xfrm>
        </p:grpSpPr>
        <p:grpSp>
          <p:nvGrpSpPr>
            <p:cNvPr id="24599" name="Group 341"/>
            <p:cNvGrpSpPr>
              <a:grpSpLocks/>
            </p:cNvGrpSpPr>
            <p:nvPr/>
          </p:nvGrpSpPr>
          <p:grpSpPr bwMode="auto">
            <a:xfrm>
              <a:off x="3093" y="2676"/>
              <a:ext cx="1765" cy="366"/>
              <a:chOff x="2249" y="3430"/>
              <a:chExt cx="1389" cy="256"/>
            </a:xfrm>
          </p:grpSpPr>
          <p:sp>
            <p:nvSpPr>
              <p:cNvPr id="255318" name="Oval 342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  <p:sp>
            <p:nvSpPr>
              <p:cNvPr id="255319" name="Rectangle 343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  <p:sp>
            <p:nvSpPr>
              <p:cNvPr id="24603" name="Oval 344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5321" name="Rectangle 345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</p:grpSp>
        <p:sp>
          <p:nvSpPr>
            <p:cNvPr id="24600" name="Text Box 346"/>
            <p:cNvSpPr txBox="1">
              <a:spLocks noChangeArrowheads="1"/>
            </p:cNvSpPr>
            <p:nvPr/>
          </p:nvSpPr>
          <p:spPr bwMode="auto">
            <a:xfrm>
              <a:off x="3235" y="3340"/>
              <a:ext cx="186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dirty="0">
                  <a:latin typeface="Helvetica"/>
                </a:rPr>
                <a:t> pipe that can carry</a:t>
              </a:r>
            </a:p>
            <a:p>
              <a:pPr algn="ctr"/>
              <a:r>
                <a:rPr lang="en-US" sz="2000" dirty="0">
                  <a:latin typeface="Helvetica"/>
                </a:rPr>
                <a:t>fluid at rate</a:t>
              </a:r>
            </a:p>
            <a:p>
              <a:pPr algn="ctr"/>
              <a:r>
                <a:rPr lang="en-US" sz="2000" dirty="0">
                  <a:latin typeface="Helvetica"/>
                </a:rPr>
                <a:t> </a:t>
              </a:r>
              <a:r>
                <a:rPr lang="en-US" sz="2000" dirty="0" err="1">
                  <a:latin typeface="Helvetica"/>
                </a:rPr>
                <a:t>R</a:t>
              </a:r>
              <a:r>
                <a:rPr lang="en-US" sz="2800" baseline="-25000" dirty="0" err="1">
                  <a:latin typeface="Helvetica"/>
                </a:rPr>
                <a:t>c</a:t>
              </a:r>
              <a:r>
                <a:rPr lang="en-US" sz="2000" baseline="-25000" dirty="0">
                  <a:latin typeface="Helvetica"/>
                </a:rPr>
                <a:t> </a:t>
              </a:r>
              <a:r>
                <a:rPr lang="en-US" sz="2000" dirty="0">
                  <a:latin typeface="Helvetica"/>
                </a:rPr>
                <a:t>bits/sec)</a:t>
              </a:r>
            </a:p>
          </p:txBody>
        </p:sp>
      </p:grpSp>
      <p:sp>
        <p:nvSpPr>
          <p:cNvPr id="24596" name="AutoShape 351"/>
          <p:cNvSpPr>
            <a:spLocks noChangeArrowheads="1"/>
          </p:cNvSpPr>
          <p:nvPr/>
        </p:nvSpPr>
        <p:spPr bwMode="auto">
          <a:xfrm>
            <a:off x="3708400" y="4319588"/>
            <a:ext cx="1484313" cy="485775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4597" name="Line 352"/>
          <p:cNvSpPr>
            <a:spLocks noChangeShapeType="1"/>
          </p:cNvSpPr>
          <p:nvPr/>
        </p:nvSpPr>
        <p:spPr bwMode="auto">
          <a:xfrm>
            <a:off x="1100899" y="4869161"/>
            <a:ext cx="33825" cy="454196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255329" name="Text Box 353"/>
          <p:cNvSpPr txBox="1">
            <a:spLocks noChangeArrowheads="1"/>
          </p:cNvSpPr>
          <p:nvPr/>
        </p:nvSpPr>
        <p:spPr bwMode="auto">
          <a:xfrm>
            <a:off x="0" y="5302845"/>
            <a:ext cx="2319338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Helvetica"/>
              </a:rPr>
              <a:t>server sends bits </a:t>
            </a:r>
          </a:p>
          <a:p>
            <a:pPr algn="ctr"/>
            <a:r>
              <a:rPr lang="en-US" sz="2000" dirty="0">
                <a:latin typeface="Helvetica"/>
              </a:rPr>
              <a:t>(fluid) into pipe</a:t>
            </a:r>
          </a:p>
          <a:p>
            <a:pPr algn="ctr"/>
            <a:endParaRPr lang="en-US" sz="2000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0819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3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Throughput (more)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9326" y="1353099"/>
            <a:ext cx="8339138" cy="5540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990033"/>
                </a:solidFill>
              </a:rPr>
              <a:t>R</a:t>
            </a:r>
            <a:r>
              <a:rPr lang="en-US" baseline="-25000" dirty="0" err="1">
                <a:solidFill>
                  <a:srgbClr val="990033"/>
                </a:solidFill>
              </a:rPr>
              <a:t>s</a:t>
            </a:r>
            <a:r>
              <a:rPr lang="en-US" dirty="0">
                <a:solidFill>
                  <a:srgbClr val="990033"/>
                </a:solidFill>
              </a:rPr>
              <a:t> &lt; </a:t>
            </a:r>
            <a:r>
              <a:rPr lang="en-US" dirty="0" err="1">
                <a:solidFill>
                  <a:srgbClr val="990033"/>
                </a:solidFill>
              </a:rPr>
              <a:t>R</a:t>
            </a:r>
            <a:r>
              <a:rPr lang="en-US" baseline="-25000" dirty="0" err="1">
                <a:solidFill>
                  <a:srgbClr val="990033"/>
                </a:solidFill>
              </a:rPr>
              <a:t>c</a:t>
            </a:r>
            <a:r>
              <a:rPr lang="en-US" dirty="0">
                <a:solidFill>
                  <a:srgbClr val="990033"/>
                </a:solidFill>
              </a:rPr>
              <a:t>  </a:t>
            </a:r>
            <a:r>
              <a:rPr lang="en-US" sz="2800" b="0" dirty="0"/>
              <a:t>What is average end-end throughput?</a:t>
            </a:r>
          </a:p>
        </p:txBody>
      </p:sp>
      <p:sp>
        <p:nvSpPr>
          <p:cNvPr id="25608" name="Line 2"/>
          <p:cNvSpPr>
            <a:spLocks noChangeShapeType="1"/>
          </p:cNvSpPr>
          <p:nvPr/>
        </p:nvSpPr>
        <p:spPr bwMode="auto">
          <a:xfrm>
            <a:off x="2112963" y="2741613"/>
            <a:ext cx="581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grpSp>
        <p:nvGrpSpPr>
          <p:cNvPr id="25609" name="Group 5"/>
          <p:cNvGrpSpPr>
            <a:grpSpLocks/>
          </p:cNvGrpSpPr>
          <p:nvPr/>
        </p:nvGrpSpPr>
        <p:grpSpPr bwMode="auto">
          <a:xfrm>
            <a:off x="4289425" y="2633663"/>
            <a:ext cx="971550" cy="282575"/>
            <a:chOff x="3600" y="219"/>
            <a:chExt cx="360" cy="175"/>
          </a:xfrm>
        </p:grpSpPr>
        <p:sp>
          <p:nvSpPr>
            <p:cNvPr id="25682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83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84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85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25686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pSp>
          <p:nvGrpSpPr>
            <p:cNvPr id="25687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5692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93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94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  <p:grpSp>
          <p:nvGrpSpPr>
            <p:cNvPr id="25688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5689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90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91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</p:grpSp>
      <p:graphicFrame>
        <p:nvGraphicFramePr>
          <p:cNvPr id="25602" name="Object 19"/>
          <p:cNvGraphicFramePr>
            <a:graphicFrameLocks noChangeAspect="1"/>
          </p:cNvGraphicFramePr>
          <p:nvPr/>
        </p:nvGraphicFramePr>
        <p:xfrm>
          <a:off x="8104188" y="2454275"/>
          <a:ext cx="7223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5000" imgH="1085760" progId="MS_ClipArt_Gallery.2">
                  <p:embed/>
                </p:oleObj>
              </mc:Choice>
              <mc:Fallback>
                <p:oleObj name="Clip" r:id="rId2" imgW="1305000" imgH="1085760" progId="MS_ClipArt_Gallery.2">
                  <p:embed/>
                  <p:pic>
                    <p:nvPicPr>
                      <p:cNvPr id="2560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188" y="2454275"/>
                        <a:ext cx="7223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0" name="Group 20"/>
          <p:cNvGrpSpPr>
            <a:grpSpLocks/>
          </p:cNvGrpSpPr>
          <p:nvPr/>
        </p:nvGrpSpPr>
        <p:grpSpPr bwMode="auto">
          <a:xfrm>
            <a:off x="1655763" y="2311400"/>
            <a:ext cx="344487" cy="655638"/>
            <a:chOff x="4180" y="783"/>
            <a:chExt cx="150" cy="307"/>
          </a:xfrm>
        </p:grpSpPr>
        <p:sp>
          <p:nvSpPr>
            <p:cNvPr id="25674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75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76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77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78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79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80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81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</p:grpSp>
      <p:sp>
        <p:nvSpPr>
          <p:cNvPr id="25611" name="AutoShape 30"/>
          <p:cNvSpPr>
            <a:spLocks noChangeArrowheads="1"/>
          </p:cNvSpPr>
          <p:nvPr/>
        </p:nvSpPr>
        <p:spPr bwMode="auto">
          <a:xfrm>
            <a:off x="1173163" y="2044700"/>
            <a:ext cx="412750" cy="455613"/>
          </a:xfrm>
          <a:prstGeom prst="can">
            <a:avLst>
              <a:gd name="adj" fmla="val 2231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grpSp>
        <p:nvGrpSpPr>
          <p:cNvPr id="25612" name="Group 34"/>
          <p:cNvGrpSpPr>
            <a:grpSpLocks/>
          </p:cNvGrpSpPr>
          <p:nvPr/>
        </p:nvGrpSpPr>
        <p:grpSpPr bwMode="auto">
          <a:xfrm>
            <a:off x="2066925" y="2606675"/>
            <a:ext cx="2136775" cy="307975"/>
            <a:chOff x="2249" y="3430"/>
            <a:chExt cx="1389" cy="256"/>
          </a:xfrm>
        </p:grpSpPr>
        <p:sp>
          <p:nvSpPr>
            <p:cNvPr id="256035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/>
              </a:endParaRPr>
            </a:p>
          </p:txBody>
        </p:sp>
        <p:sp>
          <p:nvSpPr>
            <p:cNvPr id="256036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/>
              </a:endParaRPr>
            </a:p>
          </p:txBody>
        </p:sp>
        <p:sp>
          <p:nvSpPr>
            <p:cNvPr id="25672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038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/>
              </a:endParaRPr>
            </a:p>
          </p:txBody>
        </p:sp>
      </p:grpSp>
      <p:sp>
        <p:nvSpPr>
          <p:cNvPr id="25613" name="Text Box 39"/>
          <p:cNvSpPr txBox="1">
            <a:spLocks noChangeArrowheads="1"/>
          </p:cNvSpPr>
          <p:nvPr/>
        </p:nvSpPr>
        <p:spPr bwMode="auto">
          <a:xfrm>
            <a:off x="1855788" y="2562225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Helvetica"/>
              </a:rPr>
              <a:t>  </a:t>
            </a:r>
            <a:r>
              <a:rPr lang="en-US" sz="2000" dirty="0" err="1">
                <a:latin typeface="Helvetica"/>
              </a:rPr>
              <a:t>R</a:t>
            </a:r>
            <a:r>
              <a:rPr lang="en-US" sz="2800" baseline="-25000" dirty="0" err="1">
                <a:latin typeface="Helvetica"/>
              </a:rPr>
              <a:t>s</a:t>
            </a:r>
            <a:r>
              <a:rPr lang="en-US" sz="2000" baseline="-25000" dirty="0">
                <a:latin typeface="Helvetica"/>
              </a:rPr>
              <a:t> </a:t>
            </a:r>
            <a:r>
              <a:rPr lang="en-US" sz="2000" dirty="0">
                <a:latin typeface="Helvetica"/>
              </a:rPr>
              <a:t>bits/sec</a:t>
            </a:r>
          </a:p>
        </p:txBody>
      </p:sp>
      <p:sp>
        <p:nvSpPr>
          <p:cNvPr id="25614" name="AutoShape 42"/>
          <p:cNvSpPr>
            <a:spLocks noChangeArrowheads="1"/>
          </p:cNvSpPr>
          <p:nvPr/>
        </p:nvSpPr>
        <p:spPr bwMode="auto">
          <a:xfrm flipV="1">
            <a:off x="1255713" y="2374900"/>
            <a:ext cx="895350" cy="565150"/>
          </a:xfrm>
          <a:custGeom>
            <a:avLst/>
            <a:gdLst>
              <a:gd name="T0" fmla="*/ 25989773 w 21600"/>
              <a:gd name="T1" fmla="*/ 0 h 21600"/>
              <a:gd name="T2" fmla="*/ 25989773 w 21600"/>
              <a:gd name="T3" fmla="*/ 8323038 h 21600"/>
              <a:gd name="T4" fmla="*/ 5561865 w 21600"/>
              <a:gd name="T5" fmla="*/ 14786785 h 21600"/>
              <a:gd name="T6" fmla="*/ 37113498 w 21600"/>
              <a:gd name="T7" fmla="*/ 416151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5615" name="AutoShape 43"/>
          <p:cNvSpPr>
            <a:spLocks noChangeArrowheads="1"/>
          </p:cNvSpPr>
          <p:nvPr/>
        </p:nvSpPr>
        <p:spPr bwMode="auto">
          <a:xfrm>
            <a:off x="7489825" y="2581275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grpSp>
        <p:nvGrpSpPr>
          <p:cNvPr id="25616" name="Group 54"/>
          <p:cNvGrpSpPr>
            <a:grpSpLocks/>
          </p:cNvGrpSpPr>
          <p:nvPr/>
        </p:nvGrpSpPr>
        <p:grpSpPr bwMode="auto">
          <a:xfrm>
            <a:off x="5440363" y="2473325"/>
            <a:ext cx="2790825" cy="569913"/>
            <a:chOff x="3130" y="3069"/>
            <a:chExt cx="1911" cy="366"/>
          </a:xfrm>
        </p:grpSpPr>
        <p:grpSp>
          <p:nvGrpSpPr>
            <p:cNvPr id="25664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256046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  <p:sp>
            <p:nvSpPr>
              <p:cNvPr id="256047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8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  <p:sp>
            <p:nvSpPr>
              <p:cNvPr id="25668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049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</p:grpSp>
        <p:sp>
          <p:nvSpPr>
            <p:cNvPr id="25665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dirty="0" err="1">
                  <a:latin typeface="Helvetica"/>
                </a:rPr>
                <a:t>R</a:t>
              </a:r>
              <a:r>
                <a:rPr lang="en-US" sz="2800" baseline="-25000" dirty="0" err="1">
                  <a:latin typeface="Helvetica"/>
                </a:rPr>
                <a:t>c</a:t>
              </a:r>
              <a:r>
                <a:rPr lang="en-US" sz="2000" baseline="-25000" dirty="0">
                  <a:latin typeface="Helvetica"/>
                </a:rPr>
                <a:t> </a:t>
              </a:r>
              <a:r>
                <a:rPr lang="en-US" sz="2000" dirty="0">
                  <a:latin typeface="Helvetica"/>
                </a:rPr>
                <a:t>bits/sec</a:t>
              </a:r>
            </a:p>
          </p:txBody>
        </p:sp>
      </p:grpSp>
      <p:sp>
        <p:nvSpPr>
          <p:cNvPr id="25617" name="AutoShape 51"/>
          <p:cNvSpPr>
            <a:spLocks noChangeArrowheads="1"/>
          </p:cNvSpPr>
          <p:nvPr/>
        </p:nvSpPr>
        <p:spPr bwMode="auto">
          <a:xfrm>
            <a:off x="4198938" y="257492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grpSp>
        <p:nvGrpSpPr>
          <p:cNvPr id="9" name="Group 109"/>
          <p:cNvGrpSpPr>
            <a:grpSpLocks/>
          </p:cNvGrpSpPr>
          <p:nvPr/>
        </p:nvGrpSpPr>
        <p:grpSpPr bwMode="auto">
          <a:xfrm>
            <a:off x="395536" y="3234630"/>
            <a:ext cx="8372476" cy="1576388"/>
            <a:chOff x="309" y="2080"/>
            <a:chExt cx="5274" cy="993"/>
          </a:xfrm>
        </p:grpSpPr>
        <p:sp>
          <p:nvSpPr>
            <p:cNvPr id="25623" name="Rectangle 56"/>
            <p:cNvSpPr>
              <a:spLocks noChangeArrowheads="1"/>
            </p:cNvSpPr>
            <p:nvPr/>
          </p:nvSpPr>
          <p:spPr bwMode="auto">
            <a:xfrm>
              <a:off x="309" y="2080"/>
              <a:ext cx="507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</a:pPr>
              <a:r>
                <a:rPr lang="en-US" sz="2800" b="1" dirty="0" err="1">
                  <a:solidFill>
                    <a:srgbClr val="990033"/>
                  </a:solidFill>
                  <a:latin typeface="Helvetica"/>
                </a:rPr>
                <a:t>R</a:t>
              </a:r>
              <a:r>
                <a:rPr lang="en-US" sz="2800" b="1" baseline="-25000" dirty="0" err="1">
                  <a:solidFill>
                    <a:srgbClr val="990033"/>
                  </a:solidFill>
                  <a:latin typeface="Helvetica"/>
                </a:rPr>
                <a:t>s</a:t>
              </a:r>
              <a:r>
                <a:rPr lang="en-US" sz="2800" b="1" dirty="0">
                  <a:solidFill>
                    <a:srgbClr val="990033"/>
                  </a:solidFill>
                  <a:latin typeface="Helvetica"/>
                </a:rPr>
                <a:t> &gt; </a:t>
              </a:r>
              <a:r>
                <a:rPr lang="en-US" sz="2800" b="1" dirty="0" err="1">
                  <a:solidFill>
                    <a:srgbClr val="990033"/>
                  </a:solidFill>
                  <a:latin typeface="Helvetica"/>
                </a:rPr>
                <a:t>R</a:t>
              </a:r>
              <a:r>
                <a:rPr lang="en-US" sz="2800" b="1" baseline="-25000" dirty="0" err="1">
                  <a:solidFill>
                    <a:srgbClr val="990033"/>
                  </a:solidFill>
                  <a:latin typeface="Helvetica"/>
                </a:rPr>
                <a:t>c</a:t>
              </a:r>
              <a:r>
                <a:rPr lang="en-US" sz="2800" b="1" dirty="0">
                  <a:solidFill>
                    <a:srgbClr val="990033"/>
                  </a:solidFill>
                  <a:latin typeface="Helvetica"/>
                </a:rPr>
                <a:t>  </a:t>
              </a:r>
              <a:r>
                <a:rPr lang="en-US" sz="2800" dirty="0">
                  <a:latin typeface="Helvetica"/>
                </a:rPr>
                <a:t>What is average end-end throughput?</a:t>
              </a:r>
            </a:p>
          </p:txBody>
        </p:sp>
        <p:sp>
          <p:nvSpPr>
            <p:cNvPr id="25624" name="Line 57"/>
            <p:cNvSpPr>
              <a:spLocks noChangeShapeType="1"/>
            </p:cNvSpPr>
            <p:nvPr/>
          </p:nvSpPr>
          <p:spPr bwMode="auto">
            <a:xfrm>
              <a:off x="1354" y="2920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/>
              </a:endParaRPr>
            </a:p>
          </p:txBody>
        </p:sp>
        <p:grpSp>
          <p:nvGrpSpPr>
            <p:cNvPr id="25625" name="Group 58"/>
            <p:cNvGrpSpPr>
              <a:grpSpLocks/>
            </p:cNvGrpSpPr>
            <p:nvPr/>
          </p:nvGrpSpPr>
          <p:grpSpPr bwMode="auto">
            <a:xfrm>
              <a:off x="2725" y="2852"/>
              <a:ext cx="612" cy="178"/>
              <a:chOff x="3600" y="219"/>
              <a:chExt cx="360" cy="175"/>
            </a:xfrm>
          </p:grpSpPr>
          <p:sp>
            <p:nvSpPr>
              <p:cNvPr id="25651" name="Oval 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52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53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54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dirty="0">
                  <a:latin typeface="Helvetica"/>
                </a:endParaRPr>
              </a:p>
            </p:txBody>
          </p:sp>
          <p:sp>
            <p:nvSpPr>
              <p:cNvPr id="25655" name="Oval 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grpSp>
            <p:nvGrpSpPr>
              <p:cNvPr id="25656" name="Group 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566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25662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25663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</p:grpSp>
          <p:grpSp>
            <p:nvGrpSpPr>
              <p:cNvPr id="25657" name="Group 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658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25659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25660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</p:grpSp>
        </p:grpSp>
        <p:graphicFrame>
          <p:nvGraphicFramePr>
            <p:cNvPr id="25603" name="Object 72"/>
            <p:cNvGraphicFramePr>
              <a:graphicFrameLocks noChangeAspect="1"/>
            </p:cNvGraphicFramePr>
            <p:nvPr/>
          </p:nvGraphicFramePr>
          <p:xfrm>
            <a:off x="5128" y="2739"/>
            <a:ext cx="45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25603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2739"/>
                          <a:ext cx="45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26" name="Group 73"/>
            <p:cNvGrpSpPr>
              <a:grpSpLocks/>
            </p:cNvGrpSpPr>
            <p:nvPr/>
          </p:nvGrpSpPr>
          <p:grpSpPr bwMode="auto">
            <a:xfrm>
              <a:off x="1066" y="2649"/>
              <a:ext cx="217" cy="413"/>
              <a:chOff x="4180" y="783"/>
              <a:chExt cx="150" cy="307"/>
            </a:xfrm>
          </p:grpSpPr>
          <p:sp>
            <p:nvSpPr>
              <p:cNvPr id="25643" name="AutoShape 7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44" name="Rectangle 7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45" name="Rectangle 7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46" name="AutoShape 7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47" name="Line 7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48" name="Line 7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49" name="Rectangle 8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50" name="Rectangle 8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  <p:sp>
          <p:nvSpPr>
            <p:cNvPr id="25627" name="AutoShape 82"/>
            <p:cNvSpPr>
              <a:spLocks noChangeArrowheads="1"/>
            </p:cNvSpPr>
            <p:nvPr/>
          </p:nvSpPr>
          <p:spPr bwMode="auto">
            <a:xfrm>
              <a:off x="762" y="2481"/>
              <a:ext cx="260" cy="287"/>
            </a:xfrm>
            <a:prstGeom prst="can">
              <a:avLst>
                <a:gd name="adj" fmla="val 223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28" name="AutoShape 90"/>
            <p:cNvSpPr>
              <a:spLocks noChangeArrowheads="1"/>
            </p:cNvSpPr>
            <p:nvPr/>
          </p:nvSpPr>
          <p:spPr bwMode="auto">
            <a:xfrm>
              <a:off x="4741" y="2819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pSp>
          <p:nvGrpSpPr>
            <p:cNvPr id="25629" name="Group 92"/>
            <p:cNvGrpSpPr>
              <a:grpSpLocks/>
            </p:cNvGrpSpPr>
            <p:nvPr/>
          </p:nvGrpSpPr>
          <p:grpSpPr bwMode="auto">
            <a:xfrm>
              <a:off x="1328" y="2714"/>
              <a:ext cx="1347" cy="359"/>
              <a:chOff x="2249" y="3430"/>
              <a:chExt cx="1389" cy="256"/>
            </a:xfrm>
          </p:grpSpPr>
          <p:sp>
            <p:nvSpPr>
              <p:cNvPr id="256093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  <p:sp>
            <p:nvSpPr>
              <p:cNvPr id="256094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  <p:sp>
            <p:nvSpPr>
              <p:cNvPr id="25641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096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</p:grpSp>
        <p:sp>
          <p:nvSpPr>
            <p:cNvPr id="25630" name="Text Box 97"/>
            <p:cNvSpPr txBox="1">
              <a:spLocks noChangeArrowheads="1"/>
            </p:cNvSpPr>
            <p:nvPr/>
          </p:nvSpPr>
          <p:spPr bwMode="auto">
            <a:xfrm>
              <a:off x="1313" y="2788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dirty="0" err="1">
                  <a:latin typeface="Helvetica"/>
                </a:rPr>
                <a:t>R</a:t>
              </a:r>
              <a:r>
                <a:rPr lang="en-US" sz="2800" baseline="-25000" dirty="0" err="1">
                  <a:latin typeface="Helvetica"/>
                </a:rPr>
                <a:t>s</a:t>
              </a:r>
              <a:r>
                <a:rPr lang="en-US" sz="2000" baseline="-25000" dirty="0">
                  <a:latin typeface="Helvetica"/>
                </a:rPr>
                <a:t> </a:t>
              </a:r>
              <a:r>
                <a:rPr lang="en-US" sz="2000" dirty="0">
                  <a:latin typeface="Helvetica"/>
                </a:rPr>
                <a:t>bits/sec</a:t>
              </a:r>
            </a:p>
          </p:txBody>
        </p:sp>
        <p:grpSp>
          <p:nvGrpSpPr>
            <p:cNvPr id="25631" name="Group 83"/>
            <p:cNvGrpSpPr>
              <a:grpSpLocks/>
            </p:cNvGrpSpPr>
            <p:nvPr/>
          </p:nvGrpSpPr>
          <p:grpSpPr bwMode="auto">
            <a:xfrm>
              <a:off x="3419" y="2835"/>
              <a:ext cx="1621" cy="194"/>
              <a:chOff x="2249" y="3430"/>
              <a:chExt cx="1389" cy="256"/>
            </a:xfrm>
          </p:grpSpPr>
          <p:sp>
            <p:nvSpPr>
              <p:cNvPr id="256084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  <p:sp>
            <p:nvSpPr>
              <p:cNvPr id="256085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  <p:sp>
            <p:nvSpPr>
              <p:cNvPr id="25637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56087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/>
                </a:endParaRPr>
              </a:p>
            </p:txBody>
          </p:sp>
        </p:grpSp>
        <p:sp>
          <p:nvSpPr>
            <p:cNvPr id="25632" name="Text Box 88"/>
            <p:cNvSpPr txBox="1">
              <a:spLocks noChangeArrowheads="1"/>
            </p:cNvSpPr>
            <p:nvPr/>
          </p:nvSpPr>
          <p:spPr bwMode="auto">
            <a:xfrm>
              <a:off x="3475" y="2807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dirty="0">
                  <a:latin typeface="Helvetica"/>
                </a:rPr>
                <a:t>  </a:t>
              </a:r>
              <a:r>
                <a:rPr lang="en-US" sz="2000" dirty="0" err="1">
                  <a:latin typeface="Helvetica"/>
                </a:rPr>
                <a:t>R</a:t>
              </a:r>
              <a:r>
                <a:rPr lang="en-US" sz="2800" baseline="-25000" dirty="0" err="1">
                  <a:latin typeface="Helvetica"/>
                </a:rPr>
                <a:t>c</a:t>
              </a:r>
              <a:r>
                <a:rPr lang="en-US" sz="2000" baseline="-25000" dirty="0">
                  <a:latin typeface="Helvetica"/>
                </a:rPr>
                <a:t> </a:t>
              </a:r>
              <a:r>
                <a:rPr lang="en-US" sz="2000" dirty="0">
                  <a:latin typeface="Helvetica"/>
                </a:rPr>
                <a:t>bits/sec</a:t>
              </a:r>
            </a:p>
          </p:txBody>
        </p:sp>
        <p:sp>
          <p:nvSpPr>
            <p:cNvPr id="25633" name="AutoShape 98"/>
            <p:cNvSpPr>
              <a:spLocks noChangeArrowheads="1"/>
            </p:cNvSpPr>
            <p:nvPr/>
          </p:nvSpPr>
          <p:spPr bwMode="auto">
            <a:xfrm>
              <a:off x="2668" y="2815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34" name="AutoShape 89"/>
            <p:cNvSpPr>
              <a:spLocks noChangeArrowheads="1"/>
            </p:cNvSpPr>
            <p:nvPr/>
          </p:nvSpPr>
          <p:spPr bwMode="auto">
            <a:xfrm flipV="1">
              <a:off x="814" y="2689"/>
              <a:ext cx="564" cy="356"/>
            </a:xfrm>
            <a:custGeom>
              <a:avLst/>
              <a:gdLst>
                <a:gd name="T0" fmla="*/ 10 w 21600"/>
                <a:gd name="T1" fmla="*/ 0 h 21600"/>
                <a:gd name="T2" fmla="*/ 10 w 21600"/>
                <a:gd name="T3" fmla="*/ 3 h 21600"/>
                <a:gd name="T4" fmla="*/ 2 w 21600"/>
                <a:gd name="T5" fmla="*/ 6 h 21600"/>
                <a:gd name="T6" fmla="*/ 15 w 21600"/>
                <a:gd name="T7" fmla="*/ 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</p:grpSp>
      <p:grpSp>
        <p:nvGrpSpPr>
          <p:cNvPr id="16" name="Group 108"/>
          <p:cNvGrpSpPr>
            <a:grpSpLocks/>
          </p:cNvGrpSpPr>
          <p:nvPr/>
        </p:nvGrpSpPr>
        <p:grpSpPr bwMode="auto">
          <a:xfrm>
            <a:off x="203200" y="5013176"/>
            <a:ext cx="8607425" cy="1211263"/>
            <a:chOff x="128" y="3270"/>
            <a:chExt cx="5422" cy="763"/>
          </a:xfrm>
        </p:grpSpPr>
        <p:sp>
          <p:nvSpPr>
            <p:cNvPr id="25620" name="Rectangle 102"/>
            <p:cNvSpPr>
              <a:spLocks noChangeArrowheads="1"/>
            </p:cNvSpPr>
            <p:nvPr/>
          </p:nvSpPr>
          <p:spPr bwMode="auto">
            <a:xfrm>
              <a:off x="128" y="3393"/>
              <a:ext cx="5403" cy="6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5621" name="Text Box 101"/>
            <p:cNvSpPr txBox="1">
              <a:spLocks noChangeArrowheads="1"/>
            </p:cNvSpPr>
            <p:nvPr/>
          </p:nvSpPr>
          <p:spPr bwMode="auto">
            <a:xfrm>
              <a:off x="208" y="3585"/>
              <a:ext cx="53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latin typeface="Helvetica"/>
                </a:rPr>
                <a:t>link on end-end path that constrains  end-end throughput</a:t>
              </a:r>
            </a:p>
          </p:txBody>
        </p:sp>
        <p:sp>
          <p:nvSpPr>
            <p:cNvPr id="25622" name="Text Box 104"/>
            <p:cNvSpPr txBox="1">
              <a:spLocks noChangeArrowheads="1"/>
            </p:cNvSpPr>
            <p:nvPr/>
          </p:nvSpPr>
          <p:spPr bwMode="auto">
            <a:xfrm>
              <a:off x="322" y="3270"/>
              <a:ext cx="17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dirty="0">
                  <a:solidFill>
                    <a:srgbClr val="990033"/>
                  </a:solidFill>
                  <a:latin typeface="Helvetica"/>
                </a:rPr>
                <a:t>bottleneck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14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44624"/>
            <a:ext cx="9252520" cy="864096"/>
          </a:xfrm>
        </p:spPr>
        <p:txBody>
          <a:bodyPr/>
          <a:lstStyle/>
          <a:p>
            <a:r>
              <a:rPr lang="en-US" dirty="0"/>
              <a:t>Throughput: Internet Scenario</a:t>
            </a:r>
          </a:p>
        </p:txBody>
      </p:sp>
      <p:sp>
        <p:nvSpPr>
          <p:cNvPr id="26632" name="Text Box 44"/>
          <p:cNvSpPr txBox="1">
            <a:spLocks noChangeArrowheads="1"/>
          </p:cNvSpPr>
          <p:nvPr/>
        </p:nvSpPr>
        <p:spPr bwMode="auto">
          <a:xfrm>
            <a:off x="4384675" y="5672138"/>
            <a:ext cx="4464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Helvetica"/>
              </a:rPr>
              <a:t>10 connections (fairly) share backbone bottleneck link R</a:t>
            </a:r>
            <a:r>
              <a:rPr lang="en-US" sz="2000" baseline="-25000" dirty="0">
                <a:latin typeface="Helvetica"/>
              </a:rPr>
              <a:t> </a:t>
            </a:r>
            <a:r>
              <a:rPr lang="en-US" sz="2000" dirty="0">
                <a:latin typeface="Helvetica"/>
              </a:rPr>
              <a:t>bits/sec</a:t>
            </a:r>
          </a:p>
        </p:txBody>
      </p:sp>
      <p:sp>
        <p:nvSpPr>
          <p:cNvPr id="26633" name="Freeform 296"/>
          <p:cNvSpPr>
            <a:spLocks/>
          </p:cNvSpPr>
          <p:nvPr/>
        </p:nvSpPr>
        <p:spPr bwMode="auto">
          <a:xfrm>
            <a:off x="4883150" y="2720975"/>
            <a:ext cx="3127375" cy="1498600"/>
          </a:xfrm>
          <a:custGeom>
            <a:avLst/>
            <a:gdLst>
              <a:gd name="T0" fmla="*/ 1481213 w 1877"/>
              <a:gd name="T1" fmla="*/ 37588 h 917"/>
              <a:gd name="T2" fmla="*/ 1152980 w 1877"/>
              <a:gd name="T3" fmla="*/ 178132 h 917"/>
              <a:gd name="T4" fmla="*/ 691455 w 1877"/>
              <a:gd name="T5" fmla="*/ 148716 h 917"/>
              <a:gd name="T6" fmla="*/ 186609 w 1877"/>
              <a:gd name="T7" fmla="*/ 277821 h 917"/>
              <a:gd name="T8" fmla="*/ 83308 w 1877"/>
              <a:gd name="T9" fmla="*/ 576888 h 917"/>
              <a:gd name="T10" fmla="*/ 23326 w 1877"/>
              <a:gd name="T11" fmla="*/ 862880 h 917"/>
              <a:gd name="T12" fmla="*/ 231596 w 1877"/>
              <a:gd name="T13" fmla="*/ 1062257 h 917"/>
              <a:gd name="T14" fmla="*/ 841409 w 1877"/>
              <a:gd name="T15" fmla="*/ 1276343 h 917"/>
              <a:gd name="T16" fmla="*/ 1554524 w 1877"/>
              <a:gd name="T17" fmla="*/ 1447939 h 917"/>
              <a:gd name="T18" fmla="*/ 2282634 w 1877"/>
              <a:gd name="T19" fmla="*/ 1472452 h 917"/>
              <a:gd name="T20" fmla="*/ 2792478 w 1877"/>
              <a:gd name="T21" fmla="*/ 1295954 h 917"/>
              <a:gd name="T22" fmla="*/ 3099050 w 1877"/>
              <a:gd name="T23" fmla="*/ 1019767 h 917"/>
              <a:gd name="T24" fmla="*/ 2959093 w 1877"/>
              <a:gd name="T25" fmla="*/ 357899 h 917"/>
              <a:gd name="T26" fmla="*/ 2504233 w 1877"/>
              <a:gd name="T27" fmla="*/ 163424 h 917"/>
              <a:gd name="T28" fmla="*/ 1999388 w 1877"/>
              <a:gd name="T29" fmla="*/ 21245 h 917"/>
              <a:gd name="T30" fmla="*/ 1481213 w 1877"/>
              <a:gd name="T31" fmla="*/ 37588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26634" name="AutoShape 21"/>
          <p:cNvSpPr>
            <a:spLocks noChangeArrowheads="1"/>
          </p:cNvSpPr>
          <p:nvPr/>
        </p:nvSpPr>
        <p:spPr bwMode="auto">
          <a:xfrm>
            <a:off x="4595813" y="2386013"/>
            <a:ext cx="312737" cy="152400"/>
          </a:xfrm>
          <a:prstGeom prst="parallelogram">
            <a:avLst>
              <a:gd name="adj" fmla="val 79053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35" name="Rectangle 22"/>
          <p:cNvSpPr>
            <a:spLocks noChangeArrowheads="1"/>
          </p:cNvSpPr>
          <p:nvPr/>
        </p:nvSpPr>
        <p:spPr bwMode="auto">
          <a:xfrm>
            <a:off x="4754563" y="1882775"/>
            <a:ext cx="144462" cy="5080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36" name="Rectangle 23"/>
          <p:cNvSpPr>
            <a:spLocks noChangeArrowheads="1"/>
          </p:cNvSpPr>
          <p:nvPr/>
        </p:nvSpPr>
        <p:spPr bwMode="auto">
          <a:xfrm>
            <a:off x="4595813" y="2025650"/>
            <a:ext cx="200025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37" name="AutoShape 24"/>
          <p:cNvSpPr>
            <a:spLocks noChangeArrowheads="1"/>
          </p:cNvSpPr>
          <p:nvPr/>
        </p:nvSpPr>
        <p:spPr bwMode="auto">
          <a:xfrm>
            <a:off x="4595813" y="1878013"/>
            <a:ext cx="312737" cy="153987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38" name="Line 25"/>
          <p:cNvSpPr>
            <a:spLocks noChangeShapeType="1"/>
          </p:cNvSpPr>
          <p:nvPr/>
        </p:nvSpPr>
        <p:spPr bwMode="auto">
          <a:xfrm>
            <a:off x="4908550" y="1889125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39" name="Line 26"/>
          <p:cNvSpPr>
            <a:spLocks noChangeShapeType="1"/>
          </p:cNvSpPr>
          <p:nvPr/>
        </p:nvSpPr>
        <p:spPr bwMode="auto">
          <a:xfrm flipH="1">
            <a:off x="4795838" y="2386013"/>
            <a:ext cx="112712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40" name="Rectangle 27"/>
          <p:cNvSpPr>
            <a:spLocks noChangeArrowheads="1"/>
          </p:cNvSpPr>
          <p:nvPr/>
        </p:nvSpPr>
        <p:spPr bwMode="auto">
          <a:xfrm>
            <a:off x="4622800" y="2093913"/>
            <a:ext cx="131763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41" name="Rectangle 28"/>
          <p:cNvSpPr>
            <a:spLocks noChangeArrowheads="1"/>
          </p:cNvSpPr>
          <p:nvPr/>
        </p:nvSpPr>
        <p:spPr bwMode="auto">
          <a:xfrm>
            <a:off x="4641850" y="2181225"/>
            <a:ext cx="98425" cy="10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42" name="Text Box 35"/>
          <p:cNvSpPr txBox="1">
            <a:spLocks noChangeArrowheads="1"/>
          </p:cNvSpPr>
          <p:nvPr/>
        </p:nvSpPr>
        <p:spPr bwMode="auto">
          <a:xfrm>
            <a:off x="4746625" y="2344738"/>
            <a:ext cx="67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 err="1">
                <a:latin typeface="Helvetica"/>
              </a:rPr>
              <a:t>R</a:t>
            </a:r>
            <a:r>
              <a:rPr lang="en-US" sz="2800" baseline="-25000" dirty="0" err="1">
                <a:latin typeface="Helvetica"/>
              </a:rPr>
              <a:t>s</a:t>
            </a:r>
            <a:endParaRPr lang="en-US" sz="2000" dirty="0">
              <a:latin typeface="Helvetica"/>
            </a:endParaRPr>
          </a:p>
        </p:txBody>
      </p:sp>
      <p:sp>
        <p:nvSpPr>
          <p:cNvPr id="257064" name="Oval 40"/>
          <p:cNvSpPr>
            <a:spLocks noChangeArrowheads="1"/>
          </p:cNvSpPr>
          <p:nvPr/>
        </p:nvSpPr>
        <p:spPr bwMode="auto">
          <a:xfrm rot="5400000">
            <a:off x="6611144" y="3772694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 rot="5400000">
            <a:off x="6144419" y="3278982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6645" name="Oval 42"/>
          <p:cNvSpPr>
            <a:spLocks noChangeArrowheads="1"/>
          </p:cNvSpPr>
          <p:nvPr/>
        </p:nvSpPr>
        <p:spPr bwMode="auto">
          <a:xfrm rot="5400000">
            <a:off x="6615113" y="2794000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 rot="5400000">
            <a:off x="6615113" y="3765550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graphicFrame>
        <p:nvGraphicFramePr>
          <p:cNvPr id="26626" name="Object 429"/>
          <p:cNvGraphicFramePr>
            <a:graphicFrameLocks noChangeAspect="1"/>
          </p:cNvGraphicFramePr>
          <p:nvPr/>
        </p:nvGraphicFramePr>
        <p:xfrm>
          <a:off x="4524375" y="4532313"/>
          <a:ext cx="546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5000" imgH="1085760" progId="MS_ClipArt_Gallery.2">
                  <p:embed/>
                </p:oleObj>
              </mc:Choice>
              <mc:Fallback>
                <p:oleObj name="Clip" r:id="rId2" imgW="1305000" imgH="1085760" progId="MS_ClipArt_Gallery.2">
                  <p:embed/>
                  <p:pic>
                    <p:nvPicPr>
                      <p:cNvPr id="26626" name="Object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4532313"/>
                        <a:ext cx="5461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55" name="Oval 31"/>
          <p:cNvSpPr>
            <a:spLocks noChangeArrowheads="1"/>
          </p:cNvSpPr>
          <p:nvPr/>
        </p:nvSpPr>
        <p:spPr bwMode="auto">
          <a:xfrm rot="1792560">
            <a:off x="5621338" y="266858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 rot="1792560">
            <a:off x="4956175" y="246538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6649" name="Oval 33"/>
          <p:cNvSpPr>
            <a:spLocks noChangeArrowheads="1"/>
          </p:cNvSpPr>
          <p:nvPr/>
        </p:nvSpPr>
        <p:spPr bwMode="auto">
          <a:xfrm rot="1792560">
            <a:off x="4991100" y="22653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 rot="1792560">
            <a:off x="5618163" y="2665413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6651" name="Line 456"/>
          <p:cNvSpPr>
            <a:spLocks noChangeShapeType="1"/>
          </p:cNvSpPr>
          <p:nvPr/>
        </p:nvSpPr>
        <p:spPr bwMode="auto">
          <a:xfrm rot="1792560">
            <a:off x="4827588" y="2536825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26652" name="AutoShape 459"/>
          <p:cNvSpPr>
            <a:spLocks noChangeArrowheads="1"/>
          </p:cNvSpPr>
          <p:nvPr/>
        </p:nvSpPr>
        <p:spPr bwMode="auto">
          <a:xfrm>
            <a:off x="5184775" y="1943100"/>
            <a:ext cx="312738" cy="153988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53" name="Rectangle 460"/>
          <p:cNvSpPr>
            <a:spLocks noChangeArrowheads="1"/>
          </p:cNvSpPr>
          <p:nvPr/>
        </p:nvSpPr>
        <p:spPr bwMode="auto">
          <a:xfrm>
            <a:off x="5343525" y="1439863"/>
            <a:ext cx="144463" cy="5080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54" name="Rectangle 461"/>
          <p:cNvSpPr>
            <a:spLocks noChangeArrowheads="1"/>
          </p:cNvSpPr>
          <p:nvPr/>
        </p:nvSpPr>
        <p:spPr bwMode="auto">
          <a:xfrm>
            <a:off x="5186363" y="1584325"/>
            <a:ext cx="198437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55" name="AutoShape 462"/>
          <p:cNvSpPr>
            <a:spLocks noChangeArrowheads="1"/>
          </p:cNvSpPr>
          <p:nvPr/>
        </p:nvSpPr>
        <p:spPr bwMode="auto">
          <a:xfrm>
            <a:off x="5184775" y="1435100"/>
            <a:ext cx="312738" cy="153988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56" name="Line 463"/>
          <p:cNvSpPr>
            <a:spLocks noChangeShapeType="1"/>
          </p:cNvSpPr>
          <p:nvPr/>
        </p:nvSpPr>
        <p:spPr bwMode="auto">
          <a:xfrm>
            <a:off x="5497513" y="1446213"/>
            <a:ext cx="0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57" name="Line 464"/>
          <p:cNvSpPr>
            <a:spLocks noChangeShapeType="1"/>
          </p:cNvSpPr>
          <p:nvPr/>
        </p:nvSpPr>
        <p:spPr bwMode="auto">
          <a:xfrm flipH="1">
            <a:off x="5384800" y="1943100"/>
            <a:ext cx="112713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58" name="Rectangle 465"/>
          <p:cNvSpPr>
            <a:spLocks noChangeArrowheads="1"/>
          </p:cNvSpPr>
          <p:nvPr/>
        </p:nvSpPr>
        <p:spPr bwMode="auto">
          <a:xfrm>
            <a:off x="5211763" y="1651000"/>
            <a:ext cx="131762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59" name="Rectangle 466"/>
          <p:cNvSpPr>
            <a:spLocks noChangeArrowheads="1"/>
          </p:cNvSpPr>
          <p:nvPr/>
        </p:nvSpPr>
        <p:spPr bwMode="auto">
          <a:xfrm>
            <a:off x="5230813" y="1739900"/>
            <a:ext cx="100012" cy="10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57493" name="Oval 469"/>
          <p:cNvSpPr>
            <a:spLocks noChangeArrowheads="1"/>
          </p:cNvSpPr>
          <p:nvPr/>
        </p:nvSpPr>
        <p:spPr bwMode="auto">
          <a:xfrm rot="2768172">
            <a:off x="6130925" y="2671763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57494" name="Rectangle 470"/>
          <p:cNvSpPr>
            <a:spLocks noChangeArrowheads="1"/>
          </p:cNvSpPr>
          <p:nvPr/>
        </p:nvSpPr>
        <p:spPr bwMode="auto">
          <a:xfrm rot="2768172">
            <a:off x="5409407" y="2339181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6662" name="Oval 471"/>
          <p:cNvSpPr>
            <a:spLocks noChangeArrowheads="1"/>
          </p:cNvSpPr>
          <p:nvPr/>
        </p:nvSpPr>
        <p:spPr bwMode="auto">
          <a:xfrm rot="2768172">
            <a:off x="5561013" y="201295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57496" name="Rectangle 472"/>
          <p:cNvSpPr>
            <a:spLocks noChangeArrowheads="1"/>
          </p:cNvSpPr>
          <p:nvPr/>
        </p:nvSpPr>
        <p:spPr bwMode="auto">
          <a:xfrm rot="2768172">
            <a:off x="6130925" y="2663825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6664" name="Line 473"/>
          <p:cNvSpPr>
            <a:spLocks noChangeShapeType="1"/>
          </p:cNvSpPr>
          <p:nvPr/>
        </p:nvSpPr>
        <p:spPr bwMode="auto">
          <a:xfrm rot="2768172">
            <a:off x="5253037" y="2395538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257500" name="Oval 476"/>
          <p:cNvSpPr>
            <a:spLocks noChangeArrowheads="1"/>
          </p:cNvSpPr>
          <p:nvPr/>
        </p:nvSpPr>
        <p:spPr bwMode="auto">
          <a:xfrm rot="19807440" flipH="1">
            <a:off x="5084763" y="4521200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57501" name="Rectangle 477"/>
          <p:cNvSpPr>
            <a:spLocks noChangeArrowheads="1"/>
          </p:cNvSpPr>
          <p:nvPr/>
        </p:nvSpPr>
        <p:spPr bwMode="auto">
          <a:xfrm rot="19807440" flipH="1">
            <a:off x="5057775" y="4318000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6667" name="Oval 478"/>
          <p:cNvSpPr>
            <a:spLocks noChangeArrowheads="1"/>
          </p:cNvSpPr>
          <p:nvPr/>
        </p:nvSpPr>
        <p:spPr bwMode="auto">
          <a:xfrm rot="19807440" flipH="1">
            <a:off x="5716588" y="4117975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57503" name="Rectangle 479"/>
          <p:cNvSpPr>
            <a:spLocks noChangeArrowheads="1"/>
          </p:cNvSpPr>
          <p:nvPr/>
        </p:nvSpPr>
        <p:spPr bwMode="auto">
          <a:xfrm rot="19807440" flipH="1">
            <a:off x="5100638" y="4518025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6669" name="Line 480"/>
          <p:cNvSpPr>
            <a:spLocks noChangeShapeType="1"/>
          </p:cNvSpPr>
          <p:nvPr/>
        </p:nvSpPr>
        <p:spPr bwMode="auto">
          <a:xfrm rot="19807440" flipH="1">
            <a:off x="4962525" y="438943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257507" name="Oval 483"/>
          <p:cNvSpPr>
            <a:spLocks noChangeArrowheads="1"/>
          </p:cNvSpPr>
          <p:nvPr/>
        </p:nvSpPr>
        <p:spPr bwMode="auto">
          <a:xfrm rot="18831828" flipV="1">
            <a:off x="6338888" y="4294188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57508" name="Rectangle 484"/>
          <p:cNvSpPr>
            <a:spLocks noChangeArrowheads="1"/>
          </p:cNvSpPr>
          <p:nvPr/>
        </p:nvSpPr>
        <p:spPr bwMode="auto">
          <a:xfrm rot="18831828" flipV="1">
            <a:off x="5616575" y="4625975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6672" name="Oval 485"/>
          <p:cNvSpPr>
            <a:spLocks noChangeArrowheads="1"/>
          </p:cNvSpPr>
          <p:nvPr/>
        </p:nvSpPr>
        <p:spPr bwMode="auto">
          <a:xfrm rot="18831828" flipV="1">
            <a:off x="5770563" y="4953000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57510" name="Rectangle 486"/>
          <p:cNvSpPr>
            <a:spLocks noChangeArrowheads="1"/>
          </p:cNvSpPr>
          <p:nvPr/>
        </p:nvSpPr>
        <p:spPr bwMode="auto">
          <a:xfrm rot="18831828" flipV="1">
            <a:off x="6338888" y="4303713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6674" name="Line 487"/>
          <p:cNvSpPr>
            <a:spLocks noChangeShapeType="1"/>
          </p:cNvSpPr>
          <p:nvPr/>
        </p:nvSpPr>
        <p:spPr bwMode="auto">
          <a:xfrm rot="18831828" flipV="1">
            <a:off x="5461000" y="4711701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graphicFrame>
        <p:nvGraphicFramePr>
          <p:cNvPr id="26627" name="Object 488"/>
          <p:cNvGraphicFramePr>
            <a:graphicFrameLocks noChangeAspect="1"/>
          </p:cNvGraphicFramePr>
          <p:nvPr/>
        </p:nvGraphicFramePr>
        <p:xfrm>
          <a:off x="5189538" y="4987925"/>
          <a:ext cx="5445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26627" name="Object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4987925"/>
                        <a:ext cx="5445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5" name="AutoShape 490"/>
          <p:cNvSpPr>
            <a:spLocks noChangeArrowheads="1"/>
          </p:cNvSpPr>
          <p:nvPr/>
        </p:nvSpPr>
        <p:spPr bwMode="auto">
          <a:xfrm>
            <a:off x="8074025" y="2266950"/>
            <a:ext cx="314325" cy="153988"/>
          </a:xfrm>
          <a:prstGeom prst="parallelogram">
            <a:avLst>
              <a:gd name="adj" fmla="val 78635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76" name="Rectangle 491"/>
          <p:cNvSpPr>
            <a:spLocks noChangeArrowheads="1"/>
          </p:cNvSpPr>
          <p:nvPr/>
        </p:nvSpPr>
        <p:spPr bwMode="auto">
          <a:xfrm>
            <a:off x="8232775" y="1763713"/>
            <a:ext cx="144463" cy="5080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77" name="Rectangle 492"/>
          <p:cNvSpPr>
            <a:spLocks noChangeArrowheads="1"/>
          </p:cNvSpPr>
          <p:nvPr/>
        </p:nvSpPr>
        <p:spPr bwMode="auto">
          <a:xfrm>
            <a:off x="8075613" y="1908175"/>
            <a:ext cx="200025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78" name="AutoShape 493"/>
          <p:cNvSpPr>
            <a:spLocks noChangeArrowheads="1"/>
          </p:cNvSpPr>
          <p:nvPr/>
        </p:nvSpPr>
        <p:spPr bwMode="auto">
          <a:xfrm>
            <a:off x="8074025" y="1758950"/>
            <a:ext cx="314325" cy="153988"/>
          </a:xfrm>
          <a:prstGeom prst="parallelogram">
            <a:avLst>
              <a:gd name="adj" fmla="val 78635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79" name="Line 494"/>
          <p:cNvSpPr>
            <a:spLocks noChangeShapeType="1"/>
          </p:cNvSpPr>
          <p:nvPr/>
        </p:nvSpPr>
        <p:spPr bwMode="auto">
          <a:xfrm>
            <a:off x="8388350" y="1770063"/>
            <a:ext cx="0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80" name="Line 495"/>
          <p:cNvSpPr>
            <a:spLocks noChangeShapeType="1"/>
          </p:cNvSpPr>
          <p:nvPr/>
        </p:nvSpPr>
        <p:spPr bwMode="auto">
          <a:xfrm flipH="1">
            <a:off x="8275638" y="2266950"/>
            <a:ext cx="112712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81" name="Rectangle 496"/>
          <p:cNvSpPr>
            <a:spLocks noChangeArrowheads="1"/>
          </p:cNvSpPr>
          <p:nvPr/>
        </p:nvSpPr>
        <p:spPr bwMode="auto">
          <a:xfrm>
            <a:off x="8102600" y="1974850"/>
            <a:ext cx="130175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6682" name="Rectangle 497"/>
          <p:cNvSpPr>
            <a:spLocks noChangeArrowheads="1"/>
          </p:cNvSpPr>
          <p:nvPr/>
        </p:nvSpPr>
        <p:spPr bwMode="auto">
          <a:xfrm>
            <a:off x="8120063" y="2063750"/>
            <a:ext cx="100012" cy="10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57524" name="Oval 500"/>
          <p:cNvSpPr>
            <a:spLocks noChangeArrowheads="1"/>
          </p:cNvSpPr>
          <p:nvPr/>
        </p:nvSpPr>
        <p:spPr bwMode="auto">
          <a:xfrm rot="19807440" flipH="1">
            <a:off x="7291388" y="264001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57525" name="Rectangle 501"/>
          <p:cNvSpPr>
            <a:spLocks noChangeArrowheads="1"/>
          </p:cNvSpPr>
          <p:nvPr/>
        </p:nvSpPr>
        <p:spPr bwMode="auto">
          <a:xfrm rot="19807440" flipH="1">
            <a:off x="7264400" y="2436813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6685" name="Oval 502"/>
          <p:cNvSpPr>
            <a:spLocks noChangeArrowheads="1"/>
          </p:cNvSpPr>
          <p:nvPr/>
        </p:nvSpPr>
        <p:spPr bwMode="auto">
          <a:xfrm rot="19807440" flipH="1">
            <a:off x="7923213" y="2236788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57527" name="Rectangle 503"/>
          <p:cNvSpPr>
            <a:spLocks noChangeArrowheads="1"/>
          </p:cNvSpPr>
          <p:nvPr/>
        </p:nvSpPr>
        <p:spPr bwMode="auto">
          <a:xfrm rot="19807440" flipH="1">
            <a:off x="7307263" y="2636838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6687" name="Line 504"/>
          <p:cNvSpPr>
            <a:spLocks noChangeShapeType="1"/>
          </p:cNvSpPr>
          <p:nvPr/>
        </p:nvSpPr>
        <p:spPr bwMode="auto">
          <a:xfrm rot="19807440" flipH="1">
            <a:off x="7169150" y="2508250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257531" name="Oval 507"/>
          <p:cNvSpPr>
            <a:spLocks noChangeArrowheads="1"/>
          </p:cNvSpPr>
          <p:nvPr/>
        </p:nvSpPr>
        <p:spPr bwMode="auto">
          <a:xfrm rot="1792560">
            <a:off x="8048625" y="4600575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57532" name="Rectangle 508"/>
          <p:cNvSpPr>
            <a:spLocks noChangeArrowheads="1"/>
          </p:cNvSpPr>
          <p:nvPr/>
        </p:nvSpPr>
        <p:spPr bwMode="auto">
          <a:xfrm rot="1792560">
            <a:off x="7381875" y="4395788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6690" name="Oval 509"/>
          <p:cNvSpPr>
            <a:spLocks noChangeArrowheads="1"/>
          </p:cNvSpPr>
          <p:nvPr/>
        </p:nvSpPr>
        <p:spPr bwMode="auto">
          <a:xfrm rot="1792560">
            <a:off x="7416800" y="4195763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57534" name="Rectangle 510"/>
          <p:cNvSpPr>
            <a:spLocks noChangeArrowheads="1"/>
          </p:cNvSpPr>
          <p:nvPr/>
        </p:nvSpPr>
        <p:spPr bwMode="auto">
          <a:xfrm rot="1792560">
            <a:off x="8043863" y="4597400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/>
            </a:endParaRPr>
          </a:p>
        </p:txBody>
      </p:sp>
      <p:sp>
        <p:nvSpPr>
          <p:cNvPr id="26692" name="Line 511"/>
          <p:cNvSpPr>
            <a:spLocks noChangeShapeType="1"/>
          </p:cNvSpPr>
          <p:nvPr/>
        </p:nvSpPr>
        <p:spPr bwMode="auto">
          <a:xfrm rot="1792560">
            <a:off x="7243763" y="4495800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graphicFrame>
        <p:nvGraphicFramePr>
          <p:cNvPr id="26628" name="Object 512"/>
          <p:cNvGraphicFramePr>
            <a:graphicFrameLocks noChangeAspect="1"/>
          </p:cNvGraphicFramePr>
          <p:nvPr/>
        </p:nvGraphicFramePr>
        <p:xfrm>
          <a:off x="8077200" y="4799013"/>
          <a:ext cx="546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26628" name="Object 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799013"/>
                        <a:ext cx="5461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93" name="Text Box 513"/>
          <p:cNvSpPr txBox="1">
            <a:spLocks noChangeArrowheads="1"/>
          </p:cNvSpPr>
          <p:nvPr/>
        </p:nvSpPr>
        <p:spPr bwMode="auto">
          <a:xfrm>
            <a:off x="5716588" y="1903413"/>
            <a:ext cx="67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 err="1">
                <a:latin typeface="Helvetica"/>
              </a:rPr>
              <a:t>R</a:t>
            </a:r>
            <a:r>
              <a:rPr lang="en-US" sz="2800" baseline="-25000" dirty="0" err="1">
                <a:latin typeface="Helvetica"/>
              </a:rPr>
              <a:t>s</a:t>
            </a:r>
            <a:endParaRPr lang="en-US" sz="2000" dirty="0">
              <a:latin typeface="Helvetica"/>
            </a:endParaRPr>
          </a:p>
        </p:txBody>
      </p:sp>
      <p:sp>
        <p:nvSpPr>
          <p:cNvPr id="26694" name="Text Box 514"/>
          <p:cNvSpPr txBox="1">
            <a:spLocks noChangeArrowheads="1"/>
          </p:cNvSpPr>
          <p:nvPr/>
        </p:nvSpPr>
        <p:spPr bwMode="auto">
          <a:xfrm>
            <a:off x="7543800" y="2411413"/>
            <a:ext cx="67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 err="1">
                <a:latin typeface="Helvetica"/>
              </a:rPr>
              <a:t>R</a:t>
            </a:r>
            <a:r>
              <a:rPr lang="en-US" sz="2800" baseline="-25000" dirty="0" err="1">
                <a:latin typeface="Helvetica"/>
              </a:rPr>
              <a:t>s</a:t>
            </a:r>
            <a:endParaRPr lang="en-US" sz="2000" dirty="0">
              <a:latin typeface="Helvetica"/>
            </a:endParaRPr>
          </a:p>
        </p:txBody>
      </p:sp>
      <p:sp>
        <p:nvSpPr>
          <p:cNvPr id="26695" name="Freeform 515"/>
          <p:cNvSpPr>
            <a:spLocks/>
          </p:cNvSpPr>
          <p:nvPr/>
        </p:nvSpPr>
        <p:spPr bwMode="auto">
          <a:xfrm>
            <a:off x="5710238" y="2771775"/>
            <a:ext cx="800100" cy="1381125"/>
          </a:xfrm>
          <a:custGeom>
            <a:avLst/>
            <a:gdLst>
              <a:gd name="T0" fmla="*/ 0 w 504"/>
              <a:gd name="T1" fmla="*/ 0 h 870"/>
              <a:gd name="T2" fmla="*/ 204788 w 504"/>
              <a:gd name="T3" fmla="*/ 100012 h 870"/>
              <a:gd name="T4" fmla="*/ 474663 w 504"/>
              <a:gd name="T5" fmla="*/ 177800 h 870"/>
              <a:gd name="T6" fmla="*/ 622300 w 504"/>
              <a:gd name="T7" fmla="*/ 192087 h 870"/>
              <a:gd name="T8" fmla="*/ 760413 w 504"/>
              <a:gd name="T9" fmla="*/ 230188 h 870"/>
              <a:gd name="T10" fmla="*/ 777875 w 504"/>
              <a:gd name="T11" fmla="*/ 1225550 h 870"/>
              <a:gd name="T12" fmla="*/ 644525 w 504"/>
              <a:gd name="T13" fmla="*/ 1331913 h 870"/>
              <a:gd name="T14" fmla="*/ 454025 w 504"/>
              <a:gd name="T15" fmla="*/ 1322388 h 870"/>
              <a:gd name="T16" fmla="*/ 304800 w 504"/>
              <a:gd name="T17" fmla="*/ 1314450 h 870"/>
              <a:gd name="T18" fmla="*/ 133350 w 504"/>
              <a:gd name="T19" fmla="*/ 1381125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26696" name="Text Box 516"/>
          <p:cNvSpPr txBox="1">
            <a:spLocks noChangeArrowheads="1"/>
          </p:cNvSpPr>
          <p:nvPr/>
        </p:nvSpPr>
        <p:spPr bwMode="auto">
          <a:xfrm>
            <a:off x="4724400" y="3960813"/>
            <a:ext cx="674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 err="1">
                <a:latin typeface="Helvetica"/>
              </a:rPr>
              <a:t>R</a:t>
            </a:r>
            <a:r>
              <a:rPr lang="en-US" sz="2800" baseline="-25000" dirty="0" err="1">
                <a:latin typeface="Helvetica"/>
              </a:rPr>
              <a:t>c</a:t>
            </a:r>
            <a:endParaRPr lang="en-US" sz="2000" dirty="0">
              <a:latin typeface="Helvetica"/>
            </a:endParaRPr>
          </a:p>
        </p:txBody>
      </p:sp>
      <p:sp>
        <p:nvSpPr>
          <p:cNvPr id="26697" name="Freeform 517"/>
          <p:cNvSpPr>
            <a:spLocks/>
          </p:cNvSpPr>
          <p:nvPr/>
        </p:nvSpPr>
        <p:spPr bwMode="auto">
          <a:xfrm>
            <a:off x="6173788" y="2749550"/>
            <a:ext cx="431800" cy="1570038"/>
          </a:xfrm>
          <a:custGeom>
            <a:avLst/>
            <a:gdLst>
              <a:gd name="T0" fmla="*/ 0 w 272"/>
              <a:gd name="T1" fmla="*/ 0 h 989"/>
              <a:gd name="T2" fmla="*/ 146050 w 272"/>
              <a:gd name="T3" fmla="*/ 127000 h 989"/>
              <a:gd name="T4" fmla="*/ 407988 w 272"/>
              <a:gd name="T5" fmla="*/ 233363 h 989"/>
              <a:gd name="T6" fmla="*/ 425450 w 272"/>
              <a:gd name="T7" fmla="*/ 1228725 h 989"/>
              <a:gd name="T8" fmla="*/ 407988 w 272"/>
              <a:gd name="T9" fmla="*/ 1389063 h 989"/>
              <a:gd name="T10" fmla="*/ 384175 w 272"/>
              <a:gd name="T11" fmla="*/ 1441450 h 989"/>
              <a:gd name="T12" fmla="*/ 265112 w 272"/>
              <a:gd name="T13" fmla="*/ 1570038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26698" name="Freeform 518"/>
          <p:cNvSpPr>
            <a:spLocks/>
          </p:cNvSpPr>
          <p:nvPr/>
        </p:nvSpPr>
        <p:spPr bwMode="auto">
          <a:xfrm>
            <a:off x="6757988" y="2733675"/>
            <a:ext cx="638175" cy="1538288"/>
          </a:xfrm>
          <a:custGeom>
            <a:avLst/>
            <a:gdLst>
              <a:gd name="T0" fmla="*/ 485775 w 402"/>
              <a:gd name="T1" fmla="*/ 0 h 969"/>
              <a:gd name="T2" fmla="*/ 381000 w 402"/>
              <a:gd name="T3" fmla="*/ 57150 h 969"/>
              <a:gd name="T4" fmla="*/ 276225 w 402"/>
              <a:gd name="T5" fmla="*/ 114300 h 969"/>
              <a:gd name="T6" fmla="*/ 142875 w 402"/>
              <a:gd name="T7" fmla="*/ 188913 h 969"/>
              <a:gd name="T8" fmla="*/ 39688 w 402"/>
              <a:gd name="T9" fmla="*/ 282575 h 969"/>
              <a:gd name="T10" fmla="*/ 22225 w 402"/>
              <a:gd name="T11" fmla="*/ 1276350 h 969"/>
              <a:gd name="T12" fmla="*/ 155575 w 402"/>
              <a:gd name="T13" fmla="*/ 1382713 h 969"/>
              <a:gd name="T14" fmla="*/ 414338 w 402"/>
              <a:gd name="T15" fmla="*/ 1428750 h 969"/>
              <a:gd name="T16" fmla="*/ 638175 w 402"/>
              <a:gd name="T17" fmla="*/ 1538288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26699" name="Text Box 519"/>
          <p:cNvSpPr txBox="1">
            <a:spLocks noChangeArrowheads="1"/>
          </p:cNvSpPr>
          <p:nvPr/>
        </p:nvSpPr>
        <p:spPr bwMode="auto">
          <a:xfrm>
            <a:off x="5983288" y="4498975"/>
            <a:ext cx="676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 err="1">
                <a:latin typeface="Helvetica"/>
              </a:rPr>
              <a:t>R</a:t>
            </a:r>
            <a:r>
              <a:rPr lang="en-US" sz="2800" baseline="-25000" dirty="0" err="1">
                <a:latin typeface="Helvetica"/>
              </a:rPr>
              <a:t>c</a:t>
            </a:r>
            <a:endParaRPr lang="en-US" sz="2000" dirty="0">
              <a:latin typeface="Helvetica"/>
            </a:endParaRPr>
          </a:p>
        </p:txBody>
      </p:sp>
      <p:sp>
        <p:nvSpPr>
          <p:cNvPr id="26700" name="Text Box 520"/>
          <p:cNvSpPr txBox="1">
            <a:spLocks noChangeArrowheads="1"/>
          </p:cNvSpPr>
          <p:nvPr/>
        </p:nvSpPr>
        <p:spPr bwMode="auto">
          <a:xfrm>
            <a:off x="7670800" y="3986213"/>
            <a:ext cx="674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 err="1">
                <a:latin typeface="Helvetica"/>
              </a:rPr>
              <a:t>R</a:t>
            </a:r>
            <a:r>
              <a:rPr lang="en-US" sz="2800" baseline="-25000" dirty="0" err="1">
                <a:latin typeface="Helvetica"/>
              </a:rPr>
              <a:t>c</a:t>
            </a:r>
            <a:endParaRPr lang="en-US" sz="2000" dirty="0">
              <a:latin typeface="Helvetica"/>
            </a:endParaRPr>
          </a:p>
        </p:txBody>
      </p:sp>
      <p:sp>
        <p:nvSpPr>
          <p:cNvPr id="26701" name="Text Box 521"/>
          <p:cNvSpPr txBox="1">
            <a:spLocks noChangeArrowheads="1"/>
          </p:cNvSpPr>
          <p:nvPr/>
        </p:nvSpPr>
        <p:spPr bwMode="auto">
          <a:xfrm>
            <a:off x="6699250" y="3357563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latin typeface="Helvetica"/>
              </a:rPr>
              <a:t>R</a:t>
            </a:r>
          </a:p>
        </p:txBody>
      </p:sp>
      <p:sp>
        <p:nvSpPr>
          <p:cNvPr id="26702" name="Rectangle 523"/>
          <p:cNvSpPr>
            <a:spLocks noGrp="1" noChangeArrowheads="1"/>
          </p:cNvSpPr>
          <p:nvPr>
            <p:ph type="body" idx="1"/>
          </p:nvPr>
        </p:nvSpPr>
        <p:spPr>
          <a:xfrm>
            <a:off x="68958" y="1378702"/>
            <a:ext cx="4315717" cy="5140721"/>
          </a:xfrm>
        </p:spPr>
        <p:txBody>
          <a:bodyPr/>
          <a:lstStyle/>
          <a:p>
            <a:r>
              <a:rPr lang="en-US" dirty="0"/>
              <a:t>per-connection end-end throughput: min(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r>
              <a:rPr lang="en-US" dirty="0" err="1"/>
              <a:t>,R</a:t>
            </a:r>
            <a:r>
              <a:rPr lang="en-US" baseline="-25000" dirty="0" err="1"/>
              <a:t>s</a:t>
            </a:r>
            <a:r>
              <a:rPr lang="en-US" dirty="0" err="1"/>
              <a:t>,R</a:t>
            </a:r>
            <a:r>
              <a:rPr lang="en-US" dirty="0"/>
              <a:t>/10)</a:t>
            </a:r>
          </a:p>
          <a:p>
            <a:r>
              <a:rPr lang="en-US" dirty="0"/>
              <a:t>in practice: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r>
              <a:rPr lang="en-US" dirty="0"/>
              <a:t> or </a:t>
            </a:r>
            <a:r>
              <a:rPr lang="en-US" dirty="0" err="1"/>
              <a:t>R</a:t>
            </a:r>
            <a:r>
              <a:rPr lang="en-US" baseline="-25000" dirty="0" err="1"/>
              <a:t>s</a:t>
            </a:r>
            <a:r>
              <a:rPr lang="en-US" dirty="0"/>
              <a:t> is often the bottleneck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</a:rPr>
              <a:t>last mile link </a:t>
            </a:r>
            <a:r>
              <a:rPr lang="en-US" dirty="0"/>
              <a:t>has capacity </a:t>
            </a:r>
            <a:r>
              <a:rPr lang="en-US" dirty="0" err="1"/>
              <a:t>Rc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75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Packet Delay</a:t>
            </a:r>
          </a:p>
        </p:txBody>
      </p:sp>
      <p:pic>
        <p:nvPicPr>
          <p:cNvPr id="6" name="Picture 1027" descr="1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1636323"/>
            <a:ext cx="831215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28"/>
          <p:cNvSpPr txBox="1">
            <a:spLocks noChangeArrowheads="1"/>
          </p:cNvSpPr>
          <p:nvPr/>
        </p:nvSpPr>
        <p:spPr bwMode="auto">
          <a:xfrm>
            <a:off x="612774" y="4857760"/>
            <a:ext cx="795975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End-to-end delay includes multiple hop link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delays.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58095" y="5857892"/>
            <a:ext cx="1643061" cy="357190"/>
          </a:xfrm>
          <a:prstGeom prst="rect">
            <a:avLst/>
          </a:prstGeom>
          <a:noFill/>
          <a:ln w="2540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 b="1" dirty="0" err="1">
                <a:solidFill>
                  <a:srgbClr val="000099"/>
                </a:solidFill>
                <a:latin typeface="Helvetica"/>
              </a:rPr>
              <a:t>Tanenbaum</a:t>
            </a:r>
            <a:r>
              <a:rPr lang="en-US" sz="1600" i="1" dirty="0">
                <a:solidFill>
                  <a:srgbClr val="000099"/>
                </a:solidFill>
                <a:latin typeface="Helvetic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441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Hop Delay Components</a:t>
            </a:r>
          </a:p>
        </p:txBody>
      </p:sp>
      <p:pic>
        <p:nvPicPr>
          <p:cNvPr id="20485" name="Content Placeholder 9" descr="K_fig01_12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7158" y="1624112"/>
            <a:ext cx="8585200" cy="4071937"/>
          </a:xfrm>
        </p:spPr>
      </p:pic>
    </p:spTree>
    <p:extLst>
      <p:ext uri="{BB962C8B-B14F-4D97-AF65-F5344CB8AC3E}">
        <p14:creationId xmlns:p14="http://schemas.microsoft.com/office/powerpoint/2010/main" val="3739203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EE4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en-US" dirty="0"/>
              <a:t>Four Sources of Packet Delay</a:t>
            </a:r>
            <a:endParaRPr lang="en-US" sz="4400" dirty="0"/>
          </a:p>
        </p:txBody>
      </p:sp>
      <p:sp>
        <p:nvSpPr>
          <p:cNvPr id="194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3528" y="1268760"/>
            <a:ext cx="4105026" cy="244827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90033"/>
                </a:solidFill>
              </a:rPr>
              <a:t>1. Processing at node: </a:t>
            </a:r>
          </a:p>
          <a:p>
            <a:pPr lvl="1">
              <a:buClr>
                <a:srgbClr val="0033CC"/>
              </a:buClr>
              <a:buFont typeface="Wingdings" pitchFamily="2" charset="2"/>
              <a:buChar char="q"/>
            </a:pPr>
            <a:r>
              <a:rPr lang="en-US" sz="2000" b="0" dirty="0"/>
              <a:t>Checking for bit errors</a:t>
            </a:r>
          </a:p>
          <a:p>
            <a:pPr lvl="1">
              <a:buClr>
                <a:srgbClr val="0033CC"/>
              </a:buClr>
              <a:buFont typeface="Wingdings" pitchFamily="2" charset="2"/>
              <a:buChar char="q"/>
            </a:pPr>
            <a:r>
              <a:rPr lang="en-US" sz="2000" dirty="0"/>
              <a:t>D</a:t>
            </a:r>
            <a:r>
              <a:rPr lang="en-US" sz="2000" b="0" dirty="0"/>
              <a:t>etermine output link</a:t>
            </a:r>
          </a:p>
          <a:p>
            <a:pPr lvl="1">
              <a:buClr>
                <a:srgbClr val="0033CC"/>
              </a:buClr>
              <a:buFont typeface="Wingdings" pitchFamily="2" charset="2"/>
              <a:buChar char="q"/>
            </a:pPr>
            <a:r>
              <a:rPr lang="en-US" sz="2000" b="0" dirty="0"/>
              <a:t>Moving packet from input queue to output queue</a:t>
            </a:r>
          </a:p>
          <a:p>
            <a:pPr lvl="2">
              <a:buClr>
                <a:srgbClr val="0033CC"/>
              </a:buClr>
              <a:buFont typeface="Wingdings" pitchFamily="2" charset="2"/>
              <a:buChar char="q"/>
            </a:pPr>
            <a:r>
              <a:rPr lang="en-US" sz="1600" b="0" dirty="0"/>
              <a:t>Table lookup time (see routing algorithms)</a:t>
            </a:r>
          </a:p>
        </p:txBody>
      </p:sp>
      <p:grpSp>
        <p:nvGrpSpPr>
          <p:cNvPr id="19464" name="Group 5"/>
          <p:cNvGrpSpPr>
            <a:grpSpLocks/>
          </p:cNvGrpSpPr>
          <p:nvPr/>
        </p:nvGrpSpPr>
        <p:grpSpPr bwMode="auto">
          <a:xfrm>
            <a:off x="631825" y="3965576"/>
            <a:ext cx="6021388" cy="2179638"/>
            <a:chOff x="494" y="2702"/>
            <a:chExt cx="3793" cy="1373"/>
          </a:xfrm>
        </p:grpSpPr>
        <p:graphicFrame>
          <p:nvGraphicFramePr>
            <p:cNvPr id="19458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1945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452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67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19468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pSp>
          <p:nvGrpSpPr>
            <p:cNvPr id="19469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19507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951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19513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19514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</p:grpSp>
          <p:grpSp>
            <p:nvGrpSpPr>
              <p:cNvPr id="19508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950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19510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19511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</p:grpSp>
        </p:grpSp>
        <p:sp>
          <p:nvSpPr>
            <p:cNvPr id="19470" name="Oval 19"/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71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72" name="Rectangle 21"/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19473" name="Oval 22"/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aphicFrame>
          <p:nvGraphicFramePr>
            <p:cNvPr id="19459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1945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16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4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75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76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77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78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79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80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81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82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83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84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85" name="Line 35"/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86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rgbClr val="00CC66"/>
                  </a:solidFill>
                  <a:latin typeface="Helvetica"/>
                </a:rPr>
                <a:t>A</a:t>
              </a:r>
            </a:p>
          </p:txBody>
        </p:sp>
        <p:sp>
          <p:nvSpPr>
            <p:cNvPr id="19487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accent2"/>
                  </a:solidFill>
                  <a:latin typeface="Helvetica"/>
                </a:rPr>
                <a:t>B</a:t>
              </a:r>
              <a:endParaRPr lang="en-US" dirty="0">
                <a:solidFill>
                  <a:schemeClr val="accent1"/>
                </a:solidFill>
                <a:latin typeface="Helvetica"/>
              </a:endParaRPr>
            </a:p>
          </p:txBody>
        </p:sp>
        <p:sp>
          <p:nvSpPr>
            <p:cNvPr id="19488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89" name="Text Box 39"/>
            <p:cNvSpPr txBox="1">
              <a:spLocks noChangeArrowheads="1"/>
            </p:cNvSpPr>
            <p:nvPr/>
          </p:nvSpPr>
          <p:spPr bwMode="auto">
            <a:xfrm>
              <a:off x="2530" y="2966"/>
              <a:ext cx="9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 dirty="0">
                  <a:solidFill>
                    <a:srgbClr val="990033"/>
                  </a:solidFill>
                  <a:latin typeface="Helvetica"/>
                </a:rPr>
                <a:t>propagation</a:t>
              </a:r>
            </a:p>
          </p:txBody>
        </p:sp>
        <p:sp>
          <p:nvSpPr>
            <p:cNvPr id="19490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91" name="Text Box 41"/>
            <p:cNvSpPr txBox="1">
              <a:spLocks noChangeArrowheads="1"/>
            </p:cNvSpPr>
            <p:nvPr/>
          </p:nvSpPr>
          <p:spPr bwMode="auto">
            <a:xfrm>
              <a:off x="1339" y="2702"/>
              <a:ext cx="10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 dirty="0">
                  <a:solidFill>
                    <a:srgbClr val="990033"/>
                  </a:solidFill>
                  <a:latin typeface="Helvetica"/>
                </a:rPr>
                <a:t>transmission</a:t>
              </a:r>
            </a:p>
          </p:txBody>
        </p:sp>
        <p:sp>
          <p:nvSpPr>
            <p:cNvPr id="19492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93" name="Text Box 43"/>
            <p:cNvSpPr txBox="1">
              <a:spLocks noChangeArrowheads="1"/>
            </p:cNvSpPr>
            <p:nvPr/>
          </p:nvSpPr>
          <p:spPr bwMode="auto">
            <a:xfrm>
              <a:off x="1388" y="3668"/>
              <a:ext cx="89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b="1" dirty="0">
                  <a:solidFill>
                    <a:srgbClr val="990033"/>
                  </a:solidFill>
                  <a:latin typeface="Helvetica"/>
                </a:rPr>
                <a:t>nodal</a:t>
              </a:r>
            </a:p>
            <a:p>
              <a:pPr algn="ctr"/>
              <a:r>
                <a:rPr lang="en-US" sz="1800" b="1" dirty="0">
                  <a:solidFill>
                    <a:srgbClr val="990033"/>
                  </a:solidFill>
                  <a:latin typeface="Helvetica"/>
                </a:rPr>
                <a:t>processing</a:t>
              </a:r>
            </a:p>
          </p:txBody>
        </p:sp>
        <p:sp>
          <p:nvSpPr>
            <p:cNvPr id="19494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95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19496" name="Text Box 46"/>
            <p:cNvSpPr txBox="1">
              <a:spLocks noChangeArrowheads="1"/>
            </p:cNvSpPr>
            <p:nvPr/>
          </p:nvSpPr>
          <p:spPr bwMode="auto">
            <a:xfrm>
              <a:off x="2349" y="3830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 dirty="0" err="1">
                  <a:solidFill>
                    <a:srgbClr val="990033"/>
                  </a:solidFill>
                  <a:latin typeface="Helvetica"/>
                </a:rPr>
                <a:t>queueing</a:t>
              </a:r>
              <a:endParaRPr lang="en-US" sz="1800" b="1" dirty="0">
                <a:solidFill>
                  <a:srgbClr val="990033"/>
                </a:solidFill>
                <a:latin typeface="Helvetica"/>
              </a:endParaRPr>
            </a:p>
          </p:txBody>
        </p:sp>
        <p:sp>
          <p:nvSpPr>
            <p:cNvPr id="19497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pSp>
          <p:nvGrpSpPr>
            <p:cNvPr id="19498" name="Group 48"/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19499" name="Group 49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9504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19505" name="Line 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19506" name="Line 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</p:grpSp>
          <p:grpSp>
            <p:nvGrpSpPr>
              <p:cNvPr id="19500" name="Group 53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950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19502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19503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</p:grpSp>
        </p:grpSp>
      </p:grpSp>
      <p:sp>
        <p:nvSpPr>
          <p:cNvPr id="19465" name="Rectangle 58"/>
          <p:cNvSpPr>
            <a:spLocks noChangeArrowheads="1"/>
          </p:cNvSpPr>
          <p:nvPr/>
        </p:nvSpPr>
        <p:spPr bwMode="auto">
          <a:xfrm>
            <a:off x="4722440" y="1267502"/>
            <a:ext cx="38100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sz="2400" dirty="0">
                <a:solidFill>
                  <a:srgbClr val="990033"/>
                </a:solidFill>
                <a:latin typeface="Helvetica"/>
              </a:rPr>
              <a:t>2. Queuing delay</a:t>
            </a:r>
          </a:p>
          <a:p>
            <a:pPr marL="342900" indent="-342900" algn="l">
              <a:spcBef>
                <a:spcPct val="20000"/>
              </a:spcBef>
              <a:buClr>
                <a:srgbClr val="0033CC"/>
              </a:buClr>
              <a:buSzPct val="75000"/>
              <a:buFont typeface="Wingdings" pitchFamily="2" charset="2"/>
              <a:buChar char="q"/>
            </a:pPr>
            <a:r>
              <a:rPr lang="en-US" sz="2000" dirty="0">
                <a:latin typeface="Helvetica"/>
              </a:rPr>
              <a:t>time waiting at output link for transmission </a:t>
            </a:r>
          </a:p>
          <a:p>
            <a:pPr marL="342900" indent="-342900" algn="l">
              <a:spcBef>
                <a:spcPct val="20000"/>
              </a:spcBef>
              <a:buClr>
                <a:srgbClr val="0033CC"/>
              </a:buClr>
              <a:buSzPct val="75000"/>
              <a:buFont typeface="Wingdings" pitchFamily="2" charset="2"/>
              <a:buChar char="q"/>
            </a:pPr>
            <a:r>
              <a:rPr lang="en-US" sz="2000" dirty="0">
                <a:latin typeface="Helvetica"/>
              </a:rPr>
              <a:t>depends on congestion level of router</a:t>
            </a:r>
          </a:p>
        </p:txBody>
      </p:sp>
    </p:spTree>
    <p:extLst>
      <p:ext uri="{BB962C8B-B14F-4D97-AF65-F5344CB8AC3E}">
        <p14:creationId xmlns:p14="http://schemas.microsoft.com/office/powerpoint/2010/main" val="713869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en-US" sz="3600" dirty="0"/>
              <a:t>Delay in packet-switched networks</a:t>
            </a:r>
            <a:endParaRPr lang="en-US" dirty="0"/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71600"/>
            <a:ext cx="3810000" cy="2505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990033"/>
                </a:solidFill>
              </a:rPr>
              <a:t>3. Transmission delay:</a:t>
            </a:r>
          </a:p>
          <a:p>
            <a:r>
              <a:rPr lang="en-US" sz="2000" dirty="0"/>
              <a:t>R=link bandwidth (bps)</a:t>
            </a:r>
          </a:p>
          <a:p>
            <a:r>
              <a:rPr lang="en-US" sz="2000" dirty="0"/>
              <a:t>L=packet length (bits)</a:t>
            </a:r>
          </a:p>
          <a:p>
            <a:r>
              <a:rPr lang="en-US" sz="2000" dirty="0"/>
              <a:t>time to send bits into link = L/R</a:t>
            </a:r>
          </a:p>
        </p:txBody>
      </p:sp>
      <p:sp>
        <p:nvSpPr>
          <p:cNvPr id="204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76750" y="1362075"/>
            <a:ext cx="4152900" cy="2914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990033"/>
                </a:solidFill>
              </a:rPr>
              <a:t>4. Propagation delay:</a:t>
            </a:r>
          </a:p>
          <a:p>
            <a:r>
              <a:rPr lang="en-US" sz="2400" dirty="0"/>
              <a:t>d = length of physical link</a:t>
            </a:r>
          </a:p>
          <a:p>
            <a:r>
              <a:rPr lang="en-US" sz="2400" dirty="0"/>
              <a:t>s = propagation speed in medium (~2x10</a:t>
            </a:r>
            <a:r>
              <a:rPr lang="en-US" sz="2400" baseline="30000" dirty="0"/>
              <a:t>8</a:t>
            </a:r>
            <a:r>
              <a:rPr lang="en-US" sz="2400" dirty="0"/>
              <a:t> m/sec)</a:t>
            </a:r>
          </a:p>
          <a:p>
            <a:r>
              <a:rPr lang="en-US" sz="2400" dirty="0"/>
              <a:t>propagation delay = d/s</a:t>
            </a:r>
          </a:p>
        </p:txBody>
      </p:sp>
      <p:grpSp>
        <p:nvGrpSpPr>
          <p:cNvPr id="20489" name="Group 5"/>
          <p:cNvGrpSpPr>
            <a:grpSpLocks/>
          </p:cNvGrpSpPr>
          <p:nvPr/>
        </p:nvGrpSpPr>
        <p:grpSpPr bwMode="auto">
          <a:xfrm>
            <a:off x="251520" y="3933056"/>
            <a:ext cx="6021388" cy="2179638"/>
            <a:chOff x="494" y="2702"/>
            <a:chExt cx="3793" cy="1373"/>
          </a:xfrm>
        </p:grpSpPr>
        <p:graphicFrame>
          <p:nvGraphicFramePr>
            <p:cNvPr id="20482" name="Object 6"/>
            <p:cNvGraphicFramePr>
              <a:graphicFrameLocks noChangeAspect="1"/>
            </p:cNvGraphicFramePr>
            <p:nvPr/>
          </p:nvGraphicFramePr>
          <p:xfrm>
            <a:off x="914" y="3452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2048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452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Oval 7"/>
            <p:cNvSpPr>
              <a:spLocks noChangeArrowheads="1"/>
            </p:cNvSpPr>
            <p:nvPr/>
          </p:nvSpPr>
          <p:spPr bwMode="auto">
            <a:xfrm>
              <a:off x="1570" y="3300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493" name="Rectangle 8"/>
            <p:cNvSpPr>
              <a:spLocks noChangeArrowheads="1"/>
            </p:cNvSpPr>
            <p:nvPr/>
          </p:nvSpPr>
          <p:spPr bwMode="auto">
            <a:xfrm>
              <a:off x="1570" y="3257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20494" name="Oval 9"/>
            <p:cNvSpPr>
              <a:spLocks noChangeArrowheads="1"/>
            </p:cNvSpPr>
            <p:nvPr/>
          </p:nvSpPr>
          <p:spPr bwMode="auto">
            <a:xfrm>
              <a:off x="1576" y="3113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pSp>
          <p:nvGrpSpPr>
            <p:cNvPr id="20495" name="Group 10"/>
            <p:cNvGrpSpPr>
              <a:grpSpLocks/>
            </p:cNvGrpSpPr>
            <p:nvPr/>
          </p:nvGrpSpPr>
          <p:grpSpPr bwMode="auto">
            <a:xfrm>
              <a:off x="1794" y="3132"/>
              <a:ext cx="314" cy="75"/>
              <a:chOff x="2208" y="2184"/>
              <a:chExt cx="176" cy="69"/>
            </a:xfrm>
          </p:grpSpPr>
          <p:grpSp>
            <p:nvGrpSpPr>
              <p:cNvPr id="20533" name="Group 1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2053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20539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20540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</p:grpSp>
          <p:grpSp>
            <p:nvGrpSpPr>
              <p:cNvPr id="20534" name="Group 1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2053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20536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20537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</p:grpSp>
        </p:grpSp>
        <p:sp>
          <p:nvSpPr>
            <p:cNvPr id="20496" name="Oval 19"/>
            <p:cNvSpPr>
              <a:spLocks noChangeArrowheads="1"/>
            </p:cNvSpPr>
            <p:nvPr/>
          </p:nvSpPr>
          <p:spPr bwMode="auto">
            <a:xfrm>
              <a:off x="3520" y="3312"/>
              <a:ext cx="755" cy="233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>
              <a:off x="3526" y="329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498" name="Rectangle 21"/>
            <p:cNvSpPr>
              <a:spLocks noChangeArrowheads="1"/>
            </p:cNvSpPr>
            <p:nvPr/>
          </p:nvSpPr>
          <p:spPr bwMode="auto">
            <a:xfrm>
              <a:off x="3526" y="3275"/>
              <a:ext cx="755" cy="16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20499" name="Oval 22"/>
            <p:cNvSpPr>
              <a:spLocks noChangeArrowheads="1"/>
            </p:cNvSpPr>
            <p:nvPr/>
          </p:nvSpPr>
          <p:spPr bwMode="auto">
            <a:xfrm>
              <a:off x="3532" y="3131"/>
              <a:ext cx="755" cy="271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aphicFrame>
          <p:nvGraphicFramePr>
            <p:cNvPr id="20483" name="Object 23"/>
            <p:cNvGraphicFramePr>
              <a:graphicFrameLocks noChangeAspect="1"/>
            </p:cNvGraphicFramePr>
            <p:nvPr/>
          </p:nvGraphicFramePr>
          <p:xfrm>
            <a:off x="716" y="2816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2048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816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0" name="Line 24"/>
            <p:cNvSpPr>
              <a:spLocks noChangeShapeType="1"/>
            </p:cNvSpPr>
            <p:nvPr/>
          </p:nvSpPr>
          <p:spPr bwMode="auto">
            <a:xfrm>
              <a:off x="1110" y="3072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01" name="Line 25"/>
            <p:cNvSpPr>
              <a:spLocks noChangeShapeType="1"/>
            </p:cNvSpPr>
            <p:nvPr/>
          </p:nvSpPr>
          <p:spPr bwMode="auto">
            <a:xfrm flipV="1">
              <a:off x="1302" y="3693"/>
              <a:ext cx="12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02" name="Line 26"/>
            <p:cNvSpPr>
              <a:spLocks noChangeShapeType="1"/>
            </p:cNvSpPr>
            <p:nvPr/>
          </p:nvSpPr>
          <p:spPr bwMode="auto">
            <a:xfrm>
              <a:off x="2322" y="3336"/>
              <a:ext cx="1218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03" name="Line 27"/>
            <p:cNvSpPr>
              <a:spLocks noChangeShapeType="1"/>
            </p:cNvSpPr>
            <p:nvPr/>
          </p:nvSpPr>
          <p:spPr bwMode="auto">
            <a:xfrm flipH="1">
              <a:off x="1428" y="3066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04" name="Line 28"/>
            <p:cNvSpPr>
              <a:spLocks noChangeShapeType="1"/>
            </p:cNvSpPr>
            <p:nvPr/>
          </p:nvSpPr>
          <p:spPr bwMode="auto">
            <a:xfrm>
              <a:off x="1434" y="3339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05" name="Rectangle 29"/>
            <p:cNvSpPr>
              <a:spLocks noChangeArrowheads="1"/>
            </p:cNvSpPr>
            <p:nvPr/>
          </p:nvSpPr>
          <p:spPr bwMode="auto">
            <a:xfrm>
              <a:off x="2901" y="3210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06" name="Rectangle 30"/>
            <p:cNvSpPr>
              <a:spLocks noChangeArrowheads="1"/>
            </p:cNvSpPr>
            <p:nvPr/>
          </p:nvSpPr>
          <p:spPr bwMode="auto">
            <a:xfrm>
              <a:off x="2112" y="325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07" name="Rectangle 31"/>
            <p:cNvSpPr>
              <a:spLocks noChangeArrowheads="1"/>
            </p:cNvSpPr>
            <p:nvPr/>
          </p:nvSpPr>
          <p:spPr bwMode="auto">
            <a:xfrm>
              <a:off x="2214" y="325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08" name="Rectangle 32"/>
            <p:cNvSpPr>
              <a:spLocks noChangeArrowheads="1"/>
            </p:cNvSpPr>
            <p:nvPr/>
          </p:nvSpPr>
          <p:spPr bwMode="auto">
            <a:xfrm>
              <a:off x="1449" y="3192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09" name="Line 33"/>
            <p:cNvSpPr>
              <a:spLocks noChangeShapeType="1"/>
            </p:cNvSpPr>
            <p:nvPr/>
          </p:nvSpPr>
          <p:spPr bwMode="auto">
            <a:xfrm>
              <a:off x="1560" y="3258"/>
              <a:ext cx="153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10" name="Line 34"/>
            <p:cNvSpPr>
              <a:spLocks noChangeShapeType="1"/>
            </p:cNvSpPr>
            <p:nvPr/>
          </p:nvSpPr>
          <p:spPr bwMode="auto">
            <a:xfrm flipV="1">
              <a:off x="1350" y="343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11" name="Line 35"/>
            <p:cNvSpPr>
              <a:spLocks noChangeShapeType="1"/>
            </p:cNvSpPr>
            <p:nvPr/>
          </p:nvSpPr>
          <p:spPr bwMode="auto">
            <a:xfrm flipV="1">
              <a:off x="3387" y="308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12" name="Text Box 36"/>
            <p:cNvSpPr txBox="1">
              <a:spLocks noChangeArrowheads="1"/>
            </p:cNvSpPr>
            <p:nvPr/>
          </p:nvSpPr>
          <p:spPr bwMode="auto">
            <a:xfrm>
              <a:off x="494" y="283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rgbClr val="00CC66"/>
                  </a:solidFill>
                  <a:latin typeface="Helvetica"/>
                </a:rPr>
                <a:t>A</a:t>
              </a:r>
            </a:p>
          </p:txBody>
        </p:sp>
        <p:sp>
          <p:nvSpPr>
            <p:cNvPr id="20513" name="Text Box 37"/>
            <p:cNvSpPr txBox="1">
              <a:spLocks noChangeArrowheads="1"/>
            </p:cNvSpPr>
            <p:nvPr/>
          </p:nvSpPr>
          <p:spPr bwMode="auto">
            <a:xfrm>
              <a:off x="668" y="3473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accent2"/>
                  </a:solidFill>
                  <a:latin typeface="Helvetica"/>
                </a:rPr>
                <a:t>B</a:t>
              </a:r>
              <a:endParaRPr lang="en-US" dirty="0">
                <a:solidFill>
                  <a:schemeClr val="accent1"/>
                </a:solidFill>
                <a:latin typeface="Helvetica"/>
              </a:endParaRPr>
            </a:p>
          </p:txBody>
        </p:sp>
        <p:sp>
          <p:nvSpPr>
            <p:cNvPr id="20514" name="Rectangle 38"/>
            <p:cNvSpPr>
              <a:spLocks noChangeArrowheads="1"/>
            </p:cNvSpPr>
            <p:nvPr/>
          </p:nvSpPr>
          <p:spPr bwMode="auto">
            <a:xfrm>
              <a:off x="2295" y="3216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15" name="Text Box 39"/>
            <p:cNvSpPr txBox="1">
              <a:spLocks noChangeArrowheads="1"/>
            </p:cNvSpPr>
            <p:nvPr/>
          </p:nvSpPr>
          <p:spPr bwMode="auto">
            <a:xfrm>
              <a:off x="2530" y="2966"/>
              <a:ext cx="9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 dirty="0">
                  <a:solidFill>
                    <a:srgbClr val="990033"/>
                  </a:solidFill>
                  <a:latin typeface="Helvetica"/>
                </a:rPr>
                <a:t>propagation</a:t>
              </a:r>
            </a:p>
          </p:txBody>
        </p:sp>
        <p:sp>
          <p:nvSpPr>
            <p:cNvPr id="20516" name="Line 40"/>
            <p:cNvSpPr>
              <a:spLocks noChangeShapeType="1"/>
            </p:cNvSpPr>
            <p:nvPr/>
          </p:nvSpPr>
          <p:spPr bwMode="auto">
            <a:xfrm rot="10800000">
              <a:off x="2385" y="3084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17" name="Text Box 41"/>
            <p:cNvSpPr txBox="1">
              <a:spLocks noChangeArrowheads="1"/>
            </p:cNvSpPr>
            <p:nvPr/>
          </p:nvSpPr>
          <p:spPr bwMode="auto">
            <a:xfrm>
              <a:off x="1339" y="2702"/>
              <a:ext cx="10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 dirty="0">
                  <a:solidFill>
                    <a:srgbClr val="990033"/>
                  </a:solidFill>
                  <a:latin typeface="Helvetica"/>
                </a:rPr>
                <a:t>transmission</a:t>
              </a:r>
            </a:p>
          </p:txBody>
        </p:sp>
        <p:sp>
          <p:nvSpPr>
            <p:cNvPr id="20518" name="Line 42"/>
            <p:cNvSpPr>
              <a:spLocks noChangeShapeType="1"/>
            </p:cNvSpPr>
            <p:nvPr/>
          </p:nvSpPr>
          <p:spPr bwMode="auto">
            <a:xfrm rot="10800000" flipH="1" flipV="1">
              <a:off x="2022" y="2874"/>
              <a:ext cx="33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19" name="Text Box 43"/>
            <p:cNvSpPr txBox="1">
              <a:spLocks noChangeArrowheads="1"/>
            </p:cNvSpPr>
            <p:nvPr/>
          </p:nvSpPr>
          <p:spPr bwMode="auto">
            <a:xfrm>
              <a:off x="1388" y="3668"/>
              <a:ext cx="89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b="1" dirty="0">
                  <a:solidFill>
                    <a:srgbClr val="990033"/>
                  </a:solidFill>
                  <a:latin typeface="Helvetica"/>
                </a:rPr>
                <a:t>nodal</a:t>
              </a:r>
            </a:p>
            <a:p>
              <a:pPr algn="ctr"/>
              <a:r>
                <a:rPr lang="en-US" sz="1800" b="1" dirty="0">
                  <a:solidFill>
                    <a:srgbClr val="990033"/>
                  </a:solidFill>
                  <a:latin typeface="Helvetica"/>
                </a:rPr>
                <a:t>processing</a:t>
              </a:r>
            </a:p>
          </p:txBody>
        </p:sp>
        <p:sp>
          <p:nvSpPr>
            <p:cNvPr id="20520" name="Line 44"/>
            <p:cNvSpPr>
              <a:spLocks noChangeShapeType="1"/>
            </p:cNvSpPr>
            <p:nvPr/>
          </p:nvSpPr>
          <p:spPr bwMode="auto">
            <a:xfrm rot="10800000">
              <a:off x="1587" y="3696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21" name="Line 45"/>
            <p:cNvSpPr>
              <a:spLocks noChangeShapeType="1"/>
            </p:cNvSpPr>
            <p:nvPr/>
          </p:nvSpPr>
          <p:spPr bwMode="auto">
            <a:xfrm rot="10800000" flipV="1">
              <a:off x="2097" y="3546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0522" name="Text Box 46"/>
            <p:cNvSpPr txBox="1">
              <a:spLocks noChangeArrowheads="1"/>
            </p:cNvSpPr>
            <p:nvPr/>
          </p:nvSpPr>
          <p:spPr bwMode="auto">
            <a:xfrm>
              <a:off x="2349" y="3830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b="1" dirty="0" err="1">
                  <a:solidFill>
                    <a:srgbClr val="990033"/>
                  </a:solidFill>
                  <a:latin typeface="Helvetica"/>
                </a:rPr>
                <a:t>queueing</a:t>
              </a:r>
              <a:endParaRPr lang="en-US" sz="1800" b="1" dirty="0">
                <a:solidFill>
                  <a:srgbClr val="990033"/>
                </a:solidFill>
                <a:latin typeface="Helvetica"/>
              </a:endParaRPr>
            </a:p>
          </p:txBody>
        </p:sp>
        <p:sp>
          <p:nvSpPr>
            <p:cNvPr id="20523" name="Line 47"/>
            <p:cNvSpPr>
              <a:spLocks noChangeShapeType="1"/>
            </p:cNvSpPr>
            <p:nvPr/>
          </p:nvSpPr>
          <p:spPr bwMode="auto">
            <a:xfrm rot="10800000">
              <a:off x="2199" y="3546"/>
              <a:ext cx="375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pSp>
          <p:nvGrpSpPr>
            <p:cNvPr id="20524" name="Group 48"/>
            <p:cNvGrpSpPr>
              <a:grpSpLocks/>
            </p:cNvGrpSpPr>
            <p:nvPr/>
          </p:nvGrpSpPr>
          <p:grpSpPr bwMode="auto">
            <a:xfrm>
              <a:off x="3738" y="3168"/>
              <a:ext cx="314" cy="75"/>
              <a:chOff x="2208" y="2184"/>
              <a:chExt cx="176" cy="69"/>
            </a:xfrm>
          </p:grpSpPr>
          <p:grpSp>
            <p:nvGrpSpPr>
              <p:cNvPr id="20525" name="Group 49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20530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20531" name="Line 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20532" name="Line 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</p:grpSp>
          <p:grpSp>
            <p:nvGrpSpPr>
              <p:cNvPr id="20526" name="Group 53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20527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20528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  <p:sp>
              <p:nvSpPr>
                <p:cNvPr id="20529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/>
                  </a:endParaRPr>
                </a:p>
              </p:txBody>
            </p:sp>
          </p:grpSp>
        </p:grpSp>
      </p:grpSp>
      <p:sp>
        <p:nvSpPr>
          <p:cNvPr id="20490" name="Rectangle 57"/>
          <p:cNvSpPr>
            <a:spLocks noChangeArrowheads="1"/>
          </p:cNvSpPr>
          <p:nvPr/>
        </p:nvSpPr>
        <p:spPr bwMode="auto">
          <a:xfrm>
            <a:off x="6633675" y="4149080"/>
            <a:ext cx="2258805" cy="1941389"/>
          </a:xfrm>
          <a:prstGeom prst="rect">
            <a:avLst/>
          </a:prstGeom>
          <a:noFill/>
          <a:ln w="1905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dirty="0">
                <a:solidFill>
                  <a:srgbClr val="990033"/>
                </a:solidFill>
                <a:latin typeface="Helvetica"/>
              </a:rPr>
              <a:t>      Note</a:t>
            </a:r>
            <a:endParaRPr lang="en-US" dirty="0">
              <a:solidFill>
                <a:srgbClr val="FF0000"/>
              </a:solidFill>
              <a:latin typeface="Helvetica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dirty="0">
                <a:latin typeface="Helvetica"/>
              </a:rPr>
              <a:t>s and R are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i="1" dirty="0">
                <a:latin typeface="Helvetica"/>
              </a:rPr>
              <a:t>very </a:t>
            </a:r>
            <a:r>
              <a:rPr lang="en-US" dirty="0">
                <a:latin typeface="Helvetica"/>
              </a:rPr>
              <a:t>different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dirty="0">
                <a:latin typeface="Helvetica"/>
              </a:rPr>
              <a:t>quantities!</a:t>
            </a:r>
          </a:p>
        </p:txBody>
      </p:sp>
    </p:spTree>
    <p:extLst>
      <p:ext uri="{BB962C8B-B14F-4D97-AF65-F5344CB8AC3E}">
        <p14:creationId xmlns:p14="http://schemas.microsoft.com/office/powerpoint/2010/main" val="836547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-24"/>
            <a:ext cx="8353425" cy="996950"/>
          </a:xfrm>
        </p:spPr>
        <p:txBody>
          <a:bodyPr/>
          <a:lstStyle/>
          <a:p>
            <a:pPr>
              <a:defRPr/>
            </a:pPr>
            <a:r>
              <a:rPr lang="en-US" dirty="0"/>
              <a:t>End-to-end Packet Delay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0034" y="1521525"/>
            <a:ext cx="821537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End-to-end packet delay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/>
              <a:t>the time to deliver a packet from source to destination Host (or node).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{Most often, we are interested in the packet delay within the </a:t>
            </a:r>
            <a:r>
              <a:rPr lang="en-US" i="1" dirty="0">
                <a:solidFill>
                  <a:schemeClr val="accent1"/>
                </a:solidFill>
              </a:rPr>
              <a:t>communications subnet</a:t>
            </a:r>
            <a:r>
              <a:rPr lang="en-US" i="1" dirty="0"/>
              <a:t>.</a:t>
            </a:r>
            <a:r>
              <a:rPr lang="en-US" dirty="0"/>
              <a:t>} This delay is the sum of the delays on each subnet link traversed by the packet.</a:t>
            </a:r>
          </a:p>
        </p:txBody>
      </p:sp>
    </p:spTree>
    <p:extLst>
      <p:ext uri="{BB962C8B-B14F-4D97-AF65-F5344CB8AC3E}">
        <p14:creationId xmlns:p14="http://schemas.microsoft.com/office/powerpoint/2010/main" val="4062608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4"/>
            <a:ext cx="7772400" cy="928694"/>
          </a:xfrm>
        </p:spPr>
        <p:txBody>
          <a:bodyPr/>
          <a:lstStyle/>
          <a:p>
            <a:pPr>
              <a:defRPr/>
            </a:pPr>
            <a:r>
              <a:rPr lang="en-US" dirty="0"/>
              <a:t>Link Packet Delay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4608"/>
            <a:ext cx="7772400" cy="5026922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AutoNum type="arabicPeriod"/>
            </a:pPr>
            <a:r>
              <a:rPr lang="en-US" sz="2800" dirty="0"/>
              <a:t>Processing delay </a:t>
            </a:r>
            <a:r>
              <a:rPr lang="en-US" b="1" dirty="0"/>
              <a:t>[PROC]</a:t>
            </a:r>
            <a:endParaRPr lang="en-US" sz="2800" i="1" dirty="0"/>
          </a:p>
          <a:p>
            <a:pPr marL="609600" indent="-609600">
              <a:lnSpc>
                <a:spcPct val="90000"/>
              </a:lnSpc>
              <a:buAutoNum type="arabicPeriod"/>
            </a:pPr>
            <a:r>
              <a:rPr lang="en-US" sz="2800" dirty="0"/>
              <a:t>Queuing delay </a:t>
            </a:r>
            <a:r>
              <a:rPr lang="en-US" b="1" dirty="0"/>
              <a:t>[QUEUE]</a:t>
            </a:r>
          </a:p>
          <a:p>
            <a:pPr marL="609600" indent="-609600">
              <a:lnSpc>
                <a:spcPct val="90000"/>
              </a:lnSpc>
              <a:buAutoNum type="arabicPeriod"/>
            </a:pPr>
            <a:r>
              <a:rPr lang="en-US" sz="2800" dirty="0"/>
              <a:t>Transmission delay </a:t>
            </a:r>
            <a:r>
              <a:rPr lang="en-US" sz="2800" b="1" dirty="0"/>
              <a:t>[TRANS]</a:t>
            </a:r>
            <a:endParaRPr lang="en-US" sz="2800" dirty="0"/>
          </a:p>
          <a:p>
            <a:pPr marL="609600" indent="-609600">
              <a:lnSpc>
                <a:spcPct val="90000"/>
              </a:lnSpc>
              <a:buAutoNum type="arabicPeriod"/>
            </a:pPr>
            <a:r>
              <a:rPr lang="en-US" sz="2800" dirty="0"/>
              <a:t>Propagation delay </a:t>
            </a:r>
            <a:r>
              <a:rPr lang="en-US" sz="2800" b="1" dirty="0"/>
              <a:t>[PROP]</a:t>
            </a:r>
          </a:p>
          <a:p>
            <a:pPr marL="609600" indent="-609600">
              <a:lnSpc>
                <a:spcPct val="90000"/>
              </a:lnSpc>
              <a:buAutoNum type="arabicPeriod"/>
            </a:pPr>
            <a:endParaRPr lang="en-US" sz="2800" b="1" dirty="0"/>
          </a:p>
          <a:p>
            <a:pPr marL="609600" indent="-609600">
              <a:lnSpc>
                <a:spcPct val="90000"/>
              </a:lnSpc>
              <a:buAutoNum type="arabicPeriod"/>
            </a:pPr>
            <a:endParaRPr lang="en-US" sz="2800" b="1" dirty="0"/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 err="1"/>
              <a:t>d</a:t>
            </a:r>
            <a:r>
              <a:rPr lang="en-US" sz="2400" baseline="-25000" dirty="0" err="1"/>
              <a:t>proc</a:t>
            </a:r>
            <a:r>
              <a:rPr lang="en-US" sz="2400" dirty="0"/>
              <a:t> = processing delay</a:t>
            </a:r>
          </a:p>
          <a:p>
            <a:pPr lvl="1"/>
            <a:r>
              <a:rPr lang="en-US" sz="2000" dirty="0"/>
              <a:t>typically a few </a:t>
            </a:r>
            <a:r>
              <a:rPr lang="en-US" sz="2000" dirty="0" err="1"/>
              <a:t>microsecs</a:t>
            </a:r>
            <a:r>
              <a:rPr lang="en-US" sz="2000" dirty="0"/>
              <a:t> or less</a:t>
            </a:r>
          </a:p>
          <a:p>
            <a:pPr marL="0" indent="0">
              <a:buNone/>
            </a:pPr>
            <a:r>
              <a:rPr lang="en-US" sz="2400" dirty="0" err="1"/>
              <a:t>d</a:t>
            </a:r>
            <a:r>
              <a:rPr lang="en-US" sz="2400" baseline="-25000" dirty="0" err="1"/>
              <a:t>queue</a:t>
            </a:r>
            <a:r>
              <a:rPr lang="en-US" sz="2400" dirty="0"/>
              <a:t> = queuing delay</a:t>
            </a:r>
          </a:p>
          <a:p>
            <a:pPr lvl="1"/>
            <a:r>
              <a:rPr lang="en-US" sz="2000" dirty="0"/>
              <a:t>depends on congestion</a:t>
            </a:r>
          </a:p>
          <a:p>
            <a:pPr marL="0" indent="0">
              <a:buNone/>
            </a:pPr>
            <a:r>
              <a:rPr lang="en-US" sz="2400" dirty="0" err="1"/>
              <a:t>d</a:t>
            </a:r>
            <a:r>
              <a:rPr lang="en-US" sz="2400" baseline="-25000" dirty="0" err="1"/>
              <a:t>trans</a:t>
            </a:r>
            <a:r>
              <a:rPr lang="en-US" sz="2400" dirty="0"/>
              <a:t> = transmission delay</a:t>
            </a:r>
          </a:p>
          <a:p>
            <a:pPr lvl="1"/>
            <a:r>
              <a:rPr lang="en-US" sz="2000" dirty="0"/>
              <a:t>= L/R, significant for low-speed links</a:t>
            </a:r>
          </a:p>
          <a:p>
            <a:pPr marL="0" indent="0">
              <a:buNone/>
            </a:pPr>
            <a:r>
              <a:rPr lang="en-US" sz="2400" dirty="0" err="1"/>
              <a:t>d</a:t>
            </a:r>
            <a:r>
              <a:rPr lang="en-US" sz="2400" baseline="-25000" dirty="0" err="1"/>
              <a:t>prop</a:t>
            </a:r>
            <a:r>
              <a:rPr lang="en-US" sz="2400" dirty="0"/>
              <a:t> = propagation delay</a:t>
            </a:r>
          </a:p>
          <a:p>
            <a:pPr lvl="1"/>
            <a:r>
              <a:rPr lang="en-US" sz="2000" dirty="0"/>
              <a:t>a few </a:t>
            </a:r>
            <a:r>
              <a:rPr lang="en-US" sz="2000" dirty="0" err="1"/>
              <a:t>microsecs</a:t>
            </a:r>
            <a:r>
              <a:rPr lang="en-US" sz="2000" dirty="0"/>
              <a:t> to hundreds of </a:t>
            </a:r>
            <a:r>
              <a:rPr lang="en-US" sz="2000" dirty="0" err="1"/>
              <a:t>msecs</a:t>
            </a:r>
            <a:endParaRPr lang="en-US" sz="2000" dirty="0"/>
          </a:p>
          <a:p>
            <a:pPr marL="609600" indent="-609600">
              <a:lnSpc>
                <a:spcPct val="90000"/>
              </a:lnSpc>
              <a:buAutoNum type="arabicPeriod"/>
            </a:pPr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677950" y="3103545"/>
          <a:ext cx="53149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241200" progId="Equation.3">
                  <p:embed/>
                </p:oleObj>
              </mc:Choice>
              <mc:Fallback>
                <p:oleObj name="Equation" r:id="rId2" imgW="2006280" imgH="2412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50" y="3103545"/>
                        <a:ext cx="5314950" cy="635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86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6029-ED1D-94D3-7621-56A3BCF3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&amp;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FC1F-4B77-5B27-EF28-827B694F2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511442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Repeater is a Layer 1 device, used to repeat signals</a:t>
            </a:r>
          </a:p>
          <a:p>
            <a:r>
              <a:rPr lang="en-US" sz="2400" dirty="0"/>
              <a:t>It receives a signal and retransmit it</a:t>
            </a:r>
          </a:p>
          <a:p>
            <a:endParaRPr lang="en-US" sz="2400" dirty="0"/>
          </a:p>
          <a:p>
            <a:r>
              <a:rPr lang="en-US" sz="2400" dirty="0"/>
              <a:t>Hub is a Layer 1 device that operates in half duplex mode – this means you can send or receive data at any time.</a:t>
            </a:r>
          </a:p>
          <a:p>
            <a:r>
              <a:rPr lang="en-US" sz="2400" dirty="0"/>
              <a:t>Has multiple input and output ports allowing multiple devices to connect</a:t>
            </a:r>
          </a:p>
          <a:p>
            <a:r>
              <a:rPr lang="en-US" sz="2400" dirty="0"/>
              <a:t>Data received on one port is forwarded out all other ports (single broadcast domain)</a:t>
            </a:r>
          </a:p>
          <a:p>
            <a:r>
              <a:rPr lang="en-US" sz="2400" dirty="0"/>
              <a:t>Has no intelligence of its own so it cannot learn MAC addresses</a:t>
            </a:r>
          </a:p>
          <a:p>
            <a:r>
              <a:rPr lang="en-US" sz="2400" dirty="0"/>
              <a:t>Not great from a security standpoint because everyone receives a copy of the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FDC80-585E-E91D-0D60-D127B60D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6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End-to-End Packet Delay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2847741"/>
            <a:ext cx="7772400" cy="32385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33CC"/>
                </a:solidFill>
              </a:rPr>
              <a:t>end-to-end packet delay  </a:t>
            </a:r>
            <a:r>
              <a:rPr lang="en-US" dirty="0"/>
              <a:t>= sum of ALL link packet delays.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33CC"/>
                </a:solidFill>
              </a:rPr>
              <a:t>end-to-end </a:t>
            </a:r>
            <a:r>
              <a:rPr lang="en-US" dirty="0"/>
              <a:t>can be defined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from Host-to-Host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 </a:t>
            </a:r>
            <a:r>
              <a:rPr lang="en-US" u="sng" dirty="0"/>
              <a:t>only</a:t>
            </a:r>
            <a:r>
              <a:rPr lang="en-US" dirty="0"/>
              <a:t> from end-to-end nodes within the </a:t>
            </a:r>
            <a:r>
              <a:rPr lang="en-US" dirty="0" err="1"/>
              <a:t>subnetwork</a:t>
            </a:r>
            <a:r>
              <a:rPr lang="en-US" dirty="0"/>
              <a:t>.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7158" y="1465369"/>
            <a:ext cx="8177242" cy="11430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3200" b="1" dirty="0">
                <a:solidFill>
                  <a:schemeClr val="accent2"/>
                </a:solidFill>
                <a:latin typeface="Helvetica"/>
              </a:rPr>
              <a:t>Link packet delay  =  PROC + QD</a:t>
            </a:r>
          </a:p>
          <a:p>
            <a:pPr algn="l"/>
            <a:r>
              <a:rPr lang="en-US" sz="3200" b="1" dirty="0">
                <a:solidFill>
                  <a:schemeClr val="accent2"/>
                </a:solidFill>
                <a:latin typeface="Helvetica"/>
              </a:rPr>
              <a:t>                        + TRANS + PROP</a:t>
            </a:r>
            <a:endParaRPr lang="en-US" sz="2000" b="1" dirty="0">
              <a:solidFill>
                <a:schemeClr val="accent2"/>
              </a:solidFill>
              <a:latin typeface="Helvetic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786688" y="5736679"/>
            <a:ext cx="1000125" cy="428625"/>
          </a:xfrm>
          <a:prstGeom prst="rect">
            <a:avLst/>
          </a:prstGeom>
          <a:noFill/>
          <a:ln w="25400">
            <a:solidFill>
              <a:srgbClr val="66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b="1" dirty="0">
                <a:solidFill>
                  <a:srgbClr val="6600CC"/>
                </a:solidFill>
                <a:latin typeface="Helvetica"/>
              </a:rPr>
              <a:t>B &amp; G</a:t>
            </a:r>
          </a:p>
        </p:txBody>
      </p:sp>
    </p:spTree>
    <p:extLst>
      <p:ext uri="{BB962C8B-B14F-4D97-AF65-F5344CB8AC3E}">
        <p14:creationId xmlns:p14="http://schemas.microsoft.com/office/powerpoint/2010/main" val="535289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Packet Delay</a:t>
            </a:r>
          </a:p>
        </p:txBody>
      </p:sp>
      <p:pic>
        <p:nvPicPr>
          <p:cNvPr id="6" name="Picture 1027" descr="1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1843910"/>
            <a:ext cx="831215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58095" y="5857892"/>
            <a:ext cx="1643061" cy="357190"/>
          </a:xfrm>
          <a:prstGeom prst="rect">
            <a:avLst/>
          </a:prstGeom>
          <a:noFill/>
          <a:ln w="2540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 b="1" dirty="0" err="1">
                <a:solidFill>
                  <a:srgbClr val="000099"/>
                </a:solidFill>
                <a:latin typeface="Helvetica"/>
              </a:rPr>
              <a:t>Tanenbaum</a:t>
            </a:r>
            <a:r>
              <a:rPr lang="en-US" sz="1600" i="1" dirty="0">
                <a:solidFill>
                  <a:srgbClr val="000099"/>
                </a:solidFill>
                <a:latin typeface="Helvetica"/>
              </a:rPr>
              <a:t> </a:t>
            </a:r>
          </a:p>
        </p:txBody>
      </p:sp>
      <p:sp>
        <p:nvSpPr>
          <p:cNvPr id="9" name="Rectangle 1028"/>
          <p:cNvSpPr txBox="1">
            <a:spLocks noChangeArrowheads="1"/>
          </p:cNvSpPr>
          <p:nvPr/>
        </p:nvSpPr>
        <p:spPr bwMode="auto">
          <a:xfrm>
            <a:off x="612774" y="4857760"/>
            <a:ext cx="795975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5425" marR="0" lvl="0" indent="-225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End-to-end delay includes multiple hop link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delays. </a:t>
            </a:r>
          </a:p>
        </p:txBody>
      </p:sp>
    </p:spTree>
    <p:extLst>
      <p:ext uri="{BB962C8B-B14F-4D97-AF65-F5344CB8AC3E}">
        <p14:creationId xmlns:p14="http://schemas.microsoft.com/office/powerpoint/2010/main" val="1598594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“Real” Internet Delays and Routes</a:t>
            </a:r>
          </a:p>
        </p:txBody>
      </p:sp>
      <p:sp>
        <p:nvSpPr>
          <p:cNvPr id="225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12776"/>
            <a:ext cx="7772400" cy="3098800"/>
          </a:xfrm>
        </p:spPr>
        <p:txBody>
          <a:bodyPr/>
          <a:lstStyle/>
          <a:p>
            <a:r>
              <a:rPr lang="en-US" sz="2400" dirty="0"/>
              <a:t>What do “real” Internet delay &amp; loss look like? </a:t>
            </a:r>
          </a:p>
          <a:p>
            <a:r>
              <a:rPr lang="en-US" sz="2400" b="1" u="sng" dirty="0" err="1">
                <a:solidFill>
                  <a:srgbClr val="990033"/>
                </a:solidFill>
                <a:latin typeface="Courier" pitchFamily="49" charset="0"/>
              </a:rPr>
              <a:t>Traceroute</a:t>
            </a:r>
            <a:r>
              <a:rPr lang="en-US" sz="2400" u="sng" dirty="0">
                <a:solidFill>
                  <a:srgbClr val="990033"/>
                </a:solidFill>
              </a:rPr>
              <a:t> program:</a:t>
            </a:r>
            <a:r>
              <a:rPr lang="en-US" sz="2400" dirty="0">
                <a:solidFill>
                  <a:srgbClr val="990033"/>
                </a:solidFill>
              </a:rPr>
              <a:t> </a:t>
            </a:r>
            <a:r>
              <a:rPr lang="en-US" sz="2400" dirty="0"/>
              <a:t>provides delay measurement from source to router along end-end Internet path towards destination.  For all </a:t>
            </a:r>
            <a:r>
              <a:rPr lang="en-US" sz="2400" i="1" dirty="0"/>
              <a:t>i:</a:t>
            </a:r>
          </a:p>
          <a:p>
            <a:pPr lvl="1"/>
            <a:r>
              <a:rPr lang="en-US" sz="2000" dirty="0"/>
              <a:t>sends three packets that will reach router </a:t>
            </a:r>
            <a:r>
              <a:rPr lang="en-US" sz="2000" i="1" dirty="0"/>
              <a:t>i</a:t>
            </a:r>
            <a:r>
              <a:rPr lang="en-US" sz="2000" dirty="0"/>
              <a:t> on path towards destination</a:t>
            </a:r>
          </a:p>
          <a:p>
            <a:pPr lvl="1"/>
            <a:r>
              <a:rPr lang="en-US" sz="2000" dirty="0"/>
              <a:t>router </a:t>
            </a:r>
            <a:r>
              <a:rPr lang="en-US" sz="2000" i="1" dirty="0"/>
              <a:t>i</a:t>
            </a:r>
            <a:r>
              <a:rPr lang="en-US" sz="2000" dirty="0"/>
              <a:t> will return packets to sender.</a:t>
            </a:r>
          </a:p>
          <a:p>
            <a:pPr lvl="1"/>
            <a:r>
              <a:rPr lang="en-US" sz="2000" dirty="0"/>
              <a:t>sender times interval between transmission and reply.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2530" name="Object 11"/>
          <p:cNvGraphicFramePr>
            <a:graphicFrameLocks noChangeAspect="1"/>
          </p:cNvGraphicFramePr>
          <p:nvPr/>
        </p:nvGraphicFramePr>
        <p:xfrm>
          <a:off x="984250" y="5078413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2253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078413"/>
                        <a:ext cx="4159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Line 38"/>
          <p:cNvSpPr>
            <a:spLocks noChangeShapeType="1"/>
          </p:cNvSpPr>
          <p:nvPr/>
        </p:nvSpPr>
        <p:spPr bwMode="auto">
          <a:xfrm>
            <a:off x="1285875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2537" name="Line 105"/>
          <p:cNvSpPr>
            <a:spLocks noChangeShapeType="1"/>
          </p:cNvSpPr>
          <p:nvPr/>
        </p:nvSpPr>
        <p:spPr bwMode="auto">
          <a:xfrm flipV="1">
            <a:off x="2079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2538" name="Line 106"/>
          <p:cNvSpPr>
            <a:spLocks noChangeShapeType="1"/>
          </p:cNvSpPr>
          <p:nvPr/>
        </p:nvSpPr>
        <p:spPr bwMode="auto">
          <a:xfrm>
            <a:off x="3014663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2539" name="Line 108"/>
          <p:cNvSpPr>
            <a:spLocks noChangeShapeType="1"/>
          </p:cNvSpPr>
          <p:nvPr/>
        </p:nvSpPr>
        <p:spPr bwMode="auto">
          <a:xfrm flipH="1">
            <a:off x="2776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2540" name="Line 113"/>
          <p:cNvSpPr>
            <a:spLocks noChangeShapeType="1"/>
          </p:cNvSpPr>
          <p:nvPr/>
        </p:nvSpPr>
        <p:spPr bwMode="auto">
          <a:xfrm flipH="1">
            <a:off x="3990975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grpSp>
        <p:nvGrpSpPr>
          <p:cNvPr id="22541" name="Group 144"/>
          <p:cNvGrpSpPr>
            <a:grpSpLocks/>
          </p:cNvGrpSpPr>
          <p:nvPr/>
        </p:nvGrpSpPr>
        <p:grpSpPr bwMode="auto">
          <a:xfrm>
            <a:off x="1560513" y="5467350"/>
            <a:ext cx="501650" cy="233363"/>
            <a:chOff x="3600" y="219"/>
            <a:chExt cx="360" cy="175"/>
          </a:xfrm>
        </p:grpSpPr>
        <p:sp>
          <p:nvSpPr>
            <p:cNvPr id="22610" name="Oval 1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611" name="Line 1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612" name="Line 1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613" name="Rectangle 1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22614" name="Oval 1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pSp>
          <p:nvGrpSpPr>
            <p:cNvPr id="22615" name="Group 1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20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621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622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  <p:grpSp>
          <p:nvGrpSpPr>
            <p:cNvPr id="22616" name="Group 1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17" name="Line 1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618" name="Line 1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619" name="Line 1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</p:grpSp>
      <p:grpSp>
        <p:nvGrpSpPr>
          <p:cNvPr id="22542" name="Group 158"/>
          <p:cNvGrpSpPr>
            <a:grpSpLocks/>
          </p:cNvGrpSpPr>
          <p:nvPr/>
        </p:nvGrpSpPr>
        <p:grpSpPr bwMode="auto">
          <a:xfrm>
            <a:off x="2513013" y="5238750"/>
            <a:ext cx="501650" cy="233363"/>
            <a:chOff x="3600" y="219"/>
            <a:chExt cx="360" cy="175"/>
          </a:xfrm>
        </p:grpSpPr>
        <p:sp>
          <p:nvSpPr>
            <p:cNvPr id="22597" name="Oval 15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598" name="Line 16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599" name="Line 16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600" name="Rectangle 16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22601" name="Oval 16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pSp>
          <p:nvGrpSpPr>
            <p:cNvPr id="22602" name="Group 16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07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608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609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  <p:grpSp>
          <p:nvGrpSpPr>
            <p:cNvPr id="22603" name="Group 16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04" name="Line 1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605" name="Line 1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606" name="Line 1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</p:grpSp>
      <p:grpSp>
        <p:nvGrpSpPr>
          <p:cNvPr id="22543" name="Group 186"/>
          <p:cNvGrpSpPr>
            <a:grpSpLocks/>
          </p:cNvGrpSpPr>
          <p:nvPr/>
        </p:nvGrpSpPr>
        <p:grpSpPr bwMode="auto">
          <a:xfrm>
            <a:off x="3500438" y="5446713"/>
            <a:ext cx="500062" cy="233362"/>
            <a:chOff x="3600" y="219"/>
            <a:chExt cx="360" cy="175"/>
          </a:xfrm>
        </p:grpSpPr>
        <p:sp>
          <p:nvSpPr>
            <p:cNvPr id="22584" name="Oval 18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585" name="Line 18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586" name="Line 18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587" name="Rectangle 19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22588" name="Oval 19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pSp>
          <p:nvGrpSpPr>
            <p:cNvPr id="22589" name="Group 19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594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595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596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  <p:grpSp>
          <p:nvGrpSpPr>
            <p:cNvPr id="22590" name="Group 19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591" name="Line 1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592" name="Line 1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593" name="Line 19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</p:grpSp>
      <p:sp>
        <p:nvSpPr>
          <p:cNvPr id="22544" name="Line 260"/>
          <p:cNvSpPr>
            <a:spLocks noChangeShapeType="1"/>
          </p:cNvSpPr>
          <p:nvPr/>
        </p:nvSpPr>
        <p:spPr bwMode="auto">
          <a:xfrm>
            <a:off x="5110163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2545" name="Line 261"/>
          <p:cNvSpPr>
            <a:spLocks noChangeShapeType="1"/>
          </p:cNvSpPr>
          <p:nvPr/>
        </p:nvSpPr>
        <p:spPr bwMode="auto">
          <a:xfrm flipH="1">
            <a:off x="6048375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grpSp>
        <p:nvGrpSpPr>
          <p:cNvPr id="22546" name="Group 262"/>
          <p:cNvGrpSpPr>
            <a:grpSpLocks/>
          </p:cNvGrpSpPr>
          <p:nvPr/>
        </p:nvGrpSpPr>
        <p:grpSpPr bwMode="auto">
          <a:xfrm>
            <a:off x="4608513" y="5264150"/>
            <a:ext cx="501650" cy="233363"/>
            <a:chOff x="3600" y="219"/>
            <a:chExt cx="360" cy="175"/>
          </a:xfrm>
        </p:grpSpPr>
        <p:sp>
          <p:nvSpPr>
            <p:cNvPr id="22571" name="Oval 26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572" name="Line 26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573" name="Line 26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574" name="Rectangle 26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22575" name="Oval 26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pSp>
          <p:nvGrpSpPr>
            <p:cNvPr id="22576" name="Group 26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581" name="Line 2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582" name="Line 2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583" name="Line 2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  <p:grpSp>
          <p:nvGrpSpPr>
            <p:cNvPr id="22577" name="Group 27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578" name="Line 2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579" name="Line 2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580" name="Line 2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</p:grpSp>
      <p:grpSp>
        <p:nvGrpSpPr>
          <p:cNvPr id="22547" name="Group 276"/>
          <p:cNvGrpSpPr>
            <a:grpSpLocks/>
          </p:cNvGrpSpPr>
          <p:nvPr/>
        </p:nvGrpSpPr>
        <p:grpSpPr bwMode="auto">
          <a:xfrm>
            <a:off x="5595938" y="5472113"/>
            <a:ext cx="500062" cy="233362"/>
            <a:chOff x="3600" y="219"/>
            <a:chExt cx="360" cy="175"/>
          </a:xfrm>
        </p:grpSpPr>
        <p:sp>
          <p:nvSpPr>
            <p:cNvPr id="22558" name="Oval 27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559" name="Line 27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560" name="Line 27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sp>
          <p:nvSpPr>
            <p:cNvPr id="22561" name="Rectangle 28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22562" name="Oval 28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/>
              </a:endParaRPr>
            </a:p>
          </p:txBody>
        </p:sp>
        <p:grpSp>
          <p:nvGrpSpPr>
            <p:cNvPr id="22563" name="Group 28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568" name="Line 2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569" name="Line 2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570" name="Line 2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  <p:grpSp>
          <p:nvGrpSpPr>
            <p:cNvPr id="22564" name="Group 28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565" name="Line 2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566" name="Line 2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2567" name="Line 2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</p:grpSp>
      <p:graphicFrame>
        <p:nvGraphicFramePr>
          <p:cNvPr id="22531" name="Object 290"/>
          <p:cNvGraphicFramePr>
            <a:graphicFrameLocks noChangeAspect="1"/>
          </p:cNvGraphicFramePr>
          <p:nvPr/>
        </p:nvGraphicFramePr>
        <p:xfrm>
          <a:off x="6597650" y="5180013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22531" name="Object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5180013"/>
                        <a:ext cx="4159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Line 291"/>
          <p:cNvSpPr>
            <a:spLocks noChangeShapeType="1"/>
          </p:cNvSpPr>
          <p:nvPr/>
        </p:nvSpPr>
        <p:spPr bwMode="auto">
          <a:xfrm>
            <a:off x="2744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2549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2550" name="Line 294"/>
          <p:cNvSpPr>
            <a:spLocks noChangeShapeType="1"/>
          </p:cNvSpPr>
          <p:nvPr/>
        </p:nvSpPr>
        <p:spPr bwMode="auto">
          <a:xfrm flipH="1">
            <a:off x="3386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2551" name="Line 295"/>
          <p:cNvSpPr>
            <a:spLocks noChangeShapeType="1"/>
          </p:cNvSpPr>
          <p:nvPr/>
        </p:nvSpPr>
        <p:spPr bwMode="auto">
          <a:xfrm>
            <a:off x="3741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295900"/>
            <a:ext cx="419100" cy="419100"/>
          </a:xfrm>
          <a:custGeom>
            <a:avLst/>
            <a:gdLst>
              <a:gd name="T0" fmla="*/ 95250 w 264"/>
              <a:gd name="T1" fmla="*/ 0 h 264"/>
              <a:gd name="T2" fmla="*/ 361950 w 264"/>
              <a:gd name="T3" fmla="*/ 349250 h 264"/>
              <a:gd name="T4" fmla="*/ 0 w 264"/>
              <a:gd name="T5" fmla="*/ 139700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038725"/>
            <a:ext cx="1116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Helvetica"/>
              </a:rPr>
              <a:t>3 probes</a:t>
            </a:r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219700"/>
            <a:ext cx="1346200" cy="474663"/>
          </a:xfrm>
          <a:custGeom>
            <a:avLst/>
            <a:gdLst>
              <a:gd name="T0" fmla="*/ 120650 w 848"/>
              <a:gd name="T1" fmla="*/ 120650 h 299"/>
              <a:gd name="T2" fmla="*/ 514350 w 848"/>
              <a:gd name="T3" fmla="*/ 342900 h 299"/>
              <a:gd name="T4" fmla="*/ 1301750 w 848"/>
              <a:gd name="T5" fmla="*/ 120650 h 299"/>
              <a:gd name="T6" fmla="*/ 539750 w 848"/>
              <a:gd name="T7" fmla="*/ 469900 h 299"/>
              <a:gd name="T8" fmla="*/ 0 w 848"/>
              <a:gd name="T9" fmla="*/ 152400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1958975" y="5527675"/>
            <a:ext cx="1116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Helvetica"/>
              </a:rPr>
              <a:t>3 probes</a:t>
            </a:r>
          </a:p>
        </p:txBody>
      </p:sp>
      <p:sp>
        <p:nvSpPr>
          <p:cNvPr id="83247" name="Freeform 303"/>
          <p:cNvSpPr>
            <a:spLocks/>
          </p:cNvSpPr>
          <p:nvPr/>
        </p:nvSpPr>
        <p:spPr bwMode="auto">
          <a:xfrm>
            <a:off x="1276350" y="5273675"/>
            <a:ext cx="2247900" cy="403225"/>
          </a:xfrm>
          <a:custGeom>
            <a:avLst/>
            <a:gdLst>
              <a:gd name="T0" fmla="*/ 120650 w 1416"/>
              <a:gd name="T1" fmla="*/ 47625 h 254"/>
              <a:gd name="T2" fmla="*/ 514350 w 1416"/>
              <a:gd name="T3" fmla="*/ 269875 h 254"/>
              <a:gd name="T4" fmla="*/ 1422400 w 1416"/>
              <a:gd name="T5" fmla="*/ 3175 h 254"/>
              <a:gd name="T6" fmla="*/ 2222500 w 1416"/>
              <a:gd name="T7" fmla="*/ 288925 h 254"/>
              <a:gd name="T8" fmla="*/ 1422400 w 1416"/>
              <a:gd name="T9" fmla="*/ 117475 h 254"/>
              <a:gd name="T10" fmla="*/ 539750 w 1416"/>
              <a:gd name="T11" fmla="*/ 396875 h 254"/>
              <a:gd name="T12" fmla="*/ 0 w 1416"/>
              <a:gd name="T13" fmla="*/ 79375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013325"/>
            <a:ext cx="1116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Helvetica"/>
              </a:rPr>
              <a:t>3 probes</a:t>
            </a:r>
          </a:p>
        </p:txBody>
      </p:sp>
    </p:spTree>
    <p:extLst>
      <p:ext uri="{BB962C8B-B14F-4D97-AF65-F5344CB8AC3E}">
        <p14:creationId xmlns:p14="http://schemas.microsoft.com/office/powerpoint/2010/main" val="30894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3" grpId="0" animBg="1"/>
      <p:bldP spid="83244" grpId="0"/>
      <p:bldP spid="83245" grpId="0" animBg="1"/>
      <p:bldP spid="83246" grpId="0"/>
      <p:bldP spid="83247" grpId="0" animBg="1"/>
      <p:bldP spid="8324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“Real” Internet delays and routes</a:t>
            </a: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704850" y="2338388"/>
            <a:ext cx="8229600" cy="394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1  </a:t>
            </a:r>
            <a:r>
              <a:rPr lang="en-US" sz="1600" dirty="0" err="1">
                <a:latin typeface="Helvetica"/>
              </a:rPr>
              <a:t>cs-gw</a:t>
            </a:r>
            <a:r>
              <a:rPr lang="en-US" sz="1600" dirty="0">
                <a:latin typeface="Helvetica"/>
              </a:rPr>
              <a:t> (128.119.240.254)  1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2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2  border1-rt-fa5-1-0.gw.umass.edu (128.119.3.145)  1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2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3  cht-vbns.gw.umass.edu (128.119.3.130)  6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5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5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4  jn1-at1-0-0-19.wor.vbns.net (204.147.132.129)  16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11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13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5  jn1-so7-0-0-0.wae.vbns.net (204.147.136.136)  21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18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18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</a:t>
            </a: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6  abilene-vbns.abilene.ucaid.edu (198.32.11.9)  22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18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22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7  nycm-wash.abilene.ucaid.edu (198.32.8.46)  22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22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22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8  62.40.103.253 (62.40.103.253)  104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109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106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9  de2-1.de1.de.geant.net (62.40.96.129)  109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102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104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10  de.fr1.fr.geant.net (62.40.96.50)  113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121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114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11  renater-gw.fr1.fr.geant.net (62.40.103.54)  112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114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112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12  nio-n2.cssi.renater.fr (193.51.206.13)  111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114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116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13  nice.cssi.renater.fr (195.220.98.102)  123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125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124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14  r3t2-nice.cssi.renater.fr (195.220.98.110)  126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126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124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15  eurecom-valbonne.r3t2.ft.net (193.48.50.54)  135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128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133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16  194.214.211.25 (194.214.211.25)  126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128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126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17  * * *</a:t>
            </a: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18  * * *</a:t>
            </a:r>
          </a:p>
          <a:p>
            <a:pPr algn="l">
              <a:lnSpc>
                <a:spcPct val="80000"/>
              </a:lnSpc>
            </a:pPr>
            <a:r>
              <a:rPr lang="en-US" sz="1600" dirty="0">
                <a:latin typeface="Helvetica"/>
              </a:rPr>
              <a:t>19  fantasia.eurecom.fr (193.55.113.142)  132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128 </a:t>
            </a:r>
            <a:r>
              <a:rPr lang="en-US" sz="1600" dirty="0" err="1">
                <a:latin typeface="Helvetica"/>
              </a:rPr>
              <a:t>ms</a:t>
            </a:r>
            <a:r>
              <a:rPr lang="en-US" sz="1600" dirty="0">
                <a:latin typeface="Helvetica"/>
              </a:rPr>
              <a:t>  136</a:t>
            </a:r>
            <a:r>
              <a:rPr lang="en-US" dirty="0">
                <a:latin typeface="Helvetica"/>
              </a:rPr>
              <a:t> </a:t>
            </a:r>
            <a:r>
              <a:rPr lang="en-US" sz="1600" dirty="0" err="1">
                <a:latin typeface="Helvetica"/>
              </a:rPr>
              <a:t>ms</a:t>
            </a:r>
            <a:endParaRPr lang="en-US" sz="1600" dirty="0">
              <a:latin typeface="Helvetica"/>
            </a:endParaRPr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725488" y="1312863"/>
            <a:ext cx="819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dirty="0" err="1">
                <a:solidFill>
                  <a:srgbClr val="990033"/>
                </a:solidFill>
                <a:latin typeface="Helvetica"/>
              </a:rPr>
              <a:t>traceroute</a:t>
            </a:r>
            <a:r>
              <a:rPr lang="en-US" dirty="0">
                <a:solidFill>
                  <a:srgbClr val="990033"/>
                </a:solidFill>
                <a:latin typeface="Helvetica"/>
              </a:rPr>
              <a:t>: </a:t>
            </a:r>
            <a:r>
              <a:rPr lang="en-US" dirty="0">
                <a:latin typeface="Helvetica"/>
              </a:rPr>
              <a:t>gaia.cs.umass.edu to www.eurecom.fr</a:t>
            </a:r>
          </a:p>
        </p:txBody>
      </p:sp>
      <p:sp>
        <p:nvSpPr>
          <p:cNvPr id="76807" name="Line 6"/>
          <p:cNvSpPr>
            <a:spLocks noChangeShapeType="1"/>
          </p:cNvSpPr>
          <p:nvPr/>
        </p:nvSpPr>
        <p:spPr bwMode="auto">
          <a:xfrm>
            <a:off x="1611313" y="5634038"/>
            <a:ext cx="1231900" cy="84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76808" name="Text Box 7"/>
          <p:cNvSpPr txBox="1">
            <a:spLocks noChangeArrowheads="1"/>
          </p:cNvSpPr>
          <p:nvPr/>
        </p:nvSpPr>
        <p:spPr bwMode="auto">
          <a:xfrm>
            <a:off x="4578350" y="1738313"/>
            <a:ext cx="4565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dirty="0">
                <a:solidFill>
                  <a:srgbClr val="990033"/>
                </a:solidFill>
                <a:latin typeface="Helvetica"/>
              </a:rPr>
              <a:t>Three delay measurements from </a:t>
            </a:r>
          </a:p>
          <a:p>
            <a:pPr algn="l"/>
            <a:r>
              <a:rPr lang="en-US" sz="1800" dirty="0">
                <a:solidFill>
                  <a:srgbClr val="990033"/>
                </a:solidFill>
                <a:latin typeface="Helvetica"/>
              </a:rPr>
              <a:t>gaia.cs.umass.edu to cs-gw.cs.umass.edu </a:t>
            </a:r>
          </a:p>
        </p:txBody>
      </p:sp>
      <p:sp>
        <p:nvSpPr>
          <p:cNvPr id="76809" name="Line 8"/>
          <p:cNvSpPr>
            <a:spLocks noChangeShapeType="1"/>
          </p:cNvSpPr>
          <p:nvPr/>
        </p:nvSpPr>
        <p:spPr bwMode="auto">
          <a:xfrm flipV="1">
            <a:off x="3599433" y="1927944"/>
            <a:ext cx="671512" cy="412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76810" name="Line 9"/>
          <p:cNvSpPr>
            <a:spLocks noChangeShapeType="1"/>
          </p:cNvSpPr>
          <p:nvPr/>
        </p:nvSpPr>
        <p:spPr bwMode="auto">
          <a:xfrm flipV="1">
            <a:off x="4139183" y="1916832"/>
            <a:ext cx="139700" cy="4048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76811" name="Line 10"/>
          <p:cNvSpPr>
            <a:spLocks noChangeShapeType="1"/>
          </p:cNvSpPr>
          <p:nvPr/>
        </p:nvSpPr>
        <p:spPr bwMode="auto">
          <a:xfrm flipH="1" flipV="1">
            <a:off x="4274120" y="1926357"/>
            <a:ext cx="366713" cy="390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76812" name="Line 11"/>
          <p:cNvSpPr>
            <a:spLocks noChangeShapeType="1"/>
          </p:cNvSpPr>
          <p:nvPr/>
        </p:nvSpPr>
        <p:spPr bwMode="auto">
          <a:xfrm flipV="1">
            <a:off x="4266183" y="1932707"/>
            <a:ext cx="37782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2559280" y="5564188"/>
            <a:ext cx="628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rgbClr val="990033"/>
                </a:solidFill>
                <a:latin typeface="Helvetica"/>
              </a:rPr>
              <a:t>* means no response (probe lost, router not replying)</a:t>
            </a:r>
          </a:p>
        </p:txBody>
      </p:sp>
      <p:sp>
        <p:nvSpPr>
          <p:cNvPr id="76814" name="Freeform 14"/>
          <p:cNvSpPr>
            <a:spLocks/>
          </p:cNvSpPr>
          <p:nvPr/>
        </p:nvSpPr>
        <p:spPr bwMode="auto">
          <a:xfrm>
            <a:off x="6092825" y="3651250"/>
            <a:ext cx="1012825" cy="246063"/>
          </a:xfrm>
          <a:custGeom>
            <a:avLst/>
            <a:gdLst>
              <a:gd name="T0" fmla="*/ 941388 w 638"/>
              <a:gd name="T1" fmla="*/ 0 h 155"/>
              <a:gd name="T2" fmla="*/ 989013 w 638"/>
              <a:gd name="T3" fmla="*/ 60325 h 155"/>
              <a:gd name="T4" fmla="*/ 965200 w 638"/>
              <a:gd name="T5" fmla="*/ 195263 h 155"/>
              <a:gd name="T6" fmla="*/ 708025 w 638"/>
              <a:gd name="T7" fmla="*/ 244475 h 155"/>
              <a:gd name="T8" fmla="*/ 0 w 638"/>
              <a:gd name="T9" fmla="*/ 206375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7137400" y="3519413"/>
            <a:ext cx="1787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rgbClr val="990033"/>
                </a:solidFill>
                <a:latin typeface="Helvetica"/>
              </a:rPr>
              <a:t>trans-oceanic</a:t>
            </a:r>
          </a:p>
          <a:p>
            <a:pPr algn="l"/>
            <a:r>
              <a:rPr lang="en-US" sz="2000" dirty="0">
                <a:solidFill>
                  <a:srgbClr val="990033"/>
                </a:solidFill>
                <a:latin typeface="Helvetica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984884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036050" cy="828675"/>
          </a:xfrm>
        </p:spPr>
        <p:txBody>
          <a:bodyPr/>
          <a:lstStyle/>
          <a:p>
            <a:pPr>
              <a:defRPr/>
            </a:pPr>
            <a:r>
              <a:rPr lang="en-US"/>
              <a:t>Network Performance Measures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488548"/>
            <a:ext cx="7958166" cy="46482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Latency</a:t>
            </a:r>
          </a:p>
          <a:p>
            <a:pPr lvl="1"/>
            <a:r>
              <a:rPr lang="en-US" sz="1600" dirty="0"/>
              <a:t>usually implies the </a:t>
            </a:r>
            <a:r>
              <a:rPr lang="en-US" sz="1600" dirty="0">
                <a:solidFill>
                  <a:srgbClr val="0033CC"/>
                </a:solidFill>
              </a:rPr>
              <a:t>minimum</a:t>
            </a:r>
            <a:r>
              <a:rPr lang="en-US" sz="1600" dirty="0"/>
              <a:t> possible delay. Latency assumes no queuing and no contention encountered along the path.</a:t>
            </a:r>
          </a:p>
          <a:p>
            <a:r>
              <a:rPr lang="en-US" sz="2400" b="1" dirty="0" err="1">
                <a:solidFill>
                  <a:schemeClr val="accent2"/>
                </a:solidFill>
              </a:rPr>
              <a:t>Goodput</a:t>
            </a:r>
            <a:endParaRPr lang="en-US" sz="2400" b="1" dirty="0">
              <a:solidFill>
                <a:schemeClr val="accent2"/>
              </a:solidFill>
            </a:endParaRPr>
          </a:p>
          <a:p>
            <a:pPr lvl="1"/>
            <a:r>
              <a:rPr lang="en-US" sz="1600" dirty="0">
                <a:solidFill>
                  <a:srgbClr val="0033CC"/>
                </a:solidFill>
              </a:rPr>
              <a:t>{</a:t>
            </a:r>
            <a:r>
              <a:rPr lang="en-US" sz="1600" i="1" dirty="0">
                <a:solidFill>
                  <a:srgbClr val="0033CC"/>
                </a:solidFill>
              </a:rPr>
              <a:t>measured at the receiver</a:t>
            </a:r>
            <a:r>
              <a:rPr lang="en-US" sz="1600" dirty="0">
                <a:solidFill>
                  <a:srgbClr val="0033CC"/>
                </a:solidFill>
              </a:rPr>
              <a:t>} </a:t>
            </a:r>
            <a:r>
              <a:rPr lang="en-US" sz="1600" dirty="0"/>
              <a:t>the rate in bits per second of useful traffic received. </a:t>
            </a:r>
            <a:r>
              <a:rPr lang="en-US" sz="1600" dirty="0" err="1"/>
              <a:t>Goodput</a:t>
            </a:r>
            <a:r>
              <a:rPr lang="en-US" sz="1600" dirty="0"/>
              <a:t> excludes duplicate packets and packets dropped along the path.</a:t>
            </a:r>
            <a:endParaRPr lang="en-US" sz="1600" u="sng" dirty="0"/>
          </a:p>
          <a:p>
            <a:r>
              <a:rPr lang="en-US" sz="2400" b="1" dirty="0">
                <a:solidFill>
                  <a:schemeClr val="accent2"/>
                </a:solidFill>
              </a:rPr>
              <a:t>Fairness</a:t>
            </a:r>
            <a:endParaRPr lang="en-US" sz="24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either </a:t>
            </a:r>
            <a:r>
              <a:rPr lang="en-US" sz="2000" dirty="0">
                <a:solidFill>
                  <a:schemeClr val="accent1"/>
                </a:solidFill>
              </a:rPr>
              <a:t>Jain’s fairness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accent1"/>
                </a:solidFill>
              </a:rPr>
              <a:t>max-min fairness </a:t>
            </a:r>
            <a:r>
              <a:rPr lang="en-US" sz="2000" dirty="0"/>
              <a:t>are used to measure fair treatment among competing flows.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Quality of Service (</a:t>
            </a:r>
            <a:r>
              <a:rPr lang="en-US" sz="2400" b="1" dirty="0" err="1">
                <a:solidFill>
                  <a:schemeClr val="accent2"/>
                </a:solidFill>
              </a:rPr>
              <a:t>QoS</a:t>
            </a:r>
            <a:r>
              <a:rPr lang="en-US" sz="2400" b="1" dirty="0">
                <a:solidFill>
                  <a:schemeClr val="accent2"/>
                </a:solidFill>
              </a:rPr>
              <a:t>)</a:t>
            </a:r>
            <a:endParaRPr lang="en-US" sz="24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a </a:t>
            </a:r>
            <a:r>
              <a:rPr lang="en-US" sz="2000" dirty="0" err="1"/>
              <a:t>QoS</a:t>
            </a:r>
            <a:r>
              <a:rPr lang="en-US" sz="2000" dirty="0"/>
              <a:t> measure accounts for importance of specific metric to one type of application [e.g. jitter and playable frame rate for streaming media].</a:t>
            </a:r>
          </a:p>
        </p:txBody>
      </p:sp>
    </p:spTree>
    <p:extLst>
      <p:ext uri="{BB962C8B-B14F-4D97-AF65-F5344CB8AC3E}">
        <p14:creationId xmlns:p14="http://schemas.microsoft.com/office/powerpoint/2010/main" val="644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1401243"/>
            <a:ext cx="8929718" cy="52864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WLANs and WSNs are concerned with</a:t>
            </a:r>
          </a:p>
          <a:p>
            <a:pPr>
              <a:buNone/>
            </a:pPr>
            <a:r>
              <a:rPr lang="en-US" dirty="0"/>
              <a:t>packet loss and employ additional metrics: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Delivery ratio</a:t>
            </a:r>
          </a:p>
          <a:p>
            <a:pPr lvl="1"/>
            <a:r>
              <a:rPr lang="en-US" dirty="0"/>
              <a:t>the ratio of packets received to packets sent </a:t>
            </a:r>
            <a:r>
              <a:rPr lang="en-US" dirty="0">
                <a:solidFill>
                  <a:schemeClr val="accent1"/>
                </a:solidFill>
              </a:rPr>
              <a:t>{excluding duplicates and retransmissions}.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Packet loss rate</a:t>
            </a:r>
          </a:p>
          <a:p>
            <a:pPr lvl="1"/>
            <a:r>
              <a:rPr lang="en-US" dirty="0"/>
              <a:t>the percentage of packets lost or dropped.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Link layer retransmission rates</a:t>
            </a:r>
          </a:p>
          <a:p>
            <a:pPr lvl="1"/>
            <a:r>
              <a:rPr lang="en-US" dirty="0"/>
              <a:t>the percentage of DL layer frames that are retransmitted.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0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Loss</a:t>
            </a:r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296956"/>
            <a:ext cx="8394700" cy="4648200"/>
          </a:xfrm>
        </p:spPr>
        <p:txBody>
          <a:bodyPr/>
          <a:lstStyle/>
          <a:p>
            <a:r>
              <a:rPr lang="en-US" sz="2800" dirty="0"/>
              <a:t>queue (aka buffer) preceding link in buffer has finite capacity.</a:t>
            </a:r>
          </a:p>
          <a:p>
            <a:r>
              <a:rPr lang="en-US" sz="2800" dirty="0"/>
              <a:t>packet arriving to full queue is dropped (aka lost)  </a:t>
            </a:r>
            <a:r>
              <a:rPr lang="en-US" sz="2800" dirty="0">
                <a:solidFill>
                  <a:srgbClr val="990033"/>
                </a:solidFill>
              </a:rPr>
              <a:t>[FIFO Drop Tail router]</a:t>
            </a:r>
            <a:r>
              <a:rPr lang="en-US" sz="2800" dirty="0"/>
              <a:t>.</a:t>
            </a:r>
          </a:p>
          <a:p>
            <a:r>
              <a:rPr lang="en-US" sz="2800" dirty="0"/>
              <a:t>lost packet may be retransmitted by previous node, by source end system, or not at all.</a:t>
            </a: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2051050" y="5554287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554287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3092450" y="5312987"/>
            <a:ext cx="1198563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3092450" y="5244725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23562" name="Oval 8"/>
          <p:cNvSpPr>
            <a:spLocks noChangeArrowheads="1"/>
          </p:cNvSpPr>
          <p:nvPr/>
        </p:nvSpPr>
        <p:spPr bwMode="auto">
          <a:xfrm>
            <a:off x="3101975" y="5016125"/>
            <a:ext cx="1198563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grpSp>
        <p:nvGrpSpPr>
          <p:cNvPr id="23563" name="Group 9"/>
          <p:cNvGrpSpPr>
            <a:grpSpLocks/>
          </p:cNvGrpSpPr>
          <p:nvPr/>
        </p:nvGrpSpPr>
        <p:grpSpPr bwMode="auto">
          <a:xfrm>
            <a:off x="3448050" y="5046287"/>
            <a:ext cx="498475" cy="119063"/>
            <a:chOff x="2208" y="2184"/>
            <a:chExt cx="176" cy="69"/>
          </a:xfrm>
        </p:grpSpPr>
        <p:grpSp>
          <p:nvGrpSpPr>
            <p:cNvPr id="23589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23594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3595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3596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  <p:grpSp>
          <p:nvGrpSpPr>
            <p:cNvPr id="23590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23591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3592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  <p:sp>
            <p:nvSpPr>
              <p:cNvPr id="23593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/>
                </a:endParaRPr>
              </a:p>
            </p:txBody>
          </p:sp>
        </p:grpSp>
      </p:grpSp>
      <p:graphicFrame>
        <p:nvGraphicFramePr>
          <p:cNvPr id="23555" name="Object 22"/>
          <p:cNvGraphicFramePr>
            <a:graphicFrameLocks noChangeAspect="1"/>
          </p:cNvGraphicFramePr>
          <p:nvPr/>
        </p:nvGraphicFramePr>
        <p:xfrm>
          <a:off x="1736725" y="4544637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2355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4544637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Line 23"/>
          <p:cNvSpPr>
            <a:spLocks noChangeShapeType="1"/>
          </p:cNvSpPr>
          <p:nvPr/>
        </p:nvSpPr>
        <p:spPr bwMode="auto">
          <a:xfrm>
            <a:off x="2362200" y="4951037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65" name="Line 24"/>
          <p:cNvSpPr>
            <a:spLocks noChangeShapeType="1"/>
          </p:cNvSpPr>
          <p:nvPr/>
        </p:nvSpPr>
        <p:spPr bwMode="auto">
          <a:xfrm flipV="1">
            <a:off x="2667000" y="5936875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66" name="Line 25"/>
          <p:cNvSpPr>
            <a:spLocks noChangeShapeType="1"/>
          </p:cNvSpPr>
          <p:nvPr/>
        </p:nvSpPr>
        <p:spPr bwMode="auto">
          <a:xfrm>
            <a:off x="4286250" y="537013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67" name="Line 26"/>
          <p:cNvSpPr>
            <a:spLocks noChangeShapeType="1"/>
          </p:cNvSpPr>
          <p:nvPr/>
        </p:nvSpPr>
        <p:spPr bwMode="auto">
          <a:xfrm flipH="1">
            <a:off x="2867025" y="4941512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68" name="Line 27"/>
          <p:cNvSpPr>
            <a:spLocks noChangeShapeType="1"/>
          </p:cNvSpPr>
          <p:nvPr/>
        </p:nvSpPr>
        <p:spPr bwMode="auto">
          <a:xfrm>
            <a:off x="2876550" y="5374900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69" name="Rectangle 28"/>
          <p:cNvSpPr>
            <a:spLocks noChangeArrowheads="1"/>
          </p:cNvSpPr>
          <p:nvPr/>
        </p:nvSpPr>
        <p:spPr bwMode="auto">
          <a:xfrm>
            <a:off x="5205413" y="5170112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70" name="Rectangle 29"/>
          <p:cNvSpPr>
            <a:spLocks noChangeArrowheads="1"/>
          </p:cNvSpPr>
          <p:nvPr/>
        </p:nvSpPr>
        <p:spPr bwMode="auto">
          <a:xfrm>
            <a:off x="3952875" y="52415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71" name="Rectangle 30"/>
          <p:cNvSpPr>
            <a:spLocks noChangeArrowheads="1"/>
          </p:cNvSpPr>
          <p:nvPr/>
        </p:nvSpPr>
        <p:spPr bwMode="auto">
          <a:xfrm>
            <a:off x="4114800" y="5241550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72" name="Rectangle 31"/>
          <p:cNvSpPr>
            <a:spLocks noChangeArrowheads="1"/>
          </p:cNvSpPr>
          <p:nvPr/>
        </p:nvSpPr>
        <p:spPr bwMode="auto">
          <a:xfrm>
            <a:off x="2805113" y="54161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73" name="Freeform 32"/>
          <p:cNvSpPr>
            <a:spLocks/>
          </p:cNvSpPr>
          <p:nvPr/>
        </p:nvSpPr>
        <p:spPr bwMode="auto">
          <a:xfrm>
            <a:off x="2903538" y="5295525"/>
            <a:ext cx="228600" cy="103187"/>
          </a:xfrm>
          <a:custGeom>
            <a:avLst/>
            <a:gdLst>
              <a:gd name="T0" fmla="*/ 0 w 111"/>
              <a:gd name="T1" fmla="*/ 103187 h 67"/>
              <a:gd name="T2" fmla="*/ 0 w 111"/>
              <a:gd name="T3" fmla="*/ 0 h 67"/>
              <a:gd name="T4" fmla="*/ 228600 w 111"/>
              <a:gd name="T5" fmla="*/ 1540 h 67"/>
              <a:gd name="T6" fmla="*/ 0 60000 65536"/>
              <a:gd name="T7" fmla="*/ 0 60000 65536"/>
              <a:gd name="T8" fmla="*/ 0 60000 65536"/>
              <a:gd name="T9" fmla="*/ 0 w 111"/>
              <a:gd name="T10" fmla="*/ 0 h 67"/>
              <a:gd name="T11" fmla="*/ 111 w 111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67">
                <a:moveTo>
                  <a:pt x="0" y="67"/>
                </a:moveTo>
                <a:lnTo>
                  <a:pt x="0" y="0"/>
                </a:lnTo>
                <a:lnTo>
                  <a:pt x="111" y="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74" name="Line 33"/>
          <p:cNvSpPr>
            <a:spLocks noChangeShapeType="1"/>
          </p:cNvSpPr>
          <p:nvPr/>
        </p:nvSpPr>
        <p:spPr bwMode="auto">
          <a:xfrm flipV="1">
            <a:off x="2809875" y="5659062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75" name="Text Box 35"/>
          <p:cNvSpPr txBox="1">
            <a:spLocks noChangeArrowheads="1"/>
          </p:cNvSpPr>
          <p:nvPr/>
        </p:nvSpPr>
        <p:spPr bwMode="auto">
          <a:xfrm>
            <a:off x="1384300" y="4568450"/>
            <a:ext cx="389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Helvetica"/>
              </a:rPr>
              <a:t>A</a:t>
            </a:r>
          </a:p>
        </p:txBody>
      </p:sp>
      <p:sp>
        <p:nvSpPr>
          <p:cNvPr id="23576" name="Text Box 36"/>
          <p:cNvSpPr txBox="1">
            <a:spLocks noChangeArrowheads="1"/>
          </p:cNvSpPr>
          <p:nvPr/>
        </p:nvSpPr>
        <p:spPr bwMode="auto">
          <a:xfrm>
            <a:off x="1660525" y="5587625"/>
            <a:ext cx="389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Helvetica"/>
              </a:rPr>
              <a:t>B</a:t>
            </a:r>
            <a:endParaRPr lang="en-US" dirty="0">
              <a:solidFill>
                <a:schemeClr val="accent1"/>
              </a:solidFill>
              <a:latin typeface="Helvetica"/>
            </a:endParaRPr>
          </a:p>
        </p:txBody>
      </p:sp>
      <p:sp>
        <p:nvSpPr>
          <p:cNvPr id="23577" name="Text Box 40"/>
          <p:cNvSpPr txBox="1">
            <a:spLocks noChangeArrowheads="1"/>
          </p:cNvSpPr>
          <p:nvPr/>
        </p:nvSpPr>
        <p:spPr bwMode="auto">
          <a:xfrm>
            <a:off x="4707363" y="4434579"/>
            <a:ext cx="2997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>
                <a:solidFill>
                  <a:srgbClr val="990033"/>
                </a:solidFill>
                <a:latin typeface="Helvetica"/>
              </a:rPr>
              <a:t>packet being transmitted</a:t>
            </a:r>
          </a:p>
        </p:txBody>
      </p:sp>
      <p:sp>
        <p:nvSpPr>
          <p:cNvPr id="23578" name="Line 41"/>
          <p:cNvSpPr>
            <a:spLocks noChangeShapeType="1"/>
          </p:cNvSpPr>
          <p:nvPr/>
        </p:nvSpPr>
        <p:spPr bwMode="auto">
          <a:xfrm rot="10800000" flipV="1">
            <a:off x="4283075" y="4703387"/>
            <a:ext cx="727075" cy="5778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79" name="Rectangle 56"/>
          <p:cNvSpPr>
            <a:spLocks noChangeArrowheads="1"/>
          </p:cNvSpPr>
          <p:nvPr/>
        </p:nvSpPr>
        <p:spPr bwMode="auto">
          <a:xfrm>
            <a:off x="3789363" y="5239962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80" name="Rectangle 57"/>
          <p:cNvSpPr>
            <a:spLocks noChangeArrowheads="1"/>
          </p:cNvSpPr>
          <p:nvPr/>
        </p:nvSpPr>
        <p:spPr bwMode="auto">
          <a:xfrm>
            <a:off x="3627438" y="5239962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81" name="Rectangle 58"/>
          <p:cNvSpPr>
            <a:spLocks noChangeArrowheads="1"/>
          </p:cNvSpPr>
          <p:nvPr/>
        </p:nvSpPr>
        <p:spPr bwMode="auto">
          <a:xfrm>
            <a:off x="3462338" y="5239962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82" name="Rectangle 59"/>
          <p:cNvSpPr>
            <a:spLocks noChangeArrowheads="1"/>
          </p:cNvSpPr>
          <p:nvPr/>
        </p:nvSpPr>
        <p:spPr bwMode="auto">
          <a:xfrm>
            <a:off x="3298825" y="5239962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83" name="Rectangle 61"/>
          <p:cNvSpPr>
            <a:spLocks noChangeArrowheads="1"/>
          </p:cNvSpPr>
          <p:nvPr/>
        </p:nvSpPr>
        <p:spPr bwMode="auto">
          <a:xfrm>
            <a:off x="3133725" y="52415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84" name="Rectangle 62"/>
          <p:cNvSpPr>
            <a:spLocks noChangeArrowheads="1"/>
          </p:cNvSpPr>
          <p:nvPr/>
        </p:nvSpPr>
        <p:spPr bwMode="auto">
          <a:xfrm>
            <a:off x="3105150" y="5217737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85" name="Line 63"/>
          <p:cNvSpPr>
            <a:spLocks noChangeShapeType="1"/>
          </p:cNvSpPr>
          <p:nvPr/>
        </p:nvSpPr>
        <p:spPr bwMode="auto">
          <a:xfrm rot="10800000">
            <a:off x="3008313" y="5655887"/>
            <a:ext cx="771525" cy="396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/>
            </a:endParaRPr>
          </a:p>
        </p:txBody>
      </p:sp>
      <p:sp>
        <p:nvSpPr>
          <p:cNvPr id="23586" name="Text Box 64"/>
          <p:cNvSpPr txBox="1">
            <a:spLocks noChangeArrowheads="1"/>
          </p:cNvSpPr>
          <p:nvPr/>
        </p:nvSpPr>
        <p:spPr bwMode="auto">
          <a:xfrm>
            <a:off x="3810153" y="5868612"/>
            <a:ext cx="26132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dirty="0">
                <a:solidFill>
                  <a:srgbClr val="990033"/>
                </a:solidFill>
                <a:latin typeface="Helvetica"/>
              </a:rPr>
              <a:t>packet arriving to</a:t>
            </a:r>
          </a:p>
          <a:p>
            <a:r>
              <a:rPr lang="en-US" sz="1800" b="1" dirty="0">
                <a:solidFill>
                  <a:srgbClr val="990033"/>
                </a:solidFill>
                <a:latin typeface="Helvetica"/>
              </a:rPr>
              <a:t>full buffer is </a:t>
            </a:r>
            <a:r>
              <a:rPr lang="en-US" sz="1800" b="1" i="1" dirty="0">
                <a:solidFill>
                  <a:srgbClr val="990033"/>
                </a:solidFill>
                <a:latin typeface="Helvetica"/>
              </a:rPr>
              <a:t>dropped.</a:t>
            </a:r>
          </a:p>
        </p:txBody>
      </p:sp>
      <p:sp>
        <p:nvSpPr>
          <p:cNvPr id="23587" name="Text Box 65"/>
          <p:cNvSpPr txBox="1">
            <a:spLocks noChangeArrowheads="1"/>
          </p:cNvSpPr>
          <p:nvPr/>
        </p:nvSpPr>
        <p:spPr bwMode="auto">
          <a:xfrm>
            <a:off x="2907775" y="4230312"/>
            <a:ext cx="1717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990033"/>
                </a:solidFill>
                <a:latin typeface="Helvetica"/>
              </a:rPr>
              <a:t>buffer </a:t>
            </a:r>
          </a:p>
          <a:p>
            <a:pPr algn="ctr"/>
            <a:r>
              <a:rPr lang="en-US" sz="1800" b="1" dirty="0">
                <a:solidFill>
                  <a:srgbClr val="990033"/>
                </a:solidFill>
                <a:latin typeface="Helvetica"/>
              </a:rPr>
              <a:t>(waiting area)</a:t>
            </a:r>
          </a:p>
        </p:txBody>
      </p:sp>
      <p:sp>
        <p:nvSpPr>
          <p:cNvPr id="23588" name="Line 66"/>
          <p:cNvSpPr>
            <a:spLocks noChangeShapeType="1"/>
          </p:cNvSpPr>
          <p:nvPr/>
        </p:nvSpPr>
        <p:spPr bwMode="auto">
          <a:xfrm>
            <a:off x="3133725" y="4803912"/>
            <a:ext cx="104775" cy="356676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241635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most general performance measures are: </a:t>
            </a:r>
            <a:r>
              <a:rPr lang="en-US" dirty="0">
                <a:solidFill>
                  <a:srgbClr val="800000"/>
                </a:solidFill>
              </a:rPr>
              <a:t>utilization, throughput and response time</a:t>
            </a:r>
            <a:r>
              <a:rPr lang="en-US" dirty="0"/>
              <a:t>.</a:t>
            </a:r>
          </a:p>
          <a:p>
            <a:r>
              <a:rPr lang="en-US" dirty="0"/>
              <a:t>In computer networks, </a:t>
            </a:r>
            <a:r>
              <a:rPr lang="en-US" dirty="0">
                <a:solidFill>
                  <a:srgbClr val="800000"/>
                </a:solidFill>
              </a:rPr>
              <a:t>end-to-end delay</a:t>
            </a:r>
            <a:r>
              <a:rPr lang="en-US" dirty="0"/>
              <a:t> is an important performance metric.</a:t>
            </a:r>
          </a:p>
          <a:p>
            <a:r>
              <a:rPr lang="en-US" dirty="0"/>
              <a:t>Queuing models are used to analyze and estimate computer network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060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useful metrics include: </a:t>
            </a:r>
            <a:r>
              <a:rPr lang="en-US" dirty="0">
                <a:solidFill>
                  <a:srgbClr val="800000"/>
                </a:solidFill>
              </a:rPr>
              <a:t>latency, </a:t>
            </a:r>
            <a:r>
              <a:rPr lang="en-US" dirty="0" err="1">
                <a:solidFill>
                  <a:srgbClr val="800000"/>
                </a:solidFill>
              </a:rPr>
              <a:t>goodput</a:t>
            </a:r>
            <a:r>
              <a:rPr lang="en-US" dirty="0">
                <a:solidFill>
                  <a:srgbClr val="800000"/>
                </a:solidFill>
              </a:rPr>
              <a:t>, fairness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/>
              <a:t>QoS</a:t>
            </a:r>
            <a:r>
              <a:rPr lang="en-US" dirty="0"/>
              <a:t> metrics such as </a:t>
            </a:r>
            <a:r>
              <a:rPr lang="en-US" dirty="0">
                <a:solidFill>
                  <a:srgbClr val="800000"/>
                </a:solidFill>
              </a:rPr>
              <a:t>jitter</a:t>
            </a:r>
            <a:r>
              <a:rPr lang="en-US" dirty="0"/>
              <a:t> or </a:t>
            </a:r>
            <a:r>
              <a:rPr lang="en-US" dirty="0">
                <a:solidFill>
                  <a:srgbClr val="800000"/>
                </a:solidFill>
              </a:rPr>
              <a:t>playable frame rate</a:t>
            </a:r>
            <a:r>
              <a:rPr lang="en-US" dirty="0"/>
              <a:t>.</a:t>
            </a:r>
          </a:p>
          <a:p>
            <a:r>
              <a:rPr lang="en-US" dirty="0"/>
              <a:t>In wireless networks, </a:t>
            </a:r>
            <a:r>
              <a:rPr lang="en-US" dirty="0">
                <a:solidFill>
                  <a:srgbClr val="800000"/>
                </a:solidFill>
              </a:rPr>
              <a:t>delivery ratio</a:t>
            </a:r>
            <a:r>
              <a:rPr lang="en-US" dirty="0"/>
              <a:t>, </a:t>
            </a:r>
            <a:r>
              <a:rPr lang="en-US" dirty="0">
                <a:solidFill>
                  <a:srgbClr val="800000"/>
                </a:solidFill>
              </a:rPr>
              <a:t>packet loss rate </a:t>
            </a:r>
            <a:r>
              <a:rPr lang="en-US" dirty="0"/>
              <a:t>and </a:t>
            </a:r>
            <a:r>
              <a:rPr lang="en-US" dirty="0">
                <a:solidFill>
                  <a:srgbClr val="800000"/>
                </a:solidFill>
              </a:rPr>
              <a:t>link layer retransmission rates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are valuable network measures.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Summary</a:t>
            </a:r>
          </a:p>
        </p:txBody>
      </p:sp>
    </p:spTree>
    <p:extLst>
      <p:ext uri="{BB962C8B-B14F-4D97-AF65-F5344CB8AC3E}">
        <p14:creationId xmlns:p14="http://schemas.microsoft.com/office/powerpoint/2010/main" val="762014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69AC-9965-7441-8629-9A5A4310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2AB7-9D73-8E4A-95AD-69292911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VLANs useful for? Could they be used to enable unexpected functionality?</a:t>
            </a:r>
          </a:p>
          <a:p>
            <a:r>
              <a:rPr lang="en-US" dirty="0"/>
              <a:t>Can we fix errors as we go? Should we? Why don’t we?</a:t>
            </a:r>
          </a:p>
          <a:p>
            <a:r>
              <a:rPr lang="en-US" dirty="0"/>
              <a:t>Does end-to-end delay even matter? What types of protocols would be affected by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F4D1-4DB3-954E-9E53-F3D2B124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7093-FA3A-F632-33C4-5F995B8F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244E-3264-11D3-301B-12A71CE3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543910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Layer 2 device that learns MAC addresses</a:t>
            </a:r>
          </a:p>
          <a:p>
            <a:r>
              <a:rPr lang="en-US" sz="2800" dirty="0"/>
              <a:t>Uses a Content Addressable Memory (CAM) table to store port and MAC address information</a:t>
            </a:r>
          </a:p>
          <a:p>
            <a:r>
              <a:rPr lang="en-US" sz="2800" dirty="0"/>
              <a:t>Frame forwarding is s/w based</a:t>
            </a:r>
          </a:p>
          <a:p>
            <a:r>
              <a:rPr lang="en-US" sz="2800" dirty="0"/>
              <a:t>Working of bridges and switches is thoroughly discussed in </a:t>
            </a:r>
            <a:r>
              <a:rPr lang="en-US" sz="2800" dirty="0">
                <a:hlinkClick r:id="rId2"/>
              </a:rPr>
              <a:t>Lab 2</a:t>
            </a:r>
            <a:endParaRPr lang="en-US" sz="2800" dirty="0"/>
          </a:p>
          <a:p>
            <a:pPr lvl="1"/>
            <a:r>
              <a:rPr lang="en-US" sz="2400" dirty="0"/>
              <a:t>When a frame is received for the first time the source port and MAC address is added to CAM table</a:t>
            </a:r>
          </a:p>
          <a:p>
            <a:pPr lvl="1"/>
            <a:r>
              <a:rPr lang="en-US" sz="2400" dirty="0"/>
              <a:t>The frame is then forwarded out all ports other than on which it was received because it is not known on which port the destination is connected</a:t>
            </a:r>
          </a:p>
          <a:p>
            <a:pPr lvl="1"/>
            <a:r>
              <a:rPr lang="en-US" sz="2400" dirty="0"/>
              <a:t>Once a response is received, the </a:t>
            </a:r>
            <a:r>
              <a:rPr lang="en-US" sz="2400" dirty="0" err="1"/>
              <a:t>dest</a:t>
            </a:r>
            <a:r>
              <a:rPr lang="en-US" sz="2400" dirty="0"/>
              <a:t> port and the MAC address is added to the CAM table</a:t>
            </a:r>
          </a:p>
          <a:p>
            <a:pPr lvl="1"/>
            <a:r>
              <a:rPr lang="en-US" sz="2400" dirty="0"/>
              <a:t>Next time a frame is received for which the port is known, its only forwarded out that port.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70FC2-6D06-05B7-10D7-85ADC323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5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5DD3-97BA-6DB8-6A7F-27555C4D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B65D-9DC2-2FF3-57E2-7D28C069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Layer 2 device similar to bridge – learns MAC addresses</a:t>
            </a:r>
          </a:p>
          <a:p>
            <a:r>
              <a:rPr lang="en-US" dirty="0"/>
              <a:t>Single broadcast domain – every connected device gets broadcast messages. Every port on a switch is the same LAN</a:t>
            </a:r>
          </a:p>
          <a:p>
            <a:r>
              <a:rPr lang="en-US" dirty="0"/>
              <a:t>Specialized chips are used for frame forwarding, resulting in better performance</a:t>
            </a:r>
          </a:p>
          <a:p>
            <a:r>
              <a:rPr lang="en-US" dirty="0"/>
              <a:t>Supports VLANs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0195C-B4EE-6B95-23BC-5EBE040B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F69C-E163-209A-A6D7-1CA6BA05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2CFB-7AED-2F00-4428-631ADB60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Layer 3 device that routes packets b/w different networks</a:t>
            </a:r>
          </a:p>
          <a:p>
            <a:r>
              <a:rPr lang="en-US" dirty="0"/>
              <a:t>Uses routing tables to make routing decisions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a router, each port is its own broadcast domain</a:t>
            </a:r>
          </a:p>
          <a:p>
            <a:r>
              <a:rPr lang="en-US" dirty="0"/>
              <a:t>More in future lessons when we discuss Layer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3F99D-6A5C-06C8-BD6B-1554ABFF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B44AFA-140A-847A-B9D0-4F01084ED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73388"/>
              </p:ext>
            </p:extLst>
          </p:nvPr>
        </p:nvGraphicFramePr>
        <p:xfrm>
          <a:off x="2393323" y="3016519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61034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17128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Routing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9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192.168.1.0/24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0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10.1.1.0/24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4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41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Broadcast and Multicast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Broadcast is pretty simple</a:t>
            </a:r>
          </a:p>
          <a:p>
            <a:pPr lvl="1"/>
            <a:r>
              <a:rPr lang="en-US" dirty="0"/>
              <a:t>Send to all but sender</a:t>
            </a:r>
          </a:p>
          <a:p>
            <a:r>
              <a:rPr lang="en-US" dirty="0"/>
              <a:t>Multicast could be (and is) done the same way</a:t>
            </a:r>
          </a:p>
          <a:p>
            <a:pPr lvl="1"/>
            <a:r>
              <a:rPr lang="en-US" dirty="0"/>
              <a:t>Better trick would be to use learning bridge method</a:t>
            </a:r>
          </a:p>
          <a:p>
            <a:pPr lvl="1"/>
            <a:r>
              <a:rPr lang="en-US" dirty="0"/>
              <a:t>A learning bridge listens to all frames in two LAN segments and learns the location of each physical address. It also operates similarly to layer 2 switches, learning which computers are on each side of the bridge. </a:t>
            </a:r>
          </a:p>
        </p:txBody>
      </p:sp>
    </p:spTree>
    <p:extLst>
      <p:ext uri="{BB962C8B-B14F-4D97-AF65-F5344CB8AC3E}">
        <p14:creationId xmlns:p14="http://schemas.microsoft.com/office/powerpoint/2010/main" val="15485704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99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33995</TotalTime>
  <Words>4526</Words>
  <Application>Microsoft Office PowerPoint</Application>
  <PresentationFormat>On-screen Show (4:3)</PresentationFormat>
  <Paragraphs>659</Paragraphs>
  <Slides>59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Courier</vt:lpstr>
      <vt:lpstr>Helvetica Neue</vt:lpstr>
      <vt:lpstr>Monaco</vt:lpstr>
      <vt:lpstr>Arial</vt:lpstr>
      <vt:lpstr>Calibri</vt:lpstr>
      <vt:lpstr>Helvetica</vt:lpstr>
      <vt:lpstr>Wingdings</vt:lpstr>
      <vt:lpstr>Office Theme</vt:lpstr>
      <vt:lpstr>Clip</vt:lpstr>
      <vt:lpstr>Equation</vt:lpstr>
      <vt:lpstr>Recap: Layer 2 Addressing</vt:lpstr>
      <vt:lpstr>MAC addresses</vt:lpstr>
      <vt:lpstr>Activity</vt:lpstr>
      <vt:lpstr>Network Devices</vt:lpstr>
      <vt:lpstr>Repeater &amp; Hub</vt:lpstr>
      <vt:lpstr>Bridge</vt:lpstr>
      <vt:lpstr>Switch</vt:lpstr>
      <vt:lpstr>Router</vt:lpstr>
      <vt:lpstr>Broadcast and Multicast</vt:lpstr>
      <vt:lpstr>SOLUTION: Virtual LAN (VLAN)</vt:lpstr>
      <vt:lpstr>VLAN</vt:lpstr>
      <vt:lpstr>Dissecting an Ethernet Frame</vt:lpstr>
      <vt:lpstr>Preamble</vt:lpstr>
      <vt:lpstr>Payload</vt:lpstr>
      <vt:lpstr>Frame Check Sequence</vt:lpstr>
      <vt:lpstr>Collision Domain</vt:lpstr>
      <vt:lpstr>Bridges and LAN switches</vt:lpstr>
      <vt:lpstr>Spanning Tree Algorithm</vt:lpstr>
      <vt:lpstr>Limitations of Bridges</vt:lpstr>
      <vt:lpstr>Error Detection</vt:lpstr>
      <vt:lpstr>Two Dimensional Parity</vt:lpstr>
      <vt:lpstr>Internet Checksum</vt:lpstr>
      <vt:lpstr>Internet Checksum</vt:lpstr>
      <vt:lpstr>Internet Checksum</vt:lpstr>
      <vt:lpstr>Cyclic Redundancy Check (CRC)</vt:lpstr>
      <vt:lpstr>PowerPoint Presentation</vt:lpstr>
      <vt:lpstr>Cyclic Redundancy Check (CRC)</vt:lpstr>
      <vt:lpstr>CRC Message Checking</vt:lpstr>
      <vt:lpstr>Polynomial Arithmetic</vt:lpstr>
      <vt:lpstr>Creating P(x)</vt:lpstr>
      <vt:lpstr>An Example</vt:lpstr>
      <vt:lpstr>Example Division</vt:lpstr>
      <vt:lpstr>So what do we send?</vt:lpstr>
      <vt:lpstr>Performance Metrics Outline</vt:lpstr>
      <vt:lpstr>Computer Networks</vt:lpstr>
      <vt:lpstr>How do Loss and Delay occur?</vt:lpstr>
      <vt:lpstr>Simple Queueing Model</vt:lpstr>
      <vt:lpstr>Router Node </vt:lpstr>
      <vt:lpstr>Generic Performance Metrics</vt:lpstr>
      <vt:lpstr>Network Performance Measures</vt:lpstr>
      <vt:lpstr>Throughput</vt:lpstr>
      <vt:lpstr>Throughput (more)</vt:lpstr>
      <vt:lpstr>Throughput: Internet Scenario</vt:lpstr>
      <vt:lpstr>End-to-End Packet Delay</vt:lpstr>
      <vt:lpstr>Hop Delay Components</vt:lpstr>
      <vt:lpstr>Four Sources of Packet Delay</vt:lpstr>
      <vt:lpstr>Delay in packet-switched networks</vt:lpstr>
      <vt:lpstr>End-to-end Packet Delay</vt:lpstr>
      <vt:lpstr>Link Packet Delay</vt:lpstr>
      <vt:lpstr>End-to-End Packet Delay</vt:lpstr>
      <vt:lpstr>End-to-End Packet Delay</vt:lpstr>
      <vt:lpstr>“Real” Internet Delays and Routes</vt:lpstr>
      <vt:lpstr>“Real” Internet delays and routes</vt:lpstr>
      <vt:lpstr>Network Performance Measures</vt:lpstr>
      <vt:lpstr>Wireless Performance Metrics</vt:lpstr>
      <vt:lpstr>Packet Loss</vt:lpstr>
      <vt:lpstr>Performance Metrics Summary</vt:lpstr>
      <vt:lpstr>Performance Metrics Summary</vt:lpstr>
      <vt:lpstr>Thinking Questions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3516 – Computer Networks</dc:title>
  <dc:creator>Craig Shue</dc:creator>
  <cp:lastModifiedBy>Li, Eric</cp:lastModifiedBy>
  <cp:revision>257</cp:revision>
  <dcterms:created xsi:type="dcterms:W3CDTF">2011-08-25T13:36:50Z</dcterms:created>
  <dcterms:modified xsi:type="dcterms:W3CDTF">2024-04-10T02:17:38Z</dcterms:modified>
</cp:coreProperties>
</file>