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handoutMasterIdLst>
    <p:handoutMasterId r:id="rId23"/>
  </p:handoutMasterIdLst>
  <p:sldIdLst>
    <p:sldId id="1268" r:id="rId2"/>
    <p:sldId id="1269" r:id="rId3"/>
    <p:sldId id="1270" r:id="rId4"/>
    <p:sldId id="1271" r:id="rId5"/>
    <p:sldId id="1272" r:id="rId6"/>
    <p:sldId id="1285" r:id="rId7"/>
    <p:sldId id="477" r:id="rId8"/>
    <p:sldId id="478" r:id="rId9"/>
    <p:sldId id="479" r:id="rId10"/>
    <p:sldId id="480" r:id="rId11"/>
    <p:sldId id="474" r:id="rId12"/>
    <p:sldId id="475" r:id="rId13"/>
    <p:sldId id="1277" r:id="rId14"/>
    <p:sldId id="1278" r:id="rId15"/>
    <p:sldId id="1279" r:id="rId16"/>
    <p:sldId id="1280" r:id="rId17"/>
    <p:sldId id="1281" r:id="rId18"/>
    <p:sldId id="1282" r:id="rId19"/>
    <p:sldId id="1283" r:id="rId20"/>
    <p:sldId id="1284"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E4FF"/>
    <a:srgbClr val="FFF7C6"/>
    <a:srgbClr val="00BA01"/>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15" autoAdjust="0"/>
    <p:restoredTop sz="67115" autoAdjust="0"/>
  </p:normalViewPr>
  <p:slideViewPr>
    <p:cSldViewPr snapToGrid="0" snapToObjects="1">
      <p:cViewPr varScale="1">
        <p:scale>
          <a:sx n="61" d="100"/>
          <a:sy n="61" d="100"/>
        </p:scale>
        <p:origin x="1668" y="30"/>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C6906D1-980A-4A43-B156-8CDED616832B}" type="datetimeFigureOut">
              <a:rPr lang="en-US" smtClean="0"/>
              <a:t>4/2/2024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2D6EAD-42DF-3042-82FA-CCB15982D623}" type="slidenum">
              <a:rPr lang="en-US" smtClean="0"/>
              <a:t>‹#›</a:t>
            </a:fld>
            <a:endParaRPr lang="en-US"/>
          </a:p>
        </p:txBody>
      </p:sp>
    </p:spTree>
    <p:extLst>
      <p:ext uri="{BB962C8B-B14F-4D97-AF65-F5344CB8AC3E}">
        <p14:creationId xmlns:p14="http://schemas.microsoft.com/office/powerpoint/2010/main" val="21999290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EEA01D-746B-E643-96EC-416FDABDFD29}" type="datetimeFigureOut">
              <a:rPr lang="en-US" smtClean="0"/>
              <a:t>4/2/2024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AB43EC-27F7-A44D-98E1-E904141C0205}" type="slidenum">
              <a:rPr lang="en-US" smtClean="0"/>
              <a:t>‹#›</a:t>
            </a:fld>
            <a:endParaRPr lang="en-US"/>
          </a:p>
        </p:txBody>
      </p:sp>
    </p:spTree>
    <p:extLst>
      <p:ext uri="{BB962C8B-B14F-4D97-AF65-F5344CB8AC3E}">
        <p14:creationId xmlns:p14="http://schemas.microsoft.com/office/powerpoint/2010/main" val="60722317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https://www.meridianoutpost.com/resources/articles/IP-classes.php</a:t>
            </a:r>
          </a:p>
        </p:txBody>
      </p:sp>
      <p:sp>
        <p:nvSpPr>
          <p:cNvPr id="4" name="Slide Number Placeholder 3"/>
          <p:cNvSpPr>
            <a:spLocks noGrp="1"/>
          </p:cNvSpPr>
          <p:nvPr>
            <p:ph type="sldNum" sz="quarter" idx="5"/>
          </p:nvPr>
        </p:nvSpPr>
        <p:spPr/>
        <p:txBody>
          <a:bodyPr/>
          <a:lstStyle/>
          <a:p>
            <a:fld id="{DCAB43EC-27F7-A44D-98E1-E904141C0205}" type="slidenum">
              <a:rPr lang="en-US" smtClean="0"/>
              <a:t>3</a:t>
            </a:fld>
            <a:endParaRPr lang="en-US"/>
          </a:p>
        </p:txBody>
      </p:sp>
    </p:spTree>
    <p:extLst>
      <p:ext uri="{BB962C8B-B14F-4D97-AF65-F5344CB8AC3E}">
        <p14:creationId xmlns:p14="http://schemas.microsoft.com/office/powerpoint/2010/main" val="1738428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4F13AE5-E92B-CD42-9F79-68C460232F30}" type="slidenum">
              <a:rPr lang="en-US"/>
              <a:pPr/>
              <a:t>15</a:t>
            </a:fld>
            <a:endParaRPr lang="en-US"/>
          </a:p>
        </p:txBody>
      </p:sp>
      <p:sp>
        <p:nvSpPr>
          <p:cNvPr id="40961"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40962"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1857805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A87B84F-6DB5-0446-A485-AAC9C5AE85FC}" type="slidenum">
              <a:rPr lang="en-US"/>
              <a:pPr/>
              <a:t>16</a:t>
            </a:fld>
            <a:endParaRPr lang="en-US"/>
          </a:p>
        </p:txBody>
      </p:sp>
      <p:sp>
        <p:nvSpPr>
          <p:cNvPr id="41985"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41986"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216762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4E38660-D4E0-5D40-8AB9-93E43C6C17CF}" type="slidenum">
              <a:rPr lang="en-US"/>
              <a:pPr/>
              <a:t>17</a:t>
            </a:fld>
            <a:endParaRPr lang="en-US"/>
          </a:p>
        </p:txBody>
      </p:sp>
      <p:sp>
        <p:nvSpPr>
          <p:cNvPr id="43009"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43010"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r>
              <a:rPr lang="en-US" dirty="0"/>
              <a:t>Q- old value and even stride? 2 ways – (1) treat as special case and allow odd number  or (2) expand the </a:t>
            </a:r>
            <a:r>
              <a:rPr lang="en-US" dirty="0" err="1"/>
              <a:t>trie</a:t>
            </a:r>
            <a:r>
              <a:rPr lang="en-US" dirty="0"/>
              <a:t> to fill out two even value of it </a:t>
            </a:r>
          </a:p>
        </p:txBody>
      </p:sp>
    </p:spTree>
    <p:extLst>
      <p:ext uri="{BB962C8B-B14F-4D97-AF65-F5344CB8AC3E}">
        <p14:creationId xmlns:p14="http://schemas.microsoft.com/office/powerpoint/2010/main" val="3184744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8791E67-B194-1A4D-9F39-A991929001E3}" type="slidenum">
              <a:rPr lang="en-US"/>
              <a:pPr/>
              <a:t>18</a:t>
            </a:fld>
            <a:endParaRPr lang="en-US"/>
          </a:p>
        </p:txBody>
      </p:sp>
      <p:sp>
        <p:nvSpPr>
          <p:cNvPr id="44033"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44034"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r>
              <a:rPr lang="en-US" dirty="0"/>
              <a:t>Always add a bit to expand the tree -&gt; avoid the need for extra special cases</a:t>
            </a:r>
          </a:p>
          <a:p>
            <a:endParaRPr lang="en-US" dirty="0"/>
          </a:p>
          <a:p>
            <a:r>
              <a:rPr lang="en-US" dirty="0"/>
              <a:t>Multi-bit </a:t>
            </a:r>
            <a:r>
              <a:rPr lang="en-US" dirty="0" err="1"/>
              <a:t>trie</a:t>
            </a:r>
            <a:r>
              <a:rPr lang="en-US" dirty="0"/>
              <a:t> – this allows you to have a </a:t>
            </a:r>
            <a:r>
              <a:rPr lang="en-US" dirty="0" err="1"/>
              <a:t>trie</a:t>
            </a:r>
            <a:r>
              <a:rPr lang="en-US" dirty="0"/>
              <a:t> of size 2</a:t>
            </a:r>
          </a:p>
        </p:txBody>
      </p:sp>
    </p:spTree>
    <p:extLst>
      <p:ext uri="{BB962C8B-B14F-4D97-AF65-F5344CB8AC3E}">
        <p14:creationId xmlns:p14="http://schemas.microsoft.com/office/powerpoint/2010/main" val="562634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1063CC6-E362-2341-B4FC-9E1087A051E8}" type="slidenum">
              <a:rPr lang="en-US"/>
              <a:pPr/>
              <a:t>19</a:t>
            </a:fld>
            <a:endParaRPr lang="en-US"/>
          </a:p>
        </p:txBody>
      </p:sp>
      <p:sp>
        <p:nvSpPr>
          <p:cNvPr id="45057"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45058"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28361390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7CC0635-C54B-C347-A6F9-56BBDD97C384}" type="slidenum">
              <a:rPr lang="en-US"/>
              <a:pPr/>
              <a:t>20</a:t>
            </a:fld>
            <a:endParaRPr lang="en-US"/>
          </a:p>
        </p:txBody>
      </p:sp>
      <p:sp>
        <p:nvSpPr>
          <p:cNvPr id="46081"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46082"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r>
              <a:rPr lang="en-US" b="1" dirty="0"/>
              <a:t>1101</a:t>
            </a:r>
            <a:r>
              <a:rPr lang="en-US" dirty="0"/>
              <a:t> -&gt; I have three children – one is missing. The one that is missing has a pattern 10. So three children are 00, 01, 10(missing, so </a:t>
            </a:r>
            <a:r>
              <a:rPr lang="en-US"/>
              <a:t>third child is 11</a:t>
            </a:r>
            <a:endParaRPr lang="en-US" dirty="0"/>
          </a:p>
        </p:txBody>
      </p:sp>
    </p:spTree>
    <p:extLst>
      <p:ext uri="{BB962C8B-B14F-4D97-AF65-F5344CB8AC3E}">
        <p14:creationId xmlns:p14="http://schemas.microsoft.com/office/powerpoint/2010/main" val="2422723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1419A40-2127-2D44-8DCD-9F9084316EB8}" type="slidenum">
              <a:rPr lang="en-US"/>
              <a:pPr/>
              <a:t>4</a:t>
            </a:fld>
            <a:endParaRPr lang="en-US"/>
          </a:p>
        </p:txBody>
      </p:sp>
      <p:sp>
        <p:nvSpPr>
          <p:cNvPr id="34817"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4818"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919050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BB6F9AD-FD7D-7547-B889-2783E5137A04}" type="slidenum">
              <a:rPr lang="en-US"/>
              <a:pPr/>
              <a:t>7</a:t>
            </a:fld>
            <a:endParaRPr lang="en-US"/>
          </a:p>
        </p:txBody>
      </p:sp>
      <p:sp>
        <p:nvSpPr>
          <p:cNvPr id="36865"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6866"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r>
              <a:rPr lang="en-US" b="1" dirty="0"/>
              <a:t>/24 and subnet mask 255:255:255:0 are equivalent</a:t>
            </a:r>
            <a:r>
              <a:rPr lang="en-US" dirty="0"/>
              <a:t>. Both mean that last 8 bits are used for host identification; rest are for network group identification</a:t>
            </a:r>
          </a:p>
        </p:txBody>
      </p:sp>
    </p:spTree>
    <p:extLst>
      <p:ext uri="{BB962C8B-B14F-4D97-AF65-F5344CB8AC3E}">
        <p14:creationId xmlns:p14="http://schemas.microsoft.com/office/powerpoint/2010/main" val="93302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8BDC62-3DF3-1D44-87F1-9B20650A1CF5}" type="slidenum">
              <a:rPr lang="en-US"/>
              <a:pPr/>
              <a:t>8</a:t>
            </a:fld>
            <a:endParaRPr lang="en-US"/>
          </a:p>
        </p:txBody>
      </p:sp>
      <p:sp>
        <p:nvSpPr>
          <p:cNvPr id="37889"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7890"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174639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08B296C-6857-1A44-8FB7-01BB45054809}" type="slidenum">
              <a:rPr lang="en-US"/>
              <a:pPr/>
              <a:t>9</a:t>
            </a:fld>
            <a:endParaRPr lang="en-US"/>
          </a:p>
        </p:txBody>
      </p:sp>
      <p:sp>
        <p:nvSpPr>
          <p:cNvPr id="30721"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0722"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r>
              <a:rPr lang="en-US" dirty="0"/>
              <a:t>https://www.linkedin.com/pulse/easy-explanation-how-fragmentation-works-hemil-aquino/ </a:t>
            </a:r>
          </a:p>
          <a:p>
            <a:r>
              <a:rPr lang="en-US" dirty="0"/>
              <a:t>Identifier – original packet being sliced and diced</a:t>
            </a:r>
          </a:p>
          <a:p>
            <a:endParaRPr lang="en-US" dirty="0"/>
          </a:p>
          <a:p>
            <a:r>
              <a:rPr lang="en-US" dirty="0"/>
              <a:t>More fragments field – more fragments </a:t>
            </a:r>
            <a:r>
              <a:rPr lang="en-US" dirty="0" err="1"/>
              <a:t>fo</a:t>
            </a:r>
            <a:r>
              <a:rPr lang="en-US" dirty="0"/>
              <a:t> this packet coming along</a:t>
            </a:r>
          </a:p>
          <a:p>
            <a:endParaRPr lang="en-US" dirty="0"/>
          </a:p>
          <a:p>
            <a:r>
              <a:rPr lang="en-US" dirty="0"/>
              <a:t>Offset – let you know which fragment within that packet is being dealt with</a:t>
            </a:r>
          </a:p>
        </p:txBody>
      </p:sp>
    </p:spTree>
    <p:extLst>
      <p:ext uri="{BB962C8B-B14F-4D97-AF65-F5344CB8AC3E}">
        <p14:creationId xmlns:p14="http://schemas.microsoft.com/office/powerpoint/2010/main" val="2465720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6AC3599-FE97-234F-B012-AAD174B5CC2C}" type="slidenum">
              <a:rPr lang="en-US"/>
              <a:pPr/>
              <a:t>10</a:t>
            </a:fld>
            <a:endParaRPr lang="en-US"/>
          </a:p>
        </p:txBody>
      </p:sp>
      <p:sp>
        <p:nvSpPr>
          <p:cNvPr id="31745"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1746"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r>
              <a:rPr lang="en-US" dirty="0"/>
              <a:t>No. End points do the reassembly</a:t>
            </a:r>
          </a:p>
        </p:txBody>
      </p:sp>
    </p:spTree>
    <p:extLst>
      <p:ext uri="{BB962C8B-B14F-4D97-AF65-F5344CB8AC3E}">
        <p14:creationId xmlns:p14="http://schemas.microsoft.com/office/powerpoint/2010/main" val="1774654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CB92F0-B982-824B-AC96-231FD3D06614}" type="slidenum">
              <a:rPr lang="en-US" smtClean="0"/>
              <a:t>12</a:t>
            </a:fld>
            <a:endParaRPr lang="en-US"/>
          </a:p>
        </p:txBody>
      </p:sp>
    </p:spTree>
    <p:extLst>
      <p:ext uri="{BB962C8B-B14F-4D97-AF65-F5344CB8AC3E}">
        <p14:creationId xmlns:p14="http://schemas.microsoft.com/office/powerpoint/2010/main" val="1631078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A4E82DF-E8CA-D647-975C-942B1F304ED0}" type="slidenum">
              <a:rPr lang="en-US"/>
              <a:pPr/>
              <a:t>13</a:t>
            </a:fld>
            <a:endParaRPr lang="en-US"/>
          </a:p>
        </p:txBody>
      </p:sp>
      <p:sp>
        <p:nvSpPr>
          <p:cNvPr id="38913"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8914"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1244558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A6263F8-4C3F-104F-A74D-5D0249FE6468}" type="slidenum">
              <a:rPr lang="en-US"/>
              <a:pPr/>
              <a:t>14</a:t>
            </a:fld>
            <a:endParaRPr lang="en-US"/>
          </a:p>
        </p:txBody>
      </p:sp>
      <p:sp>
        <p:nvSpPr>
          <p:cNvPr id="39937"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9938"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3799504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261241"/>
          </a:xfrm>
        </p:spPr>
        <p:txBody>
          <a:bodyPr/>
          <a:lstStyle>
            <a:lvl1pPr>
              <a:defRPr>
                <a:latin typeface="Helvetica"/>
                <a:cs typeface="Helvetica"/>
              </a:defRPr>
            </a:lvl1pPr>
          </a:lstStyle>
          <a:p>
            <a:r>
              <a:rPr lang="x-none" dirty="0"/>
              <a:t>Click to edit Master title style</a:t>
            </a:r>
            <a:endParaRPr lang="en-US" dirty="0"/>
          </a:p>
        </p:txBody>
      </p:sp>
      <p:sp>
        <p:nvSpPr>
          <p:cNvPr id="3" name="Subtitle 2"/>
          <p:cNvSpPr>
            <a:spLocks noGrp="1"/>
          </p:cNvSpPr>
          <p:nvPr>
            <p:ph type="subTitle" idx="1"/>
          </p:nvPr>
        </p:nvSpPr>
        <p:spPr>
          <a:xfrm>
            <a:off x="1371600" y="2046889"/>
            <a:ext cx="6400800" cy="2516351"/>
          </a:xfrm>
        </p:spPr>
        <p:txBody>
          <a:bodyPr anchor="ctr" anchorCtr="1"/>
          <a:lstStyle>
            <a:lvl1pPr marL="0" indent="0" algn="ctr">
              <a:buNone/>
              <a:defRPr>
                <a:solidFill>
                  <a:schemeClr val="tx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dirty="0"/>
              <a:t>Click to edit Master subtitle style</a:t>
            </a:r>
            <a:endParaRPr lang="en-US" dirty="0"/>
          </a:p>
        </p:txBody>
      </p:sp>
      <p:sp>
        <p:nvSpPr>
          <p:cNvPr id="4" name="Date Placeholder 3"/>
          <p:cNvSpPr>
            <a:spLocks noGrp="1"/>
          </p:cNvSpPr>
          <p:nvPr>
            <p:ph type="dt" sz="half" idx="10"/>
          </p:nvPr>
        </p:nvSpPr>
        <p:spPr/>
        <p:txBody>
          <a:bodyPr/>
          <a:lstStyle/>
          <a:p>
            <a:fld id="{4F95BB3F-47CF-224E-BAA7-DF13ACCF529D}" type="datetime1">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2725928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D62833D5-5BFB-054B-A99B-9345BD7034C5}" type="datetime1">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102727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98B5545B-BB5D-3849-83ED-581BC7D707AE}" type="datetime1">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1625847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a:cs typeface="Helvetica"/>
              </a:defRPr>
            </a:lvl1pPr>
          </a:lstStyle>
          <a:p>
            <a:r>
              <a:rPr lang="x-none" dirty="0"/>
              <a:t>Click to edit Master title style</a:t>
            </a:r>
            <a:endParaRPr lang="en-US" dirty="0"/>
          </a:p>
        </p:txBody>
      </p:sp>
      <p:sp>
        <p:nvSpPr>
          <p:cNvPr id="3" name="Content Placeholder 2"/>
          <p:cNvSpPr>
            <a:spLocks noGrp="1"/>
          </p:cNvSpPr>
          <p:nvPr>
            <p:ph idx="1"/>
          </p:nvPr>
        </p:nvSpPr>
        <p:spPr/>
        <p:txBody>
          <a:bodyPr/>
          <a:lstStyle>
            <a:lvl1pPr>
              <a:defRPr>
                <a:latin typeface="Helvetica"/>
                <a:cs typeface="Helvetica"/>
              </a:defRPr>
            </a:lvl1pPr>
            <a:lvl2pPr>
              <a:defRPr>
                <a:latin typeface="Helvetica"/>
                <a:cs typeface="Helvetica"/>
              </a:defRPr>
            </a:lvl2pPr>
            <a:lvl3pPr>
              <a:defRPr>
                <a:latin typeface="Helvetica"/>
                <a:cs typeface="Helvetica"/>
              </a:defRPr>
            </a:lvl3pPr>
            <a:lvl4pPr>
              <a:defRPr>
                <a:latin typeface="Helvetica"/>
                <a:cs typeface="Helvetica"/>
              </a:defRPr>
            </a:lvl4pPr>
            <a:lvl5pPr>
              <a:defRPr>
                <a:latin typeface="Helvetica"/>
                <a:cs typeface="Helvetica"/>
              </a:defRPr>
            </a:lvl5pPr>
          </a:lstStyle>
          <a:p>
            <a:pPr lvl="0"/>
            <a:r>
              <a:rPr lang="x-none" dirty="0"/>
              <a:t>Click to edit Master text styles</a:t>
            </a:r>
          </a:p>
          <a:p>
            <a:pPr lvl="1"/>
            <a:r>
              <a:rPr lang="x-none" dirty="0"/>
              <a:t>Second level</a:t>
            </a:r>
          </a:p>
          <a:p>
            <a:pPr lvl="2"/>
            <a:r>
              <a:rPr lang="x-none" dirty="0"/>
              <a:t>Third level</a:t>
            </a:r>
          </a:p>
          <a:p>
            <a:pPr lvl="3"/>
            <a:r>
              <a:rPr lang="x-none" dirty="0"/>
              <a:t>Fourth level</a:t>
            </a:r>
          </a:p>
          <a:p>
            <a:pPr lvl="4"/>
            <a:r>
              <a:rPr lang="x-none" dirty="0"/>
              <a:t>Fifth level</a:t>
            </a:r>
            <a:endParaRPr lang="en-US" dirty="0"/>
          </a:p>
        </p:txBody>
      </p:sp>
      <p:sp>
        <p:nvSpPr>
          <p:cNvPr id="4" name="Date Placeholder 3"/>
          <p:cNvSpPr>
            <a:spLocks noGrp="1"/>
          </p:cNvSpPr>
          <p:nvPr>
            <p:ph type="dt" sz="half" idx="10"/>
          </p:nvPr>
        </p:nvSpPr>
        <p:spPr/>
        <p:txBody>
          <a:bodyPr/>
          <a:lstStyle/>
          <a:p>
            <a:fld id="{93A99FE2-C1DA-3240-9351-F20848682D8F}" type="datetime1">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2881720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a:t>Click to edit Master text styles</a:t>
            </a:r>
          </a:p>
        </p:txBody>
      </p:sp>
      <p:sp>
        <p:nvSpPr>
          <p:cNvPr id="4" name="Date Placeholder 3"/>
          <p:cNvSpPr>
            <a:spLocks noGrp="1"/>
          </p:cNvSpPr>
          <p:nvPr>
            <p:ph type="dt" sz="half" idx="10"/>
          </p:nvPr>
        </p:nvSpPr>
        <p:spPr/>
        <p:txBody>
          <a:bodyPr/>
          <a:lstStyle/>
          <a:p>
            <a:fld id="{420CBD9F-58FC-E64B-BE18-26996B712546}" type="datetime1">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841602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Date Placeholder 4"/>
          <p:cNvSpPr>
            <a:spLocks noGrp="1"/>
          </p:cNvSpPr>
          <p:nvPr>
            <p:ph type="dt" sz="half" idx="10"/>
          </p:nvPr>
        </p:nvSpPr>
        <p:spPr/>
        <p:txBody>
          <a:bodyPr/>
          <a:lstStyle/>
          <a:p>
            <a:fld id="{BA46C5C6-2DAA-6945-B29E-CC684D9B0BD3}" type="datetime1">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4098584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7" name="Date Placeholder 6"/>
          <p:cNvSpPr>
            <a:spLocks noGrp="1"/>
          </p:cNvSpPr>
          <p:nvPr>
            <p:ph type="dt" sz="half" idx="10"/>
          </p:nvPr>
        </p:nvSpPr>
        <p:spPr/>
        <p:txBody>
          <a:bodyPr/>
          <a:lstStyle/>
          <a:p>
            <a:fld id="{CDE35557-0BF0-184C-AA32-B4AD2FFC7FFF}" type="datetime1">
              <a:rPr lang="en-US" smtClean="0"/>
              <a:t>4/2/2024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1139430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Date Placeholder 2"/>
          <p:cNvSpPr>
            <a:spLocks noGrp="1"/>
          </p:cNvSpPr>
          <p:nvPr>
            <p:ph type="dt" sz="half" idx="10"/>
          </p:nvPr>
        </p:nvSpPr>
        <p:spPr/>
        <p:txBody>
          <a:bodyPr/>
          <a:lstStyle/>
          <a:p>
            <a:fld id="{BA1A3098-9FEF-3F40-9A04-44962B6B71C6}" type="datetime1">
              <a:rPr lang="en-US" smtClean="0"/>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2115579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25F859-53E8-3946-B36C-7DA230870D5C}" type="datetime1">
              <a:rPr lang="en-US" smtClean="0"/>
              <a:t>4/2/2024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1368051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fld id="{BC0EC6A1-1559-E945-8972-85504D27564B}" type="datetime1">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3284416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fld id="{ACDE0F93-C756-7448-B557-B8EBC6AA5176}" type="datetime1">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2276376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5069"/>
            <a:ext cx="8229600" cy="1143000"/>
          </a:xfrm>
          <a:prstGeom prst="rect">
            <a:avLst/>
          </a:prstGeom>
        </p:spPr>
        <p:txBody>
          <a:bodyPr vert="horz" lIns="91440" tIns="45720" rIns="91440" bIns="45720" rtlCol="0" anchor="ctr">
            <a:normAutofit/>
          </a:bodyPr>
          <a:lstStyle/>
          <a:p>
            <a:r>
              <a:rPr lang="x-none" dirty="0"/>
              <a:t>Click to edit Master title style</a:t>
            </a:r>
            <a:endParaRPr lang="en-US" dirty="0"/>
          </a:p>
        </p:txBody>
      </p:sp>
      <p:sp>
        <p:nvSpPr>
          <p:cNvPr id="3" name="Text Placeholder 2"/>
          <p:cNvSpPr>
            <a:spLocks noGrp="1"/>
          </p:cNvSpPr>
          <p:nvPr>
            <p:ph type="body" idx="1"/>
          </p:nvPr>
        </p:nvSpPr>
        <p:spPr>
          <a:xfrm>
            <a:off x="457200" y="1418898"/>
            <a:ext cx="8229600" cy="4707266"/>
          </a:xfrm>
          <a:prstGeom prst="rect">
            <a:avLst/>
          </a:prstGeom>
        </p:spPr>
        <p:txBody>
          <a:bodyPr vert="horz" lIns="91440" tIns="45720" rIns="91440" bIns="45720" rtlCol="0">
            <a:normAutofit/>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0E86D6-0512-3C49-BE91-655A3803DD6C}" type="datetime1">
              <a:rPr lang="en-US" smtClean="0"/>
              <a:t>4/2/2024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E55A7D-A780-DD49-A399-CF576673C229}" type="slidenum">
              <a:rPr lang="en-US" smtClean="0"/>
              <a:t>‹#›</a:t>
            </a:fld>
            <a:endParaRPr lang="en-US"/>
          </a:p>
        </p:txBody>
      </p:sp>
      <p:cxnSp>
        <p:nvCxnSpPr>
          <p:cNvPr id="8" name="Straight Connector 7"/>
          <p:cNvCxnSpPr/>
          <p:nvPr userDrawn="1"/>
        </p:nvCxnSpPr>
        <p:spPr>
          <a:xfrm>
            <a:off x="0" y="1297036"/>
            <a:ext cx="9144000" cy="0"/>
          </a:xfrm>
          <a:prstGeom prst="line">
            <a:avLst/>
          </a:prstGeom>
          <a:ln w="63500">
            <a:solidFill>
              <a:srgbClr val="990000"/>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162257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rgbClr val="99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877" y="3201031"/>
            <a:ext cx="8229600" cy="1143000"/>
          </a:xfrm>
        </p:spPr>
        <p:txBody>
          <a:bodyPr/>
          <a:lstStyle/>
          <a:p>
            <a:r>
              <a:rPr lang="en-US" dirty="0"/>
              <a:t>Welcome to the Network Layer!</a:t>
            </a:r>
          </a:p>
        </p:txBody>
      </p:sp>
    </p:spTree>
    <p:extLst>
      <p:ext uri="{BB962C8B-B14F-4D97-AF65-F5344CB8AC3E}">
        <p14:creationId xmlns:p14="http://schemas.microsoft.com/office/powerpoint/2010/main" val="1054331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p:txBody>
          <a:bodyPr/>
          <a:lstStyle/>
          <a:p>
            <a:r>
              <a:rPr lang="en-US" dirty="0"/>
              <a:t>Fragmentation Example</a:t>
            </a:r>
          </a:p>
        </p:txBody>
      </p:sp>
      <p:sp>
        <p:nvSpPr>
          <p:cNvPr id="13314" name="Rectangle 2"/>
          <p:cNvSpPr>
            <a:spLocks noGrp="1" noChangeArrowheads="1"/>
          </p:cNvSpPr>
          <p:nvPr>
            <p:ph type="body" idx="1"/>
          </p:nvPr>
        </p:nvSpPr>
        <p:spPr>
          <a:xfrm>
            <a:off x="457200" y="1419225"/>
            <a:ext cx="5903238" cy="4706938"/>
          </a:xfrm>
        </p:spPr>
        <p:txBody>
          <a:bodyPr/>
          <a:lstStyle/>
          <a:p>
            <a:r>
              <a:rPr lang="en-US" dirty="0"/>
              <a:t>MTU = 512 bytes</a:t>
            </a:r>
          </a:p>
          <a:p>
            <a:r>
              <a:rPr lang="en-US" dirty="0"/>
              <a:t>Offsets must be divisible by 8</a:t>
            </a:r>
          </a:p>
          <a:p>
            <a:r>
              <a:rPr lang="en-US" dirty="0"/>
              <a:t>Do routers reassemble?</a:t>
            </a: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0438" y="1451672"/>
            <a:ext cx="2455214" cy="5238254"/>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 name="Rectangle 1">
            <a:extLst>
              <a:ext uri="{FF2B5EF4-FFF2-40B4-BE49-F238E27FC236}">
                <a16:creationId xmlns:a16="http://schemas.microsoft.com/office/drawing/2014/main" id="{2C636126-DAAB-35D2-362F-EF176D148CB0}"/>
              </a:ext>
            </a:extLst>
          </p:cNvPr>
          <p:cNvSpPr/>
          <p:nvPr/>
        </p:nvSpPr>
        <p:spPr>
          <a:xfrm>
            <a:off x="6033477" y="2688492"/>
            <a:ext cx="3016738" cy="4084439"/>
          </a:xfrm>
          <a:prstGeom prst="rect">
            <a:avLst/>
          </a:prstGeom>
          <a:noFill/>
          <a:ln w="38100">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54C379B-8721-9967-AF1C-1C5C209F3444}"/>
              </a:ext>
            </a:extLst>
          </p:cNvPr>
          <p:cNvSpPr txBox="1"/>
          <p:nvPr/>
        </p:nvSpPr>
        <p:spPr>
          <a:xfrm>
            <a:off x="812801" y="4642338"/>
            <a:ext cx="4032738" cy="1323439"/>
          </a:xfrm>
          <a:prstGeom prst="rect">
            <a:avLst/>
          </a:prstGeom>
          <a:noFill/>
        </p:spPr>
        <p:txBody>
          <a:bodyPr wrap="square" rtlCol="0">
            <a:spAutoFit/>
          </a:bodyPr>
          <a:lstStyle/>
          <a:p>
            <a:r>
              <a:rPr lang="en-US" sz="2000" dirty="0">
                <a:latin typeface="Helvetica" panose="020B0604020202020204" pitchFamily="34" charset="0"/>
                <a:cs typeface="Helvetica" panose="020B0604020202020204" pitchFamily="34" charset="0"/>
              </a:rPr>
              <a:t>Well, you may try don’t fragment option to see if you can avoid fragmentation. If not possible -&gt; packet will be dropped</a:t>
            </a:r>
          </a:p>
        </p:txBody>
      </p:sp>
    </p:spTree>
    <p:extLst>
      <p:ext uri="{BB962C8B-B14F-4D97-AF65-F5344CB8AC3E}">
        <p14:creationId xmlns:p14="http://schemas.microsoft.com/office/powerpoint/2010/main" val="4073015228"/>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If I were implementing a router, how would I handle prefixes?</a:t>
            </a:r>
          </a:p>
        </p:txBody>
      </p:sp>
      <p:sp>
        <p:nvSpPr>
          <p:cNvPr id="3" name="Content Placeholder 2"/>
          <p:cNvSpPr>
            <a:spLocks noGrp="1"/>
          </p:cNvSpPr>
          <p:nvPr>
            <p:ph idx="1"/>
          </p:nvPr>
        </p:nvSpPr>
        <p:spPr/>
        <p:txBody>
          <a:bodyPr>
            <a:normAutofit lnSpcReduction="10000"/>
          </a:bodyPr>
          <a:lstStyle/>
          <a:p>
            <a:r>
              <a:rPr lang="en-US" dirty="0"/>
              <a:t>Efficient lookups for forwarding packets has made some companies </a:t>
            </a:r>
            <a:r>
              <a:rPr lang="en-US" b="1" dirty="0"/>
              <a:t>billions</a:t>
            </a:r>
          </a:p>
          <a:p>
            <a:pPr lvl="1"/>
            <a:r>
              <a:rPr lang="en-US" dirty="0"/>
              <a:t>It’s proprietary.</a:t>
            </a:r>
          </a:p>
          <a:p>
            <a:pPr lvl="1"/>
            <a:r>
              <a:rPr lang="en-US" dirty="0"/>
              <a:t>It’s a trade secret.</a:t>
            </a:r>
          </a:p>
          <a:p>
            <a:pPr lvl="2"/>
            <a:r>
              <a:rPr lang="en-US" dirty="0"/>
              <a:t>And nobody is telling.</a:t>
            </a:r>
          </a:p>
          <a:p>
            <a:r>
              <a:rPr lang="en-US" dirty="0"/>
              <a:t>But don’t over-think it.</a:t>
            </a:r>
          </a:p>
          <a:p>
            <a:pPr lvl="1"/>
            <a:r>
              <a:rPr lang="en-US" dirty="0"/>
              <a:t>Hash tables</a:t>
            </a:r>
          </a:p>
          <a:p>
            <a:pPr lvl="2"/>
            <a:r>
              <a:rPr lang="en-US" dirty="0"/>
              <a:t>A table for prefix length 8, one for 9, one for 10...</a:t>
            </a:r>
          </a:p>
          <a:p>
            <a:pPr lvl="2"/>
            <a:r>
              <a:rPr lang="en-US" dirty="0"/>
              <a:t>Look them up in parallel (easy in hardware)</a:t>
            </a:r>
          </a:p>
          <a:p>
            <a:pPr lvl="1"/>
            <a:r>
              <a:rPr lang="en-US" dirty="0"/>
              <a:t>Tries</a:t>
            </a:r>
          </a:p>
        </p:txBody>
      </p:sp>
    </p:spTree>
    <p:extLst>
      <p:ext uri="{BB962C8B-B14F-4D97-AF65-F5344CB8AC3E}">
        <p14:creationId xmlns:p14="http://schemas.microsoft.com/office/powerpoint/2010/main" val="3251441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Longest Prefix Matching</a:t>
            </a:r>
          </a:p>
        </p:txBody>
      </p:sp>
      <p:sp>
        <p:nvSpPr>
          <p:cNvPr id="3" name="Content Placeholder 2"/>
          <p:cNvSpPr>
            <a:spLocks noGrp="1"/>
          </p:cNvSpPr>
          <p:nvPr>
            <p:ph idx="1"/>
          </p:nvPr>
        </p:nvSpPr>
        <p:spPr>
          <a:xfrm>
            <a:off x="457200" y="1419225"/>
            <a:ext cx="4931011" cy="4706938"/>
          </a:xfrm>
        </p:spPr>
        <p:txBody>
          <a:bodyPr>
            <a:normAutofit/>
          </a:bodyPr>
          <a:lstStyle/>
          <a:p>
            <a:r>
              <a:rPr lang="en-US" sz="2400" dirty="0"/>
              <a:t>Convert IP addresses into binary</a:t>
            </a:r>
          </a:p>
          <a:p>
            <a:r>
              <a:rPr lang="en-US" sz="2400" dirty="0"/>
              <a:t>Use </a:t>
            </a:r>
            <a:r>
              <a:rPr lang="en-US" sz="2400" dirty="0" err="1"/>
              <a:t>Trie</a:t>
            </a:r>
            <a:r>
              <a:rPr lang="en-US" sz="2400" dirty="0"/>
              <a:t> Data Structure</a:t>
            </a:r>
          </a:p>
        </p:txBody>
      </p:sp>
      <p:cxnSp>
        <p:nvCxnSpPr>
          <p:cNvPr id="4" name="Straight Connector 3"/>
          <p:cNvCxnSpPr/>
          <p:nvPr/>
        </p:nvCxnSpPr>
        <p:spPr>
          <a:xfrm flipV="1">
            <a:off x="4887704" y="3307712"/>
            <a:ext cx="821068" cy="1205802"/>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flipH="1" flipV="1">
            <a:off x="5708772" y="3320540"/>
            <a:ext cx="718434" cy="1192974"/>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5708772" y="2114738"/>
            <a:ext cx="1157293" cy="1205801"/>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flipV="1">
            <a:off x="6877344" y="2114737"/>
            <a:ext cx="1177441" cy="1205802"/>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H="1" flipV="1">
            <a:off x="6518127" y="4513514"/>
            <a:ext cx="942298" cy="1192974"/>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5882435" y="3910613"/>
            <a:ext cx="1188720" cy="1192975"/>
          </a:xfrm>
          <a:prstGeom prst="ellipse">
            <a:avLst/>
          </a:prstGeom>
          <a:solidFill>
            <a:srgbClr val="F7D195"/>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endParaRPr lang="en-US" sz="2400" dirty="0">
              <a:solidFill>
                <a:srgbClr val="000000"/>
              </a:solidFill>
              <a:latin typeface="Helvetica"/>
              <a:cs typeface="Helvetica"/>
            </a:endParaRPr>
          </a:p>
        </p:txBody>
      </p:sp>
      <p:sp>
        <p:nvSpPr>
          <p:cNvPr id="11" name="Oval 10"/>
          <p:cNvSpPr/>
          <p:nvPr/>
        </p:nvSpPr>
        <p:spPr>
          <a:xfrm>
            <a:off x="4261918" y="3910613"/>
            <a:ext cx="1188720" cy="1192975"/>
          </a:xfrm>
          <a:prstGeom prst="ellipse">
            <a:avLst/>
          </a:prstGeom>
          <a:solidFill>
            <a:srgbClr val="F7D195"/>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endParaRPr lang="en-US" sz="2400" dirty="0">
              <a:solidFill>
                <a:srgbClr val="000000"/>
              </a:solidFill>
              <a:latin typeface="Helvetica"/>
              <a:cs typeface="Helvetica"/>
            </a:endParaRPr>
          </a:p>
        </p:txBody>
      </p:sp>
      <p:sp>
        <p:nvSpPr>
          <p:cNvPr id="13" name="Oval 12"/>
          <p:cNvSpPr/>
          <p:nvPr/>
        </p:nvSpPr>
        <p:spPr>
          <a:xfrm>
            <a:off x="6271705" y="1524663"/>
            <a:ext cx="1188720" cy="1192975"/>
          </a:xfrm>
          <a:prstGeom prst="ellipse">
            <a:avLst/>
          </a:prstGeom>
          <a:solidFill>
            <a:srgbClr val="F7D195"/>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endParaRPr lang="en-US" sz="2400" dirty="0">
              <a:solidFill>
                <a:srgbClr val="000000"/>
              </a:solidFill>
              <a:latin typeface="Helvetica"/>
              <a:cs typeface="Helvetica"/>
            </a:endParaRPr>
          </a:p>
        </p:txBody>
      </p:sp>
      <p:sp>
        <p:nvSpPr>
          <p:cNvPr id="26" name="Oval 25"/>
          <p:cNvSpPr/>
          <p:nvPr/>
        </p:nvSpPr>
        <p:spPr>
          <a:xfrm>
            <a:off x="6866065" y="5103588"/>
            <a:ext cx="1188720" cy="1192975"/>
          </a:xfrm>
          <a:prstGeom prst="ellipse">
            <a:avLst/>
          </a:prstGeom>
          <a:solidFill>
            <a:srgbClr val="F7D195"/>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endParaRPr lang="en-US" sz="2400" dirty="0">
              <a:solidFill>
                <a:srgbClr val="000000"/>
              </a:solidFill>
              <a:latin typeface="Helvetica"/>
              <a:cs typeface="Helvetica"/>
            </a:endParaRPr>
          </a:p>
        </p:txBody>
      </p:sp>
      <p:sp>
        <p:nvSpPr>
          <p:cNvPr id="16" name="TextBox 15"/>
          <p:cNvSpPr txBox="1"/>
          <p:nvPr/>
        </p:nvSpPr>
        <p:spPr>
          <a:xfrm>
            <a:off x="7139864" y="5414100"/>
            <a:ext cx="641121" cy="584776"/>
          </a:xfrm>
          <a:prstGeom prst="rect">
            <a:avLst/>
          </a:prstGeom>
          <a:noFill/>
        </p:spPr>
        <p:txBody>
          <a:bodyPr wrap="none" rtlCol="0">
            <a:spAutoFit/>
          </a:bodyPr>
          <a:lstStyle/>
          <a:p>
            <a:r>
              <a:rPr lang="en-US" sz="3200" dirty="0">
                <a:solidFill>
                  <a:srgbClr val="000000"/>
                </a:solidFill>
                <a:latin typeface="Helvetica"/>
                <a:cs typeface="Helvetica"/>
              </a:rPr>
              <a:t>50</a:t>
            </a:r>
          </a:p>
        </p:txBody>
      </p:sp>
      <p:sp>
        <p:nvSpPr>
          <p:cNvPr id="17" name="TextBox 16"/>
          <p:cNvSpPr txBox="1"/>
          <p:nvPr/>
        </p:nvSpPr>
        <p:spPr>
          <a:xfrm>
            <a:off x="5915868" y="2259889"/>
            <a:ext cx="355837" cy="461665"/>
          </a:xfrm>
          <a:prstGeom prst="rect">
            <a:avLst/>
          </a:prstGeom>
          <a:noFill/>
        </p:spPr>
        <p:txBody>
          <a:bodyPr wrap="none" rtlCol="0">
            <a:spAutoFit/>
          </a:bodyPr>
          <a:lstStyle/>
          <a:p>
            <a:r>
              <a:rPr lang="en-US" sz="2400" dirty="0">
                <a:solidFill>
                  <a:srgbClr val="000000"/>
                </a:solidFill>
                <a:latin typeface="Helvetica"/>
                <a:cs typeface="Helvetica"/>
              </a:rPr>
              <a:t>0</a:t>
            </a:r>
          </a:p>
        </p:txBody>
      </p:sp>
      <p:sp>
        <p:nvSpPr>
          <p:cNvPr id="18" name="TextBox 17"/>
          <p:cNvSpPr txBox="1"/>
          <p:nvPr/>
        </p:nvSpPr>
        <p:spPr>
          <a:xfrm>
            <a:off x="7460425" y="2255973"/>
            <a:ext cx="355837" cy="461665"/>
          </a:xfrm>
          <a:prstGeom prst="rect">
            <a:avLst/>
          </a:prstGeom>
          <a:noFill/>
        </p:spPr>
        <p:txBody>
          <a:bodyPr wrap="none" rtlCol="0">
            <a:spAutoFit/>
          </a:bodyPr>
          <a:lstStyle/>
          <a:p>
            <a:r>
              <a:rPr lang="en-US" sz="2400" dirty="0">
                <a:solidFill>
                  <a:srgbClr val="000000"/>
                </a:solidFill>
                <a:latin typeface="Helvetica"/>
                <a:cs typeface="Helvetica"/>
              </a:rPr>
              <a:t>1</a:t>
            </a:r>
          </a:p>
        </p:txBody>
      </p:sp>
      <p:sp>
        <p:nvSpPr>
          <p:cNvPr id="19" name="TextBox 18"/>
          <p:cNvSpPr txBox="1"/>
          <p:nvPr/>
        </p:nvSpPr>
        <p:spPr>
          <a:xfrm>
            <a:off x="4874829" y="3510915"/>
            <a:ext cx="355837" cy="461665"/>
          </a:xfrm>
          <a:prstGeom prst="rect">
            <a:avLst/>
          </a:prstGeom>
          <a:noFill/>
        </p:spPr>
        <p:txBody>
          <a:bodyPr wrap="none" rtlCol="0">
            <a:spAutoFit/>
          </a:bodyPr>
          <a:lstStyle/>
          <a:p>
            <a:r>
              <a:rPr lang="en-US" sz="2400" dirty="0">
                <a:solidFill>
                  <a:srgbClr val="000000"/>
                </a:solidFill>
                <a:latin typeface="Helvetica"/>
                <a:cs typeface="Helvetica"/>
              </a:rPr>
              <a:t>0</a:t>
            </a:r>
          </a:p>
        </p:txBody>
      </p:sp>
      <p:sp>
        <p:nvSpPr>
          <p:cNvPr id="20" name="TextBox 19"/>
          <p:cNvSpPr txBox="1"/>
          <p:nvPr/>
        </p:nvSpPr>
        <p:spPr>
          <a:xfrm>
            <a:off x="6162290" y="3448948"/>
            <a:ext cx="355837" cy="461665"/>
          </a:xfrm>
          <a:prstGeom prst="rect">
            <a:avLst/>
          </a:prstGeom>
          <a:noFill/>
        </p:spPr>
        <p:txBody>
          <a:bodyPr wrap="none" rtlCol="0">
            <a:spAutoFit/>
          </a:bodyPr>
          <a:lstStyle/>
          <a:p>
            <a:r>
              <a:rPr lang="en-US" sz="2400" dirty="0">
                <a:solidFill>
                  <a:srgbClr val="000000"/>
                </a:solidFill>
                <a:latin typeface="Helvetica"/>
                <a:cs typeface="Helvetica"/>
              </a:rPr>
              <a:t>1</a:t>
            </a:r>
          </a:p>
        </p:txBody>
      </p:sp>
      <p:sp>
        <p:nvSpPr>
          <p:cNvPr id="21" name="TextBox 20"/>
          <p:cNvSpPr txBox="1"/>
          <p:nvPr/>
        </p:nvSpPr>
        <p:spPr>
          <a:xfrm>
            <a:off x="7019221" y="4658218"/>
            <a:ext cx="355837" cy="461665"/>
          </a:xfrm>
          <a:prstGeom prst="rect">
            <a:avLst/>
          </a:prstGeom>
          <a:noFill/>
        </p:spPr>
        <p:txBody>
          <a:bodyPr wrap="none" rtlCol="0">
            <a:spAutoFit/>
          </a:bodyPr>
          <a:lstStyle/>
          <a:p>
            <a:r>
              <a:rPr lang="en-US" sz="2400" dirty="0">
                <a:solidFill>
                  <a:srgbClr val="000000"/>
                </a:solidFill>
                <a:latin typeface="Helvetica"/>
                <a:cs typeface="Helvetica"/>
              </a:rPr>
              <a:t>1</a:t>
            </a:r>
          </a:p>
        </p:txBody>
      </p:sp>
      <p:sp>
        <p:nvSpPr>
          <p:cNvPr id="24" name="Oval 23"/>
          <p:cNvSpPr/>
          <p:nvPr/>
        </p:nvSpPr>
        <p:spPr>
          <a:xfrm>
            <a:off x="5125127" y="2724052"/>
            <a:ext cx="1188720" cy="1192975"/>
          </a:xfrm>
          <a:prstGeom prst="ellipse">
            <a:avLst/>
          </a:prstGeom>
          <a:solidFill>
            <a:srgbClr val="F7D195"/>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endParaRPr lang="en-US" sz="2400" dirty="0">
              <a:solidFill>
                <a:srgbClr val="000000"/>
              </a:solidFill>
              <a:latin typeface="Helvetica"/>
              <a:cs typeface="Helvetica"/>
            </a:endParaRPr>
          </a:p>
        </p:txBody>
      </p:sp>
      <p:sp>
        <p:nvSpPr>
          <p:cNvPr id="25" name="Oval 24"/>
          <p:cNvSpPr/>
          <p:nvPr/>
        </p:nvSpPr>
        <p:spPr>
          <a:xfrm>
            <a:off x="7467740" y="2724052"/>
            <a:ext cx="1188720" cy="1192975"/>
          </a:xfrm>
          <a:prstGeom prst="ellipse">
            <a:avLst/>
          </a:prstGeom>
          <a:solidFill>
            <a:srgbClr val="F7D195"/>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endParaRPr lang="en-US" sz="2400" dirty="0">
              <a:solidFill>
                <a:srgbClr val="000000"/>
              </a:solidFill>
              <a:latin typeface="Helvetica"/>
              <a:cs typeface="Helvetica"/>
            </a:endParaRPr>
          </a:p>
        </p:txBody>
      </p:sp>
      <p:sp>
        <p:nvSpPr>
          <p:cNvPr id="22" name="TextBox 21"/>
          <p:cNvSpPr txBox="1"/>
          <p:nvPr/>
        </p:nvSpPr>
        <p:spPr>
          <a:xfrm>
            <a:off x="7734224" y="3028152"/>
            <a:ext cx="641121" cy="584776"/>
          </a:xfrm>
          <a:prstGeom prst="rect">
            <a:avLst/>
          </a:prstGeom>
          <a:noFill/>
        </p:spPr>
        <p:txBody>
          <a:bodyPr wrap="none" rtlCol="0">
            <a:spAutoFit/>
          </a:bodyPr>
          <a:lstStyle/>
          <a:p>
            <a:r>
              <a:rPr lang="en-US" sz="3200" dirty="0">
                <a:solidFill>
                  <a:srgbClr val="000000"/>
                </a:solidFill>
                <a:latin typeface="Helvetica"/>
                <a:cs typeface="Helvetica"/>
              </a:rPr>
              <a:t>25</a:t>
            </a:r>
          </a:p>
        </p:txBody>
      </p:sp>
      <p:sp>
        <p:nvSpPr>
          <p:cNvPr id="15" name="TextBox 14"/>
          <p:cNvSpPr txBox="1"/>
          <p:nvPr/>
        </p:nvSpPr>
        <p:spPr>
          <a:xfrm>
            <a:off x="5388211" y="3028152"/>
            <a:ext cx="641121" cy="584776"/>
          </a:xfrm>
          <a:prstGeom prst="rect">
            <a:avLst/>
          </a:prstGeom>
          <a:noFill/>
        </p:spPr>
        <p:txBody>
          <a:bodyPr wrap="none" rtlCol="0">
            <a:spAutoFit/>
          </a:bodyPr>
          <a:lstStyle/>
          <a:p>
            <a:r>
              <a:rPr lang="en-US" sz="3200" dirty="0">
                <a:solidFill>
                  <a:srgbClr val="000000"/>
                </a:solidFill>
                <a:latin typeface="Helvetica"/>
                <a:cs typeface="Helvetica"/>
              </a:rPr>
              <a:t>75</a:t>
            </a:r>
          </a:p>
        </p:txBody>
      </p:sp>
      <p:sp>
        <p:nvSpPr>
          <p:cNvPr id="14" name="Rounded Rectangle 13"/>
          <p:cNvSpPr/>
          <p:nvPr/>
        </p:nvSpPr>
        <p:spPr>
          <a:xfrm>
            <a:off x="1013060" y="2724052"/>
            <a:ext cx="2646052" cy="2696462"/>
          </a:xfrm>
          <a:prstGeom prst="roundRect">
            <a:avLst/>
          </a:prstGeom>
          <a:solidFill>
            <a:srgbClr val="FFFFC5"/>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2400" dirty="0">
                <a:solidFill>
                  <a:srgbClr val="000000"/>
                </a:solidFill>
                <a:latin typeface="Helvetica"/>
                <a:cs typeface="Helvetica"/>
              </a:rPr>
              <a:t>Prefix: 0.0.0.0/1</a:t>
            </a:r>
          </a:p>
          <a:p>
            <a:r>
              <a:rPr lang="en-US" sz="2400" dirty="0">
                <a:solidFill>
                  <a:srgbClr val="000000"/>
                </a:solidFill>
                <a:latin typeface="Helvetica"/>
                <a:cs typeface="Helvetica"/>
              </a:rPr>
              <a:t>Interface: 75</a:t>
            </a:r>
          </a:p>
          <a:p>
            <a:r>
              <a:rPr lang="en-US" sz="2400" dirty="0">
                <a:solidFill>
                  <a:srgbClr val="000000"/>
                </a:solidFill>
                <a:latin typeface="Helvetica"/>
                <a:cs typeface="Helvetica"/>
              </a:rPr>
              <a:t>Binary: </a:t>
            </a:r>
          </a:p>
          <a:p>
            <a:r>
              <a:rPr lang="en-US" sz="2400" dirty="0">
                <a:solidFill>
                  <a:srgbClr val="000000"/>
                </a:solidFill>
                <a:latin typeface="Helvetica"/>
                <a:cs typeface="Helvetica"/>
              </a:rPr>
              <a:t>	0000 0000</a:t>
            </a:r>
          </a:p>
          <a:p>
            <a:r>
              <a:rPr lang="en-US" sz="2400" dirty="0">
                <a:solidFill>
                  <a:srgbClr val="000000"/>
                </a:solidFill>
                <a:latin typeface="Helvetica"/>
                <a:cs typeface="Helvetica"/>
              </a:rPr>
              <a:t>	0000 0000</a:t>
            </a:r>
          </a:p>
          <a:p>
            <a:r>
              <a:rPr lang="en-US" sz="2400" dirty="0">
                <a:solidFill>
                  <a:srgbClr val="000000"/>
                </a:solidFill>
                <a:latin typeface="Helvetica"/>
                <a:cs typeface="Helvetica"/>
              </a:rPr>
              <a:t>	0000 0000</a:t>
            </a:r>
          </a:p>
          <a:p>
            <a:r>
              <a:rPr lang="en-US" sz="2400" dirty="0">
                <a:solidFill>
                  <a:srgbClr val="000000"/>
                </a:solidFill>
                <a:latin typeface="Helvetica"/>
                <a:cs typeface="Helvetica"/>
              </a:rPr>
              <a:t>	0000 0000</a:t>
            </a:r>
          </a:p>
        </p:txBody>
      </p:sp>
      <p:sp>
        <p:nvSpPr>
          <p:cNvPr id="29" name="Rounded Rectangle 28"/>
          <p:cNvSpPr/>
          <p:nvPr/>
        </p:nvSpPr>
        <p:spPr>
          <a:xfrm>
            <a:off x="785797" y="2724052"/>
            <a:ext cx="3162133" cy="2696462"/>
          </a:xfrm>
          <a:prstGeom prst="roundRect">
            <a:avLst/>
          </a:prstGeom>
          <a:solidFill>
            <a:srgbClr val="FFFFC5"/>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2400" dirty="0">
                <a:solidFill>
                  <a:srgbClr val="000000"/>
                </a:solidFill>
                <a:latin typeface="Helvetica"/>
                <a:cs typeface="Helvetica"/>
              </a:rPr>
              <a:t>Prefix: 128.0.0.0/1</a:t>
            </a:r>
          </a:p>
          <a:p>
            <a:r>
              <a:rPr lang="en-US" sz="2400" dirty="0">
                <a:solidFill>
                  <a:srgbClr val="000000"/>
                </a:solidFill>
                <a:latin typeface="Helvetica"/>
                <a:cs typeface="Helvetica"/>
              </a:rPr>
              <a:t>Interface: 25</a:t>
            </a:r>
          </a:p>
          <a:p>
            <a:r>
              <a:rPr lang="en-US" sz="2400" dirty="0">
                <a:solidFill>
                  <a:srgbClr val="000000"/>
                </a:solidFill>
                <a:latin typeface="Helvetica"/>
                <a:cs typeface="Helvetica"/>
              </a:rPr>
              <a:t>Binary: </a:t>
            </a:r>
          </a:p>
          <a:p>
            <a:r>
              <a:rPr lang="en-US" sz="2400" dirty="0">
                <a:solidFill>
                  <a:srgbClr val="000000"/>
                </a:solidFill>
                <a:latin typeface="Helvetica"/>
                <a:cs typeface="Helvetica"/>
              </a:rPr>
              <a:t>	1000 0000</a:t>
            </a:r>
          </a:p>
          <a:p>
            <a:r>
              <a:rPr lang="en-US" sz="2400" dirty="0">
                <a:solidFill>
                  <a:srgbClr val="000000"/>
                </a:solidFill>
                <a:latin typeface="Helvetica"/>
                <a:cs typeface="Helvetica"/>
              </a:rPr>
              <a:t>	0000 0000</a:t>
            </a:r>
          </a:p>
          <a:p>
            <a:r>
              <a:rPr lang="en-US" sz="2400" dirty="0">
                <a:solidFill>
                  <a:srgbClr val="000000"/>
                </a:solidFill>
                <a:latin typeface="Helvetica"/>
                <a:cs typeface="Helvetica"/>
              </a:rPr>
              <a:t>	0000 0000</a:t>
            </a:r>
          </a:p>
          <a:p>
            <a:r>
              <a:rPr lang="en-US" sz="2400" dirty="0">
                <a:solidFill>
                  <a:srgbClr val="000000"/>
                </a:solidFill>
                <a:latin typeface="Helvetica"/>
                <a:cs typeface="Helvetica"/>
              </a:rPr>
              <a:t>	0000 0000</a:t>
            </a:r>
          </a:p>
        </p:txBody>
      </p:sp>
      <p:sp>
        <p:nvSpPr>
          <p:cNvPr id="28" name="Rounded Rectangle 27"/>
          <p:cNvSpPr/>
          <p:nvPr/>
        </p:nvSpPr>
        <p:spPr>
          <a:xfrm>
            <a:off x="785797" y="2716469"/>
            <a:ext cx="2980704" cy="2696462"/>
          </a:xfrm>
          <a:prstGeom prst="roundRect">
            <a:avLst/>
          </a:prstGeom>
          <a:solidFill>
            <a:srgbClr val="FFFFC5"/>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2400" dirty="0">
                <a:solidFill>
                  <a:srgbClr val="000000"/>
                </a:solidFill>
                <a:latin typeface="Helvetica"/>
                <a:cs typeface="Helvetica"/>
              </a:rPr>
              <a:t>Prefix: 96.0.0.0/3</a:t>
            </a:r>
          </a:p>
          <a:p>
            <a:r>
              <a:rPr lang="en-US" sz="2400" dirty="0">
                <a:solidFill>
                  <a:srgbClr val="000000"/>
                </a:solidFill>
                <a:latin typeface="Helvetica"/>
                <a:cs typeface="Helvetica"/>
              </a:rPr>
              <a:t>Interface: 50</a:t>
            </a:r>
          </a:p>
          <a:p>
            <a:r>
              <a:rPr lang="en-US" sz="2400" dirty="0">
                <a:solidFill>
                  <a:srgbClr val="000000"/>
                </a:solidFill>
                <a:latin typeface="Helvetica"/>
                <a:cs typeface="Helvetica"/>
              </a:rPr>
              <a:t>Binary: </a:t>
            </a:r>
          </a:p>
          <a:p>
            <a:r>
              <a:rPr lang="en-US" sz="2400" dirty="0">
                <a:solidFill>
                  <a:srgbClr val="000000"/>
                </a:solidFill>
                <a:latin typeface="Helvetica"/>
                <a:cs typeface="Helvetica"/>
              </a:rPr>
              <a:t>	0110 0000</a:t>
            </a:r>
          </a:p>
          <a:p>
            <a:r>
              <a:rPr lang="en-US" sz="2400" dirty="0">
                <a:solidFill>
                  <a:srgbClr val="000000"/>
                </a:solidFill>
                <a:latin typeface="Helvetica"/>
                <a:cs typeface="Helvetica"/>
              </a:rPr>
              <a:t>	0000 0000</a:t>
            </a:r>
          </a:p>
          <a:p>
            <a:r>
              <a:rPr lang="en-US" sz="2400" dirty="0">
                <a:solidFill>
                  <a:srgbClr val="000000"/>
                </a:solidFill>
                <a:latin typeface="Helvetica"/>
                <a:cs typeface="Helvetica"/>
              </a:rPr>
              <a:t>	0000 0000</a:t>
            </a:r>
          </a:p>
          <a:p>
            <a:r>
              <a:rPr lang="en-US" sz="2400" dirty="0">
                <a:solidFill>
                  <a:srgbClr val="000000"/>
                </a:solidFill>
                <a:latin typeface="Helvetica"/>
                <a:cs typeface="Helvetica"/>
              </a:rPr>
              <a:t>	0000 0000</a:t>
            </a:r>
          </a:p>
        </p:txBody>
      </p:sp>
      <p:sp>
        <p:nvSpPr>
          <p:cNvPr id="30" name="Rounded Rectangle 29"/>
          <p:cNvSpPr/>
          <p:nvPr/>
        </p:nvSpPr>
        <p:spPr>
          <a:xfrm>
            <a:off x="1047023" y="2724052"/>
            <a:ext cx="2646052" cy="2696462"/>
          </a:xfrm>
          <a:prstGeom prst="roundRect">
            <a:avLst/>
          </a:prstGeom>
          <a:solidFill>
            <a:srgbClr val="FFFFC5"/>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2400" dirty="0">
                <a:solidFill>
                  <a:schemeClr val="tx1"/>
                </a:solidFill>
                <a:latin typeface="Helvetica"/>
                <a:cs typeface="Helvetica"/>
              </a:rPr>
              <a:t>IP: 64.2.3.4</a:t>
            </a:r>
          </a:p>
          <a:p>
            <a:r>
              <a:rPr lang="en-US" sz="2400" dirty="0">
                <a:solidFill>
                  <a:schemeClr val="tx1"/>
                </a:solidFill>
                <a:latin typeface="Helvetica"/>
                <a:cs typeface="Helvetica"/>
              </a:rPr>
              <a:t>Binary: </a:t>
            </a:r>
          </a:p>
          <a:p>
            <a:r>
              <a:rPr lang="en-US" sz="2400" dirty="0">
                <a:solidFill>
                  <a:schemeClr val="tx1"/>
                </a:solidFill>
                <a:latin typeface="Helvetica"/>
                <a:cs typeface="Helvetica"/>
              </a:rPr>
              <a:t>	0100 0000</a:t>
            </a:r>
          </a:p>
          <a:p>
            <a:r>
              <a:rPr lang="en-US" sz="2400" dirty="0">
                <a:solidFill>
                  <a:schemeClr val="tx1"/>
                </a:solidFill>
                <a:latin typeface="Helvetica"/>
                <a:cs typeface="Helvetica"/>
              </a:rPr>
              <a:t>	0000 0010</a:t>
            </a:r>
          </a:p>
          <a:p>
            <a:r>
              <a:rPr lang="en-US" sz="2400" dirty="0">
                <a:solidFill>
                  <a:schemeClr val="tx1"/>
                </a:solidFill>
                <a:latin typeface="Helvetica"/>
                <a:cs typeface="Helvetica"/>
              </a:rPr>
              <a:t>	0000 0011</a:t>
            </a:r>
          </a:p>
          <a:p>
            <a:r>
              <a:rPr lang="en-US" sz="2400" dirty="0">
                <a:solidFill>
                  <a:schemeClr val="tx1"/>
                </a:solidFill>
                <a:latin typeface="Helvetica"/>
                <a:cs typeface="Helvetica"/>
              </a:rPr>
              <a:t>	0000 0100</a:t>
            </a:r>
          </a:p>
        </p:txBody>
      </p:sp>
      <p:sp>
        <p:nvSpPr>
          <p:cNvPr id="31" name="Oval 30"/>
          <p:cNvSpPr/>
          <p:nvPr/>
        </p:nvSpPr>
        <p:spPr>
          <a:xfrm>
            <a:off x="6454585" y="1701613"/>
            <a:ext cx="822960" cy="826248"/>
          </a:xfrm>
          <a:prstGeom prst="ellipse">
            <a:avLst/>
          </a:prstGeom>
          <a:solidFill>
            <a:srgbClr val="0000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32" name="Oval 31"/>
          <p:cNvSpPr/>
          <p:nvPr/>
        </p:nvSpPr>
        <p:spPr>
          <a:xfrm>
            <a:off x="6439772" y="1701613"/>
            <a:ext cx="822960" cy="826248"/>
          </a:xfrm>
          <a:prstGeom prst="ellipse">
            <a:avLst/>
          </a:prstGeom>
          <a:solidFill>
            <a:srgbClr val="0000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33" name="Oval 32"/>
          <p:cNvSpPr/>
          <p:nvPr/>
        </p:nvSpPr>
        <p:spPr>
          <a:xfrm>
            <a:off x="6423683" y="1704204"/>
            <a:ext cx="822960" cy="826248"/>
          </a:xfrm>
          <a:prstGeom prst="ellipse">
            <a:avLst/>
          </a:prstGeom>
          <a:solidFill>
            <a:srgbClr val="0000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34" name="Oval 33"/>
          <p:cNvSpPr/>
          <p:nvPr/>
        </p:nvSpPr>
        <p:spPr>
          <a:xfrm>
            <a:off x="6447792" y="1701614"/>
            <a:ext cx="822960" cy="826248"/>
          </a:xfrm>
          <a:prstGeom prst="ellipse">
            <a:avLst/>
          </a:prstGeom>
          <a:solidFill>
            <a:srgbClr val="0000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Tree>
    <p:extLst>
      <p:ext uri="{BB962C8B-B14F-4D97-AF65-F5344CB8AC3E}">
        <p14:creationId xmlns:p14="http://schemas.microsoft.com/office/powerpoint/2010/main" val="262060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1" nodeType="clickEffect">
                                  <p:stCondLst>
                                    <p:cond delay="0"/>
                                  </p:stCondLst>
                                  <p:childTnLst>
                                    <p:animMotion origin="layout" path="M 2.28085E-6 -4.72332E-6 L -0.12741 0.18037 " pathEditMode="relative" rAng="0" ptsTypes="AA">
                                      <p:cBhvr>
                                        <p:cTn id="14" dur="2000" fill="hold"/>
                                        <p:tgtEl>
                                          <p:spTgt spid="31"/>
                                        </p:tgtEl>
                                        <p:attrNameLst>
                                          <p:attrName>ppt_x</p:attrName>
                                          <p:attrName>ppt_y</p:attrName>
                                        </p:attrNameLst>
                                      </p:cBhvr>
                                      <p:rCtr x="-6370" y="9007"/>
                                    </p:animMotion>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2" nodeType="clickEffect">
                                  <p:stCondLst>
                                    <p:cond delay="0"/>
                                  </p:stCondLst>
                                  <p:childTnLst>
                                    <p:set>
                                      <p:cBhvr>
                                        <p:cTn id="18" dur="1" fill="hold">
                                          <p:stCondLst>
                                            <p:cond delay="0"/>
                                          </p:stCondLst>
                                        </p:cTn>
                                        <p:tgtEl>
                                          <p:spTgt spid="31"/>
                                        </p:tgtEl>
                                        <p:attrNameLst>
                                          <p:attrName>style.visibility</p:attrName>
                                        </p:attrNameLst>
                                      </p:cBhvr>
                                      <p:to>
                                        <p:strVal val="hidden"/>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par>
                                <p:cTn id="22" presetID="1" presetClass="emph" presetSubtype="2" fill="hold" nodeType="withEffect">
                                  <p:stCondLst>
                                    <p:cond delay="0"/>
                                  </p:stCondLst>
                                  <p:childTnLst>
                                    <p:animClr clrSpc="rgb" dir="cw">
                                      <p:cBhvr>
                                        <p:cTn id="23" dur="1000" fill="hold"/>
                                        <p:tgtEl>
                                          <p:spTgt spid="24"/>
                                        </p:tgtEl>
                                        <p:attrNameLst>
                                          <p:attrName>fillcolor</p:attrName>
                                        </p:attrNameLst>
                                      </p:cBhvr>
                                      <p:to>
                                        <a:srgbClr val="7CD7CF"/>
                                      </p:to>
                                    </p:animClr>
                                    <p:set>
                                      <p:cBhvr>
                                        <p:cTn id="24" dur="1000" fill="hold"/>
                                        <p:tgtEl>
                                          <p:spTgt spid="24"/>
                                        </p:tgtEl>
                                        <p:attrNameLst>
                                          <p:attrName>fill.type</p:attrName>
                                        </p:attrNameLst>
                                      </p:cBhvr>
                                      <p:to>
                                        <p:strVal val="solid"/>
                                      </p:to>
                                    </p:set>
                                    <p:set>
                                      <p:cBhvr>
                                        <p:cTn id="25" dur="1000" fill="hold"/>
                                        <p:tgtEl>
                                          <p:spTgt spid="24"/>
                                        </p:tgtEl>
                                        <p:attrNameLst>
                                          <p:attrName>fill.on</p:attrName>
                                        </p:attrNameLst>
                                      </p:cBhvr>
                                      <p:to>
                                        <p:strVal val="tru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14"/>
                                        </p:tgtEl>
                                        <p:attrNameLst>
                                          <p:attrName>style.visibility</p:attrName>
                                        </p:attrNameLst>
                                      </p:cBhvr>
                                      <p:to>
                                        <p:strVal val="hidden"/>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grpId="1" nodeType="clickEffect">
                                  <p:stCondLst>
                                    <p:cond delay="0"/>
                                  </p:stCondLst>
                                  <p:childTnLst>
                                    <p:animMotion origin="layout" path="M 2.28085E-6 -4.72332E-6 L 0.13313 0.18269 " pathEditMode="relative" rAng="0" ptsTypes="AA">
                                      <p:cBhvr>
                                        <p:cTn id="40" dur="2000" fill="hold"/>
                                        <p:tgtEl>
                                          <p:spTgt spid="32"/>
                                        </p:tgtEl>
                                        <p:attrNameLst>
                                          <p:attrName>ppt_x</p:attrName>
                                          <p:attrName>ppt_y</p:attrName>
                                        </p:attrNameLst>
                                      </p:cBhvr>
                                      <p:rCtr x="6648" y="9122"/>
                                    </p:animMotion>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2" nodeType="clickEffect">
                                  <p:stCondLst>
                                    <p:cond delay="0"/>
                                  </p:stCondLst>
                                  <p:childTnLst>
                                    <p:set>
                                      <p:cBhvr>
                                        <p:cTn id="44" dur="1" fill="hold">
                                          <p:stCondLst>
                                            <p:cond delay="0"/>
                                          </p:stCondLst>
                                        </p:cTn>
                                        <p:tgtEl>
                                          <p:spTgt spid="32"/>
                                        </p:tgtEl>
                                        <p:attrNameLst>
                                          <p:attrName>style.visibility</p:attrName>
                                        </p:attrNameLst>
                                      </p:cBhvr>
                                      <p:to>
                                        <p:strVal val="hidden"/>
                                      </p:to>
                                    </p:set>
                                  </p:childTnLst>
                                </p:cTn>
                              </p:par>
                            </p:childTnLst>
                          </p:cTn>
                        </p:par>
                        <p:par>
                          <p:cTn id="45" fill="hold">
                            <p:stCondLst>
                              <p:cond delay="0"/>
                            </p:stCondLst>
                            <p:childTnLst>
                              <p:par>
                                <p:cTn id="46" presetID="1" presetClass="entr" presetSubtype="0" fill="hold" grpId="0" nodeType="afterEffect">
                                  <p:stCondLst>
                                    <p:cond delay="0"/>
                                  </p:stCondLst>
                                  <p:childTnLst>
                                    <p:set>
                                      <p:cBhvr>
                                        <p:cTn id="47" dur="1" fill="hold">
                                          <p:stCondLst>
                                            <p:cond delay="0"/>
                                          </p:stCondLst>
                                        </p:cTn>
                                        <p:tgtEl>
                                          <p:spTgt spid="22"/>
                                        </p:tgtEl>
                                        <p:attrNameLst>
                                          <p:attrName>style.visibility</p:attrName>
                                        </p:attrNameLst>
                                      </p:cBhvr>
                                      <p:to>
                                        <p:strVal val="visible"/>
                                      </p:to>
                                    </p:set>
                                  </p:childTnLst>
                                </p:cTn>
                              </p:par>
                              <p:par>
                                <p:cTn id="48" presetID="1" presetClass="emph" presetSubtype="2" fill="hold" nodeType="withEffect">
                                  <p:stCondLst>
                                    <p:cond delay="0"/>
                                  </p:stCondLst>
                                  <p:childTnLst>
                                    <p:animClr clrSpc="rgb" dir="cw">
                                      <p:cBhvr>
                                        <p:cTn id="49" dur="1000" fill="hold"/>
                                        <p:tgtEl>
                                          <p:spTgt spid="25"/>
                                        </p:tgtEl>
                                        <p:attrNameLst>
                                          <p:attrName>fillcolor</p:attrName>
                                        </p:attrNameLst>
                                      </p:cBhvr>
                                      <p:to>
                                        <a:srgbClr val="7CD7CF"/>
                                      </p:to>
                                    </p:animClr>
                                    <p:set>
                                      <p:cBhvr>
                                        <p:cTn id="50" dur="1000" fill="hold"/>
                                        <p:tgtEl>
                                          <p:spTgt spid="25"/>
                                        </p:tgtEl>
                                        <p:attrNameLst>
                                          <p:attrName>fill.type</p:attrName>
                                        </p:attrNameLst>
                                      </p:cBhvr>
                                      <p:to>
                                        <p:strVal val="solid"/>
                                      </p:to>
                                    </p:set>
                                    <p:set>
                                      <p:cBhvr>
                                        <p:cTn id="51" dur="1000" fill="hold"/>
                                        <p:tgtEl>
                                          <p:spTgt spid="25"/>
                                        </p:tgtEl>
                                        <p:attrNameLst>
                                          <p:attrName>fill.on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29"/>
                                        </p:tgtEl>
                                        <p:attrNameLst>
                                          <p:attrName>style.visibility</p:attrName>
                                        </p:attrNameLst>
                                      </p:cBhvr>
                                      <p:to>
                                        <p:strVal val="hidden"/>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42" presetClass="path" presetSubtype="0" accel="50000" decel="50000" fill="hold" grpId="1" nodeType="clickEffect">
                                  <p:stCondLst>
                                    <p:cond delay="0"/>
                                  </p:stCondLst>
                                  <p:childTnLst>
                                    <p:animMotion origin="layout" path="M 2.28085E-6 -4.72332E-6 L -0.12741 0.18199 " pathEditMode="relative" rAng="0" ptsTypes="AA">
                                      <p:cBhvr>
                                        <p:cTn id="66" dur="2000" fill="hold"/>
                                        <p:tgtEl>
                                          <p:spTgt spid="33"/>
                                        </p:tgtEl>
                                        <p:attrNameLst>
                                          <p:attrName>ppt_x</p:attrName>
                                          <p:attrName>ppt_y</p:attrName>
                                        </p:attrNameLst>
                                      </p:cBhvr>
                                      <p:rCtr x="-6370" y="9099"/>
                                    </p:animMotion>
                                  </p:childTnLst>
                                </p:cTn>
                              </p:par>
                            </p:childTnLst>
                          </p:cTn>
                        </p:par>
                      </p:childTnLst>
                    </p:cTn>
                  </p:par>
                  <p:par>
                    <p:cTn id="67" fill="hold">
                      <p:stCondLst>
                        <p:cond delay="indefinite"/>
                      </p:stCondLst>
                      <p:childTnLst>
                        <p:par>
                          <p:cTn id="68" fill="hold">
                            <p:stCondLst>
                              <p:cond delay="0"/>
                            </p:stCondLst>
                            <p:childTnLst>
                              <p:par>
                                <p:cTn id="69" presetID="42" presetClass="path" presetSubtype="0" accel="50000" decel="50000" fill="hold" grpId="3" nodeType="clickEffect">
                                  <p:stCondLst>
                                    <p:cond delay="0"/>
                                  </p:stCondLst>
                                  <p:childTnLst>
                                    <p:animMotion origin="layout" path="M -0.12741 0.18036 L -0.04253 0.35563 " pathEditMode="relative" rAng="0" ptsTypes="AA">
                                      <p:cBhvr>
                                        <p:cTn id="70" dur="2000" fill="hold"/>
                                        <p:tgtEl>
                                          <p:spTgt spid="33"/>
                                        </p:tgtEl>
                                        <p:attrNameLst>
                                          <p:attrName>ppt_x</p:attrName>
                                          <p:attrName>ppt_y</p:attrName>
                                        </p:attrNameLst>
                                      </p:cBhvr>
                                      <p:rCtr x="4235" y="8752"/>
                                    </p:animMotion>
                                  </p:childTnLst>
                                </p:cTn>
                              </p:par>
                            </p:childTnLst>
                          </p:cTn>
                        </p:par>
                      </p:childTnLst>
                    </p:cTn>
                  </p:par>
                  <p:par>
                    <p:cTn id="71" fill="hold">
                      <p:stCondLst>
                        <p:cond delay="indefinite"/>
                      </p:stCondLst>
                      <p:childTnLst>
                        <p:par>
                          <p:cTn id="72" fill="hold">
                            <p:stCondLst>
                              <p:cond delay="0"/>
                            </p:stCondLst>
                            <p:childTnLst>
                              <p:par>
                                <p:cTn id="73" presetID="42" presetClass="path" presetSubtype="0" accel="50000" decel="50000" fill="hold" grpId="4" nodeType="clickEffect">
                                  <p:stCondLst>
                                    <p:cond delay="0"/>
                                  </p:stCondLst>
                                  <p:childTnLst>
                                    <p:animMotion origin="layout" path="M -0.04252 0.35564 L 0.06701 0.5323 " pathEditMode="relative" rAng="0" ptsTypes="AA">
                                      <p:cBhvr>
                                        <p:cTn id="74" dur="2000" fill="hold"/>
                                        <p:tgtEl>
                                          <p:spTgt spid="33"/>
                                        </p:tgtEl>
                                        <p:attrNameLst>
                                          <p:attrName>ppt_x</p:attrName>
                                          <p:attrName>ppt_y</p:attrName>
                                        </p:attrNameLst>
                                      </p:cBhvr>
                                      <p:rCtr x="5468" y="8821"/>
                                    </p:animMotion>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2" nodeType="clickEffect">
                                  <p:stCondLst>
                                    <p:cond delay="0"/>
                                  </p:stCondLst>
                                  <p:childTnLst>
                                    <p:set>
                                      <p:cBhvr>
                                        <p:cTn id="78" dur="1" fill="hold">
                                          <p:stCondLst>
                                            <p:cond delay="0"/>
                                          </p:stCondLst>
                                        </p:cTn>
                                        <p:tgtEl>
                                          <p:spTgt spid="33"/>
                                        </p:tgtEl>
                                        <p:attrNameLst>
                                          <p:attrName>style.visibility</p:attrName>
                                        </p:attrNameLst>
                                      </p:cBhvr>
                                      <p:to>
                                        <p:strVal val="hidden"/>
                                      </p:to>
                                    </p:set>
                                  </p:childTnLst>
                                </p:cTn>
                              </p:par>
                            </p:childTnLst>
                          </p:cTn>
                        </p:par>
                        <p:par>
                          <p:cTn id="79" fill="hold">
                            <p:stCondLst>
                              <p:cond delay="0"/>
                            </p:stCondLst>
                            <p:childTnLst>
                              <p:par>
                                <p:cTn id="80" presetID="1" presetClass="entr" presetSubtype="0" fill="hold" grpId="0" nodeType="afterEffect">
                                  <p:stCondLst>
                                    <p:cond delay="0"/>
                                  </p:stCondLst>
                                  <p:childTnLst>
                                    <p:set>
                                      <p:cBhvr>
                                        <p:cTn id="81" dur="1" fill="hold">
                                          <p:stCondLst>
                                            <p:cond delay="0"/>
                                          </p:stCondLst>
                                        </p:cTn>
                                        <p:tgtEl>
                                          <p:spTgt spid="16"/>
                                        </p:tgtEl>
                                        <p:attrNameLst>
                                          <p:attrName>style.visibility</p:attrName>
                                        </p:attrNameLst>
                                      </p:cBhvr>
                                      <p:to>
                                        <p:strVal val="visible"/>
                                      </p:to>
                                    </p:set>
                                  </p:childTnLst>
                                </p:cTn>
                              </p:par>
                              <p:par>
                                <p:cTn id="82" presetID="1" presetClass="emph" presetSubtype="2" fill="hold" nodeType="withEffect">
                                  <p:stCondLst>
                                    <p:cond delay="0"/>
                                  </p:stCondLst>
                                  <p:childTnLst>
                                    <p:animClr clrSpc="rgb" dir="cw">
                                      <p:cBhvr>
                                        <p:cTn id="83" dur="1000" fill="hold"/>
                                        <p:tgtEl>
                                          <p:spTgt spid="26"/>
                                        </p:tgtEl>
                                        <p:attrNameLst>
                                          <p:attrName>fillcolor</p:attrName>
                                        </p:attrNameLst>
                                      </p:cBhvr>
                                      <p:to>
                                        <a:srgbClr val="7CD7CF"/>
                                      </p:to>
                                    </p:animClr>
                                    <p:set>
                                      <p:cBhvr>
                                        <p:cTn id="84" dur="1000" fill="hold"/>
                                        <p:tgtEl>
                                          <p:spTgt spid="26"/>
                                        </p:tgtEl>
                                        <p:attrNameLst>
                                          <p:attrName>fill.type</p:attrName>
                                        </p:attrNameLst>
                                      </p:cBhvr>
                                      <p:to>
                                        <p:strVal val="solid"/>
                                      </p:to>
                                    </p:set>
                                    <p:set>
                                      <p:cBhvr>
                                        <p:cTn id="85" dur="1000" fill="hold"/>
                                        <p:tgtEl>
                                          <p:spTgt spid="26"/>
                                        </p:tgtEl>
                                        <p:attrNameLst>
                                          <p:attrName>fill.on</p:attrName>
                                        </p:attrNameLst>
                                      </p:cBhvr>
                                      <p:to>
                                        <p:strVal val="true"/>
                                      </p:to>
                                    </p:set>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grpId="1" nodeType="clickEffect">
                                  <p:stCondLst>
                                    <p:cond delay="0"/>
                                  </p:stCondLst>
                                  <p:childTnLst>
                                    <p:set>
                                      <p:cBhvr>
                                        <p:cTn id="89" dur="1" fill="hold">
                                          <p:stCondLst>
                                            <p:cond delay="0"/>
                                          </p:stCondLst>
                                        </p:cTn>
                                        <p:tgtEl>
                                          <p:spTgt spid="28"/>
                                        </p:tgtEl>
                                        <p:attrNameLst>
                                          <p:attrName>style.visibility</p:attrName>
                                        </p:attrNameLst>
                                      </p:cBhvr>
                                      <p:to>
                                        <p:strVal val="hidden"/>
                                      </p:to>
                                    </p:set>
                                  </p:childTnLst>
                                </p:cTn>
                              </p:par>
                              <p:par>
                                <p:cTn id="90" presetID="1" presetClass="entr" presetSubtype="0" fill="hold" grpId="0" nodeType="withEffect">
                                  <p:stCondLst>
                                    <p:cond delay="0"/>
                                  </p:stCondLst>
                                  <p:childTnLst>
                                    <p:set>
                                      <p:cBhvr>
                                        <p:cTn id="91" dur="1" fill="hold">
                                          <p:stCondLst>
                                            <p:cond delay="0"/>
                                          </p:stCondLst>
                                        </p:cTn>
                                        <p:tgtEl>
                                          <p:spTgt spid="30"/>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34"/>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42" presetClass="path" presetSubtype="0" accel="50000" decel="50000" fill="hold" grpId="1" nodeType="clickEffect">
                                  <p:stCondLst>
                                    <p:cond delay="0"/>
                                  </p:stCondLst>
                                  <p:childTnLst>
                                    <p:animMotion origin="layout" path="M 2.28085E-6 -4.72332E-6 L -0.12741 0.18153 " pathEditMode="relative" rAng="0" ptsTypes="AA">
                                      <p:cBhvr>
                                        <p:cTn id="99" dur="2000" fill="hold"/>
                                        <p:tgtEl>
                                          <p:spTgt spid="34"/>
                                        </p:tgtEl>
                                        <p:attrNameLst>
                                          <p:attrName>ppt_x</p:attrName>
                                          <p:attrName>ppt_y</p:attrName>
                                        </p:attrNameLst>
                                      </p:cBhvr>
                                      <p:rCtr x="-6370" y="9076"/>
                                    </p:animMotion>
                                  </p:childTnLst>
                                </p:cTn>
                              </p:par>
                            </p:childTnLst>
                          </p:cTn>
                        </p:par>
                        <p:par>
                          <p:cTn id="100" fill="hold">
                            <p:stCondLst>
                              <p:cond delay="2000"/>
                            </p:stCondLst>
                            <p:childTnLst>
                              <p:par>
                                <p:cTn id="101" presetID="1" presetClass="emph" presetSubtype="2" fill="hold" nodeType="afterEffect">
                                  <p:stCondLst>
                                    <p:cond delay="0"/>
                                  </p:stCondLst>
                                  <p:childTnLst>
                                    <p:animClr clrSpc="rgb" dir="cw">
                                      <p:cBhvr>
                                        <p:cTn id="102" dur="2000" fill="hold"/>
                                        <p:tgtEl>
                                          <p:spTgt spid="24"/>
                                        </p:tgtEl>
                                        <p:attrNameLst>
                                          <p:attrName>fillcolor</p:attrName>
                                        </p:attrNameLst>
                                      </p:cBhvr>
                                      <p:to>
                                        <a:srgbClr val="00C24E"/>
                                      </p:to>
                                    </p:animClr>
                                    <p:set>
                                      <p:cBhvr>
                                        <p:cTn id="103" dur="2000" fill="hold"/>
                                        <p:tgtEl>
                                          <p:spTgt spid="24"/>
                                        </p:tgtEl>
                                        <p:attrNameLst>
                                          <p:attrName>fill.type</p:attrName>
                                        </p:attrNameLst>
                                      </p:cBhvr>
                                      <p:to>
                                        <p:strVal val="solid"/>
                                      </p:to>
                                    </p:set>
                                    <p:set>
                                      <p:cBhvr>
                                        <p:cTn id="104" dur="2000" fill="hold"/>
                                        <p:tgtEl>
                                          <p:spTgt spid="24"/>
                                        </p:tgtEl>
                                        <p:attrNameLst>
                                          <p:attrName>fill.on</p:attrName>
                                        </p:attrNameLst>
                                      </p:cBhvr>
                                      <p:to>
                                        <p:strVal val="true"/>
                                      </p:to>
                                    </p:set>
                                  </p:childTnLst>
                                </p:cTn>
                              </p:par>
                              <p:par>
                                <p:cTn id="105" presetID="1" presetClass="emph" presetSubtype="2" fill="hold" nodeType="withEffect">
                                  <p:stCondLst>
                                    <p:cond delay="0"/>
                                  </p:stCondLst>
                                  <p:childTnLst>
                                    <p:animClr clrSpc="rgb" dir="cw">
                                      <p:cBhvr>
                                        <p:cTn id="106" dur="2000" fill="hold"/>
                                        <p:tgtEl>
                                          <p:spTgt spid="34"/>
                                        </p:tgtEl>
                                        <p:attrNameLst>
                                          <p:attrName>fillcolor</p:attrName>
                                        </p:attrNameLst>
                                      </p:cBhvr>
                                      <p:to>
                                        <a:srgbClr val="00C24E"/>
                                      </p:to>
                                    </p:animClr>
                                    <p:set>
                                      <p:cBhvr>
                                        <p:cTn id="107" dur="2000" fill="hold"/>
                                        <p:tgtEl>
                                          <p:spTgt spid="34"/>
                                        </p:tgtEl>
                                        <p:attrNameLst>
                                          <p:attrName>fill.type</p:attrName>
                                        </p:attrNameLst>
                                      </p:cBhvr>
                                      <p:to>
                                        <p:strVal val="solid"/>
                                      </p:to>
                                    </p:set>
                                    <p:set>
                                      <p:cBhvr>
                                        <p:cTn id="108" dur="2000" fill="hold"/>
                                        <p:tgtEl>
                                          <p:spTgt spid="34"/>
                                        </p:tgtEl>
                                        <p:attrNameLst>
                                          <p:attrName>fill.on</p:attrName>
                                        </p:attrNameLst>
                                      </p:cBhvr>
                                      <p:to>
                                        <p:strVal val="true"/>
                                      </p:to>
                                    </p:set>
                                  </p:childTnLst>
                                </p:cTn>
                              </p:par>
                            </p:childTnLst>
                          </p:cTn>
                        </p:par>
                      </p:childTnLst>
                    </p:cTn>
                  </p:par>
                  <p:par>
                    <p:cTn id="109" fill="hold">
                      <p:stCondLst>
                        <p:cond delay="indefinite"/>
                      </p:stCondLst>
                      <p:childTnLst>
                        <p:par>
                          <p:cTn id="110" fill="hold">
                            <p:stCondLst>
                              <p:cond delay="0"/>
                            </p:stCondLst>
                            <p:childTnLst>
                              <p:par>
                                <p:cTn id="111" presetID="42" presetClass="path" presetSubtype="0" accel="50000" decel="50000" fill="hold" grpId="2" nodeType="clickEffect">
                                  <p:stCondLst>
                                    <p:cond delay="0"/>
                                  </p:stCondLst>
                                  <p:childTnLst>
                                    <p:animMotion origin="layout" path="M -0.12741 0.18037 L -0.04513 0.35286 " pathEditMode="relative" rAng="0" ptsTypes="AA">
                                      <p:cBhvr>
                                        <p:cTn id="112" dur="2000" fill="hold"/>
                                        <p:tgtEl>
                                          <p:spTgt spid="34"/>
                                        </p:tgtEl>
                                        <p:attrNameLst>
                                          <p:attrName>ppt_x</p:attrName>
                                          <p:attrName>ppt_y</p:attrName>
                                        </p:attrNameLst>
                                      </p:cBhvr>
                                      <p:rCtr x="4114" y="8613"/>
                                    </p:animMotion>
                                  </p:childTnLst>
                                </p:cTn>
                              </p:par>
                            </p:childTnLst>
                          </p:cTn>
                        </p:par>
                      </p:childTnLst>
                    </p:cTn>
                  </p:par>
                  <p:par>
                    <p:cTn id="113" fill="hold">
                      <p:stCondLst>
                        <p:cond delay="indefinite"/>
                      </p:stCondLst>
                      <p:childTnLst>
                        <p:par>
                          <p:cTn id="114" fill="hold">
                            <p:stCondLst>
                              <p:cond delay="0"/>
                            </p:stCondLst>
                            <p:childTnLst>
                              <p:par>
                                <p:cTn id="115" presetID="42" presetClass="path" presetSubtype="0" accel="50000" decel="50000" fill="hold" grpId="3" nodeType="clickEffect">
                                  <p:stCondLst>
                                    <p:cond delay="0"/>
                                  </p:stCondLst>
                                  <p:childTnLst>
                                    <p:animMotion origin="layout" path="M -0.04461 0.35268 L -0.13225 0.52451 " pathEditMode="relative" rAng="0" ptsTypes="AA">
                                      <p:cBhvr>
                                        <p:cTn id="116" dur="2000" fill="hold"/>
                                        <p:tgtEl>
                                          <p:spTgt spid="34"/>
                                        </p:tgtEl>
                                        <p:attrNameLst>
                                          <p:attrName>ppt_x</p:attrName>
                                          <p:attrName>ppt_y</p:attrName>
                                        </p:attrNameLst>
                                      </p:cBhvr>
                                      <p:rCtr x="-4391" y="858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2" grpId="0"/>
      <p:bldP spid="15" grpId="0"/>
      <p:bldP spid="14" grpId="0" animBg="1"/>
      <p:bldP spid="14" grpId="1" animBg="1"/>
      <p:bldP spid="29" grpId="0" animBg="1"/>
      <p:bldP spid="29" grpId="1" animBg="1"/>
      <p:bldP spid="28" grpId="0" animBg="1"/>
      <p:bldP spid="28" grpId="1" animBg="1"/>
      <p:bldP spid="30" grpId="0" animBg="1"/>
      <p:bldP spid="31" grpId="0" animBg="1"/>
      <p:bldP spid="31" grpId="1" animBg="1"/>
      <p:bldP spid="31" grpId="2" animBg="1"/>
      <p:bldP spid="32" grpId="0" animBg="1"/>
      <p:bldP spid="32" grpId="1" animBg="1"/>
      <p:bldP spid="32" grpId="2" animBg="1"/>
      <p:bldP spid="33" grpId="0" animBg="1"/>
      <p:bldP spid="33" grpId="1" animBg="1"/>
      <p:bldP spid="33" grpId="2" animBg="1"/>
      <p:bldP spid="33" grpId="3" animBg="1"/>
      <p:bldP spid="33" grpId="4" animBg="1"/>
      <p:bldP spid="34" grpId="0" animBg="1"/>
      <p:bldP spid="34" grpId="1" animBg="1"/>
      <p:bldP spid="34" grpId="2" animBg="1"/>
      <p:bldP spid="34" grpId="3"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p:txBody>
          <a:bodyPr/>
          <a:lstStyle/>
          <a:p>
            <a:r>
              <a:rPr lang="en-US"/>
              <a:t>Longest Prefix Matching</a:t>
            </a:r>
          </a:p>
        </p:txBody>
      </p:sp>
      <p:sp>
        <p:nvSpPr>
          <p:cNvPr id="16386" name="Rectangle 2"/>
          <p:cNvSpPr>
            <a:spLocks noGrp="1" noChangeArrowheads="1"/>
          </p:cNvSpPr>
          <p:nvPr>
            <p:ph type="body" idx="1"/>
          </p:nvPr>
        </p:nvSpPr>
        <p:spPr/>
        <p:txBody>
          <a:bodyPr/>
          <a:lstStyle/>
          <a:p>
            <a:r>
              <a:rPr lang="en-US" dirty="0"/>
              <a:t>Class-based Lookups</a:t>
            </a:r>
          </a:p>
          <a:p>
            <a:pPr lvl="1"/>
            <a:r>
              <a:rPr lang="en-US" dirty="0"/>
              <a:t>Exact matches, no longest prefix</a:t>
            </a:r>
          </a:p>
          <a:p>
            <a:pPr lvl="1"/>
            <a:r>
              <a:rPr lang="en-US" dirty="0"/>
              <a:t>Different table for each of 3 lengths</a:t>
            </a:r>
          </a:p>
          <a:p>
            <a:r>
              <a:rPr lang="en-US" dirty="0"/>
              <a:t>CIDR prefixes can vary </a:t>
            </a:r>
          </a:p>
        </p:txBody>
      </p:sp>
      <p:graphicFrame>
        <p:nvGraphicFramePr>
          <p:cNvPr id="16387" name="Object 3"/>
          <p:cNvGraphicFramePr>
            <a:graphicFrameLocks noChangeAspect="1"/>
          </p:cNvGraphicFramePr>
          <p:nvPr/>
        </p:nvGraphicFramePr>
        <p:xfrm>
          <a:off x="1185121" y="3686921"/>
          <a:ext cx="6487200" cy="2906225"/>
        </p:xfrm>
        <a:graphic>
          <a:graphicData uri="http://schemas.openxmlformats.org/presentationml/2006/ole">
            <mc:AlternateContent xmlns:mc="http://schemas.openxmlformats.org/markup-compatibility/2006">
              <mc:Choice xmlns:v="urn:schemas-microsoft-com:vml" Requires="v">
                <p:oleObj r:id="rId3" imgW="7151760" imgH="3203280" progId="">
                  <p:embed/>
                </p:oleObj>
              </mc:Choice>
              <mc:Fallback>
                <p:oleObj r:id="rId3" imgW="7151760" imgH="3203280" progId="">
                  <p:embed/>
                  <p:pic>
                    <p:nvPicPr>
                      <p:cNvPr id="1638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5121" y="3686921"/>
                        <a:ext cx="6487200" cy="2906225"/>
                      </a:xfrm>
                      <a:prstGeom prst="rect">
                        <a:avLst/>
                      </a:prstGeom>
                      <a:noFill/>
                      <a:effectLst/>
                      <a:extLst>
                        <a:ext uri="{909E8E84-426E-40dd-AFC4-6F175D3DCCD1}">
                          <a14:hiddenFill xmlns:a14="http://schemas.microsoft.com/office/drawing/2010/main" xmlns="">
                            <a:blipFill dpi="0" rotWithShape="0">
                              <a:blip/>
                              <a:srcRect/>
                              <a:stretch>
                                <a:fillRect/>
                              </a:stretch>
                            </a:blip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74706129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p:txBody>
          <a:bodyPr/>
          <a:lstStyle/>
          <a:p>
            <a:r>
              <a:rPr lang="en-US"/>
              <a:t>Longest Prefix Matching</a:t>
            </a:r>
          </a:p>
        </p:txBody>
      </p:sp>
      <p:sp>
        <p:nvSpPr>
          <p:cNvPr id="17410" name="Rectangle 2"/>
          <p:cNvSpPr>
            <a:spLocks noGrp="1" noChangeArrowheads="1"/>
          </p:cNvSpPr>
          <p:nvPr>
            <p:ph type="body" idx="1"/>
          </p:nvPr>
        </p:nvSpPr>
        <p:spPr/>
        <p:txBody>
          <a:bodyPr/>
          <a:lstStyle/>
          <a:p>
            <a:r>
              <a:rPr lang="en-US"/>
              <a:t>Given two prefixes, which do you choose?</a:t>
            </a:r>
          </a:p>
          <a:p>
            <a:pPr lvl="1"/>
            <a:r>
              <a:rPr lang="en-US"/>
              <a:t>208.12.21/24</a:t>
            </a:r>
          </a:p>
          <a:p>
            <a:pPr lvl="1"/>
            <a:r>
              <a:rPr lang="en-US"/>
              <a:t>208.12.16/20</a:t>
            </a:r>
          </a:p>
          <a:p>
            <a:r>
              <a:rPr lang="en-US"/>
              <a:t>If you match both, you select the longest prefix</a:t>
            </a:r>
          </a:p>
          <a:p>
            <a:pPr lvl="1"/>
            <a:r>
              <a:rPr lang="en-US"/>
              <a:t>Allows you to carve out regions of the address space, rather than subdivide</a:t>
            </a:r>
          </a:p>
          <a:p>
            <a:r>
              <a:rPr lang="en-US"/>
              <a:t>How do you handle this?</a:t>
            </a:r>
          </a:p>
        </p:txBody>
      </p:sp>
    </p:spTree>
    <p:extLst>
      <p:ext uri="{BB962C8B-B14F-4D97-AF65-F5344CB8AC3E}">
        <p14:creationId xmlns:p14="http://schemas.microsoft.com/office/powerpoint/2010/main" val="377371386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p:txBody>
          <a:bodyPr/>
          <a:lstStyle/>
          <a:p>
            <a:r>
              <a:rPr lang="en-US"/>
              <a:t>Classical Binary Trie</a:t>
            </a:r>
          </a:p>
        </p:txBody>
      </p:sp>
      <p:sp>
        <p:nvSpPr>
          <p:cNvPr id="18434" name="Rectangle 2"/>
          <p:cNvSpPr>
            <a:spLocks noGrp="1" noChangeArrowheads="1"/>
          </p:cNvSpPr>
          <p:nvPr>
            <p:ph type="body" idx="1"/>
          </p:nvPr>
        </p:nvSpPr>
        <p:spPr/>
        <p:txBody>
          <a:bodyPr>
            <a:normAutofit lnSpcReduction="10000"/>
          </a:bodyPr>
          <a:lstStyle/>
          <a:p>
            <a:r>
              <a:rPr lang="en-US"/>
              <a:t>Trie is tree-based structure with bits encoded on the edges of the trie</a:t>
            </a:r>
          </a:p>
          <a:p>
            <a:r>
              <a:rPr lang="en-US"/>
              <a:t>Each node traversal, a bit consumed</a:t>
            </a:r>
          </a:p>
          <a:p>
            <a:r>
              <a:rPr lang="en-US"/>
              <a:t>Each node can store network information</a:t>
            </a:r>
          </a:p>
          <a:p>
            <a:pPr lvl="1"/>
            <a:r>
              <a:rPr lang="en-US"/>
              <a:t>Store before looking up next bit</a:t>
            </a:r>
          </a:p>
          <a:p>
            <a:r>
              <a:rPr lang="en-US"/>
              <a:t>Abort on null child branch</a:t>
            </a:r>
          </a:p>
          <a:p>
            <a:r>
              <a:rPr lang="en-US"/>
              <a:t>Example</a:t>
            </a:r>
          </a:p>
          <a:p>
            <a:pPr lvl="1"/>
            <a:r>
              <a:rPr lang="en-US"/>
              <a:t>A: 00*, B: 01*,</a:t>
            </a:r>
            <a:br>
              <a:rPr lang="en-US"/>
            </a:br>
            <a:r>
              <a:rPr lang="en-US"/>
              <a:t>C: 001*, D: 1111*</a:t>
            </a:r>
          </a:p>
        </p:txBody>
      </p:sp>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8480" y="4475882"/>
            <a:ext cx="3888000" cy="244681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4275509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p:txBody>
          <a:bodyPr/>
          <a:lstStyle/>
          <a:p>
            <a:r>
              <a:rPr lang="en-US"/>
              <a:t>Path Compressed Trie</a:t>
            </a:r>
          </a:p>
        </p:txBody>
      </p:sp>
      <p:sp>
        <p:nvSpPr>
          <p:cNvPr id="19458" name="Rectangle 2"/>
          <p:cNvSpPr>
            <a:spLocks noGrp="1" noChangeArrowheads="1"/>
          </p:cNvSpPr>
          <p:nvPr>
            <p:ph type="body" idx="1"/>
          </p:nvPr>
        </p:nvSpPr>
        <p:spPr/>
        <p:txBody>
          <a:bodyPr/>
          <a:lstStyle/>
          <a:p>
            <a:r>
              <a:rPr lang="en-US"/>
              <a:t>Same idea, but you can store multiple identical bits on the same link</a:t>
            </a:r>
          </a:p>
          <a:p>
            <a:r>
              <a:rPr lang="en-US"/>
              <a:t>What benefit could this scheme have?</a:t>
            </a:r>
          </a:p>
        </p:txBody>
      </p:sp>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3441" y="3110727"/>
            <a:ext cx="2135520" cy="1928363"/>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1946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920" y="3110727"/>
            <a:ext cx="3888000" cy="244681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91235084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p:txBody>
          <a:bodyPr/>
          <a:lstStyle/>
          <a:p>
            <a:r>
              <a:rPr lang="en-US"/>
              <a:t>Multi-bit Tries</a:t>
            </a:r>
          </a:p>
        </p:txBody>
      </p:sp>
      <p:sp>
        <p:nvSpPr>
          <p:cNvPr id="20482" name="Rectangle 2"/>
          <p:cNvSpPr>
            <a:spLocks noGrp="1" noChangeArrowheads="1"/>
          </p:cNvSpPr>
          <p:nvPr>
            <p:ph type="body" idx="1"/>
          </p:nvPr>
        </p:nvSpPr>
        <p:spPr/>
        <p:txBody>
          <a:bodyPr/>
          <a:lstStyle/>
          <a:p>
            <a:r>
              <a:rPr lang="en-US"/>
              <a:t>Each step consumes multiple bits ("stride")</a:t>
            </a:r>
          </a:p>
          <a:p>
            <a:r>
              <a:rPr lang="en-US"/>
              <a:t>Why does this help?</a:t>
            </a:r>
          </a:p>
          <a:p>
            <a:r>
              <a:rPr lang="en-US"/>
              <a:t>What if the prefix is odd length and your stride is even?</a:t>
            </a:r>
          </a:p>
        </p:txBody>
      </p:sp>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0400" y="3702630"/>
            <a:ext cx="2664000" cy="168929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048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920" y="3774637"/>
            <a:ext cx="3888000" cy="244681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67166532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p:txBody>
          <a:bodyPr/>
          <a:lstStyle/>
          <a:p>
            <a:r>
              <a:rPr lang="en-US"/>
              <a:t>Prefix Expansion</a:t>
            </a:r>
          </a:p>
        </p:txBody>
      </p:sp>
      <p:sp>
        <p:nvSpPr>
          <p:cNvPr id="21506" name="Rectangle 2"/>
          <p:cNvSpPr>
            <a:spLocks noGrp="1" noChangeArrowheads="1"/>
          </p:cNvSpPr>
          <p:nvPr>
            <p:ph type="body" idx="1"/>
          </p:nvPr>
        </p:nvSpPr>
        <p:spPr/>
        <p:txBody>
          <a:bodyPr/>
          <a:lstStyle/>
          <a:p>
            <a:r>
              <a:rPr lang="en-US"/>
              <a:t>Remember, shorter prefixes can be rewritten as multiple longer prefixes</a:t>
            </a:r>
          </a:p>
          <a:p>
            <a:r>
              <a:rPr lang="en-US"/>
              <a:t>001* can also be</a:t>
            </a:r>
          </a:p>
          <a:p>
            <a:pPr lvl="1"/>
            <a:r>
              <a:rPr lang="en-US"/>
              <a:t>0010* and 0011*</a:t>
            </a:r>
          </a:p>
          <a:p>
            <a:pPr lvl="1"/>
            <a:r>
              <a:rPr lang="en-US"/>
              <a:t>00100*, 00101*, 00110*, 00111*</a:t>
            </a:r>
          </a:p>
          <a:p>
            <a:pPr lvl="1"/>
            <a:r>
              <a:rPr lang="en-US"/>
              <a:t>etc.</a:t>
            </a:r>
          </a:p>
          <a:p>
            <a:r>
              <a:rPr lang="en-US"/>
              <a:t>Why would we want to do this?</a:t>
            </a:r>
          </a:p>
          <a:p>
            <a:r>
              <a:rPr lang="en-US"/>
              <a:t>What are the costs?</a:t>
            </a:r>
          </a:p>
        </p:txBody>
      </p:sp>
    </p:spTree>
    <p:extLst>
      <p:ext uri="{BB962C8B-B14F-4D97-AF65-F5344CB8AC3E}">
        <p14:creationId xmlns:p14="http://schemas.microsoft.com/office/powerpoint/2010/main" val="233124686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p:txBody>
          <a:bodyPr/>
          <a:lstStyle/>
          <a:p>
            <a:r>
              <a:rPr lang="en-US"/>
              <a:t>Parallel Hash Tables</a:t>
            </a:r>
          </a:p>
        </p:txBody>
      </p:sp>
      <p:sp>
        <p:nvSpPr>
          <p:cNvPr id="22530" name="Rectangle 2"/>
          <p:cNvSpPr>
            <a:spLocks noGrp="1" noChangeArrowheads="1"/>
          </p:cNvSpPr>
          <p:nvPr>
            <p:ph type="body" idx="1"/>
          </p:nvPr>
        </p:nvSpPr>
        <p:spPr/>
        <p:txBody>
          <a:bodyPr/>
          <a:lstStyle/>
          <a:p>
            <a:r>
              <a:rPr lang="en-US"/>
              <a:t>For each prefix length, 1...32, create hash table</a:t>
            </a:r>
          </a:p>
          <a:p>
            <a:pPr lvl="1"/>
            <a:r>
              <a:rPr lang="en-US"/>
              <a:t>Add prefix in appropriate table</a:t>
            </a:r>
          </a:p>
          <a:p>
            <a:pPr lvl="1"/>
            <a:r>
              <a:rPr lang="en-US"/>
              <a:t>When doing a lookup, create hashes and do lookups under each table for best match</a:t>
            </a:r>
          </a:p>
          <a:p>
            <a:r>
              <a:rPr lang="en-US"/>
              <a:t>Prefix expansion may let us get by with fewer tables</a:t>
            </a:r>
          </a:p>
        </p:txBody>
      </p:sp>
    </p:spTree>
    <p:extLst>
      <p:ext uri="{BB962C8B-B14F-4D97-AF65-F5344CB8AC3E}">
        <p14:creationId xmlns:p14="http://schemas.microsoft.com/office/powerpoint/2010/main" val="364794864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Protocol – IP</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1481" y="1525157"/>
            <a:ext cx="6400800" cy="5065712"/>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776726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p:txBody>
          <a:bodyPr/>
          <a:lstStyle/>
          <a:p>
            <a:r>
              <a:rPr lang="en-US"/>
              <a:t>What's used in modern routers?</a:t>
            </a:r>
          </a:p>
        </p:txBody>
      </p:sp>
      <p:sp>
        <p:nvSpPr>
          <p:cNvPr id="23554" name="Rectangle 2"/>
          <p:cNvSpPr>
            <a:spLocks noGrp="1" noChangeArrowheads="1"/>
          </p:cNvSpPr>
          <p:nvPr>
            <p:ph type="body" idx="1"/>
          </p:nvPr>
        </p:nvSpPr>
        <p:spPr/>
        <p:txBody>
          <a:bodyPr/>
          <a:lstStyle/>
          <a:p>
            <a:r>
              <a:rPr lang="en-US"/>
              <a:t>A fancy multi-bit trie (Tree Bitmaps)</a:t>
            </a:r>
          </a:p>
          <a:p>
            <a:r>
              <a:rPr lang="en-US"/>
              <a:t>Uses a bit vector to indicate present children and adjacent memory allocation</a:t>
            </a:r>
          </a:p>
        </p:txBody>
      </p:sp>
      <p:sp>
        <p:nvSpPr>
          <p:cNvPr id="23555" name="Rectangle 3"/>
          <p:cNvSpPr>
            <a:spLocks noChangeArrowheads="1"/>
          </p:cNvSpPr>
          <p:nvPr/>
        </p:nvSpPr>
        <p:spPr bwMode="auto">
          <a:xfrm>
            <a:off x="829440" y="3110726"/>
            <a:ext cx="2280960" cy="1244291"/>
          </a:xfrm>
          <a:prstGeom prst="rect">
            <a:avLst/>
          </a:prstGeom>
          <a:solidFill>
            <a:srgbClr val="99CC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81639" tIns="55221" rIns="81639" bIns="40820" anchor="ctr"/>
          <a:lstStyle/>
          <a:p>
            <a:pPr algn="ctr">
              <a:tabLst>
                <a:tab pos="656650" algn="l"/>
                <a:tab pos="1313299" algn="l"/>
                <a:tab pos="1969949" algn="l"/>
              </a:tabLst>
            </a:pPr>
            <a:r>
              <a:rPr lang="en-US">
                <a:solidFill>
                  <a:srgbClr val="000000"/>
                </a:solidFill>
              </a:rPr>
              <a:t>Parent Node</a:t>
            </a:r>
          </a:p>
          <a:p>
            <a:pPr algn="ctr">
              <a:tabLst>
                <a:tab pos="656650" algn="l"/>
                <a:tab pos="1313299" algn="l"/>
                <a:tab pos="1969949" algn="l"/>
              </a:tabLst>
            </a:pPr>
            <a:endParaRPr lang="en-US">
              <a:solidFill>
                <a:srgbClr val="000000"/>
              </a:solidFill>
            </a:endParaRPr>
          </a:p>
          <a:p>
            <a:pPr algn="ctr">
              <a:tabLst>
                <a:tab pos="656650" algn="l"/>
                <a:tab pos="1313299" algn="l"/>
                <a:tab pos="1969949" algn="l"/>
              </a:tabLst>
            </a:pPr>
            <a:endParaRPr lang="en-US">
              <a:solidFill>
                <a:srgbClr val="000000"/>
              </a:solidFill>
            </a:endParaRPr>
          </a:p>
          <a:p>
            <a:pPr algn="ctr">
              <a:tabLst>
                <a:tab pos="656650" algn="l"/>
                <a:tab pos="1313299" algn="l"/>
                <a:tab pos="1969949" algn="l"/>
              </a:tabLst>
            </a:pPr>
            <a:endParaRPr lang="en-US">
              <a:solidFill>
                <a:srgbClr val="000000"/>
              </a:solidFill>
            </a:endParaRPr>
          </a:p>
          <a:p>
            <a:pPr algn="ctr">
              <a:tabLst>
                <a:tab pos="656650" algn="l"/>
                <a:tab pos="1313299" algn="l"/>
                <a:tab pos="1969949" algn="l"/>
              </a:tabLst>
            </a:pPr>
            <a:endParaRPr lang="en-US">
              <a:solidFill>
                <a:srgbClr val="000000"/>
              </a:solidFill>
            </a:endParaRPr>
          </a:p>
        </p:txBody>
      </p:sp>
      <p:sp>
        <p:nvSpPr>
          <p:cNvPr id="23556" name="Text Box 4"/>
          <p:cNvSpPr txBox="1">
            <a:spLocks noChangeArrowheads="1"/>
          </p:cNvSpPr>
          <p:nvPr/>
        </p:nvSpPr>
        <p:spPr bwMode="auto">
          <a:xfrm>
            <a:off x="829441" y="3525490"/>
            <a:ext cx="1110240" cy="54581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81639" tIns="55221" rIns="81639" bIns="40820"/>
          <a:lstStyle>
            <a:lvl1pPr>
              <a:tabLst>
                <a:tab pos="723900" algn="l"/>
              </a:tabLst>
              <a:defRPr>
                <a:solidFill>
                  <a:srgbClr val="000000"/>
                </a:solidFill>
                <a:latin typeface="Arial" charset="0"/>
                <a:ea typeface="ＭＳ Ｐゴシック" charset="0"/>
                <a:cs typeface="Arial" charset="0"/>
              </a:defRPr>
            </a:lvl1pPr>
            <a:lvl2pPr>
              <a:tabLst>
                <a:tab pos="723900" algn="l"/>
              </a:tabLst>
              <a:defRPr>
                <a:solidFill>
                  <a:srgbClr val="000000"/>
                </a:solidFill>
                <a:latin typeface="Arial" charset="0"/>
                <a:ea typeface="ＭＳ Ｐゴシック" charset="0"/>
                <a:cs typeface="Arial" charset="0"/>
              </a:defRPr>
            </a:lvl2pPr>
            <a:lvl3pPr>
              <a:tabLst>
                <a:tab pos="723900" algn="l"/>
              </a:tabLst>
              <a:defRPr>
                <a:solidFill>
                  <a:srgbClr val="000000"/>
                </a:solidFill>
                <a:latin typeface="Arial" charset="0"/>
                <a:ea typeface="ＭＳ Ｐゴシック" charset="0"/>
                <a:cs typeface="Arial" charset="0"/>
              </a:defRPr>
            </a:lvl3pPr>
            <a:lvl4pPr>
              <a:tabLst>
                <a:tab pos="723900" algn="l"/>
              </a:tabLst>
              <a:defRPr>
                <a:solidFill>
                  <a:srgbClr val="000000"/>
                </a:solidFill>
                <a:latin typeface="Arial" charset="0"/>
                <a:ea typeface="ＭＳ Ｐゴシック" charset="0"/>
                <a:cs typeface="Arial" charset="0"/>
              </a:defRPr>
            </a:lvl4pPr>
            <a:lvl5pPr>
              <a:tabLst>
                <a:tab pos="723900" algn="l"/>
              </a:tabLst>
              <a:defRPr>
                <a:solidFill>
                  <a:srgbClr val="000000"/>
                </a:solidFill>
                <a:latin typeface="Arial" charset="0"/>
                <a:ea typeface="ＭＳ Ｐゴシック" charset="0"/>
                <a:cs typeface="Arial"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Arial"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Arial"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Arial"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Arial" charset="0"/>
              </a:defRPr>
            </a:lvl9pPr>
          </a:lstStyle>
          <a:p>
            <a:r>
              <a:rPr lang="en-US"/>
              <a:t>Bit Vector:</a:t>
            </a:r>
          </a:p>
          <a:p>
            <a:r>
              <a:rPr lang="en-US"/>
              <a:t>1101</a:t>
            </a:r>
          </a:p>
        </p:txBody>
      </p:sp>
      <p:sp>
        <p:nvSpPr>
          <p:cNvPr id="23557" name="Rectangle 5"/>
          <p:cNvSpPr>
            <a:spLocks noChangeArrowheads="1"/>
          </p:cNvSpPr>
          <p:nvPr/>
        </p:nvSpPr>
        <p:spPr bwMode="auto">
          <a:xfrm>
            <a:off x="2695680" y="4977162"/>
            <a:ext cx="2280960" cy="1244291"/>
          </a:xfrm>
          <a:prstGeom prst="rect">
            <a:avLst/>
          </a:prstGeom>
          <a:solidFill>
            <a:srgbClr val="99CC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81639" tIns="55221" rIns="81639" bIns="40820" anchor="ctr"/>
          <a:lstStyle/>
          <a:p>
            <a:pPr algn="ctr">
              <a:tabLst>
                <a:tab pos="656650" algn="l"/>
                <a:tab pos="1313299" algn="l"/>
                <a:tab pos="1969949" algn="l"/>
              </a:tabLst>
            </a:pPr>
            <a:r>
              <a:rPr lang="en-US">
                <a:solidFill>
                  <a:srgbClr val="000000"/>
                </a:solidFill>
              </a:rPr>
              <a:t>Child Node</a:t>
            </a:r>
          </a:p>
          <a:p>
            <a:pPr algn="ctr">
              <a:tabLst>
                <a:tab pos="656650" algn="l"/>
                <a:tab pos="1313299" algn="l"/>
                <a:tab pos="1969949" algn="l"/>
              </a:tabLst>
            </a:pPr>
            <a:endParaRPr lang="en-US">
              <a:solidFill>
                <a:srgbClr val="000000"/>
              </a:solidFill>
            </a:endParaRPr>
          </a:p>
          <a:p>
            <a:pPr algn="ctr">
              <a:tabLst>
                <a:tab pos="656650" algn="l"/>
                <a:tab pos="1313299" algn="l"/>
                <a:tab pos="1969949" algn="l"/>
              </a:tabLst>
            </a:pPr>
            <a:endParaRPr lang="en-US">
              <a:solidFill>
                <a:srgbClr val="000000"/>
              </a:solidFill>
            </a:endParaRPr>
          </a:p>
          <a:p>
            <a:pPr algn="ctr">
              <a:tabLst>
                <a:tab pos="656650" algn="l"/>
                <a:tab pos="1313299" algn="l"/>
                <a:tab pos="1969949" algn="l"/>
              </a:tabLst>
            </a:pPr>
            <a:endParaRPr lang="en-US">
              <a:solidFill>
                <a:srgbClr val="000000"/>
              </a:solidFill>
            </a:endParaRPr>
          </a:p>
          <a:p>
            <a:pPr algn="ctr">
              <a:tabLst>
                <a:tab pos="656650" algn="l"/>
                <a:tab pos="1313299" algn="l"/>
                <a:tab pos="1969949" algn="l"/>
              </a:tabLst>
            </a:pPr>
            <a:endParaRPr lang="en-US">
              <a:solidFill>
                <a:srgbClr val="000000"/>
              </a:solidFill>
            </a:endParaRPr>
          </a:p>
        </p:txBody>
      </p:sp>
      <p:sp>
        <p:nvSpPr>
          <p:cNvPr id="23558" name="Text Box 6"/>
          <p:cNvSpPr txBox="1">
            <a:spLocks noChangeArrowheads="1"/>
          </p:cNvSpPr>
          <p:nvPr/>
        </p:nvSpPr>
        <p:spPr bwMode="auto">
          <a:xfrm>
            <a:off x="2695681" y="5391926"/>
            <a:ext cx="1110240" cy="54581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81639" tIns="55221" rIns="81639" bIns="40820"/>
          <a:lstStyle>
            <a:lvl1pPr>
              <a:tabLst>
                <a:tab pos="723900" algn="l"/>
              </a:tabLst>
              <a:defRPr>
                <a:solidFill>
                  <a:srgbClr val="000000"/>
                </a:solidFill>
                <a:latin typeface="Arial" charset="0"/>
                <a:ea typeface="ＭＳ Ｐゴシック" charset="0"/>
                <a:cs typeface="Arial" charset="0"/>
              </a:defRPr>
            </a:lvl1pPr>
            <a:lvl2pPr>
              <a:tabLst>
                <a:tab pos="723900" algn="l"/>
              </a:tabLst>
              <a:defRPr>
                <a:solidFill>
                  <a:srgbClr val="000000"/>
                </a:solidFill>
                <a:latin typeface="Arial" charset="0"/>
                <a:ea typeface="ＭＳ Ｐゴシック" charset="0"/>
                <a:cs typeface="Arial" charset="0"/>
              </a:defRPr>
            </a:lvl2pPr>
            <a:lvl3pPr>
              <a:tabLst>
                <a:tab pos="723900" algn="l"/>
              </a:tabLst>
              <a:defRPr>
                <a:solidFill>
                  <a:srgbClr val="000000"/>
                </a:solidFill>
                <a:latin typeface="Arial" charset="0"/>
                <a:ea typeface="ＭＳ Ｐゴシック" charset="0"/>
                <a:cs typeface="Arial" charset="0"/>
              </a:defRPr>
            </a:lvl3pPr>
            <a:lvl4pPr>
              <a:tabLst>
                <a:tab pos="723900" algn="l"/>
              </a:tabLst>
              <a:defRPr>
                <a:solidFill>
                  <a:srgbClr val="000000"/>
                </a:solidFill>
                <a:latin typeface="Arial" charset="0"/>
                <a:ea typeface="ＭＳ Ｐゴシック" charset="0"/>
                <a:cs typeface="Arial" charset="0"/>
              </a:defRPr>
            </a:lvl4pPr>
            <a:lvl5pPr>
              <a:tabLst>
                <a:tab pos="723900" algn="l"/>
              </a:tabLst>
              <a:defRPr>
                <a:solidFill>
                  <a:srgbClr val="000000"/>
                </a:solidFill>
                <a:latin typeface="Arial" charset="0"/>
                <a:ea typeface="ＭＳ Ｐゴシック" charset="0"/>
                <a:cs typeface="Arial"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Arial"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Arial"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Arial"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Arial" charset="0"/>
              </a:defRPr>
            </a:lvl9pPr>
          </a:lstStyle>
          <a:p>
            <a:r>
              <a:rPr lang="en-US"/>
              <a:t>Bit Vector:</a:t>
            </a:r>
          </a:p>
          <a:p>
            <a:r>
              <a:rPr lang="en-US"/>
              <a:t>0000</a:t>
            </a:r>
          </a:p>
        </p:txBody>
      </p:sp>
      <p:sp>
        <p:nvSpPr>
          <p:cNvPr id="23559" name="Rectangle 7"/>
          <p:cNvSpPr>
            <a:spLocks noChangeArrowheads="1"/>
          </p:cNvSpPr>
          <p:nvPr/>
        </p:nvSpPr>
        <p:spPr bwMode="auto">
          <a:xfrm>
            <a:off x="414720" y="4977162"/>
            <a:ext cx="2280960" cy="1244291"/>
          </a:xfrm>
          <a:prstGeom prst="rect">
            <a:avLst/>
          </a:prstGeom>
          <a:solidFill>
            <a:srgbClr val="99CC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81639" tIns="55221" rIns="81639" bIns="40820" anchor="ctr"/>
          <a:lstStyle/>
          <a:p>
            <a:pPr algn="ctr">
              <a:tabLst>
                <a:tab pos="656650" algn="l"/>
                <a:tab pos="1313299" algn="l"/>
                <a:tab pos="1969949" algn="l"/>
              </a:tabLst>
            </a:pPr>
            <a:r>
              <a:rPr lang="en-US">
                <a:solidFill>
                  <a:srgbClr val="000000"/>
                </a:solidFill>
              </a:rPr>
              <a:t>Child Node</a:t>
            </a:r>
          </a:p>
          <a:p>
            <a:pPr algn="ctr">
              <a:tabLst>
                <a:tab pos="656650" algn="l"/>
                <a:tab pos="1313299" algn="l"/>
                <a:tab pos="1969949" algn="l"/>
              </a:tabLst>
            </a:pPr>
            <a:endParaRPr lang="en-US">
              <a:solidFill>
                <a:srgbClr val="000000"/>
              </a:solidFill>
            </a:endParaRPr>
          </a:p>
          <a:p>
            <a:pPr algn="ctr">
              <a:tabLst>
                <a:tab pos="656650" algn="l"/>
                <a:tab pos="1313299" algn="l"/>
                <a:tab pos="1969949" algn="l"/>
              </a:tabLst>
            </a:pPr>
            <a:endParaRPr lang="en-US">
              <a:solidFill>
                <a:srgbClr val="000000"/>
              </a:solidFill>
            </a:endParaRPr>
          </a:p>
          <a:p>
            <a:pPr algn="ctr">
              <a:tabLst>
                <a:tab pos="656650" algn="l"/>
                <a:tab pos="1313299" algn="l"/>
                <a:tab pos="1969949" algn="l"/>
              </a:tabLst>
            </a:pPr>
            <a:endParaRPr lang="en-US">
              <a:solidFill>
                <a:srgbClr val="000000"/>
              </a:solidFill>
            </a:endParaRPr>
          </a:p>
          <a:p>
            <a:pPr algn="ctr">
              <a:tabLst>
                <a:tab pos="656650" algn="l"/>
                <a:tab pos="1313299" algn="l"/>
                <a:tab pos="1969949" algn="l"/>
              </a:tabLst>
            </a:pPr>
            <a:endParaRPr lang="en-US">
              <a:solidFill>
                <a:srgbClr val="000000"/>
              </a:solidFill>
            </a:endParaRPr>
          </a:p>
        </p:txBody>
      </p:sp>
      <p:sp>
        <p:nvSpPr>
          <p:cNvPr id="23560" name="Text Box 8"/>
          <p:cNvSpPr txBox="1">
            <a:spLocks noChangeArrowheads="1"/>
          </p:cNvSpPr>
          <p:nvPr/>
        </p:nvSpPr>
        <p:spPr bwMode="auto">
          <a:xfrm>
            <a:off x="414721" y="5391926"/>
            <a:ext cx="1110240" cy="54581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81639" tIns="55221" rIns="81639" bIns="40820"/>
          <a:lstStyle>
            <a:lvl1pPr>
              <a:tabLst>
                <a:tab pos="723900" algn="l"/>
              </a:tabLst>
              <a:defRPr>
                <a:solidFill>
                  <a:srgbClr val="000000"/>
                </a:solidFill>
                <a:latin typeface="Arial" charset="0"/>
                <a:ea typeface="ＭＳ Ｐゴシック" charset="0"/>
                <a:cs typeface="Arial" charset="0"/>
              </a:defRPr>
            </a:lvl1pPr>
            <a:lvl2pPr>
              <a:tabLst>
                <a:tab pos="723900" algn="l"/>
              </a:tabLst>
              <a:defRPr>
                <a:solidFill>
                  <a:srgbClr val="000000"/>
                </a:solidFill>
                <a:latin typeface="Arial" charset="0"/>
                <a:ea typeface="ＭＳ Ｐゴシック" charset="0"/>
                <a:cs typeface="Arial" charset="0"/>
              </a:defRPr>
            </a:lvl2pPr>
            <a:lvl3pPr>
              <a:tabLst>
                <a:tab pos="723900" algn="l"/>
              </a:tabLst>
              <a:defRPr>
                <a:solidFill>
                  <a:srgbClr val="000000"/>
                </a:solidFill>
                <a:latin typeface="Arial" charset="0"/>
                <a:ea typeface="ＭＳ Ｐゴシック" charset="0"/>
                <a:cs typeface="Arial" charset="0"/>
              </a:defRPr>
            </a:lvl3pPr>
            <a:lvl4pPr>
              <a:tabLst>
                <a:tab pos="723900" algn="l"/>
              </a:tabLst>
              <a:defRPr>
                <a:solidFill>
                  <a:srgbClr val="000000"/>
                </a:solidFill>
                <a:latin typeface="Arial" charset="0"/>
                <a:ea typeface="ＭＳ Ｐゴシック" charset="0"/>
                <a:cs typeface="Arial" charset="0"/>
              </a:defRPr>
            </a:lvl4pPr>
            <a:lvl5pPr>
              <a:tabLst>
                <a:tab pos="723900" algn="l"/>
              </a:tabLst>
              <a:defRPr>
                <a:solidFill>
                  <a:srgbClr val="000000"/>
                </a:solidFill>
                <a:latin typeface="Arial" charset="0"/>
                <a:ea typeface="ＭＳ Ｐゴシック" charset="0"/>
                <a:cs typeface="Arial"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Arial"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Arial"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Arial"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Arial" charset="0"/>
              </a:defRPr>
            </a:lvl9pPr>
          </a:lstStyle>
          <a:p>
            <a:r>
              <a:rPr lang="en-US"/>
              <a:t>Bit Vector:</a:t>
            </a:r>
          </a:p>
          <a:p>
            <a:r>
              <a:rPr lang="en-US"/>
              <a:t>0000</a:t>
            </a:r>
          </a:p>
        </p:txBody>
      </p:sp>
      <p:sp>
        <p:nvSpPr>
          <p:cNvPr id="23561" name="Rectangle 9"/>
          <p:cNvSpPr>
            <a:spLocks noChangeArrowheads="1"/>
          </p:cNvSpPr>
          <p:nvPr/>
        </p:nvSpPr>
        <p:spPr bwMode="auto">
          <a:xfrm>
            <a:off x="4976640" y="4977162"/>
            <a:ext cx="2280960" cy="1244291"/>
          </a:xfrm>
          <a:prstGeom prst="rect">
            <a:avLst/>
          </a:prstGeom>
          <a:solidFill>
            <a:srgbClr val="99CC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81639" tIns="55221" rIns="81639" bIns="40820" anchor="ctr"/>
          <a:lstStyle/>
          <a:p>
            <a:pPr algn="ctr">
              <a:tabLst>
                <a:tab pos="656650" algn="l"/>
                <a:tab pos="1313299" algn="l"/>
                <a:tab pos="1969949" algn="l"/>
              </a:tabLst>
            </a:pPr>
            <a:r>
              <a:rPr lang="en-US">
                <a:solidFill>
                  <a:srgbClr val="000000"/>
                </a:solidFill>
              </a:rPr>
              <a:t>Child Node</a:t>
            </a:r>
          </a:p>
          <a:p>
            <a:pPr algn="ctr">
              <a:tabLst>
                <a:tab pos="656650" algn="l"/>
                <a:tab pos="1313299" algn="l"/>
                <a:tab pos="1969949" algn="l"/>
              </a:tabLst>
            </a:pPr>
            <a:endParaRPr lang="en-US">
              <a:solidFill>
                <a:srgbClr val="000000"/>
              </a:solidFill>
            </a:endParaRPr>
          </a:p>
          <a:p>
            <a:pPr algn="ctr">
              <a:tabLst>
                <a:tab pos="656650" algn="l"/>
                <a:tab pos="1313299" algn="l"/>
                <a:tab pos="1969949" algn="l"/>
              </a:tabLst>
            </a:pPr>
            <a:endParaRPr lang="en-US">
              <a:solidFill>
                <a:srgbClr val="000000"/>
              </a:solidFill>
            </a:endParaRPr>
          </a:p>
          <a:p>
            <a:pPr algn="ctr">
              <a:tabLst>
                <a:tab pos="656650" algn="l"/>
                <a:tab pos="1313299" algn="l"/>
                <a:tab pos="1969949" algn="l"/>
              </a:tabLst>
            </a:pPr>
            <a:endParaRPr lang="en-US">
              <a:solidFill>
                <a:srgbClr val="000000"/>
              </a:solidFill>
            </a:endParaRPr>
          </a:p>
          <a:p>
            <a:pPr algn="ctr">
              <a:tabLst>
                <a:tab pos="656650" algn="l"/>
                <a:tab pos="1313299" algn="l"/>
                <a:tab pos="1969949" algn="l"/>
              </a:tabLst>
            </a:pPr>
            <a:endParaRPr lang="en-US">
              <a:solidFill>
                <a:srgbClr val="000000"/>
              </a:solidFill>
            </a:endParaRPr>
          </a:p>
        </p:txBody>
      </p:sp>
      <p:sp>
        <p:nvSpPr>
          <p:cNvPr id="23562" name="Text Box 10"/>
          <p:cNvSpPr txBox="1">
            <a:spLocks noChangeArrowheads="1"/>
          </p:cNvSpPr>
          <p:nvPr/>
        </p:nvSpPr>
        <p:spPr bwMode="auto">
          <a:xfrm>
            <a:off x="4976641" y="5391926"/>
            <a:ext cx="1110240" cy="54581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81639" tIns="55221" rIns="81639" bIns="40820"/>
          <a:lstStyle>
            <a:lvl1pPr>
              <a:tabLst>
                <a:tab pos="723900" algn="l"/>
              </a:tabLst>
              <a:defRPr>
                <a:solidFill>
                  <a:srgbClr val="000000"/>
                </a:solidFill>
                <a:latin typeface="Arial" charset="0"/>
                <a:ea typeface="ＭＳ Ｐゴシック" charset="0"/>
                <a:cs typeface="Arial" charset="0"/>
              </a:defRPr>
            </a:lvl1pPr>
            <a:lvl2pPr>
              <a:tabLst>
                <a:tab pos="723900" algn="l"/>
              </a:tabLst>
              <a:defRPr>
                <a:solidFill>
                  <a:srgbClr val="000000"/>
                </a:solidFill>
                <a:latin typeface="Arial" charset="0"/>
                <a:ea typeface="ＭＳ Ｐゴシック" charset="0"/>
                <a:cs typeface="Arial" charset="0"/>
              </a:defRPr>
            </a:lvl2pPr>
            <a:lvl3pPr>
              <a:tabLst>
                <a:tab pos="723900" algn="l"/>
              </a:tabLst>
              <a:defRPr>
                <a:solidFill>
                  <a:srgbClr val="000000"/>
                </a:solidFill>
                <a:latin typeface="Arial" charset="0"/>
                <a:ea typeface="ＭＳ Ｐゴシック" charset="0"/>
                <a:cs typeface="Arial" charset="0"/>
              </a:defRPr>
            </a:lvl3pPr>
            <a:lvl4pPr>
              <a:tabLst>
                <a:tab pos="723900" algn="l"/>
              </a:tabLst>
              <a:defRPr>
                <a:solidFill>
                  <a:srgbClr val="000000"/>
                </a:solidFill>
                <a:latin typeface="Arial" charset="0"/>
                <a:ea typeface="ＭＳ Ｐゴシック" charset="0"/>
                <a:cs typeface="Arial" charset="0"/>
              </a:defRPr>
            </a:lvl4pPr>
            <a:lvl5pPr>
              <a:tabLst>
                <a:tab pos="723900" algn="l"/>
              </a:tabLst>
              <a:defRPr>
                <a:solidFill>
                  <a:srgbClr val="000000"/>
                </a:solidFill>
                <a:latin typeface="Arial" charset="0"/>
                <a:ea typeface="ＭＳ Ｐゴシック" charset="0"/>
                <a:cs typeface="Arial"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Arial"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Arial"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Arial"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Arial" charset="0"/>
              </a:defRPr>
            </a:lvl9pPr>
          </a:lstStyle>
          <a:p>
            <a:r>
              <a:rPr lang="en-US"/>
              <a:t>Bit Vector:</a:t>
            </a:r>
          </a:p>
          <a:p>
            <a:r>
              <a:rPr lang="en-US"/>
              <a:t>0000</a:t>
            </a:r>
          </a:p>
        </p:txBody>
      </p:sp>
      <p:sp>
        <p:nvSpPr>
          <p:cNvPr id="23563" name="Line 11"/>
          <p:cNvSpPr>
            <a:spLocks noChangeShapeType="1"/>
          </p:cNvSpPr>
          <p:nvPr/>
        </p:nvSpPr>
        <p:spPr bwMode="auto">
          <a:xfrm flipH="1">
            <a:off x="828001" y="4147635"/>
            <a:ext cx="1039680" cy="103690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82945" tIns="41473" rIns="82945" bIns="41473"/>
          <a:lstStyle/>
          <a:p>
            <a:endParaRPr lang="en-US"/>
          </a:p>
        </p:txBody>
      </p:sp>
      <p:sp>
        <p:nvSpPr>
          <p:cNvPr id="23564" name="Text Box 12"/>
          <p:cNvSpPr txBox="1">
            <a:spLocks noChangeArrowheads="1"/>
          </p:cNvSpPr>
          <p:nvPr/>
        </p:nvSpPr>
        <p:spPr bwMode="auto">
          <a:xfrm>
            <a:off x="2027520" y="3525490"/>
            <a:ext cx="1082880" cy="54581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81639" tIns="55221" rIns="81639" bIns="40820"/>
          <a:lstStyle>
            <a:lvl1pPr>
              <a:tabLst>
                <a:tab pos="723900" algn="l"/>
              </a:tabLst>
              <a:defRPr>
                <a:solidFill>
                  <a:srgbClr val="000000"/>
                </a:solidFill>
                <a:latin typeface="Arial" charset="0"/>
                <a:ea typeface="ＭＳ Ｐゴシック" charset="0"/>
                <a:cs typeface="Arial" charset="0"/>
              </a:defRPr>
            </a:lvl1pPr>
            <a:lvl2pPr>
              <a:tabLst>
                <a:tab pos="723900" algn="l"/>
              </a:tabLst>
              <a:defRPr>
                <a:solidFill>
                  <a:srgbClr val="000000"/>
                </a:solidFill>
                <a:latin typeface="Arial" charset="0"/>
                <a:ea typeface="ＭＳ Ｐゴシック" charset="0"/>
                <a:cs typeface="Arial" charset="0"/>
              </a:defRPr>
            </a:lvl2pPr>
            <a:lvl3pPr>
              <a:tabLst>
                <a:tab pos="723900" algn="l"/>
              </a:tabLst>
              <a:defRPr>
                <a:solidFill>
                  <a:srgbClr val="000000"/>
                </a:solidFill>
                <a:latin typeface="Arial" charset="0"/>
                <a:ea typeface="ＭＳ Ｐゴシック" charset="0"/>
                <a:cs typeface="Arial" charset="0"/>
              </a:defRPr>
            </a:lvl3pPr>
            <a:lvl4pPr>
              <a:tabLst>
                <a:tab pos="723900" algn="l"/>
              </a:tabLst>
              <a:defRPr>
                <a:solidFill>
                  <a:srgbClr val="000000"/>
                </a:solidFill>
                <a:latin typeface="Arial" charset="0"/>
                <a:ea typeface="ＭＳ Ｐゴシック" charset="0"/>
                <a:cs typeface="Arial" charset="0"/>
              </a:defRPr>
            </a:lvl4pPr>
            <a:lvl5pPr>
              <a:tabLst>
                <a:tab pos="723900" algn="l"/>
              </a:tabLst>
              <a:defRPr>
                <a:solidFill>
                  <a:srgbClr val="000000"/>
                </a:solidFill>
                <a:latin typeface="Arial" charset="0"/>
                <a:ea typeface="ＭＳ Ｐゴシック" charset="0"/>
                <a:cs typeface="Arial"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Arial"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Arial"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Arial"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Arial" charset="0"/>
              </a:defRPr>
            </a:lvl9pPr>
          </a:lstStyle>
          <a:p>
            <a:pPr algn="ctr"/>
            <a:r>
              <a:rPr lang="en-US"/>
              <a:t>Next Hop:</a:t>
            </a:r>
          </a:p>
          <a:p>
            <a:pPr algn="ctr"/>
            <a:r>
              <a:rPr lang="en-US"/>
              <a:t>A</a:t>
            </a:r>
          </a:p>
        </p:txBody>
      </p:sp>
      <p:sp>
        <p:nvSpPr>
          <p:cNvPr id="23565" name="Text Box 13"/>
          <p:cNvSpPr txBox="1">
            <a:spLocks noChangeArrowheads="1"/>
          </p:cNvSpPr>
          <p:nvPr/>
        </p:nvSpPr>
        <p:spPr bwMode="auto">
          <a:xfrm>
            <a:off x="1612800" y="5391926"/>
            <a:ext cx="1082880" cy="54581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81639" tIns="55221" rIns="81639" bIns="40820"/>
          <a:lstStyle>
            <a:lvl1pPr>
              <a:tabLst>
                <a:tab pos="723900" algn="l"/>
              </a:tabLst>
              <a:defRPr>
                <a:solidFill>
                  <a:srgbClr val="000000"/>
                </a:solidFill>
                <a:latin typeface="Arial" charset="0"/>
                <a:ea typeface="ＭＳ Ｐゴシック" charset="0"/>
                <a:cs typeface="Arial" charset="0"/>
              </a:defRPr>
            </a:lvl1pPr>
            <a:lvl2pPr>
              <a:tabLst>
                <a:tab pos="723900" algn="l"/>
              </a:tabLst>
              <a:defRPr>
                <a:solidFill>
                  <a:srgbClr val="000000"/>
                </a:solidFill>
                <a:latin typeface="Arial" charset="0"/>
                <a:ea typeface="ＭＳ Ｐゴシック" charset="0"/>
                <a:cs typeface="Arial" charset="0"/>
              </a:defRPr>
            </a:lvl2pPr>
            <a:lvl3pPr>
              <a:tabLst>
                <a:tab pos="723900" algn="l"/>
              </a:tabLst>
              <a:defRPr>
                <a:solidFill>
                  <a:srgbClr val="000000"/>
                </a:solidFill>
                <a:latin typeface="Arial" charset="0"/>
                <a:ea typeface="ＭＳ Ｐゴシック" charset="0"/>
                <a:cs typeface="Arial" charset="0"/>
              </a:defRPr>
            </a:lvl3pPr>
            <a:lvl4pPr>
              <a:tabLst>
                <a:tab pos="723900" algn="l"/>
              </a:tabLst>
              <a:defRPr>
                <a:solidFill>
                  <a:srgbClr val="000000"/>
                </a:solidFill>
                <a:latin typeface="Arial" charset="0"/>
                <a:ea typeface="ＭＳ Ｐゴシック" charset="0"/>
                <a:cs typeface="Arial" charset="0"/>
              </a:defRPr>
            </a:lvl4pPr>
            <a:lvl5pPr>
              <a:tabLst>
                <a:tab pos="723900" algn="l"/>
              </a:tabLst>
              <a:defRPr>
                <a:solidFill>
                  <a:srgbClr val="000000"/>
                </a:solidFill>
                <a:latin typeface="Arial" charset="0"/>
                <a:ea typeface="ＭＳ Ｐゴシック" charset="0"/>
                <a:cs typeface="Arial"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Arial"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Arial"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Arial"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Arial" charset="0"/>
              </a:defRPr>
            </a:lvl9pPr>
          </a:lstStyle>
          <a:p>
            <a:pPr algn="ctr"/>
            <a:r>
              <a:rPr lang="en-US"/>
              <a:t>Next Hop:</a:t>
            </a:r>
          </a:p>
          <a:p>
            <a:pPr algn="ctr"/>
            <a:r>
              <a:rPr lang="en-US"/>
              <a:t>B</a:t>
            </a:r>
          </a:p>
        </p:txBody>
      </p:sp>
      <p:sp>
        <p:nvSpPr>
          <p:cNvPr id="23566" name="Text Box 14"/>
          <p:cNvSpPr txBox="1">
            <a:spLocks noChangeArrowheads="1"/>
          </p:cNvSpPr>
          <p:nvPr/>
        </p:nvSpPr>
        <p:spPr bwMode="auto">
          <a:xfrm>
            <a:off x="3893760" y="5391926"/>
            <a:ext cx="1082880" cy="54581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81639" tIns="55221" rIns="81639" bIns="40820"/>
          <a:lstStyle>
            <a:lvl1pPr>
              <a:tabLst>
                <a:tab pos="723900" algn="l"/>
              </a:tabLst>
              <a:defRPr>
                <a:solidFill>
                  <a:srgbClr val="000000"/>
                </a:solidFill>
                <a:latin typeface="Arial" charset="0"/>
                <a:ea typeface="ＭＳ Ｐゴシック" charset="0"/>
                <a:cs typeface="Arial" charset="0"/>
              </a:defRPr>
            </a:lvl1pPr>
            <a:lvl2pPr>
              <a:tabLst>
                <a:tab pos="723900" algn="l"/>
              </a:tabLst>
              <a:defRPr>
                <a:solidFill>
                  <a:srgbClr val="000000"/>
                </a:solidFill>
                <a:latin typeface="Arial" charset="0"/>
                <a:ea typeface="ＭＳ Ｐゴシック" charset="0"/>
                <a:cs typeface="Arial" charset="0"/>
              </a:defRPr>
            </a:lvl2pPr>
            <a:lvl3pPr>
              <a:tabLst>
                <a:tab pos="723900" algn="l"/>
              </a:tabLst>
              <a:defRPr>
                <a:solidFill>
                  <a:srgbClr val="000000"/>
                </a:solidFill>
                <a:latin typeface="Arial" charset="0"/>
                <a:ea typeface="ＭＳ Ｐゴシック" charset="0"/>
                <a:cs typeface="Arial" charset="0"/>
              </a:defRPr>
            </a:lvl3pPr>
            <a:lvl4pPr>
              <a:tabLst>
                <a:tab pos="723900" algn="l"/>
              </a:tabLst>
              <a:defRPr>
                <a:solidFill>
                  <a:srgbClr val="000000"/>
                </a:solidFill>
                <a:latin typeface="Arial" charset="0"/>
                <a:ea typeface="ＭＳ Ｐゴシック" charset="0"/>
                <a:cs typeface="Arial" charset="0"/>
              </a:defRPr>
            </a:lvl4pPr>
            <a:lvl5pPr>
              <a:tabLst>
                <a:tab pos="723900" algn="l"/>
              </a:tabLst>
              <a:defRPr>
                <a:solidFill>
                  <a:srgbClr val="000000"/>
                </a:solidFill>
                <a:latin typeface="Arial" charset="0"/>
                <a:ea typeface="ＭＳ Ｐゴシック" charset="0"/>
                <a:cs typeface="Arial"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Arial"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Arial"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Arial"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Arial" charset="0"/>
              </a:defRPr>
            </a:lvl9pPr>
          </a:lstStyle>
          <a:p>
            <a:pPr algn="ctr"/>
            <a:r>
              <a:rPr lang="en-US"/>
              <a:t>Next Hop:</a:t>
            </a:r>
          </a:p>
          <a:p>
            <a:pPr algn="ctr"/>
            <a:r>
              <a:rPr lang="en-US"/>
              <a:t>C</a:t>
            </a:r>
          </a:p>
        </p:txBody>
      </p:sp>
      <p:sp>
        <p:nvSpPr>
          <p:cNvPr id="23567" name="Text Box 15"/>
          <p:cNvSpPr txBox="1">
            <a:spLocks noChangeArrowheads="1"/>
          </p:cNvSpPr>
          <p:nvPr/>
        </p:nvSpPr>
        <p:spPr bwMode="auto">
          <a:xfrm>
            <a:off x="6174720" y="5391926"/>
            <a:ext cx="1082880" cy="54581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81639" tIns="55221" rIns="81639" bIns="40820"/>
          <a:lstStyle>
            <a:lvl1pPr>
              <a:tabLst>
                <a:tab pos="723900" algn="l"/>
              </a:tabLst>
              <a:defRPr>
                <a:solidFill>
                  <a:srgbClr val="000000"/>
                </a:solidFill>
                <a:latin typeface="Arial" charset="0"/>
                <a:ea typeface="ＭＳ Ｐゴシック" charset="0"/>
                <a:cs typeface="Arial" charset="0"/>
              </a:defRPr>
            </a:lvl1pPr>
            <a:lvl2pPr>
              <a:tabLst>
                <a:tab pos="723900" algn="l"/>
              </a:tabLst>
              <a:defRPr>
                <a:solidFill>
                  <a:srgbClr val="000000"/>
                </a:solidFill>
                <a:latin typeface="Arial" charset="0"/>
                <a:ea typeface="ＭＳ Ｐゴシック" charset="0"/>
                <a:cs typeface="Arial" charset="0"/>
              </a:defRPr>
            </a:lvl2pPr>
            <a:lvl3pPr>
              <a:tabLst>
                <a:tab pos="723900" algn="l"/>
              </a:tabLst>
              <a:defRPr>
                <a:solidFill>
                  <a:srgbClr val="000000"/>
                </a:solidFill>
                <a:latin typeface="Arial" charset="0"/>
                <a:ea typeface="ＭＳ Ｐゴシック" charset="0"/>
                <a:cs typeface="Arial" charset="0"/>
              </a:defRPr>
            </a:lvl3pPr>
            <a:lvl4pPr>
              <a:tabLst>
                <a:tab pos="723900" algn="l"/>
              </a:tabLst>
              <a:defRPr>
                <a:solidFill>
                  <a:srgbClr val="000000"/>
                </a:solidFill>
                <a:latin typeface="Arial" charset="0"/>
                <a:ea typeface="ＭＳ Ｐゴシック" charset="0"/>
                <a:cs typeface="Arial" charset="0"/>
              </a:defRPr>
            </a:lvl4pPr>
            <a:lvl5pPr>
              <a:tabLst>
                <a:tab pos="723900" algn="l"/>
              </a:tabLst>
              <a:defRPr>
                <a:solidFill>
                  <a:srgbClr val="000000"/>
                </a:solidFill>
                <a:latin typeface="Arial" charset="0"/>
                <a:ea typeface="ＭＳ Ｐゴシック" charset="0"/>
                <a:cs typeface="Arial"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Arial"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Arial"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Arial"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Lst>
              <a:defRPr>
                <a:solidFill>
                  <a:srgbClr val="000000"/>
                </a:solidFill>
                <a:latin typeface="Arial" charset="0"/>
                <a:ea typeface="ＭＳ Ｐゴシック" charset="0"/>
                <a:cs typeface="Arial" charset="0"/>
              </a:defRPr>
            </a:lvl9pPr>
          </a:lstStyle>
          <a:p>
            <a:pPr algn="ctr"/>
            <a:r>
              <a:rPr lang="en-US"/>
              <a:t>Next Hop:</a:t>
            </a:r>
          </a:p>
          <a:p>
            <a:pPr algn="ctr"/>
            <a:r>
              <a:rPr lang="en-US"/>
              <a:t>D</a:t>
            </a:r>
          </a:p>
        </p:txBody>
      </p:sp>
      <p:sp>
        <p:nvSpPr>
          <p:cNvPr id="23568" name="Text Box 16"/>
          <p:cNvSpPr txBox="1">
            <a:spLocks noChangeArrowheads="1"/>
          </p:cNvSpPr>
          <p:nvPr/>
        </p:nvSpPr>
        <p:spPr bwMode="auto">
          <a:xfrm>
            <a:off x="1036800" y="6221454"/>
            <a:ext cx="6013440" cy="4421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81639" tIns="63220" rIns="81639" bIns="40820"/>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Arial" charset="0"/>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Arial" charset="0"/>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Arial" charset="0"/>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Arial" charset="0"/>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Arial"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Arial"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Arial"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Arial"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Arial" charset="0"/>
              </a:defRPr>
            </a:lvl9pPr>
          </a:lstStyle>
          <a:p>
            <a:r>
              <a:rPr lang="en-US" sz="2500" b="1"/>
              <a:t>00                       01                      11</a:t>
            </a:r>
          </a:p>
        </p:txBody>
      </p:sp>
    </p:spTree>
    <p:extLst>
      <p:ext uri="{BB962C8B-B14F-4D97-AF65-F5344CB8AC3E}">
        <p14:creationId xmlns:p14="http://schemas.microsoft.com/office/powerpoint/2010/main" val="422598944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The Internet was Once Classy…</a:t>
            </a:r>
            <a:endParaRPr lang="en-US" dirty="0"/>
          </a:p>
        </p:txBody>
      </p:sp>
      <p:sp>
        <p:nvSpPr>
          <p:cNvPr id="3" name="Content Placeholder 2"/>
          <p:cNvSpPr>
            <a:spLocks noGrp="1"/>
          </p:cNvSpPr>
          <p:nvPr>
            <p:ph idx="1"/>
          </p:nvPr>
        </p:nvSpPr>
        <p:spPr/>
        <p:txBody>
          <a:bodyPr>
            <a:normAutofit/>
          </a:bodyPr>
          <a:lstStyle/>
          <a:p>
            <a:r>
              <a:rPr lang="en-US" sz="2400" dirty="0"/>
              <a:t>Ethernet addresses globally unique, but flat</a:t>
            </a:r>
          </a:p>
          <a:p>
            <a:r>
              <a:rPr lang="en-US" sz="2400" dirty="0"/>
              <a:t>IP addresses are hierarchical</a:t>
            </a:r>
          </a:p>
          <a:p>
            <a:pPr lvl="1"/>
            <a:r>
              <a:rPr lang="en-US" sz="2000" dirty="0"/>
              <a:t>Network identifier portion, host identifier portion</a:t>
            </a:r>
          </a:p>
          <a:p>
            <a:r>
              <a:rPr lang="en-US" sz="2400" dirty="0"/>
              <a:t>Addresses are 32 bits</a:t>
            </a:r>
          </a:p>
          <a:p>
            <a:r>
              <a:rPr lang="en-US" sz="2400" dirty="0"/>
              <a:t>Divided into "classes" based on number of associated hosts</a:t>
            </a:r>
          </a:p>
          <a:p>
            <a:r>
              <a:rPr lang="en-US" sz="2400" dirty="0"/>
              <a:t>Most common:</a:t>
            </a:r>
          </a:p>
          <a:p>
            <a:endParaRPr lang="en-US" sz="2800" dirty="0"/>
          </a:p>
        </p:txBody>
      </p:sp>
      <p:pic>
        <p:nvPicPr>
          <p:cNvPr id="5" name="Picture 4">
            <a:extLst>
              <a:ext uri="{FF2B5EF4-FFF2-40B4-BE49-F238E27FC236}">
                <a16:creationId xmlns:a16="http://schemas.microsoft.com/office/drawing/2014/main" id="{6557A135-0DA1-0861-70DC-B82B9488E7E3}"/>
              </a:ext>
            </a:extLst>
          </p:cNvPr>
          <p:cNvPicPr>
            <a:picLocks noChangeAspect="1"/>
          </p:cNvPicPr>
          <p:nvPr/>
        </p:nvPicPr>
        <p:blipFill>
          <a:blip r:embed="rId3"/>
          <a:stretch>
            <a:fillRect/>
          </a:stretch>
        </p:blipFill>
        <p:spPr>
          <a:xfrm>
            <a:off x="261427" y="4350489"/>
            <a:ext cx="8780112" cy="2407152"/>
          </a:xfrm>
          <a:prstGeom prst="rect">
            <a:avLst/>
          </a:prstGeom>
        </p:spPr>
      </p:pic>
    </p:spTree>
    <p:extLst>
      <p:ext uri="{BB962C8B-B14F-4D97-AF65-F5344CB8AC3E}">
        <p14:creationId xmlns:p14="http://schemas.microsoft.com/office/powerpoint/2010/main" val="752436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p:txBody>
          <a:bodyPr/>
          <a:lstStyle/>
          <a:p>
            <a:r>
              <a:rPr lang="en-US"/>
              <a:t>Class Schemes</a:t>
            </a: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8880" y="2007571"/>
            <a:ext cx="5806080" cy="359173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20456760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Internet is now Classless</a:t>
            </a:r>
            <a:endParaRPr lang="en-US" dirty="0"/>
          </a:p>
        </p:txBody>
      </p:sp>
      <p:sp>
        <p:nvSpPr>
          <p:cNvPr id="3" name="Content Placeholder 2"/>
          <p:cNvSpPr>
            <a:spLocks noGrp="1"/>
          </p:cNvSpPr>
          <p:nvPr>
            <p:ph idx="1"/>
          </p:nvPr>
        </p:nvSpPr>
        <p:spPr/>
        <p:txBody>
          <a:bodyPr>
            <a:normAutofit fontScale="92500" lnSpcReduction="10000"/>
          </a:bodyPr>
          <a:lstStyle/>
          <a:p>
            <a:r>
              <a:rPr lang="en-US" dirty="0"/>
              <a:t>Classless </a:t>
            </a:r>
            <a:r>
              <a:rPr lang="en-US" dirty="0" err="1"/>
              <a:t>Interdomain</a:t>
            </a:r>
            <a:r>
              <a:rPr lang="en-US" dirty="0"/>
              <a:t> Routing (CIDR)</a:t>
            </a:r>
          </a:p>
          <a:p>
            <a:r>
              <a:rPr lang="en-US" dirty="0"/>
              <a:t>Class-based routing is not all that efficient</a:t>
            </a:r>
          </a:p>
          <a:p>
            <a:pPr lvl="1"/>
            <a:r>
              <a:rPr lang="en-US" dirty="0"/>
              <a:t>Class A address range can't be subdivided</a:t>
            </a:r>
          </a:p>
          <a:p>
            <a:pPr lvl="1"/>
            <a:r>
              <a:rPr lang="en-US" dirty="0"/>
              <a:t>Everything happens on an 8 bit boundary</a:t>
            </a:r>
          </a:p>
          <a:p>
            <a:pPr lvl="1"/>
            <a:r>
              <a:rPr lang="en-US" dirty="0"/>
              <a:t>Wastes usable address space</a:t>
            </a:r>
          </a:p>
          <a:p>
            <a:r>
              <a:rPr lang="en-US" dirty="0"/>
              <a:t>CIDR allows you to specify length of network part:</a:t>
            </a:r>
          </a:p>
          <a:p>
            <a:pPr lvl="1"/>
            <a:r>
              <a:rPr lang="en-US" dirty="0"/>
              <a:t>1.2.0.0/16 = 16 bits are network, 16 for hosts</a:t>
            </a:r>
          </a:p>
          <a:p>
            <a:pPr lvl="2"/>
            <a:r>
              <a:rPr lang="en-US" dirty="0"/>
              <a:t>Same division as a Class B network</a:t>
            </a:r>
          </a:p>
          <a:p>
            <a:pPr lvl="1"/>
            <a:r>
              <a:rPr lang="en-US" dirty="0"/>
              <a:t>Need not divide on byte boundary</a:t>
            </a:r>
          </a:p>
        </p:txBody>
      </p:sp>
    </p:spTree>
    <p:extLst>
      <p:ext uri="{BB962C8B-B14F-4D97-AF65-F5344CB8AC3E}">
        <p14:creationId xmlns:p14="http://schemas.microsoft.com/office/powerpoint/2010/main" val="1853734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7A619-6D9C-2E2F-4D81-B3A24B31B16A}"/>
              </a:ext>
            </a:extLst>
          </p:cNvPr>
          <p:cNvSpPr>
            <a:spLocks noGrp="1"/>
          </p:cNvSpPr>
          <p:nvPr>
            <p:ph type="title"/>
          </p:nvPr>
        </p:nvSpPr>
        <p:spPr/>
        <p:txBody>
          <a:bodyPr/>
          <a:lstStyle/>
          <a:p>
            <a:r>
              <a:rPr lang="en-US" dirty="0"/>
              <a:t>Subnet Mask</a:t>
            </a:r>
          </a:p>
        </p:txBody>
      </p:sp>
      <p:sp>
        <p:nvSpPr>
          <p:cNvPr id="3" name="Content Placeholder 2">
            <a:extLst>
              <a:ext uri="{FF2B5EF4-FFF2-40B4-BE49-F238E27FC236}">
                <a16:creationId xmlns:a16="http://schemas.microsoft.com/office/drawing/2014/main" id="{08831857-040A-40C4-F4AF-4D79549833B6}"/>
              </a:ext>
            </a:extLst>
          </p:cNvPr>
          <p:cNvSpPr>
            <a:spLocks noGrp="1"/>
          </p:cNvSpPr>
          <p:nvPr>
            <p:ph idx="1"/>
          </p:nvPr>
        </p:nvSpPr>
        <p:spPr/>
        <p:txBody>
          <a:bodyPr>
            <a:normAutofit fontScale="92500" lnSpcReduction="20000"/>
          </a:bodyPr>
          <a:lstStyle/>
          <a:p>
            <a:r>
              <a:rPr lang="en-US" dirty="0"/>
              <a:t>A subnet mask is a 32-bit number used to divide an IP address into a host portion and network portion. </a:t>
            </a:r>
          </a:p>
          <a:p>
            <a:r>
              <a:rPr lang="en-US" dirty="0"/>
              <a:t>A subnet mask defines the range of hosts available within the network. The IP address network portion identifies the network on which a host resides. </a:t>
            </a:r>
          </a:p>
          <a:p>
            <a:r>
              <a:rPr lang="en-US" dirty="0"/>
              <a:t>The IP address host portion identifies the host within the network. Together, the host and network portion make up the host's unique IP address.</a:t>
            </a:r>
          </a:p>
          <a:p>
            <a:endParaRPr lang="en-US" dirty="0"/>
          </a:p>
        </p:txBody>
      </p:sp>
      <p:sp>
        <p:nvSpPr>
          <p:cNvPr id="4" name="Slide Number Placeholder 3">
            <a:extLst>
              <a:ext uri="{FF2B5EF4-FFF2-40B4-BE49-F238E27FC236}">
                <a16:creationId xmlns:a16="http://schemas.microsoft.com/office/drawing/2014/main" id="{3F450B58-7B0E-D76C-B52B-B4F184977773}"/>
              </a:ext>
            </a:extLst>
          </p:cNvPr>
          <p:cNvSpPr>
            <a:spLocks noGrp="1"/>
          </p:cNvSpPr>
          <p:nvPr>
            <p:ph type="sldNum" sz="quarter" idx="12"/>
          </p:nvPr>
        </p:nvSpPr>
        <p:spPr/>
        <p:txBody>
          <a:bodyPr/>
          <a:lstStyle/>
          <a:p>
            <a:fld id="{C0E55A7D-A780-DD49-A399-CF576673C229}" type="slidenum">
              <a:rPr lang="en-US" smtClean="0"/>
              <a:t>6</a:t>
            </a:fld>
            <a:endParaRPr lang="en-US"/>
          </a:p>
        </p:txBody>
      </p:sp>
    </p:spTree>
    <p:extLst>
      <p:ext uri="{BB962C8B-B14F-4D97-AF65-F5344CB8AC3E}">
        <p14:creationId xmlns:p14="http://schemas.microsoft.com/office/powerpoint/2010/main" val="560313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456481" y="564540"/>
            <a:ext cx="8228160" cy="747439"/>
          </a:xfrm>
          <a:ln/>
        </p:spPr>
        <p:txBody>
          <a:bodyPr tIns="35203">
            <a:normAutofit fontScale="9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Subnet Example</a:t>
            </a:r>
          </a:p>
        </p:txBody>
      </p:sp>
      <p:sp>
        <p:nvSpPr>
          <p:cNvPr id="18434" name="Rectangle 2"/>
          <p:cNvSpPr>
            <a:spLocks noGrp="1" noChangeArrowheads="1"/>
          </p:cNvSpPr>
          <p:nvPr>
            <p:ph type="body" idx="1"/>
          </p:nvPr>
        </p:nvSpPr>
        <p:spPr>
          <a:xfrm>
            <a:off x="456481" y="1451672"/>
            <a:ext cx="8228160" cy="4696334"/>
          </a:xfrm>
          <a:ln/>
        </p:spPr>
        <p:txBody>
          <a:bodyPr>
            <a:normAutofit lnSpcReduction="10000"/>
          </a:bodyPr>
          <a:lstStyle/>
          <a:p>
            <a:pPr marL="391686" indent="-293764">
              <a:buSzPct val="90000"/>
              <a:buFont typeface="Aria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Two hosts:</a:t>
            </a:r>
          </a:p>
          <a:p>
            <a:pPr marL="783372" lvl="1" indent="-260644">
              <a:buSzPct val="70000"/>
              <a:buFont typeface="Aria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1.2.3.4</a:t>
            </a:r>
            <a:br>
              <a:rPr lang="en-US" dirty="0"/>
            </a:br>
            <a:r>
              <a:rPr lang="en-US" sz="2200" dirty="0">
                <a:latin typeface="Courier New" charset="0"/>
              </a:rPr>
              <a:t>0000 0001  0000 0010  0000 0011  0000 0100</a:t>
            </a:r>
          </a:p>
          <a:p>
            <a:pPr marL="783372" lvl="1" indent="-260644">
              <a:buSzPct val="70000"/>
              <a:buFont typeface="Aria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1.2.3.150</a:t>
            </a:r>
            <a:br>
              <a:rPr lang="en-US" dirty="0"/>
            </a:br>
            <a:r>
              <a:rPr lang="en-US" sz="2200" dirty="0">
                <a:latin typeface="Courier New" charset="0"/>
              </a:rPr>
              <a:t>0000 0001  0000 0010  0000 0011  1001 0110</a:t>
            </a:r>
          </a:p>
          <a:p>
            <a:pPr marL="783372" lvl="1" indent="-260644">
              <a:buSzPct val="70000"/>
              <a:buFont typeface="Aria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Subnet Mask: 255.255.255.0</a:t>
            </a:r>
            <a:br>
              <a:rPr lang="en-US" dirty="0"/>
            </a:br>
            <a:r>
              <a:rPr lang="en-US" sz="2200" dirty="0">
                <a:latin typeface="Courier New" charset="0"/>
              </a:rPr>
              <a:t>1111 1111  1111 1111  1111 1111  0000 0000</a:t>
            </a:r>
          </a:p>
          <a:p>
            <a:pPr marL="391686" indent="-293764">
              <a:buSzPct val="90000"/>
              <a:buFont typeface="Aria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Are they in the same network?</a:t>
            </a:r>
          </a:p>
          <a:p>
            <a:pPr marL="783372" lvl="1" indent="-260644">
              <a:buSzPct val="70000"/>
              <a:buFont typeface="Aria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Binary AND operation between each host and the subnet</a:t>
            </a:r>
          </a:p>
          <a:p>
            <a:pPr marL="1175057" lvl="2" indent="-195843">
              <a:buSzPct val="70000"/>
              <a:buFont typeface="Aria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Same result for both hosts?</a:t>
            </a:r>
          </a:p>
        </p:txBody>
      </p:sp>
      <p:pic>
        <p:nvPicPr>
          <p:cNvPr id="4" name="Picture 3">
            <a:extLst>
              <a:ext uri="{FF2B5EF4-FFF2-40B4-BE49-F238E27FC236}">
                <a16:creationId xmlns:a16="http://schemas.microsoft.com/office/drawing/2014/main" id="{C05EE181-480A-E70C-1542-F28326905EA7}"/>
              </a:ext>
            </a:extLst>
          </p:cNvPr>
          <p:cNvPicPr>
            <a:picLocks noChangeAspect="1"/>
          </p:cNvPicPr>
          <p:nvPr/>
        </p:nvPicPr>
        <p:blipFill>
          <a:blip r:embed="rId3"/>
          <a:stretch>
            <a:fillRect/>
          </a:stretch>
        </p:blipFill>
        <p:spPr>
          <a:xfrm>
            <a:off x="916135" y="2022748"/>
            <a:ext cx="7308851" cy="4023103"/>
          </a:xfrm>
          <a:prstGeom prst="rect">
            <a:avLst/>
          </a:prstGeom>
        </p:spPr>
      </p:pic>
    </p:spTree>
    <p:extLst>
      <p:ext uri="{BB962C8B-B14F-4D97-AF65-F5344CB8AC3E}">
        <p14:creationId xmlns:p14="http://schemas.microsoft.com/office/powerpoint/2010/main" val="316588840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p:txBody>
          <a:bodyPr/>
          <a:lstStyle/>
          <a:p>
            <a:r>
              <a:rPr lang="en-US"/>
              <a:t>CIDR vs. Subnetting</a:t>
            </a:r>
          </a:p>
        </p:txBody>
      </p:sp>
      <p:sp>
        <p:nvSpPr>
          <p:cNvPr id="19458" name="Rectangle 2"/>
          <p:cNvSpPr>
            <a:spLocks noGrp="1" noChangeArrowheads="1"/>
          </p:cNvSpPr>
          <p:nvPr>
            <p:ph type="body" idx="1"/>
          </p:nvPr>
        </p:nvSpPr>
        <p:spPr/>
        <p:txBody>
          <a:bodyPr/>
          <a:lstStyle/>
          <a:p>
            <a:r>
              <a:rPr lang="en-US" dirty="0"/>
              <a:t>CIDR lets routers determine which network is associated with a set of hosts</a:t>
            </a:r>
          </a:p>
          <a:p>
            <a:r>
              <a:rPr lang="en-US" dirty="0"/>
              <a:t>Hosts within a network have to figure out if they are in the </a:t>
            </a:r>
            <a:r>
              <a:rPr lang="en-US" b="1" dirty="0"/>
              <a:t>same network or not</a:t>
            </a:r>
          </a:p>
          <a:p>
            <a:pPr lvl="1"/>
            <a:r>
              <a:rPr lang="en-US" dirty="0"/>
              <a:t>Can bypass a router if they are</a:t>
            </a:r>
          </a:p>
          <a:p>
            <a:pPr lvl="1"/>
            <a:r>
              <a:rPr lang="en-US" dirty="0"/>
              <a:t>They use subnets to figure it out</a:t>
            </a:r>
          </a:p>
          <a:p>
            <a:r>
              <a:rPr lang="en-US" dirty="0"/>
              <a:t>How does </a:t>
            </a:r>
            <a:r>
              <a:rPr lang="en-US" dirty="0" err="1"/>
              <a:t>subnetting</a:t>
            </a:r>
            <a:r>
              <a:rPr lang="en-US" dirty="0"/>
              <a:t> work?</a:t>
            </a:r>
          </a:p>
          <a:p>
            <a:pPr lvl="1"/>
            <a:r>
              <a:rPr lang="en-US" dirty="0"/>
              <a:t>Given a subnet mask and perform a </a:t>
            </a:r>
            <a:r>
              <a:rPr lang="en-US" b="1" dirty="0"/>
              <a:t>binary AND</a:t>
            </a:r>
          </a:p>
        </p:txBody>
      </p:sp>
    </p:spTree>
    <p:extLst>
      <p:ext uri="{BB962C8B-B14F-4D97-AF65-F5344CB8AC3E}">
        <p14:creationId xmlns:p14="http://schemas.microsoft.com/office/powerpoint/2010/main" val="47797870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456481" y="564540"/>
            <a:ext cx="8228160" cy="747439"/>
          </a:xfrm>
          <a:ln/>
        </p:spPr>
        <p:txBody>
          <a:bodyPr tIns="35203">
            <a:normAutofit fontScale="9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Fragmentation and Reassembly</a:t>
            </a:r>
          </a:p>
        </p:txBody>
      </p:sp>
      <p:sp>
        <p:nvSpPr>
          <p:cNvPr id="12290" name="Rectangle 2"/>
          <p:cNvSpPr>
            <a:spLocks noGrp="1" noChangeArrowheads="1"/>
          </p:cNvSpPr>
          <p:nvPr>
            <p:ph type="body" idx="1"/>
          </p:nvPr>
        </p:nvSpPr>
        <p:spPr>
          <a:xfrm>
            <a:off x="456481" y="1451672"/>
            <a:ext cx="8228160" cy="4596963"/>
          </a:xfrm>
          <a:ln/>
        </p:spPr>
        <p:txBody>
          <a:bodyPr>
            <a:normAutofit fontScale="85000" lnSpcReduction="10000"/>
          </a:bodyPr>
          <a:lstStyle/>
          <a:p>
            <a:pPr marL="391686" indent="-293764">
              <a:buClr>
                <a:srgbClr val="800000"/>
              </a:buClr>
              <a:buSzPct val="90000"/>
              <a:buFont typeface="Aria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Maximum Transmission Unit (MTU)</a:t>
            </a:r>
          </a:p>
          <a:p>
            <a:pPr marL="791736" lvl="1" indent="-293764">
              <a:buClr>
                <a:srgbClr val="800000"/>
              </a:buClr>
              <a:buSzPct val="90000"/>
              <a:buFont typeface="Aria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Recall that </a:t>
            </a:r>
            <a:r>
              <a:rPr lang="en-US" dirty="0" err="1"/>
              <a:t>ethenrt</a:t>
            </a:r>
            <a:r>
              <a:rPr lang="en-US" dirty="0"/>
              <a:t> packet had a </a:t>
            </a:r>
            <a:r>
              <a:rPr lang="en-US" dirty="0" err="1"/>
              <a:t>lmit</a:t>
            </a:r>
            <a:r>
              <a:rPr lang="en-US" dirty="0"/>
              <a:t> of 1500 bytes</a:t>
            </a:r>
          </a:p>
          <a:p>
            <a:pPr marL="391686" indent="-293764">
              <a:buClr>
                <a:srgbClr val="800000"/>
              </a:buClr>
              <a:buSzPct val="90000"/>
              <a:buFont typeface="Aria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Routers can split packets into pieces for hosts to reassemble</a:t>
            </a:r>
          </a:p>
          <a:p>
            <a:pPr marL="791736" lvl="1" indent="-293764">
              <a:buClr>
                <a:srgbClr val="800000"/>
              </a:buClr>
              <a:buSzPct val="90000"/>
              <a:buFont typeface="Aria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Breaking up of info into smaller chunks at the end system is called segmentation. And the same thing when performed at the router is called fragmentation (a lot of work for routers)</a:t>
            </a:r>
          </a:p>
          <a:p>
            <a:pPr marL="791736" lvl="1" indent="-293764">
              <a:buClr>
                <a:srgbClr val="800000"/>
              </a:buClr>
              <a:buSzPct val="90000"/>
              <a:buFont typeface="Aria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Routers do not reassemble =&gt; end hosts would need to</a:t>
            </a:r>
          </a:p>
          <a:p>
            <a:pPr marL="391686" indent="-293764">
              <a:buClr>
                <a:srgbClr val="800000"/>
              </a:buClr>
              <a:buSzPct val="90000"/>
              <a:buFont typeface="Aria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Identifier, Flags (MF), Offset (/8) fields involved</a:t>
            </a:r>
          </a:p>
        </p:txBody>
      </p:sp>
    </p:spTree>
    <p:extLst>
      <p:ext uri="{BB962C8B-B14F-4D97-AF65-F5344CB8AC3E}">
        <p14:creationId xmlns:p14="http://schemas.microsoft.com/office/powerpoint/2010/main" val="344992672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990000"/>
      </a:accent1>
      <a:accent2>
        <a:srgbClr val="C0504D"/>
      </a:accent2>
      <a:accent3>
        <a:srgbClr val="9BBB59"/>
      </a:accent3>
      <a:accent4>
        <a:srgbClr val="8064A2"/>
      </a:accent4>
      <a:accent5>
        <a:srgbClr val="4BACC6"/>
      </a:accent5>
      <a:accent6>
        <a:srgbClr val="F79646"/>
      </a:accent6>
      <a:hlink>
        <a:srgbClr val="990000"/>
      </a:hlink>
      <a:folHlink>
        <a:srgbClr val="99000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32520</TotalTime>
  <Words>1164</Words>
  <Application>Microsoft Office PowerPoint</Application>
  <PresentationFormat>On-screen Show (4:3)</PresentationFormat>
  <Paragraphs>201</Paragraphs>
  <Slides>20</Slides>
  <Notes>15</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0</vt:i4>
      </vt:variant>
      <vt:variant>
        <vt:lpstr>Slide Titles</vt:lpstr>
      </vt:variant>
      <vt:variant>
        <vt:i4>20</vt:i4>
      </vt:variant>
    </vt:vector>
  </HeadingPairs>
  <TitlesOfParts>
    <vt:vector size="25" baseType="lpstr">
      <vt:lpstr>Arial</vt:lpstr>
      <vt:lpstr>Calibri</vt:lpstr>
      <vt:lpstr>Courier New</vt:lpstr>
      <vt:lpstr>Helvetica</vt:lpstr>
      <vt:lpstr>Office Theme</vt:lpstr>
      <vt:lpstr>Welcome to the Network Layer!</vt:lpstr>
      <vt:lpstr>Internet Protocol – IP</vt:lpstr>
      <vt:lpstr>The Internet was Once Classy…</vt:lpstr>
      <vt:lpstr>Class Schemes</vt:lpstr>
      <vt:lpstr>The Internet is now Classless</vt:lpstr>
      <vt:lpstr>Subnet Mask</vt:lpstr>
      <vt:lpstr>Subnet Example</vt:lpstr>
      <vt:lpstr>CIDR vs. Subnetting</vt:lpstr>
      <vt:lpstr>Fragmentation and Reassembly</vt:lpstr>
      <vt:lpstr>Fragmentation Example</vt:lpstr>
      <vt:lpstr>If I were implementing a router, how would I handle prefixes?</vt:lpstr>
      <vt:lpstr>Longest Prefix Matching</vt:lpstr>
      <vt:lpstr>Longest Prefix Matching</vt:lpstr>
      <vt:lpstr>Longest Prefix Matching</vt:lpstr>
      <vt:lpstr>Classical Binary Trie</vt:lpstr>
      <vt:lpstr>Path Compressed Trie</vt:lpstr>
      <vt:lpstr>Multi-bit Tries</vt:lpstr>
      <vt:lpstr>Prefix Expansion</vt:lpstr>
      <vt:lpstr>Parallel Hash Tables</vt:lpstr>
      <vt:lpstr>What's used in modern routers?</vt:lpstr>
    </vt:vector>
  </TitlesOfParts>
  <Company>WPI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3516 – Computer Networks </dc:title>
  <dc:creator>Craig Shue</dc:creator>
  <cp:lastModifiedBy>Taneja, Shubbhi</cp:lastModifiedBy>
  <cp:revision>242</cp:revision>
  <dcterms:created xsi:type="dcterms:W3CDTF">2011-08-25T13:36:50Z</dcterms:created>
  <dcterms:modified xsi:type="dcterms:W3CDTF">2024-04-02T14:38:52Z</dcterms:modified>
</cp:coreProperties>
</file>