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1369" r:id="rId2"/>
    <p:sldId id="368" r:id="rId3"/>
    <p:sldId id="1356" r:id="rId4"/>
    <p:sldId id="369" r:id="rId5"/>
    <p:sldId id="370" r:id="rId6"/>
    <p:sldId id="1357" r:id="rId7"/>
    <p:sldId id="1358" r:id="rId8"/>
    <p:sldId id="1359" r:id="rId9"/>
    <p:sldId id="371" r:id="rId10"/>
    <p:sldId id="372" r:id="rId11"/>
    <p:sldId id="373" r:id="rId12"/>
    <p:sldId id="1361" r:id="rId13"/>
    <p:sldId id="1360" r:id="rId14"/>
    <p:sldId id="374" r:id="rId15"/>
    <p:sldId id="375" r:id="rId16"/>
    <p:sldId id="441" r:id="rId17"/>
    <p:sldId id="442" r:id="rId18"/>
    <p:sldId id="443" r:id="rId19"/>
    <p:sldId id="444" r:id="rId20"/>
    <p:sldId id="445" r:id="rId21"/>
    <p:sldId id="448" r:id="rId22"/>
    <p:sldId id="446" r:id="rId23"/>
    <p:sldId id="447" r:id="rId24"/>
    <p:sldId id="1363" r:id="rId25"/>
    <p:sldId id="449" r:id="rId26"/>
    <p:sldId id="1364" r:id="rId27"/>
    <p:sldId id="1365" r:id="rId28"/>
    <p:sldId id="452" r:id="rId29"/>
    <p:sldId id="453" r:id="rId30"/>
    <p:sldId id="454" r:id="rId31"/>
    <p:sldId id="456" r:id="rId32"/>
    <p:sldId id="457" r:id="rId33"/>
    <p:sldId id="1362" r:id="rId34"/>
    <p:sldId id="546" r:id="rId35"/>
    <p:sldId id="547" r:id="rId36"/>
    <p:sldId id="548" r:id="rId37"/>
    <p:sldId id="549" r:id="rId38"/>
    <p:sldId id="550" r:id="rId39"/>
    <p:sldId id="551" r:id="rId40"/>
    <p:sldId id="552" r:id="rId41"/>
    <p:sldId id="1366" r:id="rId42"/>
    <p:sldId id="1367" r:id="rId43"/>
    <p:sldId id="553" r:id="rId44"/>
    <p:sldId id="554" r:id="rId45"/>
    <p:sldId id="1368" r:id="rId46"/>
    <p:sldId id="555" r:id="rId47"/>
    <p:sldId id="523" r:id="rId48"/>
    <p:sldId id="524" r:id="rId49"/>
    <p:sldId id="1355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E4FF"/>
    <a:srgbClr val="FFF7C6"/>
    <a:srgbClr val="00BA01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FABF18-5FB0-463C-8A64-4E11A8FDA5E8}" v="8" dt="2024-04-08T20:29:05.8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45"/>
    <p:restoredTop sz="86837" autoAdjust="0"/>
  </p:normalViewPr>
  <p:slideViewPr>
    <p:cSldViewPr snapToGrid="0" snapToObjects="1">
      <p:cViewPr varScale="1">
        <p:scale>
          <a:sx n="96" d="100"/>
          <a:sy n="96" d="100"/>
        </p:scale>
        <p:origin x="187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Eric" userId="73f64648-5cc5-4491-b49f-26620bbd76e2" providerId="ADAL" clId="{F8FABF18-5FB0-463C-8A64-4E11A8FDA5E8}"/>
    <pc:docChg chg="custSel modSld">
      <pc:chgData name="Li, Eric" userId="73f64648-5cc5-4491-b49f-26620bbd76e2" providerId="ADAL" clId="{F8FABF18-5FB0-463C-8A64-4E11A8FDA5E8}" dt="2024-04-08T20:29:05.841" v="34" actId="13926"/>
      <pc:docMkLst>
        <pc:docMk/>
      </pc:docMkLst>
      <pc:sldChg chg="modSp mod">
        <pc:chgData name="Li, Eric" userId="73f64648-5cc5-4491-b49f-26620bbd76e2" providerId="ADAL" clId="{F8FABF18-5FB0-463C-8A64-4E11A8FDA5E8}" dt="2024-04-05T19:11:09.362" v="7" actId="207"/>
        <pc:sldMkLst>
          <pc:docMk/>
          <pc:sldMk cId="3107708479" sldId="442"/>
        </pc:sldMkLst>
        <pc:spChg chg="mod">
          <ac:chgData name="Li, Eric" userId="73f64648-5cc5-4491-b49f-26620bbd76e2" providerId="ADAL" clId="{F8FABF18-5FB0-463C-8A64-4E11A8FDA5E8}" dt="2024-04-05T19:11:09.362" v="7" actId="207"/>
          <ac:spMkLst>
            <pc:docMk/>
            <pc:sldMk cId="3107708479" sldId="442"/>
            <ac:spMk id="14338" creationId="{00000000-0000-0000-0000-000000000000}"/>
          </ac:spMkLst>
        </pc:spChg>
      </pc:sldChg>
      <pc:sldChg chg="modSp mod">
        <pc:chgData name="Li, Eric" userId="73f64648-5cc5-4491-b49f-26620bbd76e2" providerId="ADAL" clId="{F8FABF18-5FB0-463C-8A64-4E11A8FDA5E8}" dt="2024-04-05T19:12:47.194" v="8" actId="13926"/>
        <pc:sldMkLst>
          <pc:docMk/>
          <pc:sldMk cId="4129166649" sldId="447"/>
        </pc:sldMkLst>
        <pc:spChg chg="mod">
          <ac:chgData name="Li, Eric" userId="73f64648-5cc5-4491-b49f-26620bbd76e2" providerId="ADAL" clId="{F8FABF18-5FB0-463C-8A64-4E11A8FDA5E8}" dt="2024-04-05T19:12:47.194" v="8" actId="13926"/>
          <ac:spMkLst>
            <pc:docMk/>
            <pc:sldMk cId="4129166649" sldId="447"/>
            <ac:spMk id="19458" creationId="{00000000-0000-0000-0000-000000000000}"/>
          </ac:spMkLst>
        </pc:spChg>
      </pc:sldChg>
      <pc:sldChg chg="modSp">
        <pc:chgData name="Li, Eric" userId="73f64648-5cc5-4491-b49f-26620bbd76e2" providerId="ADAL" clId="{F8FABF18-5FB0-463C-8A64-4E11A8FDA5E8}" dt="2024-04-08T18:43:52.570" v="31" actId="13926"/>
        <pc:sldMkLst>
          <pc:docMk/>
          <pc:sldMk cId="256582893" sldId="449"/>
        </pc:sldMkLst>
        <pc:spChg chg="mod">
          <ac:chgData name="Li, Eric" userId="73f64648-5cc5-4491-b49f-26620bbd76e2" providerId="ADAL" clId="{F8FABF18-5FB0-463C-8A64-4E11A8FDA5E8}" dt="2024-04-08T18:43:52.570" v="31" actId="13926"/>
          <ac:spMkLst>
            <pc:docMk/>
            <pc:sldMk cId="256582893" sldId="449"/>
            <ac:spMk id="21506" creationId="{00000000-0000-0000-0000-000000000000}"/>
          </ac:spMkLst>
        </pc:spChg>
      </pc:sldChg>
      <pc:sldChg chg="modSp mod">
        <pc:chgData name="Li, Eric" userId="73f64648-5cc5-4491-b49f-26620bbd76e2" providerId="ADAL" clId="{F8FABF18-5FB0-463C-8A64-4E11A8FDA5E8}" dt="2024-04-08T18:46:53.811" v="32" actId="33524"/>
        <pc:sldMkLst>
          <pc:docMk/>
          <pc:sldMk cId="2433733799" sldId="456"/>
        </pc:sldMkLst>
        <pc:spChg chg="mod">
          <ac:chgData name="Li, Eric" userId="73f64648-5cc5-4491-b49f-26620bbd76e2" providerId="ADAL" clId="{F8FABF18-5FB0-463C-8A64-4E11A8FDA5E8}" dt="2024-04-08T18:46:53.811" v="32" actId="33524"/>
          <ac:spMkLst>
            <pc:docMk/>
            <pc:sldMk cId="2433733799" sldId="456"/>
            <ac:spMk id="25601" creationId="{00000000-0000-0000-0000-000000000000}"/>
          </ac:spMkLst>
        </pc:spChg>
      </pc:sldChg>
      <pc:sldChg chg="modSp mod">
        <pc:chgData name="Li, Eric" userId="73f64648-5cc5-4491-b49f-26620bbd76e2" providerId="ADAL" clId="{F8FABF18-5FB0-463C-8A64-4E11A8FDA5E8}" dt="2024-04-08T18:48:06.317" v="33" actId="13926"/>
        <pc:sldMkLst>
          <pc:docMk/>
          <pc:sldMk cId="2785914335" sldId="547"/>
        </pc:sldMkLst>
        <pc:spChg chg="mod">
          <ac:chgData name="Li, Eric" userId="73f64648-5cc5-4491-b49f-26620bbd76e2" providerId="ADAL" clId="{F8FABF18-5FB0-463C-8A64-4E11A8FDA5E8}" dt="2024-04-08T18:48:06.317" v="33" actId="13926"/>
          <ac:spMkLst>
            <pc:docMk/>
            <pc:sldMk cId="2785914335" sldId="547"/>
            <ac:spMk id="26626" creationId="{00000000-0000-0000-0000-000000000000}"/>
          </ac:spMkLst>
        </pc:spChg>
      </pc:sldChg>
      <pc:sldChg chg="modNotesTx">
        <pc:chgData name="Li, Eric" userId="73f64648-5cc5-4491-b49f-26620bbd76e2" providerId="ADAL" clId="{F8FABF18-5FB0-463C-8A64-4E11A8FDA5E8}" dt="2024-04-05T19:13:56.058" v="22" actId="113"/>
        <pc:sldMkLst>
          <pc:docMk/>
          <pc:sldMk cId="1996570282" sldId="1363"/>
        </pc:sldMkLst>
      </pc:sldChg>
      <pc:sldChg chg="modSp">
        <pc:chgData name="Li, Eric" userId="73f64648-5cc5-4491-b49f-26620bbd76e2" providerId="ADAL" clId="{F8FABF18-5FB0-463C-8A64-4E11A8FDA5E8}" dt="2024-04-08T20:29:05.841" v="34" actId="13926"/>
        <pc:sldMkLst>
          <pc:docMk/>
          <pc:sldMk cId="3369961782" sldId="1364"/>
        </pc:sldMkLst>
        <pc:spChg chg="mod">
          <ac:chgData name="Li, Eric" userId="73f64648-5cc5-4491-b49f-26620bbd76e2" providerId="ADAL" clId="{F8FABF18-5FB0-463C-8A64-4E11A8FDA5E8}" dt="2024-04-08T20:29:05.841" v="34" actId="13926"/>
          <ac:spMkLst>
            <pc:docMk/>
            <pc:sldMk cId="3369961782" sldId="1364"/>
            <ac:spMk id="3" creationId="{6D5024E6-BE05-7E5B-AF12-714FE84E9D21}"/>
          </ac:spMkLst>
        </pc:spChg>
      </pc:sldChg>
      <pc:sldChg chg="setBg modNotesTx">
        <pc:chgData name="Li, Eric" userId="73f64648-5cc5-4491-b49f-26620bbd76e2" providerId="ADAL" clId="{F8FABF18-5FB0-463C-8A64-4E11A8FDA5E8}" dt="2024-04-05T19:18:52.677" v="28"/>
        <pc:sldMkLst>
          <pc:docMk/>
          <pc:sldMk cId="2052106307" sldId="136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906D1-980A-4A43-B156-8CDED616832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D6EAD-42DF-3042-82FA-CCB15982D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290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EA01D-746B-E643-96EC-416FDABDFD2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B43EC-27F7-A44D-98E1-E904141C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231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31D3B9-B0D2-DA49-BB84-527976ED15FB}" type="slidenum">
              <a:rPr lang="en-US"/>
              <a:pPr/>
              <a:t>2</a:t>
            </a:fld>
            <a:endParaRPr lang="en-US"/>
          </a:p>
        </p:txBody>
      </p:sp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617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2070880-7F62-9B48-A70A-040AEADD8997}" type="slidenum">
              <a:rPr lang="en-US"/>
              <a:pPr/>
              <a:t>16</a:t>
            </a:fld>
            <a:endParaRPr lang="en-US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23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040156-0CEC-4346-81A6-53395A6D47AB}" type="slidenum">
              <a:rPr lang="en-US"/>
              <a:pPr/>
              <a:t>17</a:t>
            </a:fld>
            <a:endParaRPr lang="en-US"/>
          </a:p>
        </p:txBody>
      </p:sp>
      <p:sp>
        <p:nvSpPr>
          <p:cNvPr id="3788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78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64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056915-71C6-9344-A167-86ED7C549636}" type="slidenum">
              <a:rPr lang="en-US"/>
              <a:pPr/>
              <a:t>18</a:t>
            </a:fld>
            <a:endParaRPr lang="en-US"/>
          </a:p>
        </p:txBody>
      </p:sp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25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1DE559-64B0-3743-8FE1-53943705C2DF}" type="slidenum">
              <a:rPr lang="en-US"/>
              <a:pPr/>
              <a:t>19</a:t>
            </a:fld>
            <a:endParaRPr lang="en-US"/>
          </a:p>
        </p:txBody>
      </p:sp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http://www.tcpipguide.com/free/t_DNSMessageHeaderandQuestionSectionFormat.htm</a:t>
            </a:r>
          </a:p>
        </p:txBody>
      </p:sp>
    </p:spTree>
    <p:extLst>
      <p:ext uri="{BB962C8B-B14F-4D97-AF65-F5344CB8AC3E}">
        <p14:creationId xmlns:p14="http://schemas.microsoft.com/office/powerpoint/2010/main" val="588297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CA41D8-BFE4-D74E-A4C1-75BB0CBB14BC}" type="slidenum">
              <a:rPr lang="en-US"/>
              <a:pPr/>
              <a:t>20</a:t>
            </a:fld>
            <a:endParaRPr lang="en-US"/>
          </a:p>
        </p:txBody>
      </p:sp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04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1FD421-D5B5-A143-8A4B-815FD33E4D3D}" type="slidenum">
              <a:rPr lang="en-US"/>
              <a:pPr/>
              <a:t>21</a:t>
            </a:fld>
            <a:endParaRPr lang="en-US"/>
          </a:p>
        </p:txBody>
      </p:sp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41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4044AA6-08BA-7B47-9A14-4629154D1FF2}" type="slidenum">
              <a:rPr lang="en-US"/>
              <a:pPr/>
              <a:t>22</a:t>
            </a:fld>
            <a:endParaRPr lang="en-US"/>
          </a:p>
        </p:txBody>
      </p:sp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https://docs.oracle.com/cd/E19683-01/806-4077/dnsintro-130/index.html</a:t>
            </a:r>
          </a:p>
        </p:txBody>
      </p:sp>
    </p:spTree>
    <p:extLst>
      <p:ext uri="{BB962C8B-B14F-4D97-AF65-F5344CB8AC3E}">
        <p14:creationId xmlns:p14="http://schemas.microsoft.com/office/powerpoint/2010/main" val="2186246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405956A-76AC-0F4A-9648-CF7C57853244}" type="slidenum">
              <a:rPr lang="en-US"/>
              <a:pPr/>
              <a:t>23</a:t>
            </a:fld>
            <a:endParaRPr lang="en-US"/>
          </a:p>
        </p:txBody>
      </p:sp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82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IP-&gt;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B43EC-27F7-A44D-98E1-E904141C020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59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671BD97-7D94-E346-9C2E-F373DFA0850E}" type="slidenum">
              <a:rPr lang="en-US"/>
              <a:pPr/>
              <a:t>25</a:t>
            </a:fld>
            <a:endParaRPr lang="en-US"/>
          </a:p>
        </p:txBody>
      </p:sp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5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2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43E8A9-E17F-FC44-B09D-ADE0C247E328}" type="slidenum">
              <a:rPr lang="en-US"/>
              <a:pPr/>
              <a:t>4</a:t>
            </a:fld>
            <a:endParaRPr lang="en-US"/>
          </a:p>
        </p:txBody>
      </p:sp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519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C, </a:t>
            </a:r>
            <a:r>
              <a:rPr lang="en-US" dirty="0" err="1"/>
              <a:t>c,c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B43EC-27F7-A44D-98E1-E904141C020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93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0EA703-BFE2-CF41-922E-AF7B4793D035}" type="slidenum">
              <a:rPr lang="en-US"/>
              <a:pPr/>
              <a:t>28</a:t>
            </a:fld>
            <a:endParaRPr lang="en-US"/>
          </a:p>
        </p:txBody>
      </p:sp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937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2CA159-3210-9049-945A-9F98251209C8}" type="slidenum">
              <a:rPr lang="en-US"/>
              <a:pPr/>
              <a:t>29</a:t>
            </a:fld>
            <a:endParaRPr lang="en-US"/>
          </a:p>
        </p:txBody>
      </p:sp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https://security.stackexchange.com/questions/260178/how-does-the-attacker-guess-the-domain-name-in-a-dns-query-for-dns-cache-poisoni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913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7151EB-2E2C-A248-A8B6-DA70619D1763}" type="slidenum">
              <a:rPr lang="en-US"/>
              <a:pPr/>
              <a:t>31</a:t>
            </a:fld>
            <a:endParaRPr lang="en-US"/>
          </a:p>
        </p:txBody>
      </p:sp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229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BDF7D1-CDB6-ED42-9F6D-05868AF7162B}" type="slidenum">
              <a:rPr lang="en-US"/>
              <a:pPr/>
              <a:t>32</a:t>
            </a:fld>
            <a:endParaRPr lang="en-US"/>
          </a:p>
        </p:txBody>
      </p:sp>
      <p:sp>
        <p:nvSpPr>
          <p:cNvPr id="501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01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02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795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900891-8984-9B46-A1DF-C856A97A3CAB}" type="slidenum">
              <a:rPr lang="en-US"/>
              <a:pPr/>
              <a:t>34</a:t>
            </a:fld>
            <a:endParaRPr lang="en-US"/>
          </a:p>
        </p:txBody>
      </p:sp>
      <p:sp>
        <p:nvSpPr>
          <p:cNvPr id="645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45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428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E9452EF-81D1-1D44-B6B5-C7710D97E5A0}" type="slidenum">
              <a:rPr lang="en-US"/>
              <a:pPr/>
              <a:t>35</a:t>
            </a:fld>
            <a:endParaRPr lang="en-US"/>
          </a:p>
        </p:txBody>
      </p:sp>
      <p:sp>
        <p:nvSpPr>
          <p:cNvPr id="655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55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78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E37B1C-0C0F-F940-84D3-FD124F44501A}" type="slidenum">
              <a:rPr lang="en-US"/>
              <a:pPr/>
              <a:t>36</a:t>
            </a:fld>
            <a:endParaRPr lang="en-US"/>
          </a:p>
        </p:txBody>
      </p:sp>
      <p:sp>
        <p:nvSpPr>
          <p:cNvPr id="665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65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653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6387A6-6427-834D-A74C-9B4594BAD037}" type="slidenum">
              <a:rPr lang="en-US"/>
              <a:pPr/>
              <a:t>37</a:t>
            </a:fld>
            <a:endParaRPr lang="en-US"/>
          </a:p>
        </p:txBody>
      </p:sp>
      <p:sp>
        <p:nvSpPr>
          <p:cNvPr id="675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75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933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D08D189-F633-C84B-9DBF-403911495A8C}" type="slidenum">
              <a:rPr lang="en-US"/>
              <a:pPr/>
              <a:t>38</a:t>
            </a:fld>
            <a:endParaRPr lang="en-US"/>
          </a:p>
        </p:txBody>
      </p:sp>
      <p:sp>
        <p:nvSpPr>
          <p:cNvPr id="686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86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04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4C78EB-D99C-3847-9EA9-D4FD6555E7B4}" type="slidenum">
              <a:rPr lang="en-US"/>
              <a:pPr/>
              <a:t>5</a:t>
            </a:fld>
            <a:endParaRPr lang="en-US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052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501DE2-C5CA-074D-9AD0-80EEABFD8786}" type="slidenum">
              <a:rPr lang="en-US"/>
              <a:pPr/>
              <a:t>39</a:t>
            </a:fld>
            <a:endParaRPr lang="en-US"/>
          </a:p>
        </p:txBody>
      </p:sp>
      <p:sp>
        <p:nvSpPr>
          <p:cNvPr id="696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96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169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A5CB73-3ACD-A74E-88EA-DF85FC2ACDAA}" type="slidenum">
              <a:rPr lang="en-US"/>
              <a:pPr/>
              <a:t>40</a:t>
            </a:fld>
            <a:endParaRPr lang="en-US"/>
          </a:p>
        </p:txBody>
      </p:sp>
      <p:sp>
        <p:nvSpPr>
          <p:cNvPr id="7065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065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678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330268-356C-B84E-AB9F-309D1F0B28C1}" type="slidenum">
              <a:rPr lang="en-US"/>
              <a:pPr/>
              <a:t>43</a:t>
            </a:fld>
            <a:endParaRPr lang="en-US"/>
          </a:p>
        </p:txBody>
      </p:sp>
      <p:sp>
        <p:nvSpPr>
          <p:cNvPr id="716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6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313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089404-B2D3-1D45-BA88-A0D7F5319856}" type="slidenum">
              <a:rPr lang="en-US"/>
              <a:pPr/>
              <a:t>44</a:t>
            </a:fld>
            <a:endParaRPr lang="en-US"/>
          </a:p>
        </p:txBody>
      </p:sp>
      <p:sp>
        <p:nvSpPr>
          <p:cNvPr id="727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27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170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B43EC-27F7-A44D-98E1-E904141C020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563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B9A7AD-8D48-6045-BB4F-5F39DEDA9CA1}" type="slidenum">
              <a:rPr lang="en-US"/>
              <a:pPr/>
              <a:t>46</a:t>
            </a:fld>
            <a:endParaRPr lang="en-US"/>
          </a:p>
        </p:txBody>
      </p:sp>
      <p:sp>
        <p:nvSpPr>
          <p:cNvPr id="7372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37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232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1AB98F-1D76-D147-86B4-684E663970A9}" type="slidenum">
              <a:rPr lang="en-US"/>
              <a:pPr/>
              <a:t>47</a:t>
            </a:fld>
            <a:endParaRPr lang="en-US"/>
          </a:p>
        </p:txBody>
      </p:sp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143000" y="685512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993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529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928048-FB79-B54F-8B8F-664D30478285}" type="slidenum">
              <a:rPr lang="en-US"/>
              <a:pPr/>
              <a:t>48</a:t>
            </a:fld>
            <a:endParaRPr lang="en-US"/>
          </a:p>
        </p:txBody>
      </p:sp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143000" y="685512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4096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38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Ans. Root, TLD, </a:t>
            </a:r>
            <a:r>
              <a:rPr lang="en-US" dirty="0" err="1"/>
              <a:t>corpA</a:t>
            </a:r>
            <a:r>
              <a:rPr lang="en-US" dirty="0"/>
              <a:t>, FQDN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B43EC-27F7-A44D-98E1-E904141C02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71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0BA167-32D5-BF4D-8318-36F7D0B0ECEA}" type="slidenum">
              <a:rPr lang="en-US"/>
              <a:pPr/>
              <a:t>9</a:t>
            </a:fld>
            <a:endParaRPr lang="en-US"/>
          </a:p>
        </p:txBody>
      </p:sp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65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F5BBEE-8860-ED40-A049-0BAB2FE5CC07}" type="slidenum">
              <a:rPr lang="en-US"/>
              <a:pPr/>
              <a:t>10</a:t>
            </a:fld>
            <a:endParaRPr lang="en-US"/>
          </a:p>
        </p:txBody>
      </p:sp>
      <p:sp>
        <p:nvSpPr>
          <p:cNvPr id="3276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27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74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5163C6-741C-3C47-A1FA-CAA3B8BF0ED4}" type="slidenum">
              <a:rPr lang="en-US"/>
              <a:pPr/>
              <a:t>11</a:t>
            </a:fld>
            <a:endParaRPr lang="en-US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97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ED19D97-99D2-CD45-956F-6B5B1539EC0F}" type="slidenum">
              <a:rPr lang="en-US"/>
              <a:pPr/>
              <a:t>14</a:t>
            </a:fld>
            <a:endParaRPr lang="en-US"/>
          </a:p>
        </p:txBody>
      </p:sp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DC0B3E-4709-9F42-BCD6-DF1A3B9B6DB3}" type="slidenum">
              <a:rPr lang="en-US"/>
              <a:pPr/>
              <a:t>15</a:t>
            </a:fld>
            <a:endParaRPr lang="en-US"/>
          </a:p>
        </p:txBody>
      </p:sp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66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26124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46889"/>
            <a:ext cx="6400800" cy="2516351"/>
          </a:xfrm>
        </p:spPr>
        <p:txBody>
          <a:bodyPr anchor="ctr" anchorCtr="1"/>
          <a:lstStyle>
            <a:lvl1pPr marL="0" indent="0" algn="ctr">
              <a:buNone/>
              <a:defRPr>
                <a:solidFill>
                  <a:schemeClr val="tx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BB3F-47CF-224E-BAA7-DF13ACCF529D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2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33D5-5BFB-054B-A99B-9345BD7034C5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545B-BB5D-3849-83ED-581BC7D707AE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4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9FE2-C1DA-3240-9351-F20848682D8F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2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BD9F-58FC-E64B-BE18-26996B712546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0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C5C6-2DAA-6945-B29E-CC684D9B0BD3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8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5557-0BF0-184C-AA32-B4AD2FFC7FFF}" type="datetime1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3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3098-9FEF-3F40-9A04-44962B6B71C6}" type="datetime1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7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F859-53E8-3946-B36C-7DA230870D5C}" type="datetime1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5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C6A1-1559-E945-8972-85504D27564B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1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0F93-C756-7448-B557-B8EBC6AA5176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7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50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8898"/>
            <a:ext cx="8229600" cy="4707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E86D6-0512-3C49-BE91-655A3803DD6C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297036"/>
            <a:ext cx="9144000" cy="0"/>
          </a:xfrm>
          <a:prstGeom prst="line">
            <a:avLst/>
          </a:prstGeom>
          <a:ln w="63500">
            <a:solidFill>
              <a:srgbClr val="99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25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99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unixwiz.net/techtips/iguide-kaminsky-dns-vul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pi.edu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-v_wJIJUI4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uo.com/blog/the-great-dns-vulnerability-of-2008-by-dan-Kaminsky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teaching-on-testbeds.github.io/blog/dns-spoof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6464-04C6-B5C9-128E-120C0E96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F891F-F8D9-8D9B-7125-4B6F168FD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http://unixwiz.net/techtips/iguide-kaminsky-dns-vuln.html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E7D5B-49D6-4F76-421A-51335124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24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requirements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zone (those colored rectangles on the previous slide) must have at least 2 DNS servers</a:t>
            </a:r>
          </a:p>
          <a:p>
            <a:r>
              <a:rPr lang="en-US" dirty="0"/>
              <a:t>These servers should be in different domains</a:t>
            </a:r>
          </a:p>
        </p:txBody>
      </p:sp>
    </p:spTree>
    <p:extLst>
      <p:ext uri="{BB962C8B-B14F-4D97-AF65-F5344CB8AC3E}">
        <p14:creationId xmlns:p14="http://schemas.microsoft.com/office/powerpoint/2010/main" val="17634235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Types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(IPv6: AAAA)</a:t>
            </a:r>
          </a:p>
          <a:p>
            <a:pPr lvl="1"/>
            <a:r>
              <a:rPr lang="en-US" dirty="0"/>
              <a:t>Address of the host asked about.</a:t>
            </a:r>
          </a:p>
          <a:p>
            <a:r>
              <a:rPr lang="en-US" dirty="0"/>
              <a:t>CNAME</a:t>
            </a:r>
          </a:p>
          <a:p>
            <a:pPr lvl="1"/>
            <a:r>
              <a:rPr lang="en-US" dirty="0"/>
              <a:t>A canonical host name for the host name asked about.</a:t>
            </a:r>
          </a:p>
          <a:p>
            <a:pPr lvl="2"/>
            <a:r>
              <a:rPr lang="en-US" dirty="0"/>
              <a:t>E.g. ds-grads.cs.wpi.edu is a </a:t>
            </a:r>
            <a:r>
              <a:rPr lang="en-US" dirty="0" err="1"/>
              <a:t>cname</a:t>
            </a:r>
            <a:r>
              <a:rPr lang="en-US" dirty="0"/>
              <a:t> for grads.cs.wpi.edu (same server)</a:t>
            </a:r>
          </a:p>
          <a:p>
            <a:r>
              <a:rPr lang="en-US" dirty="0"/>
              <a:t>NS</a:t>
            </a:r>
          </a:p>
          <a:p>
            <a:pPr lvl="1"/>
            <a:r>
              <a:rPr lang="en-US" dirty="0" err="1"/>
              <a:t>Nameserver</a:t>
            </a:r>
            <a:r>
              <a:rPr lang="en-US" dirty="0"/>
              <a:t> that knows about a domain</a:t>
            </a:r>
          </a:p>
          <a:p>
            <a:r>
              <a:rPr lang="en-US" dirty="0"/>
              <a:t>MX</a:t>
            </a:r>
          </a:p>
          <a:p>
            <a:pPr lvl="1"/>
            <a:r>
              <a:rPr lang="en-US" dirty="0"/>
              <a:t>Name (and priority) of host handling mail for a domain</a:t>
            </a:r>
          </a:p>
          <a:p>
            <a:pPr lvl="2"/>
            <a:r>
              <a:rPr lang="en-US" dirty="0"/>
              <a:t>E.g. mail.wpi.edu or mx.wpi.edu</a:t>
            </a:r>
          </a:p>
          <a:p>
            <a:r>
              <a:rPr lang="en-US" dirty="0"/>
              <a:t>Many other types (most used less often)</a:t>
            </a:r>
          </a:p>
        </p:txBody>
      </p:sp>
    </p:spTree>
    <p:extLst>
      <p:ext uri="{BB962C8B-B14F-4D97-AF65-F5344CB8AC3E}">
        <p14:creationId xmlns:p14="http://schemas.microsoft.com/office/powerpoint/2010/main" val="38727277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4FF8B-20E6-81BA-DC40-58A9AABBF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001334-7B87-3F45-CA81-7C0D0100A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755" y="136525"/>
            <a:ext cx="8080132" cy="653589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1F0AB-F8F8-84F3-AAFC-A265EE61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94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EE66-29F2-D9F6-6864-412CF4AE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server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317BC-1E34-A275-ABE2-71EC83AE1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/>
              <a:t>DNS </a:t>
            </a:r>
            <a:r>
              <a:rPr lang="en-US" b="1" dirty="0" err="1"/>
              <a:t>recursor</a:t>
            </a:r>
            <a:r>
              <a:rPr lang="en-US" b="1" dirty="0"/>
              <a:t> </a:t>
            </a:r>
            <a:r>
              <a:rPr lang="en-US" dirty="0"/>
              <a:t>receives queries from a client and starts the process to resolve the domain name to an IP address. The recursive resolver is the device that responds to a recursive request from a client and, through a series of requests, retrieves the DNS record.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/>
              <a:t>root name server </a:t>
            </a:r>
            <a:r>
              <a:rPr lang="en-US" dirty="0"/>
              <a:t>is a DNS nameserver that operates in the root zone, answering queries for records stored or cached within the root zone and referring other requests to the appropriate top-level domain (TLD) server.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/>
              <a:t>top-level domain (TLD) </a:t>
            </a:r>
            <a:r>
              <a:rPr lang="en-US" dirty="0"/>
              <a:t>name server is responsible for maintaining the information about the domain names sharing a common extension. Ex: com, gov, </a:t>
            </a:r>
            <a:r>
              <a:rPr lang="en-US" dirty="0" err="1"/>
              <a:t>edu</a:t>
            </a:r>
            <a:r>
              <a:rPr lang="en-US" dirty="0"/>
              <a:t>, or net. The TLD name server points the query to the authoritative DNS name server associated with the query's domain.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</a:t>
            </a:r>
            <a:r>
              <a:rPr lang="en-US" b="1" dirty="0"/>
              <a:t>authoritative name server </a:t>
            </a:r>
            <a:r>
              <a:rPr lang="en-US" dirty="0"/>
              <a:t>answers DNS questions about names in a DNS zone.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0FF2E-4808-800E-2BD3-CD4D2984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1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Query Resolution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Recursion</a:t>
            </a:r>
          </a:p>
          <a:p>
            <a:pPr lvl="1"/>
            <a:r>
              <a:rPr lang="en-US" dirty="0"/>
              <a:t>Ask a DNS server, get an answer</a:t>
            </a:r>
          </a:p>
          <a:p>
            <a:pPr lvl="1"/>
            <a:r>
              <a:rPr lang="en-US" dirty="0"/>
              <a:t>The server asks for information it does not have on your behalf</a:t>
            </a:r>
          </a:p>
          <a:p>
            <a:pPr lvl="1"/>
            <a:r>
              <a:rPr lang="en-US" dirty="0"/>
              <a:t>E.g. asking wpi.edu server about google.com that it doesn’t know about by default</a:t>
            </a:r>
          </a:p>
          <a:p>
            <a:r>
              <a:rPr lang="en-US" dirty="0"/>
              <a:t>Iteration</a:t>
            </a:r>
          </a:p>
          <a:p>
            <a:pPr lvl="1"/>
            <a:r>
              <a:rPr lang="en-US" dirty="0"/>
              <a:t>Server gives you an answer if it knows it</a:t>
            </a:r>
          </a:p>
          <a:p>
            <a:pPr lvl="1"/>
            <a:r>
              <a:rPr lang="en-US" dirty="0"/>
              <a:t>Otherwise gives a hint on where to look</a:t>
            </a:r>
          </a:p>
          <a:p>
            <a:pPr lvl="1"/>
            <a:r>
              <a:rPr lang="en-US" dirty="0"/>
              <a:t>E.g. asking root server  for </a:t>
            </a:r>
            <a:r>
              <a:rPr lang="en-US" dirty="0">
                <a:hlinkClick r:id="rId3"/>
              </a:rPr>
              <a:t>www.wpi.edu</a:t>
            </a:r>
            <a:r>
              <a:rPr lang="en-US" dirty="0"/>
              <a:t> and it tells you to look under .</a:t>
            </a:r>
            <a:r>
              <a:rPr lang="en-US" dirty="0" err="1"/>
              <a:t>edu</a:t>
            </a:r>
            <a:endParaRPr lang="en-US" dirty="0"/>
          </a:p>
          <a:p>
            <a:r>
              <a:rPr lang="en-US" dirty="0"/>
              <a:t>Recursion and Iteration both involved in a typical query</a:t>
            </a:r>
          </a:p>
        </p:txBody>
      </p:sp>
    </p:spTree>
    <p:extLst>
      <p:ext uri="{BB962C8B-B14F-4D97-AF65-F5344CB8AC3E}">
        <p14:creationId xmlns:p14="http://schemas.microsoft.com/office/powerpoint/2010/main" val="22259197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152400" y="76200"/>
            <a:ext cx="8915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888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>
              <a:lnSpc>
                <a:spcPct val="98000"/>
              </a:lnSpc>
            </a:pPr>
            <a:r>
              <a:rPr lang="en-US" sz="4400" b="1" dirty="0">
                <a:solidFill>
                  <a:srgbClr val="990000"/>
                </a:solidFill>
                <a:latin typeface="Helvetica"/>
                <a:cs typeface="Helvetica"/>
              </a:rPr>
              <a:t>A DNS Query</a:t>
            </a:r>
          </a:p>
        </p:txBody>
      </p:sp>
      <p:sp>
        <p:nvSpPr>
          <p:cNvPr id="12290" name="Oval 2"/>
          <p:cNvSpPr>
            <a:spLocks noChangeArrowheads="1"/>
          </p:cNvSpPr>
          <p:nvPr/>
        </p:nvSpPr>
        <p:spPr bwMode="auto">
          <a:xfrm>
            <a:off x="228600" y="1981200"/>
            <a:ext cx="1600200" cy="838200"/>
          </a:xfrm>
          <a:prstGeom prst="ellipse">
            <a:avLst/>
          </a:prstGeom>
          <a:solidFill>
            <a:srgbClr val="3568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Client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124200" y="3505200"/>
            <a:ext cx="1219200" cy="914400"/>
          </a:xfrm>
          <a:prstGeom prst="rect">
            <a:avLst/>
          </a:prstGeom>
          <a:solidFill>
            <a:srgbClr val="3568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Local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 NS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629400" y="3048000"/>
            <a:ext cx="1981200" cy="914400"/>
          </a:xfrm>
          <a:prstGeom prst="rect">
            <a:avLst/>
          </a:prstGeom>
          <a:solidFill>
            <a:srgbClr val="3568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.com 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NS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6629400" y="4114800"/>
            <a:ext cx="1981200" cy="990600"/>
          </a:xfrm>
          <a:prstGeom prst="rect">
            <a:avLst/>
          </a:prstGeom>
          <a:solidFill>
            <a:srgbClr val="3568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Google.com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NS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629400" y="5257800"/>
            <a:ext cx="1981200" cy="1066800"/>
          </a:xfrm>
          <a:prstGeom prst="rect">
            <a:avLst/>
          </a:prstGeom>
          <a:solidFill>
            <a:srgbClr val="3568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l.google.com 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NS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6629400" y="1905000"/>
            <a:ext cx="1981200" cy="914400"/>
          </a:xfrm>
          <a:prstGeom prst="rect">
            <a:avLst/>
          </a:prstGeom>
          <a:solidFill>
            <a:srgbClr val="3568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. (root)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NS</a:t>
            </a:r>
          </a:p>
        </p:txBody>
      </p:sp>
      <p:cxnSp>
        <p:nvCxnSpPr>
          <p:cNvPr id="12296" name="AutoShape 8"/>
          <p:cNvCxnSpPr>
            <a:cxnSpLocks noChangeShapeType="1"/>
          </p:cNvCxnSpPr>
          <p:nvPr/>
        </p:nvCxnSpPr>
        <p:spPr bwMode="auto">
          <a:xfrm>
            <a:off x="1676400" y="2819400"/>
            <a:ext cx="1377950" cy="65563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2297" name="AutoShape 9"/>
          <p:cNvCxnSpPr>
            <a:cxnSpLocks noChangeShapeType="1"/>
          </p:cNvCxnSpPr>
          <p:nvPr/>
        </p:nvCxnSpPr>
        <p:spPr bwMode="auto">
          <a:xfrm flipV="1">
            <a:off x="4495800" y="2133600"/>
            <a:ext cx="1906588" cy="14478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2298" name="AutoShape 10"/>
          <p:cNvCxnSpPr>
            <a:cxnSpLocks noChangeShapeType="1"/>
          </p:cNvCxnSpPr>
          <p:nvPr/>
        </p:nvCxnSpPr>
        <p:spPr bwMode="auto">
          <a:xfrm flipH="1">
            <a:off x="4572000" y="2362200"/>
            <a:ext cx="1905000" cy="13716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2299" name="AutoShape 11"/>
          <p:cNvCxnSpPr>
            <a:cxnSpLocks noChangeShapeType="1"/>
          </p:cNvCxnSpPr>
          <p:nvPr/>
        </p:nvCxnSpPr>
        <p:spPr bwMode="auto">
          <a:xfrm flipV="1">
            <a:off x="4495800" y="3276600"/>
            <a:ext cx="1982788" cy="6096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2300" name="AutoShape 12"/>
          <p:cNvCxnSpPr>
            <a:cxnSpLocks noChangeShapeType="1"/>
          </p:cNvCxnSpPr>
          <p:nvPr/>
        </p:nvCxnSpPr>
        <p:spPr bwMode="auto">
          <a:xfrm flipH="1">
            <a:off x="4495800" y="3505200"/>
            <a:ext cx="1981200" cy="5334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2301" name="AutoShape 13"/>
          <p:cNvCxnSpPr>
            <a:cxnSpLocks noChangeShapeType="1"/>
          </p:cNvCxnSpPr>
          <p:nvPr/>
        </p:nvCxnSpPr>
        <p:spPr bwMode="auto">
          <a:xfrm flipH="1" flipV="1">
            <a:off x="4419600" y="4265613"/>
            <a:ext cx="1981200" cy="2286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2302" name="AutoShape 14"/>
          <p:cNvCxnSpPr>
            <a:cxnSpLocks noChangeShapeType="1"/>
          </p:cNvCxnSpPr>
          <p:nvPr/>
        </p:nvCxnSpPr>
        <p:spPr bwMode="auto">
          <a:xfrm>
            <a:off x="4495800" y="4114800"/>
            <a:ext cx="1906588" cy="2286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2303" name="AutoShape 15"/>
          <p:cNvCxnSpPr>
            <a:cxnSpLocks noChangeShapeType="1"/>
          </p:cNvCxnSpPr>
          <p:nvPr/>
        </p:nvCxnSpPr>
        <p:spPr bwMode="auto">
          <a:xfrm>
            <a:off x="4343400" y="4572000"/>
            <a:ext cx="2135188" cy="99218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2304" name="AutoShape 16"/>
          <p:cNvCxnSpPr>
            <a:cxnSpLocks noChangeShapeType="1"/>
          </p:cNvCxnSpPr>
          <p:nvPr/>
        </p:nvCxnSpPr>
        <p:spPr bwMode="auto">
          <a:xfrm flipH="1" flipV="1">
            <a:off x="4265613" y="4648200"/>
            <a:ext cx="2209800" cy="11430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2305" name="AutoShape 17"/>
          <p:cNvCxnSpPr>
            <a:cxnSpLocks noChangeShapeType="1"/>
          </p:cNvCxnSpPr>
          <p:nvPr/>
        </p:nvCxnSpPr>
        <p:spPr bwMode="auto">
          <a:xfrm flipH="1" flipV="1">
            <a:off x="1524000" y="2971800"/>
            <a:ext cx="1447800" cy="7620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1774825" y="2590800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1500"/>
              </a:spcBef>
            </a:pPr>
            <a:r>
              <a:rPr lang="en-US"/>
              <a:t>1</a:t>
            </a:r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4573588" y="2895600"/>
            <a:ext cx="3492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6005513" y="2486025"/>
            <a:ext cx="3492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4878388" y="3352800"/>
            <a:ext cx="3492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6097588" y="3429000"/>
            <a:ext cx="3492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4862513" y="3857625"/>
            <a:ext cx="3492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5929313" y="4391025"/>
            <a:ext cx="3492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4633913" y="4391025"/>
            <a:ext cx="3492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5853113" y="5457825"/>
            <a:ext cx="3492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2363788" y="3733800"/>
            <a:ext cx="5191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214714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152400" y="76200"/>
            <a:ext cx="8915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888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>
              <a:lnSpc>
                <a:spcPct val="98000"/>
              </a:lnSpc>
            </a:pPr>
            <a:r>
              <a:rPr lang="en-US" sz="4400" b="1" dirty="0">
                <a:solidFill>
                  <a:srgbClr val="990000"/>
                </a:solidFill>
                <a:latin typeface="Helvetica"/>
                <a:cs typeface="Helvetica"/>
              </a:rPr>
              <a:t>A DNS Query (Cached)</a:t>
            </a:r>
          </a:p>
        </p:txBody>
      </p:sp>
      <p:sp>
        <p:nvSpPr>
          <p:cNvPr id="13314" name="Oval 2"/>
          <p:cNvSpPr>
            <a:spLocks noChangeArrowheads="1"/>
          </p:cNvSpPr>
          <p:nvPr/>
        </p:nvSpPr>
        <p:spPr bwMode="auto">
          <a:xfrm>
            <a:off x="228600" y="1981200"/>
            <a:ext cx="1600200" cy="838200"/>
          </a:xfrm>
          <a:prstGeom prst="ellipse">
            <a:avLst/>
          </a:prstGeom>
          <a:solidFill>
            <a:srgbClr val="3568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Client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124200" y="3505200"/>
            <a:ext cx="1219200" cy="914400"/>
          </a:xfrm>
          <a:prstGeom prst="rect">
            <a:avLst/>
          </a:prstGeom>
          <a:solidFill>
            <a:srgbClr val="3568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Local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 NS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629400" y="3048000"/>
            <a:ext cx="1981200" cy="914400"/>
          </a:xfrm>
          <a:prstGeom prst="rect">
            <a:avLst/>
          </a:prstGeom>
          <a:solidFill>
            <a:srgbClr val="3568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.com 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NS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6629400" y="4114800"/>
            <a:ext cx="1981200" cy="990600"/>
          </a:xfrm>
          <a:prstGeom prst="rect">
            <a:avLst/>
          </a:prstGeom>
          <a:solidFill>
            <a:srgbClr val="3568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Google.com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NS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6629400" y="5257800"/>
            <a:ext cx="1981200" cy="1066800"/>
          </a:xfrm>
          <a:prstGeom prst="rect">
            <a:avLst/>
          </a:prstGeom>
          <a:solidFill>
            <a:srgbClr val="3568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l.google.com 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NS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6629400" y="1905000"/>
            <a:ext cx="1981200" cy="914400"/>
          </a:xfrm>
          <a:prstGeom prst="rect">
            <a:avLst/>
          </a:prstGeom>
          <a:solidFill>
            <a:srgbClr val="3568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. (root)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NS</a:t>
            </a:r>
          </a:p>
        </p:txBody>
      </p:sp>
      <p:cxnSp>
        <p:nvCxnSpPr>
          <p:cNvPr id="13320" name="AutoShape 8"/>
          <p:cNvCxnSpPr>
            <a:cxnSpLocks noChangeShapeType="1"/>
          </p:cNvCxnSpPr>
          <p:nvPr/>
        </p:nvCxnSpPr>
        <p:spPr bwMode="auto">
          <a:xfrm>
            <a:off x="1676400" y="2819400"/>
            <a:ext cx="1377950" cy="65563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3321" name="AutoShape 9"/>
          <p:cNvCxnSpPr>
            <a:cxnSpLocks noChangeShapeType="1"/>
          </p:cNvCxnSpPr>
          <p:nvPr/>
        </p:nvCxnSpPr>
        <p:spPr bwMode="auto">
          <a:xfrm flipH="1" flipV="1">
            <a:off x="1524000" y="2971800"/>
            <a:ext cx="1447800" cy="7620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1774825" y="2590800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1500"/>
              </a:spcBef>
            </a:pPr>
            <a:r>
              <a:rPr lang="en-US"/>
              <a:t>1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2363788" y="3733800"/>
            <a:ext cx="3492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596650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it works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Operates at the application layer</a:t>
            </a:r>
          </a:p>
          <a:p>
            <a:r>
              <a:rPr lang="en-US" dirty="0"/>
              <a:t>Most queries and responses operate over </a:t>
            </a:r>
            <a:r>
              <a:rPr lang="en-US" b="1" dirty="0">
                <a:highlight>
                  <a:srgbClr val="FFFF00"/>
                </a:highlight>
              </a:rPr>
              <a:t>UDP</a:t>
            </a:r>
          </a:p>
          <a:p>
            <a:pPr lvl="1"/>
            <a:r>
              <a:rPr lang="en-US" dirty="0"/>
              <a:t>How do we deal with being connectionless? </a:t>
            </a:r>
            <a:r>
              <a:rPr lang="en-US" dirty="0">
                <a:highlight>
                  <a:srgbClr val="FFFF00"/>
                </a:highlight>
              </a:rPr>
              <a:t>ID field in DNS header</a:t>
            </a:r>
          </a:p>
          <a:p>
            <a:r>
              <a:rPr lang="en-US" dirty="0">
                <a:solidFill>
                  <a:srgbClr val="FF0000"/>
                </a:solidFill>
              </a:rPr>
              <a:t>Zone transfer (receive all records from zone) operates over TCP</a:t>
            </a:r>
          </a:p>
        </p:txBody>
      </p:sp>
    </p:spTree>
    <p:extLst>
      <p:ext uri="{BB962C8B-B14F-4D97-AF65-F5344CB8AC3E}">
        <p14:creationId xmlns:p14="http://schemas.microsoft.com/office/powerpoint/2010/main" val="31077084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Packet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  <a:p>
            <a:r>
              <a:rPr lang="en-US" dirty="0"/>
              <a:t>Question Section</a:t>
            </a:r>
          </a:p>
          <a:p>
            <a:r>
              <a:rPr lang="en-US" dirty="0"/>
              <a:t>Answer Section</a:t>
            </a:r>
          </a:p>
          <a:p>
            <a:pPr lvl="1"/>
            <a:r>
              <a:rPr lang="en-US" dirty="0"/>
              <a:t>Answers to questions (initially blank)</a:t>
            </a:r>
          </a:p>
          <a:p>
            <a:r>
              <a:rPr lang="en-US" dirty="0"/>
              <a:t>Authority Section</a:t>
            </a:r>
          </a:p>
          <a:p>
            <a:pPr lvl="1"/>
            <a:r>
              <a:rPr lang="en-US" dirty="0"/>
              <a:t>Who is the authority for these answers</a:t>
            </a:r>
          </a:p>
          <a:p>
            <a:r>
              <a:rPr lang="en-US" dirty="0"/>
              <a:t>Additional Section</a:t>
            </a:r>
          </a:p>
          <a:p>
            <a:pPr lvl="1"/>
            <a:r>
              <a:rPr lang="en-US" dirty="0"/>
              <a:t>Such as location of Authority servers</a:t>
            </a:r>
          </a:p>
        </p:txBody>
      </p:sp>
    </p:spTree>
    <p:extLst>
      <p:ext uri="{BB962C8B-B14F-4D97-AF65-F5344CB8AC3E}">
        <p14:creationId xmlns:p14="http://schemas.microsoft.com/office/powerpoint/2010/main" val="27999449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152400" y="76200"/>
            <a:ext cx="8915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888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>
              <a:lnSpc>
                <a:spcPct val="98000"/>
              </a:lnSpc>
            </a:pPr>
            <a:r>
              <a:rPr lang="en-US" sz="4400" dirty="0">
                <a:solidFill>
                  <a:srgbClr val="990000"/>
                </a:solidFill>
                <a:latin typeface="Helvetica"/>
                <a:cs typeface="Helvetica"/>
              </a:rPr>
              <a:t>DNS Header Format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6" y="2076451"/>
            <a:ext cx="7830529" cy="4575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0C3D3A-3E0D-DAA9-AEF2-2995CCEC7935}"/>
              </a:ext>
            </a:extLst>
          </p:cNvPr>
          <p:cNvSpPr txBox="1"/>
          <p:nvPr/>
        </p:nvSpPr>
        <p:spPr>
          <a:xfrm>
            <a:off x="565150" y="1586984"/>
            <a:ext cx="638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bytes long</a:t>
            </a:r>
          </a:p>
        </p:txBody>
      </p:sp>
    </p:spTree>
    <p:extLst>
      <p:ext uri="{BB962C8B-B14F-4D97-AF65-F5344CB8AC3E}">
        <p14:creationId xmlns:p14="http://schemas.microsoft.com/office/powerpoint/2010/main" val="15001858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DNS?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Translate names to IP address</a:t>
            </a:r>
          </a:p>
          <a:p>
            <a:pPr lvl="1"/>
            <a:r>
              <a:rPr lang="en-US" dirty="0"/>
              <a:t>Also IP address to names</a:t>
            </a:r>
          </a:p>
          <a:p>
            <a:r>
              <a:rPr lang="en-US" dirty="0"/>
              <a:t>Distributed System</a:t>
            </a:r>
          </a:p>
          <a:p>
            <a:pPr lvl="1"/>
            <a:r>
              <a:rPr lang="en-US" dirty="0"/>
              <a:t>Each domain manages its own DNS records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3F334E-1F3C-5733-58B8-8AB996877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094" y="3823427"/>
            <a:ext cx="5077811" cy="26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786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152400" y="76200"/>
            <a:ext cx="8915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888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>
              <a:lnSpc>
                <a:spcPct val="98000"/>
              </a:lnSpc>
            </a:pPr>
            <a:r>
              <a:rPr lang="en-US" sz="4400" dirty="0">
                <a:solidFill>
                  <a:srgbClr val="990000"/>
                </a:solidFill>
                <a:latin typeface="Helvetica"/>
                <a:cs typeface="Helvetica"/>
              </a:rPr>
              <a:t>Question Format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631950"/>
            <a:ext cx="7772400" cy="316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47700" y="5276064"/>
            <a:ext cx="8235950" cy="1402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1500"/>
              </a:spcBef>
            </a:pPr>
            <a:r>
              <a:rPr lang="en-US" sz="2000" dirty="0"/>
              <a:t>QNAME: What do we want to know about? Domain name usually</a:t>
            </a:r>
          </a:p>
          <a:p>
            <a:pPr>
              <a:spcBef>
                <a:spcPts val="1500"/>
              </a:spcBef>
            </a:pPr>
            <a:r>
              <a:rPr lang="en-US" sz="2000" dirty="0"/>
              <a:t>QTYPE: What type of records we want (e.g., A, CNAME, MX)</a:t>
            </a:r>
          </a:p>
          <a:p>
            <a:pPr>
              <a:spcBef>
                <a:spcPts val="1500"/>
              </a:spcBef>
            </a:pPr>
            <a:r>
              <a:rPr lang="en-US" sz="2000" dirty="0"/>
              <a:t>QCLASS: IN (Internet)</a:t>
            </a:r>
          </a:p>
        </p:txBody>
      </p:sp>
    </p:spTree>
    <p:extLst>
      <p:ext uri="{BB962C8B-B14F-4D97-AF65-F5344CB8AC3E}">
        <p14:creationId xmlns:p14="http://schemas.microsoft.com/office/powerpoint/2010/main" val="157092007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76200"/>
            <a:ext cx="8915400" cy="1066800"/>
          </a:xfrm>
          <a:ln/>
        </p:spPr>
        <p:txBody>
          <a:bodyPr lIns="90000" tIns="57888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Example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04800" y="1828800"/>
            <a:ext cx="8610600" cy="448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latin typeface="Courier New" charset="0"/>
              </a:rPr>
              <a:t>QUESTION SECTION:</a:t>
            </a:r>
          </a:p>
          <a:p>
            <a:r>
              <a:rPr lang="en-US" sz="1800" dirty="0">
                <a:latin typeface="Courier New" charset="0"/>
              </a:rPr>
              <a:t>www.cs.indiana.edu.             A</a:t>
            </a:r>
          </a:p>
          <a:p>
            <a:endParaRPr lang="en-US" sz="1800" dirty="0">
              <a:latin typeface="Courier New" charset="0"/>
            </a:endParaRPr>
          </a:p>
          <a:p>
            <a:r>
              <a:rPr lang="en-US" sz="1800" dirty="0">
                <a:latin typeface="Courier New" charset="0"/>
              </a:rPr>
              <a:t>ANSWER SECTION:</a:t>
            </a:r>
          </a:p>
          <a:p>
            <a:r>
              <a:rPr lang="en-US" sz="1800" dirty="0">
                <a:latin typeface="Courier New" charset="0"/>
              </a:rPr>
              <a:t>www.cs.indiana.edu.	    24589   CNAME grouchy.cs.indiana.edu.</a:t>
            </a:r>
          </a:p>
          <a:p>
            <a:r>
              <a:rPr lang="en-US" sz="1800" dirty="0">
                <a:latin typeface="Courier New" charset="0"/>
              </a:rPr>
              <a:t>grouchy.cs.indiana.edu. 24589   A     129.79.247.195</a:t>
            </a:r>
          </a:p>
          <a:p>
            <a:endParaRPr lang="en-US" sz="1800" dirty="0">
              <a:latin typeface="Courier New" charset="0"/>
            </a:endParaRPr>
          </a:p>
          <a:p>
            <a:r>
              <a:rPr lang="en-US" sz="1800" dirty="0">
                <a:latin typeface="Courier New" charset="0"/>
              </a:rPr>
              <a:t>AUTHORITY SECTION:</a:t>
            </a:r>
          </a:p>
          <a:p>
            <a:r>
              <a:rPr lang="en-US" sz="1800" dirty="0">
                <a:latin typeface="Courier New" charset="0"/>
              </a:rPr>
              <a:t>cs.indiana.edu.         18900   NS    moose.cs.indiana.edu.</a:t>
            </a:r>
          </a:p>
          <a:p>
            <a:r>
              <a:rPr lang="en-US" sz="1800" dirty="0">
                <a:latin typeface="Courier New" charset="0"/>
              </a:rPr>
              <a:t>cs.indiana.edu.         18900   NS    dns1.iu.edu.</a:t>
            </a:r>
          </a:p>
          <a:p>
            <a:r>
              <a:rPr lang="en-US" sz="1800" dirty="0">
                <a:latin typeface="Courier New" charset="0"/>
              </a:rPr>
              <a:t>cs.indiana.edu.         18900   NS    dns2.iu.edu.</a:t>
            </a:r>
          </a:p>
          <a:p>
            <a:endParaRPr lang="en-US" sz="1800" dirty="0">
              <a:latin typeface="Courier New" charset="0"/>
            </a:endParaRPr>
          </a:p>
          <a:p>
            <a:r>
              <a:rPr lang="en-US" sz="1800" dirty="0">
                <a:latin typeface="Courier New" charset="0"/>
              </a:rPr>
              <a:t>ADDITIONAL SECTION:</a:t>
            </a:r>
          </a:p>
          <a:p>
            <a:r>
              <a:rPr lang="en-US" sz="1800" dirty="0">
                <a:latin typeface="Courier New" charset="0"/>
              </a:rPr>
              <a:t>dns1.iu.edu.            24885   A     134.68.220.9</a:t>
            </a:r>
          </a:p>
          <a:p>
            <a:r>
              <a:rPr lang="en-US" sz="1800" dirty="0">
                <a:latin typeface="Courier New" charset="0"/>
              </a:rPr>
              <a:t>dns2.iu.edu.            50031   A     129.79.8.50</a:t>
            </a:r>
          </a:p>
          <a:p>
            <a:r>
              <a:rPr lang="en-US" sz="1800" dirty="0">
                <a:latin typeface="Courier New" charset="0"/>
              </a:rPr>
              <a:t>moose.cs.indiana.edu.   18900   A     129.79.247.191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152325C-771F-335B-B6E8-8690F8462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6" y="1644650"/>
            <a:ext cx="9044034" cy="475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5088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152400" y="76200"/>
            <a:ext cx="8915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888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>
              <a:lnSpc>
                <a:spcPct val="98000"/>
              </a:lnSpc>
            </a:pPr>
            <a:r>
              <a:rPr lang="en-US" sz="4400" dirty="0">
                <a:solidFill>
                  <a:srgbClr val="990000"/>
                </a:solidFill>
                <a:latin typeface="Helvetica"/>
                <a:cs typeface="Helvetica"/>
              </a:rPr>
              <a:t>Resource Record Format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6400800" cy="474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400800" y="1981200"/>
            <a:ext cx="2438400" cy="413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1500"/>
              </a:spcBef>
            </a:pPr>
            <a:r>
              <a:rPr lang="en-US"/>
              <a:t>Name: What is this record about?</a:t>
            </a:r>
          </a:p>
          <a:p>
            <a:pPr>
              <a:spcBef>
                <a:spcPts val="1500"/>
              </a:spcBef>
            </a:pPr>
            <a:r>
              <a:rPr lang="en-US"/>
              <a:t>TTL: How long is this record valid?</a:t>
            </a:r>
          </a:p>
          <a:p>
            <a:pPr>
              <a:spcBef>
                <a:spcPts val="1500"/>
              </a:spcBef>
            </a:pPr>
            <a:r>
              <a:rPr lang="en-US"/>
              <a:t>RDATA: The value of this record, content depends on type</a:t>
            </a:r>
          </a:p>
        </p:txBody>
      </p:sp>
    </p:spTree>
    <p:extLst>
      <p:ext uri="{BB962C8B-B14F-4D97-AF65-F5344CB8AC3E}">
        <p14:creationId xmlns:p14="http://schemas.microsoft.com/office/powerpoint/2010/main" val="40148524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 format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255 total characters</a:t>
            </a:r>
          </a:p>
          <a:p>
            <a:r>
              <a:rPr lang="en-US" dirty="0"/>
              <a:t>Up to 10 labels, 63 characters each separated by “.”</a:t>
            </a:r>
          </a:p>
          <a:p>
            <a:r>
              <a:rPr lang="en-US" dirty="0"/>
              <a:t>In DNS packet, labels separated by length fields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www.google.com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3www6google3com0</a:t>
            </a:r>
          </a:p>
        </p:txBody>
      </p:sp>
    </p:spTree>
    <p:extLst>
      <p:ext uri="{BB962C8B-B14F-4D97-AF65-F5344CB8AC3E}">
        <p14:creationId xmlns:p14="http://schemas.microsoft.com/office/powerpoint/2010/main" val="41291666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D76D5-7B17-2111-236B-7D211F480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Reverse 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39418-AB1A-28A2-E57D-5A7AA9F11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Reverse DNS </a:t>
            </a:r>
            <a:r>
              <a:rPr lang="en-US" dirty="0"/>
              <a:t>lookup is the querying technique connecting the domain name with an IP address. </a:t>
            </a:r>
          </a:p>
          <a:p>
            <a:r>
              <a:rPr lang="en-US" dirty="0"/>
              <a:t>Ex: An email server uses reverse DNS to validate the authenticity of an email. Many email servers reject messages not supported by reverse lookups.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B5652-AE8E-9F25-213F-64B9D53E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70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Reverse DNS	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18898"/>
            <a:ext cx="8229600" cy="51533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Look up a name, given IP address</a:t>
            </a:r>
          </a:p>
          <a:p>
            <a:pPr lvl="1"/>
            <a:r>
              <a:rPr lang="en-US" dirty="0"/>
              <a:t>Opposite of normal DNS</a:t>
            </a:r>
          </a:p>
          <a:p>
            <a:r>
              <a:rPr lang="en-US" dirty="0"/>
              <a:t>Requires additional DNS entries to work</a:t>
            </a:r>
          </a:p>
          <a:p>
            <a:r>
              <a:rPr lang="en-US" dirty="0"/>
              <a:t>PTR record type </a:t>
            </a:r>
          </a:p>
          <a:p>
            <a:pPr lvl="1"/>
            <a:r>
              <a:rPr lang="en-US" dirty="0"/>
              <a:t>A pointer that gives us the value</a:t>
            </a:r>
          </a:p>
          <a:p>
            <a:pPr lvl="1"/>
            <a:r>
              <a:rPr lang="en-US" dirty="0"/>
              <a:t>are stored in a specific zone as an "</a:t>
            </a:r>
            <a:r>
              <a:rPr lang="en-US" dirty="0" err="1"/>
              <a:t>arpa</a:t>
            </a:r>
            <a:r>
              <a:rPr lang="en-US" dirty="0"/>
              <a:t>". A reverse DNS lookup is performed, functioning as an additional layer of email authentication.</a:t>
            </a:r>
          </a:p>
          <a:p>
            <a:r>
              <a:rPr lang="en-US" dirty="0">
                <a:highlight>
                  <a:srgbClr val="00FFFF"/>
                </a:highlight>
              </a:rPr>
              <a:t>Reverse IP address, and append </a:t>
            </a:r>
            <a:br>
              <a:rPr lang="en-US" dirty="0">
                <a:highlight>
                  <a:srgbClr val="00FFFF"/>
                </a:highlight>
              </a:rPr>
            </a:br>
            <a:r>
              <a:rPr lang="en-US" dirty="0">
                <a:highlight>
                  <a:srgbClr val="00FFFF"/>
                </a:highlight>
              </a:rPr>
              <a:t>in-</a:t>
            </a:r>
            <a:r>
              <a:rPr lang="en-US" dirty="0" err="1">
                <a:highlight>
                  <a:srgbClr val="00FFFF"/>
                </a:highlight>
              </a:rPr>
              <a:t>addr.arpa</a:t>
            </a:r>
            <a:r>
              <a:rPr lang="en-US" dirty="0">
                <a:highlight>
                  <a:srgbClr val="00FFFF"/>
                </a:highlight>
              </a:rPr>
              <a:t> domain</a:t>
            </a:r>
            <a:br>
              <a:rPr lang="en-US" dirty="0">
                <a:highlight>
                  <a:srgbClr val="00FFFF"/>
                </a:highlight>
              </a:rPr>
            </a:br>
            <a:r>
              <a:rPr lang="en-US" dirty="0">
                <a:highlight>
                  <a:srgbClr val="00FFFF"/>
                </a:highlight>
              </a:rPr>
              <a:t>(ip6.arpa for IPv6)A</a:t>
            </a:r>
          </a:p>
        </p:txBody>
      </p:sp>
    </p:spTree>
    <p:extLst>
      <p:ext uri="{BB962C8B-B14F-4D97-AF65-F5344CB8AC3E}">
        <p14:creationId xmlns:p14="http://schemas.microsoft.com/office/powerpoint/2010/main" val="2565828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A92C-46DC-7072-C5BC-4952351A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24E6-BE05-7E5B-AF12-714FE84E9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8898"/>
            <a:ext cx="8229600" cy="5204152"/>
          </a:xfrm>
        </p:spPr>
        <p:txBody>
          <a:bodyPr>
            <a:normAutofit/>
          </a:bodyPr>
          <a:lstStyle/>
          <a:p>
            <a:r>
              <a:rPr lang="en-US" sz="2800" dirty="0"/>
              <a:t>Ex: Original IPv4 address 23.221.222.250 </a:t>
            </a:r>
            <a:r>
              <a:rPr lang="en-US" sz="2800" b="1" dirty="0">
                <a:highlight>
                  <a:srgbClr val="FFFF00"/>
                </a:highlight>
              </a:rPr>
              <a:t>reversed</a:t>
            </a:r>
            <a:r>
              <a:rPr lang="en-US" sz="2800" dirty="0"/>
              <a:t> is 250.222.221.23. </a:t>
            </a:r>
          </a:p>
          <a:p>
            <a:r>
              <a:rPr lang="en-US" sz="2800" dirty="0">
                <a:highlight>
                  <a:srgbClr val="FFFF00"/>
                </a:highlight>
              </a:rPr>
              <a:t>The new </a:t>
            </a:r>
            <a:r>
              <a:rPr lang="en-US" sz="2800" b="1" dirty="0">
                <a:highlight>
                  <a:srgbClr val="FFFF00"/>
                </a:highlight>
              </a:rPr>
              <a:t>reversed IP address </a:t>
            </a:r>
            <a:r>
              <a:rPr lang="en-US" sz="2800" dirty="0">
                <a:highlight>
                  <a:srgbClr val="FFFF00"/>
                </a:highlight>
              </a:rPr>
              <a:t>is concatenated to the domain in-</a:t>
            </a:r>
            <a:r>
              <a:rPr lang="en-US" sz="2800" dirty="0" err="1">
                <a:highlight>
                  <a:srgbClr val="FFFF00"/>
                </a:highlight>
              </a:rPr>
              <a:t>addr.arpa</a:t>
            </a:r>
            <a:r>
              <a:rPr lang="en-US" sz="2800" dirty="0">
                <a:highlight>
                  <a:srgbClr val="FFFF00"/>
                </a:highlight>
              </a:rPr>
              <a:t>, producing the </a:t>
            </a:r>
            <a:r>
              <a:rPr lang="en-US" sz="2800" b="1" dirty="0">
                <a:highlight>
                  <a:srgbClr val="FFFF00"/>
                </a:highlight>
              </a:rPr>
              <a:t>PTR record 250.222.221.23.in-addr.arpa.</a:t>
            </a:r>
          </a:p>
          <a:p>
            <a:r>
              <a:rPr lang="en-US" sz="2800" dirty="0"/>
              <a:t>Ex: The PTR record 250.222.221.23.in-addr.arpa points to </a:t>
            </a:r>
            <a:r>
              <a:rPr lang="en-US" sz="2800" dirty="0" err="1"/>
              <a:t>dns.wiley</a:t>
            </a:r>
            <a:endParaRPr lang="en-US" sz="2800" dirty="0"/>
          </a:p>
          <a:p>
            <a:r>
              <a:rPr lang="en-US" sz="2800" dirty="0"/>
              <a:t> If the A record for </a:t>
            </a:r>
            <a:r>
              <a:rPr lang="en-US" sz="2800" dirty="0" err="1"/>
              <a:t>dns.wiley</a:t>
            </a:r>
            <a:r>
              <a:rPr lang="en-US" sz="2800" dirty="0"/>
              <a:t> points back to 23.221.22.250 (the original IPv4 address), the reverse DNS lookup is </a:t>
            </a:r>
            <a:r>
              <a:rPr lang="en-US" sz="2800" dirty="0">
                <a:highlight>
                  <a:srgbClr val="00FFFF"/>
                </a:highlight>
              </a:rPr>
              <a:t>considered forward-confirmed.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EE3A2-8BEB-5B64-B07D-59573FE4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6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3CE9-603B-6DFD-D4F5-DF680247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Time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ABCE15-8975-7306-B746-4B1708919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533824"/>
            <a:ext cx="8229600" cy="470187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ABEAF-17DE-DCD2-AC60-3007C824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06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Cache Poisoning (simple attacks)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Unrelated data attack</a:t>
            </a:r>
          </a:p>
          <a:p>
            <a:pPr lvl="1"/>
            <a:r>
              <a:rPr lang="en-US" dirty="0"/>
              <a:t>Just put any records you want in DNS packet - other DNS servers will believe them and cache them</a:t>
            </a:r>
          </a:p>
          <a:p>
            <a:r>
              <a:rPr lang="en-US" dirty="0"/>
              <a:t>Related data attack</a:t>
            </a:r>
          </a:p>
          <a:p>
            <a:pPr lvl="1"/>
            <a:r>
              <a:rPr lang="en-US" dirty="0"/>
              <a:t>Make the other records somehow related</a:t>
            </a:r>
          </a:p>
          <a:p>
            <a:pPr lvl="2"/>
            <a:r>
              <a:rPr lang="en-US" dirty="0"/>
              <a:t>If I say google.com is my mail server, then it is valid for me to give you an address for it</a:t>
            </a:r>
          </a:p>
        </p:txBody>
      </p:sp>
    </p:spTree>
    <p:extLst>
      <p:ext uri="{BB962C8B-B14F-4D97-AF65-F5344CB8AC3E}">
        <p14:creationId xmlns:p14="http://schemas.microsoft.com/office/powerpoint/2010/main" val="29000601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Cache Poisoning (recursion based attacks)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 guessing</a:t>
            </a:r>
          </a:p>
          <a:p>
            <a:pPr lvl="1"/>
            <a:r>
              <a:rPr lang="en-US" dirty="0"/>
              <a:t>With previous few IDs, guess next one</a:t>
            </a:r>
          </a:p>
          <a:p>
            <a:pPr lvl="2"/>
            <a:r>
              <a:rPr lang="en-US" dirty="0"/>
              <a:t>I query server S for </a:t>
            </a:r>
            <a:r>
              <a:rPr lang="en-US" dirty="0" err="1"/>
              <a:t>www.google.com</a:t>
            </a:r>
            <a:r>
              <a:rPr lang="en-US" dirty="0"/>
              <a:t> recursively, causing it to query the </a:t>
            </a:r>
            <a:r>
              <a:rPr lang="en-US" dirty="0" err="1"/>
              <a:t>google.com</a:t>
            </a:r>
            <a:r>
              <a:rPr lang="en-US" dirty="0"/>
              <a:t> </a:t>
            </a:r>
            <a:r>
              <a:rPr lang="en-US" dirty="0" err="1"/>
              <a:t>nameserver</a:t>
            </a:r>
            <a:r>
              <a:rPr lang="en-US" dirty="0"/>
              <a:t>.  I send a response to S with the correct ID before the real </a:t>
            </a:r>
            <a:r>
              <a:rPr lang="en-US" dirty="0" err="1"/>
              <a:t>google.com</a:t>
            </a:r>
            <a:r>
              <a:rPr lang="en-US" dirty="0"/>
              <a:t> server does.</a:t>
            </a:r>
          </a:p>
        </p:txBody>
      </p:sp>
    </p:spTree>
    <p:extLst>
      <p:ext uri="{BB962C8B-B14F-4D97-AF65-F5344CB8AC3E}">
        <p14:creationId xmlns:p14="http://schemas.microsoft.com/office/powerpoint/2010/main" val="14872987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1BB7-60CF-89E6-38E7-870ED7DE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996C-855E-ABB9-2F76-4EA7CE24A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Domain namespace </a:t>
            </a:r>
            <a:r>
              <a:rPr lang="en-US" dirty="0"/>
              <a:t>is the organized hierarchy of DNS administrative domains throughout the world. </a:t>
            </a:r>
          </a:p>
          <a:p>
            <a:r>
              <a:rPr lang="en-US" dirty="0"/>
              <a:t>A </a:t>
            </a:r>
            <a:r>
              <a:rPr lang="en-US" b="1" dirty="0"/>
              <a:t>DNS zone </a:t>
            </a:r>
            <a:r>
              <a:rPr lang="en-US" dirty="0"/>
              <a:t>is a distinct domain namespace part which is delegated to a legal entity. </a:t>
            </a:r>
          </a:p>
          <a:p>
            <a:pPr lvl="1"/>
            <a:r>
              <a:rPr lang="en-US" dirty="0"/>
              <a:t>Ex: A person, organization, or company.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68EB8-7893-D3B4-C268-77589D3EE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4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Birthday Paradox</a:t>
            </a:r>
          </a:p>
        </p:txBody>
      </p:sp>
      <p:pic>
        <p:nvPicPr>
          <p:cNvPr id="4" name="Content Placeholder 3" descr="FD000647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34" b="-6034"/>
          <a:stretch>
            <a:fillRect/>
          </a:stretch>
        </p:blipFill>
        <p:spPr>
          <a:xfrm>
            <a:off x="6255547" y="3154712"/>
            <a:ext cx="2650177" cy="296999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3575" y="1598739"/>
            <a:ext cx="8313225" cy="1555973"/>
          </a:xfrm>
        </p:spPr>
        <p:txBody>
          <a:bodyPr/>
          <a:lstStyle/>
          <a:p>
            <a:r>
              <a:rPr lang="en-US" dirty="0"/>
              <a:t>Does anyone in the group have the same birthday (month and day) as anybody else in the group?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05308" y="3930142"/>
          <a:ext cx="462138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0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2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People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Probability Overlap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2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11.7%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2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41.1%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2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70.6%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2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97.0%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2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99.99997%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283201" y="2887289"/>
            <a:ext cx="811340" cy="707886"/>
            <a:chOff x="4515354" y="2669311"/>
            <a:chExt cx="811340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4767486" y="2730866"/>
              <a:ext cx="3130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  <a:p>
              <a:r>
                <a:rPr lang="en-US" dirty="0"/>
                <a:t>2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15354" y="2669311"/>
              <a:ext cx="8113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(  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6632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Cache Poisoning (recursion-based attacks)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Birthday attack</a:t>
            </a:r>
          </a:p>
          <a:p>
            <a:pPr lvl="1"/>
            <a:r>
              <a:rPr lang="en-US" dirty="0"/>
              <a:t>With enough simultaneous queries and enough guesses, can get ID correct with no previous information</a:t>
            </a:r>
          </a:p>
          <a:p>
            <a:pPr lvl="2"/>
            <a:r>
              <a:rPr lang="en-US" dirty="0"/>
              <a:t>50% success rate with only 300 queries and guesses</a:t>
            </a:r>
          </a:p>
          <a:p>
            <a:pPr lvl="2"/>
            <a:r>
              <a:rPr lang="en-US" dirty="0"/>
              <a:t>90% success rate with less than 600</a:t>
            </a:r>
          </a:p>
        </p:txBody>
      </p:sp>
    </p:spTree>
    <p:extLst>
      <p:ext uri="{BB962C8B-B14F-4D97-AF65-F5344CB8AC3E}">
        <p14:creationId xmlns:p14="http://schemas.microsoft.com/office/powerpoint/2010/main" val="2433733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Kaminsky Attack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Solves the Birthday Attack defenses</a:t>
            </a:r>
          </a:p>
          <a:p>
            <a:endParaRPr lang="en-US" dirty="0"/>
          </a:p>
          <a:p>
            <a:r>
              <a:rPr lang="en-US" dirty="0"/>
              <a:t>URL: 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YouTube Noto"/>
                <a:hlinkClick r:id="rId3"/>
              </a:rPr>
              <a:t>https://youtu.be/B-v_wJIJUI4</a:t>
            </a:r>
            <a:endParaRPr lang="en-US" b="0" i="0" u="none" strike="noStrike" dirty="0">
              <a:solidFill>
                <a:srgbClr val="FFFFFF"/>
              </a:solidFill>
              <a:effectLst/>
              <a:latin typeface="YouTube Noto"/>
            </a:endParaRPr>
          </a:p>
          <a:p>
            <a:r>
              <a:rPr lang="en-US" dirty="0">
                <a:latin typeface="YouTube Noto"/>
              </a:rPr>
              <a:t>Source: </a:t>
            </a:r>
            <a:r>
              <a:rPr lang="en-US" dirty="0">
                <a:latin typeface="YouTube Noto"/>
                <a:hlinkClick r:id="rId4"/>
              </a:rPr>
              <a:t>https://duo.com/blog/the-great-dns-vulnerability-of-2008-by-dan-Kaminsky</a:t>
            </a:r>
            <a:r>
              <a:rPr lang="en-US" dirty="0">
                <a:latin typeface="YouTube Noto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89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C236-FF83-C76A-25E1-CECB24E8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this lab out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C7DD2-70E0-386B-B6F9-9B277A9F2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https://teaching-on-testbeds.github.io/blog/dns-spoof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EDBC3-03B8-8D75-5770-04D5D8D3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46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Address Resolution Protocol (ARP)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Map between Internet address and hardware address</a:t>
            </a:r>
          </a:p>
          <a:p>
            <a:pPr lvl="1"/>
            <a:r>
              <a:rPr lang="en-US"/>
              <a:t>Example: IPv4 to Ethernet MACs</a:t>
            </a:r>
          </a:p>
          <a:p>
            <a:r>
              <a:rPr lang="en-US"/>
              <a:t>Static Address Binding</a:t>
            </a:r>
          </a:p>
          <a:p>
            <a:pPr lvl="1"/>
            <a:r>
              <a:rPr lang="en-US"/>
              <a:t>Create list of (IP, MAC) bindings and distribute</a:t>
            </a:r>
          </a:p>
          <a:p>
            <a:r>
              <a:rPr lang="en-US"/>
              <a:t>Dynamic Address Binding</a:t>
            </a:r>
          </a:p>
          <a:p>
            <a:pPr lvl="1"/>
            <a:r>
              <a:rPr lang="en-US"/>
              <a:t>Use network to obtain and store these bindings</a:t>
            </a:r>
          </a:p>
        </p:txBody>
      </p:sp>
    </p:spTree>
    <p:extLst>
      <p:ext uri="{BB962C8B-B14F-4D97-AF65-F5344CB8AC3E}">
        <p14:creationId xmlns:p14="http://schemas.microsoft.com/office/powerpoint/2010/main" val="38423922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Address Resolution Protocol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Allows A to find B’s MAC when A only knows B’s IP address</a:t>
            </a:r>
          </a:p>
          <a:p>
            <a:r>
              <a:rPr lang="en-US" dirty="0"/>
              <a:t>ARP is only for a local network</a:t>
            </a:r>
          </a:p>
          <a:p>
            <a:pPr lvl="1"/>
            <a:r>
              <a:rPr lang="en-US" dirty="0"/>
              <a:t>Fails miserably for larger networks</a:t>
            </a:r>
          </a:p>
          <a:p>
            <a:r>
              <a:rPr lang="en-US" dirty="0"/>
              <a:t>Requestor uses hardware broadcast</a:t>
            </a:r>
          </a:p>
          <a:p>
            <a:r>
              <a:rPr lang="en-US" dirty="0"/>
              <a:t>Responder replies via unicast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914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Header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80" y="2132865"/>
            <a:ext cx="8533440" cy="304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9011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Cache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ARP table is a simple cache</a:t>
            </a:r>
          </a:p>
          <a:p>
            <a:pPr lvl="1"/>
            <a:r>
              <a:rPr lang="en-US" dirty="0"/>
              <a:t>Entries should be expired eventually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What if nobody answers?</a:t>
            </a:r>
          </a:p>
        </p:txBody>
      </p:sp>
    </p:spTree>
    <p:extLst>
      <p:ext uri="{BB962C8B-B14F-4D97-AF65-F5344CB8AC3E}">
        <p14:creationId xmlns:p14="http://schemas.microsoft.com/office/powerpoint/2010/main" val="18696298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Reverse Address Resolution Protocol (RARP)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 to be confused with an ARP reply</a:t>
            </a:r>
          </a:p>
          <a:p>
            <a:r>
              <a:rPr lang="en-US"/>
              <a:t>RARP allows a requestor to find an Internet address given a hardware address</a:t>
            </a:r>
          </a:p>
          <a:p>
            <a:r>
              <a:rPr lang="en-US"/>
              <a:t>Why bother?</a:t>
            </a:r>
          </a:p>
          <a:p>
            <a:pPr lvl="1"/>
            <a:r>
              <a:rPr lang="en-US"/>
              <a:t>Diskless machines seeking their identities</a:t>
            </a:r>
          </a:p>
          <a:p>
            <a:pPr lvl="1"/>
            <a:r>
              <a:rPr lang="en-US"/>
              <a:t>Pretty much just legacy protocol now</a:t>
            </a:r>
          </a:p>
        </p:txBody>
      </p:sp>
    </p:spTree>
    <p:extLst>
      <p:ext uri="{BB962C8B-B14F-4D97-AF65-F5344CB8AC3E}">
        <p14:creationId xmlns:p14="http://schemas.microsoft.com/office/powerpoint/2010/main" val="1718512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Host Configuration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Hosts can have MAC addresses hardcoded in their interface cards</a:t>
            </a:r>
          </a:p>
          <a:p>
            <a:r>
              <a:rPr lang="en-US"/>
              <a:t>Why not do the same for IP addresses?</a:t>
            </a:r>
          </a:p>
          <a:p>
            <a:r>
              <a:rPr lang="en-US"/>
              <a:t>Do hosts need to be configured with anything other than their IP addresses?</a:t>
            </a:r>
          </a:p>
        </p:txBody>
      </p:sp>
    </p:spTree>
    <p:extLst>
      <p:ext uri="{BB962C8B-B14F-4D97-AF65-F5344CB8AC3E}">
        <p14:creationId xmlns:p14="http://schemas.microsoft.com/office/powerpoint/2010/main" val="10173681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we need DNS?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Routing is done on IP addresses</a:t>
            </a:r>
          </a:p>
          <a:p>
            <a:pPr lvl="1"/>
            <a:r>
              <a:rPr lang="en-US"/>
              <a:t>Great for computers, longest prefix match</a:t>
            </a:r>
          </a:p>
          <a:p>
            <a:pPr lvl="1"/>
            <a:r>
              <a:rPr lang="en-US"/>
              <a:t>Bad for people, not easy to remember</a:t>
            </a:r>
          </a:p>
          <a:p>
            <a:r>
              <a:rPr lang="en-US"/>
              <a:t>People like names</a:t>
            </a:r>
          </a:p>
          <a:p>
            <a:pPr lvl="1"/>
            <a:r>
              <a:rPr lang="en-US"/>
              <a:t>Not so great for computers</a:t>
            </a:r>
          </a:p>
        </p:txBody>
      </p:sp>
    </p:spTree>
    <p:extLst>
      <p:ext uri="{BB962C8B-B14F-4D97-AF65-F5344CB8AC3E}">
        <p14:creationId xmlns:p14="http://schemas.microsoft.com/office/powerpoint/2010/main" val="12730693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Host Configuration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Static</a:t>
            </a:r>
          </a:p>
          <a:p>
            <a:pPr lvl="1"/>
            <a:r>
              <a:rPr lang="en-US"/>
              <a:t>Real geeks use static configurations</a:t>
            </a:r>
          </a:p>
          <a:p>
            <a:pPr lvl="1"/>
            <a:r>
              <a:rPr lang="en-US"/>
              <a:t>Error prone</a:t>
            </a:r>
          </a:p>
          <a:p>
            <a:pPr lvl="1"/>
            <a:r>
              <a:rPr lang="en-US"/>
              <a:t>High administrative overhead</a:t>
            </a:r>
          </a:p>
          <a:p>
            <a:pPr lvl="1"/>
            <a:r>
              <a:rPr lang="en-US"/>
              <a:t>Mere mortals cannot hack static configuration</a:t>
            </a:r>
          </a:p>
          <a:p>
            <a:r>
              <a:rPr lang="en-US"/>
              <a:t>Dynamic</a:t>
            </a:r>
          </a:p>
          <a:p>
            <a:pPr lvl="1"/>
            <a:r>
              <a:rPr lang="en-US"/>
              <a:t>Central administration</a:t>
            </a:r>
          </a:p>
          <a:p>
            <a:pPr lvl="1"/>
            <a:r>
              <a:rPr lang="en-US"/>
              <a:t>Allows rapid updates</a:t>
            </a:r>
          </a:p>
          <a:p>
            <a:pPr lvl="1"/>
            <a:r>
              <a:rPr lang="en-US"/>
              <a:t>Allows address reusage (time multiplexing)</a:t>
            </a:r>
          </a:p>
        </p:txBody>
      </p:sp>
    </p:spTree>
    <p:extLst>
      <p:ext uri="{BB962C8B-B14F-4D97-AF65-F5344CB8AC3E}">
        <p14:creationId xmlns:p14="http://schemas.microsoft.com/office/powerpoint/2010/main" val="4129491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FF4A-E9BD-50F1-D789-00ADD3C9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33095-2A00-0077-5A9E-C459ABCF1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8897"/>
            <a:ext cx="8229600" cy="5302577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i="1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Dynamic host configuration protocol (DHCP)</a:t>
            </a:r>
            <a:r>
              <a:rPr lang="en-US" b="0" i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is a network management protocol used for automating the assignment of an IP address and network configuration parameters to devices on an IP network. DHCP components 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 </a:t>
            </a:r>
            <a:r>
              <a:rPr lang="en-US" b="1" i="1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DHCP scope</a:t>
            </a:r>
            <a:r>
              <a:rPr lang="en-US" b="0" i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is an IP address range and network configuration parameters a DHCP server makes available to a DHCP client.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 </a:t>
            </a:r>
            <a:r>
              <a:rPr lang="en-US" b="1" i="1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DHCP server</a:t>
            </a:r>
            <a:r>
              <a:rPr lang="en-US" b="0" i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is a server configured to distribute a DHCP scope to a DHCP client.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 </a:t>
            </a:r>
            <a:r>
              <a:rPr lang="en-US" b="1" i="1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DHCP client</a:t>
            </a:r>
            <a:r>
              <a:rPr lang="en-US" b="0" i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is any device configured to receive a DHCP scope from a DHCP server.</a:t>
            </a:r>
          </a:p>
          <a:p>
            <a:pPr algn="l"/>
            <a:r>
              <a:rPr lang="en-US" b="0" i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DHCP saves network administrative resources compared to manually setting a networked device's configuration. Common DHCP scope components 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IP address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Subnet mask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Default gateway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DNS server address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F169B-AB84-6566-32BF-28DFEB50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9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479B-F4B9-9B0C-4D6F-E0325A7C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820C1A-1810-C26A-E7C9-6ACA1C028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697" y="2101663"/>
            <a:ext cx="8621038" cy="290740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491A2-2335-0BC6-0A81-7007A74A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189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Host Control Protocol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Server responds to client requests and sends configuration information</a:t>
            </a:r>
          </a:p>
          <a:p>
            <a:r>
              <a:rPr lang="en-US"/>
              <a:t>Static DHCP</a:t>
            </a:r>
          </a:p>
          <a:p>
            <a:pPr lvl="1"/>
            <a:r>
              <a:rPr lang="en-US"/>
              <a:t>Uses MACs and deterministically provides IP</a:t>
            </a:r>
          </a:p>
          <a:p>
            <a:pPr lvl="1"/>
            <a:r>
              <a:rPr lang="en-US"/>
              <a:t>Great for servers</a:t>
            </a:r>
          </a:p>
          <a:p>
            <a:r>
              <a:rPr lang="en-US"/>
              <a:t>DHCP Pool</a:t>
            </a:r>
          </a:p>
          <a:p>
            <a:pPr lvl="1"/>
            <a:r>
              <a:rPr lang="en-US"/>
              <a:t>Uses a pool of addresses and assigns a free one to the requestor</a:t>
            </a:r>
          </a:p>
          <a:p>
            <a:pPr lvl="1"/>
            <a:r>
              <a:rPr lang="en-US"/>
              <a:t>Great for clients </a:t>
            </a:r>
          </a:p>
        </p:txBody>
      </p:sp>
    </p:spTree>
    <p:extLst>
      <p:ext uri="{BB962C8B-B14F-4D97-AF65-F5344CB8AC3E}">
        <p14:creationId xmlns:p14="http://schemas.microsoft.com/office/powerpoint/2010/main" val="8563044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Host Control Protocol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Configure clients with DHCP server address?</a:t>
            </a:r>
          </a:p>
          <a:p>
            <a:r>
              <a:rPr lang="en-US" dirty="0"/>
              <a:t>Broadcast instead:</a:t>
            </a:r>
          </a:p>
          <a:p>
            <a:pPr lvl="1"/>
            <a:r>
              <a:rPr lang="en-US" dirty="0"/>
              <a:t>Issue a DISCOVER to find all DHCP servers</a:t>
            </a:r>
          </a:p>
          <a:p>
            <a:pPr lvl="1"/>
            <a:r>
              <a:rPr lang="en-US" dirty="0"/>
              <a:t>Some server OFFERs some configuration</a:t>
            </a:r>
          </a:p>
          <a:p>
            <a:pPr lvl="1"/>
            <a:r>
              <a:rPr lang="en-US" dirty="0"/>
              <a:t>Client REQUESTs a configuration it liked</a:t>
            </a:r>
          </a:p>
          <a:p>
            <a:pPr lvl="1"/>
            <a:r>
              <a:rPr lang="en-US" dirty="0"/>
              <a:t>The server ACKNOWLEDGEs the request</a:t>
            </a:r>
          </a:p>
        </p:txBody>
      </p:sp>
    </p:spTree>
    <p:extLst>
      <p:ext uri="{BB962C8B-B14F-4D97-AF65-F5344CB8AC3E}">
        <p14:creationId xmlns:p14="http://schemas.microsoft.com/office/powerpoint/2010/main" val="11803794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E2BC2-98A1-CF11-7044-E9AEAF4D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45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1505FE0-A333-8A2F-EBD9-2414BF7D5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 windows command prompt display the execution of the ipconfig /all command. The resulting display shows ip information for all network connections. The highlighted items include: DHCP enabled, Autoconfiguration enabled, IPv6 address, Lease obtained date and expiration, IPv4 address, subnet mask, default gateway ip address, DHCP server ip address, and DNS server IP addresses.">
            <a:extLst>
              <a:ext uri="{FF2B5EF4-FFF2-40B4-BE49-F238E27FC236}">
                <a16:creationId xmlns:a16="http://schemas.microsoft.com/office/drawing/2014/main" id="{EA96EF01-2CDD-1BF8-7AB5-58664640D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69" y="49488"/>
            <a:ext cx="8323262" cy="685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2464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Host Control Protocol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DHCP sits on top of UDP (port 67 for the server, 68 for the client)</a:t>
            </a:r>
          </a:p>
          <a:p>
            <a:pPr lvl="1"/>
            <a:r>
              <a:rPr lang="en-US" dirty="0"/>
              <a:t>Any good reason why?</a:t>
            </a:r>
          </a:p>
          <a:p>
            <a:r>
              <a:rPr lang="en-US" dirty="0"/>
              <a:t>DHCP allocations are “leased” to allow reuse</a:t>
            </a:r>
          </a:p>
          <a:p>
            <a:pPr lvl="1"/>
            <a:r>
              <a:rPr lang="en-US" dirty="0"/>
              <a:t>Half way to expiration, client attempts to renew</a:t>
            </a:r>
          </a:p>
        </p:txBody>
      </p:sp>
    </p:spTree>
    <p:extLst>
      <p:ext uri="{BB962C8B-B14F-4D97-AF65-F5344CB8AC3E}">
        <p14:creationId xmlns:p14="http://schemas.microsoft.com/office/powerpoint/2010/main" val="12703310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Internet Control Message Protocol (ICMP)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Mainly used for error reporting in IP</a:t>
            </a:r>
          </a:p>
          <a:p>
            <a:r>
              <a:rPr lang="en-US"/>
              <a:t>Can be issued by hosts or routers</a:t>
            </a:r>
          </a:p>
          <a:p>
            <a:r>
              <a:rPr lang="en-US"/>
              <a:t>Sits on top of IP at the transport layer</a:t>
            </a:r>
          </a:p>
          <a:p>
            <a:r>
              <a:rPr lang="en-US"/>
              <a:t>Some consider it a security risk</a:t>
            </a:r>
          </a:p>
          <a:p>
            <a:pPr lvl="1"/>
            <a:r>
              <a:rPr lang="en-US"/>
              <a:t>It may be blocked</a:t>
            </a:r>
          </a:p>
          <a:p>
            <a:pPr lvl="1"/>
            <a:r>
              <a:rPr lang="en-US"/>
              <a:t>Some participants may just not use it</a:t>
            </a:r>
          </a:p>
        </p:txBody>
      </p:sp>
    </p:spTree>
    <p:extLst>
      <p:ext uri="{BB962C8B-B14F-4D97-AF65-F5344CB8AC3E}">
        <p14:creationId xmlns:p14="http://schemas.microsoft.com/office/powerpoint/2010/main" val="25616221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ICMP Examples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Host unreachable</a:t>
            </a:r>
          </a:p>
          <a:p>
            <a:r>
              <a:rPr lang="en-US"/>
              <a:t>Fragment reassembly failure</a:t>
            </a:r>
          </a:p>
          <a:p>
            <a:r>
              <a:rPr lang="en-US"/>
              <a:t>Checksum failure</a:t>
            </a:r>
          </a:p>
          <a:p>
            <a:r>
              <a:rPr lang="en-US"/>
              <a:t>Router redirections</a:t>
            </a:r>
          </a:p>
          <a:p>
            <a:r>
              <a:rPr lang="en-US"/>
              <a:t>TTL value exceeded</a:t>
            </a:r>
          </a:p>
          <a:p>
            <a:pPr lvl="1"/>
            <a:r>
              <a:rPr lang="en-US"/>
              <a:t>Remember a utility that exploits this?</a:t>
            </a:r>
          </a:p>
          <a:p>
            <a:r>
              <a:rPr lang="en-US"/>
              <a:t>Echo Request</a:t>
            </a:r>
          </a:p>
          <a:p>
            <a:pPr lvl="1"/>
            <a:r>
              <a:rPr lang="en-US"/>
              <a:t>What could this be used for?</a:t>
            </a:r>
          </a:p>
        </p:txBody>
      </p:sp>
    </p:spTree>
    <p:extLst>
      <p:ext uri="{BB962C8B-B14F-4D97-AF65-F5344CB8AC3E}">
        <p14:creationId xmlns:p14="http://schemas.microsoft.com/office/powerpoint/2010/main" val="2506121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B69AC-9965-7441-8629-9A5A43100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F2AB7-9D73-8E4A-95AD-69292911F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 DNS all that useful anymore? Can’t we just use search engines to find servers instead?</a:t>
            </a:r>
          </a:p>
          <a:p>
            <a:r>
              <a:rPr lang="en-US" dirty="0"/>
              <a:t>Does DNS have to use UDP and suffer from these ID guessing issues? Would it have the same problem under TCP?</a:t>
            </a:r>
          </a:p>
          <a:p>
            <a:r>
              <a:rPr lang="en-US" dirty="0"/>
              <a:t>Do we need DHCP? Couldn’t hosts just auto-configure addresses for themselves? What advantage are we getting out of this hassle?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5F4D1-4DB3-954E-9E53-F3D2B124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 distributed system?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Historically names managed by hosts.txt file</a:t>
            </a:r>
          </a:p>
          <a:p>
            <a:pPr lvl="1"/>
            <a:r>
              <a:rPr lang="en-US" dirty="0"/>
              <a:t>File was sent to every host online</a:t>
            </a:r>
          </a:p>
          <a:p>
            <a:pPr lvl="1"/>
            <a:r>
              <a:rPr lang="en-US" dirty="0"/>
              <a:t>Large and difficult to manage</a:t>
            </a:r>
          </a:p>
          <a:p>
            <a:pPr lvl="1"/>
            <a:r>
              <a:rPr lang="en-US" dirty="0"/>
              <a:t>Lack of hierarchical structure leads to name collisions</a:t>
            </a:r>
          </a:p>
          <a:p>
            <a:r>
              <a:rPr lang="en-US" dirty="0"/>
              <a:t>Centralized systems have single point of failure</a:t>
            </a:r>
          </a:p>
        </p:txBody>
      </p:sp>
    </p:spTree>
    <p:extLst>
      <p:ext uri="{BB962C8B-B14F-4D97-AF65-F5344CB8AC3E}">
        <p14:creationId xmlns:p14="http://schemas.microsoft.com/office/powerpoint/2010/main" val="14528627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368D3-5BEB-4E36-D82B-52A96D59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CB6DC-F302-C444-470A-5F7CAE294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DNS defines a domain namespace, which specifies top-level domains, second-level domains, and lower-level domains (subdomains). Each level can be a DNS zone.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46E73-F8A4-B5DD-13AD-69C19E406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5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17A4-4073-FA23-CE95-7EA8359C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URL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274FF-C9C7-52CE-B374-2A2AB2994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50" y="1418898"/>
            <a:ext cx="8451850" cy="5102672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1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Root domain</a:t>
            </a:r>
            <a:r>
              <a:rPr lang="en-US" sz="1600" b="0" i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is the highest internet hierarchical level. Example: Level above .com which is displayed as a period ".". Note: When referencing individual/company websites, root domain also refers to the second-level domain concatenated with the top-level domain. Ex: wiley.com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1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Uniform resource locator (URL)</a:t>
            </a:r>
            <a:r>
              <a:rPr lang="en-US" sz="1600" b="0" i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, also known as </a:t>
            </a:r>
            <a:r>
              <a:rPr lang="en-US" sz="1600" b="1" i="1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web address</a:t>
            </a:r>
            <a:r>
              <a:rPr lang="en-US" sz="1600" b="0" i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, specifies the location of an internet's web reference. Ex: wiley.com/support and wiley.com can point to the same IP server address, but different server directories' locations.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1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Hostname</a:t>
            </a:r>
            <a:r>
              <a:rPr lang="en-US" sz="1600" b="0" i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is a domain name with at least one associated IP address. Ex: mycompany.com or www.mycompany.com.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1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Fully qualified domain name (FQDN)</a:t>
            </a:r>
            <a:r>
              <a:rPr lang="en-US" sz="1600" b="0" i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is a domain name specifying the exact location in the DNS tree hierarchy. Ex: www.mycompany.com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1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Top-level domain (TLD)</a:t>
            </a:r>
            <a:r>
              <a:rPr lang="en-US" sz="1600" b="0" i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is the domain name's right-most label. Ex: com is the TLD of www.mycompany.com</a:t>
            </a:r>
          </a:p>
          <a:p>
            <a:pPr algn="l"/>
            <a:r>
              <a:rPr lang="en-US" sz="1600" b="0" i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Ex: com is the TLD for www.mycompany.com. Displayed in a top-down structure, the TLD is directly below the root domain.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1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Second-level domain (SLD)</a:t>
            </a:r>
            <a:r>
              <a:rPr lang="en-US" sz="1600" b="0" i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is the subdomain TLD left label. Ex: </a:t>
            </a:r>
            <a:r>
              <a:rPr lang="en-US" sz="1600" b="0" i="0" dirty="0" err="1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wiley</a:t>
            </a:r>
            <a:r>
              <a:rPr lang="en-US" sz="1600" b="0" i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is the SLD of www.mycompany.com. Displayed in a top-down structure, the SLD is directly below the TLD.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1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Subdomain</a:t>
            </a:r>
            <a:r>
              <a:rPr lang="en-US" sz="1600" b="0" i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is an additional domain's hostname. Ex: Help is a subdomain of help.mycompany.com. Displayed in a top-down structure, a subdomain is below the SLD.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48E80-0C58-EF46-D917-7BE95FFC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3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EE6D4-A623-65CD-84A1-5B784753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Time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F6745B-E54B-1415-8B72-B7C2FF7FB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9587" y="1419225"/>
            <a:ext cx="7644826" cy="47069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033D6-130B-FDEA-5A1D-A3484579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34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3810000" y="2057400"/>
            <a:ext cx="1219200" cy="381000"/>
          </a:xfrm>
          <a:prstGeom prst="roundRect">
            <a:avLst>
              <a:gd name="adj" fmla="val 16667"/>
            </a:avLst>
          </a:prstGeom>
          <a:solidFill>
            <a:srgbClr val="3568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.(root)</a:t>
            </a:r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228600" y="2743200"/>
            <a:ext cx="1066800" cy="457200"/>
          </a:xfrm>
          <a:prstGeom prst="roundRect">
            <a:avLst>
              <a:gd name="adj" fmla="val 16667"/>
            </a:avLst>
          </a:prstGeom>
          <a:solidFill>
            <a:srgbClr val="F0615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us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1447800" y="2743200"/>
            <a:ext cx="1066800" cy="457200"/>
          </a:xfrm>
          <a:prstGeom prst="roundRect">
            <a:avLst>
              <a:gd name="adj" fmla="val 16667"/>
            </a:avLst>
          </a:prstGeom>
          <a:solidFill>
            <a:srgbClr val="F0615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jp</a:t>
            </a:r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7467600" y="2743200"/>
            <a:ext cx="1066800" cy="457200"/>
          </a:xfrm>
          <a:prstGeom prst="roundRect">
            <a:avLst>
              <a:gd name="adj" fmla="val 16667"/>
            </a:avLst>
          </a:prstGeom>
          <a:solidFill>
            <a:srgbClr val="F0615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info</a:t>
            </a:r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2667000" y="2743200"/>
            <a:ext cx="1066800" cy="457200"/>
          </a:xfrm>
          <a:prstGeom prst="roundRect">
            <a:avLst>
              <a:gd name="adj" fmla="val 16667"/>
            </a:avLst>
          </a:prstGeom>
          <a:solidFill>
            <a:srgbClr val="F0615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org</a:t>
            </a:r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3810000" y="2743200"/>
            <a:ext cx="1066800" cy="457200"/>
          </a:xfrm>
          <a:prstGeom prst="roundRect">
            <a:avLst>
              <a:gd name="adj" fmla="val 16667"/>
            </a:avLst>
          </a:prstGeom>
          <a:solidFill>
            <a:srgbClr val="F0615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com</a:t>
            </a:r>
          </a:p>
        </p:txBody>
      </p:sp>
      <p:sp>
        <p:nvSpPr>
          <p:cNvPr id="8200" name="AutoShape 8"/>
          <p:cNvSpPr>
            <a:spLocks noChangeArrowheads="1"/>
          </p:cNvSpPr>
          <p:nvPr/>
        </p:nvSpPr>
        <p:spPr bwMode="auto">
          <a:xfrm>
            <a:off x="5029200" y="2743200"/>
            <a:ext cx="1066800" cy="457200"/>
          </a:xfrm>
          <a:prstGeom prst="roundRect">
            <a:avLst>
              <a:gd name="adj" fmla="val 16667"/>
            </a:avLst>
          </a:prstGeom>
          <a:solidFill>
            <a:srgbClr val="F0615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net</a:t>
            </a:r>
          </a:p>
        </p:txBody>
      </p:sp>
      <p:sp>
        <p:nvSpPr>
          <p:cNvPr id="8201" name="AutoShape 9"/>
          <p:cNvSpPr>
            <a:spLocks noChangeArrowheads="1"/>
          </p:cNvSpPr>
          <p:nvPr/>
        </p:nvSpPr>
        <p:spPr bwMode="auto">
          <a:xfrm>
            <a:off x="6248400" y="2743200"/>
            <a:ext cx="1066800" cy="457200"/>
          </a:xfrm>
          <a:prstGeom prst="roundRect">
            <a:avLst>
              <a:gd name="adj" fmla="val 16667"/>
            </a:avLst>
          </a:prstGeom>
          <a:solidFill>
            <a:srgbClr val="F0615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edu</a:t>
            </a:r>
          </a:p>
        </p:txBody>
      </p:sp>
      <p:cxnSp>
        <p:nvCxnSpPr>
          <p:cNvPr id="8202" name="AutoShape 10"/>
          <p:cNvCxnSpPr>
            <a:cxnSpLocks noChangeShapeType="1"/>
            <a:stCxn id="8195" idx="0"/>
            <a:endCxn id="8194" idx="2"/>
          </p:cNvCxnSpPr>
          <p:nvPr/>
        </p:nvCxnSpPr>
        <p:spPr bwMode="auto">
          <a:xfrm flipV="1">
            <a:off x="762000" y="2438400"/>
            <a:ext cx="3657600" cy="3048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8203" name="AutoShape 11"/>
          <p:cNvCxnSpPr>
            <a:cxnSpLocks noChangeShapeType="1"/>
            <a:stCxn id="8196" idx="0"/>
            <a:endCxn id="8194" idx="2"/>
          </p:cNvCxnSpPr>
          <p:nvPr/>
        </p:nvCxnSpPr>
        <p:spPr bwMode="auto">
          <a:xfrm flipV="1">
            <a:off x="1981200" y="2438400"/>
            <a:ext cx="2438400" cy="3048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8204" name="AutoShape 12"/>
          <p:cNvCxnSpPr>
            <a:cxnSpLocks noChangeShapeType="1"/>
            <a:stCxn id="8194" idx="2"/>
            <a:endCxn id="8198" idx="0"/>
          </p:cNvCxnSpPr>
          <p:nvPr/>
        </p:nvCxnSpPr>
        <p:spPr bwMode="auto">
          <a:xfrm flipH="1">
            <a:off x="3200400" y="2438400"/>
            <a:ext cx="1219200" cy="3048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8205" name="AutoShape 13"/>
          <p:cNvCxnSpPr>
            <a:cxnSpLocks noChangeShapeType="1"/>
            <a:stCxn id="8194" idx="2"/>
            <a:endCxn id="8199" idx="0"/>
          </p:cNvCxnSpPr>
          <p:nvPr/>
        </p:nvCxnSpPr>
        <p:spPr bwMode="auto">
          <a:xfrm flipH="1">
            <a:off x="4343400" y="2438400"/>
            <a:ext cx="76200" cy="3048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8206" name="AutoShape 14"/>
          <p:cNvCxnSpPr>
            <a:cxnSpLocks noChangeShapeType="1"/>
            <a:stCxn id="8194" idx="2"/>
            <a:endCxn id="8200" idx="0"/>
          </p:cNvCxnSpPr>
          <p:nvPr/>
        </p:nvCxnSpPr>
        <p:spPr bwMode="auto">
          <a:xfrm>
            <a:off x="4419600" y="2438400"/>
            <a:ext cx="1143000" cy="3048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8207" name="AutoShape 15"/>
          <p:cNvCxnSpPr>
            <a:cxnSpLocks noChangeShapeType="1"/>
            <a:stCxn id="8194" idx="2"/>
            <a:endCxn id="8201" idx="0"/>
          </p:cNvCxnSpPr>
          <p:nvPr/>
        </p:nvCxnSpPr>
        <p:spPr bwMode="auto">
          <a:xfrm>
            <a:off x="4419600" y="2438400"/>
            <a:ext cx="2362200" cy="3048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8208" name="AutoShape 16"/>
          <p:cNvCxnSpPr>
            <a:cxnSpLocks noChangeShapeType="1"/>
            <a:stCxn id="8194" idx="2"/>
            <a:endCxn id="8197" idx="0"/>
          </p:cNvCxnSpPr>
          <p:nvPr/>
        </p:nvCxnSpPr>
        <p:spPr bwMode="auto">
          <a:xfrm>
            <a:off x="4419600" y="2438400"/>
            <a:ext cx="3581400" cy="3048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209" name="AutoShape 17"/>
          <p:cNvSpPr>
            <a:spLocks noChangeArrowheads="1"/>
          </p:cNvSpPr>
          <p:nvPr/>
        </p:nvSpPr>
        <p:spPr bwMode="auto">
          <a:xfrm>
            <a:off x="6248400" y="3657600"/>
            <a:ext cx="1066800" cy="457200"/>
          </a:xfrm>
          <a:prstGeom prst="roundRect">
            <a:avLst>
              <a:gd name="adj" fmla="val 16667"/>
            </a:avLst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indiana</a:t>
            </a:r>
          </a:p>
        </p:txBody>
      </p:sp>
      <p:sp>
        <p:nvSpPr>
          <p:cNvPr id="8210" name="AutoShape 18"/>
          <p:cNvSpPr>
            <a:spLocks noChangeArrowheads="1"/>
          </p:cNvSpPr>
          <p:nvPr/>
        </p:nvSpPr>
        <p:spPr bwMode="auto">
          <a:xfrm>
            <a:off x="7467600" y="3657600"/>
            <a:ext cx="1066800" cy="457200"/>
          </a:xfrm>
          <a:prstGeom prst="roundRect">
            <a:avLst>
              <a:gd name="adj" fmla="val 16667"/>
            </a:avLst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err="1">
                <a:solidFill>
                  <a:srgbClr val="000000"/>
                </a:solidFill>
              </a:rPr>
              <a:t>wpi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211" name="AutoShape 19"/>
          <p:cNvSpPr>
            <a:spLocks noChangeArrowheads="1"/>
          </p:cNvSpPr>
          <p:nvPr/>
        </p:nvSpPr>
        <p:spPr bwMode="auto">
          <a:xfrm>
            <a:off x="1600200" y="3581400"/>
            <a:ext cx="1066800" cy="457200"/>
          </a:xfrm>
          <a:prstGeom prst="roundRect">
            <a:avLst>
              <a:gd name="adj" fmla="val 16667"/>
            </a:avLst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google</a:t>
            </a:r>
          </a:p>
        </p:txBody>
      </p:sp>
      <p:sp>
        <p:nvSpPr>
          <p:cNvPr id="8212" name="AutoShape 20"/>
          <p:cNvSpPr>
            <a:spLocks noChangeArrowheads="1"/>
          </p:cNvSpPr>
          <p:nvPr/>
        </p:nvSpPr>
        <p:spPr bwMode="auto">
          <a:xfrm>
            <a:off x="3352800" y="3581400"/>
            <a:ext cx="1066800" cy="457200"/>
          </a:xfrm>
          <a:prstGeom prst="roundRect">
            <a:avLst>
              <a:gd name="adj" fmla="val 16667"/>
            </a:avLst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google</a:t>
            </a:r>
          </a:p>
        </p:txBody>
      </p:sp>
      <p:sp>
        <p:nvSpPr>
          <p:cNvPr id="8213" name="AutoShape 21"/>
          <p:cNvSpPr>
            <a:spLocks noChangeArrowheads="1"/>
          </p:cNvSpPr>
          <p:nvPr/>
        </p:nvSpPr>
        <p:spPr bwMode="auto">
          <a:xfrm>
            <a:off x="4572000" y="3581400"/>
            <a:ext cx="1066800" cy="457200"/>
          </a:xfrm>
          <a:prstGeom prst="roundRect">
            <a:avLst>
              <a:gd name="adj" fmla="val 16667"/>
            </a:avLst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cnn</a:t>
            </a:r>
          </a:p>
        </p:txBody>
      </p:sp>
      <p:sp>
        <p:nvSpPr>
          <p:cNvPr id="8214" name="AutoShape 22"/>
          <p:cNvSpPr>
            <a:spLocks noChangeArrowheads="1"/>
          </p:cNvSpPr>
          <p:nvPr/>
        </p:nvSpPr>
        <p:spPr bwMode="auto">
          <a:xfrm>
            <a:off x="152400" y="3505200"/>
            <a:ext cx="1066800" cy="457200"/>
          </a:xfrm>
          <a:prstGeom prst="roundRect">
            <a:avLst>
              <a:gd name="adj" fmla="val 16667"/>
            </a:avLst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google</a:t>
            </a:r>
          </a:p>
        </p:txBody>
      </p:sp>
      <p:cxnSp>
        <p:nvCxnSpPr>
          <p:cNvPr id="8215" name="AutoShape 23"/>
          <p:cNvCxnSpPr>
            <a:cxnSpLocks noChangeShapeType="1"/>
            <a:stCxn id="8214" idx="0"/>
            <a:endCxn id="8195" idx="2"/>
          </p:cNvCxnSpPr>
          <p:nvPr/>
        </p:nvCxnSpPr>
        <p:spPr bwMode="auto">
          <a:xfrm flipV="1">
            <a:off x="685800" y="3200400"/>
            <a:ext cx="76200" cy="3048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8216" name="AutoShape 24"/>
          <p:cNvCxnSpPr>
            <a:cxnSpLocks noChangeShapeType="1"/>
            <a:stCxn id="8212" idx="0"/>
            <a:endCxn id="8199" idx="2"/>
          </p:cNvCxnSpPr>
          <p:nvPr/>
        </p:nvCxnSpPr>
        <p:spPr bwMode="auto">
          <a:xfrm flipV="1">
            <a:off x="3886200" y="3200400"/>
            <a:ext cx="457200" cy="3810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8217" name="AutoShape 25"/>
          <p:cNvCxnSpPr>
            <a:cxnSpLocks noChangeShapeType="1"/>
            <a:stCxn id="8213" idx="0"/>
            <a:endCxn id="8199" idx="2"/>
          </p:cNvCxnSpPr>
          <p:nvPr/>
        </p:nvCxnSpPr>
        <p:spPr bwMode="auto">
          <a:xfrm flipH="1" flipV="1">
            <a:off x="4343400" y="3200400"/>
            <a:ext cx="762000" cy="3810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8218" name="AutoShape 26"/>
          <p:cNvCxnSpPr>
            <a:cxnSpLocks noChangeShapeType="1"/>
            <a:stCxn id="8209" idx="0"/>
            <a:endCxn id="8201" idx="2"/>
          </p:cNvCxnSpPr>
          <p:nvPr/>
        </p:nvCxnSpPr>
        <p:spPr bwMode="auto">
          <a:xfrm flipV="1">
            <a:off x="6781800" y="3200400"/>
            <a:ext cx="1588" cy="4572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8219" name="AutoShape 27"/>
          <p:cNvCxnSpPr>
            <a:cxnSpLocks noChangeShapeType="1"/>
            <a:stCxn id="8210" idx="0"/>
            <a:endCxn id="8201" idx="2"/>
          </p:cNvCxnSpPr>
          <p:nvPr/>
        </p:nvCxnSpPr>
        <p:spPr bwMode="auto">
          <a:xfrm flipH="1" flipV="1">
            <a:off x="6781800" y="3200400"/>
            <a:ext cx="1219200" cy="4572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8220" name="AutoShape 28"/>
          <p:cNvCxnSpPr>
            <a:cxnSpLocks noChangeShapeType="1"/>
            <a:stCxn id="8196" idx="2"/>
            <a:endCxn id="8211" idx="0"/>
          </p:cNvCxnSpPr>
          <p:nvPr/>
        </p:nvCxnSpPr>
        <p:spPr bwMode="auto">
          <a:xfrm>
            <a:off x="1981200" y="3200400"/>
            <a:ext cx="152400" cy="3810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8221" name="AutoShape 29"/>
          <p:cNvCxnSpPr>
            <a:cxnSpLocks noChangeShapeType="1"/>
            <a:stCxn id="8209" idx="2"/>
            <a:endCxn id="8226" idx="0"/>
          </p:cNvCxnSpPr>
          <p:nvPr/>
        </p:nvCxnSpPr>
        <p:spPr bwMode="auto">
          <a:xfrm>
            <a:off x="6781800" y="4114800"/>
            <a:ext cx="1409700" cy="3810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8222" name="AutoShape 30"/>
          <p:cNvCxnSpPr>
            <a:cxnSpLocks noChangeShapeType="1"/>
            <a:stCxn id="8223" idx="7"/>
            <a:endCxn id="8212" idx="2"/>
          </p:cNvCxnSpPr>
          <p:nvPr/>
        </p:nvCxnSpPr>
        <p:spPr bwMode="auto">
          <a:xfrm flipV="1">
            <a:off x="1714500" y="4038600"/>
            <a:ext cx="2171700" cy="481013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223" name="Oval 31"/>
          <p:cNvSpPr>
            <a:spLocks noChangeArrowheads="1"/>
          </p:cNvSpPr>
          <p:nvPr/>
        </p:nvSpPr>
        <p:spPr bwMode="auto">
          <a:xfrm>
            <a:off x="609600" y="4419600"/>
            <a:ext cx="1295400" cy="685800"/>
          </a:xfrm>
          <a:prstGeom prst="ellipse">
            <a:avLst/>
          </a:prstGeom>
          <a:solidFill>
            <a:srgbClr val="FFCC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www</a:t>
            </a:r>
          </a:p>
        </p:txBody>
      </p:sp>
      <p:sp>
        <p:nvSpPr>
          <p:cNvPr id="8224" name="Oval 32"/>
          <p:cNvSpPr>
            <a:spLocks noChangeArrowheads="1"/>
          </p:cNvSpPr>
          <p:nvPr/>
        </p:nvSpPr>
        <p:spPr bwMode="auto">
          <a:xfrm>
            <a:off x="1447800" y="5943600"/>
            <a:ext cx="1295400" cy="685800"/>
          </a:xfrm>
          <a:prstGeom prst="ellipse">
            <a:avLst/>
          </a:prstGeom>
          <a:solidFill>
            <a:srgbClr val="FFCC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images</a:t>
            </a:r>
          </a:p>
        </p:txBody>
      </p:sp>
      <p:sp>
        <p:nvSpPr>
          <p:cNvPr id="8225" name="Oval 33"/>
          <p:cNvSpPr>
            <a:spLocks noChangeArrowheads="1"/>
          </p:cNvSpPr>
          <p:nvPr/>
        </p:nvSpPr>
        <p:spPr bwMode="auto">
          <a:xfrm>
            <a:off x="762000" y="5257800"/>
            <a:ext cx="1295400" cy="685800"/>
          </a:xfrm>
          <a:prstGeom prst="ellipse">
            <a:avLst/>
          </a:prstGeom>
          <a:solidFill>
            <a:srgbClr val="FFCC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maps</a:t>
            </a:r>
          </a:p>
        </p:txBody>
      </p:sp>
      <p:sp>
        <p:nvSpPr>
          <p:cNvPr id="8226" name="Oval 34"/>
          <p:cNvSpPr>
            <a:spLocks noChangeArrowheads="1"/>
          </p:cNvSpPr>
          <p:nvPr/>
        </p:nvSpPr>
        <p:spPr bwMode="auto">
          <a:xfrm>
            <a:off x="7543800" y="4495800"/>
            <a:ext cx="1295400" cy="685800"/>
          </a:xfrm>
          <a:prstGeom prst="ellipse">
            <a:avLst/>
          </a:prstGeom>
          <a:solidFill>
            <a:srgbClr val="FFCC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www</a:t>
            </a:r>
          </a:p>
        </p:txBody>
      </p:sp>
      <p:cxnSp>
        <p:nvCxnSpPr>
          <p:cNvPr id="8227" name="AutoShape 35"/>
          <p:cNvCxnSpPr>
            <a:cxnSpLocks noChangeShapeType="1"/>
            <a:stCxn id="8225" idx="7"/>
            <a:endCxn id="8212" idx="2"/>
          </p:cNvCxnSpPr>
          <p:nvPr/>
        </p:nvCxnSpPr>
        <p:spPr bwMode="auto">
          <a:xfrm flipV="1">
            <a:off x="1866900" y="4038600"/>
            <a:ext cx="2019300" cy="1319213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8228" name="AutoShape 36"/>
          <p:cNvCxnSpPr>
            <a:cxnSpLocks noChangeShapeType="1"/>
            <a:stCxn id="8224" idx="0"/>
            <a:endCxn id="8212" idx="2"/>
          </p:cNvCxnSpPr>
          <p:nvPr/>
        </p:nvCxnSpPr>
        <p:spPr bwMode="auto">
          <a:xfrm flipV="1">
            <a:off x="2095500" y="4038600"/>
            <a:ext cx="1790700" cy="19050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229" name="Oval 37"/>
          <p:cNvSpPr>
            <a:spLocks noChangeArrowheads="1"/>
          </p:cNvSpPr>
          <p:nvPr/>
        </p:nvSpPr>
        <p:spPr bwMode="auto">
          <a:xfrm>
            <a:off x="5791200" y="5791200"/>
            <a:ext cx="1295400" cy="685800"/>
          </a:xfrm>
          <a:prstGeom prst="ellipse">
            <a:avLst/>
          </a:prstGeom>
          <a:solidFill>
            <a:srgbClr val="FFCC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www</a:t>
            </a:r>
          </a:p>
        </p:txBody>
      </p:sp>
      <p:sp>
        <p:nvSpPr>
          <p:cNvPr id="8230" name="Oval 38"/>
          <p:cNvSpPr>
            <a:spLocks noChangeArrowheads="1"/>
          </p:cNvSpPr>
          <p:nvPr/>
        </p:nvSpPr>
        <p:spPr bwMode="auto">
          <a:xfrm>
            <a:off x="7162800" y="5562600"/>
            <a:ext cx="1295400" cy="685800"/>
          </a:xfrm>
          <a:prstGeom prst="ellipse">
            <a:avLst/>
          </a:prstGeom>
          <a:solidFill>
            <a:srgbClr val="FFCC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whale</a:t>
            </a:r>
          </a:p>
        </p:txBody>
      </p:sp>
      <p:sp>
        <p:nvSpPr>
          <p:cNvPr id="8231" name="AutoShape 39"/>
          <p:cNvSpPr>
            <a:spLocks noChangeArrowheads="1"/>
          </p:cNvSpPr>
          <p:nvPr/>
        </p:nvSpPr>
        <p:spPr bwMode="auto">
          <a:xfrm>
            <a:off x="5791200" y="4495800"/>
            <a:ext cx="1066800" cy="5334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cs</a:t>
            </a:r>
          </a:p>
        </p:txBody>
      </p:sp>
      <p:sp>
        <p:nvSpPr>
          <p:cNvPr id="8232" name="AutoShape 40"/>
          <p:cNvSpPr>
            <a:spLocks noChangeArrowheads="1"/>
          </p:cNvSpPr>
          <p:nvPr/>
        </p:nvSpPr>
        <p:spPr bwMode="auto">
          <a:xfrm>
            <a:off x="3810000" y="4495800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informatics</a:t>
            </a:r>
          </a:p>
        </p:txBody>
      </p:sp>
      <p:cxnSp>
        <p:nvCxnSpPr>
          <p:cNvPr id="8233" name="AutoShape 41"/>
          <p:cNvCxnSpPr>
            <a:cxnSpLocks noChangeShapeType="1"/>
            <a:stCxn id="8231" idx="0"/>
            <a:endCxn id="8209" idx="2"/>
          </p:cNvCxnSpPr>
          <p:nvPr/>
        </p:nvCxnSpPr>
        <p:spPr bwMode="auto">
          <a:xfrm flipV="1">
            <a:off x="6324600" y="4114800"/>
            <a:ext cx="457200" cy="3810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8234" name="AutoShape 42"/>
          <p:cNvCxnSpPr>
            <a:cxnSpLocks noChangeShapeType="1"/>
            <a:stCxn id="8232" idx="0"/>
            <a:endCxn id="8209" idx="2"/>
          </p:cNvCxnSpPr>
          <p:nvPr/>
        </p:nvCxnSpPr>
        <p:spPr bwMode="auto">
          <a:xfrm flipV="1">
            <a:off x="4610100" y="4114800"/>
            <a:ext cx="2171700" cy="3810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8235" name="AutoShape 43"/>
          <p:cNvCxnSpPr>
            <a:cxnSpLocks noChangeShapeType="1"/>
            <a:stCxn id="8231" idx="2"/>
            <a:endCxn id="8230" idx="0"/>
          </p:cNvCxnSpPr>
          <p:nvPr/>
        </p:nvCxnSpPr>
        <p:spPr bwMode="auto">
          <a:xfrm>
            <a:off x="6324600" y="5029200"/>
            <a:ext cx="1487488" cy="53498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8236" name="AutoShape 44"/>
          <p:cNvCxnSpPr>
            <a:cxnSpLocks noChangeShapeType="1"/>
            <a:stCxn id="8231" idx="2"/>
            <a:endCxn id="8229" idx="0"/>
          </p:cNvCxnSpPr>
          <p:nvPr/>
        </p:nvCxnSpPr>
        <p:spPr bwMode="auto">
          <a:xfrm>
            <a:off x="6324600" y="5029200"/>
            <a:ext cx="114300" cy="7620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237" name="Oval 45"/>
          <p:cNvSpPr>
            <a:spLocks noChangeArrowheads="1"/>
          </p:cNvSpPr>
          <p:nvPr/>
        </p:nvSpPr>
        <p:spPr bwMode="auto">
          <a:xfrm>
            <a:off x="3048000" y="5334000"/>
            <a:ext cx="1295400" cy="685800"/>
          </a:xfrm>
          <a:prstGeom prst="ellipse">
            <a:avLst/>
          </a:prstGeom>
          <a:solidFill>
            <a:srgbClr val="FFCC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batman</a:t>
            </a:r>
          </a:p>
        </p:txBody>
      </p:sp>
      <p:sp>
        <p:nvSpPr>
          <p:cNvPr id="8238" name="Oval 46"/>
          <p:cNvSpPr>
            <a:spLocks noChangeArrowheads="1"/>
          </p:cNvSpPr>
          <p:nvPr/>
        </p:nvSpPr>
        <p:spPr bwMode="auto">
          <a:xfrm>
            <a:off x="3962400" y="5943600"/>
            <a:ext cx="1600200" cy="685800"/>
          </a:xfrm>
          <a:prstGeom prst="ellipse">
            <a:avLst/>
          </a:prstGeom>
          <a:solidFill>
            <a:srgbClr val="FFCC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superman</a:t>
            </a:r>
          </a:p>
        </p:txBody>
      </p:sp>
      <p:cxnSp>
        <p:nvCxnSpPr>
          <p:cNvPr id="8239" name="AutoShape 47"/>
          <p:cNvCxnSpPr>
            <a:cxnSpLocks noChangeShapeType="1"/>
            <a:stCxn id="8237" idx="7"/>
            <a:endCxn id="8231" idx="2"/>
          </p:cNvCxnSpPr>
          <p:nvPr/>
        </p:nvCxnSpPr>
        <p:spPr bwMode="auto">
          <a:xfrm flipV="1">
            <a:off x="4154488" y="5029200"/>
            <a:ext cx="2170112" cy="404813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8240" name="AutoShape 48"/>
          <p:cNvCxnSpPr>
            <a:cxnSpLocks noChangeShapeType="1"/>
            <a:stCxn id="8238" idx="0"/>
            <a:endCxn id="8231" idx="2"/>
          </p:cNvCxnSpPr>
          <p:nvPr/>
        </p:nvCxnSpPr>
        <p:spPr bwMode="auto">
          <a:xfrm flipV="1">
            <a:off x="4762500" y="5029200"/>
            <a:ext cx="1562100" cy="9144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B0DB1EF-27C6-FF45-A417-6DDB506A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5069"/>
            <a:ext cx="8229600" cy="1143000"/>
          </a:xfrm>
        </p:spPr>
        <p:txBody>
          <a:bodyPr/>
          <a:lstStyle/>
          <a:p>
            <a:r>
              <a:rPr lang="en-US" dirty="0"/>
              <a:t>DNS Structure</a:t>
            </a:r>
          </a:p>
        </p:txBody>
      </p:sp>
    </p:spTree>
    <p:extLst>
      <p:ext uri="{BB962C8B-B14F-4D97-AF65-F5344CB8AC3E}">
        <p14:creationId xmlns:p14="http://schemas.microsoft.com/office/powerpoint/2010/main" val="3907845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4" presetClass="entr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05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1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4" presetClass="entr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05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8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4" presetClass="entr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05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5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4" presetClass="entr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05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62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4" presetClass="entr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05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69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4" presetClass="entr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05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76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4" presetClass="entr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8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05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8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8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8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83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4" presetClass="entr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6" dur="500" fill="hold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05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0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4" presetClass="entr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05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" dur="5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7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4" presetClass="entr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05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1" dur="5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04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4" presetClass="entr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7" dur="500" fill="hold"/>
                                        <p:tgtEl>
                                          <p:spTgt spid="8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05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8" dur="500" fill="hold"/>
                                        <p:tgtEl>
                                          <p:spTgt spid="8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9" dur="500" fill="hold"/>
                                        <p:tgtEl>
                                          <p:spTgt spid="8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" dur="500" fill="hold"/>
                                        <p:tgtEl>
                                          <p:spTgt spid="8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11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4" presetClass="entr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05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" dur="5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" dur="5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7" dur="5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18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3" dur="1000" fill="hold"/>
                                        <p:tgtEl>
                                          <p:spTgt spid="8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4" dur="1000" fill="hold"/>
                                        <p:tgtEl>
                                          <p:spTgt spid="8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5" dur="1000" fill="hold"/>
                                        <p:tgtEl>
                                          <p:spTgt spid="8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6" dur="1000" fill="hold"/>
                                        <p:tgtEl>
                                          <p:spTgt spid="8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9" dur="1000" fill="hold"/>
                                        <p:tgtEl>
                                          <p:spTgt spid="8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0" dur="1000" fill="hold"/>
                                        <p:tgtEl>
                                          <p:spTgt spid="8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1" dur="1000" fill="hold"/>
                                        <p:tgtEl>
                                          <p:spTgt spid="8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2" dur="1000" fill="hold"/>
                                        <p:tgtEl>
                                          <p:spTgt spid="8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5" dur="1000" fill="hold"/>
                                        <p:tgtEl>
                                          <p:spTgt spid="8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6" dur="1000" fill="hold"/>
                                        <p:tgtEl>
                                          <p:spTgt spid="8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7" dur="1000" fill="hold"/>
                                        <p:tgtEl>
                                          <p:spTgt spid="8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8" dur="1000" fill="hold"/>
                                        <p:tgtEl>
                                          <p:spTgt spid="8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1" dur="1000" fill="hold"/>
                                        <p:tgtEl>
                                          <p:spTgt spid="8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2" dur="1000" fill="hold"/>
                                        <p:tgtEl>
                                          <p:spTgt spid="8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3" dur="1000" fill="hold"/>
                                        <p:tgtEl>
                                          <p:spTgt spid="8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4" dur="1000" fill="hold"/>
                                        <p:tgtEl>
                                          <p:spTgt spid="8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39" presetClass="entr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9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/2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0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.3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1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x-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2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39" presetClass="entr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5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/2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6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.3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7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x-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8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39" presetClass="entr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1" dur="5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/2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2" dur="5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.3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3" dur="5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x-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4" dur="5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39" presetClass="entr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7" dur="500" fill="hold"/>
                                        <p:tgtEl>
                                          <p:spTgt spid="8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/2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8" dur="500" fill="hold"/>
                                        <p:tgtEl>
                                          <p:spTgt spid="8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.3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9" dur="500" fill="hold"/>
                                        <p:tgtEl>
                                          <p:spTgt spid="8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x-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0" dur="500" fill="hold"/>
                                        <p:tgtEl>
                                          <p:spTgt spid="8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39" presetClass="entr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3" dur="500" fill="hold"/>
                                        <p:tgtEl>
                                          <p:spTgt spid="8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/2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4" dur="500" fill="hold"/>
                                        <p:tgtEl>
                                          <p:spTgt spid="8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.3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5" dur="500" fill="hold"/>
                                        <p:tgtEl>
                                          <p:spTgt spid="8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x-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6" dur="500" fill="hold"/>
                                        <p:tgtEl>
                                          <p:spTgt spid="8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39" presetClass="entr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9" dur="500" fill="hold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/2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0" dur="500" fill="hold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.3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1" dur="500" fill="hold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x-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2" dur="500" fill="hold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39" presetClass="entr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5" dur="500" fill="hold"/>
                                        <p:tgtEl>
                                          <p:spTgt spid="8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/2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6" dur="500" fill="hold"/>
                                        <p:tgtEl>
                                          <p:spTgt spid="8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.3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7" dur="500" fill="hold"/>
                                        <p:tgtEl>
                                          <p:spTgt spid="8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x-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8" dur="500" fill="hold"/>
                                        <p:tgtEl>
                                          <p:spTgt spid="8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39" presetClass="entr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1" dur="500" fill="hold"/>
                                        <p:tgtEl>
                                          <p:spTgt spid="8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/2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2" dur="500" fill="hold"/>
                                        <p:tgtEl>
                                          <p:spTgt spid="8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.3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3" dur="500" fill="hold"/>
                                        <p:tgtEl>
                                          <p:spTgt spid="8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x-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4" dur="500" fill="hold"/>
                                        <p:tgtEl>
                                          <p:spTgt spid="8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39" presetClass="entr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7" dur="500" fill="hold"/>
                                        <p:tgtEl>
                                          <p:spTgt spid="8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/2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8" dur="500" fill="hold"/>
                                        <p:tgtEl>
                                          <p:spTgt spid="8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.3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9" dur="500" fill="hold"/>
                                        <p:tgtEl>
                                          <p:spTgt spid="8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x-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0" dur="500" fill="hold"/>
                                        <p:tgtEl>
                                          <p:spTgt spid="8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39" presetClass="entr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3" dur="500" fill="hold"/>
                                        <p:tgtEl>
                                          <p:spTgt spid="8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/2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4" dur="500" fill="hold"/>
                                        <p:tgtEl>
                                          <p:spTgt spid="8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.3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5" dur="500" fill="hold"/>
                                        <p:tgtEl>
                                          <p:spTgt spid="8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x-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6" dur="500" fill="hold"/>
                                        <p:tgtEl>
                                          <p:spTgt spid="8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39" presetClass="entr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9" dur="500" fill="hold"/>
                                        <p:tgtEl>
                                          <p:spTgt spid="8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/2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0" dur="500" fill="hold"/>
                                        <p:tgtEl>
                                          <p:spTgt spid="8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.3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1" dur="500" fill="hold"/>
                                        <p:tgtEl>
                                          <p:spTgt spid="8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x-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2" dur="500" fill="hold"/>
                                        <p:tgtEl>
                                          <p:spTgt spid="8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39" presetClass="entr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5" dur="5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/2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6" dur="5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.3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7" dur="5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x-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8" dur="5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39" presetClass="entr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1" dur="500" fill="hold"/>
                                        <p:tgtEl>
                                          <p:spTgt spid="8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/2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2" dur="500" fill="hold"/>
                                        <p:tgtEl>
                                          <p:spTgt spid="8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.3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3" dur="500" fill="hold"/>
                                        <p:tgtEl>
                                          <p:spTgt spid="8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x-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4" dur="500" fill="hold"/>
                                        <p:tgtEl>
                                          <p:spTgt spid="8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39" presetClass="entr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7" dur="500" fill="hold"/>
                                        <p:tgtEl>
                                          <p:spTgt spid="8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/2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8" dur="500" fill="hold"/>
                                        <p:tgtEl>
                                          <p:spTgt spid="8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.3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9" dur="500" fill="hold"/>
                                        <p:tgtEl>
                                          <p:spTgt spid="8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x-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0" dur="500" fill="hold"/>
                                        <p:tgtEl>
                                          <p:spTgt spid="8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39" presetClass="entr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3" dur="5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/2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4" dur="5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.3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5" dur="5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x-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6" dur="5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39" presetClass="entr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9" dur="500" fill="hold"/>
                                        <p:tgtEl>
                                          <p:spTgt spid="8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/2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0" dur="500" fill="hold"/>
                                        <p:tgtEl>
                                          <p:spTgt spid="8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.3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1" dur="500" fill="hold"/>
                                        <p:tgtEl>
                                          <p:spTgt spid="8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x-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2" dur="500" fill="hold"/>
                                        <p:tgtEl>
                                          <p:spTgt spid="8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9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0000"/>
      </a:hlink>
      <a:folHlink>
        <a:srgbClr val="99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34357</TotalTime>
  <Words>2412</Words>
  <Application>Microsoft Office PowerPoint</Application>
  <PresentationFormat>On-screen Show (4:3)</PresentationFormat>
  <Paragraphs>379</Paragraphs>
  <Slides>49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YouTube Noto</vt:lpstr>
      <vt:lpstr>Arial</vt:lpstr>
      <vt:lpstr>Calibri</vt:lpstr>
      <vt:lpstr>Courier New</vt:lpstr>
      <vt:lpstr>Helvetica</vt:lpstr>
      <vt:lpstr>Roboto</vt:lpstr>
      <vt:lpstr>Office Theme</vt:lpstr>
      <vt:lpstr>Start here</vt:lpstr>
      <vt:lpstr>What is DNS?</vt:lpstr>
      <vt:lpstr>Domain Namespace</vt:lpstr>
      <vt:lpstr>Why do we need DNS?</vt:lpstr>
      <vt:lpstr>Why a distributed system?</vt:lpstr>
      <vt:lpstr>URL Structure</vt:lpstr>
      <vt:lpstr>URL structure</vt:lpstr>
      <vt:lpstr>Activity Time</vt:lpstr>
      <vt:lpstr>DNS Structure</vt:lpstr>
      <vt:lpstr>Structure requirements</vt:lpstr>
      <vt:lpstr>Record Types</vt:lpstr>
      <vt:lpstr>PowerPoint Presentation</vt:lpstr>
      <vt:lpstr>DNS server types</vt:lpstr>
      <vt:lpstr>DNS Query Resolution</vt:lpstr>
      <vt:lpstr>PowerPoint Presentation</vt:lpstr>
      <vt:lpstr>PowerPoint Presentation</vt:lpstr>
      <vt:lpstr>How it works</vt:lpstr>
      <vt:lpstr>DNS Packet</vt:lpstr>
      <vt:lpstr>PowerPoint Presentation</vt:lpstr>
      <vt:lpstr>PowerPoint Presentation</vt:lpstr>
      <vt:lpstr>Example</vt:lpstr>
      <vt:lpstr>PowerPoint Presentation</vt:lpstr>
      <vt:lpstr>Name format</vt:lpstr>
      <vt:lpstr>DNS Reverse Lookup</vt:lpstr>
      <vt:lpstr>Reverse DNS </vt:lpstr>
      <vt:lpstr>Example</vt:lpstr>
      <vt:lpstr>Activity Time</vt:lpstr>
      <vt:lpstr>Cache Poisoning (simple attacks)</vt:lpstr>
      <vt:lpstr>Cache Poisoning (recursion based attacks)</vt:lpstr>
      <vt:lpstr>The Birthday Paradox</vt:lpstr>
      <vt:lpstr>Cache Poisoning (recursion-based attacks)</vt:lpstr>
      <vt:lpstr>Kaminsky Attack</vt:lpstr>
      <vt:lpstr>Try this lab out </vt:lpstr>
      <vt:lpstr>Address Resolution Protocol (ARP)</vt:lpstr>
      <vt:lpstr>Address Resolution Protocol</vt:lpstr>
      <vt:lpstr>ARP Header</vt:lpstr>
      <vt:lpstr>ARP Cache</vt:lpstr>
      <vt:lpstr>Reverse Address Resolution Protocol (RARP)</vt:lpstr>
      <vt:lpstr>Host Configuration</vt:lpstr>
      <vt:lpstr>Host Configuration</vt:lpstr>
      <vt:lpstr>DHCP</vt:lpstr>
      <vt:lpstr>Example</vt:lpstr>
      <vt:lpstr>Dynamic Host Control Protocol</vt:lpstr>
      <vt:lpstr>Dynamic Host Control Protocol</vt:lpstr>
      <vt:lpstr>PowerPoint Presentation</vt:lpstr>
      <vt:lpstr>Dynamic Host Control Protocol</vt:lpstr>
      <vt:lpstr>Internet Control Message Protocol (ICMP)</vt:lpstr>
      <vt:lpstr>ICMP Examples</vt:lpstr>
      <vt:lpstr>Thinking Questions </vt:lpstr>
    </vt:vector>
  </TitlesOfParts>
  <Company>WPI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3516 – Computer Networks </dc:title>
  <dc:creator>Craig Shue</dc:creator>
  <cp:lastModifiedBy>Li, Eric</cp:lastModifiedBy>
  <cp:revision>258</cp:revision>
  <dcterms:created xsi:type="dcterms:W3CDTF">2011-08-25T13:36:50Z</dcterms:created>
  <dcterms:modified xsi:type="dcterms:W3CDTF">2024-04-08T20:29:16Z</dcterms:modified>
</cp:coreProperties>
</file>