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1294" r:id="rId2"/>
    <p:sldId id="1357" r:id="rId3"/>
    <p:sldId id="1356" r:id="rId4"/>
    <p:sldId id="1358" r:id="rId5"/>
    <p:sldId id="1359" r:id="rId6"/>
    <p:sldId id="1295" r:id="rId7"/>
    <p:sldId id="1296" r:id="rId8"/>
    <p:sldId id="1364" r:id="rId9"/>
    <p:sldId id="538" r:id="rId10"/>
    <p:sldId id="1360" r:id="rId11"/>
    <p:sldId id="1361" r:id="rId12"/>
    <p:sldId id="539" r:id="rId13"/>
    <p:sldId id="1363" r:id="rId14"/>
    <p:sldId id="540" r:id="rId15"/>
    <p:sldId id="1362" r:id="rId16"/>
    <p:sldId id="541" r:id="rId17"/>
    <p:sldId id="1365" r:id="rId18"/>
    <p:sldId id="542" r:id="rId19"/>
    <p:sldId id="543" r:id="rId20"/>
    <p:sldId id="544" r:id="rId21"/>
    <p:sldId id="545" r:id="rId22"/>
    <p:sldId id="1366" r:id="rId23"/>
    <p:sldId id="481" r:id="rId24"/>
    <p:sldId id="1367" r:id="rId25"/>
    <p:sldId id="482" r:id="rId26"/>
    <p:sldId id="483" r:id="rId27"/>
    <p:sldId id="484" r:id="rId28"/>
    <p:sldId id="485" r:id="rId29"/>
    <p:sldId id="486" r:id="rId30"/>
    <p:sldId id="487" r:id="rId31"/>
    <p:sldId id="488" r:id="rId32"/>
    <p:sldId id="1355"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E4FF"/>
    <a:srgbClr val="FFF7C6"/>
    <a:srgbClr val="00BA0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2D50AF-5989-415B-AC48-327224007849}" v="94" dt="2024-04-11T19:06:16.8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52"/>
    <p:restoredTop sz="93348" autoAdjust="0"/>
  </p:normalViewPr>
  <p:slideViewPr>
    <p:cSldViewPr snapToGrid="0" snapToObjects="1">
      <p:cViewPr varScale="1">
        <p:scale>
          <a:sx n="70" d="100"/>
          <a:sy n="70" d="100"/>
        </p:scale>
        <p:origin x="774"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Eric" userId="73f64648-5cc5-4491-b49f-26620bbd76e2" providerId="ADAL" clId="{CC2D50AF-5989-415B-AC48-327224007849}"/>
    <pc:docChg chg="undo custSel modSld">
      <pc:chgData name="Li, Eric" userId="73f64648-5cc5-4491-b49f-26620bbd76e2" providerId="ADAL" clId="{CC2D50AF-5989-415B-AC48-327224007849}" dt="2024-04-11T19:06:16.871" v="169" actId="13926"/>
      <pc:docMkLst>
        <pc:docMk/>
      </pc:docMkLst>
      <pc:sldChg chg="modSp mod">
        <pc:chgData name="Li, Eric" userId="73f64648-5cc5-4491-b49f-26620bbd76e2" providerId="ADAL" clId="{CC2D50AF-5989-415B-AC48-327224007849}" dt="2024-04-11T19:06:16.871" v="169" actId="13926"/>
        <pc:sldMkLst>
          <pc:docMk/>
          <pc:sldMk cId="3390373756" sldId="481"/>
        </pc:sldMkLst>
        <pc:spChg chg="mod">
          <ac:chgData name="Li, Eric" userId="73f64648-5cc5-4491-b49f-26620bbd76e2" providerId="ADAL" clId="{CC2D50AF-5989-415B-AC48-327224007849}" dt="2024-04-11T19:06:16.871" v="169" actId="13926"/>
          <ac:spMkLst>
            <pc:docMk/>
            <pc:sldMk cId="3390373756" sldId="481"/>
            <ac:spMk id="10242" creationId="{00000000-0000-0000-0000-000000000000}"/>
          </ac:spMkLst>
        </pc:spChg>
      </pc:sldChg>
      <pc:sldChg chg="modSp mod">
        <pc:chgData name="Li, Eric" userId="73f64648-5cc5-4491-b49f-26620bbd76e2" providerId="ADAL" clId="{CC2D50AF-5989-415B-AC48-327224007849}" dt="2024-04-11T16:56:43.082" v="93" actId="13926"/>
        <pc:sldMkLst>
          <pc:docMk/>
          <pc:sldMk cId="3022435177" sldId="483"/>
        </pc:sldMkLst>
        <pc:spChg chg="mod">
          <ac:chgData name="Li, Eric" userId="73f64648-5cc5-4491-b49f-26620bbd76e2" providerId="ADAL" clId="{CC2D50AF-5989-415B-AC48-327224007849}" dt="2024-04-11T16:56:43.082" v="93" actId="13926"/>
          <ac:spMkLst>
            <pc:docMk/>
            <pc:sldMk cId="3022435177" sldId="483"/>
            <ac:spMk id="12289" creationId="{00000000-0000-0000-0000-000000000000}"/>
          </ac:spMkLst>
        </pc:spChg>
      </pc:sldChg>
      <pc:sldChg chg="setBg">
        <pc:chgData name="Li, Eric" userId="73f64648-5cc5-4491-b49f-26620bbd76e2" providerId="ADAL" clId="{CC2D50AF-5989-415B-AC48-327224007849}" dt="2024-04-09T19:34:28.910" v="65"/>
        <pc:sldMkLst>
          <pc:docMk/>
          <pc:sldMk cId="2985129006" sldId="484"/>
        </pc:sldMkLst>
      </pc:sldChg>
      <pc:sldChg chg="setBg">
        <pc:chgData name="Li, Eric" userId="73f64648-5cc5-4491-b49f-26620bbd76e2" providerId="ADAL" clId="{CC2D50AF-5989-415B-AC48-327224007849}" dt="2024-04-09T19:34:36.970" v="66"/>
        <pc:sldMkLst>
          <pc:docMk/>
          <pc:sldMk cId="524989992" sldId="486"/>
        </pc:sldMkLst>
      </pc:sldChg>
      <pc:sldChg chg="setBg">
        <pc:chgData name="Li, Eric" userId="73f64648-5cc5-4491-b49f-26620bbd76e2" providerId="ADAL" clId="{CC2D50AF-5989-415B-AC48-327224007849}" dt="2024-04-09T19:34:41.461" v="67"/>
        <pc:sldMkLst>
          <pc:docMk/>
          <pc:sldMk cId="3696913818" sldId="487"/>
        </pc:sldMkLst>
      </pc:sldChg>
      <pc:sldChg chg="modSp mod setBg">
        <pc:chgData name="Li, Eric" userId="73f64648-5cc5-4491-b49f-26620bbd76e2" providerId="ADAL" clId="{CC2D50AF-5989-415B-AC48-327224007849}" dt="2024-04-11T16:59:55.195" v="98" actId="20578"/>
        <pc:sldMkLst>
          <pc:docMk/>
          <pc:sldMk cId="304245096" sldId="488"/>
        </pc:sldMkLst>
        <pc:spChg chg="mod">
          <ac:chgData name="Li, Eric" userId="73f64648-5cc5-4491-b49f-26620bbd76e2" providerId="ADAL" clId="{CC2D50AF-5989-415B-AC48-327224007849}" dt="2024-04-11T16:59:55.195" v="98" actId="20578"/>
          <ac:spMkLst>
            <pc:docMk/>
            <pc:sldMk cId="304245096" sldId="488"/>
            <ac:spMk id="17410" creationId="{00000000-0000-0000-0000-000000000000}"/>
          </ac:spMkLst>
        </pc:spChg>
      </pc:sldChg>
      <pc:sldChg chg="modSp mod setBg">
        <pc:chgData name="Li, Eric" userId="73f64648-5cc5-4491-b49f-26620bbd76e2" providerId="ADAL" clId="{CC2D50AF-5989-415B-AC48-327224007849}" dt="2024-04-11T17:42:40.546" v="160" actId="13926"/>
        <pc:sldMkLst>
          <pc:docMk/>
          <pc:sldMk cId="4173602667" sldId="538"/>
        </pc:sldMkLst>
        <pc:spChg chg="mod">
          <ac:chgData name="Li, Eric" userId="73f64648-5cc5-4491-b49f-26620bbd76e2" providerId="ADAL" clId="{CC2D50AF-5989-415B-AC48-327224007849}" dt="2024-04-11T17:42:40.546" v="160" actId="13926"/>
          <ac:spMkLst>
            <pc:docMk/>
            <pc:sldMk cId="4173602667" sldId="538"/>
            <ac:spMk id="22530" creationId="{00000000-0000-0000-0000-000000000000}"/>
          </ac:spMkLst>
        </pc:spChg>
      </pc:sldChg>
      <pc:sldChg chg="modSp mod">
        <pc:chgData name="Li, Eric" userId="73f64648-5cc5-4491-b49f-26620bbd76e2" providerId="ADAL" clId="{CC2D50AF-5989-415B-AC48-327224007849}" dt="2024-04-09T18:59:02.214" v="4" actId="1076"/>
        <pc:sldMkLst>
          <pc:docMk/>
          <pc:sldMk cId="824372598" sldId="1295"/>
        </pc:sldMkLst>
        <pc:spChg chg="mod ord">
          <ac:chgData name="Li, Eric" userId="73f64648-5cc5-4491-b49f-26620bbd76e2" providerId="ADAL" clId="{CC2D50AF-5989-415B-AC48-327224007849}" dt="2024-04-09T18:59:02.214" v="4" actId="1076"/>
          <ac:spMkLst>
            <pc:docMk/>
            <pc:sldMk cId="824372598" sldId="1295"/>
            <ac:spMk id="3" creationId="{EC939819-FB65-CA68-024A-C621280810A4}"/>
          </ac:spMkLst>
        </pc:spChg>
      </pc:sldChg>
      <pc:sldChg chg="setBg">
        <pc:chgData name="Li, Eric" userId="73f64648-5cc5-4491-b49f-26620bbd76e2" providerId="ADAL" clId="{CC2D50AF-5989-415B-AC48-327224007849}" dt="2024-04-09T19:09:47.875" v="62"/>
        <pc:sldMkLst>
          <pc:docMk/>
          <pc:sldMk cId="181087997" sldId="1361"/>
        </pc:sldMkLst>
      </pc:sldChg>
      <pc:sldChg chg="modSp">
        <pc:chgData name="Li, Eric" userId="73f64648-5cc5-4491-b49f-26620bbd76e2" providerId="ADAL" clId="{CC2D50AF-5989-415B-AC48-327224007849}" dt="2024-04-11T15:42:11.142" v="91" actId="13926"/>
        <pc:sldMkLst>
          <pc:docMk/>
          <pc:sldMk cId="3885030323" sldId="1364"/>
        </pc:sldMkLst>
        <pc:spChg chg="mod">
          <ac:chgData name="Li, Eric" userId="73f64648-5cc5-4491-b49f-26620bbd76e2" providerId="ADAL" clId="{CC2D50AF-5989-415B-AC48-327224007849}" dt="2024-04-11T15:42:11.142" v="91" actId="13926"/>
          <ac:spMkLst>
            <pc:docMk/>
            <pc:sldMk cId="3885030323" sldId="1364"/>
            <ac:spMk id="3" creationId="{B0E0FE5C-237B-16B8-8504-A82ED122088D}"/>
          </ac:spMkLst>
        </pc:spChg>
      </pc:sldChg>
      <pc:sldChg chg="setBg">
        <pc:chgData name="Li, Eric" userId="73f64648-5cc5-4491-b49f-26620bbd76e2" providerId="ADAL" clId="{CC2D50AF-5989-415B-AC48-327224007849}" dt="2024-04-09T19:40:49.961" v="74"/>
        <pc:sldMkLst>
          <pc:docMk/>
          <pc:sldMk cId="1588641986" sldId="13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6906D1-980A-4A43-B156-8CDED616832B}" type="datetimeFigureOut">
              <a:rPr lang="en-US" smtClean="0"/>
              <a:t>4/11/2024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2D6EAD-42DF-3042-82FA-CCB15982D623}" type="slidenum">
              <a:rPr lang="en-US" smtClean="0"/>
              <a:t>‹#›</a:t>
            </a:fld>
            <a:endParaRPr lang="en-US"/>
          </a:p>
        </p:txBody>
      </p:sp>
    </p:spTree>
    <p:extLst>
      <p:ext uri="{BB962C8B-B14F-4D97-AF65-F5344CB8AC3E}">
        <p14:creationId xmlns:p14="http://schemas.microsoft.com/office/powerpoint/2010/main" val="21999290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EEA01D-746B-E643-96EC-416FDABDFD29}" type="datetimeFigureOut">
              <a:rPr lang="en-US" smtClean="0"/>
              <a:t>4/11/2024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AB43EC-27F7-A44D-98E1-E904141C0205}" type="slidenum">
              <a:rPr lang="en-US" smtClean="0"/>
              <a:t>‹#›</a:t>
            </a:fld>
            <a:endParaRPr lang="en-US"/>
          </a:p>
        </p:txBody>
      </p:sp>
    </p:spTree>
    <p:extLst>
      <p:ext uri="{BB962C8B-B14F-4D97-AF65-F5344CB8AC3E}">
        <p14:creationId xmlns:p14="http://schemas.microsoft.com/office/powerpoint/2010/main" val="6072231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linkedin.com/learning/cisco-networking-foundations-ip-addressing/what-you-ll-learn?autoSkip=true&amp;resume=false&amp;u=103729754"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178C214-A9F3-E547-9D28-259F57C60267}" type="slidenum">
              <a:rPr lang="en-US"/>
              <a:pPr/>
              <a:t>1</a:t>
            </a:fld>
            <a:endParaRPr lang="en-US"/>
          </a:p>
        </p:txBody>
      </p:sp>
      <p:sp>
        <p:nvSpPr>
          <p:cNvPr id="51201"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51202" name="Text Box 2"/>
          <p:cNvSpPr txBox="1">
            <a:spLocks noGrp="1" noChangeArrowheads="1"/>
          </p:cNvSpPr>
          <p:nvPr>
            <p:ph type="body"/>
          </p:nvPr>
        </p:nvSpPr>
        <p:spPr bwMode="auto">
          <a:xfrm>
            <a:off x="686360" y="4342535"/>
            <a:ext cx="5486681" cy="411451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074604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B21ADFF-CEFD-1F40-AF04-36B7EC9A2696}" type="slidenum">
              <a:rPr lang="en-US"/>
              <a:pPr/>
              <a:t>16</a:t>
            </a:fld>
            <a:endParaRPr lang="en-US"/>
          </a:p>
        </p:txBody>
      </p:sp>
      <p:sp>
        <p:nvSpPr>
          <p:cNvPr id="58369" name="Text Box 1"/>
          <p:cNvSpPr txBox="1">
            <a:spLocks noChangeArrowheads="1"/>
          </p:cNvSpPr>
          <p:nvPr/>
        </p:nvSpPr>
        <p:spPr bwMode="auto">
          <a:xfrm>
            <a:off x="1143000" y="685512"/>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58370" name="Text Box 2"/>
          <p:cNvSpPr txBox="1">
            <a:spLocks noGrp="1" noChangeArrowheads="1"/>
          </p:cNvSpPr>
          <p:nvPr>
            <p:ph type="body"/>
          </p:nvPr>
        </p:nvSpPr>
        <p:spPr bwMode="auto">
          <a:xfrm>
            <a:off x="686360" y="4342535"/>
            <a:ext cx="5486681" cy="411451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920947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5CBE9F6-3CAF-6549-BC37-F9CF8C757019}" type="slidenum">
              <a:rPr lang="en-US"/>
              <a:pPr/>
              <a:t>18</a:t>
            </a:fld>
            <a:endParaRPr lang="en-US"/>
          </a:p>
        </p:txBody>
      </p:sp>
      <p:sp>
        <p:nvSpPr>
          <p:cNvPr id="59393" name="Text Box 1"/>
          <p:cNvSpPr txBox="1">
            <a:spLocks noChangeArrowheads="1"/>
          </p:cNvSpPr>
          <p:nvPr/>
        </p:nvSpPr>
        <p:spPr bwMode="auto">
          <a:xfrm>
            <a:off x="1143000" y="685512"/>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59394" name="Text Box 2"/>
          <p:cNvSpPr txBox="1">
            <a:spLocks noGrp="1" noChangeArrowheads="1"/>
          </p:cNvSpPr>
          <p:nvPr>
            <p:ph type="body"/>
          </p:nvPr>
        </p:nvSpPr>
        <p:spPr bwMode="auto">
          <a:xfrm>
            <a:off x="686360" y="4342535"/>
            <a:ext cx="5486681" cy="411451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854333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AD57B5A-41C3-BA46-963F-DBE56D288E48}" type="slidenum">
              <a:rPr lang="en-US"/>
              <a:pPr/>
              <a:t>19</a:t>
            </a:fld>
            <a:endParaRPr lang="en-US"/>
          </a:p>
        </p:txBody>
      </p:sp>
      <p:sp>
        <p:nvSpPr>
          <p:cNvPr id="60417" name="Text Box 1"/>
          <p:cNvSpPr txBox="1">
            <a:spLocks noChangeArrowheads="1"/>
          </p:cNvSpPr>
          <p:nvPr/>
        </p:nvSpPr>
        <p:spPr bwMode="auto">
          <a:xfrm>
            <a:off x="1143000" y="685512"/>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60418" name="Text Box 2"/>
          <p:cNvSpPr txBox="1">
            <a:spLocks noGrp="1" noChangeArrowheads="1"/>
          </p:cNvSpPr>
          <p:nvPr>
            <p:ph type="body"/>
          </p:nvPr>
        </p:nvSpPr>
        <p:spPr bwMode="auto">
          <a:xfrm>
            <a:off x="686360" y="4342535"/>
            <a:ext cx="5486681" cy="411451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318226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55B9C8C-CE97-5E40-B59E-3979213C3DEE}" type="slidenum">
              <a:rPr lang="en-US"/>
              <a:pPr/>
              <a:t>20</a:t>
            </a:fld>
            <a:endParaRPr lang="en-US"/>
          </a:p>
        </p:txBody>
      </p:sp>
      <p:sp>
        <p:nvSpPr>
          <p:cNvPr id="61441" name="Text Box 1"/>
          <p:cNvSpPr txBox="1">
            <a:spLocks noChangeArrowheads="1"/>
          </p:cNvSpPr>
          <p:nvPr/>
        </p:nvSpPr>
        <p:spPr bwMode="auto">
          <a:xfrm>
            <a:off x="1143000" y="685512"/>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61442" name="Text Box 2"/>
          <p:cNvSpPr txBox="1">
            <a:spLocks noGrp="1" noChangeArrowheads="1"/>
          </p:cNvSpPr>
          <p:nvPr>
            <p:ph type="body"/>
          </p:nvPr>
        </p:nvSpPr>
        <p:spPr bwMode="auto">
          <a:xfrm>
            <a:off x="686360" y="4342535"/>
            <a:ext cx="5486681" cy="411451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754993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1029215-4D49-7C45-A335-F2620927063A}" type="slidenum">
              <a:rPr lang="en-US"/>
              <a:pPr/>
              <a:t>21</a:t>
            </a:fld>
            <a:endParaRPr lang="en-US"/>
          </a:p>
        </p:txBody>
      </p:sp>
      <p:sp>
        <p:nvSpPr>
          <p:cNvPr id="6246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62466"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765850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70DB78-4AB6-FD43-B212-8B799EF1F648}" type="slidenum">
              <a:rPr lang="en-US"/>
              <a:pPr/>
              <a:t>23</a:t>
            </a:fld>
            <a:endParaRPr lang="en-US"/>
          </a:p>
        </p:txBody>
      </p:sp>
      <p:sp>
        <p:nvSpPr>
          <p:cNvPr id="3686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686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4276629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20AC4E6-768A-2B45-B094-E78DA4E2442C}" type="slidenum">
              <a:rPr lang="en-US"/>
              <a:pPr/>
              <a:t>25</a:t>
            </a:fld>
            <a:endParaRPr lang="en-US"/>
          </a:p>
        </p:txBody>
      </p:sp>
      <p:sp>
        <p:nvSpPr>
          <p:cNvPr id="3788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789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494398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80E9844-52D0-9541-9782-09B468C8447C}" type="slidenum">
              <a:rPr lang="en-US"/>
              <a:pPr/>
              <a:t>26</a:t>
            </a:fld>
            <a:endParaRPr lang="en-US"/>
          </a:p>
        </p:txBody>
      </p:sp>
      <p:sp>
        <p:nvSpPr>
          <p:cNvPr id="3891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891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438161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32F3F86-4F5A-044E-9F83-FCE76EEE1CC7}" type="slidenum">
              <a:rPr lang="en-US"/>
              <a:pPr/>
              <a:t>27</a:t>
            </a:fld>
            <a:endParaRPr lang="en-US"/>
          </a:p>
        </p:txBody>
      </p:sp>
      <p:sp>
        <p:nvSpPr>
          <p:cNvPr id="39937"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9938"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849706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15DF4DC-9998-2D4C-8090-CDE066642CC5}" type="slidenum">
              <a:rPr lang="en-US"/>
              <a:pPr/>
              <a:t>28</a:t>
            </a:fld>
            <a:endParaRPr lang="en-US"/>
          </a:p>
        </p:txBody>
      </p:sp>
      <p:sp>
        <p:nvSpPr>
          <p:cNvPr id="40961"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671167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u="none" kern="1200" dirty="0">
                <a:solidFill>
                  <a:schemeClr val="tx1"/>
                </a:solidFill>
                <a:latin typeface="Helvetica"/>
                <a:ea typeface="+mn-ea"/>
                <a:cs typeface="Helvetica"/>
                <a:hlinkClick r:id="rId3">
                  <a:extLst>
                    <a:ext uri="{A12FA001-AC4F-418D-AE19-62706E023703}">
                      <ahyp:hlinkClr xmlns:ahyp="http://schemas.microsoft.com/office/drawing/2018/hyperlinkcolor" val="tx"/>
                    </a:ext>
                  </a:extLst>
                </a:hlinkClick>
              </a:rPr>
              <a:t>we're out, meaning that you cannot go to your country's numbering authority and say, "Hey, I would like to get a block of IPv4 addresses for my company." They're simply not available. However, most every network that you work on today is going to </a:t>
            </a:r>
            <a:r>
              <a:rPr lang="en-US" sz="3200" u="none" kern="1200" dirty="0" err="1">
                <a:solidFill>
                  <a:schemeClr val="tx1"/>
                </a:solidFill>
                <a:latin typeface="Helvetica"/>
                <a:ea typeface="+mn-ea"/>
                <a:cs typeface="Helvetica"/>
                <a:hlinkClick r:id="rId3">
                  <a:extLst>
                    <a:ext uri="{A12FA001-AC4F-418D-AE19-62706E023703}">
                      <ahyp:hlinkClr xmlns:ahyp="http://schemas.microsoft.com/office/drawing/2018/hyperlinkcolor" val="tx"/>
                    </a:ext>
                  </a:extLst>
                </a:hlinkClick>
              </a:rPr>
              <a:t>to</a:t>
            </a:r>
            <a:r>
              <a:rPr lang="en-US" sz="3200" u="none" kern="1200" dirty="0">
                <a:solidFill>
                  <a:schemeClr val="tx1"/>
                </a:solidFill>
                <a:latin typeface="Helvetica"/>
                <a:ea typeface="+mn-ea"/>
                <a:cs typeface="Helvetica"/>
                <a:hlinkClick r:id="rId3">
                  <a:extLst>
                    <a:ext uri="{A12FA001-AC4F-418D-AE19-62706E023703}">
                      <ahyp:hlinkClr xmlns:ahyp="http://schemas.microsoft.com/office/drawing/2018/hyperlinkcolor" val="tx"/>
                    </a:ext>
                  </a:extLst>
                </a:hlinkClick>
              </a:rPr>
              <a:t> use IPv4 addressing, but we're starting to see more and more IPv6 addressing, and we will not run out of IPv6 addresses </a:t>
            </a:r>
            <a:endParaRPr lang="en-US" sz="3200" u="none" kern="1200" dirty="0">
              <a:solidFill>
                <a:schemeClr val="tx1"/>
              </a:solidFill>
              <a:latin typeface="Helvetica"/>
              <a:ea typeface="+mn-ea"/>
              <a:cs typeface="Helvetica"/>
            </a:endParaRPr>
          </a:p>
        </p:txBody>
      </p:sp>
      <p:sp>
        <p:nvSpPr>
          <p:cNvPr id="4" name="Slide Number Placeholder 3"/>
          <p:cNvSpPr>
            <a:spLocks noGrp="1"/>
          </p:cNvSpPr>
          <p:nvPr>
            <p:ph type="sldNum" sz="quarter" idx="5"/>
          </p:nvPr>
        </p:nvSpPr>
        <p:spPr/>
        <p:txBody>
          <a:bodyPr/>
          <a:lstStyle/>
          <a:p>
            <a:fld id="{DCAB43EC-27F7-A44D-98E1-E904141C0205}" type="slidenum">
              <a:rPr lang="en-US" smtClean="0"/>
              <a:t>2</a:t>
            </a:fld>
            <a:endParaRPr lang="en-US"/>
          </a:p>
        </p:txBody>
      </p:sp>
    </p:spTree>
    <p:extLst>
      <p:ext uri="{BB962C8B-B14F-4D97-AF65-F5344CB8AC3E}">
        <p14:creationId xmlns:p14="http://schemas.microsoft.com/office/powerpoint/2010/main" val="1272342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3F31C44-1BB6-0147-BBE7-D99B1E1620F1}" type="slidenum">
              <a:rPr lang="en-US"/>
              <a:pPr/>
              <a:t>29</a:t>
            </a:fld>
            <a:endParaRPr lang="en-US"/>
          </a:p>
        </p:txBody>
      </p:sp>
      <p:sp>
        <p:nvSpPr>
          <p:cNvPr id="41985"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1986"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660133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C9A4554-E552-794B-8A44-2E750A2ED311}" type="slidenum">
              <a:rPr lang="en-US"/>
              <a:pPr/>
              <a:t>30</a:t>
            </a:fld>
            <a:endParaRPr lang="en-US"/>
          </a:p>
        </p:txBody>
      </p:sp>
      <p:sp>
        <p:nvSpPr>
          <p:cNvPr id="43009"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301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797655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BB58DB0-0FFE-1840-A1CC-BAB23F8DFACE}" type="slidenum">
              <a:rPr lang="en-US"/>
              <a:pPr/>
              <a:t>31</a:t>
            </a:fld>
            <a:endParaRPr lang="en-US"/>
          </a:p>
        </p:txBody>
      </p:sp>
      <p:sp>
        <p:nvSpPr>
          <p:cNvPr id="44033" name="Text Box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4403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710360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AB43EC-27F7-A44D-98E1-E904141C0205}" type="slidenum">
              <a:rPr lang="en-US" smtClean="0"/>
              <a:t>5</a:t>
            </a:fld>
            <a:endParaRPr lang="en-US"/>
          </a:p>
        </p:txBody>
      </p:sp>
    </p:spTree>
    <p:extLst>
      <p:ext uri="{BB962C8B-B14F-4D97-AF65-F5344CB8AC3E}">
        <p14:creationId xmlns:p14="http://schemas.microsoft.com/office/powerpoint/2010/main" val="3483075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53220E0-A6D3-D14C-B5F9-3063A6E82321}" type="slidenum">
              <a:rPr lang="en-US"/>
              <a:pPr/>
              <a:t>6</a:t>
            </a:fld>
            <a:endParaRPr lang="en-US"/>
          </a:p>
        </p:txBody>
      </p:sp>
      <p:sp>
        <p:nvSpPr>
          <p:cNvPr id="52225" name="Text Box 1"/>
          <p:cNvSpPr txBox="1">
            <a:spLocks noChangeArrowheads="1"/>
          </p:cNvSpPr>
          <p:nvPr/>
        </p:nvSpPr>
        <p:spPr bwMode="auto">
          <a:xfrm>
            <a:off x="1143000" y="685512"/>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52226" name="Text Box 2"/>
          <p:cNvSpPr txBox="1">
            <a:spLocks noGrp="1" noChangeArrowheads="1"/>
          </p:cNvSpPr>
          <p:nvPr>
            <p:ph type="body"/>
          </p:nvPr>
        </p:nvSpPr>
        <p:spPr bwMode="auto">
          <a:xfrm>
            <a:off x="686360" y="4342535"/>
            <a:ext cx="5486681" cy="411451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4028054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253B71C-7EB2-5F41-8208-2AB7D4A54D59}" type="slidenum">
              <a:rPr lang="en-US"/>
              <a:pPr/>
              <a:t>7</a:t>
            </a:fld>
            <a:endParaRPr lang="en-US"/>
          </a:p>
        </p:txBody>
      </p:sp>
      <p:sp>
        <p:nvSpPr>
          <p:cNvPr id="53249" name="Text Box 1"/>
          <p:cNvSpPr txBox="1">
            <a:spLocks noChangeArrowheads="1"/>
          </p:cNvSpPr>
          <p:nvPr/>
        </p:nvSpPr>
        <p:spPr bwMode="auto">
          <a:xfrm>
            <a:off x="1143000" y="685512"/>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53250" name="Text Box 2"/>
          <p:cNvSpPr txBox="1">
            <a:spLocks noGrp="1" noChangeArrowheads="1"/>
          </p:cNvSpPr>
          <p:nvPr>
            <p:ph type="body"/>
          </p:nvPr>
        </p:nvSpPr>
        <p:spPr bwMode="auto">
          <a:xfrm>
            <a:off x="686360" y="4342535"/>
            <a:ext cx="5486681" cy="411451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814490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F7D429-1D6F-D247-80AD-92018E323868}" type="slidenum">
              <a:rPr lang="en-US"/>
              <a:pPr/>
              <a:t>9</a:t>
            </a:fld>
            <a:endParaRPr lang="en-US"/>
          </a:p>
        </p:txBody>
      </p:sp>
      <p:sp>
        <p:nvSpPr>
          <p:cNvPr id="55297" name="Text Box 1"/>
          <p:cNvSpPr txBox="1">
            <a:spLocks noChangeArrowheads="1"/>
          </p:cNvSpPr>
          <p:nvPr/>
        </p:nvSpPr>
        <p:spPr bwMode="auto">
          <a:xfrm>
            <a:off x="1143000" y="685512"/>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55298" name="Text Box 2"/>
          <p:cNvSpPr txBox="1">
            <a:spLocks noGrp="1" noChangeArrowheads="1"/>
          </p:cNvSpPr>
          <p:nvPr>
            <p:ph type="body"/>
          </p:nvPr>
        </p:nvSpPr>
        <p:spPr bwMode="auto">
          <a:xfrm>
            <a:off x="686360" y="4342535"/>
            <a:ext cx="5486681" cy="411451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561867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2000::1234:0:0:B/64</a:t>
            </a:r>
          </a:p>
        </p:txBody>
      </p:sp>
      <p:sp>
        <p:nvSpPr>
          <p:cNvPr id="4" name="Slide Number Placeholder 3"/>
          <p:cNvSpPr>
            <a:spLocks noGrp="1"/>
          </p:cNvSpPr>
          <p:nvPr>
            <p:ph type="sldNum" sz="quarter" idx="5"/>
          </p:nvPr>
        </p:nvSpPr>
        <p:spPr/>
        <p:txBody>
          <a:bodyPr/>
          <a:lstStyle/>
          <a:p>
            <a:fld id="{DCAB43EC-27F7-A44D-98E1-E904141C0205}" type="slidenum">
              <a:rPr lang="en-US" smtClean="0"/>
              <a:t>11</a:t>
            </a:fld>
            <a:endParaRPr lang="en-US"/>
          </a:p>
        </p:txBody>
      </p:sp>
    </p:spTree>
    <p:extLst>
      <p:ext uri="{BB962C8B-B14F-4D97-AF65-F5344CB8AC3E}">
        <p14:creationId xmlns:p14="http://schemas.microsoft.com/office/powerpoint/2010/main" val="2513983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C2F9EDD-C3C2-E843-9DC3-1A8C8CAE0535}" type="slidenum">
              <a:rPr lang="en-US"/>
              <a:pPr/>
              <a:t>12</a:t>
            </a:fld>
            <a:endParaRPr lang="en-US"/>
          </a:p>
        </p:txBody>
      </p:sp>
      <p:sp>
        <p:nvSpPr>
          <p:cNvPr id="56321"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56322" name="Text Box 2"/>
          <p:cNvSpPr txBox="1">
            <a:spLocks noGrp="1" noChangeArrowheads="1"/>
          </p:cNvSpPr>
          <p:nvPr>
            <p:ph type="body"/>
          </p:nvPr>
        </p:nvSpPr>
        <p:spPr bwMode="auto">
          <a:xfrm>
            <a:off x="686360" y="4342535"/>
            <a:ext cx="5486681" cy="411451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607141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22DD511-0077-EF4A-9F2E-AA02A16B160E}" type="slidenum">
              <a:rPr lang="en-US"/>
              <a:pPr/>
              <a:t>14</a:t>
            </a:fld>
            <a:endParaRPr lang="en-US"/>
          </a:p>
        </p:txBody>
      </p:sp>
      <p:sp>
        <p:nvSpPr>
          <p:cNvPr id="57345"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57346" name="Text Box 2"/>
          <p:cNvSpPr txBox="1">
            <a:spLocks noGrp="1" noChangeArrowheads="1"/>
          </p:cNvSpPr>
          <p:nvPr>
            <p:ph type="body"/>
          </p:nvPr>
        </p:nvSpPr>
        <p:spPr bwMode="auto">
          <a:xfrm>
            <a:off x="686360" y="4342535"/>
            <a:ext cx="5486681" cy="411451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155848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261241"/>
          </a:xfrm>
        </p:spPr>
        <p:txBody>
          <a:bodyPr/>
          <a:lstStyle>
            <a:lvl1pPr>
              <a:defRPr>
                <a:latin typeface="Helvetica"/>
                <a:cs typeface="Helvetica"/>
              </a:defRPr>
            </a:lvl1pPr>
          </a:lstStyle>
          <a:p>
            <a:r>
              <a:rPr lang="x-none" dirty="0"/>
              <a:t>Click to edit Master title style</a:t>
            </a:r>
            <a:endParaRPr lang="en-US" dirty="0"/>
          </a:p>
        </p:txBody>
      </p:sp>
      <p:sp>
        <p:nvSpPr>
          <p:cNvPr id="3" name="Subtitle 2"/>
          <p:cNvSpPr>
            <a:spLocks noGrp="1"/>
          </p:cNvSpPr>
          <p:nvPr>
            <p:ph type="subTitle" idx="1"/>
          </p:nvPr>
        </p:nvSpPr>
        <p:spPr>
          <a:xfrm>
            <a:off x="1371600" y="2046889"/>
            <a:ext cx="6400800" cy="2516351"/>
          </a:xfrm>
        </p:spPr>
        <p:txBody>
          <a:bodyPr anchor="ctr" anchorCtr="1"/>
          <a:lstStyle>
            <a:lvl1pPr marL="0" indent="0" algn="ctr">
              <a:buNone/>
              <a:defRPr>
                <a:solidFill>
                  <a:schemeClr val="tx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Click to edit Master subtitle style</a:t>
            </a:r>
            <a:endParaRPr lang="en-US" dirty="0"/>
          </a:p>
        </p:txBody>
      </p:sp>
      <p:sp>
        <p:nvSpPr>
          <p:cNvPr id="4" name="Date Placeholder 3"/>
          <p:cNvSpPr>
            <a:spLocks noGrp="1"/>
          </p:cNvSpPr>
          <p:nvPr>
            <p:ph type="dt" sz="half" idx="10"/>
          </p:nvPr>
        </p:nvSpPr>
        <p:spPr/>
        <p:txBody>
          <a:bodyPr/>
          <a:lstStyle/>
          <a:p>
            <a:fld id="{4F95BB3F-47CF-224E-BAA7-DF13ACCF529D}" type="datetime1">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72592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D62833D5-5BFB-054B-A99B-9345BD7034C5}" type="datetime1">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0272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8B5545B-BB5D-3849-83ED-581BC7D707AE}" type="datetime1">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62584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a:cs typeface="Helvetica"/>
              </a:defRPr>
            </a:lvl1pPr>
          </a:lstStyle>
          <a:p>
            <a:r>
              <a:rPr lang="x-none" dirty="0"/>
              <a:t>Click to edit Master title style</a:t>
            </a:r>
            <a:endParaRPr lang="en-US" dirty="0"/>
          </a:p>
        </p:txBody>
      </p:sp>
      <p:sp>
        <p:nvSpPr>
          <p:cNvPr id="3" name="Content Placeholder 2"/>
          <p:cNvSpPr>
            <a:spLocks noGrp="1"/>
          </p:cNvSpPr>
          <p:nvPr>
            <p:ph idx="1"/>
          </p:nvPr>
        </p:nvSpPr>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
        <p:nvSpPr>
          <p:cNvPr id="4" name="Date Placeholder 3"/>
          <p:cNvSpPr>
            <a:spLocks noGrp="1"/>
          </p:cNvSpPr>
          <p:nvPr>
            <p:ph type="dt" sz="half" idx="10"/>
          </p:nvPr>
        </p:nvSpPr>
        <p:spPr/>
        <p:txBody>
          <a:bodyPr/>
          <a:lstStyle/>
          <a:p>
            <a:fld id="{93A99FE2-C1DA-3240-9351-F20848682D8F}" type="datetime1">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88172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420CBD9F-58FC-E64B-BE18-26996B712546}" type="datetime1">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84160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BA46C5C6-2DAA-6945-B29E-CC684D9B0BD3}" type="datetime1">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409858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CDE35557-0BF0-184C-AA32-B4AD2FFC7FFF}" type="datetime1">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13943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BA1A3098-9FEF-3F40-9A04-44962B6B71C6}" type="datetime1">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11557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25F859-53E8-3946-B36C-7DA230870D5C}" type="datetime1">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136805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BC0EC6A1-1559-E945-8972-85504D27564B}" type="datetime1">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328441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ACDE0F93-C756-7448-B557-B8EBC6AA5176}" type="datetime1">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E55A7D-A780-DD49-A399-CF576673C229}" type="slidenum">
              <a:rPr lang="en-US" smtClean="0"/>
              <a:t>‹#›</a:t>
            </a:fld>
            <a:endParaRPr lang="en-US"/>
          </a:p>
        </p:txBody>
      </p:sp>
    </p:spTree>
    <p:extLst>
      <p:ext uri="{BB962C8B-B14F-4D97-AF65-F5344CB8AC3E}">
        <p14:creationId xmlns:p14="http://schemas.microsoft.com/office/powerpoint/2010/main" val="2276376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5069"/>
            <a:ext cx="8229600" cy="1143000"/>
          </a:xfrm>
          <a:prstGeom prst="rect">
            <a:avLst/>
          </a:prstGeom>
        </p:spPr>
        <p:txBody>
          <a:bodyPr vert="horz" lIns="91440" tIns="45720" rIns="91440" bIns="45720" rtlCol="0" anchor="ctr">
            <a:normAutofit/>
          </a:bodyPr>
          <a:lstStyle/>
          <a:p>
            <a:r>
              <a:rPr lang="x-none" dirty="0"/>
              <a:t>Click to edit Master title style</a:t>
            </a:r>
            <a:endParaRPr lang="en-US" dirty="0"/>
          </a:p>
        </p:txBody>
      </p:sp>
      <p:sp>
        <p:nvSpPr>
          <p:cNvPr id="3" name="Text Placeholder 2"/>
          <p:cNvSpPr>
            <a:spLocks noGrp="1"/>
          </p:cNvSpPr>
          <p:nvPr>
            <p:ph type="body" idx="1"/>
          </p:nvPr>
        </p:nvSpPr>
        <p:spPr>
          <a:xfrm>
            <a:off x="457200" y="1418898"/>
            <a:ext cx="8229600" cy="4707266"/>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E86D6-0512-3C49-BE91-655A3803DD6C}" type="datetime1">
              <a:rPr lang="en-US" smtClean="0"/>
              <a:t>4/11/2024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55A7D-A780-DD49-A399-CF576673C229}" type="slidenum">
              <a:rPr lang="en-US" smtClean="0"/>
              <a:t>‹#›</a:t>
            </a:fld>
            <a:endParaRPr lang="en-US"/>
          </a:p>
        </p:txBody>
      </p:sp>
      <p:cxnSp>
        <p:nvCxnSpPr>
          <p:cNvPr id="8" name="Straight Connector 7"/>
          <p:cNvCxnSpPr/>
          <p:nvPr userDrawn="1"/>
        </p:nvCxnSpPr>
        <p:spPr>
          <a:xfrm>
            <a:off x="0" y="1297036"/>
            <a:ext cx="9144000" cy="0"/>
          </a:xfrm>
          <a:prstGeom prst="line">
            <a:avLst/>
          </a:prstGeom>
          <a:ln w="63500">
            <a:solidFill>
              <a:srgbClr val="99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6225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rgbClr val="99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book.systemsapproach.org/scaling/ipv6.html#advanced-capabiliti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youtu.be/2rV4tJkP-CQ"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p:txBody>
          <a:bodyPr/>
          <a:lstStyle/>
          <a:p>
            <a:r>
              <a:rPr lang="en-US"/>
              <a:t>IP: The Next Generation</a:t>
            </a:r>
          </a:p>
        </p:txBody>
      </p:sp>
      <p:sp>
        <p:nvSpPr>
          <p:cNvPr id="18434" name="Rectangle 2"/>
          <p:cNvSpPr>
            <a:spLocks noGrp="1" noChangeArrowheads="1"/>
          </p:cNvSpPr>
          <p:nvPr>
            <p:ph type="body" idx="1"/>
          </p:nvPr>
        </p:nvSpPr>
        <p:spPr/>
        <p:txBody>
          <a:bodyPr/>
          <a:lstStyle/>
          <a:p>
            <a:r>
              <a:rPr lang="en-US" dirty="0"/>
              <a:t>The address space has become an issue</a:t>
            </a:r>
          </a:p>
          <a:p>
            <a:pPr lvl="1"/>
            <a:r>
              <a:rPr lang="en-US" dirty="0"/>
              <a:t>4 billion addresses with 100% efficiency</a:t>
            </a:r>
          </a:p>
          <a:p>
            <a:pPr lvl="1"/>
            <a:r>
              <a:rPr lang="en-US" dirty="0"/>
              <a:t>Mobile devices, etc.</a:t>
            </a:r>
          </a:p>
          <a:p>
            <a:r>
              <a:rPr lang="en-US" dirty="0"/>
              <a:t>Requires a change to IP address headers</a:t>
            </a:r>
          </a:p>
          <a:p>
            <a:pPr lvl="1"/>
            <a:r>
              <a:rPr lang="en-US" dirty="0"/>
              <a:t>Non-trivial, changes software everywhere (routers, end points, firewalls </a:t>
            </a:r>
            <a:r>
              <a:rPr lang="en-US" dirty="0" err="1"/>
              <a:t>etc</a:t>
            </a:r>
            <a:r>
              <a:rPr lang="en-US" dirty="0"/>
              <a:t>)</a:t>
            </a:r>
          </a:p>
          <a:p>
            <a:r>
              <a:rPr lang="en-US" dirty="0"/>
              <a:t>Everyone wanted to fix as many other things as they could in the new version</a:t>
            </a:r>
          </a:p>
        </p:txBody>
      </p:sp>
    </p:spTree>
    <p:extLst>
      <p:ext uri="{BB962C8B-B14F-4D97-AF65-F5344CB8AC3E}">
        <p14:creationId xmlns:p14="http://schemas.microsoft.com/office/powerpoint/2010/main" val="1840861740"/>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4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4833-1C97-1146-736C-EA66BCF2D152}"/>
              </a:ext>
            </a:extLst>
          </p:cNvPr>
          <p:cNvSpPr>
            <a:spLocks noGrp="1"/>
          </p:cNvSpPr>
          <p:nvPr>
            <p:ph type="title"/>
          </p:nvPr>
        </p:nvSpPr>
        <p:spPr>
          <a:xfrm>
            <a:off x="0" y="85069"/>
            <a:ext cx="8686800" cy="1143000"/>
          </a:xfrm>
        </p:spPr>
        <p:txBody>
          <a:bodyPr>
            <a:normAutofit/>
          </a:bodyPr>
          <a:lstStyle/>
          <a:p>
            <a:r>
              <a:rPr lang="en-US" dirty="0"/>
              <a:t>Shortening an IPv6 address</a:t>
            </a:r>
          </a:p>
        </p:txBody>
      </p:sp>
      <p:sp>
        <p:nvSpPr>
          <p:cNvPr id="3" name="Content Placeholder 2">
            <a:extLst>
              <a:ext uri="{FF2B5EF4-FFF2-40B4-BE49-F238E27FC236}">
                <a16:creationId xmlns:a16="http://schemas.microsoft.com/office/drawing/2014/main" id="{E04BD1D9-FC8E-970A-FECB-731C7095680E}"/>
              </a:ext>
            </a:extLst>
          </p:cNvPr>
          <p:cNvSpPr>
            <a:spLocks noGrp="1"/>
          </p:cNvSpPr>
          <p:nvPr>
            <p:ph idx="1"/>
          </p:nvPr>
        </p:nvSpPr>
        <p:spPr/>
        <p:txBody>
          <a:bodyPr/>
          <a:lstStyle/>
          <a:p>
            <a:r>
              <a:rPr lang="en-US" dirty="0"/>
              <a:t>Example: 23A0:201A:00B2:0000:0000:0000:0400:0001/64</a:t>
            </a:r>
          </a:p>
          <a:p>
            <a:pPr lvl="1"/>
            <a:r>
              <a:rPr lang="en-US" dirty="0"/>
              <a:t>23A0:201A:B2::400:1/64 (shortened IPv6 address)</a:t>
            </a:r>
          </a:p>
          <a:p>
            <a:endParaRPr lang="en-US" dirty="0"/>
          </a:p>
        </p:txBody>
      </p:sp>
      <p:sp>
        <p:nvSpPr>
          <p:cNvPr id="4" name="Slide Number Placeholder 3">
            <a:extLst>
              <a:ext uri="{FF2B5EF4-FFF2-40B4-BE49-F238E27FC236}">
                <a16:creationId xmlns:a16="http://schemas.microsoft.com/office/drawing/2014/main" id="{836CB473-FABD-8133-A4A7-31A3E084928F}"/>
              </a:ext>
            </a:extLst>
          </p:cNvPr>
          <p:cNvSpPr>
            <a:spLocks noGrp="1"/>
          </p:cNvSpPr>
          <p:nvPr>
            <p:ph type="sldNum" sz="quarter" idx="12"/>
          </p:nvPr>
        </p:nvSpPr>
        <p:spPr/>
        <p:txBody>
          <a:bodyPr/>
          <a:lstStyle/>
          <a:p>
            <a:fld id="{C0E55A7D-A780-DD49-A399-CF576673C229}" type="slidenum">
              <a:rPr lang="en-US" smtClean="0"/>
              <a:t>10</a:t>
            </a:fld>
            <a:endParaRPr lang="en-US"/>
          </a:p>
        </p:txBody>
      </p:sp>
    </p:spTree>
    <p:extLst>
      <p:ext uri="{BB962C8B-B14F-4D97-AF65-F5344CB8AC3E}">
        <p14:creationId xmlns:p14="http://schemas.microsoft.com/office/powerpoint/2010/main" val="187793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76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3ABBD-B6D0-384B-D1DD-B9B5616EFE04}"/>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38A3FE5E-3F82-1D49-AD2F-12005DD91DB6}"/>
              </a:ext>
            </a:extLst>
          </p:cNvPr>
          <p:cNvSpPr>
            <a:spLocks noGrp="1"/>
          </p:cNvSpPr>
          <p:nvPr>
            <p:ph idx="1"/>
          </p:nvPr>
        </p:nvSpPr>
        <p:spPr/>
        <p:txBody>
          <a:bodyPr>
            <a:normAutofit/>
          </a:bodyPr>
          <a:lstStyle/>
          <a:p>
            <a:pPr marL="0" indent="0">
              <a:buNone/>
            </a:pPr>
            <a:r>
              <a:rPr lang="en-US" dirty="0"/>
              <a:t>Q. Can you shorten the following IPv6?</a:t>
            </a:r>
          </a:p>
          <a:p>
            <a:pPr marL="0" indent="0">
              <a:buNone/>
            </a:pPr>
            <a:r>
              <a:rPr lang="en-US" dirty="0"/>
              <a:t>1.) 23A0:201A:00B2:0000:0000:0000:0400:0001/64</a:t>
            </a:r>
          </a:p>
          <a:p>
            <a:pPr marL="0" indent="0">
              <a:buNone/>
            </a:pPr>
            <a:endParaRPr lang="en-US" dirty="0"/>
          </a:p>
          <a:p>
            <a:pPr marL="0" indent="0">
              <a:buNone/>
            </a:pPr>
            <a:r>
              <a:rPr lang="en-US" dirty="0"/>
              <a:t>2.) 2000:0000:000:0000:1234:0000:0000:000B/64</a:t>
            </a:r>
          </a:p>
          <a:p>
            <a:pPr marL="0" indent="0">
              <a:buNone/>
            </a:pPr>
            <a:endParaRPr lang="en-US" dirty="0"/>
          </a:p>
        </p:txBody>
      </p:sp>
      <p:sp>
        <p:nvSpPr>
          <p:cNvPr id="4" name="Slide Number Placeholder 3">
            <a:extLst>
              <a:ext uri="{FF2B5EF4-FFF2-40B4-BE49-F238E27FC236}">
                <a16:creationId xmlns:a16="http://schemas.microsoft.com/office/drawing/2014/main" id="{2AF142ED-3A5E-9B56-CF63-1B25DC03F76B}"/>
              </a:ext>
            </a:extLst>
          </p:cNvPr>
          <p:cNvSpPr>
            <a:spLocks noGrp="1"/>
          </p:cNvSpPr>
          <p:nvPr>
            <p:ph type="sldNum" sz="quarter" idx="12"/>
          </p:nvPr>
        </p:nvSpPr>
        <p:spPr/>
        <p:txBody>
          <a:bodyPr/>
          <a:lstStyle/>
          <a:p>
            <a:fld id="{C0E55A7D-A780-DD49-A399-CF576673C229}" type="slidenum">
              <a:rPr lang="en-US" smtClean="0"/>
              <a:t>11</a:t>
            </a:fld>
            <a:endParaRPr lang="en-US"/>
          </a:p>
        </p:txBody>
      </p:sp>
    </p:spTree>
    <p:extLst>
      <p:ext uri="{BB962C8B-B14F-4D97-AF65-F5344CB8AC3E}">
        <p14:creationId xmlns:p14="http://schemas.microsoft.com/office/powerpoint/2010/main" val="18108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p:txBody>
          <a:bodyPr/>
          <a:lstStyle/>
          <a:p>
            <a:r>
              <a:rPr lang="en-US"/>
              <a:t>IPv6 Address Space Allocation</a:t>
            </a:r>
          </a:p>
        </p:txBody>
      </p:sp>
      <p:sp>
        <p:nvSpPr>
          <p:cNvPr id="23554" name="Rectangle 2"/>
          <p:cNvSpPr>
            <a:spLocks noGrp="1" noChangeArrowheads="1"/>
          </p:cNvSpPr>
          <p:nvPr>
            <p:ph type="body" idx="1"/>
          </p:nvPr>
        </p:nvSpPr>
        <p:spPr/>
        <p:txBody>
          <a:bodyPr/>
          <a:lstStyle/>
          <a:p>
            <a:r>
              <a:rPr lang="en-US" dirty="0"/>
              <a:t>Vast majority is reserved for future use</a:t>
            </a:r>
          </a:p>
          <a:p>
            <a:r>
              <a:rPr lang="en-US" dirty="0" err="1"/>
              <a:t>Aggregatable</a:t>
            </a:r>
            <a:r>
              <a:rPr lang="en-US" dirty="0"/>
              <a:t> Global Unicast Addresses make up 1/8 of all addresses</a:t>
            </a:r>
          </a:p>
          <a:p>
            <a:r>
              <a:rPr lang="en-US" dirty="0"/>
              <a:t>“</a:t>
            </a:r>
            <a:r>
              <a:rPr lang="en-US" b="1" dirty="0"/>
              <a:t>Link local use</a:t>
            </a:r>
            <a:r>
              <a:rPr lang="en-US" dirty="0"/>
              <a:t>” addresses are usable on local network, but not globally unique</a:t>
            </a:r>
          </a:p>
          <a:p>
            <a:pPr lvl="1"/>
            <a:r>
              <a:rPr lang="en-US" dirty="0"/>
              <a:t>Autoconfiguration</a:t>
            </a:r>
          </a:p>
          <a:p>
            <a:r>
              <a:rPr lang="en-US" dirty="0"/>
              <a:t>“</a:t>
            </a:r>
            <a:r>
              <a:rPr lang="en-US" b="1" dirty="0"/>
              <a:t>Site local use</a:t>
            </a:r>
            <a:r>
              <a:rPr lang="en-US" dirty="0"/>
              <a:t>” is used by private networks</a:t>
            </a:r>
          </a:p>
        </p:txBody>
      </p:sp>
    </p:spTree>
    <p:extLst>
      <p:ext uri="{BB962C8B-B14F-4D97-AF65-F5344CB8AC3E}">
        <p14:creationId xmlns:p14="http://schemas.microsoft.com/office/powerpoint/2010/main" val="41940962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19E0-0698-AA7B-FACB-3460786966FA}"/>
              </a:ext>
            </a:extLst>
          </p:cNvPr>
          <p:cNvSpPr>
            <a:spLocks noGrp="1"/>
          </p:cNvSpPr>
          <p:nvPr>
            <p:ph type="title"/>
          </p:nvPr>
        </p:nvSpPr>
        <p:spPr/>
        <p:txBody>
          <a:bodyPr/>
          <a:lstStyle/>
          <a:p>
            <a:r>
              <a:rPr lang="en-US" dirty="0"/>
              <a:t>IPv6 Loopback</a:t>
            </a:r>
          </a:p>
        </p:txBody>
      </p:sp>
      <p:sp>
        <p:nvSpPr>
          <p:cNvPr id="4" name="Slide Number Placeholder 3">
            <a:extLst>
              <a:ext uri="{FF2B5EF4-FFF2-40B4-BE49-F238E27FC236}">
                <a16:creationId xmlns:a16="http://schemas.microsoft.com/office/drawing/2014/main" id="{4BC8E4EE-B331-9FB5-CF49-53732672C2BB}"/>
              </a:ext>
            </a:extLst>
          </p:cNvPr>
          <p:cNvSpPr>
            <a:spLocks noGrp="1"/>
          </p:cNvSpPr>
          <p:nvPr>
            <p:ph type="sldNum" sz="quarter" idx="12"/>
          </p:nvPr>
        </p:nvSpPr>
        <p:spPr/>
        <p:txBody>
          <a:bodyPr/>
          <a:lstStyle/>
          <a:p>
            <a:fld id="{C0E55A7D-A780-DD49-A399-CF576673C229}" type="slidenum">
              <a:rPr lang="en-US" smtClean="0"/>
              <a:t>13</a:t>
            </a:fld>
            <a:endParaRPr lang="en-US"/>
          </a:p>
        </p:txBody>
      </p:sp>
      <p:pic>
        <p:nvPicPr>
          <p:cNvPr id="6" name="Picture 5">
            <a:extLst>
              <a:ext uri="{FF2B5EF4-FFF2-40B4-BE49-F238E27FC236}">
                <a16:creationId xmlns:a16="http://schemas.microsoft.com/office/drawing/2014/main" id="{D45BDD2A-BB39-C133-6063-EBF4690DF901}"/>
              </a:ext>
            </a:extLst>
          </p:cNvPr>
          <p:cNvPicPr>
            <a:picLocks noChangeAspect="1"/>
          </p:cNvPicPr>
          <p:nvPr/>
        </p:nvPicPr>
        <p:blipFill rotWithShape="1">
          <a:blip r:embed="rId2"/>
          <a:srcRect t="22242"/>
          <a:stretch/>
        </p:blipFill>
        <p:spPr>
          <a:xfrm>
            <a:off x="371859" y="2007403"/>
            <a:ext cx="8314941" cy="3519941"/>
          </a:xfrm>
          <a:prstGeom prst="rect">
            <a:avLst/>
          </a:prstGeom>
        </p:spPr>
      </p:pic>
    </p:spTree>
    <p:extLst>
      <p:ext uri="{BB962C8B-B14F-4D97-AF65-F5344CB8AC3E}">
        <p14:creationId xmlns:p14="http://schemas.microsoft.com/office/powerpoint/2010/main" val="266680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p:txBody>
          <a:bodyPr/>
          <a:lstStyle/>
          <a:p>
            <a:r>
              <a:rPr lang="en-US"/>
              <a:t>More IPv6 Address Allocation</a:t>
            </a:r>
          </a:p>
        </p:txBody>
      </p:sp>
      <p:sp>
        <p:nvSpPr>
          <p:cNvPr id="24578" name="Rectangle 2"/>
          <p:cNvSpPr>
            <a:spLocks noGrp="1" noChangeArrowheads="1"/>
          </p:cNvSpPr>
          <p:nvPr>
            <p:ph type="body" idx="1"/>
          </p:nvPr>
        </p:nvSpPr>
        <p:spPr/>
        <p:txBody>
          <a:bodyPr>
            <a:normAutofit lnSpcReduction="10000"/>
          </a:bodyPr>
          <a:lstStyle/>
          <a:p>
            <a:r>
              <a:rPr lang="en-US" dirty="0"/>
              <a:t>3 bits for “Global Unicast Address”: 001</a:t>
            </a:r>
          </a:p>
          <a:p>
            <a:r>
              <a:rPr lang="en-US" b="1" dirty="0"/>
              <a:t>Registry ID </a:t>
            </a:r>
            <a:r>
              <a:rPr lang="en-US" dirty="0"/>
              <a:t>– Various registrars per country/continent</a:t>
            </a:r>
          </a:p>
          <a:p>
            <a:r>
              <a:rPr lang="en-US" b="1" dirty="0"/>
              <a:t>Provider ID </a:t>
            </a:r>
            <a:r>
              <a:rPr lang="en-US" dirty="0"/>
              <a:t>– Transit network provider (e.g. MCI, ATT, Sprint)</a:t>
            </a:r>
          </a:p>
          <a:p>
            <a:r>
              <a:rPr lang="en-US" b="1" dirty="0"/>
              <a:t>Subscriber ID </a:t>
            </a:r>
            <a:r>
              <a:rPr lang="en-US" dirty="0"/>
              <a:t>– Smaller ISP (e.g. Insight)</a:t>
            </a:r>
          </a:p>
          <a:p>
            <a:r>
              <a:rPr lang="en-US" b="1" dirty="0"/>
              <a:t>Subnet ID </a:t>
            </a:r>
            <a:r>
              <a:rPr lang="en-US" dirty="0"/>
              <a:t>– Identifies smaller networks</a:t>
            </a:r>
          </a:p>
          <a:p>
            <a:r>
              <a:rPr lang="en-US" b="1" dirty="0"/>
              <a:t>Interface ID </a:t>
            </a:r>
            <a:r>
              <a:rPr lang="en-US" dirty="0"/>
              <a:t>– Used to identify hosts, routers, etc.</a:t>
            </a:r>
          </a:p>
          <a:p>
            <a:endParaRPr lang="en-US" dirty="0"/>
          </a:p>
        </p:txBody>
      </p:sp>
    </p:spTree>
    <p:extLst>
      <p:ext uri="{BB962C8B-B14F-4D97-AF65-F5344CB8AC3E}">
        <p14:creationId xmlns:p14="http://schemas.microsoft.com/office/powerpoint/2010/main" val="20592652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D560-21FB-CD6D-B44A-AD833922C471}"/>
              </a:ext>
            </a:extLst>
          </p:cNvPr>
          <p:cNvSpPr>
            <a:spLocks noGrp="1"/>
          </p:cNvSpPr>
          <p:nvPr>
            <p:ph type="title"/>
          </p:nvPr>
        </p:nvSpPr>
        <p:spPr>
          <a:xfrm>
            <a:off x="457200" y="85069"/>
            <a:ext cx="8229600" cy="1143000"/>
          </a:xfrm>
        </p:spPr>
        <p:txBody>
          <a:bodyPr anchor="ctr">
            <a:normAutofit/>
          </a:bodyPr>
          <a:lstStyle/>
          <a:p>
            <a:r>
              <a:rPr lang="en-US" dirty="0"/>
              <a:t>IPv6 Global Unicast (example)</a:t>
            </a:r>
          </a:p>
        </p:txBody>
      </p:sp>
      <p:pic>
        <p:nvPicPr>
          <p:cNvPr id="6" name="Content Placeholder 5" descr="A screenshot of a computer&#10;&#10;Description automatically generated">
            <a:extLst>
              <a:ext uri="{FF2B5EF4-FFF2-40B4-BE49-F238E27FC236}">
                <a16:creationId xmlns:a16="http://schemas.microsoft.com/office/drawing/2014/main" id="{DB785D31-C39C-2870-A6D1-F6846F951A31}"/>
              </a:ext>
            </a:extLst>
          </p:cNvPr>
          <p:cNvPicPr>
            <a:picLocks noGrp="1" noChangeAspect="1"/>
          </p:cNvPicPr>
          <p:nvPr>
            <p:ph idx="1"/>
          </p:nvPr>
        </p:nvPicPr>
        <p:blipFill>
          <a:blip r:embed="rId2"/>
          <a:stretch>
            <a:fillRect/>
          </a:stretch>
        </p:blipFill>
        <p:spPr>
          <a:xfrm>
            <a:off x="457200" y="1765271"/>
            <a:ext cx="8229600" cy="4182684"/>
          </a:xfrm>
          <a:noFill/>
        </p:spPr>
      </p:pic>
      <p:sp>
        <p:nvSpPr>
          <p:cNvPr id="4" name="Slide Number Placeholder 3">
            <a:extLst>
              <a:ext uri="{FF2B5EF4-FFF2-40B4-BE49-F238E27FC236}">
                <a16:creationId xmlns:a16="http://schemas.microsoft.com/office/drawing/2014/main" id="{B767DDC7-7DBD-3F9A-1DB3-8BEE1A1C74C0}"/>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C0E55A7D-A780-DD49-A399-CF576673C229}" type="slidenum">
              <a:rPr lang="en-US" smtClean="0"/>
              <a:pPr>
                <a:spcAft>
                  <a:spcPts val="600"/>
                </a:spcAft>
              </a:pPr>
              <a:t>15</a:t>
            </a:fld>
            <a:endParaRPr lang="en-US"/>
          </a:p>
        </p:txBody>
      </p:sp>
    </p:spTree>
    <p:extLst>
      <p:ext uri="{BB962C8B-B14F-4D97-AF65-F5344CB8AC3E}">
        <p14:creationId xmlns:p14="http://schemas.microsoft.com/office/powerpoint/2010/main" val="923524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p:txBody>
          <a:bodyPr/>
          <a:lstStyle/>
          <a:p>
            <a:r>
              <a:rPr lang="en-US"/>
              <a:t>IPv6 OS Support</a:t>
            </a:r>
          </a:p>
        </p:txBody>
      </p:sp>
      <p:sp>
        <p:nvSpPr>
          <p:cNvPr id="25602" name="Rectangle 2"/>
          <p:cNvSpPr>
            <a:spLocks noGrp="1" noChangeArrowheads="1"/>
          </p:cNvSpPr>
          <p:nvPr>
            <p:ph type="body" idx="1"/>
          </p:nvPr>
        </p:nvSpPr>
        <p:spPr/>
        <p:txBody>
          <a:bodyPr/>
          <a:lstStyle/>
          <a:p>
            <a:r>
              <a:rPr lang="en-US"/>
              <a:t>Microsoft Windows XP, SP1; 2003; Vista</a:t>
            </a:r>
          </a:p>
          <a:p>
            <a:r>
              <a:rPr lang="en-US"/>
              <a:t>Apple OS X from v10.3 onward</a:t>
            </a:r>
          </a:p>
          <a:p>
            <a:r>
              <a:rPr lang="en-US"/>
              <a:t>Linux</a:t>
            </a:r>
          </a:p>
          <a:p>
            <a:r>
              <a:rPr lang="en-US"/>
              <a:t>BSD</a:t>
            </a:r>
          </a:p>
          <a:p>
            <a:endParaRPr lang="en-US"/>
          </a:p>
        </p:txBody>
      </p:sp>
    </p:spTree>
    <p:extLst>
      <p:ext uri="{BB962C8B-B14F-4D97-AF65-F5344CB8AC3E}">
        <p14:creationId xmlns:p14="http://schemas.microsoft.com/office/powerpoint/2010/main" val="40206271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5726-6B2A-6477-F7A4-F2A7AE892296}"/>
              </a:ext>
            </a:extLst>
          </p:cNvPr>
          <p:cNvSpPr>
            <a:spLocks noGrp="1"/>
          </p:cNvSpPr>
          <p:nvPr>
            <p:ph type="title"/>
          </p:nvPr>
        </p:nvSpPr>
        <p:spPr/>
        <p:txBody>
          <a:bodyPr/>
          <a:lstStyle/>
          <a:p>
            <a:r>
              <a:rPr lang="en-US" dirty="0"/>
              <a:t>Advanced Capabilities </a:t>
            </a:r>
          </a:p>
        </p:txBody>
      </p:sp>
      <p:sp>
        <p:nvSpPr>
          <p:cNvPr id="3" name="Content Placeholder 2">
            <a:extLst>
              <a:ext uri="{FF2B5EF4-FFF2-40B4-BE49-F238E27FC236}">
                <a16:creationId xmlns:a16="http://schemas.microsoft.com/office/drawing/2014/main" id="{776453C5-9457-3FAC-1152-E656E595319F}"/>
              </a:ext>
            </a:extLst>
          </p:cNvPr>
          <p:cNvSpPr>
            <a:spLocks noGrp="1"/>
          </p:cNvSpPr>
          <p:nvPr>
            <p:ph idx="1"/>
          </p:nvPr>
        </p:nvSpPr>
        <p:spPr/>
        <p:txBody>
          <a:bodyPr/>
          <a:lstStyle/>
          <a:p>
            <a:r>
              <a:rPr lang="en-US" dirty="0">
                <a:hlinkClick r:id="rId2"/>
              </a:rPr>
              <a:t>https://book.systemsapproach.org/scaling/ipv6.html#advanced-capabilities</a:t>
            </a:r>
            <a:r>
              <a:rPr lang="en-US" dirty="0"/>
              <a:t> </a:t>
            </a:r>
          </a:p>
        </p:txBody>
      </p:sp>
      <p:sp>
        <p:nvSpPr>
          <p:cNvPr id="4" name="Slide Number Placeholder 3">
            <a:extLst>
              <a:ext uri="{FF2B5EF4-FFF2-40B4-BE49-F238E27FC236}">
                <a16:creationId xmlns:a16="http://schemas.microsoft.com/office/drawing/2014/main" id="{A783B774-6F99-2DF5-604B-F6960C91FCFF}"/>
              </a:ext>
            </a:extLst>
          </p:cNvPr>
          <p:cNvSpPr>
            <a:spLocks noGrp="1"/>
          </p:cNvSpPr>
          <p:nvPr>
            <p:ph type="sldNum" sz="quarter" idx="12"/>
          </p:nvPr>
        </p:nvSpPr>
        <p:spPr/>
        <p:txBody>
          <a:bodyPr/>
          <a:lstStyle/>
          <a:p>
            <a:fld id="{C0E55A7D-A780-DD49-A399-CF576673C229}" type="slidenum">
              <a:rPr lang="en-US" smtClean="0"/>
              <a:t>17</a:t>
            </a:fld>
            <a:endParaRPr lang="en-US"/>
          </a:p>
        </p:txBody>
      </p:sp>
    </p:spTree>
    <p:extLst>
      <p:ext uri="{BB962C8B-B14F-4D97-AF65-F5344CB8AC3E}">
        <p14:creationId xmlns:p14="http://schemas.microsoft.com/office/powerpoint/2010/main" val="4288197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p:txBody>
          <a:bodyPr/>
          <a:lstStyle/>
          <a:p>
            <a:r>
              <a:rPr lang="en-US"/>
              <a:t>IPv6 Deployment</a:t>
            </a:r>
          </a:p>
        </p:txBody>
      </p:sp>
      <p:sp>
        <p:nvSpPr>
          <p:cNvPr id="26626" name="Rectangle 2"/>
          <p:cNvSpPr>
            <a:spLocks noGrp="1" noChangeArrowheads="1"/>
          </p:cNvSpPr>
          <p:nvPr>
            <p:ph type="body" idx="1"/>
          </p:nvPr>
        </p:nvSpPr>
        <p:spPr/>
        <p:txBody>
          <a:bodyPr/>
          <a:lstStyle/>
          <a:p>
            <a:r>
              <a:rPr lang="en-US"/>
              <a:t>Who uses it?</a:t>
            </a:r>
          </a:p>
          <a:p>
            <a:pPr lvl="1"/>
            <a:r>
              <a:rPr lang="en-US"/>
              <a:t>Nobody?</a:t>
            </a:r>
          </a:p>
          <a:p>
            <a:pPr lvl="1"/>
            <a:r>
              <a:rPr lang="en-US"/>
              <a:t>Adoption is very slow, but Africa, Japan, China and US governments are switching to it</a:t>
            </a:r>
          </a:p>
          <a:p>
            <a:r>
              <a:rPr lang="en-US"/>
              <a:t>Why isn’t it being used more?</a:t>
            </a:r>
          </a:p>
          <a:p>
            <a:pPr lvl="1"/>
            <a:r>
              <a:rPr lang="en-US"/>
              <a:t>NAT</a:t>
            </a:r>
          </a:p>
          <a:p>
            <a:pPr lvl="1"/>
            <a:r>
              <a:rPr lang="en-US"/>
              <a:t>CIDR</a:t>
            </a:r>
          </a:p>
          <a:p>
            <a:pPr lvl="1"/>
            <a:r>
              <a:rPr lang="en-US"/>
              <a:t>Unequal distribution leaves the US in good shape</a:t>
            </a:r>
          </a:p>
        </p:txBody>
      </p:sp>
    </p:spTree>
    <p:extLst>
      <p:ext uri="{BB962C8B-B14F-4D97-AF65-F5344CB8AC3E}">
        <p14:creationId xmlns:p14="http://schemas.microsoft.com/office/powerpoint/2010/main" val="23438557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r>
              <a:rPr lang="en-US"/>
              <a:t>Internet2</a:t>
            </a:r>
          </a:p>
        </p:txBody>
      </p:sp>
      <p:sp>
        <p:nvSpPr>
          <p:cNvPr id="27650" name="Rectangle 2"/>
          <p:cNvSpPr>
            <a:spLocks noGrp="1" noChangeArrowheads="1"/>
          </p:cNvSpPr>
          <p:nvPr>
            <p:ph type="body" idx="1"/>
          </p:nvPr>
        </p:nvSpPr>
        <p:spPr/>
        <p:txBody>
          <a:bodyPr/>
          <a:lstStyle/>
          <a:p>
            <a:r>
              <a:rPr lang="en-US"/>
              <a:t>What is Internet2?</a:t>
            </a:r>
          </a:p>
          <a:p>
            <a:pPr lvl="1"/>
            <a:r>
              <a:rPr lang="en-US"/>
              <a:t>The Internet on steroids?</a:t>
            </a:r>
          </a:p>
          <a:p>
            <a:pPr lvl="1"/>
            <a:r>
              <a:rPr lang="en-US"/>
              <a:t>The Internet running IPv6?</a:t>
            </a:r>
          </a:p>
          <a:p>
            <a:pPr lvl="1"/>
            <a:r>
              <a:rPr lang="en-US"/>
              <a:t>Just a media term like “information super-highway”?</a:t>
            </a:r>
          </a:p>
          <a:p>
            <a:pPr lvl="1"/>
            <a:r>
              <a:rPr lang="en-US"/>
              <a:t>A great place for p2p software?</a:t>
            </a:r>
          </a:p>
          <a:p>
            <a:r>
              <a:rPr lang="en-US"/>
              <a:t>No. Well, maybe the last one...</a:t>
            </a:r>
          </a:p>
        </p:txBody>
      </p:sp>
    </p:spTree>
    <p:extLst>
      <p:ext uri="{BB962C8B-B14F-4D97-AF65-F5344CB8AC3E}">
        <p14:creationId xmlns:p14="http://schemas.microsoft.com/office/powerpoint/2010/main" val="405435149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2765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2765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276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DAF5-0BBF-2E9C-C5B9-E21AA417A403}"/>
              </a:ext>
            </a:extLst>
          </p:cNvPr>
          <p:cNvSpPr>
            <a:spLocks noGrp="1"/>
          </p:cNvSpPr>
          <p:nvPr>
            <p:ph type="title"/>
          </p:nvPr>
        </p:nvSpPr>
        <p:spPr/>
        <p:txBody>
          <a:bodyPr/>
          <a:lstStyle/>
          <a:p>
            <a:r>
              <a:rPr lang="en-US" dirty="0"/>
              <a:t>Bad news</a:t>
            </a:r>
          </a:p>
        </p:txBody>
      </p:sp>
      <p:sp>
        <p:nvSpPr>
          <p:cNvPr id="3" name="Content Placeholder 2">
            <a:extLst>
              <a:ext uri="{FF2B5EF4-FFF2-40B4-BE49-F238E27FC236}">
                <a16:creationId xmlns:a16="http://schemas.microsoft.com/office/drawing/2014/main" id="{8DF62AFC-AB5B-6227-C4D0-20886F5B7438}"/>
              </a:ext>
            </a:extLst>
          </p:cNvPr>
          <p:cNvSpPr>
            <a:spLocks noGrp="1"/>
          </p:cNvSpPr>
          <p:nvPr>
            <p:ph idx="1"/>
          </p:nvPr>
        </p:nvSpPr>
        <p:spPr>
          <a:xfrm>
            <a:off x="587829" y="2359423"/>
            <a:ext cx="8229600" cy="723411"/>
          </a:xfrm>
        </p:spPr>
        <p:txBody>
          <a:bodyPr/>
          <a:lstStyle/>
          <a:p>
            <a:pPr marL="0" indent="0" algn="ctr">
              <a:buNone/>
            </a:pPr>
            <a:r>
              <a:rPr lang="en-US" dirty="0"/>
              <a:t>The world have run “out” of IPv4 addresses.</a:t>
            </a:r>
          </a:p>
        </p:txBody>
      </p:sp>
      <p:sp>
        <p:nvSpPr>
          <p:cNvPr id="4" name="Slide Number Placeholder 3">
            <a:extLst>
              <a:ext uri="{FF2B5EF4-FFF2-40B4-BE49-F238E27FC236}">
                <a16:creationId xmlns:a16="http://schemas.microsoft.com/office/drawing/2014/main" id="{B10D20A4-58C4-60BA-4B0D-739A19CB0FBB}"/>
              </a:ext>
            </a:extLst>
          </p:cNvPr>
          <p:cNvSpPr>
            <a:spLocks noGrp="1"/>
          </p:cNvSpPr>
          <p:nvPr>
            <p:ph type="sldNum" sz="quarter" idx="12"/>
          </p:nvPr>
        </p:nvSpPr>
        <p:spPr/>
        <p:txBody>
          <a:bodyPr/>
          <a:lstStyle/>
          <a:p>
            <a:fld id="{C0E55A7D-A780-DD49-A399-CF576673C229}" type="slidenum">
              <a:rPr lang="en-US" smtClean="0"/>
              <a:t>2</a:t>
            </a:fld>
            <a:endParaRPr lang="en-US"/>
          </a:p>
        </p:txBody>
      </p:sp>
      <p:sp>
        <p:nvSpPr>
          <p:cNvPr id="5" name="Content Placeholder 2">
            <a:extLst>
              <a:ext uri="{FF2B5EF4-FFF2-40B4-BE49-F238E27FC236}">
                <a16:creationId xmlns:a16="http://schemas.microsoft.com/office/drawing/2014/main" id="{E106BAE4-AE70-0DA5-1096-81CBD358BB11}"/>
              </a:ext>
            </a:extLst>
          </p:cNvPr>
          <p:cNvSpPr txBox="1">
            <a:spLocks/>
          </p:cNvSpPr>
          <p:nvPr/>
        </p:nvSpPr>
        <p:spPr>
          <a:xfrm>
            <a:off x="587829" y="3996180"/>
            <a:ext cx="8229600" cy="170793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a:t>Most networks will still use IPv4 addresses in some capacity </a:t>
            </a:r>
          </a:p>
        </p:txBody>
      </p:sp>
    </p:spTree>
    <p:extLst>
      <p:ext uri="{BB962C8B-B14F-4D97-AF65-F5344CB8AC3E}">
        <p14:creationId xmlns:p14="http://schemas.microsoft.com/office/powerpoint/2010/main" val="427030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p:txBody>
          <a:bodyPr/>
          <a:lstStyle/>
          <a:p>
            <a:r>
              <a:rPr lang="en-US"/>
              <a:t>Internet2</a:t>
            </a:r>
          </a:p>
        </p:txBody>
      </p:sp>
      <p:sp>
        <p:nvSpPr>
          <p:cNvPr id="28674" name="Rectangle 2"/>
          <p:cNvSpPr>
            <a:spLocks noGrp="1" noChangeArrowheads="1"/>
          </p:cNvSpPr>
          <p:nvPr>
            <p:ph type="body" idx="1"/>
          </p:nvPr>
        </p:nvSpPr>
        <p:spPr/>
        <p:txBody>
          <a:bodyPr/>
          <a:lstStyle/>
          <a:p>
            <a:r>
              <a:rPr lang="en-US" dirty="0"/>
              <a:t>A coalition of 208 universities and partners in industry and government</a:t>
            </a:r>
          </a:p>
          <a:p>
            <a:r>
              <a:rPr lang="en-US" dirty="0"/>
              <a:t>Isn’t there a network though?</a:t>
            </a:r>
          </a:p>
          <a:p>
            <a:pPr lvl="1"/>
            <a:r>
              <a:rPr lang="en-US" dirty="0"/>
              <a:t>Yes, previously the Abilene Backbone Network, now simply “Internet2”</a:t>
            </a:r>
          </a:p>
          <a:p>
            <a:pPr lvl="1"/>
            <a:r>
              <a:rPr lang="en-US" dirty="0"/>
              <a:t>Indiana University manages Internet2</a:t>
            </a:r>
          </a:p>
        </p:txBody>
      </p:sp>
    </p:spTree>
    <p:extLst>
      <p:ext uri="{BB962C8B-B14F-4D97-AF65-F5344CB8AC3E}">
        <p14:creationId xmlns:p14="http://schemas.microsoft.com/office/powerpoint/2010/main" val="41309811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p:txBody>
          <a:bodyPr/>
          <a:lstStyle/>
          <a:p>
            <a:r>
              <a:rPr lang="en-US"/>
              <a:t>Internet2 Network – 10 Gbps</a:t>
            </a:r>
          </a:p>
        </p:txBody>
      </p:sp>
      <p:sp>
        <p:nvSpPr>
          <p:cNvPr id="3" name="Content Placeholder 2"/>
          <p:cNvSpPr>
            <a:spLocks noGrp="1"/>
          </p:cNvSpPr>
          <p:nvPr>
            <p:ph idx="1"/>
          </p:nvPr>
        </p:nvSpPr>
        <p:spPr/>
        <p:txBody>
          <a:bodyPr/>
          <a:lstStyle/>
          <a:p>
            <a:endParaRPr lang="en-US"/>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80" y="1447353"/>
            <a:ext cx="8229600" cy="5227749"/>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561110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EE36-3EA8-FEB2-C801-C1CA925E4407}"/>
              </a:ext>
            </a:extLst>
          </p:cNvPr>
          <p:cNvSpPr>
            <a:spLocks noGrp="1"/>
          </p:cNvSpPr>
          <p:nvPr>
            <p:ph type="title"/>
          </p:nvPr>
        </p:nvSpPr>
        <p:spPr/>
        <p:txBody>
          <a:bodyPr/>
          <a:lstStyle/>
          <a:p>
            <a:r>
              <a:rPr lang="en-US" dirty="0"/>
              <a:t>A more recent Internet2 Map</a:t>
            </a:r>
          </a:p>
        </p:txBody>
      </p:sp>
      <p:pic>
        <p:nvPicPr>
          <p:cNvPr id="7" name="Content Placeholder 6">
            <a:extLst>
              <a:ext uri="{FF2B5EF4-FFF2-40B4-BE49-F238E27FC236}">
                <a16:creationId xmlns:a16="http://schemas.microsoft.com/office/drawing/2014/main" id="{0B66AB14-93BB-8E4E-7106-F8B6B9A45318}"/>
              </a:ext>
            </a:extLst>
          </p:cNvPr>
          <p:cNvPicPr>
            <a:picLocks noGrp="1" noChangeAspect="1"/>
          </p:cNvPicPr>
          <p:nvPr>
            <p:ph idx="1"/>
          </p:nvPr>
        </p:nvPicPr>
        <p:blipFill>
          <a:blip r:embed="rId2"/>
          <a:stretch>
            <a:fillRect/>
          </a:stretch>
        </p:blipFill>
        <p:spPr>
          <a:xfrm>
            <a:off x="656635" y="1419225"/>
            <a:ext cx="7830729" cy="4706938"/>
          </a:xfrm>
        </p:spPr>
      </p:pic>
      <p:sp>
        <p:nvSpPr>
          <p:cNvPr id="4" name="Slide Number Placeholder 3">
            <a:extLst>
              <a:ext uri="{FF2B5EF4-FFF2-40B4-BE49-F238E27FC236}">
                <a16:creationId xmlns:a16="http://schemas.microsoft.com/office/drawing/2014/main" id="{5DAA7F24-33DB-5745-EC34-7B07E5D2D06B}"/>
              </a:ext>
            </a:extLst>
          </p:cNvPr>
          <p:cNvSpPr>
            <a:spLocks noGrp="1"/>
          </p:cNvSpPr>
          <p:nvPr>
            <p:ph type="sldNum" sz="quarter" idx="12"/>
          </p:nvPr>
        </p:nvSpPr>
        <p:spPr/>
        <p:txBody>
          <a:bodyPr/>
          <a:lstStyle/>
          <a:p>
            <a:fld id="{C0E55A7D-A780-DD49-A399-CF576673C229}" type="slidenum">
              <a:rPr lang="en-US" smtClean="0"/>
              <a:t>22</a:t>
            </a:fld>
            <a:endParaRPr lang="en-US"/>
          </a:p>
        </p:txBody>
      </p:sp>
    </p:spTree>
    <p:extLst>
      <p:ext uri="{BB962C8B-B14F-4D97-AF65-F5344CB8AC3E}">
        <p14:creationId xmlns:p14="http://schemas.microsoft.com/office/powerpoint/2010/main" val="427537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a:lstStyle/>
          <a:p>
            <a:r>
              <a:rPr lang="en-US"/>
              <a:t>Routing</a:t>
            </a:r>
          </a:p>
        </p:txBody>
      </p:sp>
      <p:sp>
        <p:nvSpPr>
          <p:cNvPr id="10242" name="Rectangle 2"/>
          <p:cNvSpPr>
            <a:spLocks noGrp="1" noChangeArrowheads="1"/>
          </p:cNvSpPr>
          <p:nvPr>
            <p:ph type="body" idx="1"/>
          </p:nvPr>
        </p:nvSpPr>
        <p:spPr/>
        <p:txBody>
          <a:bodyPr>
            <a:normAutofit fontScale="92500"/>
          </a:bodyPr>
          <a:lstStyle/>
          <a:p>
            <a:r>
              <a:rPr lang="en-US" dirty="0"/>
              <a:t>"Routing" vs. "Forwarding"</a:t>
            </a:r>
          </a:p>
          <a:p>
            <a:pPr lvl="1"/>
            <a:r>
              <a:rPr lang="en-US" u="sng" dirty="0"/>
              <a:t>Control Plane </a:t>
            </a:r>
            <a:r>
              <a:rPr lang="en-US" dirty="0"/>
              <a:t>– </a:t>
            </a:r>
            <a:r>
              <a:rPr lang="en-US" dirty="0">
                <a:highlight>
                  <a:srgbClr val="00FFFF"/>
                </a:highlight>
              </a:rPr>
              <a:t>Routing</a:t>
            </a:r>
            <a:r>
              <a:rPr lang="en-US" dirty="0"/>
              <a:t> (finding the appt path to reach the destination – </a:t>
            </a:r>
            <a:r>
              <a:rPr lang="en-US" b="1" dirty="0">
                <a:highlight>
                  <a:srgbClr val="FFFF00"/>
                </a:highlight>
              </a:rPr>
              <a:t>populate the table </a:t>
            </a:r>
            <a:r>
              <a:rPr lang="en-US" dirty="0"/>
              <a:t>to </a:t>
            </a:r>
            <a:r>
              <a:rPr lang="en-US" b="1" dirty="0">
                <a:highlight>
                  <a:srgbClr val="FFFF00"/>
                </a:highlight>
              </a:rPr>
              <a:t>forward a packet</a:t>
            </a:r>
            <a:r>
              <a:rPr lang="en-US" dirty="0"/>
              <a:t>)</a:t>
            </a:r>
          </a:p>
          <a:p>
            <a:pPr lvl="1"/>
            <a:r>
              <a:rPr lang="en-US" u="sng" dirty="0"/>
              <a:t>Data Plane </a:t>
            </a:r>
            <a:r>
              <a:rPr lang="en-US" dirty="0"/>
              <a:t>– </a:t>
            </a:r>
            <a:r>
              <a:rPr lang="en-US" dirty="0">
                <a:highlight>
                  <a:srgbClr val="00FFFF"/>
                </a:highlight>
              </a:rPr>
              <a:t>Forwarding</a:t>
            </a:r>
            <a:r>
              <a:rPr lang="en-US" dirty="0"/>
              <a:t> (which interface to forward the data out of – </a:t>
            </a:r>
            <a:r>
              <a:rPr lang="en-US" b="1" dirty="0">
                <a:highlight>
                  <a:srgbClr val="FFFF00"/>
                </a:highlight>
              </a:rPr>
              <a:t>using a lookup table</a:t>
            </a:r>
            <a:r>
              <a:rPr lang="en-US" dirty="0"/>
              <a:t>)</a:t>
            </a:r>
          </a:p>
          <a:p>
            <a:pPr lvl="1"/>
            <a:r>
              <a:rPr lang="en-US" dirty="0"/>
              <a:t>Analogy: Assembly line</a:t>
            </a:r>
          </a:p>
          <a:p>
            <a:r>
              <a:rPr lang="en-US" dirty="0"/>
              <a:t>Does it scale?</a:t>
            </a:r>
          </a:p>
          <a:p>
            <a:pPr lvl="1"/>
            <a:r>
              <a:rPr lang="en-US" dirty="0"/>
              <a:t>Intra-domain – Small network</a:t>
            </a:r>
          </a:p>
          <a:p>
            <a:pPr lvl="1"/>
            <a:r>
              <a:rPr lang="en-US" dirty="0"/>
              <a:t>Inter-domain – Links networks together </a:t>
            </a:r>
          </a:p>
        </p:txBody>
      </p:sp>
    </p:spTree>
    <p:extLst>
      <p:ext uri="{BB962C8B-B14F-4D97-AF65-F5344CB8AC3E}">
        <p14:creationId xmlns:p14="http://schemas.microsoft.com/office/powerpoint/2010/main" val="339037375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607E-FAD5-7449-C114-4CD9DBCC7A0A}"/>
              </a:ext>
            </a:extLst>
          </p:cNvPr>
          <p:cNvSpPr>
            <a:spLocks noGrp="1"/>
          </p:cNvSpPr>
          <p:nvPr>
            <p:ph type="title"/>
          </p:nvPr>
        </p:nvSpPr>
        <p:spPr/>
        <p:txBody>
          <a:bodyPr/>
          <a:lstStyle/>
          <a:p>
            <a:r>
              <a:rPr lang="en-US" dirty="0"/>
              <a:t>Routing among ISPs: BGP</a:t>
            </a:r>
          </a:p>
        </p:txBody>
      </p:sp>
      <p:sp>
        <p:nvSpPr>
          <p:cNvPr id="3" name="Content Placeholder 2">
            <a:extLst>
              <a:ext uri="{FF2B5EF4-FFF2-40B4-BE49-F238E27FC236}">
                <a16:creationId xmlns:a16="http://schemas.microsoft.com/office/drawing/2014/main" id="{A95A1DAD-52CC-26B4-9D29-DB7481DD23CC}"/>
              </a:ext>
            </a:extLst>
          </p:cNvPr>
          <p:cNvSpPr>
            <a:spLocks noGrp="1"/>
          </p:cNvSpPr>
          <p:nvPr>
            <p:ph idx="1"/>
          </p:nvPr>
        </p:nvSpPr>
        <p:spPr/>
        <p:txBody>
          <a:bodyPr/>
          <a:lstStyle/>
          <a:p>
            <a:r>
              <a:rPr lang="en-US" dirty="0">
                <a:hlinkClick r:id="rId2"/>
              </a:rPr>
              <a:t>https://youtu.be/2rV4tJkP-CQ</a:t>
            </a:r>
            <a:r>
              <a:rPr lang="en-US" dirty="0"/>
              <a:t> </a:t>
            </a:r>
          </a:p>
        </p:txBody>
      </p:sp>
      <p:sp>
        <p:nvSpPr>
          <p:cNvPr id="4" name="Slide Number Placeholder 3">
            <a:extLst>
              <a:ext uri="{FF2B5EF4-FFF2-40B4-BE49-F238E27FC236}">
                <a16:creationId xmlns:a16="http://schemas.microsoft.com/office/drawing/2014/main" id="{25D667EA-2F95-76BB-E04E-7C0D2109E901}"/>
              </a:ext>
            </a:extLst>
          </p:cNvPr>
          <p:cNvSpPr>
            <a:spLocks noGrp="1"/>
          </p:cNvSpPr>
          <p:nvPr>
            <p:ph type="sldNum" sz="quarter" idx="12"/>
          </p:nvPr>
        </p:nvSpPr>
        <p:spPr/>
        <p:txBody>
          <a:bodyPr/>
          <a:lstStyle/>
          <a:p>
            <a:fld id="{C0E55A7D-A780-DD49-A399-CF576673C229}" type="slidenum">
              <a:rPr lang="en-US" smtClean="0"/>
              <a:t>24</a:t>
            </a:fld>
            <a:endParaRPr lang="en-US"/>
          </a:p>
        </p:txBody>
      </p:sp>
    </p:spTree>
    <p:extLst>
      <p:ext uri="{BB962C8B-B14F-4D97-AF65-F5344CB8AC3E}">
        <p14:creationId xmlns:p14="http://schemas.microsoft.com/office/powerpoint/2010/main" val="1588641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p:txBody>
          <a:bodyPr>
            <a:normAutofit fontScale="90000"/>
          </a:bodyPr>
          <a:lstStyle/>
          <a:p>
            <a:r>
              <a:rPr lang="en-US"/>
              <a:t>Network Routing or Graph Theory?</a:t>
            </a:r>
          </a:p>
        </p:txBody>
      </p:sp>
      <p:sp>
        <p:nvSpPr>
          <p:cNvPr id="11266" name="Rectangle 2"/>
          <p:cNvSpPr>
            <a:spLocks noGrp="1" noChangeArrowheads="1"/>
          </p:cNvSpPr>
          <p:nvPr>
            <p:ph type="body" idx="1"/>
          </p:nvPr>
        </p:nvSpPr>
        <p:spPr/>
        <p:txBody>
          <a:bodyPr>
            <a:normAutofit fontScale="92500" lnSpcReduction="10000"/>
          </a:bodyPr>
          <a:lstStyle/>
          <a:p>
            <a:r>
              <a:rPr lang="en-US" dirty="0"/>
              <a:t>Network as a graph</a:t>
            </a:r>
          </a:p>
          <a:p>
            <a:pPr lvl="1"/>
            <a:r>
              <a:rPr lang="en-US" dirty="0"/>
              <a:t>Nodes = routers</a:t>
            </a:r>
          </a:p>
          <a:p>
            <a:pPr lvl="1"/>
            <a:r>
              <a:rPr lang="en-US" dirty="0"/>
              <a:t>Edges have cost</a:t>
            </a:r>
          </a:p>
          <a:p>
            <a:r>
              <a:rPr lang="en-US" dirty="0"/>
              <a:t>Calculate shortest path and store it</a:t>
            </a:r>
          </a:p>
          <a:p>
            <a:pPr lvl="1"/>
            <a:r>
              <a:rPr lang="en-US" dirty="0"/>
              <a:t>Node/Link Failures?</a:t>
            </a:r>
          </a:p>
          <a:p>
            <a:pPr lvl="1"/>
            <a:r>
              <a:rPr lang="en-US" dirty="0"/>
              <a:t>New nodes/links?</a:t>
            </a:r>
          </a:p>
          <a:p>
            <a:pPr lvl="1"/>
            <a:r>
              <a:rPr lang="en-US" dirty="0"/>
              <a:t>No changes in cost to reflect load</a:t>
            </a:r>
          </a:p>
          <a:p>
            <a:r>
              <a:rPr lang="en-US" dirty="0"/>
              <a:t>Distributed routing algorithms</a:t>
            </a:r>
          </a:p>
          <a:p>
            <a:pPr lvl="1"/>
            <a:r>
              <a:rPr lang="en-US" dirty="0"/>
              <a:t>Centralized doesn't scale, but distributed is hard</a:t>
            </a:r>
          </a:p>
          <a:p>
            <a:pPr lvl="1"/>
            <a:r>
              <a:rPr lang="en-US" dirty="0"/>
              <a:t>Convergence/agreement essential. Why?</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798" y="1393309"/>
            <a:ext cx="3253456" cy="149576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213732350"/>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6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6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6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6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564540"/>
            <a:ext cx="8228160" cy="747439"/>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highlight>
                  <a:srgbClr val="FFFF00"/>
                </a:highlight>
              </a:rPr>
              <a:t>Distance Vector (RIP)</a:t>
            </a:r>
          </a:p>
        </p:txBody>
      </p:sp>
      <p:sp>
        <p:nvSpPr>
          <p:cNvPr id="12290" name="Rectangle 2"/>
          <p:cNvSpPr>
            <a:spLocks noGrp="1" noChangeArrowheads="1"/>
          </p:cNvSpPr>
          <p:nvPr>
            <p:ph type="body" idx="1"/>
          </p:nvPr>
        </p:nvSpPr>
        <p:spPr>
          <a:xfrm>
            <a:off x="456481" y="1451672"/>
            <a:ext cx="8228160" cy="4596963"/>
          </a:xfrm>
          <a:ln/>
        </p:spPr>
        <p:txBody>
          <a:bodyPr/>
          <a:lstStyle/>
          <a:p>
            <a:pPr marL="391686" indent="-293764">
              <a:buClr>
                <a:srgbClr val="800000"/>
              </a:buClr>
              <a:buSzPct val="90000"/>
              <a:buFont typeface="Aria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Nodes create an array/vector with costs to all other nodes, then share this with neighbors</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0400" y="3035710"/>
            <a:ext cx="3466080" cy="1831872"/>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aphicFrame>
        <p:nvGraphicFramePr>
          <p:cNvPr id="12292" name="Group 4"/>
          <p:cNvGraphicFramePr>
            <a:graphicFrameLocks noGrp="1"/>
          </p:cNvGraphicFramePr>
          <p:nvPr/>
        </p:nvGraphicFramePr>
        <p:xfrm>
          <a:off x="280801" y="3035710"/>
          <a:ext cx="4950720" cy="3521170"/>
        </p:xfrm>
        <a:graphic>
          <a:graphicData uri="http://schemas.openxmlformats.org/drawingml/2006/table">
            <a:tbl>
              <a:tblPr/>
              <a:tblGrid>
                <a:gridCol w="796320">
                  <a:extLst>
                    <a:ext uri="{9D8B030D-6E8A-4147-A177-3AD203B41FA5}">
                      <a16:colId xmlns:a16="http://schemas.microsoft.com/office/drawing/2014/main" val="20000"/>
                    </a:ext>
                  </a:extLst>
                </a:gridCol>
                <a:gridCol w="593280">
                  <a:extLst>
                    <a:ext uri="{9D8B030D-6E8A-4147-A177-3AD203B41FA5}">
                      <a16:colId xmlns:a16="http://schemas.microsoft.com/office/drawing/2014/main" val="20001"/>
                    </a:ext>
                  </a:extLst>
                </a:gridCol>
                <a:gridCol w="593280">
                  <a:extLst>
                    <a:ext uri="{9D8B030D-6E8A-4147-A177-3AD203B41FA5}">
                      <a16:colId xmlns:a16="http://schemas.microsoft.com/office/drawing/2014/main" val="20002"/>
                    </a:ext>
                  </a:extLst>
                </a:gridCol>
                <a:gridCol w="594720">
                  <a:extLst>
                    <a:ext uri="{9D8B030D-6E8A-4147-A177-3AD203B41FA5}">
                      <a16:colId xmlns:a16="http://schemas.microsoft.com/office/drawing/2014/main" val="20003"/>
                    </a:ext>
                  </a:extLst>
                </a:gridCol>
                <a:gridCol w="593280">
                  <a:extLst>
                    <a:ext uri="{9D8B030D-6E8A-4147-A177-3AD203B41FA5}">
                      <a16:colId xmlns:a16="http://schemas.microsoft.com/office/drawing/2014/main" val="20004"/>
                    </a:ext>
                  </a:extLst>
                </a:gridCol>
                <a:gridCol w="593280">
                  <a:extLst>
                    <a:ext uri="{9D8B030D-6E8A-4147-A177-3AD203B41FA5}">
                      <a16:colId xmlns:a16="http://schemas.microsoft.com/office/drawing/2014/main" val="20005"/>
                    </a:ext>
                  </a:extLst>
                </a:gridCol>
                <a:gridCol w="593280">
                  <a:extLst>
                    <a:ext uri="{9D8B030D-6E8A-4147-A177-3AD203B41FA5}">
                      <a16:colId xmlns:a16="http://schemas.microsoft.com/office/drawing/2014/main" val="20006"/>
                    </a:ext>
                  </a:extLst>
                </a:gridCol>
                <a:gridCol w="593280">
                  <a:extLst>
                    <a:ext uri="{9D8B030D-6E8A-4147-A177-3AD203B41FA5}">
                      <a16:colId xmlns:a16="http://schemas.microsoft.com/office/drawing/2014/main" val="20007"/>
                    </a:ext>
                  </a:extLst>
                </a:gridCol>
              </a:tblGrid>
              <a:tr h="391721">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Stored at node</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gridSpan="7">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Distance to reach node</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82003">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A</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B</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C</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D</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E</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F</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G</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91721">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B</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0</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91721">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C</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0</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91721">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D</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0</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91721">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E</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0</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91721">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F</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0</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88841">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endParaRPr kumimoji="0" lang="en-US" sz="1600" b="0" i="0" u="none" strike="noStrike" cap="none" normalizeH="0" baseline="0" dirty="0">
                        <a:ln>
                          <a:noFill/>
                        </a:ln>
                        <a:solidFill>
                          <a:srgbClr val="000000"/>
                        </a:solidFill>
                        <a:effectLst/>
                        <a:latin typeface="Helvetica"/>
                        <a:ea typeface="ＭＳ Ｐゴシック" charset="0"/>
                        <a:cs typeface="Helvetica"/>
                      </a:endParaRP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224351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6481" y="564540"/>
            <a:ext cx="8228160" cy="747439"/>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A's Routing Table</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2947" y="1350853"/>
            <a:ext cx="3466080" cy="1831872"/>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aphicFrame>
        <p:nvGraphicFramePr>
          <p:cNvPr id="13315" name="Group 3"/>
          <p:cNvGraphicFramePr>
            <a:graphicFrameLocks noGrp="1"/>
          </p:cNvGraphicFramePr>
          <p:nvPr/>
        </p:nvGraphicFramePr>
        <p:xfrm>
          <a:off x="393120" y="1474715"/>
          <a:ext cx="4606560" cy="2315271"/>
        </p:xfrm>
        <a:graphic>
          <a:graphicData uri="http://schemas.openxmlformats.org/drawingml/2006/table">
            <a:tbl>
              <a:tblPr/>
              <a:tblGrid>
                <a:gridCol w="1535040">
                  <a:extLst>
                    <a:ext uri="{9D8B030D-6E8A-4147-A177-3AD203B41FA5}">
                      <a16:colId xmlns:a16="http://schemas.microsoft.com/office/drawing/2014/main" val="20000"/>
                    </a:ext>
                  </a:extLst>
                </a:gridCol>
                <a:gridCol w="1536480">
                  <a:extLst>
                    <a:ext uri="{9D8B030D-6E8A-4147-A177-3AD203B41FA5}">
                      <a16:colId xmlns:a16="http://schemas.microsoft.com/office/drawing/2014/main" val="20001"/>
                    </a:ext>
                  </a:extLst>
                </a:gridCol>
                <a:gridCol w="1535040">
                  <a:extLst>
                    <a:ext uri="{9D8B030D-6E8A-4147-A177-3AD203B41FA5}">
                      <a16:colId xmlns:a16="http://schemas.microsoft.com/office/drawing/2014/main" val="20002"/>
                    </a:ext>
                  </a:extLst>
                </a:gridCol>
              </a:tblGrid>
              <a:tr h="330753">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Destination</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Cost</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Next Hop</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E6E6FF"/>
                    </a:solidFill>
                  </a:tcPr>
                </a:tc>
                <a:extLst>
                  <a:ext uri="{0D108BD9-81ED-4DB2-BD59-A6C34878D82A}">
                    <a16:rowId xmlns:a16="http://schemas.microsoft.com/office/drawing/2014/main" val="10000"/>
                  </a:ext>
                </a:extLst>
              </a:tr>
              <a:tr h="330753">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B</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B</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extLst>
                  <a:ext uri="{0D108BD9-81ED-4DB2-BD59-A6C34878D82A}">
                    <a16:rowId xmlns:a16="http://schemas.microsoft.com/office/drawing/2014/main" val="10001"/>
                  </a:ext>
                </a:extLst>
              </a:tr>
              <a:tr h="330753">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C</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C</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2"/>
                  </a:ext>
                </a:extLst>
              </a:tr>
              <a:tr h="330753">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D</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INFINITY</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extLst>
                  <a:ext uri="{0D108BD9-81ED-4DB2-BD59-A6C34878D82A}">
                    <a16:rowId xmlns:a16="http://schemas.microsoft.com/office/drawing/2014/main" val="10003"/>
                  </a:ext>
                </a:extLst>
              </a:tr>
              <a:tr h="330753">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E</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E</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4"/>
                  </a:ext>
                </a:extLst>
              </a:tr>
              <a:tr h="330753">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F</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F</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extLst>
                  <a:ext uri="{0D108BD9-81ED-4DB2-BD59-A6C34878D82A}">
                    <a16:rowId xmlns:a16="http://schemas.microsoft.com/office/drawing/2014/main" val="10005"/>
                  </a:ext>
                </a:extLst>
              </a:tr>
              <a:tr h="330753">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G</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INFINITY</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6"/>
                  </a:ext>
                </a:extLst>
              </a:tr>
            </a:tbl>
          </a:graphicData>
        </a:graphic>
      </p:graphicFrame>
      <p:graphicFrame>
        <p:nvGraphicFramePr>
          <p:cNvPr id="13389" name="Group 77"/>
          <p:cNvGraphicFramePr>
            <a:graphicFrameLocks noGrp="1"/>
          </p:cNvGraphicFramePr>
          <p:nvPr/>
        </p:nvGraphicFramePr>
        <p:xfrm>
          <a:off x="413280" y="4140435"/>
          <a:ext cx="4606560" cy="2315271"/>
        </p:xfrm>
        <a:graphic>
          <a:graphicData uri="http://schemas.openxmlformats.org/drawingml/2006/table">
            <a:tbl>
              <a:tblPr/>
              <a:tblGrid>
                <a:gridCol w="1535040">
                  <a:extLst>
                    <a:ext uri="{9D8B030D-6E8A-4147-A177-3AD203B41FA5}">
                      <a16:colId xmlns:a16="http://schemas.microsoft.com/office/drawing/2014/main" val="20000"/>
                    </a:ext>
                  </a:extLst>
                </a:gridCol>
                <a:gridCol w="1536480">
                  <a:extLst>
                    <a:ext uri="{9D8B030D-6E8A-4147-A177-3AD203B41FA5}">
                      <a16:colId xmlns:a16="http://schemas.microsoft.com/office/drawing/2014/main" val="20001"/>
                    </a:ext>
                  </a:extLst>
                </a:gridCol>
                <a:gridCol w="1535040">
                  <a:extLst>
                    <a:ext uri="{9D8B030D-6E8A-4147-A177-3AD203B41FA5}">
                      <a16:colId xmlns:a16="http://schemas.microsoft.com/office/drawing/2014/main" val="20002"/>
                    </a:ext>
                  </a:extLst>
                </a:gridCol>
              </a:tblGrid>
              <a:tr h="330753">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Destination</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Cost</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E6E6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Next Hop</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E6E6FF"/>
                    </a:solidFill>
                  </a:tcPr>
                </a:tc>
                <a:extLst>
                  <a:ext uri="{0D108BD9-81ED-4DB2-BD59-A6C34878D82A}">
                    <a16:rowId xmlns:a16="http://schemas.microsoft.com/office/drawing/2014/main" val="10000"/>
                  </a:ext>
                </a:extLst>
              </a:tr>
              <a:tr h="330753">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B</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B</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extLst>
                  <a:ext uri="{0D108BD9-81ED-4DB2-BD59-A6C34878D82A}">
                    <a16:rowId xmlns:a16="http://schemas.microsoft.com/office/drawing/2014/main" val="10001"/>
                  </a:ext>
                </a:extLst>
              </a:tr>
              <a:tr h="330753">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C</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C</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2"/>
                  </a:ext>
                </a:extLst>
              </a:tr>
              <a:tr h="330753">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D</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C</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extLst>
                  <a:ext uri="{0D108BD9-81ED-4DB2-BD59-A6C34878D82A}">
                    <a16:rowId xmlns:a16="http://schemas.microsoft.com/office/drawing/2014/main" val="10003"/>
                  </a:ext>
                </a:extLst>
              </a:tr>
              <a:tr h="330753">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E</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E</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4"/>
                  </a:ext>
                </a:extLst>
              </a:tr>
              <a:tr h="330753">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F</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F</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0099FF"/>
                    </a:solidFill>
                  </a:tcPr>
                </a:tc>
                <a:extLst>
                  <a:ext uri="{0D108BD9-81ED-4DB2-BD59-A6C34878D82A}">
                    <a16:rowId xmlns:a16="http://schemas.microsoft.com/office/drawing/2014/main" val="10005"/>
                  </a:ext>
                </a:extLst>
              </a:tr>
              <a:tr h="330753">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G</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F</a:t>
                      </a:r>
                    </a:p>
                  </a:txBody>
                  <a:tcPr marL="81638" marR="81638" marT="56859" marB="4245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6"/>
                  </a:ext>
                </a:extLst>
              </a:tr>
            </a:tbl>
          </a:graphicData>
        </a:graphic>
      </p:graphicFrame>
      <p:sp>
        <p:nvSpPr>
          <p:cNvPr id="13463" name="Line 151"/>
          <p:cNvSpPr>
            <a:spLocks noChangeShapeType="1"/>
          </p:cNvSpPr>
          <p:nvPr/>
        </p:nvSpPr>
        <p:spPr bwMode="auto">
          <a:xfrm flipH="1" flipV="1">
            <a:off x="4975201" y="2901906"/>
            <a:ext cx="1869120" cy="83240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82945" tIns="41473" rIns="82945" bIns="41473"/>
          <a:lstStyle/>
          <a:p>
            <a:endParaRPr lang="en-US" dirty="0">
              <a:latin typeface="Helvetica"/>
            </a:endParaRPr>
          </a:p>
        </p:txBody>
      </p:sp>
      <p:sp>
        <p:nvSpPr>
          <p:cNvPr id="13464" name="Text Box 152"/>
          <p:cNvSpPr txBox="1">
            <a:spLocks noChangeArrowheads="1"/>
          </p:cNvSpPr>
          <p:nvPr/>
        </p:nvSpPr>
        <p:spPr bwMode="auto">
          <a:xfrm>
            <a:off x="6013440" y="3732872"/>
            <a:ext cx="2073600" cy="4421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81639" tIns="63220" rIns="81639" bIns="40820"/>
          <a:lstStyle>
            <a:lvl1pPr>
              <a:tabLst>
                <a:tab pos="723900" algn="l"/>
                <a:tab pos="1447800" algn="l"/>
                <a:tab pos="2171700" algn="l"/>
              </a:tabLst>
              <a:defRPr>
                <a:solidFill>
                  <a:srgbClr val="000000"/>
                </a:solidFill>
                <a:latin typeface="Arial" charset="0"/>
                <a:ea typeface="ＭＳ Ｐゴシック" charset="0"/>
                <a:cs typeface="Arial" charset="0"/>
              </a:defRPr>
            </a:lvl1pPr>
            <a:lvl2pPr>
              <a:tabLst>
                <a:tab pos="723900" algn="l"/>
                <a:tab pos="1447800" algn="l"/>
                <a:tab pos="2171700" algn="l"/>
              </a:tabLst>
              <a:defRPr>
                <a:solidFill>
                  <a:srgbClr val="000000"/>
                </a:solidFill>
                <a:latin typeface="Arial" charset="0"/>
                <a:ea typeface="ＭＳ Ｐゴシック" charset="0"/>
                <a:cs typeface="Arial" charset="0"/>
              </a:defRPr>
            </a:lvl2pPr>
            <a:lvl3pPr>
              <a:tabLst>
                <a:tab pos="723900" algn="l"/>
                <a:tab pos="1447800" algn="l"/>
                <a:tab pos="2171700" algn="l"/>
              </a:tabLst>
              <a:defRPr>
                <a:solidFill>
                  <a:srgbClr val="000000"/>
                </a:solidFill>
                <a:latin typeface="Arial" charset="0"/>
                <a:ea typeface="ＭＳ Ｐゴシック" charset="0"/>
                <a:cs typeface="Arial" charset="0"/>
              </a:defRPr>
            </a:lvl3pPr>
            <a:lvl4pPr>
              <a:tabLst>
                <a:tab pos="723900" algn="l"/>
                <a:tab pos="1447800" algn="l"/>
                <a:tab pos="2171700" algn="l"/>
              </a:tabLst>
              <a:defRPr>
                <a:solidFill>
                  <a:srgbClr val="000000"/>
                </a:solidFill>
                <a:latin typeface="Arial" charset="0"/>
                <a:ea typeface="ＭＳ Ｐゴシック" charset="0"/>
                <a:cs typeface="Arial" charset="0"/>
              </a:defRPr>
            </a:lvl4pPr>
            <a:lvl5pPr>
              <a:tabLst>
                <a:tab pos="723900" algn="l"/>
                <a:tab pos="1447800" algn="l"/>
                <a:tab pos="2171700" algn="l"/>
              </a:tabLst>
              <a:defRPr>
                <a:solidFill>
                  <a:srgbClr val="000000"/>
                </a:solidFill>
                <a:latin typeface="Arial" charset="0"/>
                <a:ea typeface="ＭＳ Ｐゴシック" charset="0"/>
                <a:cs typeface="Arial"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Lst>
              <a:defRPr>
                <a:solidFill>
                  <a:srgbClr val="000000"/>
                </a:solidFill>
                <a:latin typeface="Arial" charset="0"/>
                <a:ea typeface="ＭＳ Ｐゴシック" charset="0"/>
                <a:cs typeface="Arial"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Lst>
              <a:defRPr>
                <a:solidFill>
                  <a:srgbClr val="000000"/>
                </a:solidFill>
                <a:latin typeface="Arial" charset="0"/>
                <a:ea typeface="ＭＳ Ｐゴシック" charset="0"/>
                <a:cs typeface="Arial"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Lst>
              <a:defRPr>
                <a:solidFill>
                  <a:srgbClr val="000000"/>
                </a:solidFill>
                <a:latin typeface="Arial" charset="0"/>
                <a:ea typeface="ＭＳ Ｐゴシック" charset="0"/>
                <a:cs typeface="Arial"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Lst>
              <a:defRPr>
                <a:solidFill>
                  <a:srgbClr val="000000"/>
                </a:solidFill>
                <a:latin typeface="Arial" charset="0"/>
                <a:ea typeface="ＭＳ Ｐゴシック" charset="0"/>
                <a:cs typeface="Arial" charset="0"/>
              </a:defRPr>
            </a:lvl9pPr>
          </a:lstStyle>
          <a:p>
            <a:r>
              <a:rPr lang="en-US" sz="2500" b="1" dirty="0">
                <a:latin typeface="Helvetica"/>
                <a:cs typeface="Helvetica"/>
              </a:rPr>
              <a:t>Initial Table</a:t>
            </a:r>
          </a:p>
        </p:txBody>
      </p:sp>
      <p:sp>
        <p:nvSpPr>
          <p:cNvPr id="13465" name="Text Box 153"/>
          <p:cNvSpPr txBox="1">
            <a:spLocks noChangeArrowheads="1"/>
          </p:cNvSpPr>
          <p:nvPr/>
        </p:nvSpPr>
        <p:spPr bwMode="auto">
          <a:xfrm>
            <a:off x="6428160" y="5157182"/>
            <a:ext cx="2073600" cy="4421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81639" tIns="63220" rIns="81639" bIns="40820"/>
          <a:lstStyle>
            <a:lvl1pPr>
              <a:tabLst>
                <a:tab pos="723900" algn="l"/>
                <a:tab pos="1447800" algn="l"/>
                <a:tab pos="2171700" algn="l"/>
              </a:tabLst>
              <a:defRPr>
                <a:solidFill>
                  <a:srgbClr val="000000"/>
                </a:solidFill>
                <a:latin typeface="Arial" charset="0"/>
                <a:ea typeface="ＭＳ Ｐゴシック" charset="0"/>
                <a:cs typeface="Arial" charset="0"/>
              </a:defRPr>
            </a:lvl1pPr>
            <a:lvl2pPr>
              <a:tabLst>
                <a:tab pos="723900" algn="l"/>
                <a:tab pos="1447800" algn="l"/>
                <a:tab pos="2171700" algn="l"/>
              </a:tabLst>
              <a:defRPr>
                <a:solidFill>
                  <a:srgbClr val="000000"/>
                </a:solidFill>
                <a:latin typeface="Arial" charset="0"/>
                <a:ea typeface="ＭＳ Ｐゴシック" charset="0"/>
                <a:cs typeface="Arial" charset="0"/>
              </a:defRPr>
            </a:lvl2pPr>
            <a:lvl3pPr>
              <a:tabLst>
                <a:tab pos="723900" algn="l"/>
                <a:tab pos="1447800" algn="l"/>
                <a:tab pos="2171700" algn="l"/>
              </a:tabLst>
              <a:defRPr>
                <a:solidFill>
                  <a:srgbClr val="000000"/>
                </a:solidFill>
                <a:latin typeface="Arial" charset="0"/>
                <a:ea typeface="ＭＳ Ｐゴシック" charset="0"/>
                <a:cs typeface="Arial" charset="0"/>
              </a:defRPr>
            </a:lvl3pPr>
            <a:lvl4pPr>
              <a:tabLst>
                <a:tab pos="723900" algn="l"/>
                <a:tab pos="1447800" algn="l"/>
                <a:tab pos="2171700" algn="l"/>
              </a:tabLst>
              <a:defRPr>
                <a:solidFill>
                  <a:srgbClr val="000000"/>
                </a:solidFill>
                <a:latin typeface="Arial" charset="0"/>
                <a:ea typeface="ＭＳ Ｐゴシック" charset="0"/>
                <a:cs typeface="Arial" charset="0"/>
              </a:defRPr>
            </a:lvl4pPr>
            <a:lvl5pPr>
              <a:tabLst>
                <a:tab pos="723900" algn="l"/>
                <a:tab pos="1447800" algn="l"/>
                <a:tab pos="2171700" algn="l"/>
              </a:tabLst>
              <a:defRPr>
                <a:solidFill>
                  <a:srgbClr val="000000"/>
                </a:solidFill>
                <a:latin typeface="Arial" charset="0"/>
                <a:ea typeface="ＭＳ Ｐゴシック" charset="0"/>
                <a:cs typeface="Arial"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Lst>
              <a:defRPr>
                <a:solidFill>
                  <a:srgbClr val="000000"/>
                </a:solidFill>
                <a:latin typeface="Arial" charset="0"/>
                <a:ea typeface="ＭＳ Ｐゴシック" charset="0"/>
                <a:cs typeface="Arial"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Lst>
              <a:defRPr>
                <a:solidFill>
                  <a:srgbClr val="000000"/>
                </a:solidFill>
                <a:latin typeface="Arial" charset="0"/>
                <a:ea typeface="ＭＳ Ｐゴシック" charset="0"/>
                <a:cs typeface="Arial"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Lst>
              <a:defRPr>
                <a:solidFill>
                  <a:srgbClr val="000000"/>
                </a:solidFill>
                <a:latin typeface="Arial" charset="0"/>
                <a:ea typeface="ＭＳ Ｐゴシック" charset="0"/>
                <a:cs typeface="Arial"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Lst>
              <a:defRPr>
                <a:solidFill>
                  <a:srgbClr val="000000"/>
                </a:solidFill>
                <a:latin typeface="Arial" charset="0"/>
                <a:ea typeface="ＭＳ Ｐゴシック" charset="0"/>
                <a:cs typeface="Arial" charset="0"/>
              </a:defRPr>
            </a:lvl9pPr>
          </a:lstStyle>
          <a:p>
            <a:r>
              <a:rPr lang="en-US" sz="2500" b="1" dirty="0">
                <a:latin typeface="Helvetica"/>
                <a:cs typeface="Helvetica"/>
              </a:rPr>
              <a:t>Final Table</a:t>
            </a:r>
          </a:p>
        </p:txBody>
      </p:sp>
      <p:sp>
        <p:nvSpPr>
          <p:cNvPr id="13466" name="Line 154"/>
          <p:cNvSpPr>
            <a:spLocks noChangeShapeType="1"/>
          </p:cNvSpPr>
          <p:nvPr/>
        </p:nvSpPr>
        <p:spPr bwMode="auto">
          <a:xfrm flipH="1">
            <a:off x="5182561" y="5364564"/>
            <a:ext cx="1247040" cy="14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82945" tIns="41473" rIns="82945" bIns="41473"/>
          <a:lstStyle/>
          <a:p>
            <a:endParaRPr lang="en-US" dirty="0">
              <a:latin typeface="Helvetica"/>
            </a:endParaRPr>
          </a:p>
        </p:txBody>
      </p:sp>
    </p:spTree>
    <p:extLst>
      <p:ext uri="{BB962C8B-B14F-4D97-AF65-F5344CB8AC3E}">
        <p14:creationId xmlns:p14="http://schemas.microsoft.com/office/powerpoint/2010/main" val="29851290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6481" y="564540"/>
            <a:ext cx="8228160" cy="747439"/>
          </a:xfrm>
          <a:ln/>
        </p:spPr>
        <p:txBody>
          <a:bodyPr tIns="35203">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Global Final View</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052" y="1644653"/>
            <a:ext cx="3466080" cy="1831872"/>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aphicFrame>
        <p:nvGraphicFramePr>
          <p:cNvPr id="14339" name="Group 3"/>
          <p:cNvGraphicFramePr>
            <a:graphicFrameLocks noGrp="1"/>
          </p:cNvGraphicFramePr>
          <p:nvPr/>
        </p:nvGraphicFramePr>
        <p:xfrm>
          <a:off x="221760" y="2560589"/>
          <a:ext cx="4950720" cy="3532796"/>
        </p:xfrm>
        <a:graphic>
          <a:graphicData uri="http://schemas.openxmlformats.org/drawingml/2006/table">
            <a:tbl>
              <a:tblPr/>
              <a:tblGrid>
                <a:gridCol w="796320">
                  <a:extLst>
                    <a:ext uri="{9D8B030D-6E8A-4147-A177-3AD203B41FA5}">
                      <a16:colId xmlns:a16="http://schemas.microsoft.com/office/drawing/2014/main" val="20000"/>
                    </a:ext>
                  </a:extLst>
                </a:gridCol>
                <a:gridCol w="593280">
                  <a:extLst>
                    <a:ext uri="{9D8B030D-6E8A-4147-A177-3AD203B41FA5}">
                      <a16:colId xmlns:a16="http://schemas.microsoft.com/office/drawing/2014/main" val="20001"/>
                    </a:ext>
                  </a:extLst>
                </a:gridCol>
                <a:gridCol w="593280">
                  <a:extLst>
                    <a:ext uri="{9D8B030D-6E8A-4147-A177-3AD203B41FA5}">
                      <a16:colId xmlns:a16="http://schemas.microsoft.com/office/drawing/2014/main" val="20002"/>
                    </a:ext>
                  </a:extLst>
                </a:gridCol>
                <a:gridCol w="594720">
                  <a:extLst>
                    <a:ext uri="{9D8B030D-6E8A-4147-A177-3AD203B41FA5}">
                      <a16:colId xmlns:a16="http://schemas.microsoft.com/office/drawing/2014/main" val="20003"/>
                    </a:ext>
                  </a:extLst>
                </a:gridCol>
                <a:gridCol w="593280">
                  <a:extLst>
                    <a:ext uri="{9D8B030D-6E8A-4147-A177-3AD203B41FA5}">
                      <a16:colId xmlns:a16="http://schemas.microsoft.com/office/drawing/2014/main" val="20004"/>
                    </a:ext>
                  </a:extLst>
                </a:gridCol>
                <a:gridCol w="593280">
                  <a:extLst>
                    <a:ext uri="{9D8B030D-6E8A-4147-A177-3AD203B41FA5}">
                      <a16:colId xmlns:a16="http://schemas.microsoft.com/office/drawing/2014/main" val="20005"/>
                    </a:ext>
                  </a:extLst>
                </a:gridCol>
                <a:gridCol w="593280">
                  <a:extLst>
                    <a:ext uri="{9D8B030D-6E8A-4147-A177-3AD203B41FA5}">
                      <a16:colId xmlns:a16="http://schemas.microsoft.com/office/drawing/2014/main" val="20006"/>
                    </a:ext>
                  </a:extLst>
                </a:gridCol>
                <a:gridCol w="593280">
                  <a:extLst>
                    <a:ext uri="{9D8B030D-6E8A-4147-A177-3AD203B41FA5}">
                      <a16:colId xmlns:a16="http://schemas.microsoft.com/office/drawing/2014/main" val="20007"/>
                    </a:ext>
                  </a:extLst>
                </a:gridCol>
              </a:tblGrid>
              <a:tr h="391721">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Stored at node</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gridSpan="7">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Distance to reach node</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1908">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A</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B</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C</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D</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E</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F</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G</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91721">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A</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0</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91721">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B</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0</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3</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91721">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C</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0</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91721">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D</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0</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3</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91721">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E</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3</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0</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3</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91721">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F</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0</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88841">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G</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3</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2</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3</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1</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Helvetica"/>
                          <a:ea typeface="ＭＳ Ｐゴシック" charset="0"/>
                          <a:cs typeface="Helvetica"/>
                        </a:rPr>
                        <a:t>0</a:t>
                      </a:r>
                    </a:p>
                  </a:txBody>
                  <a:tcPr marL="81638" marR="81638" marT="56859" marB="42456"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515676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p:txBody>
          <a:bodyPr/>
          <a:lstStyle/>
          <a:p>
            <a:r>
              <a:rPr lang="en-US"/>
              <a:t>Distance Vector</a:t>
            </a:r>
          </a:p>
        </p:txBody>
      </p:sp>
      <p:sp>
        <p:nvSpPr>
          <p:cNvPr id="15362" name="Rectangle 2"/>
          <p:cNvSpPr>
            <a:spLocks noGrp="1" noChangeArrowheads="1"/>
          </p:cNvSpPr>
          <p:nvPr>
            <p:ph type="body" idx="1"/>
          </p:nvPr>
        </p:nvSpPr>
        <p:spPr/>
        <p:txBody>
          <a:bodyPr>
            <a:normAutofit fontScale="92500"/>
          </a:bodyPr>
          <a:lstStyle/>
          <a:p>
            <a:r>
              <a:rPr lang="en-US" dirty="0"/>
              <a:t>Periodic updates (seconds to minutes)</a:t>
            </a:r>
          </a:p>
          <a:p>
            <a:r>
              <a:rPr lang="en-US" dirty="0"/>
              <a:t>Triggered updates (update causes a change)</a:t>
            </a:r>
          </a:p>
          <a:p>
            <a:pPr lvl="1"/>
            <a:r>
              <a:rPr lang="en-US" dirty="0"/>
              <a:t>Cascades to neighbors (and recalculate)</a:t>
            </a:r>
          </a:p>
          <a:p>
            <a:r>
              <a:rPr lang="en-US" dirty="0"/>
              <a:t>Detecting failures</a:t>
            </a:r>
          </a:p>
          <a:p>
            <a:pPr lvl="1"/>
            <a:r>
              <a:rPr lang="en-US" dirty="0"/>
              <a:t>Soft-state (pings), inactivity (misses update cycles)</a:t>
            </a:r>
          </a:p>
          <a:p>
            <a:r>
              <a:rPr lang="en-US" dirty="0"/>
              <a:t>What happens when link F to G fails?</a:t>
            </a:r>
          </a:p>
          <a:p>
            <a:r>
              <a:rPr lang="en-US" dirty="0"/>
              <a:t>What happens when link A to E fails?</a:t>
            </a:r>
          </a:p>
          <a:p>
            <a:pPr lvl="1"/>
            <a:r>
              <a:rPr lang="en-US" dirty="0"/>
              <a:t>Count to infinity!</a:t>
            </a:r>
          </a:p>
        </p:txBody>
      </p:sp>
    </p:spTree>
    <p:extLst>
      <p:ext uri="{BB962C8B-B14F-4D97-AF65-F5344CB8AC3E}">
        <p14:creationId xmlns:p14="http://schemas.microsoft.com/office/powerpoint/2010/main" val="5249899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AB63-C137-C124-BCCF-62C321884026}"/>
              </a:ext>
            </a:extLst>
          </p:cNvPr>
          <p:cNvSpPr>
            <a:spLocks noGrp="1"/>
          </p:cNvSpPr>
          <p:nvPr>
            <p:ph type="title"/>
          </p:nvPr>
        </p:nvSpPr>
        <p:spPr/>
        <p:txBody>
          <a:bodyPr>
            <a:normAutofit fontScale="90000"/>
          </a:bodyPr>
          <a:lstStyle/>
          <a:p>
            <a:r>
              <a:rPr lang="en-US" dirty="0"/>
              <a:t>Output: </a:t>
            </a:r>
            <a:r>
              <a:rPr lang="en-US" dirty="0" err="1"/>
              <a:t>Ifconfig</a:t>
            </a:r>
            <a:r>
              <a:rPr lang="en-US" dirty="0"/>
              <a:t> on my office laptop</a:t>
            </a:r>
          </a:p>
        </p:txBody>
      </p:sp>
      <p:pic>
        <p:nvPicPr>
          <p:cNvPr id="6" name="Content Placeholder 5">
            <a:extLst>
              <a:ext uri="{FF2B5EF4-FFF2-40B4-BE49-F238E27FC236}">
                <a16:creationId xmlns:a16="http://schemas.microsoft.com/office/drawing/2014/main" id="{74BF591F-1E85-27F8-B681-8996223E3183}"/>
              </a:ext>
            </a:extLst>
          </p:cNvPr>
          <p:cNvPicPr>
            <a:picLocks noGrp="1" noChangeAspect="1"/>
          </p:cNvPicPr>
          <p:nvPr>
            <p:ph idx="1"/>
          </p:nvPr>
        </p:nvPicPr>
        <p:blipFill>
          <a:blip r:embed="rId2"/>
          <a:stretch>
            <a:fillRect/>
          </a:stretch>
        </p:blipFill>
        <p:spPr>
          <a:xfrm>
            <a:off x="457200" y="2508018"/>
            <a:ext cx="8229600" cy="2529352"/>
          </a:xfrm>
        </p:spPr>
      </p:pic>
      <p:sp>
        <p:nvSpPr>
          <p:cNvPr id="4" name="Slide Number Placeholder 3">
            <a:extLst>
              <a:ext uri="{FF2B5EF4-FFF2-40B4-BE49-F238E27FC236}">
                <a16:creationId xmlns:a16="http://schemas.microsoft.com/office/drawing/2014/main" id="{8DDFC332-3A63-D1CC-6B3A-479C8F6F706E}"/>
              </a:ext>
            </a:extLst>
          </p:cNvPr>
          <p:cNvSpPr>
            <a:spLocks noGrp="1"/>
          </p:cNvSpPr>
          <p:nvPr>
            <p:ph type="sldNum" sz="quarter" idx="12"/>
          </p:nvPr>
        </p:nvSpPr>
        <p:spPr/>
        <p:txBody>
          <a:bodyPr/>
          <a:lstStyle/>
          <a:p>
            <a:fld id="{C0E55A7D-A780-DD49-A399-CF576673C229}" type="slidenum">
              <a:rPr lang="en-US" smtClean="0"/>
              <a:t>3</a:t>
            </a:fld>
            <a:endParaRPr lang="en-US"/>
          </a:p>
        </p:txBody>
      </p:sp>
    </p:spTree>
    <p:extLst>
      <p:ext uri="{BB962C8B-B14F-4D97-AF65-F5344CB8AC3E}">
        <p14:creationId xmlns:p14="http://schemas.microsoft.com/office/powerpoint/2010/main" val="2652489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p:txBody>
          <a:bodyPr/>
          <a:lstStyle/>
          <a:p>
            <a:r>
              <a:rPr lang="en-US"/>
              <a:t>Count to Infinity</a:t>
            </a:r>
          </a:p>
        </p:txBody>
      </p:sp>
      <p:sp>
        <p:nvSpPr>
          <p:cNvPr id="16386" name="Rectangle 2"/>
          <p:cNvSpPr>
            <a:spLocks noGrp="1" noChangeArrowheads="1"/>
          </p:cNvSpPr>
          <p:nvPr>
            <p:ph type="body" idx="1"/>
          </p:nvPr>
        </p:nvSpPr>
        <p:spPr/>
        <p:txBody>
          <a:bodyPr>
            <a:normAutofit fontScale="92500" lnSpcReduction="10000"/>
          </a:bodyPr>
          <a:lstStyle/>
          <a:p>
            <a:r>
              <a:rPr lang="en-US" dirty="0"/>
              <a:t>Bound infinity to 16</a:t>
            </a:r>
          </a:p>
          <a:p>
            <a:pPr lvl="1"/>
            <a:r>
              <a:rPr lang="en-US" dirty="0"/>
              <a:t>Any problems?</a:t>
            </a:r>
          </a:p>
          <a:p>
            <a:r>
              <a:rPr lang="en-US" dirty="0"/>
              <a:t>Split Horizon</a:t>
            </a:r>
          </a:p>
          <a:p>
            <a:pPr lvl="1"/>
            <a:r>
              <a:rPr lang="en-US" dirty="0"/>
              <a:t>Don't include advertisements of a route back to its source (e.g., if you learned from A, don't tell A)</a:t>
            </a:r>
          </a:p>
          <a:p>
            <a:r>
              <a:rPr lang="en-US" dirty="0"/>
              <a:t>Split Horizon with Poison Reverse</a:t>
            </a:r>
          </a:p>
          <a:p>
            <a:pPr lvl="1"/>
            <a:r>
              <a:rPr lang="en-US" dirty="0"/>
              <a:t>Include the route back, but poison with infinity</a:t>
            </a:r>
          </a:p>
          <a:p>
            <a:r>
              <a:rPr lang="en-US" dirty="0"/>
              <a:t>Split horizons only work with two node loops</a:t>
            </a:r>
          </a:p>
          <a:p>
            <a:r>
              <a:rPr lang="en-US" dirty="0"/>
              <a:t>Drastic measures: Simply delay after failures</a:t>
            </a:r>
          </a:p>
          <a:p>
            <a:pPr lvl="1"/>
            <a:r>
              <a:rPr lang="en-US" dirty="0"/>
              <a:t>Slows down convergence</a:t>
            </a:r>
          </a:p>
        </p:txBody>
      </p:sp>
    </p:spTree>
    <p:extLst>
      <p:ext uri="{BB962C8B-B14F-4D97-AF65-F5344CB8AC3E}">
        <p14:creationId xmlns:p14="http://schemas.microsoft.com/office/powerpoint/2010/main" val="36969138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p:txBody>
          <a:bodyPr>
            <a:normAutofit fontScale="90000"/>
          </a:bodyPr>
          <a:lstStyle/>
          <a:p>
            <a:r>
              <a:rPr lang="en-US" dirty="0"/>
              <a:t>Routing Information Protocol (RIP)</a:t>
            </a:r>
          </a:p>
        </p:txBody>
      </p:sp>
      <p:sp>
        <p:nvSpPr>
          <p:cNvPr id="17410" name="Rectangle 2"/>
          <p:cNvSpPr>
            <a:spLocks noGrp="1" noChangeArrowheads="1"/>
          </p:cNvSpPr>
          <p:nvPr>
            <p:ph type="body" idx="1"/>
          </p:nvPr>
        </p:nvSpPr>
        <p:spPr/>
        <p:txBody>
          <a:bodyPr>
            <a:normAutofit fontScale="92500" lnSpcReduction="10000"/>
          </a:bodyPr>
          <a:lstStyle/>
          <a:p>
            <a:r>
              <a:rPr lang="en-US" b="1" dirty="0">
                <a:highlight>
                  <a:srgbClr val="FFFF00"/>
                </a:highlight>
              </a:rPr>
              <a:t>Uses distance vector routing</a:t>
            </a:r>
          </a:p>
          <a:p>
            <a:r>
              <a:rPr lang="en-US" dirty="0">
                <a:solidFill>
                  <a:schemeClr val="tx2"/>
                </a:solidFill>
              </a:rPr>
              <a:t>Instead of calculating costs to nodes</a:t>
            </a:r>
            <a:r>
              <a:rPr lang="en-US" dirty="0"/>
              <a:t>, calculates </a:t>
            </a:r>
            <a:r>
              <a:rPr lang="en-US" dirty="0">
                <a:highlight>
                  <a:srgbClr val="FFFF00"/>
                </a:highlight>
              </a:rPr>
              <a:t>costs to reach attached networks</a:t>
            </a:r>
          </a:p>
          <a:p>
            <a:r>
              <a:rPr lang="en-US" dirty="0"/>
              <a:t>&lt;Network-address, distance&gt; </a:t>
            </a:r>
            <a:br>
              <a:rPr lang="en-US" dirty="0"/>
            </a:br>
            <a:r>
              <a:rPr lang="en-US" dirty="0"/>
              <a:t>pairs</a:t>
            </a:r>
          </a:p>
          <a:p>
            <a:r>
              <a:rPr lang="en-US" dirty="0"/>
              <a:t>RIP advertisements every 30 </a:t>
            </a:r>
            <a:r>
              <a:rPr lang="en-US" dirty="0" err="1"/>
              <a:t>secs</a:t>
            </a:r>
            <a:endParaRPr lang="en-US" dirty="0"/>
          </a:p>
          <a:p>
            <a:r>
              <a:rPr lang="en-US" dirty="0"/>
              <a:t>Can </a:t>
            </a:r>
            <a:r>
              <a:rPr lang="en-US" dirty="0">
                <a:highlight>
                  <a:srgbClr val="FFFF00"/>
                </a:highlight>
              </a:rPr>
              <a:t>support more than just IPv4</a:t>
            </a:r>
          </a:p>
          <a:p>
            <a:r>
              <a:rPr lang="en-US" dirty="0"/>
              <a:t>RIPv2 adds scalability features</a:t>
            </a:r>
          </a:p>
          <a:p>
            <a:r>
              <a:rPr lang="en-US" dirty="0">
                <a:highlight>
                  <a:srgbClr val="FFFF00"/>
                </a:highlight>
              </a:rPr>
              <a:t>Each link has a cost of 1; 16 = infinity</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8124" y="3123521"/>
            <a:ext cx="2207068" cy="169069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42450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69AC-9965-7441-8629-9A5A431007D6}"/>
              </a:ext>
            </a:extLst>
          </p:cNvPr>
          <p:cNvSpPr>
            <a:spLocks noGrp="1"/>
          </p:cNvSpPr>
          <p:nvPr>
            <p:ph type="title"/>
          </p:nvPr>
        </p:nvSpPr>
        <p:spPr/>
        <p:txBody>
          <a:bodyPr/>
          <a:lstStyle/>
          <a:p>
            <a:r>
              <a:rPr lang="en-US"/>
              <a:t>Thinking </a:t>
            </a:r>
            <a:r>
              <a:rPr lang="en-US" dirty="0"/>
              <a:t>Questions</a:t>
            </a:r>
          </a:p>
        </p:txBody>
      </p:sp>
      <p:sp>
        <p:nvSpPr>
          <p:cNvPr id="3" name="Content Placeholder 2">
            <a:extLst>
              <a:ext uri="{FF2B5EF4-FFF2-40B4-BE49-F238E27FC236}">
                <a16:creationId xmlns:a16="http://schemas.microsoft.com/office/drawing/2014/main" id="{F9EF2AB7-9D73-8E4A-95AD-69292911F52A}"/>
              </a:ext>
            </a:extLst>
          </p:cNvPr>
          <p:cNvSpPr>
            <a:spLocks noGrp="1"/>
          </p:cNvSpPr>
          <p:nvPr>
            <p:ph idx="1"/>
          </p:nvPr>
        </p:nvSpPr>
        <p:spPr/>
        <p:txBody>
          <a:bodyPr>
            <a:normAutofit/>
          </a:bodyPr>
          <a:lstStyle/>
          <a:p>
            <a:r>
              <a:rPr lang="en-US" dirty="0"/>
              <a:t>Why doesn’t everyone just use IPv6 now? What are the obstacles?</a:t>
            </a:r>
          </a:p>
          <a:p>
            <a:r>
              <a:rPr lang="en-US" dirty="0"/>
              <a:t>What are the key considerations for routing? What do we need to assure?</a:t>
            </a:r>
          </a:p>
          <a:p>
            <a:r>
              <a:rPr lang="en-US" dirty="0"/>
              <a:t>Can the routing techniques we’ve learned so far be directly applied to Internet-scale routing? Why </a:t>
            </a:r>
            <a:r>
              <a:rPr lang="en-US"/>
              <a:t>or why not?</a:t>
            </a:r>
            <a:endParaRPr lang="en-US" dirty="0"/>
          </a:p>
        </p:txBody>
      </p:sp>
      <p:sp>
        <p:nvSpPr>
          <p:cNvPr id="4" name="Slide Number Placeholder 3">
            <a:extLst>
              <a:ext uri="{FF2B5EF4-FFF2-40B4-BE49-F238E27FC236}">
                <a16:creationId xmlns:a16="http://schemas.microsoft.com/office/drawing/2014/main" id="{6A05F4D1-4DB3-954E-9E53-F3D2B124ED2C}"/>
              </a:ext>
            </a:extLst>
          </p:cNvPr>
          <p:cNvSpPr>
            <a:spLocks noGrp="1"/>
          </p:cNvSpPr>
          <p:nvPr>
            <p:ph type="sldNum" sz="quarter" idx="12"/>
          </p:nvPr>
        </p:nvSpPr>
        <p:spPr/>
        <p:txBody>
          <a:bodyPr/>
          <a:lstStyle/>
          <a:p>
            <a:fld id="{C0E55A7D-A780-DD49-A399-CF576673C229}" type="slidenum">
              <a:rPr lang="en-US" smtClean="0"/>
              <a:t>32</a:t>
            </a:fld>
            <a:endParaRPr lang="en-US"/>
          </a:p>
        </p:txBody>
      </p:sp>
    </p:spTree>
    <p:extLst>
      <p:ext uri="{BB962C8B-B14F-4D97-AF65-F5344CB8AC3E}">
        <p14:creationId xmlns:p14="http://schemas.microsoft.com/office/powerpoint/2010/main" val="34658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E5B0-B548-9E64-2144-278ADB860BB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A25BB4A-D89E-9334-18A5-6ACA4F88ACA3}"/>
              </a:ext>
            </a:extLst>
          </p:cNvPr>
          <p:cNvSpPr>
            <a:spLocks noGrp="1"/>
          </p:cNvSpPr>
          <p:nvPr>
            <p:ph idx="1"/>
          </p:nvPr>
        </p:nvSpPr>
        <p:spPr>
          <a:xfrm>
            <a:off x="457200" y="5702381"/>
            <a:ext cx="8229600" cy="1019094"/>
          </a:xfrm>
        </p:spPr>
        <p:txBody>
          <a:bodyPr>
            <a:normAutofit lnSpcReduction="10000"/>
          </a:bodyPr>
          <a:lstStyle/>
          <a:p>
            <a:pPr marL="0" indent="0">
              <a:buNone/>
            </a:pPr>
            <a:r>
              <a:rPr lang="en-US" dirty="0"/>
              <a:t>0x removes the ambiguity whether number is decimal or hex</a:t>
            </a:r>
          </a:p>
        </p:txBody>
      </p:sp>
      <p:sp>
        <p:nvSpPr>
          <p:cNvPr id="4" name="Slide Number Placeholder 3">
            <a:extLst>
              <a:ext uri="{FF2B5EF4-FFF2-40B4-BE49-F238E27FC236}">
                <a16:creationId xmlns:a16="http://schemas.microsoft.com/office/drawing/2014/main" id="{CCF6735A-DCB3-63CF-1041-8E7CA3A9232E}"/>
              </a:ext>
            </a:extLst>
          </p:cNvPr>
          <p:cNvSpPr>
            <a:spLocks noGrp="1"/>
          </p:cNvSpPr>
          <p:nvPr>
            <p:ph type="sldNum" sz="quarter" idx="12"/>
          </p:nvPr>
        </p:nvSpPr>
        <p:spPr/>
        <p:txBody>
          <a:bodyPr/>
          <a:lstStyle/>
          <a:p>
            <a:fld id="{C0E55A7D-A780-DD49-A399-CF576673C229}" type="slidenum">
              <a:rPr lang="en-US" smtClean="0"/>
              <a:t>4</a:t>
            </a:fld>
            <a:endParaRPr lang="en-US"/>
          </a:p>
        </p:txBody>
      </p:sp>
      <p:pic>
        <p:nvPicPr>
          <p:cNvPr id="6" name="Picture 5">
            <a:extLst>
              <a:ext uri="{FF2B5EF4-FFF2-40B4-BE49-F238E27FC236}">
                <a16:creationId xmlns:a16="http://schemas.microsoft.com/office/drawing/2014/main" id="{CFEDDEC2-5077-2FB7-3964-C31F3D32E22C}"/>
              </a:ext>
            </a:extLst>
          </p:cNvPr>
          <p:cNvPicPr>
            <a:picLocks noChangeAspect="1"/>
          </p:cNvPicPr>
          <p:nvPr/>
        </p:nvPicPr>
        <p:blipFill>
          <a:blip r:embed="rId2"/>
          <a:stretch>
            <a:fillRect/>
          </a:stretch>
        </p:blipFill>
        <p:spPr>
          <a:xfrm>
            <a:off x="324394" y="1599389"/>
            <a:ext cx="8495211" cy="3845737"/>
          </a:xfrm>
          <a:prstGeom prst="rect">
            <a:avLst/>
          </a:prstGeom>
        </p:spPr>
      </p:pic>
    </p:spTree>
    <p:extLst>
      <p:ext uri="{BB962C8B-B14F-4D97-AF65-F5344CB8AC3E}">
        <p14:creationId xmlns:p14="http://schemas.microsoft.com/office/powerpoint/2010/main" val="2652995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7303-C73A-E8DD-FC7B-3C2657F4B4F7}"/>
              </a:ext>
            </a:extLst>
          </p:cNvPr>
          <p:cNvSpPr>
            <a:spLocks noGrp="1"/>
          </p:cNvSpPr>
          <p:nvPr>
            <p:ph type="title"/>
          </p:nvPr>
        </p:nvSpPr>
        <p:spPr/>
        <p:txBody>
          <a:bodyPr/>
          <a:lstStyle/>
          <a:p>
            <a:endParaRPr lang="en-US" dirty="0"/>
          </a:p>
        </p:txBody>
      </p:sp>
      <p:pic>
        <p:nvPicPr>
          <p:cNvPr id="6" name="Content Placeholder 5">
            <a:extLst>
              <a:ext uri="{FF2B5EF4-FFF2-40B4-BE49-F238E27FC236}">
                <a16:creationId xmlns:a16="http://schemas.microsoft.com/office/drawing/2014/main" id="{A8772557-9B49-BF1D-5752-371CF05D8739}"/>
              </a:ext>
            </a:extLst>
          </p:cNvPr>
          <p:cNvPicPr>
            <a:picLocks noGrp="1" noChangeAspect="1"/>
          </p:cNvPicPr>
          <p:nvPr>
            <p:ph idx="1"/>
          </p:nvPr>
        </p:nvPicPr>
        <p:blipFill>
          <a:blip r:embed="rId3"/>
          <a:stretch>
            <a:fillRect/>
          </a:stretch>
        </p:blipFill>
        <p:spPr>
          <a:xfrm>
            <a:off x="293882" y="43869"/>
            <a:ext cx="8229600" cy="4489183"/>
          </a:xfrm>
        </p:spPr>
      </p:pic>
      <p:sp>
        <p:nvSpPr>
          <p:cNvPr id="4" name="Slide Number Placeholder 3">
            <a:extLst>
              <a:ext uri="{FF2B5EF4-FFF2-40B4-BE49-F238E27FC236}">
                <a16:creationId xmlns:a16="http://schemas.microsoft.com/office/drawing/2014/main" id="{89BFEA90-C841-8F21-982D-209A5A251E3C}"/>
              </a:ext>
            </a:extLst>
          </p:cNvPr>
          <p:cNvSpPr>
            <a:spLocks noGrp="1"/>
          </p:cNvSpPr>
          <p:nvPr>
            <p:ph type="sldNum" sz="quarter" idx="12"/>
          </p:nvPr>
        </p:nvSpPr>
        <p:spPr/>
        <p:txBody>
          <a:bodyPr/>
          <a:lstStyle/>
          <a:p>
            <a:fld id="{C0E55A7D-A780-DD49-A399-CF576673C229}" type="slidenum">
              <a:rPr lang="en-US" smtClean="0"/>
              <a:t>5</a:t>
            </a:fld>
            <a:endParaRPr lang="en-US"/>
          </a:p>
        </p:txBody>
      </p:sp>
      <p:pic>
        <p:nvPicPr>
          <p:cNvPr id="8" name="Picture 7">
            <a:extLst>
              <a:ext uri="{FF2B5EF4-FFF2-40B4-BE49-F238E27FC236}">
                <a16:creationId xmlns:a16="http://schemas.microsoft.com/office/drawing/2014/main" id="{0A29319D-9010-F1CA-4157-A4356F676978}"/>
              </a:ext>
            </a:extLst>
          </p:cNvPr>
          <p:cNvPicPr>
            <a:picLocks noChangeAspect="1"/>
          </p:cNvPicPr>
          <p:nvPr/>
        </p:nvPicPr>
        <p:blipFill>
          <a:blip r:embed="rId4"/>
          <a:stretch>
            <a:fillRect/>
          </a:stretch>
        </p:blipFill>
        <p:spPr>
          <a:xfrm>
            <a:off x="1193074" y="4533052"/>
            <a:ext cx="6635931" cy="1616899"/>
          </a:xfrm>
          <a:prstGeom prst="rect">
            <a:avLst/>
          </a:prstGeom>
        </p:spPr>
      </p:pic>
    </p:spTree>
    <p:extLst>
      <p:ext uri="{BB962C8B-B14F-4D97-AF65-F5344CB8AC3E}">
        <p14:creationId xmlns:p14="http://schemas.microsoft.com/office/powerpoint/2010/main" val="3718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p:txBody>
          <a:bodyPr/>
          <a:lstStyle/>
          <a:p>
            <a:r>
              <a:rPr lang="en-US"/>
              <a:t>Internet Protocol, Version 6</a:t>
            </a:r>
          </a:p>
        </p:txBody>
      </p:sp>
      <p:sp>
        <p:nvSpPr>
          <p:cNvPr id="19458" name="Rectangle 2"/>
          <p:cNvSpPr>
            <a:spLocks noGrp="1" noChangeArrowheads="1"/>
          </p:cNvSpPr>
          <p:nvPr>
            <p:ph type="body" idx="1"/>
          </p:nvPr>
        </p:nvSpPr>
        <p:spPr/>
        <p:txBody>
          <a:bodyPr>
            <a:normAutofit lnSpcReduction="10000"/>
          </a:bodyPr>
          <a:lstStyle/>
          <a:p>
            <a:r>
              <a:rPr lang="en-US" dirty="0"/>
              <a:t>What happened to IPv5?</a:t>
            </a:r>
          </a:p>
          <a:p>
            <a:pPr lvl="1"/>
            <a:r>
              <a:rPr lang="en-US" dirty="0"/>
              <a:t>Connection oriented experiment</a:t>
            </a:r>
          </a:p>
          <a:p>
            <a:pPr lvl="1"/>
            <a:r>
              <a:rPr lang="en-US" dirty="0"/>
              <a:t>Parts of it ended up in MPLS</a:t>
            </a:r>
          </a:p>
          <a:p>
            <a:r>
              <a:rPr lang="en-US" dirty="0"/>
              <a:t>What does IPv6 do well?</a:t>
            </a:r>
          </a:p>
          <a:p>
            <a:pPr lvl="1"/>
            <a:r>
              <a:rPr lang="en-US" dirty="0"/>
              <a:t>Addresses. And lots of them… 2128</a:t>
            </a:r>
          </a:p>
          <a:p>
            <a:pPr lvl="1"/>
            <a:r>
              <a:rPr lang="en-US" dirty="0"/>
              <a:t>Auto-configuration</a:t>
            </a:r>
          </a:p>
          <a:p>
            <a:pPr lvl="2"/>
            <a:r>
              <a:rPr lang="en-US" dirty="0"/>
              <a:t>Take MAC address and figure out your unique Ipv6 address</a:t>
            </a:r>
          </a:p>
          <a:p>
            <a:pPr lvl="1"/>
            <a:r>
              <a:rPr lang="en-US" dirty="0" err="1"/>
              <a:t>Jumbograms</a:t>
            </a:r>
            <a:endParaRPr lang="en-US" dirty="0"/>
          </a:p>
          <a:p>
            <a:pPr lvl="1"/>
            <a:r>
              <a:rPr lang="en-US" dirty="0"/>
              <a:t>Better options processing</a:t>
            </a:r>
          </a:p>
        </p:txBody>
      </p:sp>
      <p:sp>
        <p:nvSpPr>
          <p:cNvPr id="3" name="Rectangle 2">
            <a:extLst>
              <a:ext uri="{FF2B5EF4-FFF2-40B4-BE49-F238E27FC236}">
                <a16:creationId xmlns:a16="http://schemas.microsoft.com/office/drawing/2014/main" id="{EC939819-FB65-CA68-024A-C621280810A4}"/>
              </a:ext>
            </a:extLst>
          </p:cNvPr>
          <p:cNvSpPr/>
          <p:nvPr/>
        </p:nvSpPr>
        <p:spPr>
          <a:xfrm>
            <a:off x="7333861" y="2350159"/>
            <a:ext cx="2280986" cy="28447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0" i="0" dirty="0">
                <a:solidFill>
                  <a:srgbClr val="410007"/>
                </a:solidFill>
                <a:effectLst/>
                <a:highlight>
                  <a:srgbClr val="FFFFFF"/>
                </a:highlight>
                <a:latin typeface="Google Sans"/>
              </a:rPr>
              <a:t>MPLS stands for Multiprotocol Label Switching, a networking technology that uses labels to direct data between nodes instead of network addresses. MPLS is a common way to connect local area networks (LANs) to wide area networks (WANs). It uses specialized routers to send packets along predetermined paths, which improves the speed of network connections. MPLS is superior to regular Internet Protocol (IP) routing because it sends data directly to its destination, instead of bouncing it all over the internet</a:t>
            </a:r>
            <a:endParaRPr lang="en-US" dirty="0"/>
          </a:p>
        </p:txBody>
      </p:sp>
    </p:spTree>
    <p:extLst>
      <p:ext uri="{BB962C8B-B14F-4D97-AF65-F5344CB8AC3E}">
        <p14:creationId xmlns:p14="http://schemas.microsoft.com/office/powerpoint/2010/main" val="824372598"/>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US" dirty="0"/>
              <a:t>IPv6 Header</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60" y="2057977"/>
            <a:ext cx="8382240" cy="406554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060232218"/>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0482"/>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FC97-416B-FC51-7FEC-6EF05472D8C5}"/>
              </a:ext>
            </a:extLst>
          </p:cNvPr>
          <p:cNvSpPr>
            <a:spLocks noGrp="1"/>
          </p:cNvSpPr>
          <p:nvPr>
            <p:ph type="title"/>
          </p:nvPr>
        </p:nvSpPr>
        <p:spPr/>
        <p:txBody>
          <a:bodyPr/>
          <a:lstStyle/>
          <a:p>
            <a:r>
              <a:rPr lang="en-US" dirty="0"/>
              <a:t>IPv6 Header</a:t>
            </a:r>
          </a:p>
        </p:txBody>
      </p:sp>
      <p:sp>
        <p:nvSpPr>
          <p:cNvPr id="3" name="Content Placeholder 2">
            <a:extLst>
              <a:ext uri="{FF2B5EF4-FFF2-40B4-BE49-F238E27FC236}">
                <a16:creationId xmlns:a16="http://schemas.microsoft.com/office/drawing/2014/main" id="{B0E0FE5C-237B-16B8-8504-A82ED122088D}"/>
              </a:ext>
            </a:extLst>
          </p:cNvPr>
          <p:cNvSpPr>
            <a:spLocks noGrp="1"/>
          </p:cNvSpPr>
          <p:nvPr>
            <p:ph idx="1"/>
          </p:nvPr>
        </p:nvSpPr>
        <p:spPr>
          <a:xfrm>
            <a:off x="457200" y="1418897"/>
            <a:ext cx="8229600" cy="5181599"/>
          </a:xfrm>
        </p:spPr>
        <p:txBody>
          <a:bodyPr>
            <a:normAutofit fontScale="92500" lnSpcReduction="10000"/>
          </a:bodyPr>
          <a:lstStyle/>
          <a:p>
            <a:r>
              <a:rPr lang="en-US" sz="2000" b="1" dirty="0">
                <a:highlight>
                  <a:srgbClr val="FFFF00"/>
                </a:highlight>
              </a:rPr>
              <a:t>Version</a:t>
            </a:r>
            <a:r>
              <a:rPr lang="en-US" sz="2000" dirty="0"/>
              <a:t> field, which is set to 6 for Ipv6. . The Version field is in the same place relative to the start of the header as IPv4’s Version field so that header-processing software can immediately decide which header format to look for.</a:t>
            </a:r>
          </a:p>
          <a:p>
            <a:r>
              <a:rPr lang="en-US" sz="2000" dirty="0"/>
              <a:t> The </a:t>
            </a:r>
            <a:r>
              <a:rPr lang="en-US" sz="2000" b="1" dirty="0" err="1">
                <a:highlight>
                  <a:srgbClr val="FFFF00"/>
                </a:highlight>
              </a:rPr>
              <a:t>TrafficClass</a:t>
            </a:r>
            <a:r>
              <a:rPr lang="en-US" sz="2000" dirty="0"/>
              <a:t> and </a:t>
            </a:r>
            <a:r>
              <a:rPr lang="en-US" sz="2000" b="1" dirty="0" err="1">
                <a:highlight>
                  <a:srgbClr val="FFFF00"/>
                </a:highlight>
              </a:rPr>
              <a:t>FlowLabel</a:t>
            </a:r>
            <a:r>
              <a:rPr lang="en-US" sz="2000" dirty="0"/>
              <a:t> fields both relate to </a:t>
            </a:r>
            <a:r>
              <a:rPr lang="en-US" sz="2000" b="1" u="sng" dirty="0"/>
              <a:t>quality of service </a:t>
            </a:r>
            <a:r>
              <a:rPr lang="en-US" sz="2000" dirty="0"/>
              <a:t>issues.</a:t>
            </a:r>
          </a:p>
          <a:p>
            <a:r>
              <a:rPr lang="en-US" sz="2000" dirty="0"/>
              <a:t>The </a:t>
            </a:r>
            <a:r>
              <a:rPr lang="en-US" sz="2000" b="1" dirty="0" err="1">
                <a:highlight>
                  <a:srgbClr val="FFFF00"/>
                </a:highlight>
              </a:rPr>
              <a:t>PayloadLen</a:t>
            </a:r>
            <a:r>
              <a:rPr lang="en-US" sz="2000" dirty="0"/>
              <a:t> field gives the length of the packet, excluding the IPv6 header, measured in bytes.</a:t>
            </a:r>
          </a:p>
          <a:p>
            <a:r>
              <a:rPr lang="en-US" sz="2000" dirty="0"/>
              <a:t>The </a:t>
            </a:r>
            <a:r>
              <a:rPr lang="en-US" sz="2000" b="1" dirty="0" err="1">
                <a:highlight>
                  <a:srgbClr val="FFFF00"/>
                </a:highlight>
              </a:rPr>
              <a:t>NextHeader</a:t>
            </a:r>
            <a:r>
              <a:rPr lang="en-US" sz="2000" dirty="0"/>
              <a:t> field cleverly replaces both the IP options and the Protocol field of IPv4. If options are required, then they are carried in one or more special headers following the IP header, and this is indicated by the value of the </a:t>
            </a:r>
            <a:r>
              <a:rPr lang="en-US" sz="2000" dirty="0" err="1"/>
              <a:t>NextHeader</a:t>
            </a:r>
            <a:r>
              <a:rPr lang="en-US" sz="2000" dirty="0"/>
              <a:t> field. </a:t>
            </a:r>
          </a:p>
          <a:p>
            <a:pPr lvl="1"/>
            <a:r>
              <a:rPr lang="en-US" sz="1600" dirty="0"/>
              <a:t>If there are no special headers, the </a:t>
            </a:r>
            <a:r>
              <a:rPr lang="en-US" sz="1600" dirty="0" err="1"/>
              <a:t>NextHeader</a:t>
            </a:r>
            <a:r>
              <a:rPr lang="en-US" sz="1600" dirty="0"/>
              <a:t> field is the </a:t>
            </a:r>
            <a:r>
              <a:rPr lang="en-US" sz="1600" dirty="0" err="1"/>
              <a:t>demux</a:t>
            </a:r>
            <a:r>
              <a:rPr lang="en-US" sz="1600" dirty="0"/>
              <a:t> key identifying the higher-level protocol running over IP (e.g., TCP or UDP); that is, it serves the same purpose as the IPv4 Protocol</a:t>
            </a:r>
          </a:p>
          <a:p>
            <a:r>
              <a:rPr lang="en-US" sz="2000" dirty="0"/>
              <a:t>Also, </a:t>
            </a:r>
            <a:r>
              <a:rPr lang="en-US" sz="2000" b="1" dirty="0">
                <a:highlight>
                  <a:srgbClr val="FFFF00"/>
                </a:highlight>
              </a:rPr>
              <a:t>fragmentation</a:t>
            </a:r>
            <a:r>
              <a:rPr lang="en-US" sz="2000" dirty="0"/>
              <a:t> is now handled as an </a:t>
            </a:r>
            <a:r>
              <a:rPr lang="en-US" sz="2000" dirty="0">
                <a:highlight>
                  <a:srgbClr val="FFFF00"/>
                </a:highlight>
              </a:rPr>
              <a:t>optional</a:t>
            </a:r>
            <a:r>
              <a:rPr lang="en-US" sz="2000" dirty="0"/>
              <a:t> </a:t>
            </a:r>
            <a:r>
              <a:rPr lang="en-US" sz="2000" dirty="0">
                <a:highlight>
                  <a:srgbClr val="FFFF00"/>
                </a:highlight>
              </a:rPr>
              <a:t>header</a:t>
            </a:r>
            <a:r>
              <a:rPr lang="en-US" sz="2000" dirty="0"/>
              <a:t>, which means that the fragmentation-related fields of IPv4 are not included in the IPv6 header</a:t>
            </a:r>
          </a:p>
          <a:p>
            <a:endParaRPr lang="en-US" sz="2000" dirty="0"/>
          </a:p>
        </p:txBody>
      </p:sp>
      <p:sp>
        <p:nvSpPr>
          <p:cNvPr id="4" name="Slide Number Placeholder 3">
            <a:extLst>
              <a:ext uri="{FF2B5EF4-FFF2-40B4-BE49-F238E27FC236}">
                <a16:creationId xmlns:a16="http://schemas.microsoft.com/office/drawing/2014/main" id="{1DE8C35A-1B5E-3831-25EB-0E384791993A}"/>
              </a:ext>
            </a:extLst>
          </p:cNvPr>
          <p:cNvSpPr>
            <a:spLocks noGrp="1"/>
          </p:cNvSpPr>
          <p:nvPr>
            <p:ph type="sldNum" sz="quarter" idx="12"/>
          </p:nvPr>
        </p:nvSpPr>
        <p:spPr/>
        <p:txBody>
          <a:bodyPr/>
          <a:lstStyle/>
          <a:p>
            <a:fld id="{C0E55A7D-A780-DD49-A399-CF576673C229}" type="slidenum">
              <a:rPr lang="en-US" smtClean="0"/>
              <a:t>8</a:t>
            </a:fld>
            <a:endParaRPr lang="en-US"/>
          </a:p>
        </p:txBody>
      </p:sp>
    </p:spTree>
    <p:extLst>
      <p:ext uri="{BB962C8B-B14F-4D97-AF65-F5344CB8AC3E}">
        <p14:creationId xmlns:p14="http://schemas.microsoft.com/office/powerpoint/2010/main" val="38850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a:lstStyle/>
          <a:p>
            <a:r>
              <a:rPr lang="en-US"/>
              <a:t>IPv6 Addresses</a:t>
            </a:r>
          </a:p>
        </p:txBody>
      </p:sp>
      <p:sp>
        <p:nvSpPr>
          <p:cNvPr id="22530" name="Rectangle 2"/>
          <p:cNvSpPr>
            <a:spLocks noGrp="1" noChangeArrowheads="1"/>
          </p:cNvSpPr>
          <p:nvPr>
            <p:ph type="body" idx="1"/>
          </p:nvPr>
        </p:nvSpPr>
        <p:spPr/>
        <p:txBody>
          <a:bodyPr>
            <a:normAutofit fontScale="92500" lnSpcReduction="10000"/>
          </a:bodyPr>
          <a:lstStyle/>
          <a:p>
            <a:r>
              <a:rPr lang="en-US" dirty="0"/>
              <a:t>Dotted decimal? Make room for hex!</a:t>
            </a:r>
          </a:p>
          <a:p>
            <a:pPr lvl="1"/>
            <a:r>
              <a:rPr lang="en-US" dirty="0"/>
              <a:t>2001:0db8:85a3:08d3:1319:8a2e:0370:7334 </a:t>
            </a:r>
          </a:p>
          <a:p>
            <a:r>
              <a:rPr lang="en-US" dirty="0">
                <a:highlight>
                  <a:srgbClr val="FFFF00"/>
                </a:highlight>
              </a:rPr>
              <a:t>Special notation rules</a:t>
            </a:r>
          </a:p>
          <a:p>
            <a:pPr lvl="1"/>
            <a:r>
              <a:rPr lang="en-US" dirty="0">
                <a:highlight>
                  <a:srgbClr val="FFFF00"/>
                </a:highlight>
              </a:rPr>
              <a:t>Drop leading zeros</a:t>
            </a:r>
          </a:p>
          <a:p>
            <a:pPr lvl="1"/>
            <a:r>
              <a:rPr lang="en-US" dirty="0">
                <a:highlight>
                  <a:srgbClr val="FFFF00"/>
                </a:highlight>
              </a:rPr>
              <a:t>Drop largest group of 0, replace with “::”</a:t>
            </a:r>
          </a:p>
          <a:p>
            <a:pPr lvl="1"/>
            <a:r>
              <a:rPr lang="en-US" dirty="0"/>
              <a:t>All of these are valid:</a:t>
            </a:r>
            <a:br>
              <a:rPr lang="en-US" dirty="0"/>
            </a:br>
            <a:r>
              <a:rPr lang="en-US" dirty="0"/>
              <a:t>2001:0db8:0000:0000:0000:0000:1428:57ab 2001:0db8:0000:0000:0000::1428:57ab 2001:0db8:0:0::1428:57ab </a:t>
            </a:r>
            <a:br>
              <a:rPr lang="en-US" dirty="0"/>
            </a:br>
            <a:r>
              <a:rPr lang="en-US" dirty="0"/>
              <a:t>2001:0db8::1428:57ab </a:t>
            </a:r>
            <a:br>
              <a:rPr lang="en-US" dirty="0"/>
            </a:br>
            <a:r>
              <a:rPr lang="en-US" dirty="0"/>
              <a:t>2001:db8::1428:57ab </a:t>
            </a:r>
          </a:p>
          <a:p>
            <a:endParaRPr lang="en-US" dirty="0"/>
          </a:p>
        </p:txBody>
      </p:sp>
    </p:spTree>
    <p:extLst>
      <p:ext uri="{BB962C8B-B14F-4D97-AF65-F5344CB8AC3E}">
        <p14:creationId xmlns:p14="http://schemas.microsoft.com/office/powerpoint/2010/main" val="41736026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990000"/>
      </a:accent1>
      <a:accent2>
        <a:srgbClr val="C0504D"/>
      </a:accent2>
      <a:accent3>
        <a:srgbClr val="9BBB59"/>
      </a:accent3>
      <a:accent4>
        <a:srgbClr val="8064A2"/>
      </a:accent4>
      <a:accent5>
        <a:srgbClr val="4BACC6"/>
      </a:accent5>
      <a:accent6>
        <a:srgbClr val="F79646"/>
      </a:accent6>
      <a:hlink>
        <a:srgbClr val="990000"/>
      </a:hlink>
      <a:folHlink>
        <a:srgbClr val="99000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33271</TotalTime>
  <Words>1486</Words>
  <Application>Microsoft Office PowerPoint</Application>
  <PresentationFormat>On-screen Show (4:3)</PresentationFormat>
  <Paragraphs>321</Paragraphs>
  <Slides>32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Google Sans</vt:lpstr>
      <vt:lpstr>Arial</vt:lpstr>
      <vt:lpstr>Calibri</vt:lpstr>
      <vt:lpstr>Helvetica</vt:lpstr>
      <vt:lpstr>Times New Roman</vt:lpstr>
      <vt:lpstr>Office Theme</vt:lpstr>
      <vt:lpstr>IP: The Next Generation</vt:lpstr>
      <vt:lpstr>Bad news</vt:lpstr>
      <vt:lpstr>Output: Ifconfig on my office laptop</vt:lpstr>
      <vt:lpstr>PowerPoint Presentation</vt:lpstr>
      <vt:lpstr>PowerPoint Presentation</vt:lpstr>
      <vt:lpstr>Internet Protocol, Version 6</vt:lpstr>
      <vt:lpstr>IPv6 Header</vt:lpstr>
      <vt:lpstr>IPv6 Header</vt:lpstr>
      <vt:lpstr>IPv6 Addresses</vt:lpstr>
      <vt:lpstr>Shortening an IPv6 address</vt:lpstr>
      <vt:lpstr>Exercise</vt:lpstr>
      <vt:lpstr>IPv6 Address Space Allocation</vt:lpstr>
      <vt:lpstr>IPv6 Loopback</vt:lpstr>
      <vt:lpstr>More IPv6 Address Allocation</vt:lpstr>
      <vt:lpstr>IPv6 Global Unicast (example)</vt:lpstr>
      <vt:lpstr>IPv6 OS Support</vt:lpstr>
      <vt:lpstr>Advanced Capabilities </vt:lpstr>
      <vt:lpstr>IPv6 Deployment</vt:lpstr>
      <vt:lpstr>Internet2</vt:lpstr>
      <vt:lpstr>Internet2</vt:lpstr>
      <vt:lpstr>Internet2 Network – 10 Gbps</vt:lpstr>
      <vt:lpstr>A more recent Internet2 Map</vt:lpstr>
      <vt:lpstr>Routing</vt:lpstr>
      <vt:lpstr>Routing among ISPs: BGP</vt:lpstr>
      <vt:lpstr>Network Routing or Graph Theory?</vt:lpstr>
      <vt:lpstr>Distance Vector (RIP)</vt:lpstr>
      <vt:lpstr>A's Routing Table</vt:lpstr>
      <vt:lpstr>Global Final View</vt:lpstr>
      <vt:lpstr>Distance Vector</vt:lpstr>
      <vt:lpstr>Count to Infinity</vt:lpstr>
      <vt:lpstr>Routing Information Protocol (RIP)</vt:lpstr>
      <vt:lpstr>Thinking Questions</vt:lpstr>
    </vt:vector>
  </TitlesOfParts>
  <Company>WPI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3516 – Computer Networks </dc:title>
  <dc:creator>Craig Shue</dc:creator>
  <cp:lastModifiedBy>Li, Eric</cp:lastModifiedBy>
  <cp:revision>250</cp:revision>
  <dcterms:created xsi:type="dcterms:W3CDTF">2011-08-25T13:36:50Z</dcterms:created>
  <dcterms:modified xsi:type="dcterms:W3CDTF">2024-04-11T19:06:24Z</dcterms:modified>
</cp:coreProperties>
</file>