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1247" r:id="rId2"/>
    <p:sldId id="1224" r:id="rId3"/>
    <p:sldId id="405" r:id="rId4"/>
    <p:sldId id="1225" r:id="rId5"/>
    <p:sldId id="407" r:id="rId6"/>
    <p:sldId id="1226" r:id="rId7"/>
    <p:sldId id="1227" r:id="rId8"/>
    <p:sldId id="410" r:id="rId9"/>
    <p:sldId id="411" r:id="rId10"/>
    <p:sldId id="412" r:id="rId11"/>
    <p:sldId id="1230" r:id="rId12"/>
    <p:sldId id="1231" r:id="rId13"/>
    <p:sldId id="413" r:id="rId14"/>
    <p:sldId id="1356" r:id="rId15"/>
    <p:sldId id="1232" r:id="rId16"/>
    <p:sldId id="1357" r:id="rId17"/>
    <p:sldId id="1358" r:id="rId18"/>
    <p:sldId id="1359" r:id="rId19"/>
    <p:sldId id="1233" r:id="rId20"/>
    <p:sldId id="1234" r:id="rId21"/>
    <p:sldId id="1235" r:id="rId22"/>
    <p:sldId id="1236" r:id="rId23"/>
    <p:sldId id="1237" r:id="rId24"/>
    <p:sldId id="1238" r:id="rId25"/>
    <p:sldId id="1239" r:id="rId26"/>
    <p:sldId id="1240" r:id="rId27"/>
    <p:sldId id="1249" r:id="rId28"/>
    <p:sldId id="501" r:id="rId29"/>
    <p:sldId id="502" r:id="rId30"/>
    <p:sldId id="503" r:id="rId31"/>
    <p:sldId id="1250" r:id="rId32"/>
    <p:sldId id="1251" r:id="rId33"/>
    <p:sldId id="504" r:id="rId34"/>
    <p:sldId id="1252" r:id="rId35"/>
    <p:sldId id="1253" r:id="rId36"/>
    <p:sldId id="1254" r:id="rId37"/>
    <p:sldId id="1255" r:id="rId38"/>
    <p:sldId id="1264" r:id="rId39"/>
    <p:sldId id="505" r:id="rId40"/>
    <p:sldId id="506" r:id="rId41"/>
    <p:sldId id="507" r:id="rId42"/>
    <p:sldId id="508" r:id="rId43"/>
    <p:sldId id="509" r:id="rId44"/>
    <p:sldId id="1256" r:id="rId45"/>
    <p:sldId id="1257" r:id="rId46"/>
    <p:sldId id="1360" r:id="rId47"/>
    <p:sldId id="1258" r:id="rId48"/>
    <p:sldId id="510" r:id="rId49"/>
    <p:sldId id="511" r:id="rId50"/>
    <p:sldId id="1361" r:id="rId51"/>
    <p:sldId id="1259" r:id="rId52"/>
    <p:sldId id="1260" r:id="rId53"/>
    <p:sldId id="1261" r:id="rId54"/>
    <p:sldId id="1262" r:id="rId55"/>
    <p:sldId id="1263" r:id="rId56"/>
    <p:sldId id="1265" r:id="rId57"/>
    <p:sldId id="533" r:id="rId58"/>
    <p:sldId id="534" r:id="rId59"/>
    <p:sldId id="535" r:id="rId60"/>
    <p:sldId id="536" r:id="rId61"/>
    <p:sldId id="1355"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C6"/>
    <a:srgbClr val="00BA01"/>
    <a:srgbClr val="AEE4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34827-1C31-43C7-98FC-3DC460946E2C}" v="344" dt="2024-04-29T20:52:13.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7230" autoAdjust="0"/>
  </p:normalViewPr>
  <p:slideViewPr>
    <p:cSldViewPr snapToGrid="0" snapToObjects="1">
      <p:cViewPr varScale="1">
        <p:scale>
          <a:sx n="78" d="100"/>
          <a:sy n="78" d="100"/>
        </p:scale>
        <p:origin x="102" y="29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Eric" userId="73f64648-5cc5-4491-b49f-26620bbd76e2" providerId="ADAL" clId="{94934827-1C31-43C7-98FC-3DC460946E2C}"/>
    <pc:docChg chg="custSel modSld">
      <pc:chgData name="Li, Eric" userId="73f64648-5cc5-4491-b49f-26620bbd76e2" providerId="ADAL" clId="{94934827-1C31-43C7-98FC-3DC460946E2C}" dt="2024-04-29T20:52:13.797" v="357" actId="113"/>
      <pc:docMkLst>
        <pc:docMk/>
      </pc:docMkLst>
      <pc:sldChg chg="setBg">
        <pc:chgData name="Li, Eric" userId="73f64648-5cc5-4491-b49f-26620bbd76e2" providerId="ADAL" clId="{94934827-1C31-43C7-98FC-3DC460946E2C}" dt="2024-04-29T18:12:23.769" v="348"/>
        <pc:sldMkLst>
          <pc:docMk/>
          <pc:sldMk cId="2730054098" sldId="407"/>
        </pc:sldMkLst>
      </pc:sldChg>
      <pc:sldChg chg="modSp mod setBg">
        <pc:chgData name="Li, Eric" userId="73f64648-5cc5-4491-b49f-26620bbd76e2" providerId="ADAL" clId="{94934827-1C31-43C7-98FC-3DC460946E2C}" dt="2024-04-29T18:12:11.627" v="347"/>
        <pc:sldMkLst>
          <pc:docMk/>
          <pc:sldMk cId="3490232871" sldId="410"/>
        </pc:sldMkLst>
        <pc:spChg chg="mod">
          <ac:chgData name="Li, Eric" userId="73f64648-5cc5-4491-b49f-26620bbd76e2" providerId="ADAL" clId="{94934827-1C31-43C7-98FC-3DC460946E2C}" dt="2024-04-29T18:12:06.593" v="346" actId="207"/>
          <ac:spMkLst>
            <pc:docMk/>
            <pc:sldMk cId="3490232871" sldId="410"/>
            <ac:spMk id="12289" creationId="{00000000-0000-0000-0000-000000000000}"/>
          </ac:spMkLst>
        </pc:spChg>
      </pc:sldChg>
      <pc:sldChg chg="setBg">
        <pc:chgData name="Li, Eric" userId="73f64648-5cc5-4491-b49f-26620bbd76e2" providerId="ADAL" clId="{94934827-1C31-43C7-98FC-3DC460946E2C}" dt="2024-04-29T20:46:39.102" v="355"/>
        <pc:sldMkLst>
          <pc:docMk/>
          <pc:sldMk cId="1693442364" sldId="501"/>
        </pc:sldMkLst>
      </pc:sldChg>
      <pc:sldChg chg="setBg">
        <pc:chgData name="Li, Eric" userId="73f64648-5cc5-4491-b49f-26620bbd76e2" providerId="ADAL" clId="{94934827-1C31-43C7-98FC-3DC460946E2C}" dt="2024-04-29T18:07:33.399" v="316"/>
        <pc:sldMkLst>
          <pc:docMk/>
          <pc:sldMk cId="48193041" sldId="511"/>
        </pc:sldMkLst>
      </pc:sldChg>
      <pc:sldChg chg="setBg">
        <pc:chgData name="Li, Eric" userId="73f64648-5cc5-4491-b49f-26620bbd76e2" providerId="ADAL" clId="{94934827-1C31-43C7-98FC-3DC460946E2C}" dt="2024-04-29T18:10:03.989" v="335"/>
        <pc:sldMkLst>
          <pc:docMk/>
          <pc:sldMk cId="198634347" sldId="535"/>
        </pc:sldMkLst>
      </pc:sldChg>
      <pc:sldChg chg="setBg">
        <pc:chgData name="Li, Eric" userId="73f64648-5cc5-4491-b49f-26620bbd76e2" providerId="ADAL" clId="{94934827-1C31-43C7-98FC-3DC460946E2C}" dt="2024-04-29T18:11:29.362" v="342"/>
        <pc:sldMkLst>
          <pc:docMk/>
          <pc:sldMk cId="2251941737" sldId="1226"/>
        </pc:sldMkLst>
      </pc:sldChg>
      <pc:sldChg chg="modSp mod">
        <pc:chgData name="Li, Eric" userId="73f64648-5cc5-4491-b49f-26620bbd76e2" providerId="ADAL" clId="{94934827-1C31-43C7-98FC-3DC460946E2C}" dt="2024-04-29T18:11:56.928" v="343" actId="113"/>
        <pc:sldMkLst>
          <pc:docMk/>
          <pc:sldMk cId="4187869119" sldId="1227"/>
        </pc:sldMkLst>
        <pc:spChg chg="mod">
          <ac:chgData name="Li, Eric" userId="73f64648-5cc5-4491-b49f-26620bbd76e2" providerId="ADAL" clId="{94934827-1C31-43C7-98FC-3DC460946E2C}" dt="2024-04-29T18:11:56.928" v="343" actId="113"/>
          <ac:spMkLst>
            <pc:docMk/>
            <pc:sldMk cId="4187869119" sldId="1227"/>
            <ac:spMk id="11266" creationId="{00000000-0000-0000-0000-000000000000}"/>
          </ac:spMkLst>
        </pc:spChg>
      </pc:sldChg>
      <pc:sldChg chg="setBg">
        <pc:chgData name="Li, Eric" userId="73f64648-5cc5-4491-b49f-26620bbd76e2" providerId="ADAL" clId="{94934827-1C31-43C7-98FC-3DC460946E2C}" dt="2024-04-29T18:10:18.121" v="336"/>
        <pc:sldMkLst>
          <pc:docMk/>
          <pc:sldMk cId="2549611908" sldId="1232"/>
        </pc:sldMkLst>
      </pc:sldChg>
      <pc:sldChg chg="setBg">
        <pc:chgData name="Li, Eric" userId="73f64648-5cc5-4491-b49f-26620bbd76e2" providerId="ADAL" clId="{94934827-1C31-43C7-98FC-3DC460946E2C}" dt="2024-04-29T18:10:29.566" v="338"/>
        <pc:sldMkLst>
          <pc:docMk/>
          <pc:sldMk cId="4138637298" sldId="1233"/>
        </pc:sldMkLst>
      </pc:sldChg>
      <pc:sldChg chg="setBg">
        <pc:chgData name="Li, Eric" userId="73f64648-5cc5-4491-b49f-26620bbd76e2" providerId="ADAL" clId="{94934827-1C31-43C7-98FC-3DC460946E2C}" dt="2024-04-29T18:10:34.350" v="339"/>
        <pc:sldMkLst>
          <pc:docMk/>
          <pc:sldMk cId="1386942433" sldId="1234"/>
        </pc:sldMkLst>
      </pc:sldChg>
      <pc:sldChg chg="setBg">
        <pc:chgData name="Li, Eric" userId="73f64648-5cc5-4491-b49f-26620bbd76e2" providerId="ADAL" clId="{94934827-1C31-43C7-98FC-3DC460946E2C}" dt="2024-04-29T18:10:37.800" v="340"/>
        <pc:sldMkLst>
          <pc:docMk/>
          <pc:sldMk cId="2763149815" sldId="1235"/>
        </pc:sldMkLst>
      </pc:sldChg>
      <pc:sldChg chg="setBg">
        <pc:chgData name="Li, Eric" userId="73f64648-5cc5-4491-b49f-26620bbd76e2" providerId="ADAL" clId="{94934827-1C31-43C7-98FC-3DC460946E2C}" dt="2024-04-29T18:10:47.984" v="341"/>
        <pc:sldMkLst>
          <pc:docMk/>
          <pc:sldMk cId="1655618909" sldId="1237"/>
        </pc:sldMkLst>
      </pc:sldChg>
      <pc:sldChg chg="setBg">
        <pc:chgData name="Li, Eric" userId="73f64648-5cc5-4491-b49f-26620bbd76e2" providerId="ADAL" clId="{94934827-1C31-43C7-98FC-3DC460946E2C}" dt="2024-04-29T20:46:53.636" v="356"/>
        <pc:sldMkLst>
          <pc:docMk/>
          <pc:sldMk cId="3958958470" sldId="1249"/>
        </pc:sldMkLst>
      </pc:sldChg>
      <pc:sldChg chg="setBg">
        <pc:chgData name="Li, Eric" userId="73f64648-5cc5-4491-b49f-26620bbd76e2" providerId="ADAL" clId="{94934827-1C31-43C7-98FC-3DC460946E2C}" dt="2024-04-29T20:37:45.034" v="352"/>
        <pc:sldMkLst>
          <pc:docMk/>
          <pc:sldMk cId="3451104056" sldId="1251"/>
        </pc:sldMkLst>
      </pc:sldChg>
      <pc:sldChg chg="modSp">
        <pc:chgData name="Li, Eric" userId="73f64648-5cc5-4491-b49f-26620bbd76e2" providerId="ADAL" clId="{94934827-1C31-43C7-98FC-3DC460946E2C}" dt="2024-04-29T18:19:31.545" v="351" actId="13926"/>
        <pc:sldMkLst>
          <pc:docMk/>
          <pc:sldMk cId="3867592928" sldId="1258"/>
        </pc:sldMkLst>
        <pc:spChg chg="mod">
          <ac:chgData name="Li, Eric" userId="73f64648-5cc5-4491-b49f-26620bbd76e2" providerId="ADAL" clId="{94934827-1C31-43C7-98FC-3DC460946E2C}" dt="2024-04-29T18:19:31.545" v="351" actId="13926"/>
          <ac:spMkLst>
            <pc:docMk/>
            <pc:sldMk cId="3867592928" sldId="1258"/>
            <ac:spMk id="34818" creationId="{00000000-0000-0000-0000-000000000000}"/>
          </ac:spMkLst>
        </pc:spChg>
      </pc:sldChg>
      <pc:sldChg chg="modSp mod setBg">
        <pc:chgData name="Li, Eric" userId="73f64648-5cc5-4491-b49f-26620bbd76e2" providerId="ADAL" clId="{94934827-1C31-43C7-98FC-3DC460946E2C}" dt="2024-04-29T18:09:01.449" v="322"/>
        <pc:sldMkLst>
          <pc:docMk/>
          <pc:sldMk cId="3180251636" sldId="1260"/>
        </pc:sldMkLst>
        <pc:spChg chg="mod">
          <ac:chgData name="Li, Eric" userId="73f64648-5cc5-4491-b49f-26620bbd76e2" providerId="ADAL" clId="{94934827-1C31-43C7-98FC-3DC460946E2C}" dt="2024-04-29T18:08:51.155" v="321" actId="13926"/>
          <ac:spMkLst>
            <pc:docMk/>
            <pc:sldMk cId="3180251636" sldId="1260"/>
            <ac:spMk id="36866" creationId="{00000000-0000-0000-0000-000000000000}"/>
          </ac:spMkLst>
        </pc:spChg>
      </pc:sldChg>
      <pc:sldChg chg="setBg">
        <pc:chgData name="Li, Eric" userId="73f64648-5cc5-4491-b49f-26620bbd76e2" providerId="ADAL" clId="{94934827-1C31-43C7-98FC-3DC460946E2C}" dt="2024-04-29T18:09:05.089" v="323"/>
        <pc:sldMkLst>
          <pc:docMk/>
          <pc:sldMk cId="4203391580" sldId="1261"/>
        </pc:sldMkLst>
      </pc:sldChg>
      <pc:sldChg chg="modSp mod">
        <pc:chgData name="Li, Eric" userId="73f64648-5cc5-4491-b49f-26620bbd76e2" providerId="ADAL" clId="{94934827-1C31-43C7-98FC-3DC460946E2C}" dt="2024-04-29T18:09:20.712" v="328" actId="13926"/>
        <pc:sldMkLst>
          <pc:docMk/>
          <pc:sldMk cId="3861686185" sldId="1262"/>
        </pc:sldMkLst>
        <pc:spChg chg="mod">
          <ac:chgData name="Li, Eric" userId="73f64648-5cc5-4491-b49f-26620bbd76e2" providerId="ADAL" clId="{94934827-1C31-43C7-98FC-3DC460946E2C}" dt="2024-04-29T18:09:20.712" v="328" actId="13926"/>
          <ac:spMkLst>
            <pc:docMk/>
            <pc:sldMk cId="3861686185" sldId="1262"/>
            <ac:spMk id="38914" creationId="{00000000-0000-0000-0000-000000000000}"/>
          </ac:spMkLst>
        </pc:spChg>
      </pc:sldChg>
      <pc:sldChg chg="modSp mod">
        <pc:chgData name="Li, Eric" userId="73f64648-5cc5-4491-b49f-26620bbd76e2" providerId="ADAL" clId="{94934827-1C31-43C7-98FC-3DC460946E2C}" dt="2024-04-29T18:09:42.552" v="332" actId="207"/>
        <pc:sldMkLst>
          <pc:docMk/>
          <pc:sldMk cId="3952947291" sldId="1263"/>
        </pc:sldMkLst>
        <pc:spChg chg="mod">
          <ac:chgData name="Li, Eric" userId="73f64648-5cc5-4491-b49f-26620bbd76e2" providerId="ADAL" clId="{94934827-1C31-43C7-98FC-3DC460946E2C}" dt="2024-04-29T18:09:36.507" v="329" actId="13926"/>
          <ac:spMkLst>
            <pc:docMk/>
            <pc:sldMk cId="3952947291" sldId="1263"/>
            <ac:spMk id="39937" creationId="{00000000-0000-0000-0000-000000000000}"/>
          </ac:spMkLst>
        </pc:spChg>
        <pc:spChg chg="mod">
          <ac:chgData name="Li, Eric" userId="73f64648-5cc5-4491-b49f-26620bbd76e2" providerId="ADAL" clId="{94934827-1C31-43C7-98FC-3DC460946E2C}" dt="2024-04-29T18:09:42.552" v="332" actId="207"/>
          <ac:spMkLst>
            <pc:docMk/>
            <pc:sldMk cId="3952947291" sldId="1263"/>
            <ac:spMk id="39938" creationId="{00000000-0000-0000-0000-000000000000}"/>
          </ac:spMkLst>
        </pc:spChg>
      </pc:sldChg>
      <pc:sldChg chg="setBg">
        <pc:chgData name="Li, Eric" userId="73f64648-5cc5-4491-b49f-26620bbd76e2" providerId="ADAL" clId="{94934827-1C31-43C7-98FC-3DC460946E2C}" dt="2024-04-29T18:09:52.785" v="334"/>
        <pc:sldMkLst>
          <pc:docMk/>
          <pc:sldMk cId="692772190" sldId="1265"/>
        </pc:sldMkLst>
      </pc:sldChg>
      <pc:sldChg chg="modSp setBg">
        <pc:chgData name="Li, Eric" userId="73f64648-5cc5-4491-b49f-26620bbd76e2" providerId="ADAL" clId="{94934827-1C31-43C7-98FC-3DC460946E2C}" dt="2024-04-29T20:52:13.797" v="357" actId="113"/>
        <pc:sldMkLst>
          <pc:docMk/>
          <pc:sldMk cId="4040423644" sldId="1357"/>
        </pc:sldMkLst>
        <pc:spChg chg="mod">
          <ac:chgData name="Li, Eric" userId="73f64648-5cc5-4491-b49f-26620bbd76e2" providerId="ADAL" clId="{94934827-1C31-43C7-98FC-3DC460946E2C}" dt="2024-04-29T20:52:13.797" v="357" actId="113"/>
          <ac:spMkLst>
            <pc:docMk/>
            <pc:sldMk cId="4040423644" sldId="1357"/>
            <ac:spMk id="3" creationId="{4A9509B9-3557-7FDF-58FB-7AEC5CE9E0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906D1-980A-4A43-B156-8CDED616832B}" type="datetimeFigureOut">
              <a:rPr lang="en-US" smtClean="0"/>
              <a:t>4/29/2024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D6EAD-42DF-3042-82FA-CCB15982D623}" type="slidenum">
              <a:rPr lang="en-US" smtClean="0"/>
              <a:t>‹#›</a:t>
            </a:fld>
            <a:endParaRPr lang="en-US"/>
          </a:p>
        </p:txBody>
      </p:sp>
    </p:spTree>
    <p:extLst>
      <p:ext uri="{BB962C8B-B14F-4D97-AF65-F5344CB8AC3E}">
        <p14:creationId xmlns:p14="http://schemas.microsoft.com/office/powerpoint/2010/main" val="2199929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A01D-746B-E643-96EC-416FDABDFD29}" type="datetimeFigureOut">
              <a:rPr lang="en-US" smtClean="0"/>
              <a:t>4/29/2024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B43EC-27F7-A44D-98E1-E904141C0205}" type="slidenum">
              <a:rPr lang="en-US" smtClean="0"/>
              <a:t>‹#›</a:t>
            </a:fld>
            <a:endParaRPr lang="en-US"/>
          </a:p>
        </p:txBody>
      </p:sp>
    </p:spTree>
    <p:extLst>
      <p:ext uri="{BB962C8B-B14F-4D97-AF65-F5344CB8AC3E}">
        <p14:creationId xmlns:p14="http://schemas.microsoft.com/office/powerpoint/2010/main" val="6072231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92543D-3E34-C148-B8D0-5169A9A4EDC2}" type="slidenum">
              <a:rPr lang="en-US"/>
              <a:pPr/>
              <a:t>2</a:t>
            </a:fld>
            <a:endParaRPr lang="en-US"/>
          </a:p>
        </p:txBody>
      </p:sp>
      <p:sp>
        <p:nvSpPr>
          <p:cNvPr id="4608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42F093-87BD-044A-B481-793F8CCA94CB}" type="slidenum">
              <a:rPr lang="en-US"/>
              <a:pPr/>
              <a:t>11</a:t>
            </a:fld>
            <a:endParaRPr lang="en-US"/>
          </a:p>
        </p:txBody>
      </p:sp>
      <p:sp>
        <p:nvSpPr>
          <p:cNvPr id="317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A986FA-1720-2D40-ADD1-CFD5E23A85EE}" type="slidenum">
              <a:rPr lang="en-US"/>
              <a:pPr/>
              <a:t>12</a:t>
            </a:fld>
            <a:endParaRPr lang="en-US"/>
          </a:p>
        </p:txBody>
      </p:sp>
      <p:sp>
        <p:nvSpPr>
          <p:cNvPr id="3276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7129615-0271-D245-A39D-E720379D1559}" type="slidenum">
              <a:rPr lang="en-US"/>
              <a:pPr/>
              <a:t>13</a:t>
            </a:fld>
            <a:endParaRPr lang="en-US"/>
          </a:p>
        </p:txBody>
      </p:sp>
      <p:sp>
        <p:nvSpPr>
          <p:cNvPr id="552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467554F-6AA3-5648-A6C6-9604F838B91B}" type="slidenum">
              <a:rPr lang="en-US"/>
              <a:pPr/>
              <a:t>15</a:t>
            </a:fld>
            <a:endParaRPr lang="en-US"/>
          </a:p>
        </p:txBody>
      </p:sp>
      <p:sp>
        <p:nvSpPr>
          <p:cNvPr id="563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001D85C-7684-7747-9FF9-89EF04DA4565}" type="slidenum">
              <a:rPr lang="en-US"/>
              <a:pPr/>
              <a:t>19</a:t>
            </a:fld>
            <a:endParaRPr lang="en-US"/>
          </a:p>
        </p:txBody>
      </p:sp>
      <p:sp>
        <p:nvSpPr>
          <p:cNvPr id="5734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5EB8E0-8616-8A49-B101-E4F29DF250CE}" type="slidenum">
              <a:rPr lang="en-US"/>
              <a:pPr/>
              <a:t>20</a:t>
            </a:fld>
            <a:endParaRPr lang="en-US"/>
          </a:p>
        </p:txBody>
      </p:sp>
      <p:sp>
        <p:nvSpPr>
          <p:cNvPr id="5836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FE58F1-0D8E-E54C-9303-8F2465BFB93B}" type="slidenum">
              <a:rPr lang="en-US"/>
              <a:pPr/>
              <a:t>21</a:t>
            </a:fld>
            <a:endParaRPr lang="en-US"/>
          </a:p>
        </p:txBody>
      </p:sp>
      <p:sp>
        <p:nvSpPr>
          <p:cNvPr id="5939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AAA8141-FC6E-0845-A7BB-8A19D100E472}" type="slidenum">
              <a:rPr lang="en-US"/>
              <a:pPr/>
              <a:t>22</a:t>
            </a:fld>
            <a:endParaRPr lang="en-US"/>
          </a:p>
        </p:txBody>
      </p:sp>
      <p:sp>
        <p:nvSpPr>
          <p:cNvPr id="6041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88C77A-BBB4-D549-9509-254688312573}" type="slidenum">
              <a:rPr lang="en-US"/>
              <a:pPr/>
              <a:t>23</a:t>
            </a:fld>
            <a:endParaRPr lang="en-US"/>
          </a:p>
        </p:txBody>
      </p:sp>
      <p:sp>
        <p:nvSpPr>
          <p:cNvPr id="6144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144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A575C2-FD37-F440-8D35-7A7F3280C5D0}" type="slidenum">
              <a:rPr lang="en-US"/>
              <a:pPr/>
              <a:t>24</a:t>
            </a:fld>
            <a:endParaRPr lang="en-US"/>
          </a:p>
        </p:txBody>
      </p:sp>
      <p:sp>
        <p:nvSpPr>
          <p:cNvPr id="624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24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F98AE3-F7E1-D047-9B6A-9AAE5B038BE6}" type="slidenum">
              <a:rPr lang="en-US"/>
              <a:pPr/>
              <a:t>3</a:t>
            </a:fld>
            <a:endParaRPr lang="en-US"/>
          </a:p>
        </p:txBody>
      </p:sp>
      <p:sp>
        <p:nvSpPr>
          <p:cNvPr id="4710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710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2D354C-F33A-2049-B6E9-C60708B69FAB}" type="slidenum">
              <a:rPr lang="en-US"/>
              <a:pPr/>
              <a:t>25</a:t>
            </a:fld>
            <a:endParaRPr lang="en-US"/>
          </a:p>
        </p:txBody>
      </p:sp>
      <p:sp>
        <p:nvSpPr>
          <p:cNvPr id="634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34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171B27-A1E4-D74E-BADC-7A9224DE86FD}" type="slidenum">
              <a:rPr lang="en-US"/>
              <a:pPr/>
              <a:t>26</a:t>
            </a:fld>
            <a:endParaRPr lang="en-US"/>
          </a:p>
        </p:txBody>
      </p:sp>
      <p:sp>
        <p:nvSpPr>
          <p:cNvPr id="645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451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12220A-27AB-AF43-96B5-2D7C7F2EC2D6}" type="slidenum">
              <a:rPr lang="en-US"/>
              <a:pPr/>
              <a:t>27</a:t>
            </a:fld>
            <a:endParaRPr lang="en-US"/>
          </a:p>
        </p:txBody>
      </p:sp>
      <p:sp>
        <p:nvSpPr>
          <p:cNvPr id="655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55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73646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793A93-2CFA-FA42-BD16-9DFB13E58C34}" type="slidenum">
              <a:rPr lang="en-US"/>
              <a:pPr/>
              <a:t>31</a:t>
            </a:fld>
            <a:endParaRPr lang="en-US"/>
          </a:p>
        </p:txBody>
      </p:sp>
      <p:sp>
        <p:nvSpPr>
          <p:cNvPr id="6656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656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058423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6A313FB-141F-2F4B-8A47-8AFAB9557234}" type="slidenum">
              <a:rPr lang="en-US"/>
              <a:pPr/>
              <a:t>32</a:t>
            </a:fld>
            <a:endParaRPr lang="en-US"/>
          </a:p>
        </p:txBody>
      </p:sp>
      <p:sp>
        <p:nvSpPr>
          <p:cNvPr id="6758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758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11349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DDC172-9337-9A4B-9CCC-6FC761609EDA}" type="slidenum">
              <a:rPr lang="en-US"/>
              <a:pPr/>
              <a:t>34</a:t>
            </a:fld>
            <a:endParaRPr lang="en-US"/>
          </a:p>
        </p:txBody>
      </p:sp>
      <p:sp>
        <p:nvSpPr>
          <p:cNvPr id="6860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86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932164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3C68A6-C299-A948-967E-0C52C258E765}" type="slidenum">
              <a:rPr lang="en-US"/>
              <a:pPr/>
              <a:t>35</a:t>
            </a:fld>
            <a:endParaRPr lang="en-US"/>
          </a:p>
        </p:txBody>
      </p:sp>
      <p:sp>
        <p:nvSpPr>
          <p:cNvPr id="6963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696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20533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1693F8A-55C0-B249-B314-FAC6593A32DC}" type="slidenum">
              <a:rPr lang="en-US"/>
              <a:pPr/>
              <a:t>36</a:t>
            </a:fld>
            <a:endParaRPr lang="en-US"/>
          </a:p>
        </p:txBody>
      </p:sp>
      <p:sp>
        <p:nvSpPr>
          <p:cNvPr id="7065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065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08384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E51C04-3701-9C41-9AB4-220CD8E5526B}" type="slidenum">
              <a:rPr lang="en-US"/>
              <a:pPr/>
              <a:t>37</a:t>
            </a:fld>
            <a:endParaRPr lang="en-US"/>
          </a:p>
        </p:txBody>
      </p:sp>
      <p:sp>
        <p:nvSpPr>
          <p:cNvPr id="7168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168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40484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7F74E9-0915-D848-8D3A-9262202E3475}" type="slidenum">
              <a:rPr lang="en-US"/>
              <a:pPr/>
              <a:t>38</a:t>
            </a:fld>
            <a:endParaRPr lang="en-US"/>
          </a:p>
        </p:txBody>
      </p:sp>
      <p:sp>
        <p:nvSpPr>
          <p:cNvPr id="8089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8089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7828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E3C142B-AB24-A243-A611-7B5E44658755}" type="slidenum">
              <a:rPr lang="en-US"/>
              <a:pPr/>
              <a:t>4</a:t>
            </a:fld>
            <a:endParaRPr lang="en-US"/>
          </a:p>
        </p:txBody>
      </p:sp>
      <p:sp>
        <p:nvSpPr>
          <p:cNvPr id="4812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848">
              <a:defRPr sz="1600">
                <a:solidFill>
                  <a:schemeClr val="tx1"/>
                </a:solidFill>
                <a:latin typeface="Tahoma" charset="0"/>
                <a:ea typeface="ＭＳ Ｐゴシック" charset="0"/>
              </a:defRPr>
            </a:lvl1pPr>
            <a:lvl2pPr marL="727348" indent="-279749" defTabSz="913848">
              <a:defRPr sz="1600">
                <a:solidFill>
                  <a:schemeClr val="tx1"/>
                </a:solidFill>
                <a:latin typeface="Tahoma" charset="0"/>
                <a:ea typeface="ＭＳ Ｐゴシック" charset="0"/>
              </a:defRPr>
            </a:lvl2pPr>
            <a:lvl3pPr marL="1118997" indent="-223799" defTabSz="913848">
              <a:defRPr sz="1600">
                <a:solidFill>
                  <a:schemeClr val="tx1"/>
                </a:solidFill>
                <a:latin typeface="Tahoma" charset="0"/>
                <a:ea typeface="ＭＳ Ｐゴシック" charset="0"/>
              </a:defRPr>
            </a:lvl3pPr>
            <a:lvl4pPr marL="1566596" indent="-223799" defTabSz="913848">
              <a:defRPr sz="1600">
                <a:solidFill>
                  <a:schemeClr val="tx1"/>
                </a:solidFill>
                <a:latin typeface="Tahoma" charset="0"/>
                <a:ea typeface="ＭＳ Ｐゴシック" charset="0"/>
              </a:defRPr>
            </a:lvl4pPr>
            <a:lvl5pPr marL="2014195" indent="-223799" defTabSz="913848">
              <a:defRPr sz="1600">
                <a:solidFill>
                  <a:schemeClr val="tx1"/>
                </a:solidFill>
                <a:latin typeface="Tahoma" charset="0"/>
                <a:ea typeface="ＭＳ Ｐゴシック" charset="0"/>
              </a:defRPr>
            </a:lvl5pPr>
            <a:lvl6pPr marL="2461793" indent="-223799" algn="ctr" defTabSz="913848" eaLnBrk="0" fontAlgn="base" hangingPunct="0">
              <a:spcBef>
                <a:spcPct val="0"/>
              </a:spcBef>
              <a:spcAft>
                <a:spcPct val="0"/>
              </a:spcAft>
              <a:defRPr sz="1600">
                <a:solidFill>
                  <a:schemeClr val="tx1"/>
                </a:solidFill>
                <a:latin typeface="Tahoma" charset="0"/>
                <a:ea typeface="ＭＳ Ｐゴシック" charset="0"/>
              </a:defRPr>
            </a:lvl6pPr>
            <a:lvl7pPr marL="2909392" indent="-223799" algn="ctr" defTabSz="913848" eaLnBrk="0" fontAlgn="base" hangingPunct="0">
              <a:spcBef>
                <a:spcPct val="0"/>
              </a:spcBef>
              <a:spcAft>
                <a:spcPct val="0"/>
              </a:spcAft>
              <a:defRPr sz="1600">
                <a:solidFill>
                  <a:schemeClr val="tx1"/>
                </a:solidFill>
                <a:latin typeface="Tahoma" charset="0"/>
                <a:ea typeface="ＭＳ Ｐゴシック" charset="0"/>
              </a:defRPr>
            </a:lvl7pPr>
            <a:lvl8pPr marL="3356991" indent="-223799" algn="ctr" defTabSz="913848" eaLnBrk="0" fontAlgn="base" hangingPunct="0">
              <a:spcBef>
                <a:spcPct val="0"/>
              </a:spcBef>
              <a:spcAft>
                <a:spcPct val="0"/>
              </a:spcAft>
              <a:defRPr sz="1600">
                <a:solidFill>
                  <a:schemeClr val="tx1"/>
                </a:solidFill>
                <a:latin typeface="Tahoma" charset="0"/>
                <a:ea typeface="ＭＳ Ｐゴシック" charset="0"/>
              </a:defRPr>
            </a:lvl8pPr>
            <a:lvl9pPr marL="3804590" indent="-223799" algn="ctr" defTabSz="913848" eaLnBrk="0" fontAlgn="base" hangingPunct="0">
              <a:spcBef>
                <a:spcPct val="0"/>
              </a:spcBef>
              <a:spcAft>
                <a:spcPct val="0"/>
              </a:spcAft>
              <a:defRPr sz="1600">
                <a:solidFill>
                  <a:schemeClr val="tx1"/>
                </a:solidFill>
                <a:latin typeface="Tahoma" charset="0"/>
                <a:ea typeface="ＭＳ Ｐゴシック" charset="0"/>
              </a:defRPr>
            </a:lvl9pPr>
          </a:lstStyle>
          <a:p>
            <a:pPr>
              <a:defRPr/>
            </a:pPr>
            <a:fld id="{87C95A99-E98C-3C41-96AF-35CF6E1A7AA5}" type="slidenum">
              <a:rPr lang="en-US" sz="1200">
                <a:latin typeface="Times New Roman" charset="0"/>
              </a:rPr>
              <a:pPr>
                <a:defRPr/>
              </a:pPr>
              <a:t>41</a:t>
            </a:fld>
            <a:endParaRPr lang="en-US" sz="1200">
              <a:latin typeface="Times New Roman"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3440307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3848">
              <a:defRPr sz="1600">
                <a:solidFill>
                  <a:schemeClr val="tx1"/>
                </a:solidFill>
                <a:latin typeface="Tahoma" charset="0"/>
                <a:ea typeface="ＭＳ Ｐゴシック" charset="0"/>
              </a:defRPr>
            </a:lvl1pPr>
            <a:lvl2pPr marL="727348" indent="-279749" defTabSz="913848">
              <a:defRPr sz="1600">
                <a:solidFill>
                  <a:schemeClr val="tx1"/>
                </a:solidFill>
                <a:latin typeface="Tahoma" charset="0"/>
                <a:ea typeface="ＭＳ Ｐゴシック" charset="0"/>
              </a:defRPr>
            </a:lvl2pPr>
            <a:lvl3pPr marL="1118997" indent="-223799" defTabSz="913848">
              <a:defRPr sz="1600">
                <a:solidFill>
                  <a:schemeClr val="tx1"/>
                </a:solidFill>
                <a:latin typeface="Tahoma" charset="0"/>
                <a:ea typeface="ＭＳ Ｐゴシック" charset="0"/>
              </a:defRPr>
            </a:lvl3pPr>
            <a:lvl4pPr marL="1566596" indent="-223799" defTabSz="913848">
              <a:defRPr sz="1600">
                <a:solidFill>
                  <a:schemeClr val="tx1"/>
                </a:solidFill>
                <a:latin typeface="Tahoma" charset="0"/>
                <a:ea typeface="ＭＳ Ｐゴシック" charset="0"/>
              </a:defRPr>
            </a:lvl4pPr>
            <a:lvl5pPr marL="2014195" indent="-223799" defTabSz="913848">
              <a:defRPr sz="1600">
                <a:solidFill>
                  <a:schemeClr val="tx1"/>
                </a:solidFill>
                <a:latin typeface="Tahoma" charset="0"/>
                <a:ea typeface="ＭＳ Ｐゴシック" charset="0"/>
              </a:defRPr>
            </a:lvl5pPr>
            <a:lvl6pPr marL="2461793" indent="-223799" algn="ctr" defTabSz="913848" eaLnBrk="0" fontAlgn="base" hangingPunct="0">
              <a:spcBef>
                <a:spcPct val="0"/>
              </a:spcBef>
              <a:spcAft>
                <a:spcPct val="0"/>
              </a:spcAft>
              <a:defRPr sz="1600">
                <a:solidFill>
                  <a:schemeClr val="tx1"/>
                </a:solidFill>
                <a:latin typeface="Tahoma" charset="0"/>
                <a:ea typeface="ＭＳ Ｐゴシック" charset="0"/>
              </a:defRPr>
            </a:lvl6pPr>
            <a:lvl7pPr marL="2909392" indent="-223799" algn="ctr" defTabSz="913848" eaLnBrk="0" fontAlgn="base" hangingPunct="0">
              <a:spcBef>
                <a:spcPct val="0"/>
              </a:spcBef>
              <a:spcAft>
                <a:spcPct val="0"/>
              </a:spcAft>
              <a:defRPr sz="1600">
                <a:solidFill>
                  <a:schemeClr val="tx1"/>
                </a:solidFill>
                <a:latin typeface="Tahoma" charset="0"/>
                <a:ea typeface="ＭＳ Ｐゴシック" charset="0"/>
              </a:defRPr>
            </a:lvl7pPr>
            <a:lvl8pPr marL="3356991" indent="-223799" algn="ctr" defTabSz="913848" eaLnBrk="0" fontAlgn="base" hangingPunct="0">
              <a:spcBef>
                <a:spcPct val="0"/>
              </a:spcBef>
              <a:spcAft>
                <a:spcPct val="0"/>
              </a:spcAft>
              <a:defRPr sz="1600">
                <a:solidFill>
                  <a:schemeClr val="tx1"/>
                </a:solidFill>
                <a:latin typeface="Tahoma" charset="0"/>
                <a:ea typeface="ＭＳ Ｐゴシック" charset="0"/>
              </a:defRPr>
            </a:lvl8pPr>
            <a:lvl9pPr marL="3804590" indent="-223799" algn="ctr" defTabSz="913848" eaLnBrk="0" fontAlgn="base" hangingPunct="0">
              <a:spcBef>
                <a:spcPct val="0"/>
              </a:spcBef>
              <a:spcAft>
                <a:spcPct val="0"/>
              </a:spcAft>
              <a:defRPr sz="1600">
                <a:solidFill>
                  <a:schemeClr val="tx1"/>
                </a:solidFill>
                <a:latin typeface="Tahoma" charset="0"/>
                <a:ea typeface="ＭＳ Ｐゴシック" charset="0"/>
              </a:defRPr>
            </a:lvl9pPr>
          </a:lstStyle>
          <a:p>
            <a:pPr>
              <a:defRPr/>
            </a:pPr>
            <a:fld id="{27C97000-7758-C744-9F2B-853D51EC6D05}" type="slidenum">
              <a:rPr lang="en-US" sz="1200">
                <a:latin typeface="Times New Roman" charset="0"/>
              </a:rPr>
              <a:pPr>
                <a:defRPr/>
              </a:pPr>
              <a:t>42</a:t>
            </a:fld>
            <a:endParaRPr lang="en-US" sz="1200">
              <a:latin typeface="Times New Roman"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2755554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B01A02B-01B5-E04A-9489-AF53264B57E6}" type="slidenum">
              <a:rPr lang="en-US"/>
              <a:pPr/>
              <a:t>44</a:t>
            </a:fld>
            <a:endParaRPr lang="en-US"/>
          </a:p>
        </p:txBody>
      </p:sp>
      <p:sp>
        <p:nvSpPr>
          <p:cNvPr id="7270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367907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44E8E2-69EB-3D40-9660-74EBB381CFDB}" type="slidenum">
              <a:rPr lang="en-US"/>
              <a:pPr/>
              <a:t>45</a:t>
            </a:fld>
            <a:endParaRPr lang="en-US"/>
          </a:p>
        </p:txBody>
      </p:sp>
      <p:sp>
        <p:nvSpPr>
          <p:cNvPr id="7372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373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87871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66B0FE-345A-074B-B4A9-81865D0FC9DB}" type="slidenum">
              <a:rPr lang="en-US"/>
              <a:pPr/>
              <a:t>47</a:t>
            </a:fld>
            <a:endParaRPr lang="en-US"/>
          </a:p>
        </p:txBody>
      </p:sp>
      <p:sp>
        <p:nvSpPr>
          <p:cNvPr id="747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475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88562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47BE114-0779-F04E-B228-5EAE312EEB9E}" type="slidenum">
              <a:rPr lang="en-US"/>
              <a:pPr/>
              <a:t>51</a:t>
            </a:fld>
            <a:endParaRPr lang="en-US"/>
          </a:p>
        </p:txBody>
      </p:sp>
      <p:sp>
        <p:nvSpPr>
          <p:cNvPr id="757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237196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C8E70-C9BF-3645-BA92-9FC058C0BBCF}" type="slidenum">
              <a:rPr lang="en-US"/>
              <a:pPr/>
              <a:t>52</a:t>
            </a:fld>
            <a:endParaRPr lang="en-US"/>
          </a:p>
        </p:txBody>
      </p:sp>
      <p:sp>
        <p:nvSpPr>
          <p:cNvPr id="7680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680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33289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96D130-2EB3-6141-9C05-941A49E1A650}" type="slidenum">
              <a:rPr lang="en-US"/>
              <a:pPr/>
              <a:t>53</a:t>
            </a:fld>
            <a:endParaRPr lang="en-US"/>
          </a:p>
        </p:txBody>
      </p:sp>
      <p:sp>
        <p:nvSpPr>
          <p:cNvPr id="778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782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9115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BD821B-316F-B943-9F1A-2FA3C95E7C29}" type="slidenum">
              <a:rPr lang="en-US"/>
              <a:pPr/>
              <a:t>54</a:t>
            </a:fld>
            <a:endParaRPr lang="en-US"/>
          </a:p>
        </p:txBody>
      </p:sp>
      <p:sp>
        <p:nvSpPr>
          <p:cNvPr id="7884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030224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F1415D-3DC6-4A43-A56F-F833E42C591C}" type="slidenum">
              <a:rPr lang="en-US"/>
              <a:pPr/>
              <a:t>55</a:t>
            </a:fld>
            <a:endParaRPr lang="en-US"/>
          </a:p>
        </p:txBody>
      </p:sp>
      <p:sp>
        <p:nvSpPr>
          <p:cNvPr id="798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7987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07495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70149F-EC15-8041-813B-9ADD6B008B75}" type="slidenum">
              <a:rPr lang="en-US"/>
              <a:pPr/>
              <a:t>5</a:t>
            </a:fld>
            <a:endParaRPr lang="en-US"/>
          </a:p>
        </p:txBody>
      </p:sp>
      <p:sp>
        <p:nvSpPr>
          <p:cNvPr id="4915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3EECA4-A923-3742-95C7-9DAEF1026334}" type="slidenum">
              <a:rPr lang="en-US"/>
              <a:pPr/>
              <a:t>56</a:t>
            </a:fld>
            <a:endParaRPr lang="en-US"/>
          </a:p>
        </p:txBody>
      </p:sp>
      <p:sp>
        <p:nvSpPr>
          <p:cNvPr id="8192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8192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36214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6C3FE8-04FD-6044-A533-87F0A694F2A2}" type="slidenum">
              <a:rPr lang="en-US"/>
              <a:pPr/>
              <a:t>6</a:t>
            </a:fld>
            <a:endParaRPr lang="en-US"/>
          </a:p>
        </p:txBody>
      </p:sp>
      <p:sp>
        <p:nvSpPr>
          <p:cNvPr id="5017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F9AB88-3BBF-AE47-82BC-5C4C5C8E4635}" type="slidenum">
              <a:rPr lang="en-US"/>
              <a:pPr/>
              <a:t>7</a:t>
            </a:fld>
            <a:endParaRPr lang="en-US"/>
          </a:p>
        </p:txBody>
      </p:sp>
      <p:sp>
        <p:nvSpPr>
          <p:cNvPr id="5120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2E61915-14FF-A54D-9BFF-183A2DB742C4}" type="slidenum">
              <a:rPr lang="en-US"/>
              <a:pPr/>
              <a:t>8</a:t>
            </a:fld>
            <a:endParaRPr lang="en-US"/>
          </a:p>
        </p:txBody>
      </p:sp>
      <p:sp>
        <p:nvSpPr>
          <p:cNvPr id="5222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F918D8-7771-004C-A0EA-C3350CCC01CA}" type="slidenum">
              <a:rPr lang="en-US"/>
              <a:pPr/>
              <a:t>9</a:t>
            </a:fld>
            <a:endParaRPr lang="en-US"/>
          </a:p>
        </p:txBody>
      </p:sp>
      <p:sp>
        <p:nvSpPr>
          <p:cNvPr id="5324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E5A12D-590C-2944-9797-4DFECAD99C6F}" type="slidenum">
              <a:rPr lang="en-US"/>
              <a:pPr/>
              <a:t>10</a:t>
            </a:fld>
            <a:endParaRPr lang="en-US"/>
          </a:p>
        </p:txBody>
      </p:sp>
      <p:sp>
        <p:nvSpPr>
          <p:cNvPr id="5427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Click to edit Master subtitle style</a:t>
            </a:r>
            <a:endParaRPr lang="en-US" dirty="0"/>
          </a:p>
        </p:txBody>
      </p:sp>
      <p:sp>
        <p:nvSpPr>
          <p:cNvPr id="4" name="Date Placeholder 3"/>
          <p:cNvSpPr>
            <a:spLocks noGrp="1"/>
          </p:cNvSpPr>
          <p:nvPr>
            <p:ph type="dt" sz="half" idx="10"/>
          </p:nvPr>
        </p:nvSpPr>
        <p:spPr/>
        <p:txBody>
          <a:bodyPr/>
          <a:lstStyle/>
          <a:p>
            <a:fld id="{4F95BB3F-47CF-224E-BAA7-DF13ACCF529D}"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62833D5-5BFB-054B-A99B-9345BD7034C5}"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8B5545B-BB5D-3849-83ED-581BC7D707AE}"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p:txBody>
          <a:bodyPr/>
          <a:lstStyle/>
          <a:p>
            <a:fld id="{93A99FE2-C1DA-3240-9351-F20848682D8F}"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20CBD9F-58FC-E64B-BE18-26996B712546}"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BA46C5C6-2DAA-6945-B29E-CC684D9B0BD3}"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CDE35557-0BF0-184C-AA32-B4AD2FFC7FFF}"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A1A3098-9FEF-3F40-9A04-44962B6B71C6}"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859-53E8-3946-B36C-7DA230870D5C}"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BC0EC6A1-1559-E945-8972-85504D27564B}"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ACDE0F93-C756-7448-B557-B8EBC6AA5176}"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86D6-0512-3C49-BE91-655A3803DD6C}" type="datetime1">
              <a:rPr lang="en-US" smtClean="0"/>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aOLxQGLJouI?si=ULpZNduoEF2wrf3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93" y="85725"/>
            <a:ext cx="8890461" cy="1143000"/>
          </a:xfrm>
        </p:spPr>
        <p:txBody>
          <a:bodyPr>
            <a:normAutofit/>
          </a:bodyPr>
          <a:lstStyle/>
          <a:p>
            <a:r>
              <a:rPr lang="en-US" dirty="0"/>
              <a:t>Welcome to the Transport Layer!</a:t>
            </a:r>
          </a:p>
        </p:txBody>
      </p:sp>
      <p:pic>
        <p:nvPicPr>
          <p:cNvPr id="4" name="Content Placeholder 3"/>
          <p:cNvPicPr>
            <a:picLocks noGrp="1" noChangeAspect="1"/>
          </p:cNvPicPr>
          <p:nvPr>
            <p:ph idx="1"/>
          </p:nvPr>
        </p:nvPicPr>
        <p:blipFill>
          <a:blip r:embed="rId2"/>
          <a:srcRect l="-31475" r="-31475"/>
          <a:stretch>
            <a:fillRect/>
          </a:stretch>
        </p:blipFill>
        <p:spPr/>
      </p:pic>
    </p:spTree>
    <p:extLst>
      <p:ext uri="{BB962C8B-B14F-4D97-AF65-F5344CB8AC3E}">
        <p14:creationId xmlns:p14="http://schemas.microsoft.com/office/powerpoint/2010/main" val="3289956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lstStyle/>
          <a:p>
            <a:r>
              <a:rPr lang="en-US"/>
              <a:t>TCP Details – continued</a:t>
            </a:r>
          </a:p>
        </p:txBody>
      </p:sp>
      <p:sp>
        <p:nvSpPr>
          <p:cNvPr id="14338" name="Rectangle 2"/>
          <p:cNvSpPr>
            <a:spLocks noGrp="1" noChangeArrowheads="1"/>
          </p:cNvSpPr>
          <p:nvPr>
            <p:ph type="body" idx="1"/>
          </p:nvPr>
        </p:nvSpPr>
        <p:spPr/>
        <p:txBody>
          <a:bodyPr>
            <a:normAutofit/>
          </a:bodyPr>
          <a:lstStyle/>
          <a:p>
            <a:r>
              <a:rPr lang="en-US" dirty="0"/>
              <a:t>Receiver can send additional acknowledgments whenever buffer space becomes available</a:t>
            </a:r>
          </a:p>
          <a:p>
            <a:r>
              <a:rPr lang="en-US" dirty="0"/>
              <a:t>Data flow may be shut down in one direction</a:t>
            </a:r>
          </a:p>
          <a:p>
            <a:r>
              <a:rPr lang="en-US" dirty="0"/>
              <a:t>Connections started reliably and terminated gracefully</a:t>
            </a:r>
          </a:p>
        </p:txBody>
      </p:sp>
    </p:spTree>
    <p:extLst>
      <p:ext uri="{BB962C8B-B14F-4D97-AF65-F5344CB8AC3E}">
        <p14:creationId xmlns:p14="http://schemas.microsoft.com/office/powerpoint/2010/main" val="313086756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US"/>
              <a:t>Waging War</a:t>
            </a:r>
          </a:p>
        </p:txBody>
      </p:sp>
      <p:sp>
        <p:nvSpPr>
          <p:cNvPr id="6146" name="Rectangle 2"/>
          <p:cNvSpPr>
            <a:spLocks noGrp="1" noChangeArrowheads="1"/>
          </p:cNvSpPr>
          <p:nvPr>
            <p:ph type="body" idx="1"/>
          </p:nvPr>
        </p:nvSpPr>
        <p:spPr/>
        <p:txBody>
          <a:bodyPr>
            <a:normAutofit fontScale="85000" lnSpcReduction="20000"/>
          </a:bodyPr>
          <a:lstStyle/>
          <a:p>
            <a:r>
              <a:rPr lang="en-US" dirty="0"/>
              <a:t>Two generals, two armies, one city</a:t>
            </a:r>
          </a:p>
          <a:p>
            <a:r>
              <a:rPr lang="en-US" dirty="0"/>
              <a:t>Encamped on hills outside city</a:t>
            </a:r>
          </a:p>
          <a:p>
            <a:pPr lvl="1"/>
            <a:r>
              <a:rPr lang="en-US" dirty="0"/>
              <a:t>City is in valley and defended by own troops</a:t>
            </a:r>
          </a:p>
          <a:p>
            <a:r>
              <a:rPr lang="en-US" dirty="0"/>
              <a:t>Can only communicate via messengers</a:t>
            </a:r>
          </a:p>
          <a:p>
            <a:pPr lvl="1"/>
            <a:r>
              <a:rPr lang="en-US" dirty="0"/>
              <a:t>These messengers must pass through the valley</a:t>
            </a:r>
          </a:p>
          <a:p>
            <a:pPr lvl="1"/>
            <a:r>
              <a:rPr lang="en-US" dirty="0"/>
              <a:t>The messengers may be intercepted</a:t>
            </a:r>
          </a:p>
          <a:p>
            <a:r>
              <a:rPr lang="en-US" dirty="0"/>
              <a:t>Both generals agree to attack, but haven't decided when to attack</a:t>
            </a:r>
          </a:p>
          <a:p>
            <a:r>
              <a:rPr lang="en-US" dirty="0"/>
              <a:t>Attack must be synchronous or it will fail</a:t>
            </a:r>
          </a:p>
          <a:p>
            <a:r>
              <a:rPr lang="en-US" dirty="0"/>
              <a:t>Now, solve the problem.</a:t>
            </a:r>
          </a:p>
          <a:p>
            <a:r>
              <a:rPr lang="en-US" dirty="0"/>
              <a:t>Go.</a:t>
            </a:r>
          </a:p>
        </p:txBody>
      </p:sp>
    </p:spTree>
    <p:extLst>
      <p:ext uri="{BB962C8B-B14F-4D97-AF65-F5344CB8AC3E}">
        <p14:creationId xmlns:p14="http://schemas.microsoft.com/office/powerpoint/2010/main" val="60462897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n-US"/>
              <a:t>You can't win this war.</a:t>
            </a:r>
          </a:p>
        </p:txBody>
      </p:sp>
      <p:sp>
        <p:nvSpPr>
          <p:cNvPr id="7170" name="Rectangle 2"/>
          <p:cNvSpPr>
            <a:spLocks noGrp="1" noChangeArrowheads="1"/>
          </p:cNvSpPr>
          <p:nvPr>
            <p:ph type="body" idx="1"/>
          </p:nvPr>
        </p:nvSpPr>
        <p:spPr/>
        <p:txBody>
          <a:bodyPr/>
          <a:lstStyle/>
          <a:p>
            <a:r>
              <a:rPr lang="en-US"/>
              <a:t>The Byzantine Generals Problem cannot be solved with certainty.</a:t>
            </a:r>
          </a:p>
          <a:p>
            <a:pPr lvl="1"/>
            <a:r>
              <a:rPr lang="en-US"/>
              <a:t>Mathematical proof from 1975</a:t>
            </a:r>
          </a:p>
          <a:p>
            <a:r>
              <a:rPr lang="en-US"/>
              <a:t>Why the heck does this have to do with computer networking?</a:t>
            </a:r>
          </a:p>
          <a:p>
            <a:r>
              <a:rPr lang="en-US"/>
              <a:t>Given the problem can't be solved, what do we do?</a:t>
            </a:r>
          </a:p>
        </p:txBody>
      </p:sp>
    </p:spTree>
    <p:extLst>
      <p:ext uri="{BB962C8B-B14F-4D97-AF65-F5344CB8AC3E}">
        <p14:creationId xmlns:p14="http://schemas.microsoft.com/office/powerpoint/2010/main" val="32619566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normAutofit fontScale="90000"/>
          </a:bodyPr>
          <a:lstStyle/>
          <a:p>
            <a:r>
              <a:rPr lang="en-US" dirty="0"/>
              <a:t>Three Way Handshake for Connection Start-up</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600" y="2164548"/>
            <a:ext cx="4976640" cy="32273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93049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A2B4-8E47-70F3-FB4F-D2EA589DB4F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A4AA8A5-8588-2EED-B962-AEB331B6EBD2}"/>
              </a:ext>
            </a:extLst>
          </p:cNvPr>
          <p:cNvSpPr>
            <a:spLocks noGrp="1"/>
          </p:cNvSpPr>
          <p:nvPr>
            <p:ph idx="1"/>
          </p:nvPr>
        </p:nvSpPr>
        <p:spPr/>
        <p:txBody>
          <a:bodyPr/>
          <a:lstStyle/>
          <a:p>
            <a:r>
              <a:rPr lang="en-US" dirty="0">
                <a:hlinkClick r:id="rId2"/>
              </a:rPr>
              <a:t>https://youtu.be/aOLxQGLJouI?si=ULpZNduoEF2wrf3d</a:t>
            </a:r>
            <a:endParaRPr lang="en-US" dirty="0"/>
          </a:p>
          <a:p>
            <a:endParaRPr lang="en-US" dirty="0"/>
          </a:p>
        </p:txBody>
      </p:sp>
      <p:sp>
        <p:nvSpPr>
          <p:cNvPr id="4" name="Slide Number Placeholder 3">
            <a:extLst>
              <a:ext uri="{FF2B5EF4-FFF2-40B4-BE49-F238E27FC236}">
                <a16:creationId xmlns:a16="http://schemas.microsoft.com/office/drawing/2014/main" id="{D1429B38-3CBC-9840-425A-235FD41E26DE}"/>
              </a:ext>
            </a:extLst>
          </p:cNvPr>
          <p:cNvSpPr>
            <a:spLocks noGrp="1"/>
          </p:cNvSpPr>
          <p:nvPr>
            <p:ph type="sldNum" sz="quarter" idx="12"/>
          </p:nvPr>
        </p:nvSpPr>
        <p:spPr/>
        <p:txBody>
          <a:bodyPr/>
          <a:lstStyle/>
          <a:p>
            <a:fld id="{C0E55A7D-A780-DD49-A399-CF576673C229}" type="slidenum">
              <a:rPr lang="en-US" smtClean="0"/>
              <a:t>14</a:t>
            </a:fld>
            <a:endParaRPr lang="en-US"/>
          </a:p>
        </p:txBody>
      </p:sp>
    </p:spTree>
    <p:extLst>
      <p:ext uri="{BB962C8B-B14F-4D97-AF65-F5344CB8AC3E}">
        <p14:creationId xmlns:p14="http://schemas.microsoft.com/office/powerpoint/2010/main" val="131704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t>TCP Segment Format</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863" y="1807390"/>
            <a:ext cx="5301171" cy="414565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496119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B320-6E15-143B-21CF-1FC0C691210E}"/>
              </a:ext>
            </a:extLst>
          </p:cNvPr>
          <p:cNvSpPr>
            <a:spLocks noGrp="1"/>
          </p:cNvSpPr>
          <p:nvPr>
            <p:ph type="title"/>
          </p:nvPr>
        </p:nvSpPr>
        <p:spPr/>
        <p:txBody>
          <a:bodyPr/>
          <a:lstStyle/>
          <a:p>
            <a:r>
              <a:rPr lang="en-US" dirty="0"/>
              <a:t>Details</a:t>
            </a:r>
          </a:p>
        </p:txBody>
      </p:sp>
      <p:sp>
        <p:nvSpPr>
          <p:cNvPr id="3" name="Content Placeholder 2">
            <a:extLst>
              <a:ext uri="{FF2B5EF4-FFF2-40B4-BE49-F238E27FC236}">
                <a16:creationId xmlns:a16="http://schemas.microsoft.com/office/drawing/2014/main" id="{4A9509B9-3557-7FDF-58FB-7AEC5CE9E0D7}"/>
              </a:ext>
            </a:extLst>
          </p:cNvPr>
          <p:cNvSpPr>
            <a:spLocks noGrp="1"/>
          </p:cNvSpPr>
          <p:nvPr>
            <p:ph idx="1"/>
          </p:nvPr>
        </p:nvSpPr>
        <p:spPr/>
        <p:txBody>
          <a:bodyPr>
            <a:normAutofit/>
          </a:bodyPr>
          <a:lstStyle/>
          <a:p>
            <a:r>
              <a:rPr lang="en-US" sz="1800" dirty="0"/>
              <a:t>The </a:t>
            </a:r>
            <a:r>
              <a:rPr lang="en-US" sz="1800" dirty="0" err="1"/>
              <a:t>SrcPort</a:t>
            </a:r>
            <a:r>
              <a:rPr lang="en-US" sz="1800" dirty="0"/>
              <a:t> and </a:t>
            </a:r>
            <a:r>
              <a:rPr lang="en-US" sz="1800" dirty="0" err="1"/>
              <a:t>DstPort</a:t>
            </a:r>
            <a:r>
              <a:rPr lang="en-US" sz="1800" dirty="0"/>
              <a:t> fields identify the source and destination ports, respectively, just as in UDP. These two fields, plus the source and destination IP addresses, combine to uniquely identify each TCP connection. That is, TCP’s </a:t>
            </a:r>
            <a:r>
              <a:rPr lang="en-US" sz="1800" dirty="0" err="1"/>
              <a:t>demux</a:t>
            </a:r>
            <a:r>
              <a:rPr lang="en-US" sz="1800" dirty="0"/>
              <a:t> key is given by the 4-tuple</a:t>
            </a:r>
          </a:p>
          <a:p>
            <a:pPr marL="0" indent="0">
              <a:buNone/>
            </a:pPr>
            <a:r>
              <a:rPr lang="en-US" sz="1800" dirty="0"/>
              <a:t>         (</a:t>
            </a:r>
            <a:r>
              <a:rPr lang="en-US" sz="1800" dirty="0" err="1"/>
              <a:t>SrcPort</a:t>
            </a:r>
            <a:r>
              <a:rPr lang="en-US" sz="1800" dirty="0"/>
              <a:t>, </a:t>
            </a:r>
            <a:r>
              <a:rPr lang="en-US" sz="1800" dirty="0" err="1"/>
              <a:t>SrcIPAddr</a:t>
            </a:r>
            <a:r>
              <a:rPr lang="en-US" sz="1800" dirty="0"/>
              <a:t>, </a:t>
            </a:r>
            <a:r>
              <a:rPr lang="en-US" sz="1800" dirty="0" err="1"/>
              <a:t>DstPort</a:t>
            </a:r>
            <a:r>
              <a:rPr lang="en-US" sz="1800" dirty="0"/>
              <a:t>, </a:t>
            </a:r>
            <a:r>
              <a:rPr lang="en-US" sz="1800" dirty="0" err="1"/>
              <a:t>DstIPAddr</a:t>
            </a:r>
            <a:r>
              <a:rPr lang="en-US" sz="1800" dirty="0"/>
              <a:t>)</a:t>
            </a:r>
          </a:p>
          <a:p>
            <a:endParaRPr lang="en-US" sz="1800" dirty="0"/>
          </a:p>
          <a:p>
            <a:r>
              <a:rPr lang="en-US" sz="1800" dirty="0"/>
              <a:t>The Acknowledgement, </a:t>
            </a:r>
            <a:r>
              <a:rPr lang="en-US" sz="1800" dirty="0" err="1"/>
              <a:t>SequenceNum</a:t>
            </a:r>
            <a:r>
              <a:rPr lang="en-US" sz="1800" dirty="0"/>
              <a:t>, and </a:t>
            </a:r>
            <a:r>
              <a:rPr lang="en-US" sz="1800" dirty="0" err="1"/>
              <a:t>AdvertisedWindow</a:t>
            </a:r>
            <a:r>
              <a:rPr lang="en-US" sz="1800" dirty="0"/>
              <a:t> fields are all involved in TCP’s sliding window algorithm.</a:t>
            </a:r>
          </a:p>
          <a:p>
            <a:endParaRPr lang="en-US" sz="1800" dirty="0"/>
          </a:p>
          <a:p>
            <a:r>
              <a:rPr lang="en-US" sz="1800" dirty="0"/>
              <a:t>Because TCP is a byte-oriented protocol, each byte of data has a sequence number. The </a:t>
            </a:r>
            <a:r>
              <a:rPr lang="en-US" sz="1800" dirty="0" err="1"/>
              <a:t>SequenceNum</a:t>
            </a:r>
            <a:r>
              <a:rPr lang="en-US" sz="1800" dirty="0"/>
              <a:t> field contains the </a:t>
            </a:r>
            <a:r>
              <a:rPr lang="en-US" sz="1800" b="1" dirty="0"/>
              <a:t>sequence number for the first byte of data carried in that segment</a:t>
            </a:r>
            <a:r>
              <a:rPr lang="en-US" sz="1800" dirty="0"/>
              <a:t>, and the Acknowledgement and </a:t>
            </a:r>
            <a:r>
              <a:rPr lang="en-US" sz="1800" dirty="0" err="1"/>
              <a:t>AdvertisedWindow</a:t>
            </a:r>
            <a:r>
              <a:rPr lang="en-US" sz="1800" dirty="0"/>
              <a:t> fields carry information about the flow of data going in the other direction. </a:t>
            </a:r>
          </a:p>
          <a:p>
            <a:endParaRPr lang="en-US" sz="1600" dirty="0"/>
          </a:p>
        </p:txBody>
      </p:sp>
      <p:sp>
        <p:nvSpPr>
          <p:cNvPr id="4" name="Slide Number Placeholder 3">
            <a:extLst>
              <a:ext uri="{FF2B5EF4-FFF2-40B4-BE49-F238E27FC236}">
                <a16:creationId xmlns:a16="http://schemas.microsoft.com/office/drawing/2014/main" id="{927A292F-04BF-4A48-C036-BACDA9039F1E}"/>
              </a:ext>
            </a:extLst>
          </p:cNvPr>
          <p:cNvSpPr>
            <a:spLocks noGrp="1"/>
          </p:cNvSpPr>
          <p:nvPr>
            <p:ph type="sldNum" sz="quarter" idx="12"/>
          </p:nvPr>
        </p:nvSpPr>
        <p:spPr/>
        <p:txBody>
          <a:bodyPr/>
          <a:lstStyle/>
          <a:p>
            <a:fld id="{C0E55A7D-A780-DD49-A399-CF576673C229}" type="slidenum">
              <a:rPr lang="en-US" smtClean="0"/>
              <a:t>16</a:t>
            </a:fld>
            <a:endParaRPr lang="en-US"/>
          </a:p>
        </p:txBody>
      </p:sp>
    </p:spTree>
    <p:extLst>
      <p:ext uri="{BB962C8B-B14F-4D97-AF65-F5344CB8AC3E}">
        <p14:creationId xmlns:p14="http://schemas.microsoft.com/office/powerpoint/2010/main" val="404042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718B-D11F-3F5C-752C-19DC389AE29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0703BF-A584-86F0-1F01-6D3AF6FF2F92}"/>
              </a:ext>
            </a:extLst>
          </p:cNvPr>
          <p:cNvSpPr>
            <a:spLocks noGrp="1"/>
          </p:cNvSpPr>
          <p:nvPr>
            <p:ph idx="1"/>
          </p:nvPr>
        </p:nvSpPr>
        <p:spPr/>
        <p:txBody>
          <a:bodyPr>
            <a:noAutofit/>
          </a:bodyPr>
          <a:lstStyle/>
          <a:p>
            <a:r>
              <a:rPr lang="en-US" sz="1800" dirty="0"/>
              <a:t>The 6-bit Flags field is used to relay control information between TCP peers. The possible flags include SYN, FIN, RESET, PUSH, URG, and ACK. </a:t>
            </a:r>
          </a:p>
          <a:p>
            <a:pPr lvl="1"/>
            <a:r>
              <a:rPr lang="en-US" sz="1800" dirty="0"/>
              <a:t>The SYN and FIN flags are used when establishing and terminating a TCP connection, respectively.</a:t>
            </a:r>
          </a:p>
          <a:p>
            <a:pPr lvl="1"/>
            <a:r>
              <a:rPr lang="en-US" sz="1800" dirty="0"/>
              <a:t>The ACK flag is set any time the Acknowledgement field is valid, implying that the receiver should pay attention to it.</a:t>
            </a:r>
          </a:p>
          <a:p>
            <a:pPr lvl="1"/>
            <a:r>
              <a:rPr lang="en-US" sz="1800" dirty="0"/>
              <a:t> The URG flag signifies that this segment contains urgent data. When this flag is set, the </a:t>
            </a:r>
            <a:r>
              <a:rPr lang="en-US" sz="1800" dirty="0" err="1"/>
              <a:t>UrgPtr</a:t>
            </a:r>
            <a:r>
              <a:rPr lang="en-US" sz="1800" dirty="0"/>
              <a:t> field indicates where the nonurgent data contained in this segment begins. The urgent data is contained at the front of the segment body, up to and including a value of </a:t>
            </a:r>
            <a:r>
              <a:rPr lang="en-US" sz="1800" dirty="0" err="1"/>
              <a:t>UrgPtr</a:t>
            </a:r>
            <a:r>
              <a:rPr lang="en-US" sz="1800" dirty="0"/>
              <a:t> bytes into the segment. </a:t>
            </a:r>
          </a:p>
          <a:p>
            <a:pPr lvl="1"/>
            <a:r>
              <a:rPr lang="en-US" sz="1800" dirty="0"/>
              <a:t>The PUSH flag signifies that the sender invoked the push operation, which indicates to the receiving side of TCP that it should notify the receiving process of this fact. </a:t>
            </a:r>
          </a:p>
          <a:p>
            <a:pPr lvl="1"/>
            <a:r>
              <a:rPr lang="en-US" sz="1800" dirty="0"/>
              <a:t> Finally, the RESET flag signifies that the receiver has become confused—for example, because it received a segment it did not expect to receive—and so wants to abort the connection.</a:t>
            </a:r>
          </a:p>
        </p:txBody>
      </p:sp>
      <p:sp>
        <p:nvSpPr>
          <p:cNvPr id="4" name="Slide Number Placeholder 3">
            <a:extLst>
              <a:ext uri="{FF2B5EF4-FFF2-40B4-BE49-F238E27FC236}">
                <a16:creationId xmlns:a16="http://schemas.microsoft.com/office/drawing/2014/main" id="{9C86D052-6665-16EF-0128-8E21A15DECC7}"/>
              </a:ext>
            </a:extLst>
          </p:cNvPr>
          <p:cNvSpPr>
            <a:spLocks noGrp="1"/>
          </p:cNvSpPr>
          <p:nvPr>
            <p:ph type="sldNum" sz="quarter" idx="12"/>
          </p:nvPr>
        </p:nvSpPr>
        <p:spPr/>
        <p:txBody>
          <a:bodyPr/>
          <a:lstStyle/>
          <a:p>
            <a:fld id="{C0E55A7D-A780-DD49-A399-CF576673C229}" type="slidenum">
              <a:rPr lang="en-US" smtClean="0"/>
              <a:t>17</a:t>
            </a:fld>
            <a:endParaRPr lang="en-US"/>
          </a:p>
        </p:txBody>
      </p:sp>
    </p:spTree>
    <p:extLst>
      <p:ext uri="{BB962C8B-B14F-4D97-AF65-F5344CB8AC3E}">
        <p14:creationId xmlns:p14="http://schemas.microsoft.com/office/powerpoint/2010/main" val="297686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398A-1BE3-4653-29D6-FC1AA766B1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F46631-DE1B-CCF4-F19C-B50AA760E025}"/>
              </a:ext>
            </a:extLst>
          </p:cNvPr>
          <p:cNvSpPr>
            <a:spLocks noGrp="1"/>
          </p:cNvSpPr>
          <p:nvPr>
            <p:ph idx="1"/>
          </p:nvPr>
        </p:nvSpPr>
        <p:spPr/>
        <p:txBody>
          <a:bodyPr>
            <a:normAutofit/>
          </a:bodyPr>
          <a:lstStyle/>
          <a:p>
            <a:r>
              <a:rPr lang="en-US" sz="2000" dirty="0"/>
              <a:t>The Checksum field is used in exactly the same way as for UDP—it is computed over the TCP header, the TCP data, and the </a:t>
            </a:r>
            <a:r>
              <a:rPr lang="en-US" sz="2000" dirty="0" err="1"/>
              <a:t>pseudoheader</a:t>
            </a:r>
            <a:r>
              <a:rPr lang="en-US" sz="2000" dirty="0"/>
              <a:t>, which is made up of the source address, destination address, and length fields from the IP header. </a:t>
            </a:r>
          </a:p>
          <a:p>
            <a:pPr lvl="1"/>
            <a:r>
              <a:rPr lang="en-US" sz="1600" dirty="0"/>
              <a:t>The checksum is required for TCP in both IPv4 and IPv6. Also, since the TCP header is of variable length (options can be attached after the mandatory fields), a </a:t>
            </a:r>
            <a:r>
              <a:rPr lang="en-US" sz="1600" dirty="0" err="1"/>
              <a:t>HdrLen</a:t>
            </a:r>
            <a:r>
              <a:rPr lang="en-US" sz="1600" dirty="0"/>
              <a:t> field is included that gives the length of the header in 32-bit words. This field is also known as the Offset field, since it measures the offset from the start of the packet to the start of the data.</a:t>
            </a:r>
          </a:p>
        </p:txBody>
      </p:sp>
      <p:sp>
        <p:nvSpPr>
          <p:cNvPr id="4" name="Slide Number Placeholder 3">
            <a:extLst>
              <a:ext uri="{FF2B5EF4-FFF2-40B4-BE49-F238E27FC236}">
                <a16:creationId xmlns:a16="http://schemas.microsoft.com/office/drawing/2014/main" id="{5EF25D74-5C9C-3263-01A1-F931AEF56BF9}"/>
              </a:ext>
            </a:extLst>
          </p:cNvPr>
          <p:cNvSpPr>
            <a:spLocks noGrp="1"/>
          </p:cNvSpPr>
          <p:nvPr>
            <p:ph type="sldNum" sz="quarter" idx="12"/>
          </p:nvPr>
        </p:nvSpPr>
        <p:spPr/>
        <p:txBody>
          <a:bodyPr/>
          <a:lstStyle/>
          <a:p>
            <a:fld id="{C0E55A7D-A780-DD49-A399-CF576673C229}" type="slidenum">
              <a:rPr lang="en-US" smtClean="0"/>
              <a:t>18</a:t>
            </a:fld>
            <a:endParaRPr lang="en-US"/>
          </a:p>
        </p:txBody>
      </p:sp>
    </p:spTree>
    <p:extLst>
      <p:ext uri="{BB962C8B-B14F-4D97-AF65-F5344CB8AC3E}">
        <p14:creationId xmlns:p14="http://schemas.microsoft.com/office/powerpoint/2010/main" val="162650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lstStyle/>
          <a:p>
            <a:r>
              <a:rPr lang="en-US"/>
              <a:t>Assignment of Protocol Ports</a:t>
            </a:r>
          </a:p>
        </p:txBody>
      </p:sp>
      <p:sp>
        <p:nvSpPr>
          <p:cNvPr id="17410" name="Rectangle 2"/>
          <p:cNvSpPr>
            <a:spLocks noGrp="1" noChangeArrowheads="1"/>
          </p:cNvSpPr>
          <p:nvPr>
            <p:ph type="body" idx="1"/>
          </p:nvPr>
        </p:nvSpPr>
        <p:spPr/>
        <p:txBody>
          <a:bodyPr>
            <a:normAutofit/>
          </a:bodyPr>
          <a:lstStyle/>
          <a:p>
            <a:r>
              <a:rPr lang="en-US" sz="2800" dirty="0"/>
              <a:t>Need globally fixed ports for globally-known services</a:t>
            </a:r>
          </a:p>
          <a:p>
            <a:r>
              <a:rPr lang="en-US" sz="2800" dirty="0"/>
              <a:t>Need dynamically allocated ports for other services</a:t>
            </a:r>
          </a:p>
          <a:p>
            <a:r>
              <a:rPr lang="en-US" sz="2800" dirty="0"/>
              <a:t>Accommodate with two port types</a:t>
            </a:r>
          </a:p>
          <a:p>
            <a:pPr lvl="1"/>
            <a:r>
              <a:rPr lang="en-US" sz="2400" dirty="0"/>
              <a:t>Statically assigned ports</a:t>
            </a:r>
          </a:p>
          <a:p>
            <a:pPr lvl="1"/>
            <a:r>
              <a:rPr lang="en-US" sz="2400" dirty="0"/>
              <a:t>Dynamically assigned ports</a:t>
            </a:r>
          </a:p>
          <a:p>
            <a:r>
              <a:rPr lang="en-US" sz="2800" dirty="0"/>
              <a:t>Note: servers use statically assigned ports; clients use dynamically assigned ports</a:t>
            </a:r>
          </a:p>
        </p:txBody>
      </p:sp>
    </p:spTree>
    <p:extLst>
      <p:ext uri="{BB962C8B-B14F-4D97-AF65-F5344CB8AC3E}">
        <p14:creationId xmlns:p14="http://schemas.microsoft.com/office/powerpoint/2010/main" val="41386372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US"/>
              <a:t>User Datagram Protocol (UDP)</a:t>
            </a:r>
          </a:p>
        </p:txBody>
      </p:sp>
      <p:sp>
        <p:nvSpPr>
          <p:cNvPr id="6146" name="Rectangle 2"/>
          <p:cNvSpPr>
            <a:spLocks noGrp="1" noChangeArrowheads="1"/>
          </p:cNvSpPr>
          <p:nvPr>
            <p:ph type="body" idx="1"/>
          </p:nvPr>
        </p:nvSpPr>
        <p:spPr/>
        <p:txBody>
          <a:bodyPr/>
          <a:lstStyle/>
          <a:p>
            <a:r>
              <a:rPr lang="en-US" dirty="0"/>
              <a:t>Provides applications with ability to send and receive datagrams</a:t>
            </a:r>
          </a:p>
          <a:p>
            <a:r>
              <a:rPr lang="en-US" dirty="0"/>
              <a:t>Provides for multiple concurrent applications on a single machine</a:t>
            </a:r>
          </a:p>
          <a:p>
            <a:r>
              <a:rPr lang="en-US" dirty="0"/>
              <a:t>Includes an optional checksum field</a:t>
            </a:r>
          </a:p>
          <a:p>
            <a:r>
              <a:rPr lang="en-US" dirty="0"/>
              <a:t>Unreliable, connectionless protocol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81" y="4769781"/>
            <a:ext cx="2970720" cy="165905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834767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EE4FF"/>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dirty="0"/>
              <a:t>Statically Assigned Ports</a:t>
            </a:r>
          </a:p>
        </p:txBody>
      </p:sp>
      <p:sp>
        <p:nvSpPr>
          <p:cNvPr id="18434" name="Rectangle 2"/>
          <p:cNvSpPr>
            <a:spLocks noGrp="1" noChangeArrowheads="1"/>
          </p:cNvSpPr>
          <p:nvPr>
            <p:ph type="body" idx="1"/>
          </p:nvPr>
        </p:nvSpPr>
        <p:spPr/>
        <p:txBody>
          <a:bodyPr/>
          <a:lstStyle/>
          <a:p>
            <a:r>
              <a:rPr lang="en-US"/>
              <a:t>Called "well-known"</a:t>
            </a:r>
          </a:p>
          <a:p>
            <a:r>
              <a:rPr lang="en-US"/>
              <a:t>Used for services like e-mail</a:t>
            </a:r>
          </a:p>
          <a:p>
            <a:r>
              <a:rPr lang="en-US"/>
              <a:t>Fixed by Internet Assigned Numbers Authority</a:t>
            </a:r>
          </a:p>
          <a:p>
            <a:r>
              <a:rPr lang="en-US"/>
              <a:t>Use "small" values</a:t>
            </a:r>
          </a:p>
          <a:p>
            <a:r>
              <a:rPr lang="en-US"/>
              <a:t>In UNIX, values less than 1000 reserved for privileged programs</a:t>
            </a:r>
          </a:p>
        </p:txBody>
      </p:sp>
    </p:spTree>
    <p:extLst>
      <p:ext uri="{BB962C8B-B14F-4D97-AF65-F5344CB8AC3E}">
        <p14:creationId xmlns:p14="http://schemas.microsoft.com/office/powerpoint/2010/main" val="13869424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Dynamically Assigned Ports</a:t>
            </a:r>
          </a:p>
        </p:txBody>
      </p:sp>
      <p:sp>
        <p:nvSpPr>
          <p:cNvPr id="19458" name="Rectangle 2"/>
          <p:cNvSpPr>
            <a:spLocks noGrp="1" noChangeArrowheads="1"/>
          </p:cNvSpPr>
          <p:nvPr>
            <p:ph type="body" idx="1"/>
          </p:nvPr>
        </p:nvSpPr>
        <p:spPr/>
        <p:txBody>
          <a:bodyPr/>
          <a:lstStyle/>
          <a:p>
            <a:r>
              <a:rPr lang="en-US"/>
              <a:t>Available for user applications</a:t>
            </a:r>
          </a:p>
          <a:p>
            <a:r>
              <a:rPr lang="en-US"/>
              <a:t>Operating system chooses when application begins</a:t>
            </a:r>
          </a:p>
          <a:p>
            <a:r>
              <a:rPr lang="en-US"/>
              <a:t>Programmer responsible for devising mechanism to inform other programs</a:t>
            </a:r>
          </a:p>
          <a:p>
            <a:r>
              <a:rPr lang="en-US"/>
              <a:t>Use "large" values</a:t>
            </a:r>
          </a:p>
        </p:txBody>
      </p:sp>
    </p:spTree>
    <p:extLst>
      <p:ext uri="{BB962C8B-B14F-4D97-AF65-F5344CB8AC3E}">
        <p14:creationId xmlns:p14="http://schemas.microsoft.com/office/powerpoint/2010/main" val="27631498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normAutofit fontScale="90000"/>
          </a:bodyPr>
          <a:lstStyle/>
          <a:p>
            <a:r>
              <a:rPr lang="en-US"/>
              <a:t>Program Interface to Port Assignment</a:t>
            </a:r>
          </a:p>
        </p:txBody>
      </p:sp>
      <p:sp>
        <p:nvSpPr>
          <p:cNvPr id="20482" name="Rectangle 2"/>
          <p:cNvSpPr>
            <a:spLocks noGrp="1" noChangeArrowheads="1"/>
          </p:cNvSpPr>
          <p:nvPr>
            <p:ph type="body" idx="1"/>
          </p:nvPr>
        </p:nvSpPr>
        <p:spPr/>
        <p:txBody>
          <a:bodyPr/>
          <a:lstStyle/>
          <a:p>
            <a:r>
              <a:rPr lang="en-US"/>
              <a:t>Port numbers should not be encoded in programs as literal constants</a:t>
            </a:r>
          </a:p>
          <a:p>
            <a:r>
              <a:rPr lang="en-US"/>
              <a:t>Most systems provide</a:t>
            </a:r>
          </a:p>
          <a:p>
            <a:pPr lvl="1"/>
            <a:r>
              <a:rPr lang="en-US"/>
              <a:t>Database of service names</a:t>
            </a:r>
          </a:p>
          <a:p>
            <a:pPr lvl="1"/>
            <a:r>
              <a:rPr lang="en-US"/>
              <a:t>Library routines that use the database to map names into protocol port numbers (e.g., getservbyname)</a:t>
            </a:r>
          </a:p>
          <a:p>
            <a:r>
              <a:rPr lang="en-US"/>
              <a:t>Site can add local definitions to the database</a:t>
            </a:r>
          </a:p>
        </p:txBody>
      </p:sp>
    </p:spTree>
    <p:extLst>
      <p:ext uri="{BB962C8B-B14F-4D97-AF65-F5344CB8AC3E}">
        <p14:creationId xmlns:p14="http://schemas.microsoft.com/office/powerpoint/2010/main" val="973074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A01"/>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r>
              <a:rPr lang="en-US"/>
              <a:t>Example Service Mapping DB</a:t>
            </a:r>
          </a:p>
        </p:txBody>
      </p:sp>
      <p:sp>
        <p:nvSpPr>
          <p:cNvPr id="21506" name="Rectangle 2"/>
          <p:cNvSpPr>
            <a:spLocks noGrp="1" noChangeArrowheads="1"/>
          </p:cNvSpPr>
          <p:nvPr>
            <p:ph type="body" idx="1"/>
          </p:nvPr>
        </p:nvSpPr>
        <p:spPr/>
        <p:txBody>
          <a:bodyPr>
            <a:normAutofit fontScale="92500" lnSpcReduction="10000"/>
          </a:bodyPr>
          <a:lstStyle/>
          <a:p>
            <a:r>
              <a:rPr lang="en-US" dirty="0"/>
              <a:t>echo 7/</a:t>
            </a:r>
            <a:r>
              <a:rPr lang="en-US" dirty="0" err="1"/>
              <a:t>tcp</a:t>
            </a:r>
            <a:endParaRPr lang="en-US" dirty="0"/>
          </a:p>
          <a:p>
            <a:r>
              <a:rPr lang="en-US" dirty="0"/>
              <a:t>echo 7/</a:t>
            </a:r>
            <a:r>
              <a:rPr lang="en-US" dirty="0" err="1"/>
              <a:t>udp</a:t>
            </a:r>
            <a:endParaRPr lang="en-US" dirty="0"/>
          </a:p>
          <a:p>
            <a:r>
              <a:rPr lang="en-US" dirty="0"/>
              <a:t>ftp 21/</a:t>
            </a:r>
            <a:r>
              <a:rPr lang="en-US" dirty="0" err="1"/>
              <a:t>tcp</a:t>
            </a:r>
            <a:endParaRPr lang="en-US" dirty="0"/>
          </a:p>
          <a:p>
            <a:r>
              <a:rPr lang="en-US" dirty="0"/>
              <a:t>telnet 23/</a:t>
            </a:r>
            <a:r>
              <a:rPr lang="en-US" dirty="0" err="1"/>
              <a:t>tcp</a:t>
            </a:r>
            <a:endParaRPr lang="en-US" dirty="0"/>
          </a:p>
          <a:p>
            <a:r>
              <a:rPr lang="en-US" dirty="0" err="1"/>
              <a:t>smtp</a:t>
            </a:r>
            <a:r>
              <a:rPr lang="en-US" dirty="0"/>
              <a:t> 25/</a:t>
            </a:r>
            <a:r>
              <a:rPr lang="en-US" dirty="0" err="1"/>
              <a:t>tcp</a:t>
            </a:r>
            <a:endParaRPr lang="en-US" dirty="0"/>
          </a:p>
          <a:p>
            <a:r>
              <a:rPr lang="en-US" dirty="0"/>
              <a:t>time 37/</a:t>
            </a:r>
            <a:r>
              <a:rPr lang="en-US" dirty="0" err="1"/>
              <a:t>tcp</a:t>
            </a:r>
            <a:endParaRPr lang="en-US" dirty="0"/>
          </a:p>
          <a:p>
            <a:r>
              <a:rPr lang="en-US" dirty="0"/>
              <a:t>time 37/</a:t>
            </a:r>
            <a:r>
              <a:rPr lang="en-US" dirty="0" err="1"/>
              <a:t>udp</a:t>
            </a:r>
            <a:endParaRPr lang="en-US" dirty="0"/>
          </a:p>
          <a:p>
            <a:r>
              <a:rPr lang="en-US" dirty="0" err="1"/>
              <a:t>nameserver</a:t>
            </a:r>
            <a:r>
              <a:rPr lang="en-US" dirty="0"/>
              <a:t> 53/</a:t>
            </a:r>
            <a:r>
              <a:rPr lang="en-US" dirty="0" err="1"/>
              <a:t>tcp</a:t>
            </a:r>
            <a:endParaRPr lang="en-US" dirty="0"/>
          </a:p>
          <a:p>
            <a:r>
              <a:rPr lang="en-US" dirty="0" err="1"/>
              <a:t>nameserver</a:t>
            </a:r>
            <a:r>
              <a:rPr lang="en-US" dirty="0"/>
              <a:t> 53/</a:t>
            </a:r>
            <a:r>
              <a:rPr lang="en-US" dirty="0" err="1"/>
              <a:t>udp</a:t>
            </a:r>
            <a:endParaRPr lang="en-US" dirty="0"/>
          </a:p>
        </p:txBody>
      </p:sp>
    </p:spTree>
    <p:extLst>
      <p:ext uri="{BB962C8B-B14F-4D97-AF65-F5344CB8AC3E}">
        <p14:creationId xmlns:p14="http://schemas.microsoft.com/office/powerpoint/2010/main" val="16556189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a:t>Example Mapping DB</a:t>
            </a:r>
          </a:p>
        </p:txBody>
      </p:sp>
      <p:sp>
        <p:nvSpPr>
          <p:cNvPr id="22530" name="Rectangle 2"/>
          <p:cNvSpPr>
            <a:spLocks noGrp="1" noChangeArrowheads="1"/>
          </p:cNvSpPr>
          <p:nvPr>
            <p:ph type="body" idx="1"/>
          </p:nvPr>
        </p:nvSpPr>
        <p:spPr/>
        <p:txBody>
          <a:bodyPr/>
          <a:lstStyle/>
          <a:p>
            <a:r>
              <a:rPr lang="en-US"/>
              <a:t>Program contains literal constants for name of service and name of protocol</a:t>
            </a:r>
          </a:p>
          <a:p>
            <a:r>
              <a:rPr lang="en-US"/>
              <a:t>Program calls library routine to obtain port number</a:t>
            </a:r>
          </a:p>
          <a:p>
            <a:r>
              <a:rPr lang="en-US"/>
              <a:t>Port mapping can be changed without recompiling program</a:t>
            </a:r>
          </a:p>
        </p:txBody>
      </p:sp>
    </p:spTree>
    <p:extLst>
      <p:ext uri="{BB962C8B-B14F-4D97-AF65-F5344CB8AC3E}">
        <p14:creationId xmlns:p14="http://schemas.microsoft.com/office/powerpoint/2010/main" val="35426413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normAutofit fontScale="90000"/>
          </a:bodyPr>
          <a:lstStyle/>
          <a:p>
            <a:r>
              <a:rPr lang="en-US"/>
              <a:t>TCP Formal Specification</a:t>
            </a:r>
            <a:br>
              <a:rPr lang="en-US"/>
            </a:br>
            <a:r>
              <a:rPr lang="en-US"/>
              <a:t>(finite state machine)</a:t>
            </a:r>
          </a:p>
        </p:txBody>
      </p:sp>
      <p:sp>
        <p:nvSpPr>
          <p:cNvPr id="23554" name="Rectangle 2"/>
          <p:cNvSpPr>
            <a:spLocks noGrp="1" noChangeArrowheads="1"/>
          </p:cNvSpPr>
          <p:nvPr>
            <p:ph type="body" idx="1"/>
          </p:nvPr>
        </p:nvSpPr>
        <p:spPr/>
        <p:txBody>
          <a:bodyPr>
            <a:normAutofit fontScale="92500" lnSpcReduction="10000"/>
          </a:bodyPr>
          <a:lstStyle/>
          <a:p>
            <a:r>
              <a:rPr lang="en-US" dirty="0"/>
              <a:t>TCP behavior specified by finite state machine</a:t>
            </a:r>
          </a:p>
          <a:p>
            <a:r>
              <a:rPr lang="en-US" dirty="0"/>
              <a:t>At any instant, each side of TCP connection is in one state</a:t>
            </a:r>
          </a:p>
          <a:p>
            <a:r>
              <a:rPr lang="en-US" dirty="0"/>
              <a:t>Think of the state machine as controlling response to input</a:t>
            </a:r>
          </a:p>
          <a:p>
            <a:r>
              <a:rPr lang="en-US" dirty="0"/>
              <a:t>Arrival of a segment can cause a state transition</a:t>
            </a:r>
          </a:p>
          <a:p>
            <a:r>
              <a:rPr lang="en-US" dirty="0"/>
              <a:t>A local operation can also cause a state transition (</a:t>
            </a:r>
            <a:r>
              <a:rPr lang="en-US" dirty="0" err="1"/>
              <a:t>e.g.,close</a:t>
            </a:r>
            <a:r>
              <a:rPr lang="en-US" dirty="0"/>
              <a:t>)</a:t>
            </a:r>
          </a:p>
        </p:txBody>
      </p:sp>
    </p:spTree>
    <p:extLst>
      <p:ext uri="{BB962C8B-B14F-4D97-AF65-F5344CB8AC3E}">
        <p14:creationId xmlns:p14="http://schemas.microsoft.com/office/powerpoint/2010/main" val="41536247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681" y="128575"/>
            <a:ext cx="7120531" cy="649075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390851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260253" y="85725"/>
            <a:ext cx="8734101" cy="1143000"/>
          </a:xfrm>
        </p:spPr>
        <p:txBody>
          <a:bodyPr/>
          <a:lstStyle/>
          <a:p>
            <a:r>
              <a:rPr lang="en-US" dirty="0"/>
              <a:t>Transition: Opening a Connection</a:t>
            </a:r>
          </a:p>
        </p:txBody>
      </p:sp>
      <p:sp>
        <p:nvSpPr>
          <p:cNvPr id="25602" name="Rectangle 2"/>
          <p:cNvSpPr>
            <a:spLocks noGrp="1" noChangeArrowheads="1"/>
          </p:cNvSpPr>
          <p:nvPr>
            <p:ph type="body" idx="1"/>
          </p:nvPr>
        </p:nvSpPr>
        <p:spPr/>
        <p:txBody>
          <a:bodyPr>
            <a:normAutofit fontScale="70000" lnSpcReduction="20000"/>
          </a:bodyPr>
          <a:lstStyle/>
          <a:p>
            <a:r>
              <a:rPr lang="en-US" dirty="0"/>
              <a:t>Both sides create TCP endpoint (e.g., using socket calls)</a:t>
            </a:r>
          </a:p>
          <a:p>
            <a:r>
              <a:rPr lang="en-US" dirty="0"/>
              <a:t>TCP software on both sides record that connection is initially in CLOSED state</a:t>
            </a:r>
          </a:p>
          <a:p>
            <a:r>
              <a:rPr lang="en-US" dirty="0"/>
              <a:t>Server side issues passive open and waits in LISTEN state</a:t>
            </a:r>
          </a:p>
          <a:p>
            <a:r>
              <a:rPr lang="en-US" dirty="0"/>
              <a:t>Client issues active open, sends SYN segment, and moves to SYN SENT state</a:t>
            </a:r>
          </a:p>
          <a:p>
            <a:r>
              <a:rPr lang="en-US" dirty="0"/>
              <a:t>Server side receives SYN, sends SYN plus ACK, and moves to SYN RECVD state</a:t>
            </a:r>
          </a:p>
          <a:p>
            <a:r>
              <a:rPr lang="en-US" dirty="0"/>
              <a:t>Client receives SYN plus ACK, sends ACK, and moves to ESTABLISHED state</a:t>
            </a:r>
          </a:p>
          <a:p>
            <a:r>
              <a:rPr lang="en-US" dirty="0"/>
              <a:t>Server receives ACK and moves to ESTABLISHED state</a:t>
            </a:r>
          </a:p>
          <a:p>
            <a:r>
              <a:rPr lang="en-US" dirty="0"/>
              <a:t>Now both sides agree that connection is open</a:t>
            </a:r>
          </a:p>
        </p:txBody>
      </p:sp>
    </p:spTree>
    <p:extLst>
      <p:ext uri="{BB962C8B-B14F-4D97-AF65-F5344CB8AC3E}">
        <p14:creationId xmlns:p14="http://schemas.microsoft.com/office/powerpoint/2010/main" val="39589584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3-way handshake</a:t>
            </a:r>
          </a:p>
        </p:txBody>
      </p:sp>
      <p:sp>
        <p:nvSpPr>
          <p:cNvPr id="81926" name="Line 5"/>
          <p:cNvSpPr>
            <a:spLocks noChangeShapeType="1"/>
          </p:cNvSpPr>
          <p:nvPr/>
        </p:nvSpPr>
        <p:spPr bwMode="auto">
          <a:xfrm flipH="1">
            <a:off x="3282950" y="2314575"/>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394342" name="Group 102"/>
          <p:cNvGrpSpPr>
            <a:grpSpLocks/>
          </p:cNvGrpSpPr>
          <p:nvPr/>
        </p:nvGrpSpPr>
        <p:grpSpPr bwMode="auto">
          <a:xfrm>
            <a:off x="1277938" y="2241550"/>
            <a:ext cx="4513262" cy="955675"/>
            <a:chOff x="798" y="1363"/>
            <a:chExt cx="2843" cy="602"/>
          </a:xfrm>
        </p:grpSpPr>
        <p:sp>
          <p:nvSpPr>
            <p:cNvPr id="81992" name="Line 10"/>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1993" name="Rectangle 12"/>
            <p:cNvSpPr>
              <a:spLocks noChangeArrowheads="1"/>
            </p:cNvSpPr>
            <p:nvPr/>
          </p:nvSpPr>
          <p:spPr bwMode="auto">
            <a:xfrm>
              <a:off x="2518" y="1565"/>
              <a:ext cx="590"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94" name="Text Box 13"/>
            <p:cNvSpPr txBox="1">
              <a:spLocks noChangeArrowheads="1"/>
            </p:cNvSpPr>
            <p:nvPr/>
          </p:nvSpPr>
          <p:spPr bwMode="auto">
            <a:xfrm>
              <a:off x="2310" y="1624"/>
              <a:ext cx="111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SYNbit</a:t>
              </a:r>
              <a:r>
                <a:rPr lang="en-US" dirty="0">
                  <a:latin typeface="Helvetica"/>
                  <a:cs typeface="+mn-cs"/>
                </a:rPr>
                <a:t>=1, </a:t>
              </a:r>
              <a:r>
                <a:rPr lang="en-US" dirty="0" err="1">
                  <a:latin typeface="Helvetica"/>
                  <a:cs typeface="+mn-cs"/>
                </a:rPr>
                <a:t>Seq</a:t>
              </a:r>
              <a:r>
                <a:rPr lang="en-US" dirty="0">
                  <a:latin typeface="Helvetica"/>
                  <a:cs typeface="+mn-cs"/>
                </a:rPr>
                <a:t>=x</a:t>
              </a:r>
            </a:p>
          </p:txBody>
        </p:sp>
        <p:sp>
          <p:nvSpPr>
            <p:cNvPr id="81995" name="Text Box 21"/>
            <p:cNvSpPr txBox="1">
              <a:spLocks noChangeArrowheads="1"/>
            </p:cNvSpPr>
            <p:nvPr/>
          </p:nvSpPr>
          <p:spPr bwMode="auto">
            <a:xfrm>
              <a:off x="798" y="1363"/>
              <a:ext cx="1242" cy="30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Helvetica"/>
                  <a:cs typeface="+mn-cs"/>
                </a:rPr>
                <a:t>choose </a:t>
              </a:r>
              <a:r>
                <a:rPr lang="en-US" sz="1400" dirty="0" err="1">
                  <a:latin typeface="Helvetica"/>
                  <a:cs typeface="+mn-cs"/>
                </a:rPr>
                <a:t>init</a:t>
              </a:r>
              <a:r>
                <a:rPr lang="en-US" sz="1400" dirty="0">
                  <a:latin typeface="Helvetica"/>
                  <a:cs typeface="+mn-cs"/>
                </a:rPr>
                <a:t> </a:t>
              </a:r>
              <a:r>
                <a:rPr lang="en-US" sz="1400" dirty="0" err="1">
                  <a:latin typeface="Helvetica"/>
                  <a:cs typeface="+mn-cs"/>
                </a:rPr>
                <a:t>seq</a:t>
              </a:r>
              <a:r>
                <a:rPr lang="en-US" sz="1400" dirty="0">
                  <a:latin typeface="Helvetica"/>
                  <a:cs typeface="+mn-cs"/>
                </a:rPr>
                <a:t> </a:t>
              </a:r>
              <a:r>
                <a:rPr lang="en-US" sz="1400" dirty="0" err="1">
                  <a:latin typeface="Helvetica"/>
                  <a:cs typeface="+mn-cs"/>
                </a:rPr>
                <a:t>num</a:t>
              </a:r>
              <a:r>
                <a:rPr lang="en-US" sz="1400" dirty="0">
                  <a:latin typeface="Helvetica"/>
                  <a:cs typeface="+mn-cs"/>
                </a:rPr>
                <a:t>, x</a:t>
              </a:r>
            </a:p>
            <a:p>
              <a:pPr algn="r">
                <a:lnSpc>
                  <a:spcPct val="90000"/>
                </a:lnSpc>
                <a:defRPr/>
              </a:pPr>
              <a:r>
                <a:rPr lang="en-US" sz="1400" dirty="0">
                  <a:latin typeface="Helvetica"/>
                  <a:cs typeface="+mn-cs"/>
                </a:rPr>
                <a:t>send TCP SYN </a:t>
              </a:r>
              <a:r>
                <a:rPr lang="en-US" sz="1400" dirty="0" err="1">
                  <a:latin typeface="Helvetica"/>
                  <a:cs typeface="+mn-cs"/>
                </a:rPr>
                <a:t>msg</a:t>
              </a:r>
              <a:endParaRPr lang="en-US" sz="1400" dirty="0">
                <a:latin typeface="Helvetica"/>
                <a:cs typeface="+mn-cs"/>
              </a:endParaRPr>
            </a:p>
          </p:txBody>
        </p:sp>
      </p:grpSp>
      <p:sp>
        <p:nvSpPr>
          <p:cNvPr id="81928" name="Line 22"/>
          <p:cNvSpPr>
            <a:spLocks noChangeShapeType="1"/>
          </p:cNvSpPr>
          <p:nvPr/>
        </p:nvSpPr>
        <p:spPr bwMode="auto">
          <a:xfrm flipH="1">
            <a:off x="5872163" y="2384425"/>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394332" name="Text Box 92"/>
          <p:cNvSpPr txBox="1">
            <a:spLocks noChangeArrowheads="1"/>
          </p:cNvSpPr>
          <p:nvPr/>
        </p:nvSpPr>
        <p:spPr bwMode="auto">
          <a:xfrm>
            <a:off x="8058150" y="5222875"/>
            <a:ext cx="84229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CC0000"/>
                </a:solidFill>
                <a:latin typeface="Helvetica"/>
                <a:cs typeface="+mn-cs"/>
              </a:rPr>
              <a:t>ESTAB</a:t>
            </a:r>
          </a:p>
        </p:txBody>
      </p:sp>
      <p:grpSp>
        <p:nvGrpSpPr>
          <p:cNvPr id="394349" name="Group 109"/>
          <p:cNvGrpSpPr>
            <a:grpSpLocks/>
          </p:cNvGrpSpPr>
          <p:nvPr/>
        </p:nvGrpSpPr>
        <p:grpSpPr bwMode="auto">
          <a:xfrm>
            <a:off x="3281363" y="2911475"/>
            <a:ext cx="4537074" cy="1425575"/>
            <a:chOff x="2060" y="1785"/>
            <a:chExt cx="2858" cy="898"/>
          </a:xfrm>
        </p:grpSpPr>
        <p:sp>
          <p:nvSpPr>
            <p:cNvPr id="81988" name="Line 11"/>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1989" name="Rectangle 14"/>
            <p:cNvSpPr>
              <a:spLocks noChangeArrowheads="1"/>
            </p:cNvSpPr>
            <p:nvPr/>
          </p:nvSpPr>
          <p:spPr bwMode="auto">
            <a:xfrm>
              <a:off x="2381" y="2206"/>
              <a:ext cx="896" cy="3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90" name="Text Box 83"/>
            <p:cNvSpPr txBox="1">
              <a:spLocks noChangeArrowheads="1"/>
            </p:cNvSpPr>
            <p:nvPr/>
          </p:nvSpPr>
          <p:spPr bwMode="auto">
            <a:xfrm>
              <a:off x="2159" y="2169"/>
              <a:ext cx="1557" cy="36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SYNbit</a:t>
              </a:r>
              <a:r>
                <a:rPr lang="en-US" dirty="0">
                  <a:latin typeface="Helvetica"/>
                  <a:cs typeface="+mn-cs"/>
                </a:rPr>
                <a:t>=1, </a:t>
              </a:r>
              <a:r>
                <a:rPr lang="en-US" dirty="0" err="1">
                  <a:latin typeface="Helvetica"/>
                  <a:cs typeface="+mn-cs"/>
                </a:rPr>
                <a:t>Seq</a:t>
              </a:r>
              <a:r>
                <a:rPr lang="en-US" dirty="0">
                  <a:latin typeface="Helvetica"/>
                  <a:cs typeface="+mn-cs"/>
                </a:rPr>
                <a:t>=y</a:t>
              </a:r>
            </a:p>
            <a:p>
              <a:pPr>
                <a:defRPr/>
              </a:pPr>
              <a:r>
                <a:rPr lang="en-US" dirty="0" err="1">
                  <a:latin typeface="Helvetica"/>
                  <a:cs typeface="+mn-cs"/>
                </a:rPr>
                <a:t>ACKbit</a:t>
              </a:r>
              <a:r>
                <a:rPr lang="en-US" dirty="0">
                  <a:latin typeface="Helvetica"/>
                  <a:cs typeface="+mn-cs"/>
                </a:rPr>
                <a:t>=1; </a:t>
              </a:r>
              <a:r>
                <a:rPr lang="en-US" dirty="0" err="1">
                  <a:latin typeface="Helvetica"/>
                  <a:cs typeface="+mn-cs"/>
                </a:rPr>
                <a:t>ACKnum</a:t>
              </a:r>
              <a:r>
                <a:rPr lang="en-US" dirty="0">
                  <a:latin typeface="Helvetica"/>
                  <a:cs typeface="+mn-cs"/>
                </a:rPr>
                <a:t>=x+1</a:t>
              </a:r>
            </a:p>
          </p:txBody>
        </p:sp>
        <p:sp>
          <p:nvSpPr>
            <p:cNvPr id="81991" name="Text Box 93"/>
            <p:cNvSpPr txBox="1">
              <a:spLocks noChangeArrowheads="1"/>
            </p:cNvSpPr>
            <p:nvPr/>
          </p:nvSpPr>
          <p:spPr bwMode="auto">
            <a:xfrm>
              <a:off x="3676" y="1785"/>
              <a:ext cx="1242" cy="42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latin typeface="Helvetica"/>
                  <a:cs typeface="+mn-cs"/>
                </a:rPr>
                <a:t>choose </a:t>
              </a:r>
              <a:r>
                <a:rPr lang="en-US" sz="1400" dirty="0" err="1">
                  <a:latin typeface="Helvetica"/>
                  <a:cs typeface="+mn-cs"/>
                </a:rPr>
                <a:t>init</a:t>
              </a:r>
              <a:r>
                <a:rPr lang="en-US" sz="1400" dirty="0">
                  <a:latin typeface="Helvetica"/>
                  <a:cs typeface="+mn-cs"/>
                </a:rPr>
                <a:t> </a:t>
              </a:r>
              <a:r>
                <a:rPr lang="en-US" sz="1400" dirty="0" err="1">
                  <a:latin typeface="Helvetica"/>
                  <a:cs typeface="+mn-cs"/>
                </a:rPr>
                <a:t>seq</a:t>
              </a:r>
              <a:r>
                <a:rPr lang="en-US" sz="1400" dirty="0">
                  <a:latin typeface="Helvetica"/>
                  <a:cs typeface="+mn-cs"/>
                </a:rPr>
                <a:t> </a:t>
              </a:r>
              <a:r>
                <a:rPr lang="en-US" sz="1400" dirty="0" err="1">
                  <a:latin typeface="Helvetica"/>
                  <a:cs typeface="+mn-cs"/>
                </a:rPr>
                <a:t>num</a:t>
              </a:r>
              <a:r>
                <a:rPr lang="en-US" sz="1400" dirty="0">
                  <a:latin typeface="Helvetica"/>
                  <a:cs typeface="+mn-cs"/>
                </a:rPr>
                <a:t>, y</a:t>
              </a:r>
            </a:p>
            <a:p>
              <a:pPr algn="l">
                <a:lnSpc>
                  <a:spcPct val="90000"/>
                </a:lnSpc>
                <a:defRPr/>
              </a:pPr>
              <a:r>
                <a:rPr lang="en-US" sz="1400" dirty="0">
                  <a:latin typeface="Helvetica"/>
                  <a:cs typeface="+mn-cs"/>
                </a:rPr>
                <a:t>send TCP SYNACK</a:t>
              </a:r>
            </a:p>
            <a:p>
              <a:pPr algn="l">
                <a:lnSpc>
                  <a:spcPct val="90000"/>
                </a:lnSpc>
                <a:defRPr/>
              </a:pPr>
              <a:r>
                <a:rPr lang="en-US" sz="1400" dirty="0" err="1">
                  <a:latin typeface="Helvetica"/>
                  <a:cs typeface="+mn-cs"/>
                </a:rPr>
                <a:t>msg</a:t>
              </a:r>
              <a:r>
                <a:rPr lang="en-US" sz="1400" dirty="0">
                  <a:latin typeface="Helvetica"/>
                  <a:cs typeface="+mn-cs"/>
                </a:rPr>
                <a:t>, </a:t>
              </a:r>
              <a:r>
                <a:rPr lang="en-US" sz="1400" dirty="0" err="1">
                  <a:latin typeface="Helvetica"/>
                  <a:cs typeface="+mn-cs"/>
                </a:rPr>
                <a:t>acking</a:t>
              </a:r>
              <a:r>
                <a:rPr lang="en-US" sz="1400" dirty="0">
                  <a:latin typeface="Helvetica"/>
                  <a:cs typeface="+mn-cs"/>
                </a:rPr>
                <a:t> SYN</a:t>
              </a:r>
            </a:p>
          </p:txBody>
        </p:sp>
      </p:grpSp>
      <p:grpSp>
        <p:nvGrpSpPr>
          <p:cNvPr id="394350" name="Group 110"/>
          <p:cNvGrpSpPr>
            <a:grpSpLocks/>
          </p:cNvGrpSpPr>
          <p:nvPr/>
        </p:nvGrpSpPr>
        <p:grpSpPr bwMode="auto">
          <a:xfrm>
            <a:off x="-144462" y="4010026"/>
            <a:ext cx="7785098" cy="1381126"/>
            <a:chOff x="-98" y="2477"/>
            <a:chExt cx="4904" cy="870"/>
          </a:xfrm>
        </p:grpSpPr>
        <p:sp>
          <p:nvSpPr>
            <p:cNvPr id="81983" name="Line 84"/>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1984" name="Rectangle 89"/>
            <p:cNvSpPr>
              <a:spLocks noChangeArrowheads="1"/>
            </p:cNvSpPr>
            <p:nvPr/>
          </p:nvSpPr>
          <p:spPr bwMode="auto">
            <a:xfrm>
              <a:off x="2486" y="2806"/>
              <a:ext cx="775" cy="27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85" name="Text Box 90"/>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ACKbit</a:t>
              </a:r>
              <a:r>
                <a:rPr lang="en-US" dirty="0">
                  <a:latin typeface="Helvetica"/>
                  <a:cs typeface="+mn-cs"/>
                </a:rPr>
                <a:t>=1, </a:t>
              </a:r>
              <a:r>
                <a:rPr lang="en-US" dirty="0" err="1">
                  <a:latin typeface="Helvetica"/>
                  <a:cs typeface="+mn-cs"/>
                </a:rPr>
                <a:t>ACKnum</a:t>
              </a:r>
              <a:r>
                <a:rPr lang="en-US" dirty="0">
                  <a:latin typeface="Helvetica"/>
                  <a:cs typeface="+mn-cs"/>
                </a:rPr>
                <a:t>=y+1</a:t>
              </a:r>
            </a:p>
          </p:txBody>
        </p:sp>
        <p:sp>
          <p:nvSpPr>
            <p:cNvPr id="81986" name="Text Box 94"/>
            <p:cNvSpPr txBox="1">
              <a:spLocks noChangeArrowheads="1"/>
            </p:cNvSpPr>
            <p:nvPr/>
          </p:nvSpPr>
          <p:spPr bwMode="auto">
            <a:xfrm>
              <a:off x="-98" y="2477"/>
              <a:ext cx="2142" cy="67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Helvetica"/>
                  <a:cs typeface="+mn-cs"/>
                </a:rPr>
                <a:t>received SYNACK(x) </a:t>
              </a:r>
            </a:p>
            <a:p>
              <a:pPr algn="r">
                <a:lnSpc>
                  <a:spcPct val="90000"/>
                </a:lnSpc>
                <a:defRPr/>
              </a:pPr>
              <a:r>
                <a:rPr lang="en-US" sz="1400" dirty="0">
                  <a:latin typeface="Helvetica"/>
                  <a:cs typeface="+mn-cs"/>
                </a:rPr>
                <a:t>indicates server is live;</a:t>
              </a:r>
            </a:p>
            <a:p>
              <a:pPr algn="r">
                <a:lnSpc>
                  <a:spcPct val="90000"/>
                </a:lnSpc>
                <a:defRPr/>
              </a:pPr>
              <a:r>
                <a:rPr lang="en-US" sz="1400" dirty="0">
                  <a:latin typeface="Helvetica"/>
                  <a:cs typeface="+mn-cs"/>
                </a:rPr>
                <a:t>send ACK for SYNACK;</a:t>
              </a:r>
            </a:p>
            <a:p>
              <a:pPr algn="r">
                <a:lnSpc>
                  <a:spcPct val="90000"/>
                </a:lnSpc>
                <a:defRPr/>
              </a:pPr>
              <a:r>
                <a:rPr lang="en-US" sz="1400" dirty="0">
                  <a:latin typeface="Helvetica"/>
                  <a:cs typeface="+mn-cs"/>
                </a:rPr>
                <a:t>this segment may contain </a:t>
              </a:r>
            </a:p>
            <a:p>
              <a:pPr algn="r">
                <a:lnSpc>
                  <a:spcPct val="90000"/>
                </a:lnSpc>
                <a:defRPr/>
              </a:pPr>
              <a:r>
                <a:rPr lang="en-US" sz="1400" dirty="0">
                  <a:latin typeface="Helvetica"/>
                  <a:cs typeface="+mn-cs"/>
                </a:rPr>
                <a:t>client-to-server data</a:t>
              </a:r>
            </a:p>
          </p:txBody>
        </p:sp>
        <p:sp>
          <p:nvSpPr>
            <p:cNvPr id="81987" name="Text Box 95"/>
            <p:cNvSpPr txBox="1">
              <a:spLocks noChangeArrowheads="1"/>
            </p:cNvSpPr>
            <p:nvPr/>
          </p:nvSpPr>
          <p:spPr bwMode="auto">
            <a:xfrm>
              <a:off x="3640" y="3042"/>
              <a:ext cx="1166" cy="30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latin typeface="Helvetica"/>
                  <a:cs typeface="+mn-cs"/>
                </a:rPr>
                <a:t>received ACK(y) </a:t>
              </a:r>
            </a:p>
            <a:p>
              <a:pPr algn="l">
                <a:lnSpc>
                  <a:spcPct val="90000"/>
                </a:lnSpc>
                <a:defRPr/>
              </a:pPr>
              <a:r>
                <a:rPr lang="en-US" sz="1400" dirty="0">
                  <a:latin typeface="Helvetica"/>
                  <a:cs typeface="+mn-cs"/>
                </a:rPr>
                <a:t>indicates client is live</a:t>
              </a:r>
            </a:p>
          </p:txBody>
        </p:sp>
      </p:grpSp>
      <p:grpSp>
        <p:nvGrpSpPr>
          <p:cNvPr id="394345" name="Group 105"/>
          <p:cNvGrpSpPr>
            <a:grpSpLocks/>
          </p:cNvGrpSpPr>
          <p:nvPr/>
        </p:nvGrpSpPr>
        <p:grpSpPr bwMode="auto">
          <a:xfrm>
            <a:off x="300038" y="2279652"/>
            <a:ext cx="1154112" cy="701676"/>
            <a:chOff x="182" y="1387"/>
            <a:chExt cx="727" cy="442"/>
          </a:xfrm>
        </p:grpSpPr>
        <p:sp>
          <p:nvSpPr>
            <p:cNvPr id="81981" name="Text Box 91"/>
            <p:cNvSpPr txBox="1">
              <a:spLocks noChangeArrowheads="1"/>
            </p:cNvSpPr>
            <p:nvPr/>
          </p:nvSpPr>
          <p:spPr bwMode="auto">
            <a:xfrm>
              <a:off x="182" y="1616"/>
              <a:ext cx="72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SYNSENT</a:t>
              </a:r>
            </a:p>
          </p:txBody>
        </p:sp>
        <p:sp>
          <p:nvSpPr>
            <p:cNvPr id="81982" name="Line 103"/>
            <p:cNvSpPr>
              <a:spLocks noChangeShapeType="1"/>
            </p:cNvSpPr>
            <p:nvPr/>
          </p:nvSpPr>
          <p:spPr bwMode="auto">
            <a:xfrm>
              <a:off x="462" y="1387"/>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4351" name="Group 111"/>
          <p:cNvGrpSpPr>
            <a:grpSpLocks/>
          </p:cNvGrpSpPr>
          <p:nvPr/>
        </p:nvGrpSpPr>
        <p:grpSpPr bwMode="auto">
          <a:xfrm>
            <a:off x="301625" y="2940051"/>
            <a:ext cx="842963" cy="1624013"/>
            <a:chOff x="183" y="1803"/>
            <a:chExt cx="531" cy="1023"/>
          </a:xfrm>
        </p:grpSpPr>
        <p:sp>
          <p:nvSpPr>
            <p:cNvPr id="81979" name="Text Box 16"/>
            <p:cNvSpPr txBox="1">
              <a:spLocks noChangeArrowheads="1"/>
            </p:cNvSpPr>
            <p:nvPr/>
          </p:nvSpPr>
          <p:spPr bwMode="auto">
            <a:xfrm>
              <a:off x="183" y="2613"/>
              <a:ext cx="53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rgbClr val="CC0000"/>
                  </a:solidFill>
                  <a:latin typeface="Helvetica"/>
                  <a:cs typeface="+mn-cs"/>
                </a:rPr>
                <a:t>ESTAB</a:t>
              </a:r>
            </a:p>
          </p:txBody>
        </p:sp>
        <p:sp>
          <p:nvSpPr>
            <p:cNvPr id="81980" name="Line 104"/>
            <p:cNvSpPr>
              <a:spLocks noChangeShapeType="1"/>
            </p:cNvSpPr>
            <p:nvPr/>
          </p:nvSpPr>
          <p:spPr bwMode="auto">
            <a:xfrm>
              <a:off x="465" y="1803"/>
              <a:ext cx="0" cy="79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4348" name="Group 108"/>
          <p:cNvGrpSpPr>
            <a:grpSpLocks/>
          </p:cNvGrpSpPr>
          <p:nvPr/>
        </p:nvGrpSpPr>
        <p:grpSpPr bwMode="auto">
          <a:xfrm>
            <a:off x="7754935" y="2335212"/>
            <a:ext cx="1244599" cy="1193799"/>
            <a:chOff x="4878" y="1422"/>
            <a:chExt cx="784" cy="752"/>
          </a:xfrm>
        </p:grpSpPr>
        <p:sp>
          <p:nvSpPr>
            <p:cNvPr id="81977" name="Text Box 99"/>
            <p:cNvSpPr txBox="1">
              <a:spLocks noChangeArrowheads="1"/>
            </p:cNvSpPr>
            <p:nvPr/>
          </p:nvSpPr>
          <p:spPr bwMode="auto">
            <a:xfrm>
              <a:off x="4878" y="1961"/>
              <a:ext cx="78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SYN RCVD</a:t>
              </a:r>
            </a:p>
          </p:txBody>
        </p:sp>
        <p:sp>
          <p:nvSpPr>
            <p:cNvPr id="81978" name="Line 106"/>
            <p:cNvSpPr>
              <a:spLocks noChangeShapeType="1"/>
            </p:cNvSpPr>
            <p:nvPr/>
          </p:nvSpPr>
          <p:spPr bwMode="auto">
            <a:xfrm>
              <a:off x="5339" y="1422"/>
              <a:ext cx="0" cy="56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394347" name="Line 107"/>
          <p:cNvSpPr>
            <a:spLocks noChangeShapeType="1"/>
          </p:cNvSpPr>
          <p:nvPr/>
        </p:nvSpPr>
        <p:spPr bwMode="auto">
          <a:xfrm>
            <a:off x="8469313" y="3536950"/>
            <a:ext cx="0" cy="17049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99343" name="Group 113"/>
          <p:cNvGrpSpPr>
            <a:grpSpLocks/>
          </p:cNvGrpSpPr>
          <p:nvPr/>
        </p:nvGrpSpPr>
        <p:grpSpPr bwMode="auto">
          <a:xfrm>
            <a:off x="133351" y="1590676"/>
            <a:ext cx="8767761" cy="738188"/>
            <a:chOff x="84" y="1002"/>
            <a:chExt cx="5523" cy="465"/>
          </a:xfrm>
        </p:grpSpPr>
        <p:sp>
          <p:nvSpPr>
            <p:cNvPr id="81937" name="Text Box 114"/>
            <p:cNvSpPr txBox="1">
              <a:spLocks noChangeArrowheads="1"/>
            </p:cNvSpPr>
            <p:nvPr/>
          </p:nvSpPr>
          <p:spPr bwMode="auto">
            <a:xfrm>
              <a:off x="84" y="1002"/>
              <a:ext cx="842"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dirty="0">
                  <a:solidFill>
                    <a:srgbClr val="000099"/>
                  </a:solidFill>
                  <a:latin typeface="Helvetica"/>
                  <a:cs typeface="+mn-cs"/>
                </a:rPr>
                <a:t>client state</a:t>
              </a:r>
            </a:p>
            <a:p>
              <a:pPr algn="r">
                <a:defRPr/>
              </a:pPr>
              <a:endParaRPr lang="en-US" i="1" dirty="0">
                <a:solidFill>
                  <a:srgbClr val="000099"/>
                </a:solidFill>
                <a:latin typeface="Helvetica"/>
                <a:cs typeface="+mn-cs"/>
              </a:endParaRPr>
            </a:p>
          </p:txBody>
        </p:sp>
        <p:sp>
          <p:nvSpPr>
            <p:cNvPr id="81938" name="Text Box 115"/>
            <p:cNvSpPr txBox="1">
              <a:spLocks noChangeArrowheads="1"/>
            </p:cNvSpPr>
            <p:nvPr/>
          </p:nvSpPr>
          <p:spPr bwMode="auto">
            <a:xfrm>
              <a:off x="193" y="1243"/>
              <a:ext cx="56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LISTEN</a:t>
              </a:r>
            </a:p>
          </p:txBody>
        </p:sp>
        <p:sp>
          <p:nvSpPr>
            <p:cNvPr id="81939" name="Text Box 116"/>
            <p:cNvSpPr txBox="1">
              <a:spLocks noChangeArrowheads="1"/>
            </p:cNvSpPr>
            <p:nvPr/>
          </p:nvSpPr>
          <p:spPr bwMode="auto">
            <a:xfrm>
              <a:off x="4681" y="1013"/>
              <a:ext cx="899"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dirty="0">
                  <a:solidFill>
                    <a:srgbClr val="000099"/>
                  </a:solidFill>
                  <a:latin typeface="Helvetica"/>
                  <a:cs typeface="+mn-cs"/>
                </a:rPr>
                <a:t>server state</a:t>
              </a:r>
            </a:p>
            <a:p>
              <a:pPr algn="r">
                <a:defRPr/>
              </a:pPr>
              <a:endParaRPr lang="en-US" i="1" dirty="0">
                <a:solidFill>
                  <a:srgbClr val="000099"/>
                </a:solidFill>
                <a:latin typeface="Helvetica"/>
                <a:cs typeface="+mn-cs"/>
              </a:endParaRPr>
            </a:p>
          </p:txBody>
        </p:sp>
        <p:sp>
          <p:nvSpPr>
            <p:cNvPr id="81940" name="Text Box 117"/>
            <p:cNvSpPr txBox="1">
              <a:spLocks noChangeArrowheads="1"/>
            </p:cNvSpPr>
            <p:nvPr/>
          </p:nvSpPr>
          <p:spPr bwMode="auto">
            <a:xfrm>
              <a:off x="5038" y="1254"/>
              <a:ext cx="56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LISTEN</a:t>
              </a:r>
            </a:p>
          </p:txBody>
        </p:sp>
        <p:grpSp>
          <p:nvGrpSpPr>
            <p:cNvPr id="99348" name="Group 118"/>
            <p:cNvGrpSpPr>
              <a:grpSpLocks/>
            </p:cNvGrpSpPr>
            <p:nvPr/>
          </p:nvGrpSpPr>
          <p:grpSpPr bwMode="auto">
            <a:xfrm>
              <a:off x="1914" y="1049"/>
              <a:ext cx="405" cy="378"/>
              <a:chOff x="-44" y="1473"/>
              <a:chExt cx="981" cy="1105"/>
            </a:xfrm>
          </p:grpSpPr>
          <p:pic>
            <p:nvPicPr>
              <p:cNvPr id="99382"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383" name="Freeform 12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99349" name="Group 121"/>
            <p:cNvGrpSpPr>
              <a:grpSpLocks/>
            </p:cNvGrpSpPr>
            <p:nvPr/>
          </p:nvGrpSpPr>
          <p:grpSpPr bwMode="auto">
            <a:xfrm>
              <a:off x="3572" y="1051"/>
              <a:ext cx="212" cy="323"/>
              <a:chOff x="4140" y="429"/>
              <a:chExt cx="1425" cy="2396"/>
            </a:xfrm>
          </p:grpSpPr>
          <p:sp>
            <p:nvSpPr>
              <p:cNvPr id="99350" name="Freeform 122"/>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1944"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99352" name="Freeform 124"/>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99353" name="Freeform 125"/>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1947"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99355" name="Group 127"/>
              <p:cNvGrpSpPr>
                <a:grpSpLocks/>
              </p:cNvGrpSpPr>
              <p:nvPr/>
            </p:nvGrpSpPr>
            <p:grpSpPr bwMode="auto">
              <a:xfrm>
                <a:off x="4749" y="668"/>
                <a:ext cx="581" cy="145"/>
                <a:chOff x="614" y="2568"/>
                <a:chExt cx="725" cy="139"/>
              </a:xfrm>
            </p:grpSpPr>
            <p:sp>
              <p:nvSpPr>
                <p:cNvPr id="81973" name="AutoShape 12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74"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1949"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99357" name="Group 131"/>
              <p:cNvGrpSpPr>
                <a:grpSpLocks/>
              </p:cNvGrpSpPr>
              <p:nvPr/>
            </p:nvGrpSpPr>
            <p:grpSpPr bwMode="auto">
              <a:xfrm>
                <a:off x="4747" y="994"/>
                <a:ext cx="581" cy="134"/>
                <a:chOff x="614" y="2568"/>
                <a:chExt cx="725" cy="139"/>
              </a:xfrm>
            </p:grpSpPr>
            <p:sp>
              <p:nvSpPr>
                <p:cNvPr id="81971" name="AutoShape 13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72"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1951"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52"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99360" name="Group 136"/>
              <p:cNvGrpSpPr>
                <a:grpSpLocks/>
              </p:cNvGrpSpPr>
              <p:nvPr/>
            </p:nvGrpSpPr>
            <p:grpSpPr bwMode="auto">
              <a:xfrm>
                <a:off x="4735" y="1627"/>
                <a:ext cx="582" cy="151"/>
                <a:chOff x="614" y="2568"/>
                <a:chExt cx="725" cy="139"/>
              </a:xfrm>
            </p:grpSpPr>
            <p:sp>
              <p:nvSpPr>
                <p:cNvPr id="81969" name="AutoShape 13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70"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99361" name="Freeform 139"/>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grpSp>
            <p:nvGrpSpPr>
              <p:cNvPr id="99362" name="Group 140"/>
              <p:cNvGrpSpPr>
                <a:grpSpLocks/>
              </p:cNvGrpSpPr>
              <p:nvPr/>
            </p:nvGrpSpPr>
            <p:grpSpPr bwMode="auto">
              <a:xfrm>
                <a:off x="4739" y="1327"/>
                <a:ext cx="582" cy="139"/>
                <a:chOff x="614" y="2568"/>
                <a:chExt cx="725" cy="139"/>
              </a:xfrm>
            </p:grpSpPr>
            <p:sp>
              <p:nvSpPr>
                <p:cNvPr id="81967" name="AutoShape 14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68"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1956"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99364" name="Freeform 144"/>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99365" name="Freeform 145"/>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1959" name="Oval 14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99367" name="Freeform 147"/>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1961"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62"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63" name="Oval 15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64" name="Oval 15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dirty="0">
                  <a:solidFill>
                    <a:srgbClr val="FF0000"/>
                  </a:solidFill>
                  <a:latin typeface="Helvetica"/>
                  <a:cs typeface="Helvetica"/>
                </a:endParaRPr>
              </a:p>
            </p:txBody>
          </p:sp>
          <p:sp>
            <p:nvSpPr>
              <p:cNvPr id="81965" name="Oval 15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1966"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grpSp>
    </p:spTree>
    <p:extLst>
      <p:ext uri="{BB962C8B-B14F-4D97-AF65-F5344CB8AC3E}">
        <p14:creationId xmlns:p14="http://schemas.microsoft.com/office/powerpoint/2010/main" val="1693442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342"/>
                                        </p:tgtEl>
                                        <p:attrNameLst>
                                          <p:attrName>style.visibility</p:attrName>
                                        </p:attrNameLst>
                                      </p:cBhvr>
                                      <p:to>
                                        <p:strVal val="visible"/>
                                      </p:to>
                                    </p:set>
                                    <p:animEffect transition="in" filter="wipe(left)">
                                      <p:cBhvr>
                                        <p:cTn id="7" dur="500"/>
                                        <p:tgtEl>
                                          <p:spTgt spid="394342"/>
                                        </p:tgtEl>
                                      </p:cBhvr>
                                    </p:animEffect>
                                  </p:childTnLst>
                                </p:cTn>
                              </p:par>
                              <p:par>
                                <p:cTn id="8" presetID="22" presetClass="entr" presetSubtype="1" fill="hold" nodeType="withEffect">
                                  <p:stCondLst>
                                    <p:cond delay="0"/>
                                  </p:stCondLst>
                                  <p:childTnLst>
                                    <p:set>
                                      <p:cBhvr>
                                        <p:cTn id="9" dur="1" fill="hold">
                                          <p:stCondLst>
                                            <p:cond delay="0"/>
                                          </p:stCondLst>
                                        </p:cTn>
                                        <p:tgtEl>
                                          <p:spTgt spid="394345"/>
                                        </p:tgtEl>
                                        <p:attrNameLst>
                                          <p:attrName>style.visibility</p:attrName>
                                        </p:attrNameLst>
                                      </p:cBhvr>
                                      <p:to>
                                        <p:strVal val="visible"/>
                                      </p:to>
                                    </p:set>
                                    <p:animEffect transition="in" filter="wipe(up)">
                                      <p:cBhvr>
                                        <p:cTn id="10" dur="500"/>
                                        <p:tgtEl>
                                          <p:spTgt spid="3943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94348"/>
                                        </p:tgtEl>
                                        <p:attrNameLst>
                                          <p:attrName>style.visibility</p:attrName>
                                        </p:attrNameLst>
                                      </p:cBhvr>
                                      <p:to>
                                        <p:strVal val="visible"/>
                                      </p:to>
                                    </p:set>
                                    <p:animEffect transition="in" filter="wipe(up)">
                                      <p:cBhvr>
                                        <p:cTn id="15" dur="500"/>
                                        <p:tgtEl>
                                          <p:spTgt spid="394348"/>
                                        </p:tgtEl>
                                      </p:cBhvr>
                                    </p:animEffect>
                                  </p:childTnLst>
                                </p:cTn>
                              </p:par>
                              <p:par>
                                <p:cTn id="16" presetID="22" presetClass="entr" presetSubtype="2" fill="hold" nodeType="withEffect">
                                  <p:stCondLst>
                                    <p:cond delay="0"/>
                                  </p:stCondLst>
                                  <p:childTnLst>
                                    <p:set>
                                      <p:cBhvr>
                                        <p:cTn id="17" dur="1" fill="hold">
                                          <p:stCondLst>
                                            <p:cond delay="0"/>
                                          </p:stCondLst>
                                        </p:cTn>
                                        <p:tgtEl>
                                          <p:spTgt spid="394349"/>
                                        </p:tgtEl>
                                        <p:attrNameLst>
                                          <p:attrName>style.visibility</p:attrName>
                                        </p:attrNameLst>
                                      </p:cBhvr>
                                      <p:to>
                                        <p:strVal val="visible"/>
                                      </p:to>
                                    </p:set>
                                    <p:animEffect transition="in" filter="wipe(right)">
                                      <p:cBhvr>
                                        <p:cTn id="18" dur="500"/>
                                        <p:tgtEl>
                                          <p:spTgt spid="3943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94350"/>
                                        </p:tgtEl>
                                        <p:attrNameLst>
                                          <p:attrName>style.visibility</p:attrName>
                                        </p:attrNameLst>
                                      </p:cBhvr>
                                      <p:to>
                                        <p:strVal val="visible"/>
                                      </p:to>
                                    </p:set>
                                    <p:animEffect transition="in" filter="wipe(left)">
                                      <p:cBhvr>
                                        <p:cTn id="23" dur="500"/>
                                        <p:tgtEl>
                                          <p:spTgt spid="394350"/>
                                        </p:tgtEl>
                                      </p:cBhvr>
                                    </p:animEffect>
                                  </p:childTnLst>
                                </p:cTn>
                              </p:par>
                              <p:par>
                                <p:cTn id="24" presetID="22" presetClass="entr" presetSubtype="1" fill="hold" nodeType="withEffect">
                                  <p:stCondLst>
                                    <p:cond delay="0"/>
                                  </p:stCondLst>
                                  <p:childTnLst>
                                    <p:set>
                                      <p:cBhvr>
                                        <p:cTn id="25" dur="1" fill="hold">
                                          <p:stCondLst>
                                            <p:cond delay="0"/>
                                          </p:stCondLst>
                                        </p:cTn>
                                        <p:tgtEl>
                                          <p:spTgt spid="394351"/>
                                        </p:tgtEl>
                                        <p:attrNameLst>
                                          <p:attrName>style.visibility</p:attrName>
                                        </p:attrNameLst>
                                      </p:cBhvr>
                                      <p:to>
                                        <p:strVal val="visible"/>
                                      </p:to>
                                    </p:set>
                                    <p:animEffect transition="in" filter="wipe(up)">
                                      <p:cBhvr>
                                        <p:cTn id="26" dur="500"/>
                                        <p:tgtEl>
                                          <p:spTgt spid="394351"/>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94332"/>
                                        </p:tgtEl>
                                        <p:attrNameLst>
                                          <p:attrName>style.visibility</p:attrName>
                                        </p:attrNameLst>
                                      </p:cBhvr>
                                      <p:to>
                                        <p:strVal val="visible"/>
                                      </p:to>
                                    </p:set>
                                    <p:animEffect transition="in" filter="wipe(up)">
                                      <p:cBhvr>
                                        <p:cTn id="30" dur="500"/>
                                        <p:tgtEl>
                                          <p:spTgt spid="394332"/>
                                        </p:tgtEl>
                                      </p:cBhvr>
                                    </p:animEffect>
                                  </p:childTnLst>
                                </p:cTn>
                              </p:par>
                              <p:par>
                                <p:cTn id="31" presetID="22" presetClass="entr" presetSubtype="1" fill="hold" nodeType="withEffect">
                                  <p:stCondLst>
                                    <p:cond delay="0"/>
                                  </p:stCondLst>
                                  <p:childTnLst>
                                    <p:set>
                                      <p:cBhvr>
                                        <p:cTn id="32" dur="1" fill="hold">
                                          <p:stCondLst>
                                            <p:cond delay="0"/>
                                          </p:stCondLst>
                                        </p:cTn>
                                        <p:tgtEl>
                                          <p:spTgt spid="394347"/>
                                        </p:tgtEl>
                                        <p:attrNameLst>
                                          <p:attrName>style.visibility</p:attrName>
                                        </p:attrNameLst>
                                      </p:cBhvr>
                                      <p:to>
                                        <p:strVal val="visible"/>
                                      </p:to>
                                    </p:set>
                                    <p:animEffect transition="in" filter="wipe(up)">
                                      <p:cBhvr>
                                        <p:cTn id="33" dur="500"/>
                                        <p:tgtEl>
                                          <p:spTgt spid="39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3-way handshake: FSM</a:t>
            </a:r>
          </a:p>
        </p:txBody>
      </p:sp>
      <p:grpSp>
        <p:nvGrpSpPr>
          <p:cNvPr id="100357" name="Group 47"/>
          <p:cNvGrpSpPr>
            <a:grpSpLocks/>
          </p:cNvGrpSpPr>
          <p:nvPr/>
        </p:nvGrpSpPr>
        <p:grpSpPr bwMode="auto">
          <a:xfrm>
            <a:off x="3690938" y="1246188"/>
            <a:ext cx="876300" cy="827087"/>
            <a:chOff x="1778" y="1720"/>
            <a:chExt cx="722" cy="642"/>
          </a:xfrm>
        </p:grpSpPr>
        <p:sp>
          <p:nvSpPr>
            <p:cNvPr id="82988" name="Oval 41"/>
            <p:cNvSpPr>
              <a:spLocks noChangeArrowheads="1"/>
            </p:cNvSpPr>
            <p:nvPr/>
          </p:nvSpPr>
          <p:spPr bwMode="auto">
            <a:xfrm>
              <a:off x="1825" y="1720"/>
              <a:ext cx="675" cy="612"/>
            </a:xfrm>
            <a:prstGeom prst="ellipse">
              <a:avLst/>
            </a:pr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2989" name="Oval 4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2951" name="Text Box 43"/>
          <p:cNvSpPr txBox="1">
            <a:spLocks noChangeArrowheads="1"/>
          </p:cNvSpPr>
          <p:nvPr/>
        </p:nvSpPr>
        <p:spPr bwMode="auto">
          <a:xfrm>
            <a:off x="3686175" y="1466850"/>
            <a:ext cx="844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closed</a:t>
            </a:r>
          </a:p>
        </p:txBody>
      </p:sp>
      <p:sp>
        <p:nvSpPr>
          <p:cNvPr id="82952" name="Text Box 46"/>
          <p:cNvSpPr txBox="1">
            <a:spLocks noChangeArrowheads="1"/>
          </p:cNvSpPr>
          <p:nvPr/>
        </p:nvSpPr>
        <p:spPr bwMode="auto">
          <a:xfrm>
            <a:off x="3597275" y="2498725"/>
            <a:ext cx="3413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Symbol" charset="0"/>
                <a:cs typeface="+mn-cs"/>
              </a:rPr>
              <a:t>L</a:t>
            </a:r>
          </a:p>
        </p:txBody>
      </p:sp>
      <p:grpSp>
        <p:nvGrpSpPr>
          <p:cNvPr id="100360" name="Group 48"/>
          <p:cNvGrpSpPr>
            <a:grpSpLocks/>
          </p:cNvGrpSpPr>
          <p:nvPr/>
        </p:nvGrpSpPr>
        <p:grpSpPr bwMode="auto">
          <a:xfrm>
            <a:off x="3652838" y="3175000"/>
            <a:ext cx="876300" cy="827088"/>
            <a:chOff x="1778" y="1720"/>
            <a:chExt cx="722" cy="642"/>
          </a:xfrm>
        </p:grpSpPr>
        <p:sp>
          <p:nvSpPr>
            <p:cNvPr id="82986" name="Oval 49"/>
            <p:cNvSpPr>
              <a:spLocks noChangeArrowheads="1"/>
            </p:cNvSpPr>
            <p:nvPr/>
          </p:nvSpPr>
          <p:spPr bwMode="auto">
            <a:xfrm>
              <a:off x="1825" y="1720"/>
              <a:ext cx="675" cy="612"/>
            </a:xfrm>
            <a:prstGeom prst="ellipse">
              <a:avLst/>
            </a:pr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2987" name="Oval 50"/>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2954" name="Text Box 51"/>
          <p:cNvSpPr txBox="1">
            <a:spLocks noChangeArrowheads="1"/>
          </p:cNvSpPr>
          <p:nvPr/>
        </p:nvSpPr>
        <p:spPr bwMode="auto">
          <a:xfrm>
            <a:off x="3711575" y="3395663"/>
            <a:ext cx="717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listen</a:t>
            </a:r>
          </a:p>
        </p:txBody>
      </p:sp>
      <p:grpSp>
        <p:nvGrpSpPr>
          <p:cNvPr id="100362" name="Group 52"/>
          <p:cNvGrpSpPr>
            <a:grpSpLocks/>
          </p:cNvGrpSpPr>
          <p:nvPr/>
        </p:nvGrpSpPr>
        <p:grpSpPr bwMode="auto">
          <a:xfrm>
            <a:off x="1643063" y="4227513"/>
            <a:ext cx="876300" cy="827087"/>
            <a:chOff x="1778" y="1720"/>
            <a:chExt cx="722" cy="642"/>
          </a:xfrm>
        </p:grpSpPr>
        <p:sp>
          <p:nvSpPr>
            <p:cNvPr id="82984" name="Oval 53"/>
            <p:cNvSpPr>
              <a:spLocks noChangeArrowheads="1"/>
            </p:cNvSpPr>
            <p:nvPr/>
          </p:nvSpPr>
          <p:spPr bwMode="auto">
            <a:xfrm>
              <a:off x="1825" y="1720"/>
              <a:ext cx="675" cy="612"/>
            </a:xfrm>
            <a:prstGeom prst="ellipse">
              <a:avLst/>
            </a:pr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2985" name="Oval 54"/>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2956" name="Text Box 55"/>
          <p:cNvSpPr txBox="1">
            <a:spLocks noChangeArrowheads="1"/>
          </p:cNvSpPr>
          <p:nvPr/>
        </p:nvSpPr>
        <p:spPr bwMode="auto">
          <a:xfrm>
            <a:off x="1733550" y="4425950"/>
            <a:ext cx="659293" cy="544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a:latin typeface="Helvetica"/>
                <a:cs typeface="+mn-cs"/>
              </a:rPr>
              <a:t>SYN</a:t>
            </a:r>
          </a:p>
          <a:p>
            <a:pPr>
              <a:lnSpc>
                <a:spcPct val="80000"/>
              </a:lnSpc>
              <a:defRPr/>
            </a:pPr>
            <a:r>
              <a:rPr lang="en-US" sz="1800" dirty="0">
                <a:latin typeface="Helvetica"/>
                <a:cs typeface="+mn-cs"/>
              </a:rPr>
              <a:t>rcvd</a:t>
            </a:r>
          </a:p>
        </p:txBody>
      </p:sp>
      <p:grpSp>
        <p:nvGrpSpPr>
          <p:cNvPr id="100364" name="Group 56"/>
          <p:cNvGrpSpPr>
            <a:grpSpLocks/>
          </p:cNvGrpSpPr>
          <p:nvPr/>
        </p:nvGrpSpPr>
        <p:grpSpPr bwMode="auto">
          <a:xfrm>
            <a:off x="5119688" y="4189413"/>
            <a:ext cx="876300" cy="827087"/>
            <a:chOff x="1778" y="1720"/>
            <a:chExt cx="722" cy="642"/>
          </a:xfrm>
        </p:grpSpPr>
        <p:sp>
          <p:nvSpPr>
            <p:cNvPr id="82982" name="Oval 57"/>
            <p:cNvSpPr>
              <a:spLocks noChangeArrowheads="1"/>
            </p:cNvSpPr>
            <p:nvPr/>
          </p:nvSpPr>
          <p:spPr bwMode="auto">
            <a:xfrm>
              <a:off x="1825" y="1720"/>
              <a:ext cx="675" cy="612"/>
            </a:xfrm>
            <a:prstGeom prst="ellipse">
              <a:avLst/>
            </a:pr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2983" name="Oval 58"/>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2958" name="Text Box 59"/>
          <p:cNvSpPr txBox="1">
            <a:spLocks noChangeArrowheads="1"/>
          </p:cNvSpPr>
          <p:nvPr/>
        </p:nvSpPr>
        <p:spPr bwMode="auto">
          <a:xfrm>
            <a:off x="5210175" y="4387850"/>
            <a:ext cx="659293" cy="544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a:latin typeface="Helvetica"/>
                <a:cs typeface="+mn-cs"/>
              </a:rPr>
              <a:t>SYN</a:t>
            </a:r>
          </a:p>
          <a:p>
            <a:pPr>
              <a:lnSpc>
                <a:spcPct val="80000"/>
              </a:lnSpc>
              <a:defRPr/>
            </a:pPr>
            <a:r>
              <a:rPr lang="en-US" sz="1800" dirty="0">
                <a:latin typeface="Helvetica"/>
                <a:cs typeface="+mn-cs"/>
              </a:rPr>
              <a:t>sent</a:t>
            </a:r>
          </a:p>
        </p:txBody>
      </p:sp>
      <p:grpSp>
        <p:nvGrpSpPr>
          <p:cNvPr id="100366" name="Group 60"/>
          <p:cNvGrpSpPr>
            <a:grpSpLocks/>
          </p:cNvGrpSpPr>
          <p:nvPr/>
        </p:nvGrpSpPr>
        <p:grpSpPr bwMode="auto">
          <a:xfrm>
            <a:off x="3686175" y="5060950"/>
            <a:ext cx="876300" cy="827088"/>
            <a:chOff x="1778" y="1720"/>
            <a:chExt cx="722" cy="642"/>
          </a:xfrm>
        </p:grpSpPr>
        <p:sp>
          <p:nvSpPr>
            <p:cNvPr id="82980" name="Oval 61"/>
            <p:cNvSpPr>
              <a:spLocks noChangeArrowheads="1"/>
            </p:cNvSpPr>
            <p:nvPr/>
          </p:nvSpPr>
          <p:spPr bwMode="auto">
            <a:xfrm>
              <a:off x="1825" y="1720"/>
              <a:ext cx="675" cy="612"/>
            </a:xfrm>
            <a:prstGeom prst="ellipse">
              <a:avLst/>
            </a:prstGeom>
            <a:solidFill>
              <a:srgbClr val="000099"/>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2981" name="Oval 62"/>
            <p:cNvSpPr>
              <a:spLocks noChangeArrowheads="1"/>
            </p:cNvSpPr>
            <p:nvPr/>
          </p:nvSpPr>
          <p:spPr bwMode="auto">
            <a:xfrm>
              <a:off x="1778" y="1750"/>
              <a:ext cx="675" cy="61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2960" name="Text Box 63"/>
          <p:cNvSpPr txBox="1">
            <a:spLocks noChangeArrowheads="1"/>
          </p:cNvSpPr>
          <p:nvPr/>
        </p:nvSpPr>
        <p:spPr bwMode="auto">
          <a:xfrm>
            <a:off x="3648075" y="5348288"/>
            <a:ext cx="924502" cy="32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r>
              <a:rPr lang="en-US" sz="1800" dirty="0">
                <a:latin typeface="Helvetica"/>
                <a:cs typeface="+mn-cs"/>
              </a:rPr>
              <a:t>ESTAB</a:t>
            </a:r>
          </a:p>
        </p:txBody>
      </p:sp>
      <p:sp>
        <p:nvSpPr>
          <p:cNvPr id="82961" name="Text Box 66"/>
          <p:cNvSpPr txBox="1">
            <a:spLocks noChangeArrowheads="1"/>
          </p:cNvSpPr>
          <p:nvPr/>
        </p:nvSpPr>
        <p:spPr bwMode="auto">
          <a:xfrm>
            <a:off x="5526088" y="2687638"/>
            <a:ext cx="2894012" cy="639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200" b="1">
                <a:latin typeface="Courier New" charset="0"/>
                <a:cs typeface="+mn-cs"/>
              </a:rPr>
              <a:t>Socket clientSocket =   </a:t>
            </a:r>
          </a:p>
          <a:p>
            <a:pPr algn="l">
              <a:defRPr/>
            </a:pPr>
            <a:r>
              <a:rPr lang="en-US" sz="1200" b="1">
                <a:latin typeface="Courier New" charset="0"/>
                <a:cs typeface="+mn-cs"/>
              </a:rPr>
              <a:t>  newSocket("hostname","port number");</a:t>
            </a:r>
          </a:p>
        </p:txBody>
      </p:sp>
      <p:sp>
        <p:nvSpPr>
          <p:cNvPr id="82962" name="Line 67"/>
          <p:cNvSpPr>
            <a:spLocks noChangeShapeType="1"/>
          </p:cNvSpPr>
          <p:nvPr/>
        </p:nvSpPr>
        <p:spPr bwMode="auto">
          <a:xfrm>
            <a:off x="5656263" y="3317875"/>
            <a:ext cx="252888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2963" name="Text Box 68"/>
          <p:cNvSpPr txBox="1">
            <a:spLocks noChangeArrowheads="1"/>
          </p:cNvSpPr>
          <p:nvPr/>
        </p:nvSpPr>
        <p:spPr bwMode="auto">
          <a:xfrm>
            <a:off x="5621338" y="3351213"/>
            <a:ext cx="129644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SYN(</a:t>
            </a:r>
            <a:r>
              <a:rPr lang="en-US" dirty="0" err="1">
                <a:latin typeface="Helvetica"/>
                <a:cs typeface="+mn-cs"/>
              </a:rPr>
              <a:t>seq</a:t>
            </a:r>
            <a:r>
              <a:rPr lang="en-US" dirty="0">
                <a:latin typeface="Helvetica"/>
                <a:cs typeface="+mn-cs"/>
              </a:rPr>
              <a:t>=x)</a:t>
            </a:r>
          </a:p>
        </p:txBody>
      </p:sp>
      <p:sp>
        <p:nvSpPr>
          <p:cNvPr id="100371" name="Freeform 69"/>
          <p:cNvSpPr>
            <a:spLocks/>
          </p:cNvSpPr>
          <p:nvPr/>
        </p:nvSpPr>
        <p:spPr bwMode="auto">
          <a:xfrm>
            <a:off x="4583113" y="1727200"/>
            <a:ext cx="914400" cy="2384425"/>
          </a:xfrm>
          <a:custGeom>
            <a:avLst/>
            <a:gdLst>
              <a:gd name="T0" fmla="*/ 0 w 576"/>
              <a:gd name="T1" fmla="*/ 0 h 1138"/>
              <a:gd name="T2" fmla="*/ 2147483647 w 576"/>
              <a:gd name="T3" fmla="*/ 0 h 1138"/>
              <a:gd name="T4" fmla="*/ 2147483647 w 576"/>
              <a:gd name="T5" fmla="*/ 2147483647 h 1138"/>
              <a:gd name="T6" fmla="*/ 0 60000 65536"/>
              <a:gd name="T7" fmla="*/ 0 60000 65536"/>
              <a:gd name="T8" fmla="*/ 0 60000 65536"/>
            </a:gdLst>
            <a:ahLst/>
            <a:cxnLst>
              <a:cxn ang="T6">
                <a:pos x="T0" y="T1"/>
              </a:cxn>
              <a:cxn ang="T7">
                <a:pos x="T2" y="T3"/>
              </a:cxn>
              <a:cxn ang="T8">
                <a:pos x="T4" y="T5"/>
              </a:cxn>
            </a:cxnLst>
            <a:rect l="0" t="0" r="r" b="b"/>
            <a:pathLst>
              <a:path w="576" h="1138">
                <a:moveTo>
                  <a:pt x="0" y="0"/>
                </a:moveTo>
                <a:lnTo>
                  <a:pt x="576" y="0"/>
                </a:lnTo>
                <a:lnTo>
                  <a:pt x="576" y="1138"/>
                </a:lnTo>
              </a:path>
            </a:pathLst>
          </a:custGeom>
          <a:noFill/>
          <a:ln w="9525"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82965" name="Line 70"/>
          <p:cNvSpPr>
            <a:spLocks noChangeShapeType="1"/>
          </p:cNvSpPr>
          <p:nvPr/>
        </p:nvSpPr>
        <p:spPr bwMode="auto">
          <a:xfrm>
            <a:off x="4075113" y="2133600"/>
            <a:ext cx="0" cy="1016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2966" name="Text Box 71"/>
          <p:cNvSpPr txBox="1">
            <a:spLocks noChangeArrowheads="1"/>
          </p:cNvSpPr>
          <p:nvPr/>
        </p:nvSpPr>
        <p:spPr bwMode="auto">
          <a:xfrm>
            <a:off x="1524000" y="2074863"/>
            <a:ext cx="25781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200" b="1">
                <a:latin typeface="Courier New" charset="0"/>
                <a:cs typeface="+mn-cs"/>
              </a:rPr>
              <a:t>Socket connectionSocket = welcomeSocket.accept();</a:t>
            </a:r>
          </a:p>
        </p:txBody>
      </p:sp>
      <p:sp>
        <p:nvSpPr>
          <p:cNvPr id="82967" name="Line 72"/>
          <p:cNvSpPr>
            <a:spLocks noChangeShapeType="1"/>
          </p:cNvSpPr>
          <p:nvPr/>
        </p:nvSpPr>
        <p:spPr bwMode="auto">
          <a:xfrm>
            <a:off x="1882775" y="2522538"/>
            <a:ext cx="1965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100375" name="Freeform 73"/>
          <p:cNvSpPr>
            <a:spLocks/>
          </p:cNvSpPr>
          <p:nvPr/>
        </p:nvSpPr>
        <p:spPr bwMode="auto">
          <a:xfrm>
            <a:off x="2051050" y="3836988"/>
            <a:ext cx="1579563" cy="373062"/>
          </a:xfrm>
          <a:custGeom>
            <a:avLst/>
            <a:gdLst>
              <a:gd name="T0" fmla="*/ 2147483647 w 1123"/>
              <a:gd name="T1" fmla="*/ 0 h 235"/>
              <a:gd name="T2" fmla="*/ 0 w 1123"/>
              <a:gd name="T3" fmla="*/ 0 h 235"/>
              <a:gd name="T4" fmla="*/ 0 w 1123"/>
              <a:gd name="T5" fmla="*/ 2147483647 h 235"/>
              <a:gd name="T6" fmla="*/ 0 60000 65536"/>
              <a:gd name="T7" fmla="*/ 0 60000 65536"/>
              <a:gd name="T8" fmla="*/ 0 60000 65536"/>
            </a:gdLst>
            <a:ahLst/>
            <a:cxnLst>
              <a:cxn ang="T6">
                <a:pos x="T0" y="T1"/>
              </a:cxn>
              <a:cxn ang="T7">
                <a:pos x="T2" y="T3"/>
              </a:cxn>
              <a:cxn ang="T8">
                <a:pos x="T4" y="T5"/>
              </a:cxn>
            </a:cxnLst>
            <a:rect l="0" t="0" r="r" b="b"/>
            <a:pathLst>
              <a:path w="1123" h="235">
                <a:moveTo>
                  <a:pt x="1123" y="0"/>
                </a:moveTo>
                <a:lnTo>
                  <a:pt x="0" y="0"/>
                </a:lnTo>
                <a:lnTo>
                  <a:pt x="0" y="235"/>
                </a:lnTo>
              </a:path>
            </a:pathLst>
          </a:custGeom>
          <a:noFill/>
          <a:ln w="9525"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82969" name="Text Box 74"/>
          <p:cNvSpPr txBox="1">
            <a:spLocks noChangeArrowheads="1"/>
          </p:cNvSpPr>
          <p:nvPr/>
        </p:nvSpPr>
        <p:spPr bwMode="auto">
          <a:xfrm>
            <a:off x="1785938" y="2838450"/>
            <a:ext cx="845804"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SYN(x)</a:t>
            </a:r>
          </a:p>
        </p:txBody>
      </p:sp>
      <p:sp>
        <p:nvSpPr>
          <p:cNvPr id="82970" name="Line 75"/>
          <p:cNvSpPr>
            <a:spLocks noChangeShapeType="1"/>
          </p:cNvSpPr>
          <p:nvPr/>
        </p:nvSpPr>
        <p:spPr bwMode="auto">
          <a:xfrm>
            <a:off x="1246188" y="3136900"/>
            <a:ext cx="1965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2971" name="Text Box 76"/>
          <p:cNvSpPr txBox="1">
            <a:spLocks noChangeArrowheads="1"/>
          </p:cNvSpPr>
          <p:nvPr/>
        </p:nvSpPr>
        <p:spPr bwMode="auto">
          <a:xfrm>
            <a:off x="930275" y="2989263"/>
            <a:ext cx="2680992" cy="8499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endParaRPr lang="en-US" sz="1400" dirty="0">
              <a:latin typeface="Helvetica"/>
              <a:cs typeface="+mn-cs"/>
            </a:endParaRPr>
          </a:p>
          <a:p>
            <a:pPr>
              <a:lnSpc>
                <a:spcPct val="90000"/>
              </a:lnSpc>
              <a:defRPr/>
            </a:pPr>
            <a:r>
              <a:rPr lang="en-US" sz="1400" dirty="0">
                <a:latin typeface="Helvetica"/>
                <a:cs typeface="+mn-cs"/>
              </a:rPr>
              <a:t>SYNACK(</a:t>
            </a:r>
            <a:r>
              <a:rPr lang="en-US" sz="1400" dirty="0" err="1">
                <a:latin typeface="Helvetica"/>
                <a:cs typeface="+mn-cs"/>
              </a:rPr>
              <a:t>seq</a:t>
            </a:r>
            <a:r>
              <a:rPr lang="en-US" sz="1400" dirty="0">
                <a:latin typeface="Helvetica"/>
                <a:cs typeface="+mn-cs"/>
              </a:rPr>
              <a:t>=</a:t>
            </a:r>
            <a:r>
              <a:rPr lang="en-US" sz="1400" dirty="0" err="1">
                <a:latin typeface="Helvetica"/>
                <a:cs typeface="+mn-cs"/>
              </a:rPr>
              <a:t>y,ACKnum</a:t>
            </a:r>
            <a:r>
              <a:rPr lang="en-US" sz="1400" dirty="0">
                <a:latin typeface="Helvetica"/>
                <a:cs typeface="+mn-cs"/>
              </a:rPr>
              <a:t>=x+1)</a:t>
            </a:r>
          </a:p>
          <a:p>
            <a:pPr>
              <a:lnSpc>
                <a:spcPct val="90000"/>
              </a:lnSpc>
              <a:defRPr/>
            </a:pPr>
            <a:r>
              <a:rPr lang="en-US" sz="1400" dirty="0">
                <a:latin typeface="Helvetica"/>
                <a:cs typeface="+mn-cs"/>
              </a:rPr>
              <a:t>create new socket for </a:t>
            </a:r>
          </a:p>
          <a:p>
            <a:pPr>
              <a:lnSpc>
                <a:spcPct val="90000"/>
              </a:lnSpc>
              <a:defRPr/>
            </a:pPr>
            <a:r>
              <a:rPr lang="en-US" sz="1400" dirty="0">
                <a:latin typeface="Helvetica"/>
                <a:cs typeface="+mn-cs"/>
              </a:rPr>
              <a:t>communication back to client</a:t>
            </a:r>
          </a:p>
        </p:txBody>
      </p:sp>
      <p:sp>
        <p:nvSpPr>
          <p:cNvPr id="100379" name="Freeform 77"/>
          <p:cNvSpPr>
            <a:spLocks/>
          </p:cNvSpPr>
          <p:nvPr/>
        </p:nvSpPr>
        <p:spPr bwMode="auto">
          <a:xfrm flipV="1">
            <a:off x="2046288" y="5076825"/>
            <a:ext cx="1579562" cy="373063"/>
          </a:xfrm>
          <a:custGeom>
            <a:avLst/>
            <a:gdLst>
              <a:gd name="T0" fmla="*/ 2147483647 w 1123"/>
              <a:gd name="T1" fmla="*/ 0 h 235"/>
              <a:gd name="T2" fmla="*/ 0 w 1123"/>
              <a:gd name="T3" fmla="*/ 0 h 235"/>
              <a:gd name="T4" fmla="*/ 0 w 1123"/>
              <a:gd name="T5" fmla="*/ 2147483647 h 235"/>
              <a:gd name="T6" fmla="*/ 0 60000 65536"/>
              <a:gd name="T7" fmla="*/ 0 60000 65536"/>
              <a:gd name="T8" fmla="*/ 0 60000 65536"/>
            </a:gdLst>
            <a:ahLst/>
            <a:cxnLst>
              <a:cxn ang="T6">
                <a:pos x="T0" y="T1"/>
              </a:cxn>
              <a:cxn ang="T7">
                <a:pos x="T2" y="T3"/>
              </a:cxn>
              <a:cxn ang="T8">
                <a:pos x="T4" y="T5"/>
              </a:cxn>
            </a:cxnLst>
            <a:rect l="0" t="0" r="r" b="b"/>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100380" name="Freeform 78"/>
          <p:cNvSpPr>
            <a:spLocks/>
          </p:cNvSpPr>
          <p:nvPr/>
        </p:nvSpPr>
        <p:spPr bwMode="auto">
          <a:xfrm flipH="1" flipV="1">
            <a:off x="4613275" y="5094288"/>
            <a:ext cx="947738" cy="373062"/>
          </a:xfrm>
          <a:custGeom>
            <a:avLst/>
            <a:gdLst>
              <a:gd name="T0" fmla="*/ 2147483647 w 1123"/>
              <a:gd name="T1" fmla="*/ 0 h 235"/>
              <a:gd name="T2" fmla="*/ 0 w 1123"/>
              <a:gd name="T3" fmla="*/ 0 h 235"/>
              <a:gd name="T4" fmla="*/ 0 w 1123"/>
              <a:gd name="T5" fmla="*/ 2147483647 h 235"/>
              <a:gd name="T6" fmla="*/ 0 60000 65536"/>
              <a:gd name="T7" fmla="*/ 0 60000 65536"/>
              <a:gd name="T8" fmla="*/ 0 60000 65536"/>
            </a:gdLst>
            <a:ahLst/>
            <a:cxnLst>
              <a:cxn ang="T6">
                <a:pos x="T0" y="T1"/>
              </a:cxn>
              <a:cxn ang="T7">
                <a:pos x="T2" y="T3"/>
              </a:cxn>
              <a:cxn ang="T8">
                <a:pos x="T4" y="T5"/>
              </a:cxn>
            </a:cxnLst>
            <a:rect l="0" t="0" r="r" b="b"/>
            <a:pathLst>
              <a:path w="1123" h="235">
                <a:moveTo>
                  <a:pt x="1123" y="0"/>
                </a:moveTo>
                <a:lnTo>
                  <a:pt x="0" y="0"/>
                </a:lnTo>
                <a:lnTo>
                  <a:pt x="0" y="235"/>
                </a:lnTo>
              </a:path>
            </a:pathLst>
          </a:custGeom>
          <a:noFill/>
          <a:ln w="9525" cap="flat" cmpd="sng">
            <a:solidFill>
              <a:schemeClr val="tx1"/>
            </a:solidFill>
            <a:prstDash val="solid"/>
            <a:round/>
            <a:headEnd type="triangl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82974" name="Text Box 79"/>
          <p:cNvSpPr txBox="1">
            <a:spLocks noChangeArrowheads="1"/>
          </p:cNvSpPr>
          <p:nvPr/>
        </p:nvSpPr>
        <p:spPr bwMode="auto">
          <a:xfrm>
            <a:off x="5608638" y="4970463"/>
            <a:ext cx="2680992" cy="656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endParaRPr lang="en-US" sz="1400" dirty="0">
              <a:latin typeface="Helvetica"/>
              <a:cs typeface="+mn-cs"/>
            </a:endParaRPr>
          </a:p>
          <a:p>
            <a:pPr>
              <a:lnSpc>
                <a:spcPct val="90000"/>
              </a:lnSpc>
              <a:defRPr/>
            </a:pPr>
            <a:r>
              <a:rPr lang="en-US" sz="1400" dirty="0">
                <a:latin typeface="Helvetica"/>
                <a:cs typeface="+mn-cs"/>
              </a:rPr>
              <a:t>SYNACK(</a:t>
            </a:r>
            <a:r>
              <a:rPr lang="en-US" sz="1400" dirty="0" err="1">
                <a:latin typeface="Helvetica"/>
                <a:cs typeface="+mn-cs"/>
              </a:rPr>
              <a:t>seq</a:t>
            </a:r>
            <a:r>
              <a:rPr lang="en-US" sz="1400" dirty="0">
                <a:latin typeface="Helvetica"/>
                <a:cs typeface="+mn-cs"/>
              </a:rPr>
              <a:t>=</a:t>
            </a:r>
            <a:r>
              <a:rPr lang="en-US" sz="1400" dirty="0" err="1">
                <a:latin typeface="Helvetica"/>
                <a:cs typeface="+mn-cs"/>
              </a:rPr>
              <a:t>y,ACKnum</a:t>
            </a:r>
            <a:r>
              <a:rPr lang="en-US" sz="1400" dirty="0">
                <a:latin typeface="Helvetica"/>
                <a:cs typeface="+mn-cs"/>
              </a:rPr>
              <a:t>=x+1)</a:t>
            </a:r>
          </a:p>
          <a:p>
            <a:pPr>
              <a:lnSpc>
                <a:spcPct val="90000"/>
              </a:lnSpc>
              <a:defRPr/>
            </a:pPr>
            <a:endParaRPr lang="en-US" sz="1400" dirty="0">
              <a:latin typeface="Helvetica"/>
              <a:cs typeface="+mn-cs"/>
            </a:endParaRPr>
          </a:p>
        </p:txBody>
      </p:sp>
      <p:sp>
        <p:nvSpPr>
          <p:cNvPr id="82975" name="Line 80"/>
          <p:cNvSpPr>
            <a:spLocks noChangeShapeType="1"/>
          </p:cNvSpPr>
          <p:nvPr/>
        </p:nvSpPr>
        <p:spPr bwMode="auto">
          <a:xfrm>
            <a:off x="5718175" y="5435600"/>
            <a:ext cx="2528888"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2976" name="Text Box 81"/>
          <p:cNvSpPr txBox="1">
            <a:spLocks noChangeArrowheads="1"/>
          </p:cNvSpPr>
          <p:nvPr/>
        </p:nvSpPr>
        <p:spPr bwMode="auto">
          <a:xfrm>
            <a:off x="6018213" y="5248275"/>
            <a:ext cx="1791113" cy="656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endParaRPr lang="en-US" sz="1400" dirty="0">
              <a:latin typeface="Helvetica"/>
              <a:cs typeface="+mn-cs"/>
            </a:endParaRPr>
          </a:p>
          <a:p>
            <a:pPr>
              <a:lnSpc>
                <a:spcPct val="90000"/>
              </a:lnSpc>
              <a:defRPr/>
            </a:pPr>
            <a:r>
              <a:rPr lang="en-US" sz="1400" dirty="0">
                <a:latin typeface="Helvetica"/>
                <a:cs typeface="+mn-cs"/>
              </a:rPr>
              <a:t>ACK(</a:t>
            </a:r>
            <a:r>
              <a:rPr lang="en-US" sz="1400" dirty="0" err="1">
                <a:latin typeface="Helvetica"/>
                <a:cs typeface="+mn-cs"/>
              </a:rPr>
              <a:t>ACKnum</a:t>
            </a:r>
            <a:r>
              <a:rPr lang="en-US" sz="1400" dirty="0">
                <a:latin typeface="Helvetica"/>
                <a:cs typeface="+mn-cs"/>
              </a:rPr>
              <a:t>=y+1)</a:t>
            </a:r>
          </a:p>
          <a:p>
            <a:pPr>
              <a:lnSpc>
                <a:spcPct val="90000"/>
              </a:lnSpc>
              <a:defRPr/>
            </a:pPr>
            <a:endParaRPr lang="en-US" sz="1400" dirty="0">
              <a:latin typeface="Helvetica"/>
              <a:cs typeface="+mn-cs"/>
            </a:endParaRPr>
          </a:p>
        </p:txBody>
      </p:sp>
      <p:sp>
        <p:nvSpPr>
          <p:cNvPr id="82977" name="Line 82"/>
          <p:cNvSpPr>
            <a:spLocks noChangeShapeType="1"/>
          </p:cNvSpPr>
          <p:nvPr/>
        </p:nvSpPr>
        <p:spPr bwMode="auto">
          <a:xfrm>
            <a:off x="849313" y="5822950"/>
            <a:ext cx="1965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2978" name="Text Box 83"/>
          <p:cNvSpPr txBox="1">
            <a:spLocks noChangeArrowheads="1"/>
          </p:cNvSpPr>
          <p:nvPr/>
        </p:nvSpPr>
        <p:spPr bwMode="auto">
          <a:xfrm>
            <a:off x="909638" y="5356225"/>
            <a:ext cx="1791113" cy="656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0000"/>
              </a:lnSpc>
              <a:defRPr/>
            </a:pPr>
            <a:endParaRPr lang="en-US" sz="1400" dirty="0">
              <a:latin typeface="Helvetica"/>
              <a:cs typeface="+mn-cs"/>
            </a:endParaRPr>
          </a:p>
          <a:p>
            <a:pPr>
              <a:lnSpc>
                <a:spcPct val="90000"/>
              </a:lnSpc>
              <a:defRPr/>
            </a:pPr>
            <a:r>
              <a:rPr lang="en-US" sz="1400" dirty="0">
                <a:latin typeface="Helvetica"/>
                <a:cs typeface="+mn-cs"/>
              </a:rPr>
              <a:t>ACK(</a:t>
            </a:r>
            <a:r>
              <a:rPr lang="en-US" sz="1400" dirty="0" err="1">
                <a:latin typeface="Helvetica"/>
                <a:cs typeface="+mn-cs"/>
              </a:rPr>
              <a:t>ACKnum</a:t>
            </a:r>
            <a:r>
              <a:rPr lang="en-US" sz="1400" dirty="0">
                <a:latin typeface="Helvetica"/>
                <a:cs typeface="+mn-cs"/>
              </a:rPr>
              <a:t>=y+1)</a:t>
            </a:r>
          </a:p>
          <a:p>
            <a:pPr>
              <a:lnSpc>
                <a:spcPct val="90000"/>
              </a:lnSpc>
              <a:defRPr/>
            </a:pPr>
            <a:endParaRPr lang="en-US" sz="1400" dirty="0">
              <a:latin typeface="Helvetica"/>
              <a:cs typeface="+mn-cs"/>
            </a:endParaRPr>
          </a:p>
        </p:txBody>
      </p:sp>
      <p:sp>
        <p:nvSpPr>
          <p:cNvPr id="82979" name="Text Box 84"/>
          <p:cNvSpPr txBox="1">
            <a:spLocks noChangeArrowheads="1"/>
          </p:cNvSpPr>
          <p:nvPr/>
        </p:nvSpPr>
        <p:spPr bwMode="auto">
          <a:xfrm>
            <a:off x="1560513" y="5788025"/>
            <a:ext cx="3413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latin typeface="Symbol" charset="0"/>
                <a:cs typeface="+mn-cs"/>
              </a:rPr>
              <a:t>L</a:t>
            </a:r>
          </a:p>
        </p:txBody>
      </p:sp>
    </p:spTree>
    <p:extLst>
      <p:ext uri="{BB962C8B-B14F-4D97-AF65-F5344CB8AC3E}">
        <p14:creationId xmlns:p14="http://schemas.microsoft.com/office/powerpoint/2010/main" val="164182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n-US"/>
              <a:t>UDP Layering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721" y="2242316"/>
            <a:ext cx="5438880" cy="211270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9444400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Line 4"/>
          <p:cNvSpPr>
            <a:spLocks noChangeShapeType="1"/>
          </p:cNvSpPr>
          <p:nvPr/>
        </p:nvSpPr>
        <p:spPr bwMode="auto">
          <a:xfrm flipH="1">
            <a:off x="3471863" y="2081213"/>
            <a:ext cx="1587" cy="394811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4998" name="Line 10"/>
          <p:cNvSpPr>
            <a:spLocks noChangeShapeType="1"/>
          </p:cNvSpPr>
          <p:nvPr/>
        </p:nvSpPr>
        <p:spPr bwMode="auto">
          <a:xfrm flipH="1">
            <a:off x="6061075" y="2151063"/>
            <a:ext cx="1588" cy="3417887"/>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396362" name="Group 74"/>
          <p:cNvGrpSpPr>
            <a:grpSpLocks/>
          </p:cNvGrpSpPr>
          <p:nvPr/>
        </p:nvGrpSpPr>
        <p:grpSpPr bwMode="auto">
          <a:xfrm>
            <a:off x="544513" y="2762252"/>
            <a:ext cx="1365249" cy="855663"/>
            <a:chOff x="343" y="1740"/>
            <a:chExt cx="860" cy="539"/>
          </a:xfrm>
        </p:grpSpPr>
        <p:sp>
          <p:nvSpPr>
            <p:cNvPr id="85085" name="Text Box 34"/>
            <p:cNvSpPr txBox="1">
              <a:spLocks noChangeArrowheads="1"/>
            </p:cNvSpPr>
            <p:nvPr/>
          </p:nvSpPr>
          <p:spPr bwMode="auto">
            <a:xfrm>
              <a:off x="343" y="2066"/>
              <a:ext cx="860"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FIN_WAIT_2</a:t>
              </a:r>
            </a:p>
          </p:txBody>
        </p:sp>
        <p:sp>
          <p:nvSpPr>
            <p:cNvPr id="85086"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6361" name="Group 73"/>
          <p:cNvGrpSpPr>
            <a:grpSpLocks/>
          </p:cNvGrpSpPr>
          <p:nvPr/>
        </p:nvGrpSpPr>
        <p:grpSpPr bwMode="auto">
          <a:xfrm>
            <a:off x="7175502" y="2101851"/>
            <a:ext cx="1500188" cy="962026"/>
            <a:chOff x="4520" y="1324"/>
            <a:chExt cx="945" cy="606"/>
          </a:xfrm>
        </p:grpSpPr>
        <p:sp>
          <p:nvSpPr>
            <p:cNvPr id="85083" name="Text Box 37"/>
            <p:cNvSpPr txBox="1">
              <a:spLocks noChangeArrowheads="1"/>
            </p:cNvSpPr>
            <p:nvPr/>
          </p:nvSpPr>
          <p:spPr bwMode="auto">
            <a:xfrm>
              <a:off x="4520" y="1717"/>
              <a:ext cx="94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CLOSE_WAIT</a:t>
              </a:r>
            </a:p>
          </p:txBody>
        </p:sp>
        <p:sp>
          <p:nvSpPr>
            <p:cNvPr id="85084"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6363" name="Group 75"/>
          <p:cNvGrpSpPr>
            <a:grpSpLocks/>
          </p:cNvGrpSpPr>
          <p:nvPr/>
        </p:nvGrpSpPr>
        <p:grpSpPr bwMode="auto">
          <a:xfrm>
            <a:off x="3513138" y="3870325"/>
            <a:ext cx="2495550" cy="579438"/>
            <a:chOff x="2213" y="2438"/>
            <a:chExt cx="1572" cy="365"/>
          </a:xfrm>
        </p:grpSpPr>
        <p:sp>
          <p:nvSpPr>
            <p:cNvPr id="85080"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81"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82" name="Text Box 43"/>
            <p:cNvSpPr txBox="1">
              <a:spLocks noChangeArrowheads="1"/>
            </p:cNvSpPr>
            <p:nvPr/>
          </p:nvSpPr>
          <p:spPr bwMode="auto">
            <a:xfrm>
              <a:off x="2455" y="2562"/>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FINbit</a:t>
              </a:r>
              <a:r>
                <a:rPr lang="en-US" dirty="0">
                  <a:latin typeface="Helvetica"/>
                  <a:cs typeface="+mn-cs"/>
                </a:rPr>
                <a:t>=1, </a:t>
              </a:r>
              <a:r>
                <a:rPr lang="en-US" dirty="0" err="1">
                  <a:latin typeface="Helvetica"/>
                  <a:cs typeface="+mn-cs"/>
                </a:rPr>
                <a:t>seq</a:t>
              </a:r>
              <a:r>
                <a:rPr lang="en-US" dirty="0">
                  <a:latin typeface="Helvetica"/>
                  <a:cs typeface="+mn-cs"/>
                </a:rPr>
                <a:t>=y</a:t>
              </a:r>
            </a:p>
          </p:txBody>
        </p:sp>
      </p:grpSp>
      <p:grpSp>
        <p:nvGrpSpPr>
          <p:cNvPr id="396368" name="Group 80"/>
          <p:cNvGrpSpPr>
            <a:grpSpLocks/>
          </p:cNvGrpSpPr>
          <p:nvPr/>
        </p:nvGrpSpPr>
        <p:grpSpPr bwMode="auto">
          <a:xfrm>
            <a:off x="3543300" y="4578350"/>
            <a:ext cx="2508250" cy="582613"/>
            <a:chOff x="2232" y="2884"/>
            <a:chExt cx="1580" cy="367"/>
          </a:xfrm>
        </p:grpSpPr>
        <p:sp>
          <p:nvSpPr>
            <p:cNvPr id="85077"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78"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79" name="Text Box 47"/>
            <p:cNvSpPr txBox="1">
              <a:spLocks noChangeArrowheads="1"/>
            </p:cNvSpPr>
            <p:nvPr/>
          </p:nvSpPr>
          <p:spPr bwMode="auto">
            <a:xfrm>
              <a:off x="2246" y="2958"/>
              <a:ext cx="15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ACKbit</a:t>
              </a:r>
              <a:r>
                <a:rPr lang="en-US" dirty="0">
                  <a:latin typeface="Helvetica"/>
                  <a:cs typeface="+mn-cs"/>
                </a:rPr>
                <a:t>=1; </a:t>
              </a:r>
              <a:r>
                <a:rPr lang="en-US" dirty="0" err="1">
                  <a:latin typeface="Helvetica"/>
                  <a:cs typeface="+mn-cs"/>
                </a:rPr>
                <a:t>ACKnum</a:t>
              </a:r>
              <a:r>
                <a:rPr lang="en-US" dirty="0">
                  <a:latin typeface="Helvetica"/>
                  <a:cs typeface="+mn-cs"/>
                </a:rPr>
                <a:t>=y+1</a:t>
              </a:r>
            </a:p>
          </p:txBody>
        </p:sp>
      </p:grpSp>
      <p:grpSp>
        <p:nvGrpSpPr>
          <p:cNvPr id="396360" name="Group 72"/>
          <p:cNvGrpSpPr>
            <a:grpSpLocks/>
          </p:cNvGrpSpPr>
          <p:nvPr/>
        </p:nvGrpSpPr>
        <p:grpSpPr bwMode="auto">
          <a:xfrm>
            <a:off x="2101851" y="2901952"/>
            <a:ext cx="4945064" cy="862013"/>
            <a:chOff x="1324" y="1828"/>
            <a:chExt cx="3115" cy="543"/>
          </a:xfrm>
        </p:grpSpPr>
        <p:sp>
          <p:nvSpPr>
            <p:cNvPr id="85072"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73"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74" name="Text Box 15"/>
            <p:cNvSpPr txBox="1">
              <a:spLocks noChangeArrowheads="1"/>
            </p:cNvSpPr>
            <p:nvPr/>
          </p:nvSpPr>
          <p:spPr bwMode="auto">
            <a:xfrm>
              <a:off x="2200" y="1875"/>
              <a:ext cx="1534"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ACKbit</a:t>
              </a:r>
              <a:r>
                <a:rPr lang="en-US" dirty="0">
                  <a:latin typeface="Helvetica"/>
                  <a:cs typeface="+mn-cs"/>
                </a:rPr>
                <a:t>=1; </a:t>
              </a:r>
              <a:r>
                <a:rPr lang="en-US" dirty="0" err="1">
                  <a:latin typeface="Helvetica"/>
                  <a:cs typeface="+mn-cs"/>
                </a:rPr>
                <a:t>ACKnum</a:t>
              </a:r>
              <a:r>
                <a:rPr lang="en-US" dirty="0">
                  <a:latin typeface="Helvetica"/>
                  <a:cs typeface="+mn-cs"/>
                </a:rPr>
                <a:t>=x+1</a:t>
              </a:r>
            </a:p>
          </p:txBody>
        </p:sp>
        <p:sp>
          <p:nvSpPr>
            <p:cNvPr id="85075" name="Text Box 21"/>
            <p:cNvSpPr txBox="1">
              <a:spLocks noChangeArrowheads="1"/>
            </p:cNvSpPr>
            <p:nvPr/>
          </p:nvSpPr>
          <p:spPr bwMode="auto">
            <a:xfrm>
              <a:off x="1324" y="2066"/>
              <a:ext cx="860" cy="30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Helvetica"/>
                  <a:cs typeface="+mn-cs"/>
                </a:rPr>
                <a:t> wait for server</a:t>
              </a:r>
            </a:p>
            <a:p>
              <a:pPr algn="r">
                <a:lnSpc>
                  <a:spcPct val="90000"/>
                </a:lnSpc>
                <a:defRPr/>
              </a:pPr>
              <a:r>
                <a:rPr lang="en-US" sz="1400" dirty="0">
                  <a:latin typeface="Helvetica"/>
                  <a:cs typeface="+mn-cs"/>
                </a:rPr>
                <a:t>close</a:t>
              </a:r>
            </a:p>
          </p:txBody>
        </p:sp>
        <p:sp>
          <p:nvSpPr>
            <p:cNvPr id="85076" name="Text Box 49"/>
            <p:cNvSpPr txBox="1">
              <a:spLocks noChangeArrowheads="1"/>
            </p:cNvSpPr>
            <p:nvPr/>
          </p:nvSpPr>
          <p:spPr bwMode="auto">
            <a:xfrm>
              <a:off x="3822" y="1979"/>
              <a:ext cx="617" cy="30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latin typeface="Helvetica"/>
                  <a:cs typeface="+mn-cs"/>
                </a:rPr>
                <a:t>can still</a:t>
              </a:r>
            </a:p>
            <a:p>
              <a:pPr algn="l">
                <a:lnSpc>
                  <a:spcPct val="90000"/>
                </a:lnSpc>
                <a:defRPr/>
              </a:pPr>
              <a:r>
                <a:rPr lang="en-US" sz="1400" dirty="0">
                  <a:latin typeface="Helvetica"/>
                  <a:cs typeface="+mn-cs"/>
                </a:rPr>
                <a:t>send data</a:t>
              </a:r>
            </a:p>
          </p:txBody>
        </p:sp>
      </p:grpSp>
      <p:grpSp>
        <p:nvGrpSpPr>
          <p:cNvPr id="396366" name="Group 78"/>
          <p:cNvGrpSpPr>
            <a:grpSpLocks/>
          </p:cNvGrpSpPr>
          <p:nvPr/>
        </p:nvGrpSpPr>
        <p:grpSpPr bwMode="auto">
          <a:xfrm>
            <a:off x="6059489" y="3032126"/>
            <a:ext cx="2620963" cy="1743076"/>
            <a:chOff x="3817" y="1910"/>
            <a:chExt cx="1651" cy="1098"/>
          </a:xfrm>
        </p:grpSpPr>
        <p:sp>
          <p:nvSpPr>
            <p:cNvPr id="85068" name="Text Box 50"/>
            <p:cNvSpPr txBox="1">
              <a:spLocks noChangeArrowheads="1"/>
            </p:cNvSpPr>
            <p:nvPr/>
          </p:nvSpPr>
          <p:spPr bwMode="auto">
            <a:xfrm>
              <a:off x="3817" y="2703"/>
              <a:ext cx="803" cy="30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sz="1400" dirty="0">
                  <a:latin typeface="Helvetica"/>
                  <a:cs typeface="+mn-cs"/>
                </a:rPr>
                <a:t>can no longer</a:t>
              </a:r>
            </a:p>
            <a:p>
              <a:pPr algn="l">
                <a:lnSpc>
                  <a:spcPct val="90000"/>
                </a:lnSpc>
                <a:defRPr/>
              </a:pPr>
              <a:r>
                <a:rPr lang="en-US" sz="1400" dirty="0">
                  <a:latin typeface="Helvetica"/>
                  <a:cs typeface="+mn-cs"/>
                </a:rPr>
                <a:t>send data</a:t>
              </a:r>
            </a:p>
          </p:txBody>
        </p:sp>
        <p:grpSp>
          <p:nvGrpSpPr>
            <p:cNvPr id="102476" name="Group 76"/>
            <p:cNvGrpSpPr>
              <a:grpSpLocks/>
            </p:cNvGrpSpPr>
            <p:nvPr/>
          </p:nvGrpSpPr>
          <p:grpSpPr bwMode="auto">
            <a:xfrm>
              <a:off x="4691" y="1910"/>
              <a:ext cx="777" cy="724"/>
              <a:chOff x="4691" y="1910"/>
              <a:chExt cx="777" cy="724"/>
            </a:xfrm>
          </p:grpSpPr>
          <p:sp>
            <p:nvSpPr>
              <p:cNvPr id="85070"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71" name="Text Box 55"/>
              <p:cNvSpPr txBox="1">
                <a:spLocks noChangeArrowheads="1"/>
              </p:cNvSpPr>
              <p:nvPr/>
            </p:nvSpPr>
            <p:spPr bwMode="auto">
              <a:xfrm>
                <a:off x="4691" y="2421"/>
                <a:ext cx="77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LAST_ACK</a:t>
                </a:r>
              </a:p>
            </p:txBody>
          </p:sp>
        </p:grpSp>
      </p:grpSp>
      <p:grpSp>
        <p:nvGrpSpPr>
          <p:cNvPr id="396370" name="Group 82"/>
          <p:cNvGrpSpPr>
            <a:grpSpLocks/>
          </p:cNvGrpSpPr>
          <p:nvPr/>
        </p:nvGrpSpPr>
        <p:grpSpPr bwMode="auto">
          <a:xfrm>
            <a:off x="7642225" y="4213227"/>
            <a:ext cx="1028700" cy="1225551"/>
            <a:chOff x="4814" y="2654"/>
            <a:chExt cx="648" cy="772"/>
          </a:xfrm>
        </p:grpSpPr>
        <p:sp>
          <p:nvSpPr>
            <p:cNvPr id="85066" name="Text Box 11"/>
            <p:cNvSpPr txBox="1">
              <a:spLocks noChangeArrowheads="1"/>
            </p:cNvSpPr>
            <p:nvPr/>
          </p:nvSpPr>
          <p:spPr bwMode="auto">
            <a:xfrm>
              <a:off x="4814" y="3213"/>
              <a:ext cx="64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CLOSED</a:t>
              </a:r>
            </a:p>
          </p:txBody>
        </p:sp>
        <p:sp>
          <p:nvSpPr>
            <p:cNvPr id="85067"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6365" name="Group 77"/>
          <p:cNvGrpSpPr>
            <a:grpSpLocks/>
          </p:cNvGrpSpPr>
          <p:nvPr/>
        </p:nvGrpSpPr>
        <p:grpSpPr bwMode="auto">
          <a:xfrm>
            <a:off x="585788" y="3605215"/>
            <a:ext cx="1443038" cy="1046163"/>
            <a:chOff x="369" y="2271"/>
            <a:chExt cx="909" cy="659"/>
          </a:xfrm>
        </p:grpSpPr>
        <p:sp>
          <p:nvSpPr>
            <p:cNvPr id="85064" name="Text Box 58"/>
            <p:cNvSpPr txBox="1">
              <a:spLocks noChangeArrowheads="1"/>
            </p:cNvSpPr>
            <p:nvPr/>
          </p:nvSpPr>
          <p:spPr bwMode="auto">
            <a:xfrm>
              <a:off x="369" y="2717"/>
              <a:ext cx="90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TIMED_WAIT</a:t>
              </a:r>
            </a:p>
          </p:txBody>
        </p:sp>
        <p:sp>
          <p:nvSpPr>
            <p:cNvPr id="85065"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6369" name="Group 81"/>
          <p:cNvGrpSpPr>
            <a:grpSpLocks/>
          </p:cNvGrpSpPr>
          <p:nvPr/>
        </p:nvGrpSpPr>
        <p:grpSpPr bwMode="auto">
          <a:xfrm>
            <a:off x="674688" y="4486276"/>
            <a:ext cx="2743200" cy="1770063"/>
            <a:chOff x="425" y="2826"/>
            <a:chExt cx="1728" cy="1115"/>
          </a:xfrm>
        </p:grpSpPr>
        <p:sp>
          <p:nvSpPr>
            <p:cNvPr id="85058"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59" name="Text Box 51"/>
            <p:cNvSpPr txBox="1">
              <a:spLocks noChangeArrowheads="1"/>
            </p:cNvSpPr>
            <p:nvPr/>
          </p:nvSpPr>
          <p:spPr bwMode="auto">
            <a:xfrm>
              <a:off x="915" y="3093"/>
              <a:ext cx="1238" cy="4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Helvetica"/>
                  <a:cs typeface="+mn-cs"/>
                </a:rPr>
                <a:t> timed wait </a:t>
              </a:r>
            </a:p>
            <a:p>
              <a:pPr algn="r">
                <a:lnSpc>
                  <a:spcPct val="90000"/>
                </a:lnSpc>
                <a:defRPr/>
              </a:pPr>
              <a:r>
                <a:rPr lang="en-US" sz="1400" dirty="0">
                  <a:latin typeface="Helvetica"/>
                  <a:cs typeface="+mn-cs"/>
                </a:rPr>
                <a:t>for 2*max </a:t>
              </a:r>
            </a:p>
            <a:p>
              <a:pPr algn="r">
                <a:lnSpc>
                  <a:spcPct val="90000"/>
                </a:lnSpc>
                <a:defRPr/>
              </a:pPr>
              <a:r>
                <a:rPr lang="en-US" sz="1400" dirty="0">
                  <a:latin typeface="Helvetica"/>
                  <a:cs typeface="+mn-cs"/>
                </a:rPr>
                <a:t>segment lifetime</a:t>
              </a:r>
            </a:p>
          </p:txBody>
        </p:sp>
        <p:sp>
          <p:nvSpPr>
            <p:cNvPr id="85060"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61"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62" name="Text Box 59"/>
            <p:cNvSpPr txBox="1">
              <a:spLocks noChangeArrowheads="1"/>
            </p:cNvSpPr>
            <p:nvPr/>
          </p:nvSpPr>
          <p:spPr bwMode="auto">
            <a:xfrm>
              <a:off x="425" y="3728"/>
              <a:ext cx="64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CLOSED</a:t>
              </a:r>
            </a:p>
          </p:txBody>
        </p:sp>
        <p:sp>
          <p:nvSpPr>
            <p:cNvPr id="85063"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85008" name="Rectangle 62"/>
          <p:cNvSpPr>
            <a:spLocks noGrp="1" noChangeArrowheads="1"/>
          </p:cNvSpPr>
          <p:nvPr>
            <p:ph type="title"/>
          </p:nvPr>
        </p:nvSpPr>
        <p:spPr>
          <a:xfrm>
            <a:off x="430213" y="241053"/>
            <a:ext cx="7772400" cy="727075"/>
          </a:xfrm>
        </p:spPr>
        <p:txBody>
          <a:bodyPr>
            <a:normAutofit fontScale="90000"/>
          </a:bodyPr>
          <a:lstStyle/>
          <a:p>
            <a:pPr>
              <a:defRPr/>
            </a:pPr>
            <a:r>
              <a:rPr lang="en-US" dirty="0">
                <a:cs typeface="+mj-cs"/>
              </a:rPr>
              <a:t>TCP: closing a connection</a:t>
            </a:r>
          </a:p>
        </p:txBody>
      </p:sp>
      <p:grpSp>
        <p:nvGrpSpPr>
          <p:cNvPr id="396359" name="Group 71"/>
          <p:cNvGrpSpPr>
            <a:grpSpLocks/>
          </p:cNvGrpSpPr>
          <p:nvPr/>
        </p:nvGrpSpPr>
        <p:grpSpPr bwMode="auto">
          <a:xfrm>
            <a:off x="550863" y="2046287"/>
            <a:ext cx="1363662" cy="701674"/>
            <a:chOff x="347" y="1289"/>
            <a:chExt cx="859" cy="442"/>
          </a:xfrm>
        </p:grpSpPr>
        <p:sp>
          <p:nvSpPr>
            <p:cNvPr id="85056" name="Text Box 31"/>
            <p:cNvSpPr txBox="1">
              <a:spLocks noChangeArrowheads="1"/>
            </p:cNvSpPr>
            <p:nvPr/>
          </p:nvSpPr>
          <p:spPr bwMode="auto">
            <a:xfrm>
              <a:off x="347" y="1518"/>
              <a:ext cx="85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FIN_WAIT_1</a:t>
              </a:r>
            </a:p>
          </p:txBody>
        </p:sp>
        <p:sp>
          <p:nvSpPr>
            <p:cNvPr id="85057"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396358" name="Group 70"/>
          <p:cNvGrpSpPr>
            <a:grpSpLocks/>
          </p:cNvGrpSpPr>
          <p:nvPr/>
        </p:nvGrpSpPr>
        <p:grpSpPr bwMode="auto">
          <a:xfrm>
            <a:off x="1204913" y="2100263"/>
            <a:ext cx="4775200" cy="1023937"/>
            <a:chOff x="759" y="1323"/>
            <a:chExt cx="3008" cy="645"/>
          </a:xfrm>
        </p:grpSpPr>
        <p:sp>
          <p:nvSpPr>
            <p:cNvPr id="85051"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85052"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53" name="Text Box 8"/>
            <p:cNvSpPr txBox="1">
              <a:spLocks noChangeArrowheads="1"/>
            </p:cNvSpPr>
            <p:nvPr/>
          </p:nvSpPr>
          <p:spPr bwMode="auto">
            <a:xfrm>
              <a:off x="2430" y="1493"/>
              <a:ext cx="105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FINbit</a:t>
              </a:r>
              <a:r>
                <a:rPr lang="en-US" dirty="0">
                  <a:latin typeface="Helvetica"/>
                  <a:cs typeface="+mn-cs"/>
                </a:rPr>
                <a:t>=1, </a:t>
              </a:r>
              <a:r>
                <a:rPr lang="en-US" dirty="0" err="1">
                  <a:latin typeface="Helvetica"/>
                  <a:cs typeface="+mn-cs"/>
                </a:rPr>
                <a:t>seq</a:t>
              </a:r>
              <a:r>
                <a:rPr lang="en-US" dirty="0">
                  <a:latin typeface="Helvetica"/>
                  <a:cs typeface="+mn-cs"/>
                </a:rPr>
                <a:t>=x</a:t>
              </a:r>
            </a:p>
          </p:txBody>
        </p:sp>
        <p:sp>
          <p:nvSpPr>
            <p:cNvPr id="85054" name="Text Box 9"/>
            <p:cNvSpPr txBox="1">
              <a:spLocks noChangeArrowheads="1"/>
            </p:cNvSpPr>
            <p:nvPr/>
          </p:nvSpPr>
          <p:spPr bwMode="auto">
            <a:xfrm>
              <a:off x="1209" y="1541"/>
              <a:ext cx="913" cy="42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sz="1400" dirty="0">
                  <a:latin typeface="Helvetica"/>
                  <a:cs typeface="+mn-cs"/>
                </a:rPr>
                <a:t>can no longer</a:t>
              </a:r>
            </a:p>
            <a:p>
              <a:pPr algn="r">
                <a:lnSpc>
                  <a:spcPct val="90000"/>
                </a:lnSpc>
                <a:defRPr/>
              </a:pPr>
              <a:r>
                <a:rPr lang="en-US" sz="1400" dirty="0">
                  <a:latin typeface="Helvetica"/>
                  <a:cs typeface="+mn-cs"/>
                </a:rPr>
                <a:t>send but can</a:t>
              </a:r>
            </a:p>
            <a:p>
              <a:pPr algn="r">
                <a:lnSpc>
                  <a:spcPct val="90000"/>
                </a:lnSpc>
                <a:defRPr/>
              </a:pPr>
              <a:r>
                <a:rPr lang="en-US" sz="1400" dirty="0">
                  <a:latin typeface="Helvetica"/>
                  <a:cs typeface="+mn-cs"/>
                </a:rPr>
                <a:t> receive data</a:t>
              </a:r>
            </a:p>
          </p:txBody>
        </p:sp>
        <p:sp>
          <p:nvSpPr>
            <p:cNvPr id="85055" name="Text Box 67"/>
            <p:cNvSpPr txBox="1">
              <a:spLocks noChangeArrowheads="1"/>
            </p:cNvSpPr>
            <p:nvPr/>
          </p:nvSpPr>
          <p:spPr bwMode="auto">
            <a:xfrm>
              <a:off x="759" y="1323"/>
              <a:ext cx="145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latin typeface="Courier New" charset="0"/>
                  <a:cs typeface="+mn-cs"/>
                </a:rPr>
                <a:t>clientSocket.close()</a:t>
              </a:r>
            </a:p>
          </p:txBody>
        </p:sp>
      </p:grpSp>
      <p:sp>
        <p:nvSpPr>
          <p:cNvPr id="85011" name="Text Box 84"/>
          <p:cNvSpPr txBox="1">
            <a:spLocks noChangeArrowheads="1"/>
          </p:cNvSpPr>
          <p:nvPr/>
        </p:nvSpPr>
        <p:spPr bwMode="auto">
          <a:xfrm>
            <a:off x="322039" y="1368425"/>
            <a:ext cx="1336899"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dirty="0">
                <a:solidFill>
                  <a:srgbClr val="000099"/>
                </a:solidFill>
                <a:latin typeface="Helvetica"/>
                <a:cs typeface="+mn-cs"/>
              </a:rPr>
              <a:t>client state</a:t>
            </a:r>
          </a:p>
          <a:p>
            <a:pPr algn="r">
              <a:defRPr/>
            </a:pPr>
            <a:endParaRPr lang="en-US" i="1" dirty="0">
              <a:solidFill>
                <a:srgbClr val="000099"/>
              </a:solidFill>
              <a:latin typeface="Helvetica"/>
              <a:cs typeface="+mn-cs"/>
            </a:endParaRPr>
          </a:p>
        </p:txBody>
      </p:sp>
      <p:sp>
        <p:nvSpPr>
          <p:cNvPr id="85012" name="Text Box 85"/>
          <p:cNvSpPr txBox="1">
            <a:spLocks noChangeArrowheads="1"/>
          </p:cNvSpPr>
          <p:nvPr/>
        </p:nvSpPr>
        <p:spPr bwMode="auto">
          <a:xfrm>
            <a:off x="7164882" y="1385888"/>
            <a:ext cx="1426668"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i="1" dirty="0">
                <a:solidFill>
                  <a:srgbClr val="000099"/>
                </a:solidFill>
                <a:latin typeface="Helvetica"/>
                <a:cs typeface="+mn-cs"/>
              </a:rPr>
              <a:t>server state</a:t>
            </a:r>
          </a:p>
          <a:p>
            <a:pPr algn="r">
              <a:defRPr/>
            </a:pPr>
            <a:endParaRPr lang="en-US" i="1" dirty="0">
              <a:solidFill>
                <a:srgbClr val="000099"/>
              </a:solidFill>
              <a:latin typeface="Helvetica"/>
              <a:cs typeface="+mn-cs"/>
            </a:endParaRPr>
          </a:p>
        </p:txBody>
      </p:sp>
      <p:sp>
        <p:nvSpPr>
          <p:cNvPr id="85013" name="Text Box 86"/>
          <p:cNvSpPr txBox="1">
            <a:spLocks noChangeArrowheads="1"/>
          </p:cNvSpPr>
          <p:nvPr/>
        </p:nvSpPr>
        <p:spPr bwMode="auto">
          <a:xfrm>
            <a:off x="7769225" y="1768475"/>
            <a:ext cx="84229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ESTAB</a:t>
            </a:r>
          </a:p>
        </p:txBody>
      </p:sp>
      <p:sp>
        <p:nvSpPr>
          <p:cNvPr id="85014" name="Text Box 87"/>
          <p:cNvSpPr txBox="1">
            <a:spLocks noChangeArrowheads="1"/>
          </p:cNvSpPr>
          <p:nvPr/>
        </p:nvSpPr>
        <p:spPr bwMode="auto">
          <a:xfrm>
            <a:off x="533400" y="1751013"/>
            <a:ext cx="84229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ESTAB</a:t>
            </a:r>
          </a:p>
        </p:txBody>
      </p:sp>
      <p:grpSp>
        <p:nvGrpSpPr>
          <p:cNvPr id="102422" name="Group 88"/>
          <p:cNvGrpSpPr>
            <a:grpSpLocks/>
          </p:cNvGrpSpPr>
          <p:nvPr/>
        </p:nvGrpSpPr>
        <p:grpSpPr bwMode="auto">
          <a:xfrm>
            <a:off x="3140075" y="1443038"/>
            <a:ext cx="642938" cy="600075"/>
            <a:chOff x="-44" y="1473"/>
            <a:chExt cx="981" cy="1105"/>
          </a:xfrm>
        </p:grpSpPr>
        <p:pic>
          <p:nvPicPr>
            <p:cNvPr id="102456" name="Picture 8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57" name="Freeform 9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102423" name="Group 91"/>
          <p:cNvGrpSpPr>
            <a:grpSpLocks/>
          </p:cNvGrpSpPr>
          <p:nvPr/>
        </p:nvGrpSpPr>
        <p:grpSpPr bwMode="auto">
          <a:xfrm>
            <a:off x="5772150" y="1446213"/>
            <a:ext cx="336550" cy="512762"/>
            <a:chOff x="4140" y="429"/>
            <a:chExt cx="1425" cy="2396"/>
          </a:xfrm>
        </p:grpSpPr>
        <p:sp>
          <p:nvSpPr>
            <p:cNvPr id="102424" name="Freeform 92"/>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5018"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2426" name="Freeform 94"/>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102427" name="Freeform 95"/>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5021"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102429" name="Group 97"/>
            <p:cNvGrpSpPr>
              <a:grpSpLocks/>
            </p:cNvGrpSpPr>
            <p:nvPr/>
          </p:nvGrpSpPr>
          <p:grpSpPr bwMode="auto">
            <a:xfrm>
              <a:off x="4749" y="668"/>
              <a:ext cx="581" cy="145"/>
              <a:chOff x="614" y="2568"/>
              <a:chExt cx="725" cy="139"/>
            </a:xfrm>
          </p:grpSpPr>
          <p:sp>
            <p:nvSpPr>
              <p:cNvPr id="85047"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48"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5023"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102431" name="Group 101"/>
            <p:cNvGrpSpPr>
              <a:grpSpLocks/>
            </p:cNvGrpSpPr>
            <p:nvPr/>
          </p:nvGrpSpPr>
          <p:grpSpPr bwMode="auto">
            <a:xfrm>
              <a:off x="4747" y="994"/>
              <a:ext cx="581" cy="134"/>
              <a:chOff x="614" y="2568"/>
              <a:chExt cx="725" cy="139"/>
            </a:xfrm>
          </p:grpSpPr>
          <p:sp>
            <p:nvSpPr>
              <p:cNvPr id="85045"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46"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5025"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26"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102434" name="Group 106"/>
            <p:cNvGrpSpPr>
              <a:grpSpLocks/>
            </p:cNvGrpSpPr>
            <p:nvPr/>
          </p:nvGrpSpPr>
          <p:grpSpPr bwMode="auto">
            <a:xfrm>
              <a:off x="4735" y="1627"/>
              <a:ext cx="582" cy="151"/>
              <a:chOff x="614" y="2568"/>
              <a:chExt cx="725" cy="139"/>
            </a:xfrm>
          </p:grpSpPr>
          <p:sp>
            <p:nvSpPr>
              <p:cNvPr id="85043"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44"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102435" name="Freeform 109"/>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grpSp>
          <p:nvGrpSpPr>
            <p:cNvPr id="102436" name="Group 110"/>
            <p:cNvGrpSpPr>
              <a:grpSpLocks/>
            </p:cNvGrpSpPr>
            <p:nvPr/>
          </p:nvGrpSpPr>
          <p:grpSpPr bwMode="auto">
            <a:xfrm>
              <a:off x="4739" y="1327"/>
              <a:ext cx="582" cy="139"/>
              <a:chOff x="614" y="2568"/>
              <a:chExt cx="725" cy="139"/>
            </a:xfrm>
          </p:grpSpPr>
          <p:sp>
            <p:nvSpPr>
              <p:cNvPr id="85041"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42"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85030"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2438" name="Freeform 114"/>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102439" name="Freeform 115"/>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5033" name="Oval 116"/>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2441" name="Freeform 117"/>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85035"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36"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37" name="Oval 120"/>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38" name="Oval 121"/>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dirty="0">
                <a:solidFill>
                  <a:srgbClr val="FF0000"/>
                </a:solidFill>
                <a:latin typeface="Helvetica"/>
                <a:cs typeface="Helvetica"/>
              </a:endParaRPr>
            </a:p>
          </p:txBody>
        </p:sp>
        <p:sp>
          <p:nvSpPr>
            <p:cNvPr id="85039" name="Oval 122"/>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85040"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Tree>
    <p:extLst>
      <p:ext uri="{BB962C8B-B14F-4D97-AF65-F5344CB8AC3E}">
        <p14:creationId xmlns:p14="http://schemas.microsoft.com/office/powerpoint/2010/main" val="2796725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6358"/>
                                        </p:tgtEl>
                                        <p:attrNameLst>
                                          <p:attrName>style.visibility</p:attrName>
                                        </p:attrNameLst>
                                      </p:cBhvr>
                                      <p:to>
                                        <p:strVal val="visible"/>
                                      </p:to>
                                    </p:set>
                                    <p:animEffect transition="in" filter="wipe(left)">
                                      <p:cBhvr>
                                        <p:cTn id="7" dur="500"/>
                                        <p:tgtEl>
                                          <p:spTgt spid="396358"/>
                                        </p:tgtEl>
                                      </p:cBhvr>
                                    </p:animEffect>
                                  </p:childTnLst>
                                </p:cTn>
                              </p:par>
                              <p:par>
                                <p:cTn id="8" presetID="22" presetClass="entr" presetSubtype="1" fill="hold" nodeType="withEffect">
                                  <p:stCondLst>
                                    <p:cond delay="0"/>
                                  </p:stCondLst>
                                  <p:childTnLst>
                                    <p:set>
                                      <p:cBhvr>
                                        <p:cTn id="9" dur="1" fill="hold">
                                          <p:stCondLst>
                                            <p:cond delay="0"/>
                                          </p:stCondLst>
                                        </p:cTn>
                                        <p:tgtEl>
                                          <p:spTgt spid="396359"/>
                                        </p:tgtEl>
                                        <p:attrNameLst>
                                          <p:attrName>style.visibility</p:attrName>
                                        </p:attrNameLst>
                                      </p:cBhvr>
                                      <p:to>
                                        <p:strVal val="visible"/>
                                      </p:to>
                                    </p:set>
                                    <p:animEffect transition="in" filter="wipe(up)">
                                      <p:cBhvr>
                                        <p:cTn id="10" dur="500"/>
                                        <p:tgtEl>
                                          <p:spTgt spid="3963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96360"/>
                                        </p:tgtEl>
                                        <p:attrNameLst>
                                          <p:attrName>style.visibility</p:attrName>
                                        </p:attrNameLst>
                                      </p:cBhvr>
                                      <p:to>
                                        <p:strVal val="visible"/>
                                      </p:to>
                                    </p:set>
                                    <p:animEffect transition="in" filter="wipe(up)">
                                      <p:cBhvr>
                                        <p:cTn id="15" dur="500"/>
                                        <p:tgtEl>
                                          <p:spTgt spid="396360"/>
                                        </p:tgtEl>
                                      </p:cBhvr>
                                    </p:animEffect>
                                  </p:childTnLst>
                                </p:cTn>
                              </p:par>
                              <p:par>
                                <p:cTn id="16" presetID="22" presetClass="entr" presetSubtype="1" fill="hold" nodeType="withEffect">
                                  <p:stCondLst>
                                    <p:cond delay="0"/>
                                  </p:stCondLst>
                                  <p:childTnLst>
                                    <p:set>
                                      <p:cBhvr>
                                        <p:cTn id="17" dur="1" fill="hold">
                                          <p:stCondLst>
                                            <p:cond delay="0"/>
                                          </p:stCondLst>
                                        </p:cTn>
                                        <p:tgtEl>
                                          <p:spTgt spid="396361"/>
                                        </p:tgtEl>
                                        <p:attrNameLst>
                                          <p:attrName>style.visibility</p:attrName>
                                        </p:attrNameLst>
                                      </p:cBhvr>
                                      <p:to>
                                        <p:strVal val="visible"/>
                                      </p:to>
                                    </p:set>
                                    <p:animEffect transition="in" filter="wipe(up)">
                                      <p:cBhvr>
                                        <p:cTn id="18" dur="500"/>
                                        <p:tgtEl>
                                          <p:spTgt spid="396361"/>
                                        </p:tgtEl>
                                      </p:cBhvr>
                                    </p:animEffect>
                                  </p:childTnLst>
                                </p:cTn>
                              </p:par>
                              <p:par>
                                <p:cTn id="19" presetID="22" presetClass="entr" presetSubtype="1" fill="hold" nodeType="withEffect">
                                  <p:stCondLst>
                                    <p:cond delay="0"/>
                                  </p:stCondLst>
                                  <p:childTnLst>
                                    <p:set>
                                      <p:cBhvr>
                                        <p:cTn id="20" dur="1" fill="hold">
                                          <p:stCondLst>
                                            <p:cond delay="0"/>
                                          </p:stCondLst>
                                        </p:cTn>
                                        <p:tgtEl>
                                          <p:spTgt spid="396362"/>
                                        </p:tgtEl>
                                        <p:attrNameLst>
                                          <p:attrName>style.visibility</p:attrName>
                                        </p:attrNameLst>
                                      </p:cBhvr>
                                      <p:to>
                                        <p:strVal val="visible"/>
                                      </p:to>
                                    </p:set>
                                    <p:animEffect transition="in" filter="wipe(up)">
                                      <p:cBhvr>
                                        <p:cTn id="21" dur="500"/>
                                        <p:tgtEl>
                                          <p:spTgt spid="3963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396363"/>
                                        </p:tgtEl>
                                        <p:attrNameLst>
                                          <p:attrName>style.visibility</p:attrName>
                                        </p:attrNameLst>
                                      </p:cBhvr>
                                      <p:to>
                                        <p:strVal val="visible"/>
                                      </p:to>
                                    </p:set>
                                    <p:animEffect transition="in" filter="wipe(right)">
                                      <p:cBhvr>
                                        <p:cTn id="26" dur="500"/>
                                        <p:tgtEl>
                                          <p:spTgt spid="396363"/>
                                        </p:tgtEl>
                                      </p:cBhvr>
                                    </p:animEffect>
                                  </p:childTnLst>
                                </p:cTn>
                              </p:par>
                              <p:par>
                                <p:cTn id="27" presetID="22" presetClass="entr" presetSubtype="1" fill="hold" nodeType="withEffect">
                                  <p:stCondLst>
                                    <p:cond delay="0"/>
                                  </p:stCondLst>
                                  <p:childTnLst>
                                    <p:set>
                                      <p:cBhvr>
                                        <p:cTn id="28" dur="1" fill="hold">
                                          <p:stCondLst>
                                            <p:cond delay="0"/>
                                          </p:stCondLst>
                                        </p:cTn>
                                        <p:tgtEl>
                                          <p:spTgt spid="396365"/>
                                        </p:tgtEl>
                                        <p:attrNameLst>
                                          <p:attrName>style.visibility</p:attrName>
                                        </p:attrNameLst>
                                      </p:cBhvr>
                                      <p:to>
                                        <p:strVal val="visible"/>
                                      </p:to>
                                    </p:set>
                                    <p:animEffect transition="in" filter="wipe(up)">
                                      <p:cBhvr>
                                        <p:cTn id="29" dur="500"/>
                                        <p:tgtEl>
                                          <p:spTgt spid="396365"/>
                                        </p:tgtEl>
                                      </p:cBhvr>
                                    </p:animEffect>
                                  </p:childTnLst>
                                </p:cTn>
                              </p:par>
                              <p:par>
                                <p:cTn id="30" presetID="22" presetClass="entr" presetSubtype="1" fill="hold" nodeType="withEffect">
                                  <p:stCondLst>
                                    <p:cond delay="0"/>
                                  </p:stCondLst>
                                  <p:childTnLst>
                                    <p:set>
                                      <p:cBhvr>
                                        <p:cTn id="31" dur="1" fill="hold">
                                          <p:stCondLst>
                                            <p:cond delay="0"/>
                                          </p:stCondLst>
                                        </p:cTn>
                                        <p:tgtEl>
                                          <p:spTgt spid="396366"/>
                                        </p:tgtEl>
                                        <p:attrNameLst>
                                          <p:attrName>style.visibility</p:attrName>
                                        </p:attrNameLst>
                                      </p:cBhvr>
                                      <p:to>
                                        <p:strVal val="visible"/>
                                      </p:to>
                                    </p:set>
                                    <p:animEffect transition="in" filter="wipe(up)">
                                      <p:cBhvr>
                                        <p:cTn id="32" dur="500"/>
                                        <p:tgtEl>
                                          <p:spTgt spid="3963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6368"/>
                                        </p:tgtEl>
                                        <p:attrNameLst>
                                          <p:attrName>style.visibility</p:attrName>
                                        </p:attrNameLst>
                                      </p:cBhvr>
                                      <p:to>
                                        <p:strVal val="visible"/>
                                      </p:to>
                                    </p:set>
                                    <p:animEffect transition="in" filter="wipe(left)">
                                      <p:cBhvr>
                                        <p:cTn id="37" dur="500"/>
                                        <p:tgtEl>
                                          <p:spTgt spid="396368"/>
                                        </p:tgtEl>
                                      </p:cBhvr>
                                    </p:animEffect>
                                  </p:childTnLst>
                                </p:cTn>
                              </p:par>
                              <p:par>
                                <p:cTn id="38" presetID="22" presetClass="entr" presetSubtype="1" fill="hold" nodeType="withEffect">
                                  <p:stCondLst>
                                    <p:cond delay="0"/>
                                  </p:stCondLst>
                                  <p:childTnLst>
                                    <p:set>
                                      <p:cBhvr>
                                        <p:cTn id="39" dur="1" fill="hold">
                                          <p:stCondLst>
                                            <p:cond delay="0"/>
                                          </p:stCondLst>
                                        </p:cTn>
                                        <p:tgtEl>
                                          <p:spTgt spid="396369"/>
                                        </p:tgtEl>
                                        <p:attrNameLst>
                                          <p:attrName>style.visibility</p:attrName>
                                        </p:attrNameLst>
                                      </p:cBhvr>
                                      <p:to>
                                        <p:strVal val="visible"/>
                                      </p:to>
                                    </p:set>
                                    <p:animEffect transition="in" filter="wipe(up)">
                                      <p:cBhvr>
                                        <p:cTn id="40" dur="500"/>
                                        <p:tgtEl>
                                          <p:spTgt spid="396369"/>
                                        </p:tgtEl>
                                      </p:cBhvr>
                                    </p:animEffect>
                                  </p:childTnLst>
                                </p:cTn>
                              </p:par>
                              <p:par>
                                <p:cTn id="41" presetID="22" presetClass="entr" presetSubtype="1" fill="hold" nodeType="withEffect">
                                  <p:stCondLst>
                                    <p:cond delay="0"/>
                                  </p:stCondLst>
                                  <p:childTnLst>
                                    <p:set>
                                      <p:cBhvr>
                                        <p:cTn id="42" dur="1" fill="hold">
                                          <p:stCondLst>
                                            <p:cond delay="0"/>
                                          </p:stCondLst>
                                        </p:cTn>
                                        <p:tgtEl>
                                          <p:spTgt spid="396370"/>
                                        </p:tgtEl>
                                        <p:attrNameLst>
                                          <p:attrName>style.visibility</p:attrName>
                                        </p:attrNameLst>
                                      </p:cBhvr>
                                      <p:to>
                                        <p:strVal val="visible"/>
                                      </p:to>
                                    </p:set>
                                    <p:animEffect transition="in" filter="wipe(up)">
                                      <p:cBhvr>
                                        <p:cTn id="43" dur="500"/>
                                        <p:tgtEl>
                                          <p:spTgt spid="39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t>Maximum Segment Size</a:t>
            </a:r>
          </a:p>
        </p:txBody>
      </p:sp>
      <p:sp>
        <p:nvSpPr>
          <p:cNvPr id="26626" name="Rectangle 2"/>
          <p:cNvSpPr>
            <a:spLocks noGrp="1" noChangeArrowheads="1"/>
          </p:cNvSpPr>
          <p:nvPr>
            <p:ph type="body" idx="1"/>
          </p:nvPr>
        </p:nvSpPr>
        <p:spPr/>
        <p:txBody>
          <a:bodyPr>
            <a:normAutofit fontScale="92500" lnSpcReduction="10000"/>
          </a:bodyPr>
          <a:lstStyle/>
          <a:p>
            <a:r>
              <a:rPr lang="en-US" dirty="0"/>
              <a:t>TCP endpoints use the MSS option to exchange the maximum segment that they are willing to receive</a:t>
            </a:r>
          </a:p>
          <a:p>
            <a:pPr lvl="1"/>
            <a:r>
              <a:rPr lang="en-US" dirty="0"/>
              <a:t>Improves efficiency</a:t>
            </a:r>
          </a:p>
          <a:p>
            <a:pPr lvl="1"/>
            <a:r>
              <a:rPr lang="en-US" dirty="0"/>
              <a:t>Is a function of the networks between the hosts</a:t>
            </a:r>
          </a:p>
          <a:p>
            <a:pPr lvl="2"/>
            <a:r>
              <a:rPr lang="en-US" dirty="0"/>
              <a:t>TCP tries to avoid sending segments that will have to be fragmented</a:t>
            </a:r>
          </a:p>
          <a:p>
            <a:pPr lvl="3"/>
            <a:r>
              <a:rPr lang="en-US" dirty="0"/>
              <a:t>Fragmentation decreases efficiency</a:t>
            </a:r>
          </a:p>
          <a:p>
            <a:pPr lvl="3"/>
            <a:r>
              <a:rPr lang="en-US" dirty="0"/>
              <a:t>Fragmentation decreases throughput</a:t>
            </a:r>
          </a:p>
          <a:p>
            <a:r>
              <a:rPr lang="en-US" dirty="0"/>
              <a:t>Normal sizes are network MTU for local connections and 576 for non-local</a:t>
            </a:r>
          </a:p>
        </p:txBody>
      </p:sp>
    </p:spTree>
    <p:extLst>
      <p:ext uri="{BB962C8B-B14F-4D97-AF65-F5344CB8AC3E}">
        <p14:creationId xmlns:p14="http://schemas.microsoft.com/office/powerpoint/2010/main" val="14127284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t>Adaptive Retransmission</a:t>
            </a:r>
          </a:p>
        </p:txBody>
      </p:sp>
      <p:sp>
        <p:nvSpPr>
          <p:cNvPr id="27650" name="Rectangle 2"/>
          <p:cNvSpPr>
            <a:spLocks noGrp="1" noChangeArrowheads="1"/>
          </p:cNvSpPr>
          <p:nvPr>
            <p:ph type="body" idx="1"/>
          </p:nvPr>
        </p:nvSpPr>
        <p:spPr/>
        <p:txBody>
          <a:bodyPr>
            <a:normAutofit fontScale="92500"/>
          </a:bodyPr>
          <a:lstStyle/>
          <a:p>
            <a:r>
              <a:rPr lang="en-US" dirty="0"/>
              <a:t>The problem is knowing when to retransmit</a:t>
            </a:r>
          </a:p>
          <a:p>
            <a:r>
              <a:rPr lang="en-US" dirty="0"/>
              <a:t>TCP keeps estimate of round-trip time for each connection</a:t>
            </a:r>
          </a:p>
          <a:p>
            <a:r>
              <a:rPr lang="en-US" dirty="0"/>
              <a:t>Round-trip estimate computed from observing difference in times when segment transmitted, and time when ACK arrives</a:t>
            </a:r>
          </a:p>
          <a:p>
            <a:r>
              <a:rPr lang="en-US" dirty="0"/>
              <a:t>Timeout for retransmission is function of round trip estimate</a:t>
            </a:r>
          </a:p>
        </p:txBody>
      </p:sp>
    </p:spTree>
    <p:extLst>
      <p:ext uri="{BB962C8B-B14F-4D97-AF65-F5344CB8AC3E}">
        <p14:creationId xmlns:p14="http://schemas.microsoft.com/office/powerpoint/2010/main" val="3451104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1026"/>
          <p:cNvSpPr>
            <a:spLocks noGrp="1" noChangeArrowheads="1"/>
          </p:cNvSpPr>
          <p:nvPr>
            <p:ph type="title"/>
          </p:nvPr>
        </p:nvSpPr>
        <p:spPr>
          <a:xfrm>
            <a:off x="542925" y="233363"/>
            <a:ext cx="7772400" cy="920750"/>
          </a:xfrm>
        </p:spPr>
        <p:txBody>
          <a:bodyPr/>
          <a:lstStyle/>
          <a:p>
            <a:pPr>
              <a:defRPr/>
            </a:pPr>
            <a:r>
              <a:rPr lang="en-US" dirty="0">
                <a:cs typeface="+mj-cs"/>
              </a:rPr>
              <a:t>TCP round trip time, timeout</a:t>
            </a:r>
            <a:endParaRPr lang="en-US" sz="4800" dirty="0">
              <a:cs typeface="+mj-cs"/>
            </a:endParaRPr>
          </a:p>
        </p:txBody>
      </p:sp>
      <p:sp>
        <p:nvSpPr>
          <p:cNvPr id="62470" name="Rectangle 1027"/>
          <p:cNvSpPr>
            <a:spLocks noGrp="1" noChangeArrowheads="1"/>
          </p:cNvSpPr>
          <p:nvPr>
            <p:ph type="body" sz="half" idx="1"/>
          </p:nvPr>
        </p:nvSpPr>
        <p:spPr>
          <a:xfrm>
            <a:off x="581025" y="1436688"/>
            <a:ext cx="3716338" cy="4349325"/>
          </a:xfrm>
        </p:spPr>
        <p:txBody>
          <a:bodyPr>
            <a:normAutofit lnSpcReduction="10000"/>
          </a:bodyPr>
          <a:lstStyle/>
          <a:p>
            <a:pPr>
              <a:buFont typeface="Wingdings" charset="0"/>
              <a:buNone/>
              <a:defRPr/>
            </a:pPr>
            <a:r>
              <a:rPr lang="en-US" sz="3200" u="sng" dirty="0">
                <a:solidFill>
                  <a:srgbClr val="FF0000"/>
                </a:solidFill>
                <a:cs typeface="+mn-cs"/>
              </a:rPr>
              <a:t>Q:</a:t>
            </a:r>
            <a:r>
              <a:rPr lang="en-US" sz="3200" dirty="0">
                <a:cs typeface="+mn-cs"/>
              </a:rPr>
              <a:t> how to set TCP timeout value?</a:t>
            </a:r>
          </a:p>
          <a:p>
            <a:pPr>
              <a:lnSpc>
                <a:spcPct val="90000"/>
              </a:lnSpc>
              <a:defRPr/>
            </a:pPr>
            <a:r>
              <a:rPr lang="en-US" dirty="0">
                <a:cs typeface="+mn-cs"/>
              </a:rPr>
              <a:t>longer than RTT</a:t>
            </a:r>
          </a:p>
          <a:p>
            <a:pPr lvl="1">
              <a:lnSpc>
                <a:spcPct val="90000"/>
              </a:lnSpc>
              <a:defRPr/>
            </a:pPr>
            <a:r>
              <a:rPr lang="en-US" dirty="0"/>
              <a:t>but RTT varies</a:t>
            </a:r>
          </a:p>
          <a:p>
            <a:pPr>
              <a:lnSpc>
                <a:spcPct val="90000"/>
              </a:lnSpc>
              <a:defRPr/>
            </a:pPr>
            <a:r>
              <a:rPr lang="en-US" i="1" dirty="0">
                <a:cs typeface="+mn-cs"/>
              </a:rPr>
              <a:t>too short:</a:t>
            </a:r>
            <a:r>
              <a:rPr lang="en-US" dirty="0">
                <a:cs typeface="+mn-cs"/>
              </a:rPr>
              <a:t> premature timeout, unnecessary retransmissions</a:t>
            </a:r>
          </a:p>
          <a:p>
            <a:pPr>
              <a:lnSpc>
                <a:spcPct val="90000"/>
              </a:lnSpc>
              <a:defRPr/>
            </a:pPr>
            <a:r>
              <a:rPr lang="en-US" i="1" dirty="0">
                <a:cs typeface="+mn-cs"/>
              </a:rPr>
              <a:t>too long:</a:t>
            </a:r>
            <a:r>
              <a:rPr lang="en-US" dirty="0">
                <a:cs typeface="+mn-cs"/>
              </a:rPr>
              <a:t> slow reaction to segment loss</a:t>
            </a:r>
          </a:p>
        </p:txBody>
      </p:sp>
      <p:sp>
        <p:nvSpPr>
          <p:cNvPr id="62471" name="Rectangle 1028"/>
          <p:cNvSpPr>
            <a:spLocks noGrp="1" noChangeArrowheads="1"/>
          </p:cNvSpPr>
          <p:nvPr>
            <p:ph type="body" sz="half" idx="2"/>
          </p:nvPr>
        </p:nvSpPr>
        <p:spPr>
          <a:xfrm>
            <a:off x="4646613" y="1485900"/>
            <a:ext cx="4059237" cy="5070858"/>
          </a:xfrm>
        </p:spPr>
        <p:txBody>
          <a:bodyPr>
            <a:normAutofit fontScale="92500"/>
          </a:bodyPr>
          <a:lstStyle/>
          <a:p>
            <a:pPr>
              <a:buFont typeface="Wingdings" charset="0"/>
              <a:buNone/>
              <a:defRPr/>
            </a:pPr>
            <a:r>
              <a:rPr lang="en-US" u="sng" dirty="0">
                <a:solidFill>
                  <a:srgbClr val="FF0000"/>
                </a:solidFill>
                <a:cs typeface="+mn-cs"/>
              </a:rPr>
              <a:t>Q:</a:t>
            </a:r>
            <a:r>
              <a:rPr lang="en-US" dirty="0">
                <a:cs typeface="+mn-cs"/>
              </a:rPr>
              <a:t> how to estimate RTT?</a:t>
            </a:r>
          </a:p>
          <a:p>
            <a:pPr>
              <a:defRPr/>
            </a:pPr>
            <a:r>
              <a:rPr lang="en-US" sz="2400" b="1" dirty="0" err="1">
                <a:solidFill>
                  <a:srgbClr val="000099"/>
                </a:solidFill>
                <a:latin typeface="Courier New" charset="0"/>
                <a:cs typeface="+mn-cs"/>
              </a:rPr>
              <a:t>SampleRTT</a:t>
            </a:r>
            <a:r>
              <a:rPr lang="en-US" sz="2400" dirty="0">
                <a:solidFill>
                  <a:srgbClr val="000099"/>
                </a:solidFill>
                <a:cs typeface="+mn-cs"/>
              </a:rPr>
              <a:t>:</a:t>
            </a:r>
            <a:r>
              <a:rPr lang="en-US" sz="2400" dirty="0">
                <a:cs typeface="+mn-cs"/>
              </a:rPr>
              <a:t> measured time from segment transmission until ACK receipt</a:t>
            </a:r>
          </a:p>
          <a:p>
            <a:pPr lvl="1">
              <a:defRPr/>
            </a:pPr>
            <a:r>
              <a:rPr lang="en-US" dirty="0"/>
              <a:t>ignore retransmissions</a:t>
            </a:r>
          </a:p>
          <a:p>
            <a:pPr>
              <a:defRPr/>
            </a:pPr>
            <a:r>
              <a:rPr lang="en-US" sz="2400" b="1" dirty="0" err="1">
                <a:latin typeface="Courier New" charset="0"/>
                <a:cs typeface="+mn-cs"/>
              </a:rPr>
              <a:t>SampleRTT</a:t>
            </a:r>
            <a:r>
              <a:rPr lang="en-US" sz="2400" dirty="0">
                <a:cs typeface="+mn-cs"/>
              </a:rPr>
              <a:t> will vary, want estimated RTT </a:t>
            </a:r>
            <a:r>
              <a:rPr lang="ja-JP" altLang="en-US" sz="2400" dirty="0">
                <a:cs typeface="+mn-cs"/>
              </a:rPr>
              <a:t>“</a:t>
            </a:r>
            <a:r>
              <a:rPr lang="en-US" sz="2400" dirty="0">
                <a:cs typeface="+mn-cs"/>
              </a:rPr>
              <a:t>smoother</a:t>
            </a:r>
            <a:r>
              <a:rPr lang="ja-JP" altLang="en-US" sz="2400" dirty="0">
                <a:cs typeface="+mn-cs"/>
              </a:rPr>
              <a:t>”</a:t>
            </a:r>
            <a:endParaRPr lang="en-US" dirty="0">
              <a:cs typeface="+mn-cs"/>
            </a:endParaRPr>
          </a:p>
          <a:p>
            <a:pPr lvl="1">
              <a:defRPr/>
            </a:pPr>
            <a:r>
              <a:rPr lang="en-US" dirty="0"/>
              <a:t>average several </a:t>
            </a:r>
            <a:r>
              <a:rPr lang="en-US" i="1" dirty="0"/>
              <a:t>recent</a:t>
            </a:r>
            <a:r>
              <a:rPr lang="en-US" dirty="0"/>
              <a:t> measurements, not just current </a:t>
            </a:r>
            <a:r>
              <a:rPr lang="en-US" b="1" dirty="0" err="1">
                <a:latin typeface="Courier New" charset="0"/>
              </a:rPr>
              <a:t>SampleRTT</a:t>
            </a:r>
            <a:endParaRPr lang="en-US" dirty="0"/>
          </a:p>
        </p:txBody>
      </p:sp>
    </p:spTree>
    <p:extLst>
      <p:ext uri="{BB962C8B-B14F-4D97-AF65-F5344CB8AC3E}">
        <p14:creationId xmlns:p14="http://schemas.microsoft.com/office/powerpoint/2010/main" val="167030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normAutofit fontScale="90000"/>
          </a:bodyPr>
          <a:lstStyle/>
          <a:p>
            <a:r>
              <a:rPr lang="en-US" dirty="0"/>
              <a:t>Difficulties in Adaptive Retransmit</a:t>
            </a:r>
          </a:p>
        </p:txBody>
      </p:sp>
      <p:sp>
        <p:nvSpPr>
          <p:cNvPr id="28674" name="Rectangle 2"/>
          <p:cNvSpPr>
            <a:spLocks noGrp="1" noChangeArrowheads="1"/>
          </p:cNvSpPr>
          <p:nvPr>
            <p:ph type="body" idx="1"/>
          </p:nvPr>
        </p:nvSpPr>
        <p:spPr/>
        <p:txBody>
          <a:bodyPr>
            <a:normAutofit fontScale="85000" lnSpcReduction="20000"/>
          </a:bodyPr>
          <a:lstStyle/>
          <a:p>
            <a:r>
              <a:rPr lang="en-US" dirty="0"/>
              <a:t>Segments or ACKs can be lost or delayed, making round trip estimation difficult or inaccurate</a:t>
            </a:r>
          </a:p>
          <a:p>
            <a:r>
              <a:rPr lang="en-US" dirty="0"/>
              <a:t>Round trip times vary over several orders of magnitude between different connections</a:t>
            </a:r>
          </a:p>
          <a:p>
            <a:r>
              <a:rPr lang="en-US" dirty="0"/>
              <a:t>Traffic is </a:t>
            </a:r>
            <a:r>
              <a:rPr lang="en-US" dirty="0" err="1"/>
              <a:t>bursty</a:t>
            </a:r>
            <a:r>
              <a:rPr lang="en-US" dirty="0"/>
              <a:t>, so round trip times fluctuate wildly on a single connection</a:t>
            </a:r>
          </a:p>
          <a:p>
            <a:r>
              <a:rPr lang="en-US" dirty="0"/>
              <a:t>Load imposed by a single connection can congest gateways or networks</a:t>
            </a:r>
          </a:p>
          <a:p>
            <a:r>
              <a:rPr lang="en-US" dirty="0"/>
              <a:t>Retransmission can cause congestion</a:t>
            </a:r>
          </a:p>
          <a:p>
            <a:r>
              <a:rPr lang="en-US" dirty="0"/>
              <a:t>Because an Internet contains diverse network hardware technologies, there may be little or no control for intra-network congestion</a:t>
            </a:r>
          </a:p>
        </p:txBody>
      </p:sp>
    </p:spTree>
    <p:extLst>
      <p:ext uri="{BB962C8B-B14F-4D97-AF65-F5344CB8AC3E}">
        <p14:creationId xmlns:p14="http://schemas.microsoft.com/office/powerpoint/2010/main" val="138828000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t>Solution: Smoothing</a:t>
            </a:r>
          </a:p>
        </p:txBody>
      </p:sp>
      <p:sp>
        <p:nvSpPr>
          <p:cNvPr id="29698" name="Rectangle 2"/>
          <p:cNvSpPr>
            <a:spLocks noGrp="1" noChangeArrowheads="1"/>
          </p:cNvSpPr>
          <p:nvPr>
            <p:ph type="body" idx="1"/>
          </p:nvPr>
        </p:nvSpPr>
        <p:spPr/>
        <p:txBody>
          <a:bodyPr/>
          <a:lstStyle/>
          <a:p>
            <a:r>
              <a:rPr lang="en-US"/>
              <a:t>Adaptive retransmission schemes keep a statistically smoothed round trip estimate</a:t>
            </a:r>
          </a:p>
          <a:p>
            <a:r>
              <a:rPr lang="en-US"/>
              <a:t>Smoothing keeps running average from fluctuating wildly and keeps TCP from overreacting to change</a:t>
            </a:r>
          </a:p>
          <a:p>
            <a:r>
              <a:rPr lang="en-US"/>
              <a:t>Difficulty: choice of smoothing scheme</a:t>
            </a:r>
          </a:p>
        </p:txBody>
      </p:sp>
    </p:spTree>
    <p:extLst>
      <p:ext uri="{BB962C8B-B14F-4D97-AF65-F5344CB8AC3E}">
        <p14:creationId xmlns:p14="http://schemas.microsoft.com/office/powerpoint/2010/main" val="2275621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r>
              <a:rPr lang="en-US"/>
              <a:t>Original Smoothing Scheme</a:t>
            </a:r>
          </a:p>
        </p:txBody>
      </p:sp>
      <p:sp>
        <p:nvSpPr>
          <p:cNvPr id="30722" name="Rectangle 2"/>
          <p:cNvSpPr>
            <a:spLocks noGrp="1" noChangeArrowheads="1"/>
          </p:cNvSpPr>
          <p:nvPr>
            <p:ph type="body" idx="1"/>
          </p:nvPr>
        </p:nvSpPr>
        <p:spPr/>
        <p:txBody>
          <a:bodyPr>
            <a:normAutofit lnSpcReduction="10000"/>
          </a:bodyPr>
          <a:lstStyle/>
          <a:p>
            <a:r>
              <a:rPr lang="en-US" dirty="0"/>
              <a:t>Let RTT be current (old) overage round trip time</a:t>
            </a:r>
          </a:p>
          <a:p>
            <a:r>
              <a:rPr lang="en-US" dirty="0"/>
              <a:t>Let NRT be the new sample</a:t>
            </a:r>
          </a:p>
          <a:p>
            <a:r>
              <a:rPr lang="en-US" dirty="0"/>
              <a:t>Compute RTT = a * RTT + b * NRT, where </a:t>
            </a:r>
            <a:r>
              <a:rPr lang="en-US" dirty="0" err="1"/>
              <a:t>a+b</a:t>
            </a:r>
            <a:r>
              <a:rPr lang="en-US" dirty="0"/>
              <a:t>=1</a:t>
            </a:r>
          </a:p>
          <a:p>
            <a:r>
              <a:rPr lang="en-US" dirty="0"/>
              <a:t>Example: a = 0.8, b = 0.2</a:t>
            </a:r>
          </a:p>
          <a:p>
            <a:r>
              <a:rPr lang="en-US" dirty="0"/>
              <a:t>Large a makes estimate more stable</a:t>
            </a:r>
          </a:p>
          <a:p>
            <a:r>
              <a:rPr lang="en-US" dirty="0"/>
              <a:t>Large b makes estimate track RTT changes more quickly (more responsive)</a:t>
            </a:r>
          </a:p>
        </p:txBody>
      </p:sp>
    </p:spTree>
    <p:extLst>
      <p:ext uri="{BB962C8B-B14F-4D97-AF65-F5344CB8AC3E}">
        <p14:creationId xmlns:p14="http://schemas.microsoft.com/office/powerpoint/2010/main" val="630428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p:txBody>
          <a:bodyPr>
            <a:normAutofit fontScale="90000"/>
          </a:bodyPr>
          <a:lstStyle/>
          <a:p>
            <a:r>
              <a:rPr lang="en-US"/>
              <a:t>Problems with the Original Scheme</a:t>
            </a:r>
          </a:p>
        </p:txBody>
      </p:sp>
      <p:sp>
        <p:nvSpPr>
          <p:cNvPr id="31746" name="Rectangle 2"/>
          <p:cNvSpPr>
            <a:spLocks noGrp="1" noChangeArrowheads="1"/>
          </p:cNvSpPr>
          <p:nvPr>
            <p:ph type="body" idx="1"/>
          </p:nvPr>
        </p:nvSpPr>
        <p:spPr/>
        <p:txBody>
          <a:bodyPr>
            <a:normAutofit lnSpcReduction="10000"/>
          </a:bodyPr>
          <a:lstStyle/>
          <a:p>
            <a:r>
              <a:rPr lang="en-US" dirty="0"/>
              <a:t>Associating ACKs with transmissions</a:t>
            </a:r>
          </a:p>
          <a:p>
            <a:pPr lvl="1"/>
            <a:r>
              <a:rPr lang="en-US" dirty="0"/>
              <a:t>TCP acknowledges receipt of data, not receipt of transmission</a:t>
            </a:r>
          </a:p>
          <a:p>
            <a:pPr lvl="1"/>
            <a:r>
              <a:rPr lang="en-US" dirty="0"/>
              <a:t>Assuming ACK corresponds to most recent transmission can cause instability in round trip estimate (Cypress syndrome)</a:t>
            </a:r>
          </a:p>
          <a:p>
            <a:pPr lvl="1"/>
            <a:r>
              <a:rPr lang="en-US" dirty="0"/>
              <a:t>Assuming ACK corresponds to first transmission can cause unnecessarily long timeout</a:t>
            </a:r>
          </a:p>
          <a:p>
            <a:pPr lvl="1"/>
            <a:r>
              <a:rPr lang="en-US" dirty="0"/>
              <a:t>Both assumptions lead to lower throughput</a:t>
            </a:r>
          </a:p>
        </p:txBody>
      </p:sp>
    </p:spTree>
    <p:extLst>
      <p:ext uri="{BB962C8B-B14F-4D97-AF65-F5344CB8AC3E}">
        <p14:creationId xmlns:p14="http://schemas.microsoft.com/office/powerpoint/2010/main" val="29521639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t>Changes in Delay</a:t>
            </a:r>
          </a:p>
        </p:txBody>
      </p:sp>
      <p:sp>
        <p:nvSpPr>
          <p:cNvPr id="40962" name="Rectangle 2"/>
          <p:cNvSpPr>
            <a:spLocks noGrp="1" noChangeArrowheads="1"/>
          </p:cNvSpPr>
          <p:nvPr>
            <p:ph type="body" idx="1"/>
          </p:nvPr>
        </p:nvSpPr>
        <p:spPr/>
        <p:txBody>
          <a:bodyPr>
            <a:normAutofit fontScale="85000" lnSpcReduction="10000"/>
          </a:bodyPr>
          <a:lstStyle/>
          <a:p>
            <a:r>
              <a:rPr lang="en-US" dirty="0"/>
              <a:t>Original smoothing scheme tracks the mean but not changes</a:t>
            </a:r>
          </a:p>
          <a:p>
            <a:r>
              <a:rPr lang="en-US" dirty="0"/>
              <a:t>Track changes: compute DIFF = SAMPLE – RTT</a:t>
            </a:r>
            <a:br>
              <a:rPr lang="en-US" dirty="0"/>
            </a:br>
            <a:r>
              <a:rPr lang="en-US" dirty="0"/>
              <a:t>RTT = RTT + d * DIFF</a:t>
            </a:r>
            <a:br>
              <a:rPr lang="en-US" dirty="0"/>
            </a:br>
            <a:r>
              <a:rPr lang="en-US" dirty="0"/>
              <a:t>DEV = DEV + d (|DIFF| - DEV)</a:t>
            </a:r>
          </a:p>
          <a:p>
            <a:r>
              <a:rPr lang="en-US" dirty="0"/>
              <a:t>DEV estimates mean deviation</a:t>
            </a:r>
          </a:p>
          <a:p>
            <a:r>
              <a:rPr lang="en-US" dirty="0"/>
              <a:t>d is fraction between 0 and 1 that weights new sample</a:t>
            </a:r>
          </a:p>
          <a:p>
            <a:r>
              <a:rPr lang="en-US" dirty="0"/>
              <a:t>Retransmission timer is weighted average of RTT and DEV: RTO = u*RTT + p*DEV</a:t>
            </a:r>
          </a:p>
          <a:p>
            <a:r>
              <a:rPr lang="en-US" dirty="0"/>
              <a:t>Typically, u = 1 and p = 4</a:t>
            </a:r>
          </a:p>
        </p:txBody>
      </p:sp>
    </p:spTree>
    <p:extLst>
      <p:ext uri="{BB962C8B-B14F-4D97-AF65-F5344CB8AC3E}">
        <p14:creationId xmlns:p14="http://schemas.microsoft.com/office/powerpoint/2010/main" val="168692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5"/>
          <p:cNvSpPr>
            <a:spLocks noGrp="1"/>
          </p:cNvSpPr>
          <p:nvPr>
            <p:ph type="ftr" sz="quarter" idx="1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200" dirty="0">
                <a:latin typeface="Helvetica"/>
              </a:rPr>
              <a:t>Transport</a:t>
            </a:r>
            <a:r>
              <a:rPr lang="en-US" sz="1400" dirty="0">
                <a:latin typeface="Helvetica"/>
              </a:rPr>
              <a:t> </a:t>
            </a:r>
            <a:r>
              <a:rPr lang="en-US" sz="1200" dirty="0">
                <a:latin typeface="Helvetica"/>
              </a:rPr>
              <a:t>Layer</a:t>
            </a:r>
          </a:p>
        </p:txBody>
      </p:sp>
      <p:grpSp>
        <p:nvGrpSpPr>
          <p:cNvPr id="78851" name="Group 14"/>
          <p:cNvGrpSpPr>
            <a:grpSpLocks/>
          </p:cNvGrpSpPr>
          <p:nvPr/>
        </p:nvGrpSpPr>
        <p:grpSpPr bwMode="auto">
          <a:xfrm>
            <a:off x="1708150" y="2565400"/>
            <a:ext cx="6272213" cy="4292600"/>
            <a:chOff x="782" y="1865"/>
            <a:chExt cx="3951" cy="2704"/>
          </a:xfrm>
        </p:grpSpPr>
        <p:pic>
          <p:nvPicPr>
            <p:cNvPr id="7886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3508" name="Rectangle 13"/>
            <p:cNvSpPr>
              <a:spLocks noChangeArrowheads="1"/>
            </p:cNvSpPr>
            <p:nvPr/>
          </p:nvSpPr>
          <p:spPr bwMode="auto">
            <a:xfrm>
              <a:off x="2070" y="1926"/>
              <a:ext cx="1404" cy="1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63493" name="Text Box 3"/>
          <p:cNvSpPr txBox="1">
            <a:spLocks noChangeArrowheads="1"/>
          </p:cNvSpPr>
          <p:nvPr/>
        </p:nvSpPr>
        <p:spPr bwMode="auto">
          <a:xfrm>
            <a:off x="533400" y="1362075"/>
            <a:ext cx="7515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a:latin typeface="Courier New" charset="0"/>
                <a:cs typeface="+mn-cs"/>
              </a:rPr>
              <a:t>EstimatedRTT = (1- </a:t>
            </a:r>
            <a:r>
              <a:rPr lang="en-US" sz="2000" b="1">
                <a:latin typeface="Courier New" charset="0"/>
                <a:cs typeface="+mn-cs"/>
                <a:sym typeface="Symbol" charset="0"/>
              </a:rPr>
              <a:t></a:t>
            </a:r>
            <a:r>
              <a:rPr lang="en-US" sz="2000" b="1">
                <a:latin typeface="Courier New" charset="0"/>
                <a:cs typeface="+mn-cs"/>
              </a:rPr>
              <a:t>)*EstimatedRTT + </a:t>
            </a:r>
            <a:r>
              <a:rPr lang="en-US" sz="2000" b="1">
                <a:latin typeface="Courier New" charset="0"/>
                <a:cs typeface="+mn-cs"/>
                <a:sym typeface="Symbol" charset="0"/>
              </a:rPr>
              <a:t></a:t>
            </a:r>
            <a:r>
              <a:rPr lang="en-US" sz="2000" b="1">
                <a:latin typeface="Courier New" charset="0"/>
                <a:cs typeface="+mn-cs"/>
              </a:rPr>
              <a:t>*SampleRTT</a:t>
            </a:r>
          </a:p>
        </p:txBody>
      </p:sp>
      <p:sp>
        <p:nvSpPr>
          <p:cNvPr id="63494" name="Rectangle 4"/>
          <p:cNvSpPr>
            <a:spLocks noChangeArrowheads="1"/>
          </p:cNvSpPr>
          <p:nvPr/>
        </p:nvSpPr>
        <p:spPr bwMode="auto">
          <a:xfrm>
            <a:off x="1163638" y="1836738"/>
            <a:ext cx="7067550" cy="1266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lnSpc>
                <a:spcPct val="75000"/>
              </a:lnSpc>
              <a:spcBef>
                <a:spcPct val="20000"/>
              </a:spcBef>
              <a:buClr>
                <a:srgbClr val="000099"/>
              </a:buClr>
              <a:buSzPct val="65000"/>
              <a:buFont typeface="Wingdings" charset="0"/>
              <a:buChar char="v"/>
              <a:defRPr/>
            </a:pPr>
            <a:r>
              <a:rPr lang="en-US" sz="2400" dirty="0">
                <a:latin typeface="Helvetica"/>
                <a:cs typeface="+mn-cs"/>
              </a:rPr>
              <a:t>exponential weighted moving average</a:t>
            </a:r>
          </a:p>
          <a:p>
            <a:pPr marL="342900" indent="-342900" algn="l">
              <a:lnSpc>
                <a:spcPct val="75000"/>
              </a:lnSpc>
              <a:spcBef>
                <a:spcPct val="20000"/>
              </a:spcBef>
              <a:buClr>
                <a:srgbClr val="000099"/>
              </a:buClr>
              <a:buSzPct val="65000"/>
              <a:buFont typeface="Wingdings" charset="0"/>
              <a:buChar char="v"/>
              <a:defRPr/>
            </a:pPr>
            <a:r>
              <a:rPr lang="en-US" sz="2400" dirty="0">
                <a:latin typeface="Helvetica"/>
                <a:cs typeface="+mn-cs"/>
              </a:rPr>
              <a:t>influence of past sample decreases exponentially fast</a:t>
            </a:r>
          </a:p>
          <a:p>
            <a:pPr marL="342900" indent="-342900" algn="l">
              <a:lnSpc>
                <a:spcPct val="75000"/>
              </a:lnSpc>
              <a:spcBef>
                <a:spcPct val="20000"/>
              </a:spcBef>
              <a:buClr>
                <a:srgbClr val="000099"/>
              </a:buClr>
              <a:buSzPct val="65000"/>
              <a:buFont typeface="Wingdings" charset="0"/>
              <a:buChar char="v"/>
              <a:defRPr/>
            </a:pPr>
            <a:r>
              <a:rPr lang="en-US" sz="2400" dirty="0">
                <a:latin typeface="Helvetica"/>
                <a:cs typeface="+mn-cs"/>
              </a:rPr>
              <a:t>typical value: </a:t>
            </a:r>
            <a:r>
              <a:rPr lang="en-US" sz="2400" b="1" dirty="0">
                <a:latin typeface="Courier New" charset="0"/>
                <a:cs typeface="+mn-cs"/>
                <a:sym typeface="Symbol" charset="0"/>
              </a:rPr>
              <a:t> =</a:t>
            </a:r>
            <a:r>
              <a:rPr lang="en-US" sz="2400" dirty="0">
                <a:latin typeface="Helvetica"/>
                <a:cs typeface="+mn-cs"/>
              </a:rPr>
              <a:t> 0.125</a:t>
            </a:r>
          </a:p>
        </p:txBody>
      </p:sp>
      <p:sp>
        <p:nvSpPr>
          <p:cNvPr id="63496" name="Rectangle 11"/>
          <p:cNvSpPr>
            <a:spLocks noGrp="1" noChangeArrowheads="1"/>
          </p:cNvSpPr>
          <p:nvPr>
            <p:ph type="title"/>
          </p:nvPr>
        </p:nvSpPr>
        <p:spPr>
          <a:xfrm>
            <a:off x="657225" y="200797"/>
            <a:ext cx="7772400" cy="920750"/>
          </a:xfrm>
        </p:spPr>
        <p:txBody>
          <a:bodyPr/>
          <a:lstStyle/>
          <a:p>
            <a:pPr>
              <a:defRPr/>
            </a:pPr>
            <a:r>
              <a:rPr lang="en-US" dirty="0">
                <a:cs typeface="+mj-cs"/>
              </a:rPr>
              <a:t>TCP round trip time, timeout</a:t>
            </a:r>
          </a:p>
        </p:txBody>
      </p:sp>
      <p:sp>
        <p:nvSpPr>
          <p:cNvPr id="63497" name="Text Box 18"/>
          <p:cNvSpPr txBox="1">
            <a:spLocks noChangeArrowheads="1"/>
          </p:cNvSpPr>
          <p:nvPr/>
        </p:nvSpPr>
        <p:spPr bwMode="auto">
          <a:xfrm rot="10800000">
            <a:off x="1530807" y="3511720"/>
            <a:ext cx="430887" cy="17951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RTT (milliseconds)</a:t>
            </a:r>
          </a:p>
        </p:txBody>
      </p:sp>
      <p:sp>
        <p:nvSpPr>
          <p:cNvPr id="63498" name="Text Box 19"/>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RTT:</a:t>
            </a:r>
            <a:r>
              <a:rPr lang="en-US" sz="1400" dirty="0">
                <a:solidFill>
                  <a:schemeClr val="bg1"/>
                </a:solidFill>
                <a:latin typeface="Helvetica"/>
                <a:cs typeface="+mn-cs"/>
              </a:rPr>
              <a:t> </a:t>
            </a:r>
            <a:r>
              <a:rPr lang="en-US" sz="1400" dirty="0" err="1">
                <a:latin typeface="Helvetica"/>
                <a:cs typeface="+mn-cs"/>
              </a:rPr>
              <a:t>gaia.cs.umass.edu</a:t>
            </a:r>
            <a:r>
              <a:rPr lang="en-US" sz="1400" dirty="0">
                <a:solidFill>
                  <a:schemeClr val="bg1"/>
                </a:solidFill>
                <a:latin typeface="Helvetica"/>
                <a:cs typeface="+mn-cs"/>
              </a:rPr>
              <a:t> </a:t>
            </a:r>
            <a:r>
              <a:rPr lang="en-US" sz="1400" dirty="0">
                <a:latin typeface="Helvetica"/>
                <a:cs typeface="+mn-cs"/>
              </a:rPr>
              <a:t>to</a:t>
            </a:r>
            <a:r>
              <a:rPr lang="en-US" sz="1400" dirty="0">
                <a:solidFill>
                  <a:schemeClr val="bg1"/>
                </a:solidFill>
                <a:latin typeface="Helvetica"/>
                <a:cs typeface="+mn-cs"/>
              </a:rPr>
              <a:t> </a:t>
            </a:r>
            <a:r>
              <a:rPr lang="en-US" sz="1400" dirty="0" err="1">
                <a:latin typeface="Helvetica"/>
                <a:cs typeface="+mn-cs"/>
              </a:rPr>
              <a:t>fantasia.eurecom.fr</a:t>
            </a:r>
            <a:endParaRPr lang="en-US" sz="1400" dirty="0">
              <a:latin typeface="Helvetica"/>
              <a:cs typeface="+mn-cs"/>
            </a:endParaRPr>
          </a:p>
        </p:txBody>
      </p:sp>
      <p:sp>
        <p:nvSpPr>
          <p:cNvPr id="63499" name="Text Box 20"/>
          <p:cNvSpPr txBox="1">
            <a:spLocks noChangeArrowheads="1"/>
          </p:cNvSpPr>
          <p:nvPr/>
        </p:nvSpPr>
        <p:spPr bwMode="auto">
          <a:xfrm>
            <a:off x="6221413" y="5230813"/>
            <a:ext cx="124134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sampleRTT</a:t>
            </a:r>
            <a:endParaRPr lang="en-US" dirty="0">
              <a:latin typeface="Helvetica"/>
              <a:cs typeface="+mn-cs"/>
            </a:endParaRPr>
          </a:p>
        </p:txBody>
      </p:sp>
      <p:sp>
        <p:nvSpPr>
          <p:cNvPr id="63500" name="Text Box 21"/>
          <p:cNvSpPr txBox="1">
            <a:spLocks noChangeArrowheads="1"/>
          </p:cNvSpPr>
          <p:nvPr/>
        </p:nvSpPr>
        <p:spPr bwMode="auto">
          <a:xfrm>
            <a:off x="6215063" y="5548313"/>
            <a:ext cx="149221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err="1">
                <a:latin typeface="Helvetica"/>
                <a:cs typeface="+mn-cs"/>
              </a:rPr>
              <a:t>EstimatedRTT</a:t>
            </a:r>
            <a:endParaRPr lang="en-US" dirty="0">
              <a:latin typeface="Helvetica"/>
              <a:cs typeface="+mn-cs"/>
            </a:endParaRPr>
          </a:p>
        </p:txBody>
      </p:sp>
      <p:sp>
        <p:nvSpPr>
          <p:cNvPr id="63501" name="AutoShape 22"/>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3502" name="AutoShape 23"/>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3503" name="Rectangle 24"/>
          <p:cNvSpPr>
            <a:spLocks noChangeArrowheads="1"/>
          </p:cNvSpPr>
          <p:nvPr/>
        </p:nvSpPr>
        <p:spPr bwMode="auto">
          <a:xfrm>
            <a:off x="4108450" y="6389688"/>
            <a:ext cx="1863725" cy="4683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78863" name="Group 15"/>
          <p:cNvGrpSpPr>
            <a:grpSpLocks/>
          </p:cNvGrpSpPr>
          <p:nvPr/>
        </p:nvGrpSpPr>
        <p:grpSpPr bwMode="auto">
          <a:xfrm>
            <a:off x="4041775" y="6386513"/>
            <a:ext cx="1512888" cy="336550"/>
            <a:chOff x="2343" y="3645"/>
            <a:chExt cx="953" cy="212"/>
          </a:xfrm>
        </p:grpSpPr>
        <p:sp>
          <p:nvSpPr>
            <p:cNvPr id="63505" name="Rectangle 16"/>
            <p:cNvSpPr>
              <a:spLocks noChangeArrowheads="1"/>
            </p:cNvSpPr>
            <p:nvPr/>
          </p:nvSpPr>
          <p:spPr bwMode="auto">
            <a:xfrm>
              <a:off x="2592" y="3695"/>
              <a:ext cx="527" cy="9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3506" name="Text Box 17"/>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time (seconds)</a:t>
              </a:r>
            </a:p>
          </p:txBody>
        </p:sp>
      </p:grpSp>
    </p:spTree>
    <p:extLst>
      <p:ext uri="{BB962C8B-B14F-4D97-AF65-F5344CB8AC3E}">
        <p14:creationId xmlns:p14="http://schemas.microsoft.com/office/powerpoint/2010/main" val="171937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r>
              <a:rPr lang="en-US"/>
              <a:t>UDP Details</a:t>
            </a:r>
          </a:p>
        </p:txBody>
      </p:sp>
      <p:sp>
        <p:nvSpPr>
          <p:cNvPr id="8194" name="Rectangle 2"/>
          <p:cNvSpPr>
            <a:spLocks noGrp="1" noChangeArrowheads="1"/>
          </p:cNvSpPr>
          <p:nvPr>
            <p:ph type="body" idx="1"/>
          </p:nvPr>
        </p:nvSpPr>
        <p:spPr>
          <a:xfrm>
            <a:off x="457200" y="1419225"/>
            <a:ext cx="4456382" cy="4706938"/>
          </a:xfrm>
        </p:spPr>
        <p:txBody>
          <a:bodyPr/>
          <a:lstStyle/>
          <a:p>
            <a:r>
              <a:rPr lang="en-US" dirty="0"/>
              <a:t>Defines format of messages sent</a:t>
            </a:r>
          </a:p>
          <a:p>
            <a:r>
              <a:rPr lang="en-US" dirty="0"/>
              <a:t>Message includes small integer ports to </a:t>
            </a:r>
            <a:r>
              <a:rPr lang="en-US" dirty="0" err="1"/>
              <a:t>demultiplex</a:t>
            </a:r>
            <a:endParaRPr lang="en-US" dirty="0"/>
          </a:p>
          <a:p>
            <a:r>
              <a:rPr lang="en-US" dirty="0"/>
              <a:t>Messages encapsulated</a:t>
            </a:r>
            <a:br>
              <a:rPr lang="en-US" dirty="0"/>
            </a:br>
            <a:r>
              <a:rPr lang="en-US" dirty="0"/>
              <a:t>in IP</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760" y="1790239"/>
            <a:ext cx="3834720" cy="393881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255883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5"/>
          <p:cNvSpPr>
            <a:spLocks noGrp="1" noChangeArrowheads="1"/>
          </p:cNvSpPr>
          <p:nvPr>
            <p:ph type="body" sz="half" idx="1"/>
          </p:nvPr>
        </p:nvSpPr>
        <p:spPr>
          <a:xfrm>
            <a:off x="555625" y="1595438"/>
            <a:ext cx="7918450" cy="1495425"/>
          </a:xfrm>
        </p:spPr>
        <p:txBody>
          <a:bodyPr>
            <a:normAutofit lnSpcReduction="10000"/>
          </a:bodyPr>
          <a:lstStyle/>
          <a:p>
            <a:pPr>
              <a:lnSpc>
                <a:spcPct val="90000"/>
              </a:lnSpc>
              <a:defRPr/>
            </a:pPr>
            <a:r>
              <a:rPr lang="en-US" dirty="0">
                <a:solidFill>
                  <a:srgbClr val="000099"/>
                </a:solidFill>
                <a:cs typeface="+mn-cs"/>
              </a:rPr>
              <a:t>timeout interval:</a:t>
            </a:r>
            <a:r>
              <a:rPr lang="en-US" sz="2400" b="1" dirty="0">
                <a:latin typeface="Courier New" charset="0"/>
                <a:cs typeface="+mn-cs"/>
              </a:rPr>
              <a:t> </a:t>
            </a:r>
            <a:r>
              <a:rPr lang="en-US" sz="2400" b="1" dirty="0" err="1">
                <a:latin typeface="Courier New" charset="0"/>
                <a:cs typeface="+mn-cs"/>
              </a:rPr>
              <a:t>EstimatedRTT</a:t>
            </a:r>
            <a:r>
              <a:rPr lang="en-US" sz="2400" dirty="0">
                <a:cs typeface="+mn-cs"/>
              </a:rPr>
              <a:t> plus </a:t>
            </a:r>
            <a:r>
              <a:rPr lang="ja-JP" altLang="en-US" sz="2400" dirty="0">
                <a:cs typeface="+mn-cs"/>
              </a:rPr>
              <a:t>“</a:t>
            </a:r>
            <a:r>
              <a:rPr lang="en-US" sz="2400" dirty="0">
                <a:cs typeface="+mn-cs"/>
              </a:rPr>
              <a:t>safety margin</a:t>
            </a:r>
            <a:r>
              <a:rPr lang="ja-JP" altLang="en-US" sz="2400" dirty="0">
                <a:cs typeface="+mn-cs"/>
              </a:rPr>
              <a:t>”</a:t>
            </a:r>
            <a:endParaRPr lang="en-US" sz="2400" dirty="0">
              <a:cs typeface="+mn-cs"/>
            </a:endParaRPr>
          </a:p>
          <a:p>
            <a:pPr lvl="1">
              <a:lnSpc>
                <a:spcPct val="90000"/>
              </a:lnSpc>
              <a:defRPr/>
            </a:pPr>
            <a:r>
              <a:rPr lang="en-US" sz="2000" dirty="0"/>
              <a:t>large variation in </a:t>
            </a:r>
            <a:r>
              <a:rPr lang="en-US" sz="2000" b="1" dirty="0" err="1">
                <a:latin typeface="Courier New" charset="0"/>
              </a:rPr>
              <a:t>EstimatedRTT</a:t>
            </a:r>
            <a:r>
              <a:rPr lang="en-US" sz="2000" b="1" dirty="0">
                <a:latin typeface="Courier New" charset="0"/>
              </a:rPr>
              <a:t> -&gt;</a:t>
            </a:r>
            <a:r>
              <a:rPr lang="en-US" sz="2000" dirty="0"/>
              <a:t> larger safety margin</a:t>
            </a:r>
          </a:p>
          <a:p>
            <a:pPr>
              <a:lnSpc>
                <a:spcPct val="90000"/>
              </a:lnSpc>
              <a:spcBef>
                <a:spcPct val="35000"/>
              </a:spcBef>
              <a:defRPr/>
            </a:pPr>
            <a:r>
              <a:rPr lang="en-US" sz="2400" dirty="0">
                <a:cs typeface="+mn-cs"/>
              </a:rPr>
              <a:t>estimate </a:t>
            </a:r>
            <a:r>
              <a:rPr lang="en-US" sz="2400" dirty="0" err="1">
                <a:cs typeface="+mn-cs"/>
              </a:rPr>
              <a:t>SampleRTT</a:t>
            </a:r>
            <a:r>
              <a:rPr lang="en-US" sz="2400" dirty="0">
                <a:cs typeface="+mn-cs"/>
              </a:rPr>
              <a:t> deviation from </a:t>
            </a:r>
            <a:r>
              <a:rPr lang="en-US" sz="2400" dirty="0" err="1">
                <a:cs typeface="+mn-cs"/>
              </a:rPr>
              <a:t>EstimatedRTT</a:t>
            </a:r>
            <a:r>
              <a:rPr lang="en-US" sz="2400" dirty="0">
                <a:cs typeface="+mn-cs"/>
              </a:rPr>
              <a:t>: </a:t>
            </a:r>
          </a:p>
        </p:txBody>
      </p:sp>
      <p:sp>
        <p:nvSpPr>
          <p:cNvPr id="64517" name="Text Box 7"/>
          <p:cNvSpPr txBox="1">
            <a:spLocks noChangeArrowheads="1"/>
          </p:cNvSpPr>
          <p:nvPr/>
        </p:nvSpPr>
        <p:spPr bwMode="auto">
          <a:xfrm>
            <a:off x="1169988" y="3251748"/>
            <a:ext cx="6975475"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000" b="1">
                <a:latin typeface="Courier New" charset="0"/>
                <a:cs typeface="+mn-cs"/>
              </a:rPr>
              <a:t>DevRTT = (1-</a:t>
            </a:r>
            <a:r>
              <a:rPr lang="en-US" sz="2000" b="1">
                <a:latin typeface="Courier New" charset="0"/>
                <a:cs typeface="+mn-cs"/>
                <a:sym typeface="Symbol" charset="0"/>
              </a:rPr>
              <a:t></a:t>
            </a:r>
            <a:r>
              <a:rPr lang="en-US" sz="2000" b="1">
                <a:latin typeface="Courier New" charset="0"/>
                <a:cs typeface="+mn-cs"/>
              </a:rPr>
              <a:t>)*DevRTT +</a:t>
            </a:r>
          </a:p>
          <a:p>
            <a:pPr algn="l">
              <a:defRPr/>
            </a:pPr>
            <a:r>
              <a:rPr lang="en-US" sz="2000" b="1">
                <a:latin typeface="Courier New" charset="0"/>
                <a:cs typeface="+mn-cs"/>
              </a:rPr>
              <a:t>             </a:t>
            </a:r>
            <a:r>
              <a:rPr lang="en-US" sz="2000" b="1">
                <a:latin typeface="Courier New" charset="0"/>
                <a:cs typeface="+mn-cs"/>
                <a:sym typeface="Symbol" charset="0"/>
              </a:rPr>
              <a:t></a:t>
            </a:r>
            <a:r>
              <a:rPr lang="en-US" sz="2000" b="1">
                <a:latin typeface="Courier New" charset="0"/>
                <a:cs typeface="+mn-cs"/>
              </a:rPr>
              <a:t>*|SampleRTT-EstimatedRTT|</a:t>
            </a:r>
          </a:p>
        </p:txBody>
      </p:sp>
      <p:sp>
        <p:nvSpPr>
          <p:cNvPr id="64519" name="Rectangle 11"/>
          <p:cNvSpPr>
            <a:spLocks noGrp="1" noChangeArrowheads="1"/>
          </p:cNvSpPr>
          <p:nvPr>
            <p:ph type="title"/>
          </p:nvPr>
        </p:nvSpPr>
        <p:spPr>
          <a:xfrm>
            <a:off x="587375" y="233363"/>
            <a:ext cx="7772400" cy="920750"/>
          </a:xfrm>
        </p:spPr>
        <p:txBody>
          <a:bodyPr/>
          <a:lstStyle/>
          <a:p>
            <a:pPr>
              <a:defRPr/>
            </a:pPr>
            <a:r>
              <a:rPr lang="en-US" dirty="0">
                <a:cs typeface="+mj-cs"/>
              </a:rPr>
              <a:t>TCP round trip time, timeout</a:t>
            </a:r>
          </a:p>
        </p:txBody>
      </p:sp>
      <p:sp>
        <p:nvSpPr>
          <p:cNvPr id="64520" name="Text Box 12"/>
          <p:cNvSpPr txBox="1">
            <a:spLocks noChangeArrowheads="1"/>
          </p:cNvSpPr>
          <p:nvPr/>
        </p:nvSpPr>
        <p:spPr bwMode="auto">
          <a:xfrm>
            <a:off x="3084513" y="387476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000" b="1" dirty="0">
                <a:latin typeface="Courier New" charset="0"/>
                <a:cs typeface="+mn-cs"/>
              </a:rPr>
              <a:t>(typically, </a:t>
            </a:r>
            <a:r>
              <a:rPr lang="en-US" sz="2000" b="1" dirty="0">
                <a:latin typeface="Courier New" charset="0"/>
                <a:cs typeface="+mn-cs"/>
                <a:sym typeface="Symbol" charset="0"/>
              </a:rPr>
              <a:t> = 0.25)</a:t>
            </a:r>
          </a:p>
        </p:txBody>
      </p:sp>
      <p:sp>
        <p:nvSpPr>
          <p:cNvPr id="64521" name="Rectangle 13"/>
          <p:cNvSpPr>
            <a:spLocks noChangeArrowheads="1"/>
          </p:cNvSpPr>
          <p:nvPr/>
        </p:nvSpPr>
        <p:spPr bwMode="auto">
          <a:xfrm>
            <a:off x="565150" y="4368800"/>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l">
              <a:defRPr/>
            </a:pPr>
            <a:r>
              <a:rPr lang="en-US" sz="2400" b="1">
                <a:latin typeface="Courier New" charset="0"/>
                <a:cs typeface="+mn-cs"/>
              </a:rPr>
              <a:t>TimeoutInterval = EstimatedRTT + 4*DevRTT</a:t>
            </a:r>
          </a:p>
        </p:txBody>
      </p:sp>
      <p:sp>
        <p:nvSpPr>
          <p:cNvPr id="64522" name="Text Box 14"/>
          <p:cNvSpPr txBox="1">
            <a:spLocks noChangeArrowheads="1"/>
          </p:cNvSpPr>
          <p:nvPr/>
        </p:nvSpPr>
        <p:spPr bwMode="auto">
          <a:xfrm>
            <a:off x="4010025" y="5122863"/>
            <a:ext cx="186461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solidFill>
                  <a:srgbClr val="000099"/>
                </a:solidFill>
                <a:latin typeface="Helvetica"/>
                <a:cs typeface="+mn-cs"/>
              </a:rPr>
              <a:t>estimated RTT</a:t>
            </a:r>
          </a:p>
        </p:txBody>
      </p:sp>
      <p:sp>
        <p:nvSpPr>
          <p:cNvPr id="64523" name="Text Box 16"/>
          <p:cNvSpPr txBox="1">
            <a:spLocks noChangeArrowheads="1"/>
          </p:cNvSpPr>
          <p:nvPr/>
        </p:nvSpPr>
        <p:spPr bwMode="auto">
          <a:xfrm>
            <a:off x="6442075" y="5141913"/>
            <a:ext cx="198015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ja-JP" altLang="en-US" sz="2000" dirty="0">
                <a:solidFill>
                  <a:srgbClr val="000099"/>
                </a:solidFill>
                <a:latin typeface="Helvetica"/>
                <a:cs typeface="+mn-cs"/>
              </a:rPr>
              <a:t>“</a:t>
            </a:r>
            <a:r>
              <a:rPr lang="en-US" sz="2000" dirty="0">
                <a:solidFill>
                  <a:srgbClr val="000099"/>
                </a:solidFill>
                <a:latin typeface="Helvetica"/>
                <a:cs typeface="+mn-cs"/>
              </a:rPr>
              <a:t>safety margin</a:t>
            </a:r>
            <a:r>
              <a:rPr lang="ja-JP" altLang="en-US" sz="2000" dirty="0">
                <a:solidFill>
                  <a:srgbClr val="000099"/>
                </a:solidFill>
                <a:latin typeface="Helvetica"/>
                <a:cs typeface="+mn-cs"/>
              </a:rPr>
              <a:t>”</a:t>
            </a:r>
            <a:endParaRPr lang="en-US" sz="2000" dirty="0">
              <a:solidFill>
                <a:srgbClr val="000099"/>
              </a:solidFill>
              <a:latin typeface="Helvetica"/>
              <a:cs typeface="+mn-cs"/>
            </a:endParaRPr>
          </a:p>
        </p:txBody>
      </p:sp>
      <p:sp>
        <p:nvSpPr>
          <p:cNvPr id="64524" name="Line 17"/>
          <p:cNvSpPr>
            <a:spLocks noChangeShapeType="1"/>
          </p:cNvSpPr>
          <p:nvPr/>
        </p:nvSpPr>
        <p:spPr bwMode="auto">
          <a:xfrm flipV="1">
            <a:off x="4806950" y="4762500"/>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4525" name="Line 19"/>
          <p:cNvSpPr>
            <a:spLocks noChangeShapeType="1"/>
          </p:cNvSpPr>
          <p:nvPr/>
        </p:nvSpPr>
        <p:spPr bwMode="auto">
          <a:xfrm flipV="1">
            <a:off x="7378700" y="4768850"/>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pic>
        <p:nvPicPr>
          <p:cNvPr id="79885" name="Picture 20" descr="alarm_clock_rin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4773613"/>
            <a:ext cx="752475" cy="82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546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7"/>
          <p:cNvSpPr>
            <a:spLocks noGrp="1" noChangeArrowheads="1"/>
          </p:cNvSpPr>
          <p:nvPr>
            <p:ph type="title"/>
          </p:nvPr>
        </p:nvSpPr>
        <p:spPr>
          <a:xfrm>
            <a:off x="476250" y="238125"/>
            <a:ext cx="7772400" cy="904875"/>
          </a:xfrm>
        </p:spPr>
        <p:txBody>
          <a:bodyPr/>
          <a:lstStyle/>
          <a:p>
            <a:pPr>
              <a:defRPr/>
            </a:pPr>
            <a:r>
              <a:rPr lang="en-US" sz="4000" dirty="0">
                <a:cs typeface="+mj-cs"/>
              </a:rPr>
              <a:t>TCP: retransmission scenarios</a:t>
            </a:r>
            <a:endParaRPr lang="en-US" dirty="0">
              <a:cs typeface="+mj-cs"/>
            </a:endParaRPr>
          </a:p>
        </p:txBody>
      </p:sp>
      <p:sp>
        <p:nvSpPr>
          <p:cNvPr id="69637" name="Text Box 105"/>
          <p:cNvSpPr txBox="1">
            <a:spLocks noChangeArrowheads="1"/>
          </p:cNvSpPr>
          <p:nvPr/>
        </p:nvSpPr>
        <p:spPr bwMode="auto">
          <a:xfrm>
            <a:off x="1282700" y="5946775"/>
            <a:ext cx="200664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lost ACK scenario</a:t>
            </a:r>
            <a:endParaRPr lang="en-US" sz="1000" dirty="0">
              <a:latin typeface="Helvetica"/>
              <a:cs typeface="+mn-cs"/>
            </a:endParaRPr>
          </a:p>
        </p:txBody>
      </p:sp>
      <p:sp>
        <p:nvSpPr>
          <p:cNvPr id="69638" name="Line 99"/>
          <p:cNvSpPr>
            <a:spLocks noChangeShapeType="1"/>
          </p:cNvSpPr>
          <p:nvPr/>
        </p:nvSpPr>
        <p:spPr bwMode="auto">
          <a:xfrm>
            <a:off x="1065213" y="4184650"/>
            <a:ext cx="2351087" cy="50641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39" name="Line 100"/>
          <p:cNvSpPr>
            <a:spLocks noChangeShapeType="1"/>
          </p:cNvSpPr>
          <p:nvPr/>
        </p:nvSpPr>
        <p:spPr bwMode="auto">
          <a:xfrm>
            <a:off x="1077913" y="2416175"/>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40" name="Line 104"/>
          <p:cNvSpPr>
            <a:spLocks noChangeShapeType="1"/>
          </p:cNvSpPr>
          <p:nvPr/>
        </p:nvSpPr>
        <p:spPr bwMode="auto">
          <a:xfrm flipH="1">
            <a:off x="2114550" y="3078163"/>
            <a:ext cx="1273175" cy="4270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41" name="Text Box 107"/>
          <p:cNvSpPr txBox="1">
            <a:spLocks noChangeArrowheads="1"/>
          </p:cNvSpPr>
          <p:nvPr/>
        </p:nvSpPr>
        <p:spPr bwMode="auto">
          <a:xfrm>
            <a:off x="3016250" y="1257300"/>
            <a:ext cx="80041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B</a:t>
            </a:r>
          </a:p>
        </p:txBody>
      </p:sp>
      <p:sp>
        <p:nvSpPr>
          <p:cNvPr id="69642" name="Text Box 111"/>
          <p:cNvSpPr txBox="1">
            <a:spLocks noChangeArrowheads="1"/>
          </p:cNvSpPr>
          <p:nvPr/>
        </p:nvSpPr>
        <p:spPr bwMode="auto">
          <a:xfrm>
            <a:off x="682625" y="1274763"/>
            <a:ext cx="78919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A</a:t>
            </a:r>
          </a:p>
        </p:txBody>
      </p:sp>
      <p:sp>
        <p:nvSpPr>
          <p:cNvPr id="69643" name="Rectangle 112"/>
          <p:cNvSpPr>
            <a:spLocks noChangeArrowheads="1"/>
          </p:cNvSpPr>
          <p:nvPr/>
        </p:nvSpPr>
        <p:spPr bwMode="auto">
          <a:xfrm>
            <a:off x="1781175" y="2497138"/>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44" name="Text Box 113"/>
          <p:cNvSpPr txBox="1">
            <a:spLocks noChangeArrowheads="1"/>
          </p:cNvSpPr>
          <p:nvPr/>
        </p:nvSpPr>
        <p:spPr bwMode="auto">
          <a:xfrm>
            <a:off x="1222375" y="2549525"/>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=92, 8 bytes of data</a:t>
            </a:r>
          </a:p>
        </p:txBody>
      </p:sp>
      <p:sp>
        <p:nvSpPr>
          <p:cNvPr id="69645" name="Rectangle 114"/>
          <p:cNvSpPr>
            <a:spLocks noChangeArrowheads="1"/>
          </p:cNvSpPr>
          <p:nvPr/>
        </p:nvSpPr>
        <p:spPr bwMode="auto">
          <a:xfrm>
            <a:off x="2349500" y="3163888"/>
            <a:ext cx="747713"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46" name="Text Box 115"/>
          <p:cNvSpPr txBox="1">
            <a:spLocks noChangeArrowheads="1"/>
          </p:cNvSpPr>
          <p:nvPr/>
        </p:nvSpPr>
        <p:spPr bwMode="auto">
          <a:xfrm>
            <a:off x="2270125" y="3119438"/>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sp>
        <p:nvSpPr>
          <p:cNvPr id="69647" name="Line 118"/>
          <p:cNvSpPr>
            <a:spLocks noChangeShapeType="1"/>
          </p:cNvSpPr>
          <p:nvPr/>
        </p:nvSpPr>
        <p:spPr bwMode="auto">
          <a:xfrm>
            <a:off x="1057275" y="2164019"/>
            <a:ext cx="0" cy="35258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648" name="Line 119"/>
          <p:cNvSpPr>
            <a:spLocks noChangeShapeType="1"/>
          </p:cNvSpPr>
          <p:nvPr/>
        </p:nvSpPr>
        <p:spPr bwMode="auto">
          <a:xfrm>
            <a:off x="3484563" y="2159257"/>
            <a:ext cx="0" cy="35385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649" name="Rectangle 122"/>
          <p:cNvSpPr>
            <a:spLocks noChangeArrowheads="1"/>
          </p:cNvSpPr>
          <p:nvPr/>
        </p:nvSpPr>
        <p:spPr bwMode="auto">
          <a:xfrm>
            <a:off x="1674813" y="4178300"/>
            <a:ext cx="989012" cy="4302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50" name="Text Box 123"/>
          <p:cNvSpPr txBox="1">
            <a:spLocks noChangeArrowheads="1"/>
          </p:cNvSpPr>
          <p:nvPr/>
        </p:nvSpPr>
        <p:spPr bwMode="auto">
          <a:xfrm>
            <a:off x="1211263" y="4259263"/>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=92, 8 bytes of data</a:t>
            </a:r>
          </a:p>
        </p:txBody>
      </p:sp>
      <p:sp>
        <p:nvSpPr>
          <p:cNvPr id="69651" name="Text Box 124"/>
          <p:cNvSpPr txBox="1">
            <a:spLocks noChangeArrowheads="1"/>
          </p:cNvSpPr>
          <p:nvPr/>
        </p:nvSpPr>
        <p:spPr bwMode="auto">
          <a:xfrm>
            <a:off x="1903413" y="3309938"/>
            <a:ext cx="3770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dirty="0">
                <a:solidFill>
                  <a:srgbClr val="FF0000"/>
                </a:solidFill>
                <a:latin typeface="Helvetica"/>
                <a:cs typeface="+mn-cs"/>
              </a:rPr>
              <a:t>X</a:t>
            </a:r>
          </a:p>
        </p:txBody>
      </p:sp>
      <p:sp>
        <p:nvSpPr>
          <p:cNvPr id="69652" name="Text Box 126"/>
          <p:cNvSpPr txBox="1">
            <a:spLocks noChangeArrowheads="1"/>
          </p:cNvSpPr>
          <p:nvPr/>
        </p:nvSpPr>
        <p:spPr bwMode="auto">
          <a:xfrm rot="10800000">
            <a:off x="682596" y="2967807"/>
            <a:ext cx="400110" cy="6810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timeout</a:t>
            </a:r>
          </a:p>
        </p:txBody>
      </p:sp>
      <p:sp>
        <p:nvSpPr>
          <p:cNvPr id="69653" name="Line 127"/>
          <p:cNvSpPr>
            <a:spLocks noChangeShapeType="1"/>
          </p:cNvSpPr>
          <p:nvPr/>
        </p:nvSpPr>
        <p:spPr bwMode="auto">
          <a:xfrm flipH="1">
            <a:off x="1054100" y="4776788"/>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54" name="Rectangle 128"/>
          <p:cNvSpPr>
            <a:spLocks noChangeArrowheads="1"/>
          </p:cNvSpPr>
          <p:nvPr/>
        </p:nvSpPr>
        <p:spPr bwMode="auto">
          <a:xfrm>
            <a:off x="1887538" y="5033963"/>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55" name="Text Box 129"/>
          <p:cNvSpPr txBox="1">
            <a:spLocks noChangeArrowheads="1"/>
          </p:cNvSpPr>
          <p:nvPr/>
        </p:nvSpPr>
        <p:spPr bwMode="auto">
          <a:xfrm>
            <a:off x="1808163" y="4989513"/>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nvGrpSpPr>
          <p:cNvPr id="85015" name="Group 134"/>
          <p:cNvGrpSpPr>
            <a:grpSpLocks/>
          </p:cNvGrpSpPr>
          <p:nvPr/>
        </p:nvGrpSpPr>
        <p:grpSpPr bwMode="auto">
          <a:xfrm>
            <a:off x="825500" y="2420938"/>
            <a:ext cx="104775" cy="508000"/>
            <a:chOff x="3099" y="1749"/>
            <a:chExt cx="66" cy="320"/>
          </a:xfrm>
        </p:grpSpPr>
        <p:sp>
          <p:nvSpPr>
            <p:cNvPr id="69710" name="Line 13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711" name="Line 13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85016" name="Group 135"/>
          <p:cNvGrpSpPr>
            <a:grpSpLocks/>
          </p:cNvGrpSpPr>
          <p:nvPr/>
        </p:nvGrpSpPr>
        <p:grpSpPr bwMode="auto">
          <a:xfrm rot="10800000">
            <a:off x="820738" y="3663950"/>
            <a:ext cx="104775" cy="508000"/>
            <a:chOff x="3099" y="1749"/>
            <a:chExt cx="66" cy="320"/>
          </a:xfrm>
        </p:grpSpPr>
        <p:sp>
          <p:nvSpPr>
            <p:cNvPr id="69708" name="Line 136"/>
            <p:cNvSpPr>
              <a:spLocks noChangeShapeType="1"/>
            </p:cNvSpPr>
            <p:nvPr/>
          </p:nvSpPr>
          <p:spPr bwMode="auto">
            <a:xfrm flipV="1">
              <a:off x="3131" y="1751"/>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709" name="Line 137"/>
            <p:cNvSpPr>
              <a:spLocks noChangeShapeType="1"/>
            </p:cNvSpPr>
            <p:nvPr/>
          </p:nvSpPr>
          <p:spPr bwMode="auto">
            <a:xfrm>
              <a:off x="3101" y="1754"/>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69658" name="Text Box 172"/>
          <p:cNvSpPr txBox="1">
            <a:spLocks noChangeArrowheads="1"/>
          </p:cNvSpPr>
          <p:nvPr/>
        </p:nvSpPr>
        <p:spPr bwMode="auto">
          <a:xfrm>
            <a:off x="5945188" y="5953125"/>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premature timeout</a:t>
            </a:r>
            <a:endParaRPr lang="en-US" sz="1000" dirty="0">
              <a:latin typeface="Helvetica"/>
              <a:cs typeface="+mn-cs"/>
            </a:endParaRPr>
          </a:p>
        </p:txBody>
      </p:sp>
      <p:sp>
        <p:nvSpPr>
          <p:cNvPr id="69659" name="Line 173"/>
          <p:cNvSpPr>
            <a:spLocks noChangeShapeType="1"/>
          </p:cNvSpPr>
          <p:nvPr/>
        </p:nvSpPr>
        <p:spPr bwMode="auto">
          <a:xfrm>
            <a:off x="5781675" y="4191000"/>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60" name="Line 174"/>
          <p:cNvSpPr>
            <a:spLocks noChangeShapeType="1"/>
          </p:cNvSpPr>
          <p:nvPr/>
        </p:nvSpPr>
        <p:spPr bwMode="auto">
          <a:xfrm>
            <a:off x="5815013" y="2422525"/>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61" name="Line 175"/>
          <p:cNvSpPr>
            <a:spLocks noChangeShapeType="1"/>
          </p:cNvSpPr>
          <p:nvPr/>
        </p:nvSpPr>
        <p:spPr bwMode="auto">
          <a:xfrm flipH="1">
            <a:off x="5789613" y="3084513"/>
            <a:ext cx="2335212"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62" name="Text Box 177"/>
          <p:cNvSpPr txBox="1">
            <a:spLocks noChangeArrowheads="1"/>
          </p:cNvSpPr>
          <p:nvPr/>
        </p:nvSpPr>
        <p:spPr bwMode="auto">
          <a:xfrm>
            <a:off x="7753350" y="1263650"/>
            <a:ext cx="80041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B</a:t>
            </a:r>
          </a:p>
        </p:txBody>
      </p:sp>
      <p:sp>
        <p:nvSpPr>
          <p:cNvPr id="69663" name="Text Box 181"/>
          <p:cNvSpPr txBox="1">
            <a:spLocks noChangeArrowheads="1"/>
          </p:cNvSpPr>
          <p:nvPr/>
        </p:nvSpPr>
        <p:spPr bwMode="auto">
          <a:xfrm>
            <a:off x="5419725" y="1281113"/>
            <a:ext cx="78919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A</a:t>
            </a:r>
          </a:p>
        </p:txBody>
      </p:sp>
      <p:sp>
        <p:nvSpPr>
          <p:cNvPr id="69664" name="Rectangle 182"/>
          <p:cNvSpPr>
            <a:spLocks noChangeArrowheads="1"/>
          </p:cNvSpPr>
          <p:nvPr/>
        </p:nvSpPr>
        <p:spPr bwMode="auto">
          <a:xfrm>
            <a:off x="6518275" y="2503488"/>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65" name="Text Box 183"/>
          <p:cNvSpPr txBox="1">
            <a:spLocks noChangeArrowheads="1"/>
          </p:cNvSpPr>
          <p:nvPr/>
        </p:nvSpPr>
        <p:spPr bwMode="auto">
          <a:xfrm>
            <a:off x="5959475" y="2555875"/>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=92, 8 bytes of data</a:t>
            </a:r>
          </a:p>
        </p:txBody>
      </p:sp>
      <p:grpSp>
        <p:nvGrpSpPr>
          <p:cNvPr id="85025" name="Group 202"/>
          <p:cNvGrpSpPr>
            <a:grpSpLocks/>
          </p:cNvGrpSpPr>
          <p:nvPr/>
        </p:nvGrpSpPr>
        <p:grpSpPr bwMode="auto">
          <a:xfrm>
            <a:off x="6691313" y="3576638"/>
            <a:ext cx="949325" cy="304800"/>
            <a:chOff x="4215" y="2253"/>
            <a:chExt cx="598" cy="192"/>
          </a:xfrm>
        </p:grpSpPr>
        <p:sp>
          <p:nvSpPr>
            <p:cNvPr id="69706" name="Rectangle 184"/>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707" name="Text Box 185"/>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sp>
        <p:nvSpPr>
          <p:cNvPr id="69667" name="Line 186"/>
          <p:cNvSpPr>
            <a:spLocks noChangeShapeType="1"/>
          </p:cNvSpPr>
          <p:nvPr/>
        </p:nvSpPr>
        <p:spPr bwMode="auto">
          <a:xfrm>
            <a:off x="5794375" y="2170369"/>
            <a:ext cx="0" cy="35258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668" name="Line 187"/>
          <p:cNvSpPr>
            <a:spLocks noChangeShapeType="1"/>
          </p:cNvSpPr>
          <p:nvPr/>
        </p:nvSpPr>
        <p:spPr bwMode="auto">
          <a:xfrm>
            <a:off x="8199438" y="2165607"/>
            <a:ext cx="0" cy="35385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669" name="Rectangle 188"/>
          <p:cNvSpPr>
            <a:spLocks noChangeArrowheads="1"/>
          </p:cNvSpPr>
          <p:nvPr/>
        </p:nvSpPr>
        <p:spPr bwMode="auto">
          <a:xfrm>
            <a:off x="6807200" y="4308475"/>
            <a:ext cx="1057275"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70" name="Text Box 189"/>
          <p:cNvSpPr txBox="1">
            <a:spLocks noChangeArrowheads="1"/>
          </p:cNvSpPr>
          <p:nvPr/>
        </p:nvSpPr>
        <p:spPr bwMode="auto">
          <a:xfrm>
            <a:off x="6727825" y="4341813"/>
            <a:ext cx="1222260"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err="1">
                <a:latin typeface="Helvetica"/>
                <a:cs typeface="+mn-cs"/>
              </a:rPr>
              <a:t>Seq</a:t>
            </a:r>
            <a:r>
              <a:rPr lang="en-US" sz="1400" dirty="0">
                <a:latin typeface="Helvetica"/>
                <a:cs typeface="+mn-cs"/>
              </a:rPr>
              <a:t>=92,  8</a:t>
            </a:r>
          </a:p>
          <a:p>
            <a:pPr algn="l">
              <a:defRPr/>
            </a:pPr>
            <a:r>
              <a:rPr lang="en-US" sz="1400" dirty="0">
                <a:latin typeface="Helvetica"/>
                <a:cs typeface="+mn-cs"/>
              </a:rPr>
              <a:t>bytes of data</a:t>
            </a:r>
          </a:p>
        </p:txBody>
      </p:sp>
      <p:sp>
        <p:nvSpPr>
          <p:cNvPr id="69671" name="Text Box 191"/>
          <p:cNvSpPr txBox="1">
            <a:spLocks noChangeArrowheads="1"/>
          </p:cNvSpPr>
          <p:nvPr/>
        </p:nvSpPr>
        <p:spPr bwMode="auto">
          <a:xfrm rot="10800000">
            <a:off x="5419696" y="2974157"/>
            <a:ext cx="400110" cy="6810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timeout</a:t>
            </a:r>
          </a:p>
        </p:txBody>
      </p:sp>
      <p:sp>
        <p:nvSpPr>
          <p:cNvPr id="69672" name="Line 192"/>
          <p:cNvSpPr>
            <a:spLocks noChangeShapeType="1"/>
          </p:cNvSpPr>
          <p:nvPr/>
        </p:nvSpPr>
        <p:spPr bwMode="auto">
          <a:xfrm flipH="1">
            <a:off x="5813425" y="4894263"/>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73" name="Rectangle 193"/>
          <p:cNvSpPr>
            <a:spLocks noChangeArrowheads="1"/>
          </p:cNvSpPr>
          <p:nvPr/>
        </p:nvSpPr>
        <p:spPr bwMode="auto">
          <a:xfrm>
            <a:off x="6646863" y="5151438"/>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74" name="Text Box 194"/>
          <p:cNvSpPr txBox="1">
            <a:spLocks noChangeArrowheads="1"/>
          </p:cNvSpPr>
          <p:nvPr/>
        </p:nvSpPr>
        <p:spPr bwMode="auto">
          <a:xfrm>
            <a:off x="6567488" y="5106988"/>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ACK=120</a:t>
            </a:r>
            <a:endParaRPr lang="en-US" sz="1000" dirty="0">
              <a:latin typeface="Times New Roman" charset="0"/>
              <a:cs typeface="+mn-cs"/>
            </a:endParaRPr>
          </a:p>
        </p:txBody>
      </p:sp>
      <p:grpSp>
        <p:nvGrpSpPr>
          <p:cNvPr id="85034" name="Group 195"/>
          <p:cNvGrpSpPr>
            <a:grpSpLocks/>
          </p:cNvGrpSpPr>
          <p:nvPr/>
        </p:nvGrpSpPr>
        <p:grpSpPr bwMode="auto">
          <a:xfrm>
            <a:off x="5562600" y="2427288"/>
            <a:ext cx="104775" cy="508000"/>
            <a:chOff x="3099" y="1749"/>
            <a:chExt cx="66" cy="320"/>
          </a:xfrm>
        </p:grpSpPr>
        <p:sp>
          <p:nvSpPr>
            <p:cNvPr id="69704" name="Line 196"/>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705" name="Line 197"/>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85035" name="Group 198"/>
          <p:cNvGrpSpPr>
            <a:grpSpLocks/>
          </p:cNvGrpSpPr>
          <p:nvPr/>
        </p:nvGrpSpPr>
        <p:grpSpPr bwMode="auto">
          <a:xfrm rot="10800000">
            <a:off x="5557838" y="3670300"/>
            <a:ext cx="104775" cy="508000"/>
            <a:chOff x="3099" y="1749"/>
            <a:chExt cx="66" cy="320"/>
          </a:xfrm>
        </p:grpSpPr>
        <p:sp>
          <p:nvSpPr>
            <p:cNvPr id="69702" name="Line 199"/>
            <p:cNvSpPr>
              <a:spLocks noChangeShapeType="1"/>
            </p:cNvSpPr>
            <p:nvPr/>
          </p:nvSpPr>
          <p:spPr bwMode="auto">
            <a:xfrm flipV="1">
              <a:off x="3131" y="1751"/>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69703" name="Line 200"/>
            <p:cNvSpPr>
              <a:spLocks noChangeShapeType="1"/>
            </p:cNvSpPr>
            <p:nvPr/>
          </p:nvSpPr>
          <p:spPr bwMode="auto">
            <a:xfrm>
              <a:off x="3101" y="1754"/>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85036" name="Group 206"/>
          <p:cNvGrpSpPr>
            <a:grpSpLocks/>
          </p:cNvGrpSpPr>
          <p:nvPr/>
        </p:nvGrpSpPr>
        <p:grpSpPr bwMode="auto">
          <a:xfrm>
            <a:off x="5800725" y="2808288"/>
            <a:ext cx="2346325" cy="571500"/>
            <a:chOff x="3759" y="1622"/>
            <a:chExt cx="1478" cy="360"/>
          </a:xfrm>
        </p:grpSpPr>
        <p:sp>
          <p:nvSpPr>
            <p:cNvPr id="69699"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700" name="Rectangle 204"/>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701" name="Text Box 205"/>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=100, 20 bytes of data</a:t>
              </a:r>
            </a:p>
          </p:txBody>
        </p:sp>
      </p:grpSp>
      <p:sp>
        <p:nvSpPr>
          <p:cNvPr id="69678" name="Line 207"/>
          <p:cNvSpPr>
            <a:spLocks noChangeShapeType="1"/>
          </p:cNvSpPr>
          <p:nvPr/>
        </p:nvSpPr>
        <p:spPr bwMode="auto">
          <a:xfrm flipH="1">
            <a:off x="5794375" y="3440113"/>
            <a:ext cx="2335213" cy="1589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85038" name="Group 208"/>
          <p:cNvGrpSpPr>
            <a:grpSpLocks/>
          </p:cNvGrpSpPr>
          <p:nvPr/>
        </p:nvGrpSpPr>
        <p:grpSpPr bwMode="auto">
          <a:xfrm>
            <a:off x="6931025" y="3852863"/>
            <a:ext cx="949325" cy="304800"/>
            <a:chOff x="4215" y="2253"/>
            <a:chExt cx="598" cy="192"/>
          </a:xfrm>
        </p:grpSpPr>
        <p:sp>
          <p:nvSpPr>
            <p:cNvPr id="69697" name="Rectangle 20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69698" name="Text Box 210"/>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ACK=120</a:t>
              </a:r>
              <a:endParaRPr lang="en-US" sz="1000" dirty="0">
                <a:latin typeface="Times New Roman" charset="0"/>
                <a:cs typeface="+mn-cs"/>
              </a:endParaRPr>
            </a:p>
          </p:txBody>
        </p:sp>
      </p:grpSp>
      <p:sp>
        <p:nvSpPr>
          <p:cNvPr id="69680" name="Text Box 211"/>
          <p:cNvSpPr txBox="1">
            <a:spLocks noChangeArrowheads="1"/>
          </p:cNvSpPr>
          <p:nvPr/>
        </p:nvSpPr>
        <p:spPr bwMode="auto">
          <a:xfrm>
            <a:off x="4427538" y="4495800"/>
            <a:ext cx="141757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SendBase</a:t>
            </a:r>
            <a:r>
              <a:rPr lang="en-US" sz="1400" dirty="0">
                <a:latin typeface="Helvetica"/>
                <a:cs typeface="+mn-cs"/>
              </a:rPr>
              <a:t>=100</a:t>
            </a:r>
          </a:p>
        </p:txBody>
      </p:sp>
      <p:sp>
        <p:nvSpPr>
          <p:cNvPr id="69681" name="Text Box 212"/>
          <p:cNvSpPr txBox="1">
            <a:spLocks noChangeArrowheads="1"/>
          </p:cNvSpPr>
          <p:nvPr/>
        </p:nvSpPr>
        <p:spPr bwMode="auto">
          <a:xfrm>
            <a:off x="4446588" y="4837113"/>
            <a:ext cx="141757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SendBase</a:t>
            </a:r>
            <a:r>
              <a:rPr lang="en-US" sz="1400" dirty="0">
                <a:latin typeface="Helvetica"/>
                <a:cs typeface="+mn-cs"/>
              </a:rPr>
              <a:t>=120</a:t>
            </a:r>
          </a:p>
        </p:txBody>
      </p:sp>
      <p:sp>
        <p:nvSpPr>
          <p:cNvPr id="69682" name="Text Box 213"/>
          <p:cNvSpPr txBox="1">
            <a:spLocks noChangeArrowheads="1"/>
          </p:cNvSpPr>
          <p:nvPr/>
        </p:nvSpPr>
        <p:spPr bwMode="auto">
          <a:xfrm>
            <a:off x="4465638" y="5511800"/>
            <a:ext cx="141757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SendBase</a:t>
            </a:r>
            <a:r>
              <a:rPr lang="en-US" sz="1400" dirty="0">
                <a:latin typeface="Helvetica"/>
                <a:cs typeface="+mn-cs"/>
              </a:rPr>
              <a:t>=120</a:t>
            </a:r>
          </a:p>
        </p:txBody>
      </p:sp>
      <p:sp>
        <p:nvSpPr>
          <p:cNvPr id="69683" name="Text Box 214"/>
          <p:cNvSpPr txBox="1">
            <a:spLocks noChangeArrowheads="1"/>
          </p:cNvSpPr>
          <p:nvPr/>
        </p:nvSpPr>
        <p:spPr bwMode="auto">
          <a:xfrm>
            <a:off x="4492625" y="2266950"/>
            <a:ext cx="1317726" cy="30777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SendBase</a:t>
            </a:r>
            <a:r>
              <a:rPr lang="en-US" sz="1400" dirty="0">
                <a:latin typeface="Helvetica"/>
                <a:cs typeface="+mn-cs"/>
              </a:rPr>
              <a:t>=92</a:t>
            </a:r>
          </a:p>
        </p:txBody>
      </p:sp>
      <p:grpSp>
        <p:nvGrpSpPr>
          <p:cNvPr id="85044" name="Group 219"/>
          <p:cNvGrpSpPr>
            <a:grpSpLocks/>
          </p:cNvGrpSpPr>
          <p:nvPr/>
        </p:nvGrpSpPr>
        <p:grpSpPr bwMode="auto">
          <a:xfrm>
            <a:off x="5372100" y="1543050"/>
            <a:ext cx="630238" cy="533400"/>
            <a:chOff x="-44" y="1473"/>
            <a:chExt cx="981" cy="1105"/>
          </a:xfrm>
        </p:grpSpPr>
        <p:pic>
          <p:nvPicPr>
            <p:cNvPr id="85054" name="Picture 22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55" name="Freeform 22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85045" name="Group 225"/>
          <p:cNvGrpSpPr>
            <a:grpSpLocks/>
          </p:cNvGrpSpPr>
          <p:nvPr/>
        </p:nvGrpSpPr>
        <p:grpSpPr bwMode="auto">
          <a:xfrm flipH="1">
            <a:off x="7939088" y="1549400"/>
            <a:ext cx="631825" cy="622300"/>
            <a:chOff x="-44" y="1473"/>
            <a:chExt cx="981" cy="1105"/>
          </a:xfrm>
        </p:grpSpPr>
        <p:pic>
          <p:nvPicPr>
            <p:cNvPr id="85052"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53" name="Freeform 22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85046" name="Group 228"/>
          <p:cNvGrpSpPr>
            <a:grpSpLocks/>
          </p:cNvGrpSpPr>
          <p:nvPr/>
        </p:nvGrpSpPr>
        <p:grpSpPr bwMode="auto">
          <a:xfrm>
            <a:off x="647700" y="1547813"/>
            <a:ext cx="630238" cy="533400"/>
            <a:chOff x="-44" y="1473"/>
            <a:chExt cx="981" cy="1105"/>
          </a:xfrm>
        </p:grpSpPr>
        <p:pic>
          <p:nvPicPr>
            <p:cNvPr id="85050" name="Picture 2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51" name="Freeform 2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85047" name="Group 231"/>
          <p:cNvGrpSpPr>
            <a:grpSpLocks/>
          </p:cNvGrpSpPr>
          <p:nvPr/>
        </p:nvGrpSpPr>
        <p:grpSpPr bwMode="auto">
          <a:xfrm flipH="1">
            <a:off x="3225800" y="1531938"/>
            <a:ext cx="709613" cy="600075"/>
            <a:chOff x="-44" y="1473"/>
            <a:chExt cx="981" cy="1105"/>
          </a:xfrm>
        </p:grpSpPr>
        <p:pic>
          <p:nvPicPr>
            <p:cNvPr id="85048" name="Picture 23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049" name="Freeform 23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spTree>
    <p:extLst>
      <p:ext uri="{BB962C8B-B14F-4D97-AF65-F5344CB8AC3E}">
        <p14:creationId xmlns:p14="http://schemas.microsoft.com/office/powerpoint/2010/main" val="12873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0" y="238125"/>
            <a:ext cx="8248650" cy="904875"/>
          </a:xfrm>
        </p:spPr>
        <p:txBody>
          <a:bodyPr>
            <a:normAutofit fontScale="90000"/>
          </a:bodyPr>
          <a:lstStyle/>
          <a:p>
            <a:pPr>
              <a:defRPr/>
            </a:pPr>
            <a:r>
              <a:rPr lang="en-US" sz="4000" dirty="0"/>
              <a:t>(</a:t>
            </a:r>
            <a:r>
              <a:rPr lang="en-US" sz="4000" dirty="0">
                <a:cs typeface="+mj-cs"/>
              </a:rPr>
              <a:t>Revisit)TCP: retransmission scenarios</a:t>
            </a:r>
            <a:endParaRPr lang="en-US" dirty="0">
              <a:cs typeface="+mj-cs"/>
            </a:endParaRPr>
          </a:p>
        </p:txBody>
      </p:sp>
      <p:sp>
        <p:nvSpPr>
          <p:cNvPr id="70661" name="Text Box 22"/>
          <p:cNvSpPr txBox="1">
            <a:spLocks noChangeArrowheads="1"/>
          </p:cNvSpPr>
          <p:nvPr/>
        </p:nvSpPr>
        <p:spPr bwMode="auto">
          <a:xfrm>
            <a:off x="3902020" y="3555536"/>
            <a:ext cx="37702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b="1" dirty="0">
                <a:solidFill>
                  <a:srgbClr val="FF0000"/>
                </a:solidFill>
                <a:latin typeface="Helvetica"/>
                <a:cs typeface="+mn-cs"/>
              </a:rPr>
              <a:t>X</a:t>
            </a:r>
          </a:p>
        </p:txBody>
      </p:sp>
      <p:sp>
        <p:nvSpPr>
          <p:cNvPr id="70662" name="Text Box 34"/>
          <p:cNvSpPr txBox="1">
            <a:spLocks noChangeArrowheads="1"/>
          </p:cNvSpPr>
          <p:nvPr/>
        </p:nvSpPr>
        <p:spPr bwMode="auto">
          <a:xfrm>
            <a:off x="3582933" y="6062198"/>
            <a:ext cx="181413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cumulative ACK</a:t>
            </a:r>
            <a:endParaRPr lang="en-US" sz="1000" dirty="0">
              <a:latin typeface="Helvetica"/>
              <a:cs typeface="+mn-cs"/>
            </a:endParaRPr>
          </a:p>
        </p:txBody>
      </p:sp>
      <p:sp>
        <p:nvSpPr>
          <p:cNvPr id="70663" name="Line 35"/>
          <p:cNvSpPr>
            <a:spLocks noChangeShapeType="1"/>
          </p:cNvSpPr>
          <p:nvPr/>
        </p:nvSpPr>
        <p:spPr bwMode="auto">
          <a:xfrm>
            <a:off x="3311470" y="4627098"/>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64" name="Line 36"/>
          <p:cNvSpPr>
            <a:spLocks noChangeShapeType="1"/>
          </p:cNvSpPr>
          <p:nvPr/>
        </p:nvSpPr>
        <p:spPr bwMode="auto">
          <a:xfrm>
            <a:off x="3287658" y="2531598"/>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65" name="Line 37"/>
          <p:cNvSpPr>
            <a:spLocks noChangeShapeType="1"/>
          </p:cNvSpPr>
          <p:nvPr/>
        </p:nvSpPr>
        <p:spPr bwMode="auto">
          <a:xfrm flipH="1">
            <a:off x="4165545" y="3193586"/>
            <a:ext cx="1431925" cy="57308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66" name="Text Box 39"/>
          <p:cNvSpPr txBox="1">
            <a:spLocks noChangeArrowheads="1"/>
          </p:cNvSpPr>
          <p:nvPr/>
        </p:nvSpPr>
        <p:spPr bwMode="auto">
          <a:xfrm>
            <a:off x="5213295" y="1360023"/>
            <a:ext cx="80041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B</a:t>
            </a:r>
          </a:p>
        </p:txBody>
      </p:sp>
      <p:sp>
        <p:nvSpPr>
          <p:cNvPr id="70667" name="Text Box 43"/>
          <p:cNvSpPr txBox="1">
            <a:spLocks noChangeArrowheads="1"/>
          </p:cNvSpPr>
          <p:nvPr/>
        </p:nvSpPr>
        <p:spPr bwMode="auto">
          <a:xfrm>
            <a:off x="2892370" y="1390186"/>
            <a:ext cx="78919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A</a:t>
            </a:r>
          </a:p>
        </p:txBody>
      </p:sp>
      <p:sp>
        <p:nvSpPr>
          <p:cNvPr id="70668" name="Rectangle 44"/>
          <p:cNvSpPr>
            <a:spLocks noChangeArrowheads="1"/>
          </p:cNvSpPr>
          <p:nvPr/>
        </p:nvSpPr>
        <p:spPr bwMode="auto">
          <a:xfrm>
            <a:off x="3990920" y="2612561"/>
            <a:ext cx="869950" cy="40163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69" name="Text Box 45"/>
          <p:cNvSpPr txBox="1">
            <a:spLocks noChangeArrowheads="1"/>
          </p:cNvSpPr>
          <p:nvPr/>
        </p:nvSpPr>
        <p:spPr bwMode="auto">
          <a:xfrm>
            <a:off x="3432120" y="2664948"/>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=92, 8 bytes of data</a:t>
            </a:r>
          </a:p>
        </p:txBody>
      </p:sp>
      <p:grpSp>
        <p:nvGrpSpPr>
          <p:cNvPr id="87053" name="Group 46"/>
          <p:cNvGrpSpPr>
            <a:grpSpLocks/>
          </p:cNvGrpSpPr>
          <p:nvPr/>
        </p:nvGrpSpPr>
        <p:grpSpPr bwMode="auto">
          <a:xfrm>
            <a:off x="4187770" y="3393611"/>
            <a:ext cx="949325" cy="304800"/>
            <a:chOff x="4215" y="2253"/>
            <a:chExt cx="598" cy="192"/>
          </a:xfrm>
        </p:grpSpPr>
        <p:sp>
          <p:nvSpPr>
            <p:cNvPr id="70699" name="Rectangle 47"/>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700" name="Text Box 48"/>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sp>
        <p:nvSpPr>
          <p:cNvPr id="70671" name="Line 49"/>
          <p:cNvSpPr>
            <a:spLocks noChangeShapeType="1"/>
          </p:cNvSpPr>
          <p:nvPr/>
        </p:nvSpPr>
        <p:spPr bwMode="auto">
          <a:xfrm>
            <a:off x="3267020" y="2290298"/>
            <a:ext cx="0" cy="35258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0672" name="Line 50"/>
          <p:cNvSpPr>
            <a:spLocks noChangeShapeType="1"/>
          </p:cNvSpPr>
          <p:nvPr/>
        </p:nvSpPr>
        <p:spPr bwMode="auto">
          <a:xfrm>
            <a:off x="5672083" y="2285536"/>
            <a:ext cx="0" cy="35385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0673" name="Rectangle 51"/>
          <p:cNvSpPr>
            <a:spLocks noChangeArrowheads="1"/>
          </p:cNvSpPr>
          <p:nvPr/>
        </p:nvSpPr>
        <p:spPr bwMode="auto">
          <a:xfrm>
            <a:off x="4008383" y="4700123"/>
            <a:ext cx="933450" cy="508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74" name="Text Box 52"/>
          <p:cNvSpPr txBox="1">
            <a:spLocks noChangeArrowheads="1"/>
          </p:cNvSpPr>
          <p:nvPr/>
        </p:nvSpPr>
        <p:spPr bwMode="auto">
          <a:xfrm>
            <a:off x="3282895" y="4787436"/>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err="1">
                <a:latin typeface="Helvetica"/>
                <a:cs typeface="+mn-cs"/>
              </a:rPr>
              <a:t>Seq</a:t>
            </a:r>
            <a:r>
              <a:rPr lang="en-US" sz="1400" dirty="0">
                <a:latin typeface="Helvetica"/>
                <a:cs typeface="+mn-cs"/>
              </a:rPr>
              <a:t>=120,  15 bytes of data</a:t>
            </a:r>
          </a:p>
        </p:txBody>
      </p:sp>
      <p:sp>
        <p:nvSpPr>
          <p:cNvPr id="70675" name="Rectangle 55"/>
          <p:cNvSpPr>
            <a:spLocks noChangeArrowheads="1"/>
          </p:cNvSpPr>
          <p:nvPr/>
        </p:nvSpPr>
        <p:spPr bwMode="auto">
          <a:xfrm>
            <a:off x="4119508" y="5260511"/>
            <a:ext cx="747712" cy="2460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87059" name="Group 75"/>
          <p:cNvGrpSpPr>
            <a:grpSpLocks/>
          </p:cNvGrpSpPr>
          <p:nvPr/>
        </p:nvGrpSpPr>
        <p:grpSpPr bwMode="auto">
          <a:xfrm>
            <a:off x="2890783" y="2536361"/>
            <a:ext cx="400050" cy="2406650"/>
            <a:chOff x="3413" y="1529"/>
            <a:chExt cx="252" cy="1103"/>
          </a:xfrm>
        </p:grpSpPr>
        <p:sp>
          <p:nvSpPr>
            <p:cNvPr id="70692" name="Text Box 53"/>
            <p:cNvSpPr txBox="1">
              <a:spLocks noChangeArrowheads="1"/>
            </p:cNvSpPr>
            <p:nvPr/>
          </p:nvSpPr>
          <p:spPr bwMode="auto">
            <a:xfrm rot="10800000">
              <a:off x="3413" y="1933"/>
              <a:ext cx="252"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timeout</a:t>
              </a:r>
            </a:p>
          </p:txBody>
        </p:sp>
        <p:grpSp>
          <p:nvGrpSpPr>
            <p:cNvPr id="87076" name="Group 57"/>
            <p:cNvGrpSpPr>
              <a:grpSpLocks/>
            </p:cNvGrpSpPr>
            <p:nvPr/>
          </p:nvGrpSpPr>
          <p:grpSpPr bwMode="auto">
            <a:xfrm>
              <a:off x="3504" y="1529"/>
              <a:ext cx="66" cy="320"/>
              <a:chOff x="3099" y="1749"/>
              <a:chExt cx="66" cy="320"/>
            </a:xfrm>
          </p:grpSpPr>
          <p:sp>
            <p:nvSpPr>
              <p:cNvPr id="70697" name="Line 58"/>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0698" name="Line 59"/>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87077" name="Group 60"/>
            <p:cNvGrpSpPr>
              <a:grpSpLocks/>
            </p:cNvGrpSpPr>
            <p:nvPr/>
          </p:nvGrpSpPr>
          <p:grpSpPr bwMode="auto">
            <a:xfrm rot="10800000">
              <a:off x="3501" y="2312"/>
              <a:ext cx="66" cy="320"/>
              <a:chOff x="3099" y="1749"/>
              <a:chExt cx="66" cy="320"/>
            </a:xfrm>
          </p:grpSpPr>
          <p:sp>
            <p:nvSpPr>
              <p:cNvPr id="70695" name="Line 61"/>
              <p:cNvSpPr>
                <a:spLocks noChangeShapeType="1"/>
              </p:cNvSpPr>
              <p:nvPr/>
            </p:nvSpPr>
            <p:spPr bwMode="auto">
              <a:xfrm flipV="1">
                <a:off x="3131" y="1750"/>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0696" name="Line 62"/>
              <p:cNvSpPr>
                <a:spLocks noChangeShapeType="1"/>
              </p:cNvSpPr>
              <p:nvPr/>
            </p:nvSpPr>
            <p:spPr bwMode="auto">
              <a:xfrm>
                <a:off x="3101" y="1754"/>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grpSp>
        <p:nvGrpSpPr>
          <p:cNvPr id="87060" name="Group 63"/>
          <p:cNvGrpSpPr>
            <a:grpSpLocks/>
          </p:cNvGrpSpPr>
          <p:nvPr/>
        </p:nvGrpSpPr>
        <p:grpSpPr bwMode="auto">
          <a:xfrm>
            <a:off x="3273370" y="2917361"/>
            <a:ext cx="2346325" cy="571500"/>
            <a:chOff x="3759" y="1622"/>
            <a:chExt cx="1478" cy="360"/>
          </a:xfrm>
        </p:grpSpPr>
        <p:sp>
          <p:nvSpPr>
            <p:cNvPr id="70689" name="Line 64"/>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90" name="Rectangle 65"/>
            <p:cNvSpPr>
              <a:spLocks noChangeArrowheads="1"/>
            </p:cNvSpPr>
            <p:nvPr/>
          </p:nvSpPr>
          <p:spPr bwMode="auto">
            <a:xfrm>
              <a:off x="4202" y="1673"/>
              <a:ext cx="548" cy="25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91" name="Text Box 66"/>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=100, 20 bytes of data</a:t>
              </a:r>
            </a:p>
          </p:txBody>
        </p:sp>
      </p:grpSp>
      <p:sp>
        <p:nvSpPr>
          <p:cNvPr id="70678" name="Line 67"/>
          <p:cNvSpPr>
            <a:spLocks noChangeShapeType="1"/>
          </p:cNvSpPr>
          <p:nvPr/>
        </p:nvSpPr>
        <p:spPr bwMode="auto">
          <a:xfrm flipH="1">
            <a:off x="3278133" y="3549186"/>
            <a:ext cx="2324100" cy="10255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87062" name="Group 68"/>
          <p:cNvGrpSpPr>
            <a:grpSpLocks/>
          </p:cNvGrpSpPr>
          <p:nvPr/>
        </p:nvGrpSpPr>
        <p:grpSpPr bwMode="auto">
          <a:xfrm>
            <a:off x="3921070" y="3950823"/>
            <a:ext cx="949325" cy="304800"/>
            <a:chOff x="4215" y="2253"/>
            <a:chExt cx="598" cy="192"/>
          </a:xfrm>
        </p:grpSpPr>
        <p:sp>
          <p:nvSpPr>
            <p:cNvPr id="70687" name="Rectangle 69"/>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0688" name="Text Box 70"/>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ACK=120</a:t>
              </a:r>
              <a:endParaRPr lang="en-US" sz="1000" dirty="0">
                <a:latin typeface="Times New Roman" charset="0"/>
                <a:cs typeface="+mn-cs"/>
              </a:endParaRPr>
            </a:p>
          </p:txBody>
        </p:sp>
      </p:grpSp>
      <p:grpSp>
        <p:nvGrpSpPr>
          <p:cNvPr id="87064" name="Group 84"/>
          <p:cNvGrpSpPr>
            <a:grpSpLocks/>
          </p:cNvGrpSpPr>
          <p:nvPr/>
        </p:nvGrpSpPr>
        <p:grpSpPr bwMode="auto">
          <a:xfrm>
            <a:off x="2846333" y="1652123"/>
            <a:ext cx="630237" cy="533400"/>
            <a:chOff x="-44" y="1473"/>
            <a:chExt cx="981" cy="1105"/>
          </a:xfrm>
        </p:grpSpPr>
        <p:pic>
          <p:nvPicPr>
            <p:cNvPr id="87068" name="Picture 8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7069" name="Freeform 8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87065" name="Group 87"/>
          <p:cNvGrpSpPr>
            <a:grpSpLocks/>
          </p:cNvGrpSpPr>
          <p:nvPr/>
        </p:nvGrpSpPr>
        <p:grpSpPr bwMode="auto">
          <a:xfrm flipH="1">
            <a:off x="5424433" y="1647361"/>
            <a:ext cx="674687" cy="590550"/>
            <a:chOff x="-44" y="1473"/>
            <a:chExt cx="981" cy="1105"/>
          </a:xfrm>
        </p:grpSpPr>
        <p:pic>
          <p:nvPicPr>
            <p:cNvPr id="87066" name="Picture 8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7067" name="Freeform 8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spTree>
    <p:extLst>
      <p:ext uri="{BB962C8B-B14F-4D97-AF65-F5344CB8AC3E}">
        <p14:creationId xmlns:p14="http://schemas.microsoft.com/office/powerpoint/2010/main" val="328680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Line 3"/>
          <p:cNvSpPr>
            <a:spLocks noChangeShapeType="1"/>
          </p:cNvSpPr>
          <p:nvPr/>
        </p:nvSpPr>
        <p:spPr bwMode="auto">
          <a:xfrm>
            <a:off x="3068638" y="23193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3" name="Line 9"/>
          <p:cNvSpPr>
            <a:spLocks noChangeShapeType="1"/>
          </p:cNvSpPr>
          <p:nvPr/>
        </p:nvSpPr>
        <p:spPr bwMode="auto">
          <a:xfrm>
            <a:off x="3068638" y="2547938"/>
            <a:ext cx="1757362" cy="4143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4" name="Line 10"/>
          <p:cNvSpPr>
            <a:spLocks noChangeShapeType="1"/>
          </p:cNvSpPr>
          <p:nvPr/>
        </p:nvSpPr>
        <p:spPr bwMode="auto">
          <a:xfrm flipH="1">
            <a:off x="3065463" y="2014538"/>
            <a:ext cx="3175" cy="39941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5" name="Line 11"/>
          <p:cNvSpPr>
            <a:spLocks noChangeShapeType="1"/>
          </p:cNvSpPr>
          <p:nvPr/>
        </p:nvSpPr>
        <p:spPr bwMode="auto">
          <a:xfrm>
            <a:off x="5583238" y="2090738"/>
            <a:ext cx="11112" cy="3903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6" name="Line 12"/>
          <p:cNvSpPr>
            <a:spLocks noChangeShapeType="1"/>
          </p:cNvSpPr>
          <p:nvPr/>
        </p:nvSpPr>
        <p:spPr bwMode="auto">
          <a:xfrm flipH="1">
            <a:off x="3032125" y="2962275"/>
            <a:ext cx="2519363" cy="80962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7" name="Line 14"/>
          <p:cNvSpPr>
            <a:spLocks noChangeShapeType="1"/>
          </p:cNvSpPr>
          <p:nvPr/>
        </p:nvSpPr>
        <p:spPr bwMode="auto">
          <a:xfrm>
            <a:off x="3068638" y="27765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8" name="Line 15"/>
          <p:cNvSpPr>
            <a:spLocks noChangeShapeType="1"/>
          </p:cNvSpPr>
          <p:nvPr/>
        </p:nvSpPr>
        <p:spPr bwMode="auto">
          <a:xfrm>
            <a:off x="3068638" y="32337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39" name="Line 16"/>
          <p:cNvSpPr>
            <a:spLocks noChangeShapeType="1"/>
          </p:cNvSpPr>
          <p:nvPr/>
        </p:nvSpPr>
        <p:spPr bwMode="auto">
          <a:xfrm>
            <a:off x="3068638" y="3005138"/>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40" name="Line 17"/>
          <p:cNvSpPr>
            <a:spLocks noChangeShapeType="1"/>
          </p:cNvSpPr>
          <p:nvPr/>
        </p:nvSpPr>
        <p:spPr bwMode="auto">
          <a:xfrm flipH="1">
            <a:off x="3033713" y="3386138"/>
            <a:ext cx="2530475" cy="83026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41" name="Line 18"/>
          <p:cNvSpPr>
            <a:spLocks noChangeShapeType="1"/>
          </p:cNvSpPr>
          <p:nvPr/>
        </p:nvSpPr>
        <p:spPr bwMode="auto">
          <a:xfrm flipH="1">
            <a:off x="3068638" y="3614738"/>
            <a:ext cx="2506662" cy="8874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42" name="Line 19"/>
          <p:cNvSpPr>
            <a:spLocks noChangeShapeType="1"/>
          </p:cNvSpPr>
          <p:nvPr/>
        </p:nvSpPr>
        <p:spPr bwMode="auto">
          <a:xfrm flipH="1">
            <a:off x="3068638" y="3843338"/>
            <a:ext cx="2495550" cy="900112"/>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43" name="Text Box 20"/>
          <p:cNvSpPr txBox="1">
            <a:spLocks noChangeArrowheads="1"/>
          </p:cNvSpPr>
          <p:nvPr/>
        </p:nvSpPr>
        <p:spPr bwMode="auto">
          <a:xfrm>
            <a:off x="4741863" y="2714625"/>
            <a:ext cx="282575"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solidFill>
                  <a:srgbClr val="FF0000"/>
                </a:solidFill>
                <a:latin typeface="Helvetica"/>
                <a:cs typeface="+mn-cs"/>
              </a:rPr>
              <a:t>X</a:t>
            </a:r>
            <a:endParaRPr lang="en-US" sz="1000" dirty="0">
              <a:latin typeface="Times New Roman" charset="0"/>
              <a:cs typeface="+mn-cs"/>
            </a:endParaRPr>
          </a:p>
        </p:txBody>
      </p:sp>
      <p:sp>
        <p:nvSpPr>
          <p:cNvPr id="73744" name="Line 24"/>
          <p:cNvSpPr>
            <a:spLocks noChangeShapeType="1"/>
          </p:cNvSpPr>
          <p:nvPr/>
        </p:nvSpPr>
        <p:spPr bwMode="auto">
          <a:xfrm>
            <a:off x="3094038" y="4784725"/>
            <a:ext cx="2533650" cy="59055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45" name="Text Box 29"/>
          <p:cNvSpPr txBox="1">
            <a:spLocks noChangeArrowheads="1"/>
          </p:cNvSpPr>
          <p:nvPr/>
        </p:nvSpPr>
        <p:spPr bwMode="auto">
          <a:xfrm>
            <a:off x="2806700" y="5986463"/>
            <a:ext cx="321113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fast retransmit after sender </a:t>
            </a:r>
          </a:p>
          <a:p>
            <a:pPr>
              <a:defRPr/>
            </a:pPr>
            <a:r>
              <a:rPr lang="en-US" sz="1800" dirty="0">
                <a:latin typeface="Helvetica"/>
                <a:cs typeface="+mn-cs"/>
              </a:rPr>
              <a:t>receipt of triple duplicate ACK</a:t>
            </a:r>
            <a:endParaRPr lang="en-US" sz="1000" dirty="0">
              <a:latin typeface="Helvetica"/>
              <a:cs typeface="+mn-cs"/>
            </a:endParaRPr>
          </a:p>
        </p:txBody>
      </p:sp>
      <p:sp>
        <p:nvSpPr>
          <p:cNvPr id="73746" name="Text Box 34"/>
          <p:cNvSpPr txBox="1">
            <a:spLocks noChangeArrowheads="1"/>
          </p:cNvSpPr>
          <p:nvPr/>
        </p:nvSpPr>
        <p:spPr bwMode="auto">
          <a:xfrm>
            <a:off x="5110163" y="1313521"/>
            <a:ext cx="80041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B</a:t>
            </a:r>
          </a:p>
        </p:txBody>
      </p:sp>
      <p:sp>
        <p:nvSpPr>
          <p:cNvPr id="73747" name="Text Box 38"/>
          <p:cNvSpPr txBox="1">
            <a:spLocks noChangeArrowheads="1"/>
          </p:cNvSpPr>
          <p:nvPr/>
        </p:nvSpPr>
        <p:spPr bwMode="auto">
          <a:xfrm>
            <a:off x="2776538" y="1330984"/>
            <a:ext cx="78919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Host A</a:t>
            </a:r>
          </a:p>
        </p:txBody>
      </p:sp>
      <p:sp>
        <p:nvSpPr>
          <p:cNvPr id="73748" name="Text Box 40"/>
          <p:cNvSpPr txBox="1">
            <a:spLocks noChangeArrowheads="1"/>
          </p:cNvSpPr>
          <p:nvPr/>
        </p:nvSpPr>
        <p:spPr bwMode="auto">
          <a:xfrm>
            <a:off x="3216275" y="2239963"/>
            <a:ext cx="2132916" cy="30777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=92, 8 bytes of data</a:t>
            </a:r>
          </a:p>
        </p:txBody>
      </p:sp>
      <p:grpSp>
        <p:nvGrpSpPr>
          <p:cNvPr id="91156" name="Group 41"/>
          <p:cNvGrpSpPr>
            <a:grpSpLocks/>
          </p:cNvGrpSpPr>
          <p:nvPr/>
        </p:nvGrpSpPr>
        <p:grpSpPr bwMode="auto">
          <a:xfrm>
            <a:off x="3170238" y="3489325"/>
            <a:ext cx="949325" cy="304800"/>
            <a:chOff x="4215" y="2253"/>
            <a:chExt cx="598" cy="192"/>
          </a:xfrm>
        </p:grpSpPr>
        <p:sp>
          <p:nvSpPr>
            <p:cNvPr id="73779" name="Rectangle 42"/>
            <p:cNvSpPr>
              <a:spLocks noChangeArrowheads="1"/>
            </p:cNvSpPr>
            <p:nvPr/>
          </p:nvSpPr>
          <p:spPr bwMode="auto">
            <a:xfrm>
              <a:off x="4265" y="2274"/>
              <a:ext cx="471" cy="15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80" name="Text Box 43"/>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grpSp>
        <p:nvGrpSpPr>
          <p:cNvPr id="91157" name="Group 78"/>
          <p:cNvGrpSpPr>
            <a:grpSpLocks/>
          </p:cNvGrpSpPr>
          <p:nvPr/>
        </p:nvGrpSpPr>
        <p:grpSpPr bwMode="auto">
          <a:xfrm>
            <a:off x="2682876" y="2292350"/>
            <a:ext cx="400050" cy="3524250"/>
            <a:chOff x="396" y="868"/>
            <a:chExt cx="252" cy="2220"/>
          </a:xfrm>
        </p:grpSpPr>
        <p:sp>
          <p:nvSpPr>
            <p:cNvPr id="73772" name="Text Box 50"/>
            <p:cNvSpPr txBox="1">
              <a:spLocks noChangeArrowheads="1"/>
            </p:cNvSpPr>
            <p:nvPr/>
          </p:nvSpPr>
          <p:spPr bwMode="auto">
            <a:xfrm rot="10800000">
              <a:off x="396" y="1780"/>
              <a:ext cx="252" cy="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timeout</a:t>
              </a:r>
            </a:p>
          </p:txBody>
        </p:sp>
        <p:grpSp>
          <p:nvGrpSpPr>
            <p:cNvPr id="91180" name="Group 51"/>
            <p:cNvGrpSpPr>
              <a:grpSpLocks/>
            </p:cNvGrpSpPr>
            <p:nvPr/>
          </p:nvGrpSpPr>
          <p:grpSpPr bwMode="auto">
            <a:xfrm>
              <a:off x="488" y="868"/>
              <a:ext cx="66" cy="893"/>
              <a:chOff x="3099" y="1749"/>
              <a:chExt cx="66" cy="320"/>
            </a:xfrm>
          </p:grpSpPr>
          <p:sp>
            <p:nvSpPr>
              <p:cNvPr id="73777" name="Line 52"/>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3778" name="Line 53"/>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nvGrpSpPr>
            <p:cNvPr id="91181" name="Group 54"/>
            <p:cNvGrpSpPr>
              <a:grpSpLocks/>
            </p:cNvGrpSpPr>
            <p:nvPr/>
          </p:nvGrpSpPr>
          <p:grpSpPr bwMode="auto">
            <a:xfrm rot="10800000">
              <a:off x="485" y="2224"/>
              <a:ext cx="66" cy="864"/>
              <a:chOff x="3099" y="1749"/>
              <a:chExt cx="66" cy="320"/>
            </a:xfrm>
          </p:grpSpPr>
          <p:sp>
            <p:nvSpPr>
              <p:cNvPr id="73775" name="Line 55"/>
              <p:cNvSpPr>
                <a:spLocks noChangeShapeType="1"/>
              </p:cNvSpPr>
              <p:nvPr/>
            </p:nvSpPr>
            <p:spPr bwMode="auto">
              <a:xfrm flipV="1">
                <a:off x="3131"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3776" name="Line 56"/>
              <p:cNvSpPr>
                <a:spLocks noChangeShapeType="1"/>
              </p:cNvSpPr>
              <p:nvPr/>
            </p:nvSpPr>
            <p:spPr bwMode="auto">
              <a:xfrm>
                <a:off x="3101"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grpSp>
      <p:grpSp>
        <p:nvGrpSpPr>
          <p:cNvPr id="91158" name="Group 71"/>
          <p:cNvGrpSpPr>
            <a:grpSpLocks/>
          </p:cNvGrpSpPr>
          <p:nvPr/>
        </p:nvGrpSpPr>
        <p:grpSpPr bwMode="auto">
          <a:xfrm>
            <a:off x="3181350" y="3800475"/>
            <a:ext cx="949325" cy="304800"/>
            <a:chOff x="35" y="1825"/>
            <a:chExt cx="598" cy="192"/>
          </a:xfrm>
        </p:grpSpPr>
        <p:sp>
          <p:nvSpPr>
            <p:cNvPr id="73770" name="Rectangle 6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71" name="Text Box 6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grpSp>
        <p:nvGrpSpPr>
          <p:cNvPr id="91159" name="Group 72"/>
          <p:cNvGrpSpPr>
            <a:grpSpLocks/>
          </p:cNvGrpSpPr>
          <p:nvPr/>
        </p:nvGrpSpPr>
        <p:grpSpPr bwMode="auto">
          <a:xfrm>
            <a:off x="3167063" y="4130675"/>
            <a:ext cx="949325" cy="304800"/>
            <a:chOff x="35" y="1825"/>
            <a:chExt cx="598" cy="192"/>
          </a:xfrm>
        </p:grpSpPr>
        <p:sp>
          <p:nvSpPr>
            <p:cNvPr id="73768" name="Rectangle 73"/>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69" name="Text Box 74"/>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grpSp>
        <p:nvGrpSpPr>
          <p:cNvPr id="91160" name="Group 75"/>
          <p:cNvGrpSpPr>
            <a:grpSpLocks/>
          </p:cNvGrpSpPr>
          <p:nvPr/>
        </p:nvGrpSpPr>
        <p:grpSpPr bwMode="auto">
          <a:xfrm>
            <a:off x="3175000" y="4427538"/>
            <a:ext cx="949325" cy="304800"/>
            <a:chOff x="35" y="1825"/>
            <a:chExt cx="598" cy="192"/>
          </a:xfrm>
        </p:grpSpPr>
        <p:sp>
          <p:nvSpPr>
            <p:cNvPr id="73766" name="Rectangle 76"/>
            <p:cNvSpPr>
              <a:spLocks noChangeArrowheads="1"/>
            </p:cNvSpPr>
            <p:nvPr/>
          </p:nvSpPr>
          <p:spPr bwMode="auto">
            <a:xfrm>
              <a:off x="101" y="1859"/>
              <a:ext cx="471" cy="127"/>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67" name="Text Box 77"/>
            <p:cNvSpPr txBox="1">
              <a:spLocks noChangeArrowheads="1"/>
            </p:cNvSpPr>
            <p:nvPr/>
          </p:nvSpPr>
          <p:spPr bwMode="auto">
            <a:xfrm>
              <a:off x="35" y="1825"/>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ACK=100</a:t>
              </a:r>
              <a:endParaRPr lang="en-US" sz="1000" dirty="0">
                <a:latin typeface="Times New Roman" charset="0"/>
                <a:cs typeface="+mn-cs"/>
              </a:endParaRPr>
            </a:p>
          </p:txBody>
        </p:sp>
      </p:grpSp>
      <p:sp>
        <p:nvSpPr>
          <p:cNvPr id="73754" name="Rectangle 81"/>
          <p:cNvSpPr>
            <a:spLocks noGrp="1" noChangeArrowheads="1"/>
          </p:cNvSpPr>
          <p:nvPr>
            <p:ph type="title"/>
          </p:nvPr>
        </p:nvSpPr>
        <p:spPr>
          <a:xfrm>
            <a:off x="533400" y="220663"/>
            <a:ext cx="7669924" cy="906462"/>
          </a:xfrm>
        </p:spPr>
        <p:txBody>
          <a:bodyPr>
            <a:normAutofit/>
          </a:bodyPr>
          <a:lstStyle/>
          <a:p>
            <a:pPr>
              <a:defRPr/>
            </a:pPr>
            <a:r>
              <a:rPr lang="en-US" sz="4400" dirty="0"/>
              <a:t>(</a:t>
            </a:r>
            <a:r>
              <a:rPr lang="en-US" sz="4400" dirty="0">
                <a:cs typeface="+mj-cs"/>
              </a:rPr>
              <a:t>Revisit) </a:t>
            </a:r>
            <a:r>
              <a:rPr lang="en-US" dirty="0">
                <a:cs typeface="+mj-cs"/>
              </a:rPr>
              <a:t>TCP fast retransmit</a:t>
            </a:r>
          </a:p>
        </p:txBody>
      </p:sp>
      <p:sp>
        <p:nvSpPr>
          <p:cNvPr id="73756" name="Rectangle 84"/>
          <p:cNvSpPr>
            <a:spLocks noChangeArrowheads="1"/>
          </p:cNvSpPr>
          <p:nvPr/>
        </p:nvSpPr>
        <p:spPr bwMode="auto">
          <a:xfrm>
            <a:off x="3284538" y="2562225"/>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57" name="Text Box 83"/>
          <p:cNvSpPr txBox="1">
            <a:spLocks noChangeArrowheads="1"/>
          </p:cNvSpPr>
          <p:nvPr/>
        </p:nvSpPr>
        <p:spPr bwMode="auto">
          <a:xfrm>
            <a:off x="3192463" y="2506663"/>
            <a:ext cx="2281237"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=100, 20 bytes of data</a:t>
            </a:r>
          </a:p>
        </p:txBody>
      </p:sp>
      <p:sp>
        <p:nvSpPr>
          <p:cNvPr id="73758" name="Rectangle 85"/>
          <p:cNvSpPr>
            <a:spLocks noChangeArrowheads="1"/>
          </p:cNvSpPr>
          <p:nvPr/>
        </p:nvSpPr>
        <p:spPr bwMode="auto">
          <a:xfrm>
            <a:off x="3246438" y="4770438"/>
            <a:ext cx="757237" cy="2254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3759" name="Text Box 86"/>
          <p:cNvSpPr txBox="1">
            <a:spLocks noChangeArrowheads="1"/>
          </p:cNvSpPr>
          <p:nvPr/>
        </p:nvSpPr>
        <p:spPr bwMode="auto">
          <a:xfrm>
            <a:off x="3154363" y="4714875"/>
            <a:ext cx="2281237"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latin typeface="Helvetica"/>
                <a:cs typeface="+mn-cs"/>
              </a:rPr>
              <a:t>Seq</a:t>
            </a:r>
            <a:r>
              <a:rPr lang="en-US" sz="1400" dirty="0">
                <a:latin typeface="Helvetica"/>
                <a:cs typeface="+mn-cs"/>
              </a:rPr>
              <a:t>=100, 20 bytes of data</a:t>
            </a:r>
          </a:p>
        </p:txBody>
      </p:sp>
      <p:grpSp>
        <p:nvGrpSpPr>
          <p:cNvPr id="91167" name="Group 93"/>
          <p:cNvGrpSpPr>
            <a:grpSpLocks/>
          </p:cNvGrpSpPr>
          <p:nvPr/>
        </p:nvGrpSpPr>
        <p:grpSpPr bwMode="auto">
          <a:xfrm>
            <a:off x="2686050" y="1570696"/>
            <a:ext cx="630238" cy="533400"/>
            <a:chOff x="-44" y="1473"/>
            <a:chExt cx="981" cy="1105"/>
          </a:xfrm>
        </p:grpSpPr>
        <p:pic>
          <p:nvPicPr>
            <p:cNvPr id="91171"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2" name="Freeform 9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91168" name="Group 96"/>
          <p:cNvGrpSpPr>
            <a:grpSpLocks/>
          </p:cNvGrpSpPr>
          <p:nvPr/>
        </p:nvGrpSpPr>
        <p:grpSpPr bwMode="auto">
          <a:xfrm flipH="1">
            <a:off x="5264150" y="1597684"/>
            <a:ext cx="654050" cy="579437"/>
            <a:chOff x="-44" y="1473"/>
            <a:chExt cx="981" cy="1105"/>
          </a:xfrm>
        </p:grpSpPr>
        <p:pic>
          <p:nvPicPr>
            <p:cNvPr id="9116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0" name="Freeform 9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spTree>
    <p:extLst>
      <p:ext uri="{BB962C8B-B14F-4D97-AF65-F5344CB8AC3E}">
        <p14:creationId xmlns:p14="http://schemas.microsoft.com/office/powerpoint/2010/main" val="3646669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p:txBody>
          <a:bodyPr/>
          <a:lstStyle/>
          <a:p>
            <a:r>
              <a:rPr lang="en-US"/>
              <a:t>Partridge/Karn Scheme</a:t>
            </a:r>
          </a:p>
        </p:txBody>
      </p:sp>
      <p:sp>
        <p:nvSpPr>
          <p:cNvPr id="32770" name="Rectangle 2"/>
          <p:cNvSpPr>
            <a:spLocks noGrp="1" noChangeArrowheads="1"/>
          </p:cNvSpPr>
          <p:nvPr>
            <p:ph type="body" idx="1"/>
          </p:nvPr>
        </p:nvSpPr>
        <p:spPr/>
        <p:txBody>
          <a:bodyPr>
            <a:normAutofit fontScale="92500" lnSpcReduction="20000"/>
          </a:bodyPr>
          <a:lstStyle/>
          <a:p>
            <a:r>
              <a:rPr lang="en-US" dirty="0"/>
              <a:t>Solves the problem of associating ACKs with correct transmission</a:t>
            </a:r>
          </a:p>
          <a:p>
            <a:r>
              <a:rPr lang="en-US" dirty="0"/>
              <a:t>Specifies ignoring round trip time samples that correspond to retransmissions</a:t>
            </a:r>
          </a:p>
          <a:p>
            <a:r>
              <a:rPr lang="en-US" dirty="0"/>
              <a:t>Separates timeout from round trip estimate for retransmitted packets</a:t>
            </a:r>
          </a:p>
          <a:p>
            <a:r>
              <a:rPr lang="en-US" dirty="0"/>
              <a:t>Starts (as usual) with retransmission timer as a function of round trip estimate</a:t>
            </a:r>
          </a:p>
          <a:p>
            <a:r>
              <a:rPr lang="en-US" dirty="0"/>
              <a:t>Doubles retransmission timer value for each retransmission without changing round trip estimate</a:t>
            </a:r>
          </a:p>
        </p:txBody>
      </p:sp>
    </p:spTree>
    <p:extLst>
      <p:ext uri="{BB962C8B-B14F-4D97-AF65-F5344CB8AC3E}">
        <p14:creationId xmlns:p14="http://schemas.microsoft.com/office/powerpoint/2010/main" val="14323022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t>Partridge/Karn Scheme</a:t>
            </a:r>
          </a:p>
        </p:txBody>
      </p:sp>
      <p:sp>
        <p:nvSpPr>
          <p:cNvPr id="33794" name="Rectangle 2"/>
          <p:cNvSpPr>
            <a:spLocks noGrp="1" noChangeArrowheads="1"/>
          </p:cNvSpPr>
          <p:nvPr>
            <p:ph type="body" idx="1"/>
          </p:nvPr>
        </p:nvSpPr>
        <p:spPr/>
        <p:txBody>
          <a:bodyPr/>
          <a:lstStyle/>
          <a:p>
            <a:r>
              <a:rPr lang="en-US" dirty="0"/>
              <a:t>Resets retransmission timer to be function of round trip estimate when ACK arrives for non-retransmitted segment</a:t>
            </a:r>
          </a:p>
          <a:p>
            <a:r>
              <a:rPr lang="en-US" dirty="0"/>
              <a:t>Works well for occasional packet loss</a:t>
            </a:r>
          </a:p>
          <a:p>
            <a:r>
              <a:rPr lang="en-US" dirty="0"/>
              <a:t>Provides exponential </a:t>
            </a:r>
            <a:r>
              <a:rPr lang="en-US" dirty="0" err="1"/>
              <a:t>backoff</a:t>
            </a:r>
            <a:r>
              <a:rPr lang="en-US" dirty="0"/>
              <a:t> from completely saturated network</a:t>
            </a:r>
          </a:p>
          <a:p>
            <a:r>
              <a:rPr lang="en-US" dirty="0"/>
              <a:t>Does not solve the problem of flow control or congestion</a:t>
            </a:r>
          </a:p>
        </p:txBody>
      </p:sp>
    </p:spTree>
    <p:extLst>
      <p:ext uri="{BB962C8B-B14F-4D97-AF65-F5344CB8AC3E}">
        <p14:creationId xmlns:p14="http://schemas.microsoft.com/office/powerpoint/2010/main" val="21619980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67A3-1ADB-5255-5405-6D74A2EA117E}"/>
              </a:ext>
            </a:extLst>
          </p:cNvPr>
          <p:cNvSpPr>
            <a:spLocks noGrp="1"/>
          </p:cNvSpPr>
          <p:nvPr>
            <p:ph type="title"/>
          </p:nvPr>
        </p:nvSpPr>
        <p:spPr/>
        <p:txBody>
          <a:bodyPr/>
          <a:lstStyle/>
          <a:p>
            <a:r>
              <a:rPr lang="en-US" dirty="0"/>
              <a:t>Flow Control vs. Congestion</a:t>
            </a:r>
          </a:p>
        </p:txBody>
      </p:sp>
      <p:sp>
        <p:nvSpPr>
          <p:cNvPr id="3" name="Content Placeholder 2">
            <a:extLst>
              <a:ext uri="{FF2B5EF4-FFF2-40B4-BE49-F238E27FC236}">
                <a16:creationId xmlns:a16="http://schemas.microsoft.com/office/drawing/2014/main" id="{FAC711F8-9900-50D8-955D-B919858E786F}"/>
              </a:ext>
            </a:extLst>
          </p:cNvPr>
          <p:cNvSpPr>
            <a:spLocks noGrp="1"/>
          </p:cNvSpPr>
          <p:nvPr>
            <p:ph idx="1"/>
          </p:nvPr>
        </p:nvSpPr>
        <p:spPr/>
        <p:txBody>
          <a:bodyPr>
            <a:normAutofit/>
          </a:bodyPr>
          <a:lstStyle/>
          <a:p>
            <a:r>
              <a:rPr lang="en-US" sz="2800" dirty="0"/>
              <a:t>Flow control involves preventing senders from over-running the capacity of receivers. </a:t>
            </a:r>
          </a:p>
          <a:p>
            <a:r>
              <a:rPr lang="en-US" sz="2800" dirty="0"/>
              <a:t>Congestion control involves preventing too much data from being injected into the network, thereby causing switches or links to become overloaded. </a:t>
            </a:r>
          </a:p>
          <a:p>
            <a:r>
              <a:rPr lang="en-US" sz="2800" dirty="0"/>
              <a:t>Thus, flow control is an end-to-end issue</a:t>
            </a:r>
            <a:r>
              <a:rPr lang="en-US" sz="2800" b="1" dirty="0"/>
              <a:t>, </a:t>
            </a:r>
            <a:r>
              <a:rPr lang="en-US" sz="2800" dirty="0"/>
              <a:t>while congestion control is concerned with how hosts and networks interact.</a:t>
            </a:r>
          </a:p>
        </p:txBody>
      </p:sp>
      <p:sp>
        <p:nvSpPr>
          <p:cNvPr id="4" name="Slide Number Placeholder 3">
            <a:extLst>
              <a:ext uri="{FF2B5EF4-FFF2-40B4-BE49-F238E27FC236}">
                <a16:creationId xmlns:a16="http://schemas.microsoft.com/office/drawing/2014/main" id="{9E636BC2-F338-4B68-7453-B6E1CCFB9D21}"/>
              </a:ext>
            </a:extLst>
          </p:cNvPr>
          <p:cNvSpPr>
            <a:spLocks noGrp="1"/>
          </p:cNvSpPr>
          <p:nvPr>
            <p:ph type="sldNum" sz="quarter" idx="12"/>
          </p:nvPr>
        </p:nvSpPr>
        <p:spPr/>
        <p:txBody>
          <a:bodyPr/>
          <a:lstStyle/>
          <a:p>
            <a:fld id="{C0E55A7D-A780-DD49-A399-CF576673C229}" type="slidenum">
              <a:rPr lang="en-US" smtClean="0"/>
              <a:t>46</a:t>
            </a:fld>
            <a:endParaRPr lang="en-US"/>
          </a:p>
        </p:txBody>
      </p:sp>
    </p:spTree>
    <p:extLst>
      <p:ext uri="{BB962C8B-B14F-4D97-AF65-F5344CB8AC3E}">
        <p14:creationId xmlns:p14="http://schemas.microsoft.com/office/powerpoint/2010/main" val="2397104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en-US"/>
              <a:t>Flow control and congestion</a:t>
            </a:r>
          </a:p>
        </p:txBody>
      </p:sp>
      <p:sp>
        <p:nvSpPr>
          <p:cNvPr id="34818" name="Rectangle 2"/>
          <p:cNvSpPr>
            <a:spLocks noGrp="1" noChangeArrowheads="1"/>
          </p:cNvSpPr>
          <p:nvPr>
            <p:ph type="body" idx="1"/>
          </p:nvPr>
        </p:nvSpPr>
        <p:spPr/>
        <p:txBody>
          <a:bodyPr>
            <a:normAutofit fontScale="92500" lnSpcReduction="20000"/>
          </a:bodyPr>
          <a:lstStyle/>
          <a:p>
            <a:r>
              <a:rPr lang="en-US" dirty="0"/>
              <a:t>Receiver advertises window that specifies how many additional bytes it can accept</a:t>
            </a:r>
          </a:p>
          <a:p>
            <a:r>
              <a:rPr lang="en-US" dirty="0"/>
              <a:t>Window size of zero means sender must not send normal data (ACKs and urgent data allowed)</a:t>
            </a:r>
          </a:p>
          <a:p>
            <a:r>
              <a:rPr lang="en-US" b="1" dirty="0">
                <a:highlight>
                  <a:srgbClr val="FFFF00"/>
                </a:highlight>
              </a:rPr>
              <a:t>Receiver can never decrease window beyond previously advertised point in sequence space</a:t>
            </a:r>
          </a:p>
          <a:p>
            <a:r>
              <a:rPr lang="en-US" dirty="0">
                <a:highlight>
                  <a:srgbClr val="00FFFF"/>
                </a:highlight>
              </a:rPr>
              <a:t>Sender chooses effective window smaller than receiver's advertised window if congestion detected</a:t>
            </a:r>
          </a:p>
        </p:txBody>
      </p:sp>
    </p:spTree>
    <p:extLst>
      <p:ext uri="{BB962C8B-B14F-4D97-AF65-F5344CB8AC3E}">
        <p14:creationId xmlns:p14="http://schemas.microsoft.com/office/powerpoint/2010/main" val="386759292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312738" y="-17462"/>
            <a:ext cx="7772400" cy="974725"/>
          </a:xfrm>
        </p:spPr>
        <p:txBody>
          <a:bodyPr/>
          <a:lstStyle/>
          <a:p>
            <a:pPr>
              <a:defRPr/>
            </a:pPr>
            <a:r>
              <a:rPr lang="en-US" dirty="0">
                <a:cs typeface="+mj-cs"/>
              </a:rPr>
              <a:t>TCP flow control</a:t>
            </a:r>
          </a:p>
        </p:txBody>
      </p:sp>
      <p:sp>
        <p:nvSpPr>
          <p:cNvPr id="75781" name="Rectangle 72"/>
          <p:cNvSpPr>
            <a:spLocks noChangeArrowheads="1"/>
          </p:cNvSpPr>
          <p:nvPr/>
        </p:nvSpPr>
        <p:spPr bwMode="auto">
          <a:xfrm>
            <a:off x="5410200" y="855663"/>
            <a:ext cx="2524125" cy="3854450"/>
          </a:xfrm>
          <a:prstGeom prst="rect">
            <a:avLst/>
          </a:prstGeom>
          <a:solidFill>
            <a:srgbClr val="0000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93189" name="Freeform 32"/>
          <p:cNvSpPr>
            <a:spLocks/>
          </p:cNvSpPr>
          <p:nvPr/>
        </p:nvSpPr>
        <p:spPr bwMode="auto">
          <a:xfrm>
            <a:off x="7851775" y="849313"/>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75783" name="Rectangle 40"/>
          <p:cNvSpPr>
            <a:spLocks noChangeArrowheads="1"/>
          </p:cNvSpPr>
          <p:nvPr/>
        </p:nvSpPr>
        <p:spPr bwMode="auto">
          <a:xfrm>
            <a:off x="5324475" y="957263"/>
            <a:ext cx="2533650" cy="3814762"/>
          </a:xfrm>
          <a:prstGeom prst="rect">
            <a:avLst/>
          </a:prstGeom>
          <a:solidFill>
            <a:schemeClr val="bg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84" name="Oval 31"/>
          <p:cNvSpPr>
            <a:spLocks noChangeArrowheads="1"/>
          </p:cNvSpPr>
          <p:nvPr/>
        </p:nvSpPr>
        <p:spPr bwMode="auto">
          <a:xfrm>
            <a:off x="5864225" y="1014413"/>
            <a:ext cx="137795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dirty="0">
                <a:latin typeface="Helvetica"/>
                <a:cs typeface="+mn-cs"/>
              </a:rPr>
              <a:t>application</a:t>
            </a:r>
          </a:p>
          <a:p>
            <a:pPr>
              <a:defRPr/>
            </a:pPr>
            <a:r>
              <a:rPr lang="en-US" dirty="0">
                <a:latin typeface="Helvetica"/>
                <a:cs typeface="+mn-cs"/>
              </a:rPr>
              <a:t>process</a:t>
            </a:r>
          </a:p>
        </p:txBody>
      </p:sp>
      <p:grpSp>
        <p:nvGrpSpPr>
          <p:cNvPr id="93192" name="Group 47"/>
          <p:cNvGrpSpPr>
            <a:grpSpLocks/>
          </p:cNvGrpSpPr>
          <p:nvPr/>
        </p:nvGrpSpPr>
        <p:grpSpPr bwMode="auto">
          <a:xfrm>
            <a:off x="5632450" y="2082800"/>
            <a:ext cx="1795463" cy="688975"/>
            <a:chOff x="1173" y="2345"/>
            <a:chExt cx="1131" cy="434"/>
          </a:xfrm>
        </p:grpSpPr>
        <p:sp>
          <p:nvSpPr>
            <p:cNvPr id="75832" name="Rectangle 44"/>
            <p:cNvSpPr>
              <a:spLocks noChangeArrowheads="1"/>
            </p:cNvSpPr>
            <p:nvPr/>
          </p:nvSpPr>
          <p:spPr bwMode="auto">
            <a:xfrm>
              <a:off x="1173" y="2345"/>
              <a:ext cx="1131" cy="434"/>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33" name="Text Box 46"/>
            <p:cNvSpPr txBox="1">
              <a:spLocks noChangeArrowheads="1"/>
            </p:cNvSpPr>
            <p:nvPr/>
          </p:nvSpPr>
          <p:spPr bwMode="auto">
            <a:xfrm>
              <a:off x="1235" y="2368"/>
              <a:ext cx="1005" cy="3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TCP socket</a:t>
              </a:r>
            </a:p>
            <a:p>
              <a:pPr>
                <a:defRPr/>
              </a:pPr>
              <a:r>
                <a:rPr lang="en-US" dirty="0">
                  <a:latin typeface="Helvetica"/>
                  <a:cs typeface="+mn-cs"/>
                </a:rPr>
                <a:t>receiver buffers</a:t>
              </a:r>
            </a:p>
          </p:txBody>
        </p:sp>
      </p:grpSp>
      <p:sp>
        <p:nvSpPr>
          <p:cNvPr id="75786" name="Oval 48"/>
          <p:cNvSpPr>
            <a:spLocks noChangeArrowheads="1"/>
          </p:cNvSpPr>
          <p:nvPr/>
        </p:nvSpPr>
        <p:spPr bwMode="auto">
          <a:xfrm>
            <a:off x="5800725" y="3106738"/>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87" name="Text Box 64"/>
          <p:cNvSpPr txBox="1">
            <a:spLocks noChangeArrowheads="1"/>
          </p:cNvSpPr>
          <p:nvPr/>
        </p:nvSpPr>
        <p:spPr bwMode="auto">
          <a:xfrm>
            <a:off x="6704013" y="3130550"/>
            <a:ext cx="57398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a:latin typeface="Helvetica"/>
                <a:cs typeface="+mn-cs"/>
              </a:rPr>
              <a:t>TCP</a:t>
            </a:r>
          </a:p>
          <a:p>
            <a:pPr algn="l">
              <a:defRPr/>
            </a:pPr>
            <a:r>
              <a:rPr lang="en-US" sz="1400" dirty="0">
                <a:latin typeface="Helvetica"/>
                <a:cs typeface="+mn-cs"/>
              </a:rPr>
              <a:t>code</a:t>
            </a:r>
          </a:p>
        </p:txBody>
      </p:sp>
      <p:sp>
        <p:nvSpPr>
          <p:cNvPr id="75788" name="Oval 65"/>
          <p:cNvSpPr>
            <a:spLocks noChangeArrowheads="1"/>
          </p:cNvSpPr>
          <p:nvPr/>
        </p:nvSpPr>
        <p:spPr bwMode="auto">
          <a:xfrm>
            <a:off x="5808663" y="4092575"/>
            <a:ext cx="1562100" cy="596900"/>
          </a:xfrm>
          <a:prstGeom prst="ellipse">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89" name="Text Box 66"/>
          <p:cNvSpPr txBox="1">
            <a:spLocks noChangeArrowheads="1"/>
          </p:cNvSpPr>
          <p:nvPr/>
        </p:nvSpPr>
        <p:spPr bwMode="auto">
          <a:xfrm>
            <a:off x="6711950" y="4116388"/>
            <a:ext cx="57398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a:latin typeface="Helvetica"/>
                <a:cs typeface="+mn-cs"/>
              </a:rPr>
              <a:t>IP</a:t>
            </a:r>
          </a:p>
          <a:p>
            <a:pPr algn="l">
              <a:defRPr/>
            </a:pPr>
            <a:r>
              <a:rPr lang="en-US" sz="1400" dirty="0">
                <a:latin typeface="Helvetica"/>
                <a:cs typeface="+mn-cs"/>
              </a:rPr>
              <a:t>code</a:t>
            </a:r>
          </a:p>
        </p:txBody>
      </p:sp>
      <p:sp>
        <p:nvSpPr>
          <p:cNvPr id="93197" name="Freeform 61"/>
          <p:cNvSpPr>
            <a:spLocks/>
          </p:cNvSpPr>
          <p:nvPr/>
        </p:nvSpPr>
        <p:spPr bwMode="auto">
          <a:xfrm>
            <a:off x="6310313" y="2649538"/>
            <a:ext cx="530225" cy="2505075"/>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75791" name="Line 68"/>
          <p:cNvSpPr>
            <a:spLocks noChangeShapeType="1"/>
          </p:cNvSpPr>
          <p:nvPr/>
        </p:nvSpPr>
        <p:spPr bwMode="auto">
          <a:xfrm>
            <a:off x="5318125" y="3841750"/>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792" name="Line 69"/>
          <p:cNvSpPr>
            <a:spLocks noChangeShapeType="1"/>
          </p:cNvSpPr>
          <p:nvPr/>
        </p:nvSpPr>
        <p:spPr bwMode="auto">
          <a:xfrm>
            <a:off x="5330825" y="1990725"/>
            <a:ext cx="25463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93200" name="Group 56"/>
          <p:cNvGrpSpPr>
            <a:grpSpLocks/>
          </p:cNvGrpSpPr>
          <p:nvPr/>
        </p:nvGrpSpPr>
        <p:grpSpPr bwMode="auto">
          <a:xfrm>
            <a:off x="6307138" y="1874838"/>
            <a:ext cx="533400" cy="206375"/>
            <a:chOff x="2003" y="1816"/>
            <a:chExt cx="336" cy="130"/>
          </a:xfrm>
        </p:grpSpPr>
        <p:sp>
          <p:nvSpPr>
            <p:cNvPr id="75828" name="Rectangle 16"/>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29" name="Rectangle 17"/>
            <p:cNvSpPr>
              <a:spLocks noChangeArrowheads="1"/>
            </p:cNvSpPr>
            <p:nvPr/>
          </p:nvSpPr>
          <p:spPr bwMode="auto">
            <a:xfrm>
              <a:off x="2105" y="1833"/>
              <a:ext cx="110"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30" name="Rectangle 18"/>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31" name="Rectangle 19"/>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93201" name="Freeform 63"/>
          <p:cNvSpPr>
            <a:spLocks/>
          </p:cNvSpPr>
          <p:nvPr/>
        </p:nvSpPr>
        <p:spPr bwMode="auto">
          <a:xfrm rot="10800000">
            <a:off x="6299200" y="1544638"/>
            <a:ext cx="530225" cy="595312"/>
          </a:xfrm>
          <a:custGeom>
            <a:avLst/>
            <a:gdLst>
              <a:gd name="T0" fmla="*/ 2147483647 w 412"/>
              <a:gd name="T1" fmla="*/ 2147483647 h 2005"/>
              <a:gd name="T2" fmla="*/ 2147483647 w 412"/>
              <a:gd name="T3" fmla="*/ 0 h 2005"/>
              <a:gd name="T4" fmla="*/ 2147483647 w 412"/>
              <a:gd name="T5" fmla="*/ 2147483647 h 2005"/>
              <a:gd name="T6" fmla="*/ 0 60000 65536"/>
              <a:gd name="T7" fmla="*/ 0 60000 65536"/>
              <a:gd name="T8" fmla="*/ 0 60000 65536"/>
            </a:gdLst>
            <a:ahLst/>
            <a:cxnLst>
              <a:cxn ang="T6">
                <a:pos x="T0" y="T1"/>
              </a:cxn>
              <a:cxn ang="T7">
                <a:pos x="T2" y="T3"/>
              </a:cxn>
              <a:cxn ang="T8">
                <a:pos x="T4" y="T5"/>
              </a:cxn>
            </a:cxnLst>
            <a:rect l="0" t="0" r="r" b="b"/>
            <a:pathLst>
              <a:path w="412" h="2005">
                <a:moveTo>
                  <a:pt x="56" y="2005"/>
                </a:moveTo>
                <a:cubicBezTo>
                  <a:pt x="80" y="1671"/>
                  <a:pt x="0" y="0"/>
                  <a:pt x="206" y="0"/>
                </a:cubicBezTo>
                <a:cubicBezTo>
                  <a:pt x="412" y="0"/>
                  <a:pt x="307" y="1587"/>
                  <a:pt x="334" y="2005"/>
                </a:cubicBezTo>
              </a:path>
            </a:pathLst>
          </a:custGeom>
          <a:noFill/>
          <a:ln w="38100" cap="flat" cmpd="sng">
            <a:solidFill>
              <a:srgbClr val="CC0000"/>
            </a:solidFill>
            <a:prstDash val="solid"/>
            <a:round/>
            <a:headEnd type="triangl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nvGrpSpPr>
          <p:cNvPr id="93202" name="Group 77"/>
          <p:cNvGrpSpPr>
            <a:grpSpLocks/>
          </p:cNvGrpSpPr>
          <p:nvPr/>
        </p:nvGrpSpPr>
        <p:grpSpPr bwMode="auto">
          <a:xfrm>
            <a:off x="5489575" y="4827588"/>
            <a:ext cx="1006475" cy="211137"/>
            <a:chOff x="314" y="1591"/>
            <a:chExt cx="634" cy="133"/>
          </a:xfrm>
        </p:grpSpPr>
        <p:sp>
          <p:nvSpPr>
            <p:cNvPr id="75825" name="Rectangle 74"/>
            <p:cNvSpPr>
              <a:spLocks noChangeArrowheads="1"/>
            </p:cNvSpPr>
            <p:nvPr/>
          </p:nvSpPr>
          <p:spPr bwMode="auto">
            <a:xfrm>
              <a:off x="314" y="1591"/>
              <a:ext cx="634" cy="1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26" name="Line 75"/>
            <p:cNvSpPr>
              <a:spLocks noChangeShapeType="1"/>
            </p:cNvSpPr>
            <p:nvPr/>
          </p:nvSpPr>
          <p:spPr bwMode="auto">
            <a:xfrm>
              <a:off x="388"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827" name="Line 76"/>
            <p:cNvSpPr>
              <a:spLocks noChangeShapeType="1"/>
            </p:cNvSpPr>
            <p:nvPr/>
          </p:nvSpPr>
          <p:spPr bwMode="auto">
            <a:xfrm>
              <a:off x="484" y="1594"/>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75796" name="Rectangle 80"/>
          <p:cNvSpPr>
            <a:spLocks noChangeArrowheads="1"/>
          </p:cNvSpPr>
          <p:nvPr/>
        </p:nvSpPr>
        <p:spPr bwMode="auto">
          <a:xfrm>
            <a:off x="5608638" y="3892550"/>
            <a:ext cx="876300" cy="2095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97" name="Rectangle 86"/>
          <p:cNvSpPr>
            <a:spLocks noChangeArrowheads="1"/>
          </p:cNvSpPr>
          <p:nvPr/>
        </p:nvSpPr>
        <p:spPr bwMode="auto">
          <a:xfrm>
            <a:off x="5765800" y="2851150"/>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98" name="Rectangle 91"/>
          <p:cNvSpPr>
            <a:spLocks noChangeArrowheads="1"/>
          </p:cNvSpPr>
          <p:nvPr/>
        </p:nvSpPr>
        <p:spPr bwMode="auto">
          <a:xfrm>
            <a:off x="5773738" y="3892550"/>
            <a:ext cx="720725" cy="20955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799" name="Rectangle 92"/>
          <p:cNvSpPr>
            <a:spLocks noChangeArrowheads="1"/>
          </p:cNvSpPr>
          <p:nvPr/>
        </p:nvSpPr>
        <p:spPr bwMode="auto">
          <a:xfrm>
            <a:off x="5768975" y="4824413"/>
            <a:ext cx="733425" cy="212725"/>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nvGrpSpPr>
          <p:cNvPr id="93207" name="Group 99"/>
          <p:cNvGrpSpPr>
            <a:grpSpLocks/>
          </p:cNvGrpSpPr>
          <p:nvPr/>
        </p:nvGrpSpPr>
        <p:grpSpPr bwMode="auto">
          <a:xfrm>
            <a:off x="8002588" y="1657352"/>
            <a:ext cx="1165225" cy="704851"/>
            <a:chOff x="638" y="1651"/>
            <a:chExt cx="734" cy="444"/>
          </a:xfrm>
        </p:grpSpPr>
        <p:sp>
          <p:nvSpPr>
            <p:cNvPr id="75822" name="Text Box 95"/>
            <p:cNvSpPr txBox="1">
              <a:spLocks noChangeArrowheads="1"/>
            </p:cNvSpPr>
            <p:nvPr/>
          </p:nvSpPr>
          <p:spPr bwMode="auto">
            <a:xfrm>
              <a:off x="638" y="1651"/>
              <a:ext cx="73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application</a:t>
              </a:r>
            </a:p>
          </p:txBody>
        </p:sp>
        <p:sp>
          <p:nvSpPr>
            <p:cNvPr id="75823" name="Text Box 96"/>
            <p:cNvSpPr txBox="1">
              <a:spLocks noChangeArrowheads="1"/>
            </p:cNvSpPr>
            <p:nvPr/>
          </p:nvSpPr>
          <p:spPr bwMode="auto">
            <a:xfrm>
              <a:off x="647" y="1882"/>
              <a:ext cx="30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OS</a:t>
              </a:r>
            </a:p>
          </p:txBody>
        </p:sp>
        <p:sp>
          <p:nvSpPr>
            <p:cNvPr id="75824" name="Line 98"/>
            <p:cNvSpPr>
              <a:spLocks noChangeShapeType="1"/>
            </p:cNvSpPr>
            <p:nvPr/>
          </p:nvSpPr>
          <p:spPr bwMode="auto">
            <a:xfrm>
              <a:off x="711" y="1870"/>
              <a:ext cx="548" cy="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75801" name="Text Box 103"/>
          <p:cNvSpPr txBox="1">
            <a:spLocks noChangeArrowheads="1"/>
          </p:cNvSpPr>
          <p:nvPr/>
        </p:nvSpPr>
        <p:spPr bwMode="auto">
          <a:xfrm>
            <a:off x="5305425" y="5637213"/>
            <a:ext cx="275047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Helvetica"/>
                <a:cs typeface="+mn-cs"/>
              </a:rPr>
              <a:t>receiver protocol stack</a:t>
            </a:r>
          </a:p>
        </p:txBody>
      </p:sp>
      <p:sp>
        <p:nvSpPr>
          <p:cNvPr id="75802" name="Text Box 104"/>
          <p:cNvSpPr txBox="1">
            <a:spLocks noChangeArrowheads="1"/>
          </p:cNvSpPr>
          <p:nvPr/>
        </p:nvSpPr>
        <p:spPr bwMode="auto">
          <a:xfrm>
            <a:off x="2014538" y="1314450"/>
            <a:ext cx="31924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dirty="0">
                <a:latin typeface="Helvetica"/>
                <a:cs typeface="+mn-cs"/>
              </a:rPr>
              <a:t>application may </a:t>
            </a:r>
          </a:p>
          <a:p>
            <a:pPr algn="r">
              <a:defRPr/>
            </a:pPr>
            <a:r>
              <a:rPr lang="en-US" dirty="0">
                <a:latin typeface="Helvetica"/>
                <a:cs typeface="+mn-cs"/>
              </a:rPr>
              <a:t>remove data from </a:t>
            </a:r>
          </a:p>
          <a:p>
            <a:pPr algn="r">
              <a:defRPr/>
            </a:pPr>
            <a:r>
              <a:rPr lang="en-US" dirty="0">
                <a:latin typeface="Helvetica"/>
                <a:cs typeface="+mn-cs"/>
              </a:rPr>
              <a:t>TCP socket buffers …. </a:t>
            </a:r>
          </a:p>
        </p:txBody>
      </p:sp>
      <p:sp>
        <p:nvSpPr>
          <p:cNvPr id="75803" name="Line 105"/>
          <p:cNvSpPr>
            <a:spLocks noChangeShapeType="1"/>
          </p:cNvSpPr>
          <p:nvPr/>
        </p:nvSpPr>
        <p:spPr bwMode="auto">
          <a:xfrm>
            <a:off x="5224463" y="1730375"/>
            <a:ext cx="1041400"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804" name="Text Box 106"/>
          <p:cNvSpPr txBox="1">
            <a:spLocks noChangeArrowheads="1"/>
          </p:cNvSpPr>
          <p:nvPr/>
        </p:nvSpPr>
        <p:spPr bwMode="auto">
          <a:xfrm>
            <a:off x="3098800" y="2525713"/>
            <a:ext cx="208121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dirty="0">
                <a:latin typeface="Helvetica"/>
                <a:cs typeface="+mn-cs"/>
              </a:rPr>
              <a:t>… slower than TCP </a:t>
            </a:r>
          </a:p>
          <a:p>
            <a:pPr algn="r">
              <a:defRPr/>
            </a:pPr>
            <a:r>
              <a:rPr lang="en-US" dirty="0">
                <a:latin typeface="Helvetica"/>
                <a:cs typeface="+mn-cs"/>
              </a:rPr>
              <a:t>receiver is delivering</a:t>
            </a:r>
          </a:p>
          <a:p>
            <a:pPr algn="r">
              <a:defRPr/>
            </a:pPr>
            <a:r>
              <a:rPr lang="en-US" dirty="0">
                <a:latin typeface="Helvetica"/>
                <a:cs typeface="+mn-cs"/>
              </a:rPr>
              <a:t>(sender is sending)</a:t>
            </a:r>
          </a:p>
        </p:txBody>
      </p:sp>
      <p:sp>
        <p:nvSpPr>
          <p:cNvPr id="75805" name="Line 108"/>
          <p:cNvSpPr>
            <a:spLocks noChangeShapeType="1"/>
          </p:cNvSpPr>
          <p:nvPr/>
        </p:nvSpPr>
        <p:spPr bwMode="auto">
          <a:xfrm>
            <a:off x="5145088" y="2935288"/>
            <a:ext cx="54451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806" name="Line 115"/>
          <p:cNvSpPr>
            <a:spLocks noChangeShapeType="1"/>
          </p:cNvSpPr>
          <p:nvPr/>
        </p:nvSpPr>
        <p:spPr bwMode="auto">
          <a:xfrm>
            <a:off x="6383338" y="5189538"/>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807" name="Text Box 116"/>
          <p:cNvSpPr txBox="1">
            <a:spLocks noChangeArrowheads="1"/>
          </p:cNvSpPr>
          <p:nvPr/>
        </p:nvSpPr>
        <p:spPr bwMode="auto">
          <a:xfrm>
            <a:off x="5291138" y="5249863"/>
            <a:ext cx="114646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latin typeface="Helvetica"/>
                <a:cs typeface="+mn-cs"/>
              </a:rPr>
              <a:t>from sender</a:t>
            </a:r>
          </a:p>
        </p:txBody>
      </p:sp>
      <p:grpSp>
        <p:nvGrpSpPr>
          <p:cNvPr id="384123" name="Group 123"/>
          <p:cNvGrpSpPr>
            <a:grpSpLocks/>
          </p:cNvGrpSpPr>
          <p:nvPr/>
        </p:nvGrpSpPr>
        <p:grpSpPr bwMode="auto">
          <a:xfrm>
            <a:off x="363538" y="4194175"/>
            <a:ext cx="5395912" cy="1755775"/>
            <a:chOff x="221" y="2091"/>
            <a:chExt cx="3399" cy="1106"/>
          </a:xfrm>
        </p:grpSpPr>
        <p:sp>
          <p:nvSpPr>
            <p:cNvPr id="75815" name="Line 82"/>
            <p:cNvSpPr>
              <a:spLocks noChangeShapeType="1"/>
            </p:cNvSpPr>
            <p:nvPr/>
          </p:nvSpPr>
          <p:spPr bwMode="auto">
            <a:xfrm>
              <a:off x="3620" y="2455"/>
              <a:ext cx="0" cy="130"/>
            </a:xfrm>
            <a:prstGeom prst="line">
              <a:avLst/>
            </a:prstGeom>
            <a:noFill/>
            <a:ln w="285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5816" name="Rectangle 110"/>
            <p:cNvSpPr>
              <a:spLocks noChangeArrowheads="1"/>
            </p:cNvSpPr>
            <p:nvPr/>
          </p:nvSpPr>
          <p:spPr bwMode="auto">
            <a:xfrm>
              <a:off x="221" y="2219"/>
              <a:ext cx="2295" cy="978"/>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17" name="Text Box 111"/>
            <p:cNvSpPr txBox="1">
              <a:spLocks noChangeArrowheads="1"/>
            </p:cNvSpPr>
            <p:nvPr/>
          </p:nvSpPr>
          <p:spPr bwMode="auto">
            <a:xfrm>
              <a:off x="279" y="2315"/>
              <a:ext cx="2263" cy="8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2000" dirty="0">
                  <a:latin typeface="Helvetica"/>
                  <a:cs typeface="+mn-cs"/>
                </a:rPr>
                <a:t>receiver controls sender, so sender won</a:t>
              </a:r>
              <a:r>
                <a:rPr lang="ja-JP" altLang="en-US" sz="2000" dirty="0">
                  <a:latin typeface="Helvetica"/>
                  <a:cs typeface="+mn-cs"/>
                </a:rPr>
                <a:t>’</a:t>
              </a:r>
              <a:r>
                <a:rPr lang="en-US" sz="2000" dirty="0">
                  <a:latin typeface="Helvetica"/>
                  <a:cs typeface="+mn-cs"/>
                </a:rPr>
                <a:t>t overflow receiver</a:t>
              </a:r>
              <a:r>
                <a:rPr lang="ja-JP" altLang="en-US" sz="2000" dirty="0">
                  <a:latin typeface="Helvetica"/>
                  <a:cs typeface="+mn-cs"/>
                </a:rPr>
                <a:t>’</a:t>
              </a:r>
              <a:r>
                <a:rPr lang="en-US" sz="2000" dirty="0">
                  <a:latin typeface="Helvetica"/>
                  <a:cs typeface="+mn-cs"/>
                </a:rPr>
                <a:t>s buffer by transmitting too much, too fast</a:t>
              </a:r>
              <a:endParaRPr lang="en-US" sz="1000" dirty="0">
                <a:latin typeface="Helvetica"/>
                <a:cs typeface="+mn-cs"/>
              </a:endParaRPr>
            </a:p>
          </p:txBody>
        </p:sp>
        <p:grpSp>
          <p:nvGrpSpPr>
            <p:cNvPr id="93224" name="Group 112"/>
            <p:cNvGrpSpPr>
              <a:grpSpLocks/>
            </p:cNvGrpSpPr>
            <p:nvPr/>
          </p:nvGrpSpPr>
          <p:grpSpPr bwMode="auto">
            <a:xfrm>
              <a:off x="510" y="2091"/>
              <a:ext cx="1365" cy="330"/>
              <a:chOff x="3486" y="272"/>
              <a:chExt cx="1272" cy="330"/>
            </a:xfrm>
          </p:grpSpPr>
          <p:sp>
            <p:nvSpPr>
              <p:cNvPr id="75820" name="Rectangle 113"/>
              <p:cNvSpPr>
                <a:spLocks noChangeArrowheads="1"/>
              </p:cNvSpPr>
              <p:nvPr/>
            </p:nvSpPr>
            <p:spPr bwMode="auto">
              <a:xfrm>
                <a:off x="3486" y="330"/>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5821" name="Text Box 114"/>
              <p:cNvSpPr txBox="1">
                <a:spLocks noChangeArrowheads="1"/>
              </p:cNvSpPr>
              <p:nvPr/>
            </p:nvSpPr>
            <p:spPr bwMode="auto">
              <a:xfrm>
                <a:off x="3539" y="272"/>
                <a:ext cx="1219"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800" i="1" dirty="0">
                    <a:solidFill>
                      <a:srgbClr val="CC0000"/>
                    </a:solidFill>
                    <a:latin typeface="Helvetica"/>
                    <a:cs typeface="+mn-cs"/>
                  </a:rPr>
                  <a:t>flow control</a:t>
                </a:r>
              </a:p>
            </p:txBody>
          </p:sp>
        </p:grpSp>
        <p:sp>
          <p:nvSpPr>
            <p:cNvPr id="75819" name="Line 117"/>
            <p:cNvSpPr>
              <a:spLocks noChangeShapeType="1"/>
            </p:cNvSpPr>
            <p:nvPr/>
          </p:nvSpPr>
          <p:spPr bwMode="auto">
            <a:xfrm>
              <a:off x="3445" y="2578"/>
              <a:ext cx="0" cy="292"/>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sp>
        <p:nvSpPr>
          <p:cNvPr id="75809" name="Line 118"/>
          <p:cNvSpPr>
            <a:spLocks noChangeShapeType="1"/>
          </p:cNvSpPr>
          <p:nvPr/>
        </p:nvSpPr>
        <p:spPr bwMode="auto">
          <a:xfrm>
            <a:off x="7847013" y="4767263"/>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93218" name="Group 124"/>
          <p:cNvGrpSpPr>
            <a:grpSpLocks/>
          </p:cNvGrpSpPr>
          <p:nvPr/>
        </p:nvGrpSpPr>
        <p:grpSpPr bwMode="auto">
          <a:xfrm flipH="1">
            <a:off x="8085138" y="4360863"/>
            <a:ext cx="869950" cy="906462"/>
            <a:chOff x="-44" y="1473"/>
            <a:chExt cx="981" cy="1105"/>
          </a:xfrm>
        </p:grpSpPr>
        <p:pic>
          <p:nvPicPr>
            <p:cNvPr id="93219" name="Picture 1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0" name="Freeform 12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spTree>
    <p:extLst>
      <p:ext uri="{BB962C8B-B14F-4D97-AF65-F5344CB8AC3E}">
        <p14:creationId xmlns:p14="http://schemas.microsoft.com/office/powerpoint/2010/main" val="2169639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4123"/>
                                        </p:tgtEl>
                                        <p:attrNameLst>
                                          <p:attrName>style.visibility</p:attrName>
                                        </p:attrNameLst>
                                      </p:cBhvr>
                                      <p:to>
                                        <p:strVal val="visible"/>
                                      </p:to>
                                    </p:set>
                                    <p:animEffect transition="in" filter="dissolve">
                                      <p:cBhvr>
                                        <p:cTn id="7" dur="500"/>
                                        <p:tgtEl>
                                          <p:spTgt spid="384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341313" y="171450"/>
            <a:ext cx="7772400" cy="974725"/>
          </a:xfrm>
        </p:spPr>
        <p:txBody>
          <a:bodyPr/>
          <a:lstStyle/>
          <a:p>
            <a:pPr>
              <a:defRPr/>
            </a:pPr>
            <a:r>
              <a:rPr lang="en-US" dirty="0">
                <a:cs typeface="+mj-cs"/>
              </a:rPr>
              <a:t>TCP flow control</a:t>
            </a:r>
          </a:p>
        </p:txBody>
      </p:sp>
      <p:grpSp>
        <p:nvGrpSpPr>
          <p:cNvPr id="94213" name="Group 72"/>
          <p:cNvGrpSpPr>
            <a:grpSpLocks/>
          </p:cNvGrpSpPr>
          <p:nvPr/>
        </p:nvGrpSpPr>
        <p:grpSpPr bwMode="auto">
          <a:xfrm>
            <a:off x="5995988" y="2230438"/>
            <a:ext cx="2578100" cy="2155825"/>
            <a:chOff x="512" y="1294"/>
            <a:chExt cx="1888" cy="1358"/>
          </a:xfrm>
        </p:grpSpPr>
        <p:grpSp>
          <p:nvGrpSpPr>
            <p:cNvPr id="94227" name="Group 17"/>
            <p:cNvGrpSpPr>
              <a:grpSpLocks/>
            </p:cNvGrpSpPr>
            <p:nvPr/>
          </p:nvGrpSpPr>
          <p:grpSpPr bwMode="auto">
            <a:xfrm>
              <a:off x="1232" y="1410"/>
              <a:ext cx="336" cy="130"/>
              <a:chOff x="2003" y="1816"/>
              <a:chExt cx="336" cy="130"/>
            </a:xfrm>
          </p:grpSpPr>
          <p:sp>
            <p:nvSpPr>
              <p:cNvPr id="76829" name="Rectangle 18"/>
              <p:cNvSpPr>
                <a:spLocks noChangeArrowheads="1"/>
              </p:cNvSpPr>
              <p:nvPr/>
            </p:nvSpPr>
            <p:spPr bwMode="auto">
              <a:xfrm>
                <a:off x="2003" y="1816"/>
                <a:ext cx="336" cy="130"/>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30" name="Rectangle 19"/>
              <p:cNvSpPr>
                <a:spLocks noChangeArrowheads="1"/>
              </p:cNvSpPr>
              <p:nvPr/>
            </p:nvSpPr>
            <p:spPr bwMode="auto">
              <a:xfrm>
                <a:off x="2105" y="1833"/>
                <a:ext cx="108" cy="99"/>
              </a:xfrm>
              <a:prstGeom prst="rect">
                <a:avLst/>
              </a:prstGeom>
              <a:solidFill>
                <a:schemeClr val="bg1"/>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31" name="Rectangle 20"/>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32" name="Rectangle 21"/>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grpSp>
        <p:sp>
          <p:nvSpPr>
            <p:cNvPr id="76821" name="Rectangle 52"/>
            <p:cNvSpPr>
              <a:spLocks noChangeArrowheads="1"/>
            </p:cNvSpPr>
            <p:nvPr/>
          </p:nvSpPr>
          <p:spPr bwMode="auto">
            <a:xfrm>
              <a:off x="526" y="1522"/>
              <a:ext cx="1871" cy="896"/>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22" name="Line 53"/>
            <p:cNvSpPr>
              <a:spLocks noChangeShapeType="1"/>
            </p:cNvSpPr>
            <p:nvPr/>
          </p:nvSpPr>
          <p:spPr bwMode="auto">
            <a:xfrm>
              <a:off x="512" y="1863"/>
              <a:ext cx="188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23" name="AutoShape 54"/>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24" name="Rectangle 55" descr="Dark upward diagonal"/>
            <p:cNvSpPr>
              <a:spLocks noChangeArrowheads="1"/>
            </p:cNvSpPr>
            <p:nvPr/>
          </p:nvSpPr>
          <p:spPr bwMode="auto">
            <a:xfrm>
              <a:off x="534" y="1856"/>
              <a:ext cx="1848" cy="555"/>
            </a:xfrm>
            <a:prstGeom prst="rect">
              <a:avLst/>
            </a:prstGeom>
            <a:pattFill prst="dkUpDiag">
              <a:fgClr>
                <a:srgbClr val="FFFF00"/>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25" name="AutoShape 56"/>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76826" name="Text Box 57"/>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Helvetica"/>
                  <a:cs typeface="+mn-cs"/>
                </a:rPr>
                <a:t>buffered data</a:t>
              </a:r>
            </a:p>
          </p:txBody>
        </p:sp>
        <p:sp>
          <p:nvSpPr>
            <p:cNvPr id="76827" name="Line 58"/>
            <p:cNvSpPr>
              <a:spLocks noChangeShapeType="1"/>
            </p:cNvSpPr>
            <p:nvPr/>
          </p:nvSpPr>
          <p:spPr bwMode="auto">
            <a:xfrm>
              <a:off x="522" y="1857"/>
              <a:ext cx="1878" cy="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28" name="Text Box 59"/>
            <p:cNvSpPr txBox="1">
              <a:spLocks noChangeArrowheads="1"/>
            </p:cNvSpPr>
            <p:nvPr/>
          </p:nvSpPr>
          <p:spPr bwMode="auto">
            <a:xfrm>
              <a:off x="653" y="2020"/>
              <a:ext cx="154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dirty="0">
                  <a:latin typeface="Helvetica"/>
                  <a:cs typeface="+mn-cs"/>
                </a:rPr>
                <a:t>free buffer space</a:t>
              </a:r>
            </a:p>
          </p:txBody>
        </p:sp>
      </p:grpSp>
      <p:sp>
        <p:nvSpPr>
          <p:cNvPr id="76807" name="Text Box 62"/>
          <p:cNvSpPr txBox="1">
            <a:spLocks noChangeArrowheads="1"/>
          </p:cNvSpPr>
          <p:nvPr/>
        </p:nvSpPr>
        <p:spPr bwMode="auto">
          <a:xfrm>
            <a:off x="5108575" y="3375025"/>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b="1">
                <a:latin typeface="Courier New" charset="0"/>
                <a:cs typeface="+mn-cs"/>
              </a:rPr>
              <a:t>rwnd</a:t>
            </a:r>
          </a:p>
        </p:txBody>
      </p:sp>
      <p:sp>
        <p:nvSpPr>
          <p:cNvPr id="76808" name="Line 64"/>
          <p:cNvSpPr>
            <a:spLocks noChangeShapeType="1"/>
          </p:cNvSpPr>
          <p:nvPr/>
        </p:nvSpPr>
        <p:spPr bwMode="auto">
          <a:xfrm>
            <a:off x="5619750" y="3108325"/>
            <a:ext cx="0" cy="32226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09" name="Line 65"/>
          <p:cNvSpPr>
            <a:spLocks noChangeShapeType="1"/>
          </p:cNvSpPr>
          <p:nvPr/>
        </p:nvSpPr>
        <p:spPr bwMode="auto">
          <a:xfrm flipV="1">
            <a:off x="5619750" y="3633788"/>
            <a:ext cx="0" cy="322262"/>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0" name="Line 66"/>
          <p:cNvSpPr>
            <a:spLocks noChangeShapeType="1"/>
          </p:cNvSpPr>
          <p:nvPr/>
        </p:nvSpPr>
        <p:spPr bwMode="auto">
          <a:xfrm>
            <a:off x="5465763" y="3965575"/>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1" name="Line 67"/>
          <p:cNvSpPr>
            <a:spLocks noChangeShapeType="1"/>
          </p:cNvSpPr>
          <p:nvPr/>
        </p:nvSpPr>
        <p:spPr bwMode="auto">
          <a:xfrm>
            <a:off x="5514975" y="3097213"/>
            <a:ext cx="1968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2" name="Line 68"/>
          <p:cNvSpPr>
            <a:spLocks noChangeShapeType="1"/>
          </p:cNvSpPr>
          <p:nvPr/>
        </p:nvSpPr>
        <p:spPr bwMode="auto">
          <a:xfrm>
            <a:off x="5487988" y="2571750"/>
            <a:ext cx="47625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3" name="Line 69"/>
          <p:cNvSpPr>
            <a:spLocks noChangeShapeType="1"/>
          </p:cNvSpPr>
          <p:nvPr/>
        </p:nvSpPr>
        <p:spPr bwMode="auto">
          <a:xfrm>
            <a:off x="5876925" y="2576513"/>
            <a:ext cx="0" cy="1778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4" name="Line 70"/>
          <p:cNvSpPr>
            <a:spLocks noChangeShapeType="1"/>
          </p:cNvSpPr>
          <p:nvPr/>
        </p:nvSpPr>
        <p:spPr bwMode="auto">
          <a:xfrm flipH="1">
            <a:off x="5875338" y="3000375"/>
            <a:ext cx="0" cy="9540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76815" name="Text Box 71"/>
          <p:cNvSpPr txBox="1">
            <a:spLocks noChangeArrowheads="1"/>
          </p:cNvSpPr>
          <p:nvPr/>
        </p:nvSpPr>
        <p:spPr bwMode="auto">
          <a:xfrm>
            <a:off x="4722813" y="2736850"/>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defRPr/>
            </a:pPr>
            <a:r>
              <a:rPr lang="en-US" b="1">
                <a:latin typeface="Courier New" charset="0"/>
                <a:cs typeface="+mn-cs"/>
              </a:rPr>
              <a:t>RcvBuffer</a:t>
            </a:r>
          </a:p>
        </p:txBody>
      </p:sp>
      <p:sp>
        <p:nvSpPr>
          <p:cNvPr id="76816" name="Text Box 73"/>
          <p:cNvSpPr txBox="1">
            <a:spLocks noChangeArrowheads="1"/>
          </p:cNvSpPr>
          <p:nvPr/>
        </p:nvSpPr>
        <p:spPr bwMode="auto">
          <a:xfrm>
            <a:off x="6153150" y="4365625"/>
            <a:ext cx="235733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latin typeface="Helvetica"/>
                <a:cs typeface="+mn-cs"/>
              </a:rPr>
              <a:t>TCP segment payloads</a:t>
            </a:r>
          </a:p>
        </p:txBody>
      </p:sp>
      <p:sp>
        <p:nvSpPr>
          <p:cNvPr id="76817" name="Text Box 74"/>
          <p:cNvSpPr txBox="1">
            <a:spLocks noChangeArrowheads="1"/>
          </p:cNvSpPr>
          <p:nvPr/>
        </p:nvSpPr>
        <p:spPr bwMode="auto">
          <a:xfrm>
            <a:off x="6226175" y="1865313"/>
            <a:ext cx="221286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i="1" dirty="0">
                <a:latin typeface="Helvetica"/>
                <a:cs typeface="+mn-cs"/>
              </a:rPr>
              <a:t>to application process</a:t>
            </a:r>
          </a:p>
        </p:txBody>
      </p:sp>
      <p:sp>
        <p:nvSpPr>
          <p:cNvPr id="76818" name="Rectangle 75"/>
          <p:cNvSpPr>
            <a:spLocks noGrp="1" noChangeArrowheads="1"/>
          </p:cNvSpPr>
          <p:nvPr>
            <p:ph type="body" sz="half" idx="2"/>
          </p:nvPr>
        </p:nvSpPr>
        <p:spPr>
          <a:xfrm>
            <a:off x="493713" y="1549400"/>
            <a:ext cx="4054475" cy="4906963"/>
          </a:xfrm>
        </p:spPr>
        <p:txBody>
          <a:bodyPr>
            <a:normAutofit fontScale="92500" lnSpcReduction="10000"/>
          </a:bodyPr>
          <a:lstStyle/>
          <a:p>
            <a:pPr>
              <a:defRPr/>
            </a:pPr>
            <a:r>
              <a:rPr lang="en-US" sz="2400" dirty="0">
                <a:cs typeface="+mn-cs"/>
              </a:rPr>
              <a:t>receiver </a:t>
            </a:r>
            <a:r>
              <a:rPr lang="ja-JP" altLang="en-US" sz="2400" dirty="0">
                <a:cs typeface="+mn-cs"/>
              </a:rPr>
              <a:t>“</a:t>
            </a:r>
            <a:r>
              <a:rPr lang="en-US" sz="2400" dirty="0">
                <a:cs typeface="+mn-cs"/>
              </a:rPr>
              <a:t>advertises</a:t>
            </a:r>
            <a:r>
              <a:rPr lang="ja-JP" altLang="en-US" sz="2400" dirty="0">
                <a:cs typeface="+mn-cs"/>
              </a:rPr>
              <a:t>”</a:t>
            </a:r>
            <a:r>
              <a:rPr lang="en-US" sz="2400" dirty="0">
                <a:cs typeface="+mn-cs"/>
              </a:rPr>
              <a:t> free buffer space by including </a:t>
            </a:r>
            <a:r>
              <a:rPr lang="en-US" sz="2400" b="1" dirty="0" err="1">
                <a:latin typeface="Courier New" charset="0"/>
                <a:cs typeface="+mn-cs"/>
              </a:rPr>
              <a:t>rwnd</a:t>
            </a:r>
            <a:r>
              <a:rPr lang="en-US" sz="2400" dirty="0">
                <a:cs typeface="+mn-cs"/>
              </a:rPr>
              <a:t> value in TCP header of receiver-to-sender segments</a:t>
            </a:r>
          </a:p>
          <a:p>
            <a:pPr lvl="1">
              <a:defRPr/>
            </a:pPr>
            <a:r>
              <a:rPr lang="en-US" sz="2000" b="1" dirty="0" err="1">
                <a:latin typeface="Courier New" charset="0"/>
              </a:rPr>
              <a:t>RcvBuffer</a:t>
            </a:r>
            <a:r>
              <a:rPr lang="en-US" sz="2000" b="1" dirty="0">
                <a:latin typeface="Courier New" charset="0"/>
              </a:rPr>
              <a:t> </a:t>
            </a:r>
            <a:r>
              <a:rPr lang="en-US" sz="2000" dirty="0"/>
              <a:t>size set via socket options (typical default is 4096 bytes)</a:t>
            </a:r>
          </a:p>
          <a:p>
            <a:pPr lvl="1">
              <a:defRPr/>
            </a:pPr>
            <a:r>
              <a:rPr lang="en-US" sz="2000" dirty="0"/>
              <a:t>many operating systems </a:t>
            </a:r>
            <a:r>
              <a:rPr lang="en-US" sz="2000" dirty="0" err="1"/>
              <a:t>autoadjust</a:t>
            </a:r>
            <a:r>
              <a:rPr lang="en-US" sz="2000" dirty="0"/>
              <a:t> </a:t>
            </a:r>
            <a:r>
              <a:rPr lang="en-US" sz="2000" b="1" dirty="0" err="1">
                <a:latin typeface="Courier New" charset="0"/>
              </a:rPr>
              <a:t>RcvBuffer</a:t>
            </a:r>
            <a:endParaRPr lang="en-US" sz="2000" dirty="0"/>
          </a:p>
          <a:p>
            <a:pPr>
              <a:defRPr/>
            </a:pPr>
            <a:r>
              <a:rPr lang="en-US" sz="2400" dirty="0">
                <a:cs typeface="+mn-cs"/>
              </a:rPr>
              <a:t>sender limits amount of </a:t>
            </a:r>
            <a:r>
              <a:rPr lang="en-US" sz="2400" dirty="0" err="1">
                <a:cs typeface="+mn-cs"/>
              </a:rPr>
              <a:t>unacked</a:t>
            </a:r>
            <a:r>
              <a:rPr lang="en-US" sz="2400" dirty="0">
                <a:cs typeface="+mn-cs"/>
              </a:rPr>
              <a:t> (</a:t>
            </a:r>
            <a:r>
              <a:rPr lang="ja-JP" altLang="en-US" sz="2400" dirty="0">
                <a:cs typeface="+mn-cs"/>
              </a:rPr>
              <a:t>“</a:t>
            </a:r>
            <a:r>
              <a:rPr lang="en-US" sz="2400" dirty="0">
                <a:cs typeface="+mn-cs"/>
              </a:rPr>
              <a:t>in-flight</a:t>
            </a:r>
            <a:r>
              <a:rPr lang="ja-JP" altLang="en-US" sz="2400" dirty="0">
                <a:cs typeface="+mn-cs"/>
              </a:rPr>
              <a:t>”</a:t>
            </a:r>
            <a:r>
              <a:rPr lang="en-US" sz="2400" dirty="0">
                <a:cs typeface="+mn-cs"/>
              </a:rPr>
              <a:t>) data to receiver</a:t>
            </a:r>
            <a:r>
              <a:rPr lang="ja-JP" altLang="en-US" sz="2400" dirty="0">
                <a:cs typeface="+mn-cs"/>
              </a:rPr>
              <a:t>’</a:t>
            </a:r>
            <a:r>
              <a:rPr lang="en-US" sz="2400" dirty="0">
                <a:cs typeface="+mn-cs"/>
              </a:rPr>
              <a:t>s </a:t>
            </a:r>
            <a:r>
              <a:rPr lang="en-US" sz="2400" b="1" dirty="0" err="1">
                <a:latin typeface="Courier New" charset="0"/>
                <a:cs typeface="+mn-cs"/>
              </a:rPr>
              <a:t>rwnd</a:t>
            </a:r>
            <a:r>
              <a:rPr lang="en-US" sz="2400" b="1" dirty="0">
                <a:latin typeface="Courier New" charset="0"/>
                <a:cs typeface="+mn-cs"/>
              </a:rPr>
              <a:t> </a:t>
            </a:r>
            <a:r>
              <a:rPr lang="en-US" sz="2400" dirty="0">
                <a:cs typeface="+mn-cs"/>
              </a:rPr>
              <a:t>value </a:t>
            </a:r>
          </a:p>
          <a:p>
            <a:pPr>
              <a:defRPr/>
            </a:pPr>
            <a:r>
              <a:rPr lang="en-US" sz="2400" dirty="0">
                <a:cs typeface="+mn-cs"/>
              </a:rPr>
              <a:t>guarantees receive buffer will not overflow</a:t>
            </a:r>
          </a:p>
        </p:txBody>
      </p:sp>
      <p:sp>
        <p:nvSpPr>
          <p:cNvPr id="76819" name="Text Box 76"/>
          <p:cNvSpPr txBox="1">
            <a:spLocks noChangeArrowheads="1"/>
          </p:cNvSpPr>
          <p:nvPr/>
        </p:nvSpPr>
        <p:spPr bwMode="auto">
          <a:xfrm>
            <a:off x="5837238" y="5018088"/>
            <a:ext cx="277213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000" i="1" dirty="0">
                <a:latin typeface="Helvetica"/>
                <a:cs typeface="+mn-cs"/>
              </a:rPr>
              <a:t>receiver-side buffering</a:t>
            </a:r>
          </a:p>
        </p:txBody>
      </p:sp>
    </p:spTree>
    <p:extLst>
      <p:ext uri="{BB962C8B-B14F-4D97-AF65-F5344CB8AC3E}">
        <p14:creationId xmlns:p14="http://schemas.microsoft.com/office/powerpoint/2010/main" val="4819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n-US"/>
              <a:t>Transmission Control Protocol</a:t>
            </a:r>
          </a:p>
        </p:txBody>
      </p:sp>
      <p:sp>
        <p:nvSpPr>
          <p:cNvPr id="9218" name="Rectangle 2"/>
          <p:cNvSpPr>
            <a:spLocks noGrp="1" noChangeArrowheads="1"/>
          </p:cNvSpPr>
          <p:nvPr>
            <p:ph type="body" idx="1"/>
          </p:nvPr>
        </p:nvSpPr>
        <p:spPr/>
        <p:txBody>
          <a:bodyPr/>
          <a:lstStyle/>
          <a:p>
            <a:r>
              <a:rPr lang="en-US" dirty="0"/>
              <a:t>Major transport service in the TCP/IP suite</a:t>
            </a:r>
          </a:p>
          <a:p>
            <a:r>
              <a:rPr lang="en-US" dirty="0"/>
              <a:t>Reliable transfer</a:t>
            </a:r>
          </a:p>
          <a:p>
            <a:r>
              <a:rPr lang="en-US" dirty="0"/>
              <a:t>Stream paradigm</a:t>
            </a:r>
          </a:p>
          <a:p>
            <a:r>
              <a:rPr lang="en-US" dirty="0"/>
              <a:t>Full duplex connections</a:t>
            </a:r>
          </a:p>
          <a:p>
            <a:r>
              <a:rPr lang="en-US" dirty="0"/>
              <a:t>Flow control</a:t>
            </a:r>
          </a:p>
          <a:p>
            <a:r>
              <a:rPr lang="en-US" dirty="0"/>
              <a:t>Uses IP for transmission</a:t>
            </a:r>
          </a:p>
        </p:txBody>
      </p:sp>
    </p:spTree>
    <p:extLst>
      <p:ext uri="{BB962C8B-B14F-4D97-AF65-F5344CB8AC3E}">
        <p14:creationId xmlns:p14="http://schemas.microsoft.com/office/powerpoint/2010/main" val="27300540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DEEC-39FF-0E4E-8D94-5A070B999F36}"/>
              </a:ext>
            </a:extLst>
          </p:cNvPr>
          <p:cNvSpPr>
            <a:spLocks noGrp="1"/>
          </p:cNvSpPr>
          <p:nvPr>
            <p:ph type="title"/>
          </p:nvPr>
        </p:nvSpPr>
        <p:spPr/>
        <p:txBody>
          <a:bodyPr/>
          <a:lstStyle/>
          <a:p>
            <a:r>
              <a:rPr lang="en-US" dirty="0"/>
              <a:t>Sliding Windows</a:t>
            </a:r>
          </a:p>
        </p:txBody>
      </p:sp>
      <p:pic>
        <p:nvPicPr>
          <p:cNvPr id="6" name="Content Placeholder 5" descr="Diagram&#10;&#10;Description automatically generated">
            <a:extLst>
              <a:ext uri="{FF2B5EF4-FFF2-40B4-BE49-F238E27FC236}">
                <a16:creationId xmlns:a16="http://schemas.microsoft.com/office/drawing/2014/main" id="{5DE7F176-77E4-CB4E-B60A-FB2126E42064}"/>
              </a:ext>
            </a:extLst>
          </p:cNvPr>
          <p:cNvPicPr>
            <a:picLocks noGrp="1" noChangeAspect="1"/>
          </p:cNvPicPr>
          <p:nvPr>
            <p:ph idx="1"/>
          </p:nvPr>
        </p:nvPicPr>
        <p:blipFill>
          <a:blip r:embed="rId2"/>
          <a:stretch>
            <a:fillRect/>
          </a:stretch>
        </p:blipFill>
        <p:spPr>
          <a:xfrm>
            <a:off x="1279903" y="1419225"/>
            <a:ext cx="6584194" cy="5353706"/>
          </a:xfrm>
        </p:spPr>
      </p:pic>
      <p:sp>
        <p:nvSpPr>
          <p:cNvPr id="4" name="Slide Number Placeholder 3">
            <a:extLst>
              <a:ext uri="{FF2B5EF4-FFF2-40B4-BE49-F238E27FC236}">
                <a16:creationId xmlns:a16="http://schemas.microsoft.com/office/drawing/2014/main" id="{96871D1F-5D89-194B-8AD0-E0488A4A0916}"/>
              </a:ext>
            </a:extLst>
          </p:cNvPr>
          <p:cNvSpPr>
            <a:spLocks noGrp="1"/>
          </p:cNvSpPr>
          <p:nvPr>
            <p:ph type="sldNum" sz="quarter" idx="12"/>
          </p:nvPr>
        </p:nvSpPr>
        <p:spPr/>
        <p:txBody>
          <a:bodyPr/>
          <a:lstStyle/>
          <a:p>
            <a:fld id="{C0E55A7D-A780-DD49-A399-CF576673C229}" type="slidenum">
              <a:rPr lang="en-US" smtClean="0"/>
              <a:t>50</a:t>
            </a:fld>
            <a:endParaRPr lang="en-US"/>
          </a:p>
        </p:txBody>
      </p:sp>
    </p:spTree>
    <p:extLst>
      <p:ext uri="{BB962C8B-B14F-4D97-AF65-F5344CB8AC3E}">
        <p14:creationId xmlns:p14="http://schemas.microsoft.com/office/powerpoint/2010/main" val="590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56151" y="85725"/>
            <a:ext cx="8879843" cy="1143000"/>
          </a:xfrm>
        </p:spPr>
        <p:txBody>
          <a:bodyPr>
            <a:normAutofit fontScale="90000"/>
          </a:bodyPr>
          <a:lstStyle/>
          <a:p>
            <a:r>
              <a:rPr lang="en-US" dirty="0"/>
              <a:t>Jacobson/</a:t>
            </a:r>
            <a:r>
              <a:rPr lang="en-US" dirty="0" err="1"/>
              <a:t>Karels</a:t>
            </a:r>
            <a:r>
              <a:rPr lang="en-US" dirty="0"/>
              <a:t> Congestion Control</a:t>
            </a:r>
          </a:p>
        </p:txBody>
      </p:sp>
      <p:sp>
        <p:nvSpPr>
          <p:cNvPr id="35842" name="Rectangle 2"/>
          <p:cNvSpPr>
            <a:spLocks noGrp="1" noChangeArrowheads="1"/>
          </p:cNvSpPr>
          <p:nvPr>
            <p:ph type="body" idx="1"/>
          </p:nvPr>
        </p:nvSpPr>
        <p:spPr/>
        <p:txBody>
          <a:bodyPr>
            <a:normAutofit lnSpcReduction="10000"/>
          </a:bodyPr>
          <a:lstStyle/>
          <a:p>
            <a:r>
              <a:rPr lang="en-US" dirty="0"/>
              <a:t>Assumes long delays (packet loss) due to congestion</a:t>
            </a:r>
          </a:p>
          <a:p>
            <a:r>
              <a:rPr lang="en-US" dirty="0"/>
              <a:t>Uses successive retransmissions as measure of congestion</a:t>
            </a:r>
          </a:p>
          <a:p>
            <a:r>
              <a:rPr lang="en-US" dirty="0"/>
              <a:t>Reduces effective window as retransmissions increase</a:t>
            </a:r>
          </a:p>
          <a:p>
            <a:r>
              <a:rPr lang="en-US" dirty="0"/>
              <a:t>Effective window is minimum of receiver's advertisement and computed quantity known as the congestion window</a:t>
            </a:r>
          </a:p>
        </p:txBody>
      </p:sp>
    </p:spTree>
    <p:extLst>
      <p:ext uri="{BB962C8B-B14F-4D97-AF65-F5344CB8AC3E}">
        <p14:creationId xmlns:p14="http://schemas.microsoft.com/office/powerpoint/2010/main" val="714129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t>Multiplicative Decrease</a:t>
            </a:r>
          </a:p>
        </p:txBody>
      </p:sp>
      <p:sp>
        <p:nvSpPr>
          <p:cNvPr id="36866" name="Rectangle 2"/>
          <p:cNvSpPr>
            <a:spLocks noGrp="1" noChangeArrowheads="1"/>
          </p:cNvSpPr>
          <p:nvPr>
            <p:ph type="body" idx="1"/>
          </p:nvPr>
        </p:nvSpPr>
        <p:spPr/>
        <p:txBody>
          <a:bodyPr/>
          <a:lstStyle/>
          <a:p>
            <a:r>
              <a:rPr lang="en-US" dirty="0">
                <a:highlight>
                  <a:srgbClr val="FFFF00"/>
                </a:highlight>
              </a:rPr>
              <a:t>In steady state (no congestion) the congestion window is equal to the receiver's window</a:t>
            </a:r>
          </a:p>
          <a:p>
            <a:r>
              <a:rPr lang="en-US" dirty="0">
                <a:solidFill>
                  <a:srgbClr val="FF0000"/>
                </a:solidFill>
              </a:rPr>
              <a:t>When segment lost </a:t>
            </a:r>
            <a:r>
              <a:rPr lang="en-US" dirty="0"/>
              <a:t>(retransmission timer expires), </a:t>
            </a:r>
            <a:r>
              <a:rPr lang="en-US" dirty="0">
                <a:highlight>
                  <a:srgbClr val="00FFFF"/>
                </a:highlight>
              </a:rPr>
              <a:t>reduce congestion window by half</a:t>
            </a:r>
          </a:p>
          <a:p>
            <a:r>
              <a:rPr lang="en-US" dirty="0">
                <a:highlight>
                  <a:srgbClr val="00FFFF"/>
                </a:highlight>
              </a:rPr>
              <a:t>Never reduce congestion window to less than one maximum sized segment</a:t>
            </a:r>
          </a:p>
        </p:txBody>
      </p:sp>
    </p:spTree>
    <p:extLst>
      <p:ext uri="{BB962C8B-B14F-4D97-AF65-F5344CB8AC3E}">
        <p14:creationId xmlns:p14="http://schemas.microsoft.com/office/powerpoint/2010/main" val="3180251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a:lstStyle/>
          <a:p>
            <a:r>
              <a:rPr lang="en-US"/>
              <a:t>Slow Start</a:t>
            </a:r>
          </a:p>
        </p:txBody>
      </p:sp>
      <p:sp>
        <p:nvSpPr>
          <p:cNvPr id="37890" name="Rectangle 2"/>
          <p:cNvSpPr>
            <a:spLocks noGrp="1" noChangeArrowheads="1"/>
          </p:cNvSpPr>
          <p:nvPr>
            <p:ph type="body" idx="1"/>
          </p:nvPr>
        </p:nvSpPr>
        <p:spPr/>
        <p:txBody>
          <a:bodyPr>
            <a:normAutofit fontScale="92500" lnSpcReduction="10000"/>
          </a:bodyPr>
          <a:lstStyle/>
          <a:p>
            <a:r>
              <a:rPr lang="en-US" dirty="0"/>
              <a:t>Used when starting traffic or when recovering from congestion</a:t>
            </a:r>
          </a:p>
          <a:p>
            <a:r>
              <a:rPr lang="en-US" dirty="0"/>
              <a:t>Self-clocking startup to increase transmission rate rapidly as long as no packets are lost</a:t>
            </a:r>
          </a:p>
          <a:p>
            <a:r>
              <a:rPr lang="en-US" dirty="0"/>
              <a:t>When starting traffic, initialize the congestion window to the size of a single maximum sized segment</a:t>
            </a:r>
          </a:p>
          <a:p>
            <a:r>
              <a:rPr lang="en-US" dirty="0"/>
              <a:t>Increase congestion window by size of one segment each time an ACK arrives without retransmission</a:t>
            </a:r>
          </a:p>
        </p:txBody>
      </p:sp>
    </p:spTree>
    <p:extLst>
      <p:ext uri="{BB962C8B-B14F-4D97-AF65-F5344CB8AC3E}">
        <p14:creationId xmlns:p14="http://schemas.microsoft.com/office/powerpoint/2010/main" val="42033915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p:txBody>
          <a:bodyPr/>
          <a:lstStyle/>
          <a:p>
            <a:r>
              <a:rPr lang="en-US"/>
              <a:t>Congestion Avoidance</a:t>
            </a:r>
          </a:p>
        </p:txBody>
      </p:sp>
      <p:sp>
        <p:nvSpPr>
          <p:cNvPr id="38914" name="Rectangle 2"/>
          <p:cNvSpPr>
            <a:spLocks noGrp="1" noChangeArrowheads="1"/>
          </p:cNvSpPr>
          <p:nvPr>
            <p:ph type="body" idx="1"/>
          </p:nvPr>
        </p:nvSpPr>
        <p:spPr/>
        <p:txBody>
          <a:bodyPr>
            <a:normAutofit fontScale="92500" lnSpcReduction="10000"/>
          </a:bodyPr>
          <a:lstStyle/>
          <a:p>
            <a:r>
              <a:rPr lang="en-US" dirty="0"/>
              <a:t>When congestion first occurs, </a:t>
            </a:r>
            <a:r>
              <a:rPr lang="en-US" b="1" dirty="0">
                <a:highlight>
                  <a:srgbClr val="00FFFF"/>
                </a:highlight>
              </a:rPr>
              <a:t>record one-half of last successful congestion window size in a threshold variable (</a:t>
            </a:r>
            <a:r>
              <a:rPr lang="en-US" b="1" dirty="0" err="1">
                <a:highlight>
                  <a:srgbClr val="00FFFF"/>
                </a:highlight>
              </a:rPr>
              <a:t>ssthresh</a:t>
            </a:r>
            <a:r>
              <a:rPr lang="en-US" dirty="0"/>
              <a:t> in the code)</a:t>
            </a:r>
          </a:p>
          <a:p>
            <a:r>
              <a:rPr lang="en-US" dirty="0"/>
              <a:t>During recovery, </a:t>
            </a:r>
            <a:r>
              <a:rPr lang="en-US" dirty="0">
                <a:solidFill>
                  <a:srgbClr val="FF0000"/>
                </a:solidFill>
                <a:highlight>
                  <a:srgbClr val="00FF00"/>
                </a:highlight>
              </a:rPr>
              <a:t>use slow start until congestion window reaches threshold</a:t>
            </a:r>
          </a:p>
          <a:p>
            <a:r>
              <a:rPr lang="en-US" dirty="0"/>
              <a:t>Above threshold, slow down and increase congestion window by one segment per window (even if more than one segment was successfully transmitted in that interval)</a:t>
            </a:r>
          </a:p>
        </p:txBody>
      </p:sp>
    </p:spTree>
    <p:extLst>
      <p:ext uri="{BB962C8B-B14F-4D97-AF65-F5344CB8AC3E}">
        <p14:creationId xmlns:p14="http://schemas.microsoft.com/office/powerpoint/2010/main" val="386168618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p:txBody>
          <a:bodyPr/>
          <a:lstStyle/>
          <a:p>
            <a:r>
              <a:rPr lang="en-US" dirty="0">
                <a:highlight>
                  <a:srgbClr val="FFFF00"/>
                </a:highlight>
              </a:rPr>
              <a:t>Congestion Avoidance</a:t>
            </a:r>
          </a:p>
        </p:txBody>
      </p:sp>
      <p:sp>
        <p:nvSpPr>
          <p:cNvPr id="39938" name="Rectangle 2"/>
          <p:cNvSpPr>
            <a:spLocks noGrp="1" noChangeArrowheads="1"/>
          </p:cNvSpPr>
          <p:nvPr>
            <p:ph type="body" idx="1"/>
          </p:nvPr>
        </p:nvSpPr>
        <p:spPr>
          <a:solidFill>
            <a:srgbClr val="AEE4FF"/>
          </a:solidFill>
        </p:spPr>
        <p:txBody>
          <a:bodyPr>
            <a:normAutofit lnSpcReduction="10000"/>
          </a:bodyPr>
          <a:lstStyle/>
          <a:p>
            <a:r>
              <a:rPr lang="en-US" dirty="0"/>
              <a:t>Increment window size on each ACK instead of waiting for complete window</a:t>
            </a:r>
          </a:p>
          <a:p>
            <a:r>
              <a:rPr lang="en-US" dirty="0"/>
              <a:t>increase = segment / window</a:t>
            </a:r>
          </a:p>
          <a:p>
            <a:r>
              <a:rPr lang="en-US" dirty="0"/>
              <a:t>Let N be segments per window, or </a:t>
            </a:r>
            <a:br>
              <a:rPr lang="en-US" dirty="0"/>
            </a:br>
            <a:r>
              <a:rPr lang="en-US" dirty="0"/>
              <a:t>N = congestion window/max segment size</a:t>
            </a:r>
          </a:p>
          <a:p>
            <a:r>
              <a:rPr lang="en-US" dirty="0"/>
              <a:t>so increase = segment / N</a:t>
            </a:r>
            <a:br>
              <a:rPr lang="en-US" dirty="0"/>
            </a:br>
            <a:r>
              <a:rPr lang="en-US" dirty="0"/>
              <a:t>                   = (MSS bytes / N)</a:t>
            </a:r>
            <a:br>
              <a:rPr lang="en-US" dirty="0"/>
            </a:br>
            <a:r>
              <a:rPr lang="en-US" dirty="0"/>
              <a:t>                   = MSS / (congestion win/MSS)</a:t>
            </a:r>
          </a:p>
          <a:p>
            <a:r>
              <a:rPr lang="en-US" dirty="0"/>
              <a:t>or increase = (MSS*MSS)/congestion win</a:t>
            </a:r>
          </a:p>
        </p:txBody>
      </p:sp>
    </p:spTree>
    <p:extLst>
      <p:ext uri="{BB962C8B-B14F-4D97-AF65-F5344CB8AC3E}">
        <p14:creationId xmlns:p14="http://schemas.microsoft.com/office/powerpoint/2010/main" val="39529472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BA01"/>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p:txBody>
          <a:bodyPr/>
          <a:lstStyle/>
          <a:p>
            <a:r>
              <a:rPr lang="en-US"/>
              <a:t>Urgent Data</a:t>
            </a:r>
          </a:p>
        </p:txBody>
      </p:sp>
      <p:sp>
        <p:nvSpPr>
          <p:cNvPr id="41986" name="Rectangle 2"/>
          <p:cNvSpPr>
            <a:spLocks noGrp="1" noChangeArrowheads="1"/>
          </p:cNvSpPr>
          <p:nvPr>
            <p:ph type="body" idx="1"/>
          </p:nvPr>
        </p:nvSpPr>
        <p:spPr/>
        <p:txBody>
          <a:bodyPr/>
          <a:lstStyle/>
          <a:p>
            <a:r>
              <a:rPr lang="en-US" dirty="0"/>
              <a:t>Segment with urgent bit set contains pointer to last octet of urgent data</a:t>
            </a:r>
          </a:p>
          <a:p>
            <a:r>
              <a:rPr lang="en-US" dirty="0"/>
              <a:t>Urgent data occupies part of normal sequence space</a:t>
            </a:r>
          </a:p>
          <a:p>
            <a:r>
              <a:rPr lang="en-US" dirty="0"/>
              <a:t>Urgent data can be retransmitted</a:t>
            </a:r>
          </a:p>
          <a:p>
            <a:r>
              <a:rPr lang="en-US" dirty="0"/>
              <a:t>Receiving TCP should deliver urgent data to application "immediately" upon receipt</a:t>
            </a:r>
          </a:p>
          <a:p>
            <a:r>
              <a:rPr lang="en-US" dirty="0"/>
              <a:t>E.g. </a:t>
            </a:r>
            <a:r>
              <a:rPr lang="en-US" dirty="0" err="1"/>
              <a:t>Ctrl+C</a:t>
            </a:r>
            <a:r>
              <a:rPr lang="en-US"/>
              <a:t> </a:t>
            </a:r>
          </a:p>
        </p:txBody>
      </p:sp>
    </p:spTree>
    <p:extLst>
      <p:ext uri="{BB962C8B-B14F-4D97-AF65-F5344CB8AC3E}">
        <p14:creationId xmlns:p14="http://schemas.microsoft.com/office/powerpoint/2010/main" val="692772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2"/>
          <p:cNvSpPr>
            <a:spLocks noGrp="1" noChangeArrowheads="1"/>
          </p:cNvSpPr>
          <p:nvPr>
            <p:ph type="title"/>
          </p:nvPr>
        </p:nvSpPr>
        <p:spPr>
          <a:xfrm>
            <a:off x="457200" y="0"/>
            <a:ext cx="8229600" cy="1143000"/>
          </a:xfrm>
        </p:spPr>
        <p:txBody>
          <a:bodyPr>
            <a:normAutofit fontScale="90000"/>
          </a:bodyPr>
          <a:lstStyle/>
          <a:p>
            <a:pPr>
              <a:defRPr/>
            </a:pPr>
            <a:r>
              <a:rPr lang="en-US" sz="3600" dirty="0">
                <a:cs typeface="+mj-cs"/>
              </a:rPr>
              <a:t>TCP Futures: TCP over </a:t>
            </a:r>
            <a:r>
              <a:rPr lang="ja-JP" altLang="en-US" sz="3600" dirty="0">
                <a:cs typeface="+mj-cs"/>
              </a:rPr>
              <a:t>“</a:t>
            </a:r>
            <a:r>
              <a:rPr lang="en-US" sz="3600" dirty="0">
                <a:cs typeface="+mj-cs"/>
              </a:rPr>
              <a:t>long, fat pipes</a:t>
            </a:r>
            <a:r>
              <a:rPr lang="ja-JP" altLang="en-US" sz="3600" dirty="0">
                <a:cs typeface="+mj-cs"/>
              </a:rPr>
              <a:t>”</a:t>
            </a:r>
            <a:endParaRPr lang="en-US" sz="3600" dirty="0">
              <a:cs typeface="+mj-cs"/>
            </a:endParaRPr>
          </a:p>
        </p:txBody>
      </p:sp>
      <p:sp>
        <p:nvSpPr>
          <p:cNvPr id="108550" name="Rectangle 3"/>
          <p:cNvSpPr>
            <a:spLocks noGrp="1" noChangeArrowheads="1"/>
          </p:cNvSpPr>
          <p:nvPr>
            <p:ph type="body" idx="1"/>
          </p:nvPr>
        </p:nvSpPr>
        <p:spPr>
          <a:xfrm>
            <a:off x="547688" y="1600200"/>
            <a:ext cx="7772400" cy="4648200"/>
          </a:xfrm>
        </p:spPr>
        <p:txBody>
          <a:bodyPr>
            <a:normAutofit lnSpcReduction="10000"/>
          </a:bodyPr>
          <a:lstStyle/>
          <a:p>
            <a:pPr>
              <a:defRPr/>
            </a:pPr>
            <a:r>
              <a:rPr lang="en-US" sz="2800" dirty="0">
                <a:cs typeface="+mn-cs"/>
              </a:rPr>
              <a:t>example: 1500 byte segments, 100ms RTT, want 10 </a:t>
            </a:r>
            <a:r>
              <a:rPr lang="en-US" sz="2800" dirty="0" err="1">
                <a:cs typeface="+mn-cs"/>
              </a:rPr>
              <a:t>Gbps</a:t>
            </a:r>
            <a:r>
              <a:rPr lang="en-US" sz="2800" dirty="0">
                <a:cs typeface="+mn-cs"/>
              </a:rPr>
              <a:t> throughput</a:t>
            </a:r>
          </a:p>
          <a:p>
            <a:pPr>
              <a:defRPr/>
            </a:pPr>
            <a:r>
              <a:rPr lang="en-US" sz="2800" dirty="0">
                <a:cs typeface="+mn-cs"/>
              </a:rPr>
              <a:t>requires W = 83,333 in-flight segments</a:t>
            </a:r>
          </a:p>
          <a:p>
            <a:pPr>
              <a:defRPr/>
            </a:pPr>
            <a:r>
              <a:rPr lang="en-US" sz="2800" dirty="0">
                <a:cs typeface="+mn-cs"/>
              </a:rPr>
              <a:t>throughput in terms of segment loss probability, L </a:t>
            </a:r>
            <a:r>
              <a:rPr lang="en-US" sz="2000" dirty="0">
                <a:cs typeface="+mn-cs"/>
              </a:rPr>
              <a:t>[Mathis 1997]:</a:t>
            </a:r>
            <a:br>
              <a:rPr lang="en-US" sz="2800" dirty="0">
                <a:cs typeface="+mn-cs"/>
              </a:rPr>
            </a:br>
            <a:br>
              <a:rPr lang="en-US" sz="2800" dirty="0">
                <a:cs typeface="+mn-cs"/>
              </a:rPr>
            </a:br>
            <a:br>
              <a:rPr lang="en-US" sz="2800" dirty="0">
                <a:cs typeface="+mn-cs"/>
              </a:rPr>
            </a:br>
            <a:endParaRPr lang="en-US" sz="2800" dirty="0">
              <a:cs typeface="+mn-cs"/>
            </a:endParaRPr>
          </a:p>
          <a:p>
            <a:pPr lvl="1">
              <a:lnSpc>
                <a:spcPct val="90000"/>
              </a:lnSpc>
              <a:buFont typeface="Wingdings" charset="0"/>
              <a:buNone/>
              <a:defRPr/>
            </a:pPr>
            <a:r>
              <a:rPr lang="en-US" sz="2400" dirty="0">
                <a:latin typeface="MS Mincho" charset="0"/>
                <a:ea typeface="MS Mincho" charset="0"/>
                <a:cs typeface="MS Mincho" charset="0"/>
              </a:rPr>
              <a:t>➜ </a:t>
            </a:r>
            <a:r>
              <a:rPr lang="en-US" sz="2400" dirty="0">
                <a:ea typeface="MS Mincho" charset="0"/>
                <a:cs typeface="MS Mincho" charset="0"/>
              </a:rPr>
              <a:t>to achieve 10 </a:t>
            </a:r>
            <a:r>
              <a:rPr lang="en-US" sz="2400" dirty="0" err="1">
                <a:ea typeface="MS Mincho" charset="0"/>
                <a:cs typeface="MS Mincho" charset="0"/>
              </a:rPr>
              <a:t>Gbps</a:t>
            </a:r>
            <a:r>
              <a:rPr lang="en-US" sz="2400" dirty="0">
                <a:ea typeface="MS Mincho" charset="0"/>
                <a:cs typeface="MS Mincho" charset="0"/>
              </a:rPr>
              <a:t> throughput, need a loss rate of </a:t>
            </a:r>
            <a:r>
              <a:rPr lang="en-US" sz="2400" dirty="0"/>
              <a:t>L = 2</a:t>
            </a:r>
            <a:r>
              <a:rPr lang="el-GR" sz="2400" dirty="0"/>
              <a:t>·</a:t>
            </a:r>
            <a:r>
              <a:rPr lang="en-US" sz="2400" dirty="0"/>
              <a:t>10</a:t>
            </a:r>
            <a:r>
              <a:rPr lang="en-US" sz="2400" baseline="30000" dirty="0"/>
              <a:t>-10  </a:t>
            </a:r>
            <a:r>
              <a:rPr lang="en-US" sz="2400" i="1" dirty="0">
                <a:solidFill>
                  <a:srgbClr val="FF0000"/>
                </a:solidFill>
              </a:rPr>
              <a:t> – a very small loss rate!</a:t>
            </a:r>
          </a:p>
          <a:p>
            <a:pPr>
              <a:defRPr/>
            </a:pPr>
            <a:r>
              <a:rPr lang="en-US" sz="2800" dirty="0">
                <a:cs typeface="+mn-cs"/>
              </a:rPr>
              <a:t>new versions of TCP for high-speed</a:t>
            </a:r>
            <a:endParaRPr lang="en-US" sz="2800" baseline="30000" dirty="0">
              <a:cs typeface="+mn-cs"/>
            </a:endParaRPr>
          </a:p>
        </p:txBody>
      </p:sp>
      <p:grpSp>
        <p:nvGrpSpPr>
          <p:cNvPr id="125958" name="Group 16"/>
          <p:cNvGrpSpPr>
            <a:grpSpLocks/>
          </p:cNvGrpSpPr>
          <p:nvPr/>
        </p:nvGrpSpPr>
        <p:grpSpPr bwMode="auto">
          <a:xfrm>
            <a:off x="1947863" y="3835400"/>
            <a:ext cx="4160837" cy="962025"/>
            <a:chOff x="422" y="3400"/>
            <a:chExt cx="2621" cy="606"/>
          </a:xfrm>
        </p:grpSpPr>
        <p:sp>
          <p:nvSpPr>
            <p:cNvPr id="108552" name="Text Box 6"/>
            <p:cNvSpPr txBox="1">
              <a:spLocks noChangeArrowheads="1"/>
            </p:cNvSpPr>
            <p:nvPr/>
          </p:nvSpPr>
          <p:spPr bwMode="auto">
            <a:xfrm>
              <a:off x="422" y="3596"/>
              <a:ext cx="169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Helvetica"/>
                  <a:cs typeface="+mn-cs"/>
                </a:rPr>
                <a:t>TCP throughput = </a:t>
              </a:r>
            </a:p>
          </p:txBody>
        </p:sp>
        <p:sp>
          <p:nvSpPr>
            <p:cNvPr id="108553" name="Text Box 7"/>
            <p:cNvSpPr txBox="1">
              <a:spLocks noChangeArrowheads="1"/>
            </p:cNvSpPr>
            <p:nvPr/>
          </p:nvSpPr>
          <p:spPr bwMode="auto">
            <a:xfrm>
              <a:off x="2010" y="3470"/>
              <a:ext cx="49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Helvetica"/>
                  <a:cs typeface="+mn-cs"/>
                </a:rPr>
                <a:t>1.22</a:t>
              </a:r>
            </a:p>
          </p:txBody>
        </p:sp>
        <p:grpSp>
          <p:nvGrpSpPr>
            <p:cNvPr id="125961" name="Group 15"/>
            <p:cNvGrpSpPr>
              <a:grpSpLocks/>
            </p:cNvGrpSpPr>
            <p:nvPr/>
          </p:nvGrpSpPr>
          <p:grpSpPr bwMode="auto">
            <a:xfrm>
              <a:off x="2092" y="3400"/>
              <a:ext cx="951" cy="606"/>
              <a:chOff x="2092" y="3400"/>
              <a:chExt cx="951" cy="606"/>
            </a:xfrm>
          </p:grpSpPr>
          <p:sp>
            <p:nvSpPr>
              <p:cNvPr id="108555" name="Text Box 8"/>
              <p:cNvSpPr txBox="1">
                <a:spLocks noChangeArrowheads="1"/>
              </p:cNvSpPr>
              <p:nvPr/>
            </p:nvSpPr>
            <p:spPr bwMode="auto">
              <a:xfrm>
                <a:off x="2423" y="3400"/>
                <a:ext cx="1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b="1" dirty="0">
                    <a:latin typeface="Helvetica"/>
                    <a:cs typeface="+mn-cs"/>
                  </a:rPr>
                  <a:t>.</a:t>
                </a:r>
              </a:p>
            </p:txBody>
          </p:sp>
          <p:sp>
            <p:nvSpPr>
              <p:cNvPr id="108556" name="Text Box 9"/>
              <p:cNvSpPr txBox="1">
                <a:spLocks noChangeArrowheads="1"/>
              </p:cNvSpPr>
              <p:nvPr/>
            </p:nvSpPr>
            <p:spPr bwMode="auto">
              <a:xfrm>
                <a:off x="2511" y="3472"/>
                <a:ext cx="5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Helvetica"/>
                    <a:cs typeface="+mn-cs"/>
                  </a:rPr>
                  <a:t>MSS</a:t>
                </a:r>
              </a:p>
            </p:txBody>
          </p:sp>
          <p:sp>
            <p:nvSpPr>
              <p:cNvPr id="108557" name="Line 10"/>
              <p:cNvSpPr>
                <a:spLocks noChangeShapeType="1"/>
              </p:cNvSpPr>
              <p:nvPr/>
            </p:nvSpPr>
            <p:spPr bwMode="auto">
              <a:xfrm>
                <a:off x="2092" y="3720"/>
                <a:ext cx="873"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sp>
            <p:nvSpPr>
              <p:cNvPr id="108558" name="Text Box 11"/>
              <p:cNvSpPr txBox="1">
                <a:spLocks noChangeArrowheads="1"/>
              </p:cNvSpPr>
              <p:nvPr/>
            </p:nvSpPr>
            <p:spPr bwMode="auto">
              <a:xfrm>
                <a:off x="2133" y="3696"/>
                <a:ext cx="48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Helvetica"/>
                    <a:cs typeface="+mn-cs"/>
                  </a:rPr>
                  <a:t>RTT</a:t>
                </a:r>
              </a:p>
            </p:txBody>
          </p:sp>
          <p:sp>
            <p:nvSpPr>
              <p:cNvPr id="125966" name="Freeform 13"/>
              <p:cNvSpPr>
                <a:spLocks/>
              </p:cNvSpPr>
              <p:nvPr/>
            </p:nvSpPr>
            <p:spPr bwMode="auto">
              <a:xfrm>
                <a:off x="2607" y="3740"/>
                <a:ext cx="294" cy="220"/>
              </a:xfrm>
              <a:custGeom>
                <a:avLst/>
                <a:gdLst>
                  <a:gd name="T0" fmla="*/ 0 w 294"/>
                  <a:gd name="T1" fmla="*/ 158 h 220"/>
                  <a:gd name="T2" fmla="*/ 32 w 294"/>
                  <a:gd name="T3" fmla="*/ 140 h 220"/>
                  <a:gd name="T4" fmla="*/ 72 w 294"/>
                  <a:gd name="T5" fmla="*/ 220 h 220"/>
                  <a:gd name="T6" fmla="*/ 132 w 294"/>
                  <a:gd name="T7" fmla="*/ 0 h 220"/>
                  <a:gd name="T8" fmla="*/ 294 w 294"/>
                  <a:gd name="T9" fmla="*/ 0 h 2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220">
                    <a:moveTo>
                      <a:pt x="0" y="158"/>
                    </a:moveTo>
                    <a:lnTo>
                      <a:pt x="32" y="140"/>
                    </a:lnTo>
                    <a:lnTo>
                      <a:pt x="72" y="220"/>
                    </a:lnTo>
                    <a:lnTo>
                      <a:pt x="132" y="0"/>
                    </a:lnTo>
                    <a:lnTo>
                      <a:pt x="294" y="0"/>
                    </a:lnTo>
                  </a:path>
                </a:pathLst>
              </a:custGeom>
              <a:noFill/>
              <a:ln w="28575"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sp>
            <p:nvSpPr>
              <p:cNvPr id="108560" name="Text Box 14"/>
              <p:cNvSpPr txBox="1">
                <a:spLocks noChangeArrowheads="1"/>
              </p:cNvSpPr>
              <p:nvPr/>
            </p:nvSpPr>
            <p:spPr bwMode="auto">
              <a:xfrm>
                <a:off x="2704" y="3718"/>
                <a:ext cx="22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2400" dirty="0">
                    <a:latin typeface="Helvetica"/>
                    <a:cs typeface="+mn-cs"/>
                  </a:rPr>
                  <a:t>L</a:t>
                </a:r>
              </a:p>
            </p:txBody>
          </p:sp>
        </p:grpSp>
      </p:grpSp>
    </p:spTree>
    <p:extLst>
      <p:ext uri="{BB962C8B-B14F-4D97-AF65-F5344CB8AC3E}">
        <p14:creationId xmlns:p14="http://schemas.microsoft.com/office/powerpoint/2010/main" val="2605684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Line 68"/>
          <p:cNvSpPr>
            <a:spLocks noChangeShapeType="1"/>
          </p:cNvSpPr>
          <p:nvPr/>
        </p:nvSpPr>
        <p:spPr bwMode="auto">
          <a:xfrm>
            <a:off x="4857750" y="4229100"/>
            <a:ext cx="558800" cy="317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Helvetica"/>
              <a:cs typeface="+mn-cs"/>
            </a:endParaRPr>
          </a:p>
        </p:txBody>
      </p:sp>
      <p:grpSp>
        <p:nvGrpSpPr>
          <p:cNvPr id="126980" name="Group 59"/>
          <p:cNvGrpSpPr>
            <a:grpSpLocks/>
          </p:cNvGrpSpPr>
          <p:nvPr/>
        </p:nvGrpSpPr>
        <p:grpSpPr bwMode="auto">
          <a:xfrm>
            <a:off x="3779838" y="3898900"/>
            <a:ext cx="1082675" cy="538163"/>
            <a:chOff x="2356" y="1300"/>
            <a:chExt cx="555" cy="194"/>
          </a:xfrm>
        </p:grpSpPr>
        <p:sp>
          <p:nvSpPr>
            <p:cNvPr id="1270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dirty="0">
                <a:latin typeface="Times New Roman" charset="0"/>
                <a:cs typeface="Helvetica"/>
              </a:endParaRPr>
            </a:p>
          </p:txBody>
        </p:sp>
        <p:sp>
          <p:nvSpPr>
            <p:cNvPr id="1270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2400" dirty="0">
                <a:latin typeface="Times New Roman" charset="0"/>
                <a:cs typeface="Helvetica"/>
              </a:endParaRPr>
            </a:p>
          </p:txBody>
        </p:sp>
        <p:sp>
          <p:nvSpPr>
            <p:cNvPr id="1270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dirty="0">
                <a:latin typeface="Times New Roman" charset="0"/>
                <a:cs typeface="Helvetica"/>
              </a:endParaRPr>
            </a:p>
          </p:txBody>
        </p:sp>
        <p:grpSp>
          <p:nvGrpSpPr>
            <p:cNvPr id="127011" name="Group 63"/>
            <p:cNvGrpSpPr>
              <a:grpSpLocks/>
            </p:cNvGrpSpPr>
            <p:nvPr/>
          </p:nvGrpSpPr>
          <p:grpSpPr bwMode="auto">
            <a:xfrm>
              <a:off x="2468" y="1332"/>
              <a:ext cx="310" cy="60"/>
              <a:chOff x="2468" y="1332"/>
              <a:chExt cx="310" cy="60"/>
            </a:xfrm>
          </p:grpSpPr>
          <p:sp>
            <p:nvSpPr>
              <p:cNvPr id="127014" name="Freeform 6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127015" name="Freeform 6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grpSp>
        <p:sp>
          <p:nvSpPr>
            <p:cNvPr id="109605" name="Line 66"/>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a:cs typeface="+mn-cs"/>
              </a:endParaRPr>
            </a:p>
          </p:txBody>
        </p:sp>
        <p:sp>
          <p:nvSpPr>
            <p:cNvPr id="109606" name="Line 67"/>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a:cs typeface="+mn-cs"/>
              </a:endParaRPr>
            </a:p>
          </p:txBody>
        </p:sp>
      </p:grpSp>
      <p:grpSp>
        <p:nvGrpSpPr>
          <p:cNvPr id="126981" name="Group 50"/>
          <p:cNvGrpSpPr>
            <a:grpSpLocks/>
          </p:cNvGrpSpPr>
          <p:nvPr/>
        </p:nvGrpSpPr>
        <p:grpSpPr bwMode="auto">
          <a:xfrm>
            <a:off x="5413375" y="3883025"/>
            <a:ext cx="1082675" cy="538163"/>
            <a:chOff x="2356" y="1300"/>
            <a:chExt cx="555" cy="194"/>
          </a:xfrm>
        </p:grpSpPr>
        <p:sp>
          <p:nvSpPr>
            <p:cNvPr id="1270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dirty="0">
                <a:latin typeface="Times New Roman" charset="0"/>
                <a:cs typeface="Helvetica"/>
              </a:endParaRPr>
            </a:p>
          </p:txBody>
        </p:sp>
        <p:sp>
          <p:nvSpPr>
            <p:cNvPr id="1270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sz="2400" dirty="0">
                <a:latin typeface="Times New Roman" charset="0"/>
                <a:cs typeface="Helvetica"/>
              </a:endParaRPr>
            </a:p>
          </p:txBody>
        </p:sp>
        <p:sp>
          <p:nvSpPr>
            <p:cNvPr id="1270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lgn="l"/>
              <a:endParaRPr lang="en-US" sz="2400" dirty="0">
                <a:latin typeface="Times New Roman" charset="0"/>
                <a:cs typeface="Helvetica"/>
              </a:endParaRPr>
            </a:p>
          </p:txBody>
        </p:sp>
        <p:grpSp>
          <p:nvGrpSpPr>
            <p:cNvPr id="127003" name="Group 54"/>
            <p:cNvGrpSpPr>
              <a:grpSpLocks/>
            </p:cNvGrpSpPr>
            <p:nvPr/>
          </p:nvGrpSpPr>
          <p:grpSpPr bwMode="auto">
            <a:xfrm>
              <a:off x="2468" y="1332"/>
              <a:ext cx="310" cy="60"/>
              <a:chOff x="2468" y="1332"/>
              <a:chExt cx="310" cy="60"/>
            </a:xfrm>
          </p:grpSpPr>
          <p:sp>
            <p:nvSpPr>
              <p:cNvPr id="127006" name="Freeform 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sp>
            <p:nvSpPr>
              <p:cNvPr id="127007" name="Freeform 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a:endParaRPr>
              </a:p>
            </p:txBody>
          </p:sp>
        </p:grpSp>
        <p:sp>
          <p:nvSpPr>
            <p:cNvPr id="109597" name="Line 57"/>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a:cs typeface="+mn-cs"/>
              </a:endParaRPr>
            </a:p>
          </p:txBody>
        </p:sp>
        <p:sp>
          <p:nvSpPr>
            <p:cNvPr id="109598" name="Line 58"/>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a:cs typeface="+mn-cs"/>
              </a:endParaRPr>
            </a:p>
          </p:txBody>
        </p:sp>
      </p:grpSp>
      <p:sp>
        <p:nvSpPr>
          <p:cNvPr id="109575" name="Rectangle 4"/>
          <p:cNvSpPr>
            <a:spLocks noGrp="1" noChangeArrowheads="1"/>
          </p:cNvSpPr>
          <p:nvPr>
            <p:ph type="body" sz="half" idx="1"/>
          </p:nvPr>
        </p:nvSpPr>
        <p:spPr>
          <a:xfrm>
            <a:off x="544513" y="1412875"/>
            <a:ext cx="7620000" cy="2190750"/>
          </a:xfrm>
        </p:spPr>
        <p:txBody>
          <a:bodyPr/>
          <a:lstStyle/>
          <a:p>
            <a:pPr>
              <a:buFont typeface="Wingdings" charset="0"/>
              <a:buNone/>
              <a:defRPr/>
            </a:pPr>
            <a:r>
              <a:rPr lang="en-US" i="1" dirty="0">
                <a:solidFill>
                  <a:srgbClr val="CC0000"/>
                </a:solidFill>
                <a:cs typeface="+mn-cs"/>
              </a:rPr>
              <a:t>fairness goal:</a:t>
            </a:r>
            <a:r>
              <a:rPr lang="en-US" dirty="0">
                <a:cs typeface="+mn-cs"/>
              </a:rPr>
              <a:t> if K TCP sessions share same bottleneck link of bandwidth R, each should have average rate of R/K</a:t>
            </a:r>
          </a:p>
        </p:txBody>
      </p:sp>
      <p:sp>
        <p:nvSpPr>
          <p:cNvPr id="109576" name="Rectangle 25"/>
          <p:cNvSpPr>
            <a:spLocks noChangeArrowheads="1"/>
          </p:cNvSpPr>
          <p:nvPr/>
        </p:nvSpPr>
        <p:spPr bwMode="auto">
          <a:xfrm>
            <a:off x="5068888" y="4025900"/>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9577" name="Rectangle 26"/>
          <p:cNvSpPr>
            <a:spLocks noChangeArrowheads="1"/>
          </p:cNvSpPr>
          <p:nvPr/>
        </p:nvSpPr>
        <p:spPr bwMode="auto">
          <a:xfrm>
            <a:off x="4378325" y="4087813"/>
            <a:ext cx="147638"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9578" name="Rectangle 27"/>
          <p:cNvSpPr>
            <a:spLocks noChangeArrowheads="1"/>
          </p:cNvSpPr>
          <p:nvPr/>
        </p:nvSpPr>
        <p:spPr bwMode="auto">
          <a:xfrm>
            <a:off x="4668838" y="4025900"/>
            <a:ext cx="147637" cy="200025"/>
          </a:xfrm>
          <a:prstGeom prst="rect">
            <a:avLst/>
          </a:prstGeom>
          <a:solidFill>
            <a:srgbClr val="00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09579" name="Text Box 28"/>
          <p:cNvSpPr txBox="1">
            <a:spLocks noChangeArrowheads="1"/>
          </p:cNvSpPr>
          <p:nvPr/>
        </p:nvSpPr>
        <p:spPr bwMode="auto">
          <a:xfrm>
            <a:off x="1131888" y="3017838"/>
            <a:ext cx="2000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dirty="0">
                <a:latin typeface="Helvetica"/>
                <a:cs typeface="+mn-cs"/>
              </a:rPr>
              <a:t>TCP connection 1</a:t>
            </a:r>
          </a:p>
        </p:txBody>
      </p:sp>
      <p:sp>
        <p:nvSpPr>
          <p:cNvPr id="109580" name="Text Box 29"/>
          <p:cNvSpPr txBox="1">
            <a:spLocks noChangeArrowheads="1"/>
          </p:cNvSpPr>
          <p:nvPr/>
        </p:nvSpPr>
        <p:spPr bwMode="auto">
          <a:xfrm>
            <a:off x="3529013" y="4471988"/>
            <a:ext cx="125095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dirty="0">
                <a:latin typeface="Helvetica"/>
                <a:cs typeface="+mn-cs"/>
              </a:rPr>
              <a:t>bottleneck</a:t>
            </a:r>
          </a:p>
          <a:p>
            <a:pPr>
              <a:defRPr/>
            </a:pPr>
            <a:r>
              <a:rPr lang="en-US" sz="1800" dirty="0">
                <a:latin typeface="Helvetica"/>
                <a:cs typeface="+mn-cs"/>
              </a:rPr>
              <a:t>router</a:t>
            </a:r>
          </a:p>
          <a:p>
            <a:pPr>
              <a:defRPr/>
            </a:pPr>
            <a:r>
              <a:rPr lang="en-US" sz="1800" dirty="0">
                <a:latin typeface="Helvetica"/>
                <a:cs typeface="+mn-cs"/>
              </a:rPr>
              <a:t>capacity R</a:t>
            </a:r>
          </a:p>
        </p:txBody>
      </p:sp>
      <p:sp>
        <p:nvSpPr>
          <p:cNvPr id="126988" name="Freeform 40"/>
          <p:cNvSpPr>
            <a:spLocks/>
          </p:cNvSpPr>
          <p:nvPr/>
        </p:nvSpPr>
        <p:spPr bwMode="auto">
          <a:xfrm>
            <a:off x="2863850" y="3502025"/>
            <a:ext cx="4003675" cy="719138"/>
          </a:xfrm>
          <a:custGeom>
            <a:avLst/>
            <a:gdLst>
              <a:gd name="T0" fmla="*/ 0 w 2412"/>
              <a:gd name="T1" fmla="*/ 0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Helvetica"/>
            </a:endParaRPr>
          </a:p>
        </p:txBody>
      </p:sp>
      <p:sp>
        <p:nvSpPr>
          <p:cNvPr id="109582" name="Rectangle 41"/>
          <p:cNvSpPr>
            <a:spLocks noChangeArrowheads="1"/>
          </p:cNvSpPr>
          <p:nvPr/>
        </p:nvSpPr>
        <p:spPr bwMode="auto">
          <a:xfrm>
            <a:off x="4540250" y="4087813"/>
            <a:ext cx="147638" cy="2000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26990" name="Freeform 42"/>
          <p:cNvSpPr>
            <a:spLocks/>
          </p:cNvSpPr>
          <p:nvPr/>
        </p:nvSpPr>
        <p:spPr bwMode="auto">
          <a:xfrm>
            <a:off x="2806700" y="4237038"/>
            <a:ext cx="4044950" cy="719137"/>
          </a:xfrm>
          <a:custGeom>
            <a:avLst/>
            <a:gdLst>
              <a:gd name="T0" fmla="*/ 0 w 2412"/>
              <a:gd name="T1" fmla="*/ 2147483647 h 453"/>
              <a:gd name="T2" fmla="*/ 2147483647 w 2412"/>
              <a:gd name="T3" fmla="*/ 2147483647 h 453"/>
              <a:gd name="T4" fmla="*/ 2147483647 w 2412"/>
              <a:gd name="T5" fmla="*/ 2147483647 h 453"/>
              <a:gd name="T6" fmla="*/ 0 60000 65536"/>
              <a:gd name="T7" fmla="*/ 0 60000 65536"/>
              <a:gd name="T8" fmla="*/ 0 60000 65536"/>
            </a:gdLst>
            <a:ahLst/>
            <a:cxnLst>
              <a:cxn ang="T6">
                <a:pos x="T0" y="T1"/>
              </a:cxn>
              <a:cxn ang="T7">
                <a:pos x="T2" y="T3"/>
              </a:cxn>
              <a:cxn ang="T8">
                <a:pos x="T4" y="T5"/>
              </a:cxn>
            </a:cxnLst>
            <a:rect l="0" t="0" r="r" b="b"/>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Helvetica"/>
            </a:endParaRPr>
          </a:p>
        </p:txBody>
      </p:sp>
      <p:sp>
        <p:nvSpPr>
          <p:cNvPr id="109584" name="Rectangle 43"/>
          <p:cNvSpPr>
            <a:spLocks noGrp="1" noChangeArrowheads="1"/>
          </p:cNvSpPr>
          <p:nvPr>
            <p:ph type="title"/>
          </p:nvPr>
        </p:nvSpPr>
        <p:spPr>
          <a:xfrm>
            <a:off x="533400" y="152400"/>
            <a:ext cx="7772400" cy="1143000"/>
          </a:xfrm>
        </p:spPr>
        <p:txBody>
          <a:bodyPr/>
          <a:lstStyle/>
          <a:p>
            <a:pPr>
              <a:defRPr/>
            </a:pPr>
            <a:r>
              <a:rPr lang="en-US" dirty="0">
                <a:cs typeface="+mj-cs"/>
              </a:rPr>
              <a:t>TCP Fairness</a:t>
            </a:r>
          </a:p>
        </p:txBody>
      </p:sp>
      <p:sp>
        <p:nvSpPr>
          <p:cNvPr id="109586" name="Text Box 48"/>
          <p:cNvSpPr txBox="1">
            <a:spLocks noChangeArrowheads="1"/>
          </p:cNvSpPr>
          <p:nvPr/>
        </p:nvSpPr>
        <p:spPr bwMode="auto">
          <a:xfrm>
            <a:off x="1125538" y="5146675"/>
            <a:ext cx="2000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800" dirty="0">
                <a:latin typeface="Helvetica"/>
                <a:cs typeface="+mn-cs"/>
              </a:rPr>
              <a:t>TCP connection 2</a:t>
            </a:r>
          </a:p>
        </p:txBody>
      </p:sp>
      <p:grpSp>
        <p:nvGrpSpPr>
          <p:cNvPr id="126994" name="Group 69"/>
          <p:cNvGrpSpPr>
            <a:grpSpLocks/>
          </p:cNvGrpSpPr>
          <p:nvPr/>
        </p:nvGrpSpPr>
        <p:grpSpPr bwMode="auto">
          <a:xfrm>
            <a:off x="2057400" y="3333750"/>
            <a:ext cx="766763" cy="704850"/>
            <a:chOff x="-44" y="1473"/>
            <a:chExt cx="981" cy="1105"/>
          </a:xfrm>
        </p:grpSpPr>
        <p:pic>
          <p:nvPicPr>
            <p:cNvPr id="126998" name="Picture 7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6999" name="Freeform 7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grpSp>
        <p:nvGrpSpPr>
          <p:cNvPr id="126995" name="Group 72"/>
          <p:cNvGrpSpPr>
            <a:grpSpLocks/>
          </p:cNvGrpSpPr>
          <p:nvPr/>
        </p:nvGrpSpPr>
        <p:grpSpPr bwMode="auto">
          <a:xfrm>
            <a:off x="2073275" y="4579938"/>
            <a:ext cx="766763" cy="704850"/>
            <a:chOff x="-44" y="1473"/>
            <a:chExt cx="981" cy="1105"/>
          </a:xfrm>
        </p:grpSpPr>
        <p:pic>
          <p:nvPicPr>
            <p:cNvPr id="126996" name="Picture 7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6997" name="Freeform 7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a:endParaRPr>
            </a:p>
          </p:txBody>
        </p:sp>
      </p:grpSp>
    </p:spTree>
    <p:extLst>
      <p:ext uri="{BB962C8B-B14F-4D97-AF65-F5344CB8AC3E}">
        <p14:creationId xmlns:p14="http://schemas.microsoft.com/office/powerpoint/2010/main" val="3829139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p:txBody>
          <a:bodyPr/>
          <a:lstStyle/>
          <a:p>
            <a:pPr>
              <a:defRPr/>
            </a:pPr>
            <a:r>
              <a:rPr lang="en-US" dirty="0">
                <a:cs typeface="+mj-cs"/>
              </a:rPr>
              <a:t>Why is TCP fair?</a:t>
            </a:r>
          </a:p>
        </p:txBody>
      </p:sp>
      <p:sp>
        <p:nvSpPr>
          <p:cNvPr id="110598" name="Rectangle 3"/>
          <p:cNvSpPr>
            <a:spLocks noGrp="1" noChangeArrowheads="1"/>
          </p:cNvSpPr>
          <p:nvPr>
            <p:ph type="body" sz="half" idx="1"/>
          </p:nvPr>
        </p:nvSpPr>
        <p:spPr>
          <a:xfrm>
            <a:off x="609600" y="1400175"/>
            <a:ext cx="8305800" cy="4648200"/>
          </a:xfrm>
        </p:spPr>
        <p:txBody>
          <a:bodyPr/>
          <a:lstStyle/>
          <a:p>
            <a:pPr>
              <a:buFont typeface="Wingdings" charset="0"/>
              <a:buNone/>
              <a:defRPr/>
            </a:pPr>
            <a:r>
              <a:rPr lang="en-US" dirty="0">
                <a:cs typeface="+mn-cs"/>
              </a:rPr>
              <a:t>two competing sessions:</a:t>
            </a:r>
          </a:p>
          <a:p>
            <a:pPr>
              <a:defRPr/>
            </a:pPr>
            <a:r>
              <a:rPr lang="en-US" sz="2400" dirty="0">
                <a:cs typeface="+mn-cs"/>
              </a:rPr>
              <a:t>additive increase gives slope of 1, as throughout increases</a:t>
            </a:r>
          </a:p>
          <a:p>
            <a:pPr>
              <a:defRPr/>
            </a:pPr>
            <a:r>
              <a:rPr lang="en-US" sz="2400" dirty="0">
                <a:cs typeface="+mn-cs"/>
              </a:rPr>
              <a:t>multiplicative decrease decreases throughput proportionally </a:t>
            </a:r>
          </a:p>
        </p:txBody>
      </p:sp>
      <p:sp>
        <p:nvSpPr>
          <p:cNvPr id="110599" name="Line 4"/>
          <p:cNvSpPr>
            <a:spLocks noChangeShapeType="1"/>
          </p:cNvSpPr>
          <p:nvPr/>
        </p:nvSpPr>
        <p:spPr bwMode="auto">
          <a:xfrm>
            <a:off x="2400300" y="6391150"/>
            <a:ext cx="363855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10600" name="Line 5"/>
          <p:cNvSpPr>
            <a:spLocks noChangeShapeType="1"/>
          </p:cNvSpPr>
          <p:nvPr/>
        </p:nvSpPr>
        <p:spPr bwMode="auto">
          <a:xfrm flipV="1">
            <a:off x="2400300" y="3295525"/>
            <a:ext cx="0" cy="30861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10601" name="Line 6"/>
          <p:cNvSpPr>
            <a:spLocks noChangeShapeType="1"/>
          </p:cNvSpPr>
          <p:nvPr/>
        </p:nvSpPr>
        <p:spPr bwMode="auto">
          <a:xfrm rot="-2938105" flipH="1" flipV="1">
            <a:off x="1793875" y="5030663"/>
            <a:ext cx="3560763" cy="14287"/>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10602" name="Line 7"/>
          <p:cNvSpPr>
            <a:spLocks noChangeShapeType="1"/>
          </p:cNvSpPr>
          <p:nvPr/>
        </p:nvSpPr>
        <p:spPr bwMode="auto">
          <a:xfrm>
            <a:off x="2381250" y="3543175"/>
            <a:ext cx="2819400" cy="2809875"/>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110603" name="Text Box 8"/>
          <p:cNvSpPr txBox="1">
            <a:spLocks noChangeArrowheads="1"/>
          </p:cNvSpPr>
          <p:nvPr/>
        </p:nvSpPr>
        <p:spPr bwMode="auto">
          <a:xfrm>
            <a:off x="2030413" y="3371725"/>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dirty="0">
                <a:latin typeface="Helvetica"/>
                <a:cs typeface="+mn-cs"/>
              </a:rPr>
              <a:t>R</a:t>
            </a:r>
            <a:endParaRPr lang="en-US" sz="1000" dirty="0">
              <a:latin typeface="Helvetica"/>
              <a:cs typeface="+mn-cs"/>
            </a:endParaRPr>
          </a:p>
        </p:txBody>
      </p:sp>
      <p:sp>
        <p:nvSpPr>
          <p:cNvPr id="110604" name="Text Box 9"/>
          <p:cNvSpPr txBox="1">
            <a:spLocks noChangeArrowheads="1"/>
          </p:cNvSpPr>
          <p:nvPr/>
        </p:nvSpPr>
        <p:spPr bwMode="auto">
          <a:xfrm>
            <a:off x="4983163" y="6419725"/>
            <a:ext cx="4032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2000" dirty="0">
                <a:latin typeface="Helvetica"/>
                <a:cs typeface="+mn-cs"/>
              </a:rPr>
              <a:t>R</a:t>
            </a:r>
            <a:endParaRPr lang="en-US" sz="1000" dirty="0">
              <a:latin typeface="Helvetica"/>
              <a:cs typeface="+mn-cs"/>
            </a:endParaRPr>
          </a:p>
        </p:txBody>
      </p:sp>
      <p:sp>
        <p:nvSpPr>
          <p:cNvPr id="110605" name="Text Box 10"/>
          <p:cNvSpPr txBox="1">
            <a:spLocks noChangeArrowheads="1"/>
          </p:cNvSpPr>
          <p:nvPr/>
        </p:nvSpPr>
        <p:spPr bwMode="auto">
          <a:xfrm>
            <a:off x="3259138" y="3362200"/>
            <a:ext cx="35464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dirty="0">
                <a:latin typeface="Helvetica"/>
                <a:cs typeface="+mn-cs"/>
              </a:rPr>
              <a:t>equal bandwidth share</a:t>
            </a:r>
            <a:endParaRPr lang="en-US" sz="1000" dirty="0">
              <a:latin typeface="Helvetica"/>
              <a:cs typeface="+mn-cs"/>
            </a:endParaRPr>
          </a:p>
        </p:txBody>
      </p:sp>
      <p:sp>
        <p:nvSpPr>
          <p:cNvPr id="110606" name="Text Box 11"/>
          <p:cNvSpPr txBox="1">
            <a:spLocks noChangeArrowheads="1"/>
          </p:cNvSpPr>
          <p:nvPr/>
        </p:nvSpPr>
        <p:spPr bwMode="auto">
          <a:xfrm>
            <a:off x="1839913" y="6400675"/>
            <a:ext cx="35464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dirty="0">
                <a:latin typeface="Helvetica"/>
                <a:cs typeface="+mn-cs"/>
              </a:rPr>
              <a:t>Connection 1 throughput</a:t>
            </a:r>
            <a:endParaRPr lang="en-US" sz="1000" dirty="0">
              <a:latin typeface="Helvetica"/>
              <a:cs typeface="+mn-cs"/>
            </a:endParaRPr>
          </a:p>
        </p:txBody>
      </p:sp>
      <p:sp>
        <p:nvSpPr>
          <p:cNvPr id="110607" name="Text Box 12"/>
          <p:cNvSpPr txBox="1">
            <a:spLocks noChangeArrowheads="1"/>
          </p:cNvSpPr>
          <p:nvPr/>
        </p:nvSpPr>
        <p:spPr bwMode="auto">
          <a:xfrm rot="-5396642">
            <a:off x="682123" y="4682167"/>
            <a:ext cx="3032044"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sz="1800" dirty="0">
                <a:latin typeface="Helvetica"/>
                <a:cs typeface="+mn-cs"/>
              </a:rPr>
              <a:t>Connection 2 throughput</a:t>
            </a:r>
            <a:endParaRPr lang="en-US" sz="1000" dirty="0">
              <a:latin typeface="Helvetica"/>
              <a:cs typeface="+mn-cs"/>
            </a:endParaRPr>
          </a:p>
        </p:txBody>
      </p:sp>
      <p:sp>
        <p:nvSpPr>
          <p:cNvPr id="215053" name="Line 13"/>
          <p:cNvSpPr>
            <a:spLocks noChangeShapeType="1"/>
          </p:cNvSpPr>
          <p:nvPr/>
        </p:nvSpPr>
        <p:spPr bwMode="auto">
          <a:xfrm rot="-2938105" flipH="1" flipV="1">
            <a:off x="3503612" y="5648201"/>
            <a:ext cx="1293813" cy="4762"/>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54" name="Text Box 14"/>
          <p:cNvSpPr txBox="1">
            <a:spLocks noChangeArrowheads="1"/>
          </p:cNvSpPr>
          <p:nvPr/>
        </p:nvSpPr>
        <p:spPr bwMode="auto">
          <a:xfrm>
            <a:off x="4424490" y="5196993"/>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dirty="0">
                <a:latin typeface="Helvetica"/>
                <a:cs typeface="+mn-cs"/>
              </a:rPr>
              <a:t>congestion avoidance: additive increase</a:t>
            </a:r>
            <a:endParaRPr lang="en-US" sz="1000" dirty="0">
              <a:latin typeface="Helvetica"/>
              <a:cs typeface="+mn-cs"/>
            </a:endParaRPr>
          </a:p>
        </p:txBody>
      </p:sp>
      <p:sp>
        <p:nvSpPr>
          <p:cNvPr id="215055" name="Line 15"/>
          <p:cNvSpPr>
            <a:spLocks noChangeShapeType="1"/>
          </p:cNvSpPr>
          <p:nvPr/>
        </p:nvSpPr>
        <p:spPr bwMode="auto">
          <a:xfrm flipH="1">
            <a:off x="3390900" y="5181475"/>
            <a:ext cx="1171575" cy="63182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56" name="Text Box 16"/>
          <p:cNvSpPr txBox="1">
            <a:spLocks noChangeArrowheads="1"/>
          </p:cNvSpPr>
          <p:nvPr/>
        </p:nvSpPr>
        <p:spPr bwMode="auto">
          <a:xfrm>
            <a:off x="4705350" y="4975100"/>
            <a:ext cx="34607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loss: decrease window by factor of 2</a:t>
            </a:r>
            <a:endParaRPr lang="en-US" sz="1000" dirty="0">
              <a:latin typeface="Helvetica"/>
              <a:cs typeface="+mn-cs"/>
            </a:endParaRPr>
          </a:p>
        </p:txBody>
      </p:sp>
      <p:sp>
        <p:nvSpPr>
          <p:cNvPr id="215057" name="Line 17"/>
          <p:cNvSpPr>
            <a:spLocks noChangeShapeType="1"/>
          </p:cNvSpPr>
          <p:nvPr/>
        </p:nvSpPr>
        <p:spPr bwMode="auto">
          <a:xfrm rot="-2938105" flipH="1" flipV="1">
            <a:off x="3182938" y="5321175"/>
            <a:ext cx="1303337" cy="23813"/>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58" name="Text Box 18"/>
          <p:cNvSpPr txBox="1">
            <a:spLocks noChangeArrowheads="1"/>
          </p:cNvSpPr>
          <p:nvPr/>
        </p:nvSpPr>
        <p:spPr bwMode="auto">
          <a:xfrm>
            <a:off x="4202583" y="4733800"/>
            <a:ext cx="45370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spcBef>
                <a:spcPct val="50000"/>
              </a:spcBef>
              <a:defRPr/>
            </a:pPr>
            <a:r>
              <a:rPr lang="en-US" dirty="0">
                <a:latin typeface="Helvetica"/>
                <a:cs typeface="+mn-cs"/>
              </a:rPr>
              <a:t>congestion avoidance: additive increase</a:t>
            </a:r>
            <a:endParaRPr lang="en-US" sz="1000" dirty="0">
              <a:latin typeface="Helvetica"/>
              <a:cs typeface="+mn-cs"/>
            </a:endParaRPr>
          </a:p>
        </p:txBody>
      </p:sp>
      <p:sp>
        <p:nvSpPr>
          <p:cNvPr id="215059" name="Line 19"/>
          <p:cNvSpPr>
            <a:spLocks noChangeShapeType="1"/>
          </p:cNvSpPr>
          <p:nvPr/>
        </p:nvSpPr>
        <p:spPr bwMode="auto">
          <a:xfrm flipH="1">
            <a:off x="3248025" y="4895725"/>
            <a:ext cx="981075" cy="765175"/>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60" name="Text Box 20"/>
          <p:cNvSpPr txBox="1">
            <a:spLocks noChangeArrowheads="1"/>
          </p:cNvSpPr>
          <p:nvPr/>
        </p:nvSpPr>
        <p:spPr bwMode="auto">
          <a:xfrm>
            <a:off x="4305300" y="4527425"/>
            <a:ext cx="3460750"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latin typeface="Helvetica"/>
                <a:cs typeface="+mn-cs"/>
              </a:rPr>
              <a:t>loss: decrease window by factor of 2</a:t>
            </a:r>
            <a:endParaRPr lang="en-US" sz="1000" dirty="0">
              <a:latin typeface="Helvetica"/>
              <a:cs typeface="+mn-cs"/>
            </a:endParaRPr>
          </a:p>
        </p:txBody>
      </p:sp>
      <p:sp>
        <p:nvSpPr>
          <p:cNvPr id="215061" name="Line 21"/>
          <p:cNvSpPr>
            <a:spLocks noChangeShapeType="1"/>
          </p:cNvSpPr>
          <p:nvPr/>
        </p:nvSpPr>
        <p:spPr bwMode="auto">
          <a:xfrm rot="-2938105" flipH="1" flipV="1">
            <a:off x="3039269" y="5174332"/>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62" name="Line 22"/>
          <p:cNvSpPr>
            <a:spLocks noChangeShapeType="1"/>
          </p:cNvSpPr>
          <p:nvPr/>
        </p:nvSpPr>
        <p:spPr bwMode="auto">
          <a:xfrm flipH="1">
            <a:off x="3181350" y="4714750"/>
            <a:ext cx="911225" cy="889000"/>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
        <p:nvSpPr>
          <p:cNvPr id="215063" name="Line 23"/>
          <p:cNvSpPr>
            <a:spLocks noChangeShapeType="1"/>
          </p:cNvSpPr>
          <p:nvPr/>
        </p:nvSpPr>
        <p:spPr bwMode="auto">
          <a:xfrm rot="-2938105" flipH="1" flipV="1">
            <a:off x="2959894" y="5110832"/>
            <a:ext cx="1279525" cy="14287"/>
          </a:xfrm>
          <a:prstGeom prst="line">
            <a:avLst/>
          </a:prstGeom>
          <a:noFill/>
          <a:ln w="19050">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a:cs typeface="+mn-cs"/>
            </a:endParaRPr>
          </a:p>
        </p:txBody>
      </p:sp>
    </p:spTree>
    <p:extLst>
      <p:ext uri="{BB962C8B-B14F-4D97-AF65-F5344CB8AC3E}">
        <p14:creationId xmlns:p14="http://schemas.microsoft.com/office/powerpoint/2010/main" val="198634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wipe(left)">
                                      <p:cBhvr>
                                        <p:cTn id="7" dur="500"/>
                                        <p:tgtEl>
                                          <p:spTgt spid="2150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54"/>
                                        </p:tgtEl>
                                        <p:attrNameLst>
                                          <p:attrName>style.visibility</p:attrName>
                                        </p:attrNameLst>
                                      </p:cBhvr>
                                      <p:to>
                                        <p:strVal val="visible"/>
                                      </p:to>
                                    </p:set>
                                    <p:animEffect transition="in" filter="dissolve">
                                      <p:cBhvr>
                                        <p:cTn id="11" dur="500"/>
                                        <p:tgtEl>
                                          <p:spTgt spid="215054"/>
                                        </p:tgtEl>
                                      </p:cBhvr>
                                    </p:animEffect>
                                  </p:childTnLst>
                                  <p:subTnLst>
                                    <p:set>
                                      <p:cBhvr override="childStyle">
                                        <p:cTn dur="1" fill="hold" display="0" masterRel="nextClick" afterEffect="1"/>
                                        <p:tgtEl>
                                          <p:spTgt spid="21505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right)">
                                      <p:cBhvr>
                                        <p:cTn id="16" dur="500"/>
                                        <p:tgtEl>
                                          <p:spTgt spid="21505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5056"/>
                                        </p:tgtEl>
                                        <p:attrNameLst>
                                          <p:attrName>style.visibility</p:attrName>
                                        </p:attrNameLst>
                                      </p:cBhvr>
                                      <p:to>
                                        <p:strVal val="visible"/>
                                      </p:to>
                                    </p:set>
                                    <p:animEffect transition="in" filter="dissolve">
                                      <p:cBhvr>
                                        <p:cTn id="20" dur="500"/>
                                        <p:tgtEl>
                                          <p:spTgt spid="215056"/>
                                        </p:tgtEl>
                                      </p:cBhvr>
                                    </p:animEffect>
                                  </p:childTnLst>
                                  <p:subTnLst>
                                    <p:set>
                                      <p:cBhvr override="childStyle">
                                        <p:cTn dur="1" fill="hold" display="0" masterRel="nextClick" afterEffect="1"/>
                                        <p:tgtEl>
                                          <p:spTgt spid="2150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057"/>
                                        </p:tgtEl>
                                        <p:attrNameLst>
                                          <p:attrName>style.visibility</p:attrName>
                                        </p:attrNameLst>
                                      </p:cBhvr>
                                      <p:to>
                                        <p:strVal val="visible"/>
                                      </p:to>
                                    </p:set>
                                    <p:animEffect transition="in" filter="wipe(left)">
                                      <p:cBhvr>
                                        <p:cTn id="25" dur="500"/>
                                        <p:tgtEl>
                                          <p:spTgt spid="21505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5058"/>
                                        </p:tgtEl>
                                        <p:attrNameLst>
                                          <p:attrName>style.visibility</p:attrName>
                                        </p:attrNameLst>
                                      </p:cBhvr>
                                      <p:to>
                                        <p:strVal val="visible"/>
                                      </p:to>
                                    </p:set>
                                    <p:animEffect transition="in" filter="dissolve">
                                      <p:cBhvr>
                                        <p:cTn id="29" dur="500"/>
                                        <p:tgtEl>
                                          <p:spTgt spid="215058"/>
                                        </p:tgtEl>
                                      </p:cBhvr>
                                    </p:animEffect>
                                  </p:childTnLst>
                                  <p:subTnLst>
                                    <p:set>
                                      <p:cBhvr override="childStyle">
                                        <p:cTn dur="1" fill="hold" display="0" masterRel="nextClick" afterEffect="1"/>
                                        <p:tgtEl>
                                          <p:spTgt spid="21505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15059"/>
                                        </p:tgtEl>
                                        <p:attrNameLst>
                                          <p:attrName>style.visibility</p:attrName>
                                        </p:attrNameLst>
                                      </p:cBhvr>
                                      <p:to>
                                        <p:strVal val="visible"/>
                                      </p:to>
                                    </p:set>
                                    <p:animEffect transition="in" filter="wipe(right)">
                                      <p:cBhvr>
                                        <p:cTn id="34" dur="500"/>
                                        <p:tgtEl>
                                          <p:spTgt spid="21505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60"/>
                                        </p:tgtEl>
                                        <p:attrNameLst>
                                          <p:attrName>style.visibility</p:attrName>
                                        </p:attrNameLst>
                                      </p:cBhvr>
                                      <p:to>
                                        <p:strVal val="visible"/>
                                      </p:to>
                                    </p:set>
                                    <p:animEffect transition="in" filter="dissolve">
                                      <p:cBhvr>
                                        <p:cTn id="38" dur="500"/>
                                        <p:tgtEl>
                                          <p:spTgt spid="215060"/>
                                        </p:tgtEl>
                                      </p:cBhvr>
                                    </p:animEffect>
                                  </p:childTnLst>
                                  <p:subTnLst>
                                    <p:set>
                                      <p:cBhvr override="childStyle">
                                        <p:cTn dur="1" fill="hold" display="0" masterRel="nextClick" afterEffect="1"/>
                                        <p:tgtEl>
                                          <p:spTgt spid="215060"/>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5061"/>
                                        </p:tgtEl>
                                        <p:attrNameLst>
                                          <p:attrName>style.visibility</p:attrName>
                                        </p:attrNameLst>
                                      </p:cBhvr>
                                      <p:to>
                                        <p:strVal val="visible"/>
                                      </p:to>
                                    </p:set>
                                    <p:animEffect transition="in" filter="wipe(left)">
                                      <p:cBhvr>
                                        <p:cTn id="43" dur="500"/>
                                        <p:tgtEl>
                                          <p:spTgt spid="2150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215062"/>
                                        </p:tgtEl>
                                        <p:attrNameLst>
                                          <p:attrName>style.visibility</p:attrName>
                                        </p:attrNameLst>
                                      </p:cBhvr>
                                      <p:to>
                                        <p:strVal val="visible"/>
                                      </p:to>
                                    </p:set>
                                    <p:animEffect transition="in" filter="wipe(right)">
                                      <p:cBhvr>
                                        <p:cTn id="48" dur="500"/>
                                        <p:tgtEl>
                                          <p:spTgt spid="2150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15063"/>
                                        </p:tgtEl>
                                        <p:attrNameLst>
                                          <p:attrName>style.visibility</p:attrName>
                                        </p:attrNameLst>
                                      </p:cBhvr>
                                      <p:to>
                                        <p:strVal val="visible"/>
                                      </p:to>
                                    </p:set>
                                    <p:animEffect transition="in" filter="wipe(left)">
                                      <p:cBhvr>
                                        <p:cTn id="53" dur="500"/>
                                        <p:tgtEl>
                                          <p:spTgt spid="21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autoUpdateAnimBg="0"/>
      <p:bldP spid="215056" grpId="0" autoUpdateAnimBg="0"/>
      <p:bldP spid="215058" grpId="0" autoUpdateAnimBg="0"/>
      <p:bldP spid="21506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a:t>TCP Details</a:t>
            </a:r>
          </a:p>
        </p:txBody>
      </p:sp>
      <p:sp>
        <p:nvSpPr>
          <p:cNvPr id="10242" name="Rectangle 2"/>
          <p:cNvSpPr>
            <a:spLocks noGrp="1" noChangeArrowheads="1"/>
          </p:cNvSpPr>
          <p:nvPr>
            <p:ph type="body" idx="1"/>
          </p:nvPr>
        </p:nvSpPr>
        <p:spPr/>
        <p:txBody>
          <a:bodyPr>
            <a:normAutofit fontScale="92500" lnSpcReduction="10000"/>
          </a:bodyPr>
          <a:lstStyle/>
          <a:p>
            <a:r>
              <a:rPr lang="en-US" dirty="0"/>
              <a:t>Allows sender to generate a stream of bytes in convenient chunks</a:t>
            </a:r>
          </a:p>
          <a:p>
            <a:r>
              <a:rPr lang="en-US" dirty="0"/>
              <a:t>Divides stream into small segments for transmission</a:t>
            </a:r>
          </a:p>
          <a:p>
            <a:r>
              <a:rPr lang="en-US" dirty="0"/>
              <a:t>Sends each segment in IP datagram</a:t>
            </a:r>
          </a:p>
          <a:p>
            <a:r>
              <a:rPr lang="en-US" dirty="0"/>
              <a:t>Receiving TCP returns acknowledgment upon successful receipt of data</a:t>
            </a:r>
          </a:p>
          <a:p>
            <a:r>
              <a:rPr lang="en-US" dirty="0"/>
              <a:t>Sender starts timer after segment sent and retransmits unless positive acknowledgment arrives </a:t>
            </a:r>
          </a:p>
        </p:txBody>
      </p:sp>
    </p:spTree>
    <p:extLst>
      <p:ext uri="{BB962C8B-B14F-4D97-AF65-F5344CB8AC3E}">
        <p14:creationId xmlns:p14="http://schemas.microsoft.com/office/powerpoint/2010/main" val="22519417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a:xfrm>
            <a:off x="533400" y="0"/>
            <a:ext cx="7772400" cy="1143000"/>
          </a:xfrm>
        </p:spPr>
        <p:txBody>
          <a:bodyPr/>
          <a:lstStyle/>
          <a:p>
            <a:pPr>
              <a:defRPr/>
            </a:pPr>
            <a:r>
              <a:rPr lang="en-US" dirty="0">
                <a:cs typeface="+mj-cs"/>
              </a:rPr>
              <a:t>Fairness (more)</a:t>
            </a:r>
          </a:p>
        </p:txBody>
      </p:sp>
      <p:sp>
        <p:nvSpPr>
          <p:cNvPr id="111622" name="Rectangle 3"/>
          <p:cNvSpPr>
            <a:spLocks noGrp="1" noChangeArrowheads="1"/>
          </p:cNvSpPr>
          <p:nvPr>
            <p:ph type="body" sz="half" idx="1"/>
          </p:nvPr>
        </p:nvSpPr>
        <p:spPr>
          <a:xfrm>
            <a:off x="469900" y="1523168"/>
            <a:ext cx="3810000" cy="4648200"/>
          </a:xfrm>
        </p:spPr>
        <p:txBody>
          <a:bodyPr>
            <a:normAutofit lnSpcReduction="10000"/>
          </a:bodyPr>
          <a:lstStyle/>
          <a:p>
            <a:pPr>
              <a:buFont typeface="Wingdings" charset="0"/>
              <a:buNone/>
              <a:defRPr/>
            </a:pPr>
            <a:r>
              <a:rPr lang="en-US" i="1" dirty="0">
                <a:solidFill>
                  <a:srgbClr val="000099"/>
                </a:solidFill>
                <a:cs typeface="+mn-cs"/>
              </a:rPr>
              <a:t>Fairness and UDP</a:t>
            </a:r>
          </a:p>
          <a:p>
            <a:pPr>
              <a:defRPr/>
            </a:pPr>
            <a:r>
              <a:rPr lang="en-US" dirty="0">
                <a:cs typeface="+mn-cs"/>
              </a:rPr>
              <a:t>multimedia apps often do not use TCP</a:t>
            </a:r>
          </a:p>
          <a:p>
            <a:pPr lvl="1">
              <a:defRPr/>
            </a:pPr>
            <a:r>
              <a:rPr lang="en-US" dirty="0"/>
              <a:t>do not want rate throttled by congestion control</a:t>
            </a:r>
          </a:p>
          <a:p>
            <a:pPr>
              <a:defRPr/>
            </a:pPr>
            <a:r>
              <a:rPr lang="en-US" dirty="0">
                <a:cs typeface="+mn-cs"/>
              </a:rPr>
              <a:t>instead use UDP:</a:t>
            </a:r>
          </a:p>
          <a:p>
            <a:pPr lvl="1">
              <a:defRPr/>
            </a:pPr>
            <a:r>
              <a:rPr lang="en-US" dirty="0"/>
              <a:t>send audio/video at constant rate, tolerate packet loss</a:t>
            </a:r>
          </a:p>
          <a:p>
            <a:pPr>
              <a:defRPr/>
            </a:pPr>
            <a:endParaRPr lang="en-US" dirty="0">
              <a:cs typeface="+mn-cs"/>
            </a:endParaRPr>
          </a:p>
        </p:txBody>
      </p:sp>
      <p:sp>
        <p:nvSpPr>
          <p:cNvPr id="111623" name="Rectangle 4"/>
          <p:cNvSpPr>
            <a:spLocks noGrp="1" noChangeArrowheads="1"/>
          </p:cNvSpPr>
          <p:nvPr>
            <p:ph type="body" sz="half" idx="2"/>
          </p:nvPr>
        </p:nvSpPr>
        <p:spPr>
          <a:xfrm>
            <a:off x="4398963" y="1510468"/>
            <a:ext cx="4578350" cy="4648200"/>
          </a:xfrm>
        </p:spPr>
        <p:txBody>
          <a:bodyPr>
            <a:normAutofit lnSpcReduction="10000"/>
          </a:bodyPr>
          <a:lstStyle/>
          <a:p>
            <a:pPr>
              <a:lnSpc>
                <a:spcPct val="90000"/>
              </a:lnSpc>
              <a:buFont typeface="Wingdings" charset="0"/>
              <a:buNone/>
              <a:defRPr/>
            </a:pPr>
            <a:r>
              <a:rPr lang="en-US" i="1" dirty="0">
                <a:solidFill>
                  <a:srgbClr val="000099"/>
                </a:solidFill>
                <a:cs typeface="+mn-cs"/>
              </a:rPr>
              <a:t>Fairness, parallel TCP connections</a:t>
            </a:r>
          </a:p>
          <a:p>
            <a:pPr>
              <a:lnSpc>
                <a:spcPct val="90000"/>
              </a:lnSpc>
              <a:defRPr/>
            </a:pPr>
            <a:r>
              <a:rPr lang="en-US" dirty="0">
                <a:cs typeface="+mn-cs"/>
              </a:rPr>
              <a:t>application can open multiple parallel connections between two hosts</a:t>
            </a:r>
          </a:p>
          <a:p>
            <a:pPr>
              <a:lnSpc>
                <a:spcPct val="90000"/>
              </a:lnSpc>
              <a:defRPr/>
            </a:pPr>
            <a:r>
              <a:rPr lang="en-US" dirty="0">
                <a:cs typeface="+mn-cs"/>
              </a:rPr>
              <a:t>web browsers do this </a:t>
            </a:r>
          </a:p>
          <a:p>
            <a:pPr>
              <a:lnSpc>
                <a:spcPct val="90000"/>
              </a:lnSpc>
              <a:defRPr/>
            </a:pPr>
            <a:r>
              <a:rPr lang="en-US" dirty="0">
                <a:cs typeface="+mn-cs"/>
              </a:rPr>
              <a:t>e.g., link of rate R with 9 existing connections:</a:t>
            </a:r>
          </a:p>
          <a:p>
            <a:pPr lvl="1">
              <a:lnSpc>
                <a:spcPct val="90000"/>
              </a:lnSpc>
              <a:defRPr/>
            </a:pPr>
            <a:r>
              <a:rPr lang="en-US" sz="2000" dirty="0"/>
              <a:t>new app asks for 1 TCP, gets rate R/10</a:t>
            </a:r>
          </a:p>
          <a:p>
            <a:pPr lvl="1">
              <a:lnSpc>
                <a:spcPct val="90000"/>
              </a:lnSpc>
              <a:defRPr/>
            </a:pPr>
            <a:r>
              <a:rPr lang="en-US" sz="2000" dirty="0"/>
              <a:t>new app asks for 11 TCPs, gets R/2 </a:t>
            </a:r>
          </a:p>
          <a:p>
            <a:pPr>
              <a:lnSpc>
                <a:spcPct val="90000"/>
              </a:lnSpc>
              <a:defRPr/>
            </a:pPr>
            <a:endParaRPr lang="en-US" sz="2000" dirty="0">
              <a:cs typeface="+mn-cs"/>
            </a:endParaRPr>
          </a:p>
          <a:p>
            <a:pPr>
              <a:lnSpc>
                <a:spcPct val="90000"/>
              </a:lnSpc>
              <a:defRPr/>
            </a:pPr>
            <a:endParaRPr lang="en-US" dirty="0">
              <a:cs typeface="+mn-cs"/>
            </a:endParaRPr>
          </a:p>
        </p:txBody>
      </p:sp>
    </p:spTree>
    <p:extLst>
      <p:ext uri="{BB962C8B-B14F-4D97-AF65-F5344CB8AC3E}">
        <p14:creationId xmlns:p14="http://schemas.microsoft.com/office/powerpoint/2010/main" val="3675226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69AC-9965-7441-8629-9A5A431007D6}"/>
              </a:ext>
            </a:extLst>
          </p:cNvPr>
          <p:cNvSpPr>
            <a:spLocks noGrp="1"/>
          </p:cNvSpPr>
          <p:nvPr>
            <p:ph type="title"/>
          </p:nvPr>
        </p:nvSpPr>
        <p:spPr/>
        <p:txBody>
          <a:bodyPr/>
          <a:lstStyle/>
          <a:p>
            <a:r>
              <a:rPr lang="en-US" dirty="0"/>
              <a:t>Thinking Questions </a:t>
            </a:r>
          </a:p>
        </p:txBody>
      </p:sp>
      <p:sp>
        <p:nvSpPr>
          <p:cNvPr id="3" name="Content Placeholder 2">
            <a:extLst>
              <a:ext uri="{FF2B5EF4-FFF2-40B4-BE49-F238E27FC236}">
                <a16:creationId xmlns:a16="http://schemas.microsoft.com/office/drawing/2014/main" id="{F9EF2AB7-9D73-8E4A-95AD-69292911F52A}"/>
              </a:ext>
            </a:extLst>
          </p:cNvPr>
          <p:cNvSpPr>
            <a:spLocks noGrp="1"/>
          </p:cNvSpPr>
          <p:nvPr>
            <p:ph idx="1"/>
          </p:nvPr>
        </p:nvSpPr>
        <p:spPr/>
        <p:txBody>
          <a:bodyPr>
            <a:normAutofit/>
          </a:bodyPr>
          <a:lstStyle/>
          <a:p>
            <a:r>
              <a:rPr lang="en-US" dirty="0"/>
              <a:t>Are there other transport layers than UDP and TCP? What might they do?</a:t>
            </a:r>
          </a:p>
          <a:p>
            <a:r>
              <a:rPr lang="en-US" dirty="0"/>
              <a:t>What does it mean for retransmission to be “adaptive” and why is this a goal?</a:t>
            </a:r>
          </a:p>
          <a:p>
            <a:r>
              <a:rPr lang="en-US" dirty="0"/>
              <a:t>In TCP, do both communicating participants need to be in the same state in the TCP state machine? Why or why not?</a:t>
            </a:r>
          </a:p>
        </p:txBody>
      </p:sp>
      <p:sp>
        <p:nvSpPr>
          <p:cNvPr id="4" name="Slide Number Placeholder 3">
            <a:extLst>
              <a:ext uri="{FF2B5EF4-FFF2-40B4-BE49-F238E27FC236}">
                <a16:creationId xmlns:a16="http://schemas.microsoft.com/office/drawing/2014/main" id="{6A05F4D1-4DB3-954E-9E53-F3D2B124ED2C}"/>
              </a:ext>
            </a:extLst>
          </p:cNvPr>
          <p:cNvSpPr>
            <a:spLocks noGrp="1"/>
          </p:cNvSpPr>
          <p:nvPr>
            <p:ph type="sldNum" sz="quarter" idx="12"/>
          </p:nvPr>
        </p:nvSpPr>
        <p:spPr/>
        <p:txBody>
          <a:bodyPr/>
          <a:lstStyle/>
          <a:p>
            <a:fld id="{C0E55A7D-A780-DD49-A399-CF576673C229}" type="slidenum">
              <a:rPr lang="en-US" smtClean="0"/>
              <a:t>61</a:t>
            </a:fld>
            <a:endParaRPr lang="en-US"/>
          </a:p>
        </p:txBody>
      </p:sp>
    </p:spTree>
    <p:extLst>
      <p:ext uri="{BB962C8B-B14F-4D97-AF65-F5344CB8AC3E}">
        <p14:creationId xmlns:p14="http://schemas.microsoft.com/office/powerpoint/2010/main" val="34658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lstStyle/>
          <a:p>
            <a:r>
              <a:rPr lang="en-US"/>
              <a:t>TCP Retransmission</a:t>
            </a:r>
          </a:p>
        </p:txBody>
      </p:sp>
      <p:sp>
        <p:nvSpPr>
          <p:cNvPr id="11266" name="Rectangle 2"/>
          <p:cNvSpPr>
            <a:spLocks noGrp="1" noChangeArrowheads="1"/>
          </p:cNvSpPr>
          <p:nvPr>
            <p:ph type="body" idx="1"/>
          </p:nvPr>
        </p:nvSpPr>
        <p:spPr/>
        <p:txBody>
          <a:bodyPr/>
          <a:lstStyle/>
          <a:p>
            <a:r>
              <a:rPr lang="en-US" dirty="0"/>
              <a:t>Designed for Internet environment</a:t>
            </a:r>
          </a:p>
          <a:p>
            <a:pPr lvl="1"/>
            <a:r>
              <a:rPr lang="en-US" dirty="0"/>
              <a:t>Delays on one connection vary over time</a:t>
            </a:r>
          </a:p>
          <a:p>
            <a:pPr lvl="1"/>
            <a:r>
              <a:rPr lang="en-US" dirty="0"/>
              <a:t>Delays vary widely between connections</a:t>
            </a:r>
          </a:p>
          <a:p>
            <a:r>
              <a:rPr lang="en-US" b="1" dirty="0"/>
              <a:t>Fixed value for timeout will fail</a:t>
            </a:r>
          </a:p>
          <a:p>
            <a:pPr lvl="1"/>
            <a:r>
              <a:rPr lang="en-US" dirty="0"/>
              <a:t>Waiting too long introduces needless delay</a:t>
            </a:r>
          </a:p>
          <a:p>
            <a:pPr lvl="1"/>
            <a:r>
              <a:rPr lang="en-US" dirty="0"/>
              <a:t>Not waiting long enough means unnecessary retransmissions</a:t>
            </a:r>
          </a:p>
          <a:p>
            <a:r>
              <a:rPr lang="en-US" dirty="0"/>
              <a:t>Retransmission must be adaptive</a:t>
            </a:r>
          </a:p>
        </p:txBody>
      </p:sp>
    </p:spTree>
    <p:extLst>
      <p:ext uri="{BB962C8B-B14F-4D97-AF65-F5344CB8AC3E}">
        <p14:creationId xmlns:p14="http://schemas.microsoft.com/office/powerpoint/2010/main" val="41878691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7C6"/>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solidFill>
            <a:srgbClr val="FFF7C6"/>
          </a:solidFill>
        </p:spPr>
        <p:txBody>
          <a:bodyPr/>
          <a:lstStyle/>
          <a:p>
            <a:r>
              <a:rPr lang="en-US" dirty="0">
                <a:highlight>
                  <a:srgbClr val="FFFF00"/>
                </a:highlight>
              </a:rPr>
              <a:t>Adaptive retransmission</a:t>
            </a:r>
          </a:p>
        </p:txBody>
      </p:sp>
      <p:sp>
        <p:nvSpPr>
          <p:cNvPr id="12290" name="Rectangle 2"/>
          <p:cNvSpPr>
            <a:spLocks noGrp="1" noChangeArrowheads="1"/>
          </p:cNvSpPr>
          <p:nvPr>
            <p:ph type="body" idx="1"/>
          </p:nvPr>
        </p:nvSpPr>
        <p:spPr/>
        <p:txBody>
          <a:bodyPr>
            <a:normAutofit lnSpcReduction="10000"/>
          </a:bodyPr>
          <a:lstStyle/>
          <a:p>
            <a:r>
              <a:rPr lang="en-US" dirty="0"/>
              <a:t>TCP keeps estimates of round-trip time on each connection</a:t>
            </a:r>
          </a:p>
          <a:p>
            <a:r>
              <a:rPr lang="en-US" dirty="0"/>
              <a:t>This estimate derived from observed delay between sending a segment and receiving of the acknowledgment</a:t>
            </a:r>
          </a:p>
          <a:p>
            <a:r>
              <a:rPr lang="en-US" dirty="0"/>
              <a:t>Timeout for retransmission based on current round-trip estimate</a:t>
            </a:r>
          </a:p>
          <a:p>
            <a:r>
              <a:rPr lang="en-US" dirty="0"/>
              <a:t>These are heuristics and can sometimes fail</a:t>
            </a:r>
          </a:p>
        </p:txBody>
      </p:sp>
    </p:spTree>
    <p:extLst>
      <p:ext uri="{BB962C8B-B14F-4D97-AF65-F5344CB8AC3E}">
        <p14:creationId xmlns:p14="http://schemas.microsoft.com/office/powerpoint/2010/main" val="3490232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US"/>
              <a:t>TCP details</a:t>
            </a:r>
          </a:p>
        </p:txBody>
      </p:sp>
      <p:sp>
        <p:nvSpPr>
          <p:cNvPr id="13314" name="Rectangle 2"/>
          <p:cNvSpPr>
            <a:spLocks noGrp="1" noChangeArrowheads="1"/>
          </p:cNvSpPr>
          <p:nvPr>
            <p:ph type="body" idx="1"/>
          </p:nvPr>
        </p:nvSpPr>
        <p:spPr/>
        <p:txBody>
          <a:bodyPr>
            <a:normAutofit fontScale="92500" lnSpcReduction="10000"/>
          </a:bodyPr>
          <a:lstStyle/>
          <a:p>
            <a:r>
              <a:rPr lang="en-US" dirty="0"/>
              <a:t>Segment contains checksum for data being sent</a:t>
            </a:r>
          </a:p>
          <a:p>
            <a:r>
              <a:rPr lang="en-US" dirty="0"/>
              <a:t>Receiver acknowledges highest byte received, not each specific segment</a:t>
            </a:r>
          </a:p>
          <a:p>
            <a:r>
              <a:rPr lang="en-US" dirty="0"/>
              <a:t>Protocol port numbers used to distinguish multiple applications</a:t>
            </a:r>
          </a:p>
          <a:p>
            <a:r>
              <a:rPr lang="en-US" dirty="0"/>
              <a:t>Receiver controls flow by telling the sender the size of the available buffer (a window advertisement)</a:t>
            </a:r>
          </a:p>
          <a:p>
            <a:r>
              <a:rPr lang="en-US" dirty="0"/>
              <a:t>Each segment contains the advertisement</a:t>
            </a:r>
          </a:p>
        </p:txBody>
      </p:sp>
    </p:spTree>
    <p:extLst>
      <p:ext uri="{BB962C8B-B14F-4D97-AF65-F5344CB8AC3E}">
        <p14:creationId xmlns:p14="http://schemas.microsoft.com/office/powerpoint/2010/main" val="2301421284"/>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32756</TotalTime>
  <Words>3437</Words>
  <Application>Microsoft Office PowerPoint</Application>
  <PresentationFormat>On-screen Show (4:3)</PresentationFormat>
  <Paragraphs>519</Paragraphs>
  <Slides>61</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MS Mincho</vt:lpstr>
      <vt:lpstr>Arial</vt:lpstr>
      <vt:lpstr>Calibri</vt:lpstr>
      <vt:lpstr>Courier New</vt:lpstr>
      <vt:lpstr>Helvetica</vt:lpstr>
      <vt:lpstr>Symbol</vt:lpstr>
      <vt:lpstr>Times New Roman</vt:lpstr>
      <vt:lpstr>Wingdings</vt:lpstr>
      <vt:lpstr>Office Theme</vt:lpstr>
      <vt:lpstr>Welcome to the Transport Layer!</vt:lpstr>
      <vt:lpstr>User Datagram Protocol (UDP)</vt:lpstr>
      <vt:lpstr>UDP Layering</vt:lpstr>
      <vt:lpstr>UDP Details</vt:lpstr>
      <vt:lpstr>Transmission Control Protocol</vt:lpstr>
      <vt:lpstr>TCP Details</vt:lpstr>
      <vt:lpstr>TCP Retransmission</vt:lpstr>
      <vt:lpstr>Adaptive retransmission</vt:lpstr>
      <vt:lpstr>TCP details</vt:lpstr>
      <vt:lpstr>TCP Details – continued</vt:lpstr>
      <vt:lpstr>Waging War</vt:lpstr>
      <vt:lpstr>You can't win this war.</vt:lpstr>
      <vt:lpstr>Three Way Handshake for Connection Start-up</vt:lpstr>
      <vt:lpstr>PowerPoint Presentation</vt:lpstr>
      <vt:lpstr>TCP Segment Format</vt:lpstr>
      <vt:lpstr>Details</vt:lpstr>
      <vt:lpstr>PowerPoint Presentation</vt:lpstr>
      <vt:lpstr>PowerPoint Presentation</vt:lpstr>
      <vt:lpstr>Assignment of Protocol Ports</vt:lpstr>
      <vt:lpstr>Statically Assigned Ports</vt:lpstr>
      <vt:lpstr>Dynamically Assigned Ports</vt:lpstr>
      <vt:lpstr>Program Interface to Port Assignment</vt:lpstr>
      <vt:lpstr>Example Service Mapping DB</vt:lpstr>
      <vt:lpstr>Example Mapping DB</vt:lpstr>
      <vt:lpstr>TCP Formal Specification (finite state machine)</vt:lpstr>
      <vt:lpstr>PowerPoint Presentation</vt:lpstr>
      <vt:lpstr>Transition: Opening a Connection</vt:lpstr>
      <vt:lpstr>TCP 3-way handshake</vt:lpstr>
      <vt:lpstr>TCP 3-way handshake: FSM</vt:lpstr>
      <vt:lpstr>TCP: closing a connection</vt:lpstr>
      <vt:lpstr>Maximum Segment Size</vt:lpstr>
      <vt:lpstr>Adaptive Retransmission</vt:lpstr>
      <vt:lpstr>TCP round trip time, timeout</vt:lpstr>
      <vt:lpstr>Difficulties in Adaptive Retransmit</vt:lpstr>
      <vt:lpstr>Solution: Smoothing</vt:lpstr>
      <vt:lpstr>Original Smoothing Scheme</vt:lpstr>
      <vt:lpstr>Problems with the Original Scheme</vt:lpstr>
      <vt:lpstr>Changes in Delay</vt:lpstr>
      <vt:lpstr>TCP round trip time, timeout</vt:lpstr>
      <vt:lpstr>TCP round trip time, timeout</vt:lpstr>
      <vt:lpstr>TCP: retransmission scenarios</vt:lpstr>
      <vt:lpstr>(Revisit)TCP: retransmission scenarios</vt:lpstr>
      <vt:lpstr>(Revisit) TCP fast retransmit</vt:lpstr>
      <vt:lpstr>Partridge/Karn Scheme</vt:lpstr>
      <vt:lpstr>Partridge/Karn Scheme</vt:lpstr>
      <vt:lpstr>Flow Control vs. Congestion</vt:lpstr>
      <vt:lpstr>Flow control and congestion</vt:lpstr>
      <vt:lpstr>TCP flow control</vt:lpstr>
      <vt:lpstr>TCP flow control</vt:lpstr>
      <vt:lpstr>Sliding Windows</vt:lpstr>
      <vt:lpstr>Jacobson/Karels Congestion Control</vt:lpstr>
      <vt:lpstr>Multiplicative Decrease</vt:lpstr>
      <vt:lpstr>Slow Start</vt:lpstr>
      <vt:lpstr>Congestion Avoidance</vt:lpstr>
      <vt:lpstr>Congestion Avoidance</vt:lpstr>
      <vt:lpstr>Urgent Data</vt:lpstr>
      <vt:lpstr>TCP Futures: TCP over “long, fat pipes”</vt:lpstr>
      <vt:lpstr>TCP Fairness</vt:lpstr>
      <vt:lpstr>Why is TCP fair?</vt:lpstr>
      <vt:lpstr>Fairness (more)</vt:lpstr>
      <vt:lpstr>Thinking Questions </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 </dc:title>
  <dc:creator>Craig Shue</dc:creator>
  <cp:lastModifiedBy>Li, Eric</cp:lastModifiedBy>
  <cp:revision>236</cp:revision>
  <dcterms:created xsi:type="dcterms:W3CDTF">2011-08-25T13:36:50Z</dcterms:created>
  <dcterms:modified xsi:type="dcterms:W3CDTF">2024-04-29T20:52:22Z</dcterms:modified>
</cp:coreProperties>
</file>