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966" r:id="rId2"/>
    <p:sldId id="628" r:id="rId3"/>
    <p:sldId id="629" r:id="rId4"/>
    <p:sldId id="630" r:id="rId5"/>
    <p:sldId id="661" r:id="rId6"/>
    <p:sldId id="662" r:id="rId7"/>
    <p:sldId id="663" r:id="rId8"/>
    <p:sldId id="664" r:id="rId9"/>
    <p:sldId id="665" r:id="rId10"/>
    <p:sldId id="666" r:id="rId11"/>
    <p:sldId id="668" r:id="rId12"/>
    <p:sldId id="669" r:id="rId13"/>
    <p:sldId id="670" r:id="rId14"/>
    <p:sldId id="671" r:id="rId15"/>
    <p:sldId id="631" r:id="rId16"/>
    <p:sldId id="632" r:id="rId17"/>
    <p:sldId id="633" r:id="rId18"/>
    <p:sldId id="634" r:id="rId19"/>
    <p:sldId id="635" r:id="rId20"/>
    <p:sldId id="636" r:id="rId21"/>
    <p:sldId id="637" r:id="rId22"/>
    <p:sldId id="638" r:id="rId23"/>
    <p:sldId id="639" r:id="rId24"/>
    <p:sldId id="640" r:id="rId25"/>
    <p:sldId id="641" r:id="rId26"/>
    <p:sldId id="642" r:id="rId27"/>
    <p:sldId id="643" r:id="rId28"/>
    <p:sldId id="644" r:id="rId29"/>
    <p:sldId id="645" r:id="rId30"/>
    <p:sldId id="646" r:id="rId31"/>
    <p:sldId id="647" r:id="rId32"/>
    <p:sldId id="648" r:id="rId33"/>
    <p:sldId id="649" r:id="rId34"/>
    <p:sldId id="650" r:id="rId35"/>
    <p:sldId id="967" r:id="rId36"/>
    <p:sldId id="954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F7C6"/>
    <a:srgbClr val="AEE4FF"/>
    <a:srgbClr val="00BA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49" autoAdjust="0"/>
    <p:restoredTop sz="97230" autoAdjust="0"/>
  </p:normalViewPr>
  <p:slideViewPr>
    <p:cSldViewPr snapToGrid="0" snapToObjects="1">
      <p:cViewPr varScale="1">
        <p:scale>
          <a:sx n="85" d="100"/>
          <a:sy n="85" d="100"/>
        </p:scale>
        <p:origin x="243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Eric" userId="73f64648-5cc5-4491-b49f-26620bbd76e2" providerId="ADAL" clId="{B45F7E58-EEBE-4BFD-AF12-C32329464DC2}"/>
    <pc:docChg chg="modSld sldOrd">
      <pc:chgData name="Li, Eric" userId="73f64648-5cc5-4491-b49f-26620bbd76e2" providerId="ADAL" clId="{B45F7E58-EEBE-4BFD-AF12-C32329464DC2}" dt="2024-02-23T13:57:17.093" v="2"/>
      <pc:docMkLst>
        <pc:docMk/>
      </pc:docMkLst>
      <pc:sldChg chg="ord">
        <pc:chgData name="Li, Eric" userId="73f64648-5cc5-4491-b49f-26620bbd76e2" providerId="ADAL" clId="{B45F7E58-EEBE-4BFD-AF12-C32329464DC2}" dt="2024-02-23T13:57:17.093" v="2"/>
        <pc:sldMkLst>
          <pc:docMk/>
          <pc:sldMk cId="2644126578" sldId="636"/>
        </pc:sldMkLst>
      </pc:sldChg>
      <pc:sldChg chg="modSp mod">
        <pc:chgData name="Li, Eric" userId="73f64648-5cc5-4491-b49f-26620bbd76e2" providerId="ADAL" clId="{B45F7E58-EEBE-4BFD-AF12-C32329464DC2}" dt="2024-02-23T13:53:29.606" v="0" actId="1038"/>
        <pc:sldMkLst>
          <pc:docMk/>
          <pc:sldMk cId="2896569443" sldId="645"/>
        </pc:sldMkLst>
        <pc:spChg chg="mod">
          <ac:chgData name="Li, Eric" userId="73f64648-5cc5-4491-b49f-26620bbd76e2" providerId="ADAL" clId="{B45F7E58-EEBE-4BFD-AF12-C32329464DC2}" dt="2024-02-23T13:53:29.606" v="0" actId="1038"/>
          <ac:spMkLst>
            <pc:docMk/>
            <pc:sldMk cId="2896569443" sldId="645"/>
            <ac:spMk id="27652" creationId="{00000000-0000-0000-0000-000000000000}"/>
          </ac:spMkLst>
        </pc:spChg>
      </pc:sldChg>
    </pc:docChg>
  </pc:docChgLst>
  <pc:docChgLst>
    <pc:chgData name="Andrews, Taylor" userId="4ba881cd-e7b6-4c55-ad3d-7d28a0220a0f" providerId="ADAL" clId="{9650869D-1663-4E85-BC22-2755D4EC47FD}"/>
    <pc:docChg chg="modSld">
      <pc:chgData name="Andrews, Taylor" userId="4ba881cd-e7b6-4c55-ad3d-7d28a0220a0f" providerId="ADAL" clId="{9650869D-1663-4E85-BC22-2755D4EC47FD}" dt="2024-02-20T03:18:13.889" v="0" actId="20577"/>
      <pc:docMkLst>
        <pc:docMk/>
      </pc:docMkLst>
      <pc:sldChg chg="modSp mod">
        <pc:chgData name="Andrews, Taylor" userId="4ba881cd-e7b6-4c55-ad3d-7d28a0220a0f" providerId="ADAL" clId="{9650869D-1663-4E85-BC22-2755D4EC47FD}" dt="2024-02-20T03:18:13.889" v="0" actId="20577"/>
        <pc:sldMkLst>
          <pc:docMk/>
          <pc:sldMk cId="2591052812" sldId="966"/>
        </pc:sldMkLst>
        <pc:spChg chg="mod">
          <ac:chgData name="Andrews, Taylor" userId="4ba881cd-e7b6-4c55-ad3d-7d28a0220a0f" providerId="ADAL" clId="{9650869D-1663-4E85-BC22-2755D4EC47FD}" dt="2024-02-20T03:18:13.889" v="0" actId="20577"/>
          <ac:spMkLst>
            <pc:docMk/>
            <pc:sldMk cId="2591052812" sldId="966"/>
            <ac:spMk id="3" creationId="{3EE1FEE5-D291-EB49-8D19-CD239BEE721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906D1-980A-4A43-B156-8CDED616832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D6EAD-42DF-3042-82FA-CCB15982D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290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EA01D-746B-E643-96EC-416FDABDFD2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B43EC-27F7-A44D-98E1-E904141C0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231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0DAC6F-2E94-4011-9EFA-9BC55115C5BC}" type="slidenum">
              <a:rPr lang="en-US"/>
              <a:pPr/>
              <a:t>15</a:t>
            </a:fld>
            <a:endParaRPr lang="en-US"/>
          </a:p>
        </p:txBody>
      </p:sp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54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E550AD-64BD-4374-8A81-36BD1A39811C}" type="slidenum">
              <a:rPr lang="en-US"/>
              <a:pPr/>
              <a:t>19</a:t>
            </a:fld>
            <a:endParaRPr lang="en-US"/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81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75682F-CD1A-4E23-9A15-791FA5F33DF5}" type="slidenum">
              <a:rPr lang="en-US"/>
              <a:pPr/>
              <a:t>20</a:t>
            </a:fld>
            <a:endParaRPr lang="en-US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00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3488D7-3ABB-4883-956A-399FE5100FA2}" type="slidenum">
              <a:rPr lang="en-US"/>
              <a:pPr/>
              <a:t>22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50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A37CB2-9AEF-4791-A7FB-BBC45A716D8D}" type="slidenum">
              <a:rPr lang="en-US"/>
              <a:pPr/>
              <a:t>23</a:t>
            </a:fld>
            <a:endParaRPr 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69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C57831-49E4-4579-9AE5-43DB01CF16A0}" type="slidenum">
              <a:rPr lang="en-US"/>
              <a:pPr/>
              <a:t>24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06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26124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46889"/>
            <a:ext cx="6400800" cy="2516351"/>
          </a:xfrm>
        </p:spPr>
        <p:txBody>
          <a:bodyPr anchor="ctr" anchorCtr="1"/>
          <a:lstStyle>
            <a:lvl1pPr marL="0" indent="0" algn="ctr">
              <a:buNone/>
              <a:defRPr>
                <a:solidFill>
                  <a:schemeClr val="tx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BB3F-47CF-224E-BAA7-DF13ACCF529D}" type="datetime1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28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33D5-5BFB-054B-A99B-9345BD7034C5}" type="datetime1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5545B-BB5D-3849-83ED-581BC7D707AE}" type="datetime1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47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400" y="1727200"/>
            <a:ext cx="8204200" cy="4445000"/>
          </a:xfrm>
        </p:spPr>
        <p:txBody>
          <a:bodyPr/>
          <a:lstStyle>
            <a:lvl1pPr algn="l">
              <a:buFont typeface="Arial" pitchFamily="34" charset="0"/>
              <a:buChar char="•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565900"/>
            <a:ext cx="87122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2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9FE2-C1DA-3240-9351-F20848682D8F}" type="datetime1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2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BD9F-58FC-E64B-BE18-26996B712546}" type="datetime1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0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C5C6-2DAA-6945-B29E-CC684D9B0BD3}" type="datetime1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8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5557-0BF0-184C-AA32-B4AD2FFC7FFF}" type="datetime1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3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3098-9FEF-3F40-9A04-44962B6B71C6}" type="datetime1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7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F859-53E8-3946-B36C-7DA230870D5C}" type="datetime1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5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C6A1-1559-E945-8972-85504D27564B}" type="datetime1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1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0F93-C756-7448-B557-B8EBC6AA5176}" type="datetime1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7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50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8898"/>
            <a:ext cx="8229600" cy="4707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E86D6-0512-3C49-BE91-655A3803DD6C}" type="datetime1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297036"/>
            <a:ext cx="9144000" cy="0"/>
          </a:xfrm>
          <a:prstGeom prst="line">
            <a:avLst/>
          </a:prstGeom>
          <a:ln w="63500">
            <a:solidFill>
              <a:srgbClr val="99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25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99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wang17@wpi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7503-7E41-2146-B268-72FFB530B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5069"/>
            <a:ext cx="8229600" cy="1143000"/>
          </a:xfrm>
        </p:spPr>
        <p:txBody>
          <a:bodyPr/>
          <a:lstStyle/>
          <a:p>
            <a:r>
              <a:rPr lang="en-US" dirty="0"/>
              <a:t>Administration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1FEE5-D291-EB49-8D19-CD239BEE7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73" y="1422232"/>
            <a:ext cx="8229600" cy="564572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Project 4</a:t>
            </a:r>
          </a:p>
          <a:p>
            <a:pPr lvl="1"/>
            <a:r>
              <a:rPr lang="en-US" dirty="0"/>
              <a:t>Teammates </a:t>
            </a:r>
          </a:p>
          <a:p>
            <a:pPr lvl="1"/>
            <a:r>
              <a:rPr lang="en-US" dirty="0"/>
              <a:t>Checkpoint: </a:t>
            </a:r>
            <a:r>
              <a:rPr lang="en-US" b="1" dirty="0"/>
              <a:t>Friday</a:t>
            </a:r>
            <a:r>
              <a:rPr lang="en-US" dirty="0"/>
              <a:t>, Feb 23</a:t>
            </a:r>
            <a:r>
              <a:rPr lang="en-US" baseline="30000" dirty="0"/>
              <a:t>rd </a:t>
            </a:r>
            <a:r>
              <a:rPr lang="en-US" dirty="0"/>
              <a:t> Final: </a:t>
            </a:r>
            <a:r>
              <a:rPr lang="en-US" b="1" dirty="0"/>
              <a:t>Wednesday</a:t>
            </a:r>
            <a:r>
              <a:rPr lang="en-US" dirty="0"/>
              <a:t>, Feb 28</a:t>
            </a:r>
            <a:r>
              <a:rPr lang="en-US" baseline="30000" dirty="0"/>
              <a:t>th</a:t>
            </a:r>
            <a:endParaRPr lang="en-US" dirty="0"/>
          </a:p>
          <a:p>
            <a:r>
              <a:rPr lang="en-US" dirty="0"/>
              <a:t>Grading on Project Based Learning</a:t>
            </a:r>
          </a:p>
          <a:p>
            <a:pPr lvl="1"/>
            <a:r>
              <a:rPr lang="en-US" dirty="0"/>
              <a:t>Quiz Average </a:t>
            </a:r>
            <a:r>
              <a:rPr lang="en-US"/>
              <a:t>Curves and </a:t>
            </a:r>
            <a:r>
              <a:rPr lang="en-US" dirty="0"/>
              <a:t>First Late Day Refunded</a:t>
            </a:r>
          </a:p>
          <a:p>
            <a:pPr lvl="1"/>
            <a:r>
              <a:rPr lang="en-US" b="1" dirty="0"/>
              <a:t>Functional &amp; Clean Code For Remaining Project Points: Extra Credit Late-Features</a:t>
            </a:r>
          </a:p>
          <a:p>
            <a:pPr lvl="2"/>
            <a:r>
              <a:rPr lang="en-US" dirty="0"/>
              <a:t>Use OH to demonstrate full functionality, clean code, &amp; late extra feature(s) </a:t>
            </a:r>
          </a:p>
          <a:p>
            <a:pPr lvl="2"/>
            <a:r>
              <a:rPr lang="en-US" dirty="0"/>
              <a:t>Correctly describe &amp; demo late feature implementation</a:t>
            </a:r>
          </a:p>
          <a:p>
            <a:pPr lvl="2"/>
            <a:r>
              <a:rPr lang="en-US" b="1" dirty="0"/>
              <a:t>Email Chao (</a:t>
            </a:r>
            <a:r>
              <a:rPr lang="en-US" b="1" dirty="0">
                <a:hlinkClick r:id="rId2"/>
              </a:rPr>
              <a:t>cwang17@wpi.edu</a:t>
            </a:r>
            <a:r>
              <a:rPr lang="en-US" b="1" dirty="0"/>
              <a:t>) when fully presentable</a:t>
            </a:r>
          </a:p>
          <a:p>
            <a:pPr lvl="1"/>
            <a:r>
              <a:rPr lang="en-US" b="1" dirty="0"/>
              <a:t>Project 3</a:t>
            </a:r>
            <a:r>
              <a:rPr lang="en-US" dirty="0"/>
              <a:t>: Aging LRU Bit Set &amp; Right Shift Replacement Policy (Previous Class)</a:t>
            </a:r>
          </a:p>
          <a:p>
            <a:pPr lvl="1"/>
            <a:r>
              <a:rPr lang="en-US" b="1" dirty="0"/>
              <a:t>Project 2</a:t>
            </a:r>
            <a:r>
              <a:rPr lang="en-US" dirty="0"/>
              <a:t>: 3</a:t>
            </a:r>
            <a:r>
              <a:rPr lang="en-US" baseline="30000" dirty="0"/>
              <a:t>rd</a:t>
            </a:r>
            <a:r>
              <a:rPr lang="en-US" dirty="0"/>
              <a:t> simple sport with 10 threads (20 total for game), continuous simulation with Control-C handler for proper shutdown</a:t>
            </a:r>
          </a:p>
          <a:p>
            <a:r>
              <a:rPr lang="en-US" dirty="0"/>
              <a:t>Discussion Questions (+Project 3, Past Quizzes?)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61730-58D1-3F43-9281-EC90A4FDF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0E55A7D-A780-DD49-A399-CF576673C22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52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561" y="85069"/>
            <a:ext cx="8757767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RAID 10? Is that like “Windows 10”?</a:t>
            </a:r>
          </a:p>
        </p:txBody>
      </p:sp>
      <p:pic>
        <p:nvPicPr>
          <p:cNvPr id="4" name="Content Placeholder 3" descr="119_ill_raid_1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1" r="42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61856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Disk Arm Scheduling Algorithms</a:t>
            </a:r>
          </a:p>
        </p:txBody>
      </p:sp>
      <p:sp>
        <p:nvSpPr>
          <p:cNvPr id="4813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Read/write time factors</a:t>
            </a:r>
          </a:p>
          <a:p>
            <a:r>
              <a:rPr lang="en-US"/>
              <a:t>Seek time (the time to move the arm to the proper cylinder).</a:t>
            </a:r>
          </a:p>
          <a:p>
            <a:r>
              <a:rPr lang="en-US"/>
              <a:t>Rotational delay (the time for the proper sector to rotate under the head).</a:t>
            </a:r>
          </a:p>
          <a:p>
            <a:r>
              <a:rPr lang="en-US"/>
              <a:t>Actual data transfer time.</a:t>
            </a:r>
          </a:p>
        </p:txBody>
      </p:sp>
    </p:spTree>
    <p:extLst>
      <p:ext uri="{BB962C8B-B14F-4D97-AF65-F5344CB8AC3E}">
        <p14:creationId xmlns:p14="http://schemas.microsoft.com/office/powerpoint/2010/main" val="762160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Disk Arm Scheduling Algorithms</a:t>
            </a:r>
          </a:p>
        </p:txBody>
      </p:sp>
      <p:sp>
        <p:nvSpPr>
          <p:cNvPr id="49154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Shortest Seek First (SSF)</a:t>
            </a:r>
          </a:p>
        </p:txBody>
      </p:sp>
      <p:pic>
        <p:nvPicPr>
          <p:cNvPr id="491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2708932"/>
            <a:ext cx="841057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215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Disk Arm Scheduling Algorithms (3)</a:t>
            </a:r>
          </a:p>
        </p:txBody>
      </p:sp>
      <p:sp>
        <p:nvSpPr>
          <p:cNvPr id="5017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Elevator algorithm</a:t>
            </a:r>
          </a:p>
        </p:txBody>
      </p:sp>
      <p:pic>
        <p:nvPicPr>
          <p:cNvPr id="501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38497"/>
            <a:ext cx="838200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0438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Handling</a:t>
            </a:r>
          </a:p>
        </p:txBody>
      </p:sp>
      <p:pic>
        <p:nvPicPr>
          <p:cNvPr id="512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2531680"/>
            <a:ext cx="8923337" cy="316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1368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Controlling an I/O Device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function of host CPU architecture</a:t>
            </a:r>
          </a:p>
          <a:p>
            <a:pPr lvl="1"/>
            <a:r>
              <a:rPr lang="en-US" dirty="0"/>
              <a:t>Two extremes:</a:t>
            </a:r>
          </a:p>
          <a:p>
            <a:pPr lvl="2"/>
            <a:r>
              <a:rPr lang="en-US" dirty="0"/>
              <a:t>Special instructions</a:t>
            </a:r>
          </a:p>
          <a:p>
            <a:pPr lvl="2"/>
            <a:r>
              <a:rPr lang="en-US" dirty="0"/>
              <a:t>Memory-mapped</a:t>
            </a:r>
          </a:p>
          <a:p>
            <a:r>
              <a:rPr lang="en-US" dirty="0"/>
              <a:t>Special I/O instructions</a:t>
            </a:r>
          </a:p>
          <a:p>
            <a:pPr lvl="1"/>
            <a:r>
              <a:rPr lang="en-US" dirty="0" err="1"/>
              <a:t>Opcode</a:t>
            </a:r>
            <a:r>
              <a:rPr lang="en-US" dirty="0"/>
              <a:t> to stop, start, query, etc.</a:t>
            </a:r>
          </a:p>
          <a:p>
            <a:pPr lvl="1"/>
            <a:r>
              <a:rPr lang="en-US" dirty="0"/>
              <a:t>Separate I/O address space</a:t>
            </a:r>
          </a:p>
          <a:p>
            <a:pPr lvl="1"/>
            <a:r>
              <a:rPr lang="en-US" dirty="0"/>
              <a:t>Kernel mode only</a:t>
            </a:r>
          </a:p>
          <a:p>
            <a:r>
              <a:rPr lang="en-US" dirty="0"/>
              <a:t>Memory-mapped I/O control registers</a:t>
            </a:r>
          </a:p>
          <a:p>
            <a:pPr lvl="1"/>
            <a:r>
              <a:rPr lang="en-US" dirty="0"/>
              <a:t>Each register has a physical memory address</a:t>
            </a:r>
          </a:p>
          <a:p>
            <a:pPr lvl="1"/>
            <a:r>
              <a:rPr lang="en-US" dirty="0"/>
              <a:t>Writing to data register is output</a:t>
            </a:r>
          </a:p>
          <a:p>
            <a:pPr lvl="1"/>
            <a:r>
              <a:rPr lang="en-US" dirty="0"/>
              <a:t>Reading from data register is input</a:t>
            </a:r>
          </a:p>
          <a:p>
            <a:pPr lvl="1"/>
            <a:r>
              <a:rPr lang="en-US" dirty="0"/>
              <a:t>Writing to control register causes action</a:t>
            </a:r>
          </a:p>
          <a:p>
            <a:pPr lvl="1"/>
            <a:r>
              <a:rPr lang="en-US" dirty="0"/>
              <a:t>Can be mapped to kernel or user-level virtual memory</a:t>
            </a:r>
          </a:p>
        </p:txBody>
      </p:sp>
    </p:spTree>
    <p:extLst>
      <p:ext uri="{BB962C8B-B14F-4D97-AF65-F5344CB8AC3E}">
        <p14:creationId xmlns:p14="http://schemas.microsoft.com/office/powerpoint/2010/main" val="1932381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Memory-Mapped I/O (1)</a:t>
            </a:r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64" y="3278189"/>
            <a:ext cx="82867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205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Memory-Mapped I/O (2)</a:t>
            </a:r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627188"/>
            <a:ext cx="842962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6579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 Memory Access (DMA)</a:t>
            </a:r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196552"/>
            <a:ext cx="828675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6969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common ways of I/O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Programmed I/O</a:t>
            </a:r>
          </a:p>
          <a:p>
            <a:pPr lvl="2"/>
            <a:endParaRPr lang="en-US" dirty="0"/>
          </a:p>
          <a:p>
            <a:r>
              <a:rPr lang="en-US" dirty="0"/>
              <a:t>Interrupt-Driven I/O</a:t>
            </a:r>
          </a:p>
          <a:p>
            <a:pPr lvl="2"/>
            <a:endParaRPr lang="en-US" dirty="0"/>
          </a:p>
          <a:p>
            <a:r>
              <a:rPr lang="en-US" dirty="0"/>
              <a:t>I/O using DMA</a:t>
            </a:r>
          </a:p>
        </p:txBody>
      </p:sp>
    </p:spTree>
    <p:extLst>
      <p:ext uri="{BB962C8B-B14F-4D97-AF65-F5344CB8AC3E}">
        <p14:creationId xmlns:p14="http://schemas.microsoft.com/office/powerpoint/2010/main" val="2201806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65103">
            <a:off x="1946403" y="3661366"/>
            <a:ext cx="3289300" cy="2463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1992" r="-901"/>
          <a:stretch/>
        </p:blipFill>
        <p:spPr>
          <a:xfrm>
            <a:off x="537714" y="2537737"/>
            <a:ext cx="1704668" cy="268214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609588">
            <a:off x="5602067" y="2136063"/>
            <a:ext cx="31877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239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Programmed I/O (Polling)</a:t>
            </a:r>
            <a:endParaRPr lang="en-US" dirty="0"/>
          </a:p>
        </p:txBody>
      </p:sp>
      <p:sp>
        <p:nvSpPr>
          <p:cNvPr id="405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Used when device and controller are relatively quick to process an I/O operation</a:t>
            </a:r>
          </a:p>
          <a:p>
            <a:pPr lvl="1"/>
            <a:r>
              <a:rPr lang="en-US" dirty="0"/>
              <a:t>Device driver</a:t>
            </a:r>
          </a:p>
          <a:p>
            <a:pPr lvl="2"/>
            <a:r>
              <a:rPr lang="en-US" dirty="0"/>
              <a:t>Gains access to device</a:t>
            </a:r>
          </a:p>
          <a:p>
            <a:pPr lvl="2"/>
            <a:r>
              <a:rPr lang="en-US" dirty="0"/>
              <a:t>Initiates I/O operation</a:t>
            </a:r>
          </a:p>
          <a:p>
            <a:pPr lvl="2"/>
            <a:r>
              <a:rPr lang="en-US" dirty="0"/>
              <a:t>Loop testing (busy wait)</a:t>
            </a:r>
          </a:p>
          <a:p>
            <a:pPr lvl="2"/>
            <a:r>
              <a:rPr lang="en-US" dirty="0"/>
              <a:t>If there are more I/O operations, repeat</a:t>
            </a:r>
          </a:p>
          <a:p>
            <a:pPr lvl="1"/>
            <a:r>
              <a:rPr lang="en-US" dirty="0"/>
              <a:t>Used in following kinds of cases </a:t>
            </a:r>
          </a:p>
          <a:p>
            <a:pPr lvl="2"/>
            <a:r>
              <a:rPr lang="en-US" dirty="0"/>
              <a:t>Service interrupt time &gt; Device response time</a:t>
            </a:r>
          </a:p>
          <a:p>
            <a:pPr lvl="2"/>
            <a:r>
              <a:rPr lang="en-US" dirty="0"/>
              <a:t>Device has no interrupt capability</a:t>
            </a:r>
          </a:p>
          <a:p>
            <a:pPr lvl="2"/>
            <a:r>
              <a:rPr lang="en-US" dirty="0"/>
              <a:t>Embedded systems where CPU has nothing else to do</a:t>
            </a:r>
          </a:p>
        </p:txBody>
      </p:sp>
    </p:spTree>
    <p:extLst>
      <p:ext uri="{BB962C8B-B14F-4D97-AF65-F5344CB8AC3E}">
        <p14:creationId xmlns:p14="http://schemas.microsoft.com/office/powerpoint/2010/main" val="2644126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Programmed I/O</a:t>
            </a:r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2381086"/>
            <a:ext cx="831532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6285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Programmed I/O Example — </a:t>
            </a:r>
            <a:br>
              <a:rPr lang="en-US" dirty="0"/>
            </a:br>
            <a:r>
              <a:rPr lang="en-US" dirty="0"/>
              <a:t>Bitmapped Keyboard &amp; Mouse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Keyboard and mouse buttons implemented as 128-bit read-only register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One bit for each key and mouse button</a:t>
            </a:r>
          </a:p>
          <a:p>
            <a:pPr lvl="1">
              <a:lnSpc>
                <a:spcPct val="110000"/>
              </a:lnSpc>
            </a:pPr>
            <a:r>
              <a:rPr lang="en-US" i="1" dirty="0"/>
              <a:t>0 = “up”; 1 = “down”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Mouse “wheels” implemented as pair of counters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One click per unit of motion in each of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directions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Clock interrupt every 10 </a:t>
            </a:r>
            <a:r>
              <a:rPr lang="en-US" sz="2800" dirty="0" err="1"/>
              <a:t>msec</a:t>
            </a:r>
            <a:endParaRPr lang="en-US" sz="2800" dirty="0"/>
          </a:p>
          <a:p>
            <a:pPr lvl="1">
              <a:lnSpc>
                <a:spcPct val="110000"/>
              </a:lnSpc>
            </a:pPr>
            <a:r>
              <a:rPr lang="en-US" dirty="0"/>
              <a:t>Aside: 120 WPM -&gt; 12 keys/second -&gt; 1 key every 83 </a:t>
            </a:r>
            <a:r>
              <a:rPr lang="en-US" dirty="0" err="1"/>
              <a:t>msec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dirty="0"/>
              <a:t>Practically the maximum human response rate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Reads keyboard register, compares to previous copy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Determines key and button transitions up or down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Decodes transition stream to form character and button sequence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Reads and compares mouse counters to form motion sequence</a:t>
            </a:r>
          </a:p>
        </p:txBody>
      </p:sp>
    </p:spTree>
    <p:extLst>
      <p:ext uri="{BB962C8B-B14F-4D97-AF65-F5344CB8AC3E}">
        <p14:creationId xmlns:p14="http://schemas.microsoft.com/office/powerpoint/2010/main" val="1250332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Other Programmed I/O examples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status of device</a:t>
            </a:r>
          </a:p>
          <a:p>
            <a:r>
              <a:rPr lang="en-US" dirty="0"/>
              <a:t>Read from disk or boot device at boot time</a:t>
            </a:r>
          </a:p>
          <a:p>
            <a:pPr lvl="1"/>
            <a:r>
              <a:rPr lang="en-US" dirty="0"/>
              <a:t>No OS present, hence no interrupt handlers</a:t>
            </a:r>
          </a:p>
          <a:p>
            <a:pPr lvl="1"/>
            <a:r>
              <a:rPr lang="en-US" dirty="0"/>
              <a:t>Needed for bootstrap loading of the inner portions of kernel</a:t>
            </a:r>
          </a:p>
          <a:p>
            <a:r>
              <a:rPr lang="en-US" dirty="0"/>
              <a:t>External sensors or controllers</a:t>
            </a:r>
          </a:p>
          <a:p>
            <a:pPr lvl="1"/>
            <a:r>
              <a:rPr lang="en-US" dirty="0"/>
              <a:t>Real-time control systems</a:t>
            </a:r>
          </a:p>
        </p:txBody>
      </p:sp>
    </p:spTree>
    <p:extLst>
      <p:ext uri="{BB962C8B-B14F-4D97-AF65-F5344CB8AC3E}">
        <p14:creationId xmlns:p14="http://schemas.microsoft.com/office/powerpoint/2010/main" val="1971789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Interrupt-Driven I/O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8897"/>
            <a:ext cx="8229600" cy="50698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Interrupts occur on I/O events </a:t>
            </a:r>
          </a:p>
          <a:p>
            <a:pPr lvl="2"/>
            <a:r>
              <a:rPr lang="en-US" dirty="0"/>
              <a:t>Operation completion </a:t>
            </a:r>
          </a:p>
          <a:p>
            <a:pPr lvl="2"/>
            <a:r>
              <a:rPr lang="en-US" dirty="0"/>
              <a:t>Error or change of status </a:t>
            </a:r>
          </a:p>
          <a:p>
            <a:pPr lvl="2"/>
            <a:endParaRPr lang="en-US" dirty="0"/>
          </a:p>
          <a:p>
            <a:r>
              <a:rPr lang="en-US" dirty="0"/>
              <a:t>Interrupt </a:t>
            </a:r>
          </a:p>
          <a:p>
            <a:pPr lvl="1"/>
            <a:r>
              <a:rPr lang="en-US" dirty="0"/>
              <a:t>Stops CPU from continuing with current work</a:t>
            </a:r>
          </a:p>
          <a:p>
            <a:pPr lvl="1"/>
            <a:r>
              <a:rPr lang="en-US" dirty="0"/>
              <a:t>Saves some context</a:t>
            </a:r>
          </a:p>
          <a:p>
            <a:pPr lvl="1"/>
            <a:r>
              <a:rPr lang="en-US" dirty="0"/>
              <a:t>Restarts CPU with new address &amp; stack </a:t>
            </a:r>
          </a:p>
          <a:p>
            <a:pPr lvl="2"/>
            <a:r>
              <a:rPr lang="en-US" dirty="0"/>
              <a:t>Set up by the interrupt vector</a:t>
            </a:r>
          </a:p>
          <a:p>
            <a:pPr lvl="2"/>
            <a:r>
              <a:rPr lang="en-US" dirty="0"/>
              <a:t>Target is the interrupt handler  </a:t>
            </a:r>
          </a:p>
          <a:p>
            <a:pPr lvl="3"/>
            <a:r>
              <a:rPr lang="en-US" dirty="0"/>
              <a:t>ex. X86 Interrupt Descriptor Table (IDT)</a:t>
            </a:r>
          </a:p>
        </p:txBody>
      </p:sp>
      <p:sp>
        <p:nvSpPr>
          <p:cNvPr id="411652" name="Text Box 4"/>
          <p:cNvSpPr txBox="1">
            <a:spLocks noChangeArrowheads="1"/>
          </p:cNvSpPr>
          <p:nvPr/>
        </p:nvSpPr>
        <p:spPr bwMode="auto">
          <a:xfrm>
            <a:off x="5508297" y="2179145"/>
            <a:ext cx="3276600" cy="120032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>
                <a:latin typeface="Arial"/>
              </a:rPr>
              <a:t>Processor participates in </a:t>
            </a:r>
            <a:r>
              <a:rPr lang="en-US" sz="2400" i="1" dirty="0">
                <a:latin typeface="Arial"/>
              </a:rPr>
              <a:t>every</a:t>
            </a:r>
            <a:r>
              <a:rPr lang="en-US" sz="2400" dirty="0">
                <a:latin typeface="Arial"/>
              </a:rPr>
              <a:t> byte transferred!</a:t>
            </a:r>
          </a:p>
        </p:txBody>
      </p:sp>
    </p:spTree>
    <p:extLst>
      <p:ext uri="{BB962C8B-B14F-4D97-AF65-F5344CB8AC3E}">
        <p14:creationId xmlns:p14="http://schemas.microsoft.com/office/powerpoint/2010/main" val="371144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Interrupts Revisited</a:t>
            </a:r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88614"/>
            <a:ext cx="8032750" cy="322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9971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Precise and Imprecise Interrupts</a:t>
            </a:r>
          </a:p>
        </p:txBody>
      </p:sp>
      <p:sp>
        <p:nvSpPr>
          <p:cNvPr id="19458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Properties of a precise interrupt</a:t>
            </a:r>
            <a:br>
              <a:rPr lang="en-US"/>
            </a:br>
            <a:endParaRPr lang="en-US"/>
          </a:p>
          <a:p>
            <a:r>
              <a:rPr lang="en-US"/>
              <a:t>PC (Program Counter) is saved in a known place.</a:t>
            </a:r>
          </a:p>
          <a:p>
            <a:r>
              <a:rPr lang="en-US"/>
              <a:t>All instructions before the one pointed to by the PC have fully executed.</a:t>
            </a:r>
          </a:p>
          <a:p>
            <a:r>
              <a:rPr lang="en-US"/>
              <a:t>No instruction beyond the one pointed to by the PC has been executed.</a:t>
            </a:r>
          </a:p>
          <a:p>
            <a:r>
              <a:rPr lang="en-US"/>
              <a:t>Execution state of the instruction pointed to by the PC is known.</a:t>
            </a:r>
          </a:p>
        </p:txBody>
      </p:sp>
    </p:spTree>
    <p:extLst>
      <p:ext uri="{BB962C8B-B14F-4D97-AF65-F5344CB8AC3E}">
        <p14:creationId xmlns:p14="http://schemas.microsoft.com/office/powerpoint/2010/main" val="3522089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Precise and Imprecise Interrupts</a:t>
            </a:r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2402818"/>
            <a:ext cx="8051800" cy="35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0315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Handlers</a:t>
            </a:r>
          </a:p>
        </p:txBody>
      </p:sp>
      <p:sp>
        <p:nvSpPr>
          <p:cNvPr id="26628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Save registers not already been saved by interrupt hardware.</a:t>
            </a:r>
          </a:p>
          <a:p>
            <a:r>
              <a:rPr lang="en-US" dirty="0"/>
              <a:t>Set up a context for the interrupt service procedure.</a:t>
            </a:r>
          </a:p>
          <a:p>
            <a:r>
              <a:rPr lang="en-US" dirty="0"/>
              <a:t>Set up a stack for the interrupt service procedure.</a:t>
            </a:r>
          </a:p>
          <a:p>
            <a:r>
              <a:rPr lang="en-US" dirty="0"/>
              <a:t>Acknowledge the interrupt controller. If there is no centralized interrupt controller, re-enable interrupts.</a:t>
            </a:r>
          </a:p>
          <a:p>
            <a:r>
              <a:rPr lang="en-US" dirty="0"/>
              <a:t>Copy the registers from where they were saved to the process table.</a:t>
            </a:r>
          </a:p>
        </p:txBody>
      </p:sp>
    </p:spTree>
    <p:extLst>
      <p:ext uri="{BB962C8B-B14F-4D97-AF65-F5344CB8AC3E}">
        <p14:creationId xmlns:p14="http://schemas.microsoft.com/office/powerpoint/2010/main" val="573555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Handlers</a:t>
            </a:r>
          </a:p>
        </p:txBody>
      </p:sp>
      <p:sp>
        <p:nvSpPr>
          <p:cNvPr id="27652" name="Content Placeholder 10"/>
          <p:cNvSpPr>
            <a:spLocks noGrp="1"/>
          </p:cNvSpPr>
          <p:nvPr>
            <p:ph idx="1"/>
          </p:nvPr>
        </p:nvSpPr>
        <p:spPr>
          <a:xfrm>
            <a:off x="539010" y="1727200"/>
            <a:ext cx="8204200" cy="4445000"/>
          </a:xfrm>
        </p:spPr>
        <p:txBody>
          <a:bodyPr/>
          <a:lstStyle/>
          <a:p>
            <a:r>
              <a:rPr lang="en-US"/>
              <a:t>Run the interrupt service procedure.</a:t>
            </a:r>
          </a:p>
          <a:p>
            <a:r>
              <a:rPr lang="en-US"/>
              <a:t>Choose which process to run next.</a:t>
            </a:r>
          </a:p>
          <a:p>
            <a:r>
              <a:rPr lang="en-US"/>
              <a:t>Set up the MMU context for the process to run next.</a:t>
            </a:r>
          </a:p>
          <a:p>
            <a:r>
              <a:rPr lang="en-US"/>
              <a:t>Load the new process</a:t>
            </a:r>
            <a:r>
              <a:rPr lang="ja-JP" altLang="en-US"/>
              <a:t>’</a:t>
            </a:r>
            <a:r>
              <a:rPr lang="en-US"/>
              <a:t> registers, including its PSW.</a:t>
            </a:r>
          </a:p>
          <a:p>
            <a:r>
              <a:rPr lang="en-US"/>
              <a:t>Start running the new process.</a:t>
            </a:r>
          </a:p>
        </p:txBody>
      </p:sp>
    </p:spTree>
    <p:extLst>
      <p:ext uri="{BB962C8B-B14F-4D97-AF65-F5344CB8AC3E}">
        <p14:creationId xmlns:p14="http://schemas.microsoft.com/office/powerpoint/2010/main" val="2896569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I/O Devices</a:t>
            </a:r>
          </a:p>
        </p:txBody>
      </p:sp>
      <p:pic>
        <p:nvPicPr>
          <p:cNvPr id="143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667" y="1459694"/>
            <a:ext cx="3877468" cy="5153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4118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 Drivers</a:t>
            </a:r>
          </a:p>
        </p:txBody>
      </p:sp>
      <p:sp>
        <p:nvSpPr>
          <p:cNvPr id="28674" name="Content Placeholder 5"/>
          <p:cNvSpPr>
            <a:spLocks noGrp="1"/>
          </p:cNvSpPr>
          <p:nvPr>
            <p:ph idx="1"/>
          </p:nvPr>
        </p:nvSpPr>
        <p:spPr>
          <a:xfrm>
            <a:off x="457200" y="1418897"/>
            <a:ext cx="3326524" cy="4887309"/>
          </a:xfrm>
        </p:spPr>
        <p:txBody>
          <a:bodyPr>
            <a:normAutofit fontScale="92500"/>
          </a:bodyPr>
          <a:lstStyle/>
          <a:p>
            <a:r>
              <a:rPr lang="en-US" dirty="0"/>
              <a:t>Logical positioning of device drivers.</a:t>
            </a:r>
          </a:p>
          <a:p>
            <a:r>
              <a:rPr lang="en-US" dirty="0"/>
              <a:t>In reality all communication between drivers and device controllers goes over the bus.</a:t>
            </a:r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1378550"/>
            <a:ext cx="547687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202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Device-Independent I/O Software</a:t>
            </a:r>
          </a:p>
        </p:txBody>
      </p:sp>
      <p:sp>
        <p:nvSpPr>
          <p:cNvPr id="2969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of the device-independent I/O software.</a:t>
            </a:r>
          </a:p>
        </p:txBody>
      </p:sp>
      <p:pic>
        <p:nvPicPr>
          <p:cNvPr id="2970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3096009"/>
            <a:ext cx="60579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26316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Uniform Interfacing for Device Drivers</a:t>
            </a:r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2878467"/>
            <a:ext cx="8277225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8496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Buffering</a:t>
            </a:r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1997513"/>
            <a:ext cx="822960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51677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Buffering Gone Amok</a:t>
            </a:r>
          </a:p>
        </p:txBody>
      </p:sp>
      <p:pic>
        <p:nvPicPr>
          <p:cNvPr id="327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1724"/>
            <a:ext cx="8338562" cy="4058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09944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6E9B8-E51E-3642-997B-85EE8125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5069"/>
            <a:ext cx="8229600" cy="1143000"/>
          </a:xfrm>
        </p:spPr>
        <p:txBody>
          <a:bodyPr/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55346-59D4-0341-B571-2451899C4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8898"/>
            <a:ext cx="8229600" cy="47072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“I” in RAID can stand for “independent” or “inexpensive.” Does this distinction actually matter? What are the implications of these two terms?</a:t>
            </a:r>
          </a:p>
          <a:p>
            <a:r>
              <a:rPr lang="en-US" dirty="0"/>
              <a:t>Isn’t “Programmed I/O” the same thing as busy-waiting? If so, would it be acceptable when that wasn’t okay for our Project 2?</a:t>
            </a:r>
          </a:p>
          <a:p>
            <a:r>
              <a:rPr lang="en-US" dirty="0"/>
              <a:t>What percentage of device-drivers are designated as OS-independent? How can users tell which drivers are OS-dependent and which are OS-independent?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7BE89-6885-5B43-B85B-8449675D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0E55A7D-A780-DD49-A399-CF576673C22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1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383" y="-73787"/>
            <a:ext cx="9460024" cy="70950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The End is Near</a:t>
            </a:r>
          </a:p>
        </p:txBody>
      </p:sp>
    </p:spTree>
    <p:extLst>
      <p:ext uri="{BB962C8B-B14F-4D97-AF65-F5344CB8AC3E}">
        <p14:creationId xmlns:p14="http://schemas.microsoft.com/office/powerpoint/2010/main" val="264374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I/O Software Layers</a:t>
            </a:r>
          </a:p>
        </p:txBody>
      </p:sp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2614558"/>
            <a:ext cx="7835900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267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Disks</a:t>
            </a:r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2023569"/>
            <a:ext cx="8154987" cy="421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8076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Disks</a:t>
            </a:r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2428765"/>
            <a:ext cx="826770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9574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1691071"/>
            <a:ext cx="7491412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RAIDs and SLEDs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14071" y="1506405"/>
            <a:ext cx="96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Striping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6471" y="3155590"/>
            <a:ext cx="109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Mirroring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5899" y="4813849"/>
            <a:ext cx="488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Bits with parity/error handling within each byte</a:t>
            </a:r>
          </a:p>
        </p:txBody>
      </p:sp>
    </p:spTree>
    <p:extLst>
      <p:ext uri="{BB962C8B-B14F-4D97-AF65-F5344CB8AC3E}">
        <p14:creationId xmlns:p14="http://schemas.microsoft.com/office/powerpoint/2010/main" val="341435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RAID (2)</a:t>
            </a:r>
          </a:p>
        </p:txBody>
      </p: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164" y="1394490"/>
            <a:ext cx="5641975" cy="533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01894" y="1252204"/>
            <a:ext cx="381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Bits with parity handled separately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01894" y="2892318"/>
            <a:ext cx="389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Strips, with parity on dedicated drive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38608" y="4501937"/>
            <a:ext cx="4456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Strips, with parity distributed across drives</a:t>
            </a:r>
          </a:p>
        </p:txBody>
      </p:sp>
    </p:spTree>
    <p:extLst>
      <p:ext uri="{BB962C8B-B14F-4D97-AF65-F5344CB8AC3E}">
        <p14:creationId xmlns:p14="http://schemas.microsoft.com/office/powerpoint/2010/main" val="2737035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RAID goes up to 6…</a:t>
            </a:r>
          </a:p>
        </p:txBody>
      </p:sp>
      <p:pic>
        <p:nvPicPr>
          <p:cNvPr id="6" name="Content Placeholder 5" descr="850px-RAID_6.sv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4" b="13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45641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9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0000"/>
      </a:hlink>
      <a:folHlink>
        <a:srgbClr val="99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34463</TotalTime>
  <Words>1003</Words>
  <Application>Microsoft Office PowerPoint</Application>
  <PresentationFormat>On-screen Show (4:3)</PresentationFormat>
  <Paragraphs>148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Helvetica</vt:lpstr>
      <vt:lpstr>Office Theme</vt:lpstr>
      <vt:lpstr>Administration</vt:lpstr>
      <vt:lpstr>Input and Output</vt:lpstr>
      <vt:lpstr>I/O Devices</vt:lpstr>
      <vt:lpstr>I/O Software Layers</vt:lpstr>
      <vt:lpstr>Magnetic Disks</vt:lpstr>
      <vt:lpstr>Magnetic Disks</vt:lpstr>
      <vt:lpstr>RAIDs and SLEDs</vt:lpstr>
      <vt:lpstr>RAID (2)</vt:lpstr>
      <vt:lpstr>Our RAID goes up to 6…</vt:lpstr>
      <vt:lpstr>RAID 10? Is that like “Windows 10”?</vt:lpstr>
      <vt:lpstr>Disk Arm Scheduling Algorithms</vt:lpstr>
      <vt:lpstr>Disk Arm Scheduling Algorithms</vt:lpstr>
      <vt:lpstr>Disk Arm Scheduling Algorithms (3)</vt:lpstr>
      <vt:lpstr>Error Handling</vt:lpstr>
      <vt:lpstr>Controlling an I/O Device</vt:lpstr>
      <vt:lpstr>Memory-Mapped I/O (1)</vt:lpstr>
      <vt:lpstr>Memory-Mapped I/O (2)</vt:lpstr>
      <vt:lpstr>Direct Memory Access (DMA)</vt:lpstr>
      <vt:lpstr>Three common ways of I/O</vt:lpstr>
      <vt:lpstr>Programmed I/O (Polling)</vt:lpstr>
      <vt:lpstr>Programmed I/O</vt:lpstr>
      <vt:lpstr>Programmed I/O Example —  Bitmapped Keyboard &amp; Mouse</vt:lpstr>
      <vt:lpstr>Other Programmed I/O examples</vt:lpstr>
      <vt:lpstr>Interrupt-Driven I/O</vt:lpstr>
      <vt:lpstr>Interrupts Revisited</vt:lpstr>
      <vt:lpstr>Precise and Imprecise Interrupts</vt:lpstr>
      <vt:lpstr>Precise and Imprecise Interrupts</vt:lpstr>
      <vt:lpstr>Interrupt Handlers</vt:lpstr>
      <vt:lpstr>Interrupt Handlers</vt:lpstr>
      <vt:lpstr>Device Drivers</vt:lpstr>
      <vt:lpstr>Device-Independent I/O Software</vt:lpstr>
      <vt:lpstr>Uniform Interfacing for Device Drivers</vt:lpstr>
      <vt:lpstr>Buffering</vt:lpstr>
      <vt:lpstr>Buffering Gone Amok</vt:lpstr>
      <vt:lpstr>Discussion Questions</vt:lpstr>
      <vt:lpstr>The End is Near</vt:lpstr>
    </vt:vector>
  </TitlesOfParts>
  <Company>WPI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3516 – Computer Networks</dc:title>
  <dc:creator>Craig Shue</dc:creator>
  <cp:lastModifiedBy>Li, Eric</cp:lastModifiedBy>
  <cp:revision>228</cp:revision>
  <dcterms:created xsi:type="dcterms:W3CDTF">2011-08-25T13:36:50Z</dcterms:created>
  <dcterms:modified xsi:type="dcterms:W3CDTF">2024-02-23T13:57:28Z</dcterms:modified>
</cp:coreProperties>
</file>