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966" r:id="rId2"/>
    <p:sldId id="969" r:id="rId3"/>
    <p:sldId id="968" r:id="rId4"/>
    <p:sldId id="970" r:id="rId5"/>
    <p:sldId id="628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932" r:id="rId27"/>
    <p:sldId id="564" r:id="rId28"/>
    <p:sldId id="566" r:id="rId29"/>
    <p:sldId id="934" r:id="rId30"/>
    <p:sldId id="935" r:id="rId31"/>
    <p:sldId id="936" r:id="rId32"/>
    <p:sldId id="937" r:id="rId33"/>
    <p:sldId id="939" r:id="rId34"/>
    <p:sldId id="947" r:id="rId35"/>
    <p:sldId id="948" r:id="rId36"/>
    <p:sldId id="940" r:id="rId37"/>
    <p:sldId id="941" r:id="rId38"/>
    <p:sldId id="578" r:id="rId39"/>
    <p:sldId id="579" r:id="rId40"/>
    <p:sldId id="580" r:id="rId41"/>
    <p:sldId id="581" r:id="rId42"/>
    <p:sldId id="582" r:id="rId43"/>
    <p:sldId id="942" r:id="rId44"/>
    <p:sldId id="943" r:id="rId45"/>
    <p:sldId id="944" r:id="rId46"/>
    <p:sldId id="945" r:id="rId47"/>
    <p:sldId id="946" r:id="rId48"/>
    <p:sldId id="949" r:id="rId49"/>
    <p:sldId id="950" r:id="rId50"/>
    <p:sldId id="951" r:id="rId51"/>
    <p:sldId id="952" r:id="rId52"/>
    <p:sldId id="953" r:id="rId53"/>
    <p:sldId id="967" r:id="rId54"/>
    <p:sldId id="95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01"/>
    <a:srgbClr val="990000"/>
    <a:srgbClr val="FFF7C6"/>
    <a:srgbClr val="AE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37438-1AE1-441A-9B01-4908D29F3B2E}" v="19" dt="2024-02-23T03:06:41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 autoAdjust="0"/>
    <p:restoredTop sz="97230" autoAdjust="0"/>
  </p:normalViewPr>
  <p:slideViewPr>
    <p:cSldViewPr snapToGrid="0" snapToObjects="1">
      <p:cViewPr varScale="1">
        <p:scale>
          <a:sx n="104" d="100"/>
          <a:sy n="104" d="100"/>
        </p:scale>
        <p:origin x="55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s, Taylor" userId="4ba881cd-e7b6-4c55-ad3d-7d28a0220a0f" providerId="ADAL" clId="{872C3B58-764A-4DFD-8395-FED9EE1603B5}"/>
    <pc:docChg chg="modSld">
      <pc:chgData name="Andrews, Taylor" userId="4ba881cd-e7b6-4c55-ad3d-7d28a0220a0f" providerId="ADAL" clId="{872C3B58-764A-4DFD-8395-FED9EE1603B5}" dt="2024-02-23T03:24:08.998" v="15" actId="20577"/>
      <pc:docMkLst>
        <pc:docMk/>
      </pc:docMkLst>
      <pc:sldChg chg="modSp mod">
        <pc:chgData name="Andrews, Taylor" userId="4ba881cd-e7b6-4c55-ad3d-7d28a0220a0f" providerId="ADAL" clId="{872C3B58-764A-4DFD-8395-FED9EE1603B5}" dt="2024-02-23T03:24:08.998" v="15" actId="20577"/>
        <pc:sldMkLst>
          <pc:docMk/>
          <pc:sldMk cId="2359416316" sldId="966"/>
        </pc:sldMkLst>
        <pc:spChg chg="mod">
          <ac:chgData name="Andrews, Taylor" userId="4ba881cd-e7b6-4c55-ad3d-7d28a0220a0f" providerId="ADAL" clId="{872C3B58-764A-4DFD-8395-FED9EE1603B5}" dt="2024-02-23T03:24:08.998" v="15" actId="20577"/>
          <ac:spMkLst>
            <pc:docMk/>
            <pc:sldMk cId="2359416316" sldId="966"/>
            <ac:spMk id="3" creationId="{3EE1FEE5-D291-EB49-8D19-CD239BEE7216}"/>
          </ac:spMkLst>
        </pc:spChg>
      </pc:sldChg>
    </pc:docChg>
  </pc:docChgLst>
  <pc:docChgLst>
    <pc:chgData name="Andrews, Taylor" userId="4ba881cd-e7b6-4c55-ad3d-7d28a0220a0f" providerId="ADAL" clId="{0C437438-1AE1-441A-9B01-4908D29F3B2E}"/>
    <pc:docChg chg="undo redo custSel addSld modSld">
      <pc:chgData name="Andrews, Taylor" userId="4ba881cd-e7b6-4c55-ad3d-7d28a0220a0f" providerId="ADAL" clId="{0C437438-1AE1-441A-9B01-4908D29F3B2E}" dt="2024-02-23T03:06:48.728" v="1137" actId="20577"/>
      <pc:docMkLst>
        <pc:docMk/>
      </pc:docMkLst>
      <pc:sldChg chg="modSp mod">
        <pc:chgData name="Andrews, Taylor" userId="4ba881cd-e7b6-4c55-ad3d-7d28a0220a0f" providerId="ADAL" clId="{0C437438-1AE1-441A-9B01-4908D29F3B2E}" dt="2024-02-23T02:27:45.786" v="49" actId="20577"/>
        <pc:sldMkLst>
          <pc:docMk/>
          <pc:sldMk cId="2388369754" sldId="652"/>
        </pc:sldMkLst>
        <pc:spChg chg="mod">
          <ac:chgData name="Andrews, Taylor" userId="4ba881cd-e7b6-4c55-ad3d-7d28a0220a0f" providerId="ADAL" clId="{0C437438-1AE1-441A-9B01-4908D29F3B2E}" dt="2024-02-23T02:27:45.786" v="49" actId="20577"/>
          <ac:spMkLst>
            <pc:docMk/>
            <pc:sldMk cId="2388369754" sldId="652"/>
            <ac:spMk id="475139" creationId="{00000000-0000-0000-0000-000000000000}"/>
          </ac:spMkLst>
        </pc:spChg>
      </pc:sldChg>
      <pc:sldChg chg="addSp modSp mod">
        <pc:chgData name="Andrews, Taylor" userId="4ba881cd-e7b6-4c55-ad3d-7d28a0220a0f" providerId="ADAL" clId="{0C437438-1AE1-441A-9B01-4908D29F3B2E}" dt="2024-02-23T02:31:24.735" v="63" actId="1076"/>
        <pc:sldMkLst>
          <pc:docMk/>
          <pc:sldMk cId="3088697521" sldId="655"/>
        </pc:sldMkLst>
        <pc:spChg chg="add mod">
          <ac:chgData name="Andrews, Taylor" userId="4ba881cd-e7b6-4c55-ad3d-7d28a0220a0f" providerId="ADAL" clId="{0C437438-1AE1-441A-9B01-4908D29F3B2E}" dt="2024-02-23T02:31:24.735" v="63" actId="1076"/>
          <ac:spMkLst>
            <pc:docMk/>
            <pc:sldMk cId="3088697521" sldId="655"/>
            <ac:spMk id="3" creationId="{5B3AF75C-E372-4BAD-6D66-CA9DCB40D7F2}"/>
          </ac:spMkLst>
        </pc:spChg>
        <pc:picChg chg="add mod">
          <ac:chgData name="Andrews, Taylor" userId="4ba881cd-e7b6-4c55-ad3d-7d28a0220a0f" providerId="ADAL" clId="{0C437438-1AE1-441A-9B01-4908D29F3B2E}" dt="2024-02-23T02:30:45.178" v="54" actId="1076"/>
          <ac:picMkLst>
            <pc:docMk/>
            <pc:sldMk cId="3088697521" sldId="655"/>
            <ac:picMk id="2" creationId="{DFEA2369-DFC8-3B32-DC58-090F9518BC42}"/>
          </ac:picMkLst>
        </pc:picChg>
      </pc:sldChg>
      <pc:sldChg chg="modSp mod">
        <pc:chgData name="Andrews, Taylor" userId="4ba881cd-e7b6-4c55-ad3d-7d28a0220a0f" providerId="ADAL" clId="{0C437438-1AE1-441A-9B01-4908D29F3B2E}" dt="2024-02-23T02:33:30.325" v="75" actId="113"/>
        <pc:sldMkLst>
          <pc:docMk/>
          <pc:sldMk cId="3129354134" sldId="656"/>
        </pc:sldMkLst>
        <pc:spChg chg="mod">
          <ac:chgData name="Andrews, Taylor" userId="4ba881cd-e7b6-4c55-ad3d-7d28a0220a0f" providerId="ADAL" clId="{0C437438-1AE1-441A-9B01-4908D29F3B2E}" dt="2024-02-23T02:33:30.325" v="75" actId="113"/>
          <ac:spMkLst>
            <pc:docMk/>
            <pc:sldMk cId="3129354134" sldId="656"/>
            <ac:spMk id="483331" creationId="{00000000-0000-0000-0000-000000000000}"/>
          </ac:spMkLst>
        </pc:spChg>
      </pc:sldChg>
      <pc:sldChg chg="addSp delSp modSp mod modAnim">
        <pc:chgData name="Andrews, Taylor" userId="4ba881cd-e7b6-4c55-ad3d-7d28a0220a0f" providerId="ADAL" clId="{0C437438-1AE1-441A-9B01-4908D29F3B2E}" dt="2024-02-23T02:40:58.961" v="417"/>
        <pc:sldMkLst>
          <pc:docMk/>
          <pc:sldMk cId="672030249" sldId="659"/>
        </pc:sldMkLst>
        <pc:spChg chg="add mod">
          <ac:chgData name="Andrews, Taylor" userId="4ba881cd-e7b6-4c55-ad3d-7d28a0220a0f" providerId="ADAL" clId="{0C437438-1AE1-441A-9B01-4908D29F3B2E}" dt="2024-02-23T02:35:58.824" v="164" actId="207"/>
          <ac:spMkLst>
            <pc:docMk/>
            <pc:sldMk cId="672030249" sldId="659"/>
            <ac:spMk id="3" creationId="{0982904E-455C-FB9F-9BC0-4C4FD09D5FCD}"/>
          </ac:spMkLst>
        </pc:spChg>
        <pc:spChg chg="add del mod">
          <ac:chgData name="Andrews, Taylor" userId="4ba881cd-e7b6-4c55-ad3d-7d28a0220a0f" providerId="ADAL" clId="{0C437438-1AE1-441A-9B01-4908D29F3B2E}" dt="2024-02-23T02:38:33.470" v="345" actId="11529"/>
          <ac:spMkLst>
            <pc:docMk/>
            <pc:sldMk cId="672030249" sldId="659"/>
            <ac:spMk id="4" creationId="{3FBEE103-03FA-F7D7-4FA2-3CDF2A8FFFCE}"/>
          </ac:spMkLst>
        </pc:spChg>
        <pc:spChg chg="add mod">
          <ac:chgData name="Andrews, Taylor" userId="4ba881cd-e7b6-4c55-ad3d-7d28a0220a0f" providerId="ADAL" clId="{0C437438-1AE1-441A-9B01-4908D29F3B2E}" dt="2024-02-23T02:36:42.172" v="169" actId="1076"/>
          <ac:spMkLst>
            <pc:docMk/>
            <pc:sldMk cId="672030249" sldId="659"/>
            <ac:spMk id="5" creationId="{1B52A641-3DF6-9B9D-092B-65BDBC917252}"/>
          </ac:spMkLst>
        </pc:spChg>
        <pc:spChg chg="add mod">
          <ac:chgData name="Andrews, Taylor" userId="4ba881cd-e7b6-4c55-ad3d-7d28a0220a0f" providerId="ADAL" clId="{0C437438-1AE1-441A-9B01-4908D29F3B2E}" dt="2024-02-23T02:38:30.836" v="336" actId="1076"/>
          <ac:spMkLst>
            <pc:docMk/>
            <pc:sldMk cId="672030249" sldId="659"/>
            <ac:spMk id="6" creationId="{F6FE617E-1C68-E3B4-13C1-C37A2B3064C0}"/>
          </ac:spMkLst>
        </pc:spChg>
        <pc:spChg chg="add mod">
          <ac:chgData name="Andrews, Taylor" userId="4ba881cd-e7b6-4c55-ad3d-7d28a0220a0f" providerId="ADAL" clId="{0C437438-1AE1-441A-9B01-4908D29F3B2E}" dt="2024-02-23T02:39:25.990" v="354" actId="1076"/>
          <ac:spMkLst>
            <pc:docMk/>
            <pc:sldMk cId="672030249" sldId="659"/>
            <ac:spMk id="7" creationId="{0C6AAC5E-4E5E-6125-FD16-A2C4D16032AD}"/>
          </ac:spMkLst>
        </pc:spChg>
        <pc:spChg chg="add mod">
          <ac:chgData name="Andrews, Taylor" userId="4ba881cd-e7b6-4c55-ad3d-7d28a0220a0f" providerId="ADAL" clId="{0C437438-1AE1-441A-9B01-4908D29F3B2E}" dt="2024-02-23T02:39:24.233" v="353" actId="1076"/>
          <ac:spMkLst>
            <pc:docMk/>
            <pc:sldMk cId="672030249" sldId="659"/>
            <ac:spMk id="8" creationId="{ABBDB6E9-38FA-58F3-55FB-0873EBCD9995}"/>
          </ac:spMkLst>
        </pc:spChg>
        <pc:spChg chg="add mod">
          <ac:chgData name="Andrews, Taylor" userId="4ba881cd-e7b6-4c55-ad3d-7d28a0220a0f" providerId="ADAL" clId="{0C437438-1AE1-441A-9B01-4908D29F3B2E}" dt="2024-02-23T02:40:18.083" v="414" actId="1076"/>
          <ac:spMkLst>
            <pc:docMk/>
            <pc:sldMk cId="672030249" sldId="659"/>
            <ac:spMk id="9" creationId="{E940286E-3EA7-225E-4246-EB858D53D847}"/>
          </ac:spMkLst>
        </pc:spChg>
      </pc:sldChg>
      <pc:sldChg chg="modSp mod">
        <pc:chgData name="Andrews, Taylor" userId="4ba881cd-e7b6-4c55-ad3d-7d28a0220a0f" providerId="ADAL" clId="{0C437438-1AE1-441A-9B01-4908D29F3B2E}" dt="2024-02-23T02:41:23.117" v="423" actId="313"/>
        <pc:sldMkLst>
          <pc:docMk/>
          <pc:sldMk cId="275087819" sldId="660"/>
        </pc:sldMkLst>
        <pc:spChg chg="mod">
          <ac:chgData name="Andrews, Taylor" userId="4ba881cd-e7b6-4c55-ad3d-7d28a0220a0f" providerId="ADAL" clId="{0C437438-1AE1-441A-9B01-4908D29F3B2E}" dt="2024-02-23T02:41:23.117" v="423" actId="313"/>
          <ac:spMkLst>
            <pc:docMk/>
            <pc:sldMk cId="275087819" sldId="660"/>
            <ac:spMk id="491523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42:34.164" v="426" actId="20577"/>
        <pc:sldMkLst>
          <pc:docMk/>
          <pc:sldMk cId="3570098103" sldId="935"/>
        </pc:sldMkLst>
        <pc:spChg chg="mod">
          <ac:chgData name="Andrews, Taylor" userId="4ba881cd-e7b6-4c55-ad3d-7d28a0220a0f" providerId="ADAL" clId="{0C437438-1AE1-441A-9B01-4908D29F3B2E}" dt="2024-02-23T02:42:34.164" v="426" actId="20577"/>
          <ac:spMkLst>
            <pc:docMk/>
            <pc:sldMk cId="3570098103" sldId="935"/>
            <ac:spMk id="464899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43:04.333" v="437" actId="20577"/>
        <pc:sldMkLst>
          <pc:docMk/>
          <pc:sldMk cId="1525072341" sldId="937"/>
        </pc:sldMkLst>
        <pc:spChg chg="mod">
          <ac:chgData name="Andrews, Taylor" userId="4ba881cd-e7b6-4c55-ad3d-7d28a0220a0f" providerId="ADAL" clId="{0C437438-1AE1-441A-9B01-4908D29F3B2E}" dt="2024-02-23T02:43:04.333" v="437" actId="20577"/>
          <ac:spMkLst>
            <pc:docMk/>
            <pc:sldMk cId="1525072341" sldId="937"/>
            <ac:spMk id="468995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47:04.842" v="522" actId="27636"/>
        <pc:sldMkLst>
          <pc:docMk/>
          <pc:sldMk cId="3014069658" sldId="943"/>
        </pc:sldMkLst>
        <pc:spChg chg="mod">
          <ac:chgData name="Andrews, Taylor" userId="4ba881cd-e7b6-4c55-ad3d-7d28a0220a0f" providerId="ADAL" clId="{0C437438-1AE1-441A-9B01-4908D29F3B2E}" dt="2024-02-23T02:47:04.842" v="522" actId="27636"/>
          <ac:spMkLst>
            <pc:docMk/>
            <pc:sldMk cId="3014069658" sldId="943"/>
            <ac:spMk id="493571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50:18.611" v="819" actId="20577"/>
        <pc:sldMkLst>
          <pc:docMk/>
          <pc:sldMk cId="1330464835" sldId="945"/>
        </pc:sldMkLst>
        <pc:spChg chg="mod">
          <ac:chgData name="Andrews, Taylor" userId="4ba881cd-e7b6-4c55-ad3d-7d28a0220a0f" providerId="ADAL" clId="{0C437438-1AE1-441A-9B01-4908D29F3B2E}" dt="2024-02-23T02:50:18.611" v="819" actId="20577"/>
          <ac:spMkLst>
            <pc:docMk/>
            <pc:sldMk cId="1330464835" sldId="945"/>
            <ac:spMk id="497667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44:32.813" v="453" actId="20577"/>
        <pc:sldMkLst>
          <pc:docMk/>
          <pc:sldMk cId="3641994810" sldId="948"/>
        </pc:sldMkLst>
        <pc:spChg chg="mod">
          <ac:chgData name="Andrews, Taylor" userId="4ba881cd-e7b6-4c55-ad3d-7d28a0220a0f" providerId="ADAL" clId="{0C437438-1AE1-441A-9B01-4908D29F3B2E}" dt="2024-02-23T02:44:32.813" v="453" actId="20577"/>
          <ac:spMkLst>
            <pc:docMk/>
            <pc:sldMk cId="3641994810" sldId="948"/>
            <ac:spMk id="501763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52:29.745" v="880" actId="27636"/>
        <pc:sldMkLst>
          <pc:docMk/>
          <pc:sldMk cId="406297876" sldId="949"/>
        </pc:sldMkLst>
        <pc:spChg chg="mod">
          <ac:chgData name="Andrews, Taylor" userId="4ba881cd-e7b6-4c55-ad3d-7d28a0220a0f" providerId="ADAL" clId="{0C437438-1AE1-441A-9B01-4908D29F3B2E}" dt="2024-02-23T02:52:29.745" v="880" actId="27636"/>
          <ac:spMkLst>
            <pc:docMk/>
            <pc:sldMk cId="406297876" sldId="949"/>
            <ac:spMk id="503811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52:39.308" v="882" actId="20577"/>
        <pc:sldMkLst>
          <pc:docMk/>
          <pc:sldMk cId="3734545811" sldId="950"/>
        </pc:sldMkLst>
        <pc:spChg chg="mod">
          <ac:chgData name="Andrews, Taylor" userId="4ba881cd-e7b6-4c55-ad3d-7d28a0220a0f" providerId="ADAL" clId="{0C437438-1AE1-441A-9B01-4908D29F3B2E}" dt="2024-02-23T02:52:39.308" v="882" actId="20577"/>
          <ac:spMkLst>
            <pc:docMk/>
            <pc:sldMk cId="3734545811" sldId="950"/>
            <ac:spMk id="505859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54:54.891" v="960" actId="20577"/>
        <pc:sldMkLst>
          <pc:docMk/>
          <pc:sldMk cId="981635884" sldId="952"/>
        </pc:sldMkLst>
        <pc:spChg chg="mod">
          <ac:chgData name="Andrews, Taylor" userId="4ba881cd-e7b6-4c55-ad3d-7d28a0220a0f" providerId="ADAL" clId="{0C437438-1AE1-441A-9B01-4908D29F3B2E}" dt="2024-02-23T02:54:54.891" v="960" actId="20577"/>
          <ac:spMkLst>
            <pc:docMk/>
            <pc:sldMk cId="981635884" sldId="952"/>
            <ac:spMk id="509955" creationId="{00000000-0000-0000-0000-000000000000}"/>
          </ac:spMkLst>
        </pc:spChg>
      </pc:sldChg>
      <pc:sldChg chg="modSp mod">
        <pc:chgData name="Andrews, Taylor" userId="4ba881cd-e7b6-4c55-ad3d-7d28a0220a0f" providerId="ADAL" clId="{0C437438-1AE1-441A-9B01-4908D29F3B2E}" dt="2024-02-23T02:15:27.355" v="19" actId="20577"/>
        <pc:sldMkLst>
          <pc:docMk/>
          <pc:sldMk cId="2359416316" sldId="966"/>
        </pc:sldMkLst>
        <pc:spChg chg="mod">
          <ac:chgData name="Andrews, Taylor" userId="4ba881cd-e7b6-4c55-ad3d-7d28a0220a0f" providerId="ADAL" clId="{0C437438-1AE1-441A-9B01-4908D29F3B2E}" dt="2024-02-23T02:15:27.355" v="19" actId="20577"/>
          <ac:spMkLst>
            <pc:docMk/>
            <pc:sldMk cId="2359416316" sldId="966"/>
            <ac:spMk id="3" creationId="{3EE1FEE5-D291-EB49-8D19-CD239BEE7216}"/>
          </ac:spMkLst>
        </pc:spChg>
      </pc:sldChg>
      <pc:sldChg chg="addSp delSp modSp new mod modAnim">
        <pc:chgData name="Andrews, Taylor" userId="4ba881cd-e7b6-4c55-ad3d-7d28a0220a0f" providerId="ADAL" clId="{0C437438-1AE1-441A-9B01-4908D29F3B2E}" dt="2024-02-23T03:01:12.198" v="1018"/>
        <pc:sldMkLst>
          <pc:docMk/>
          <pc:sldMk cId="1716569959" sldId="968"/>
        </pc:sldMkLst>
        <pc:spChg chg="mod">
          <ac:chgData name="Andrews, Taylor" userId="4ba881cd-e7b6-4c55-ad3d-7d28a0220a0f" providerId="ADAL" clId="{0C437438-1AE1-441A-9B01-4908D29F3B2E}" dt="2024-02-23T02:55:31.734" v="972" actId="20577"/>
          <ac:spMkLst>
            <pc:docMk/>
            <pc:sldMk cId="1716569959" sldId="968"/>
            <ac:spMk id="2" creationId="{453C8AD8-A899-4917-C21F-6A28530FB67F}"/>
          </ac:spMkLst>
        </pc:spChg>
        <pc:spChg chg="del">
          <ac:chgData name="Andrews, Taylor" userId="4ba881cd-e7b6-4c55-ad3d-7d28a0220a0f" providerId="ADAL" clId="{0C437438-1AE1-441A-9B01-4908D29F3B2E}" dt="2024-02-23T02:56:18.762" v="973" actId="22"/>
          <ac:spMkLst>
            <pc:docMk/>
            <pc:sldMk cId="1716569959" sldId="968"/>
            <ac:spMk id="3" creationId="{F4E92716-C150-18D7-19E2-03A3906BCEF1}"/>
          </ac:spMkLst>
        </pc:spChg>
        <pc:spChg chg="add mod">
          <ac:chgData name="Andrews, Taylor" userId="4ba881cd-e7b6-4c55-ad3d-7d28a0220a0f" providerId="ADAL" clId="{0C437438-1AE1-441A-9B01-4908D29F3B2E}" dt="2024-02-23T03:01:00.681" v="1017" actId="1582"/>
          <ac:spMkLst>
            <pc:docMk/>
            <pc:sldMk cId="1716569959" sldId="968"/>
            <ac:spMk id="17" creationId="{51849B7F-2896-5C2E-74FB-8A1204446BFE}"/>
          </ac:spMkLst>
        </pc:spChg>
        <pc:picChg chg="add mod ord">
          <ac:chgData name="Andrews, Taylor" userId="4ba881cd-e7b6-4c55-ad3d-7d28a0220a0f" providerId="ADAL" clId="{0C437438-1AE1-441A-9B01-4908D29F3B2E}" dt="2024-02-23T02:57:35.154" v="984" actId="14100"/>
          <ac:picMkLst>
            <pc:docMk/>
            <pc:sldMk cId="1716569959" sldId="968"/>
            <ac:picMk id="6" creationId="{8DCE109D-284C-B294-3ADC-15414E9870B0}"/>
          </ac:picMkLst>
        </pc:picChg>
        <pc:picChg chg="add mod">
          <ac:chgData name="Andrews, Taylor" userId="4ba881cd-e7b6-4c55-ad3d-7d28a0220a0f" providerId="ADAL" clId="{0C437438-1AE1-441A-9B01-4908D29F3B2E}" dt="2024-02-23T02:59:42.551" v="1006" actId="1076"/>
          <ac:picMkLst>
            <pc:docMk/>
            <pc:sldMk cId="1716569959" sldId="968"/>
            <ac:picMk id="8" creationId="{D40AA440-3619-9D3F-8959-BFA5589F3A35}"/>
          </ac:picMkLst>
        </pc:picChg>
        <pc:picChg chg="add mod">
          <ac:chgData name="Andrews, Taylor" userId="4ba881cd-e7b6-4c55-ad3d-7d28a0220a0f" providerId="ADAL" clId="{0C437438-1AE1-441A-9B01-4908D29F3B2E}" dt="2024-02-23T02:59:41.059" v="1005" actId="1076"/>
          <ac:picMkLst>
            <pc:docMk/>
            <pc:sldMk cId="1716569959" sldId="968"/>
            <ac:picMk id="10" creationId="{54C0A82C-1E71-F362-100C-B9C9B392E26F}"/>
          </ac:picMkLst>
        </pc:picChg>
        <pc:picChg chg="add mod">
          <ac:chgData name="Andrews, Taylor" userId="4ba881cd-e7b6-4c55-ad3d-7d28a0220a0f" providerId="ADAL" clId="{0C437438-1AE1-441A-9B01-4908D29F3B2E}" dt="2024-02-23T03:00:03.392" v="1012" actId="1076"/>
          <ac:picMkLst>
            <pc:docMk/>
            <pc:sldMk cId="1716569959" sldId="968"/>
            <ac:picMk id="12" creationId="{F6AB1396-C2A6-0D5E-EF44-B7E5EDB8A664}"/>
          </ac:picMkLst>
        </pc:picChg>
        <pc:picChg chg="add mod">
          <ac:chgData name="Andrews, Taylor" userId="4ba881cd-e7b6-4c55-ad3d-7d28a0220a0f" providerId="ADAL" clId="{0C437438-1AE1-441A-9B01-4908D29F3B2E}" dt="2024-02-23T02:59:52.579" v="1011" actId="1076"/>
          <ac:picMkLst>
            <pc:docMk/>
            <pc:sldMk cId="1716569959" sldId="968"/>
            <ac:picMk id="14" creationId="{8485F813-CABF-39CA-C68A-DFACB2D6FC34}"/>
          </ac:picMkLst>
        </pc:picChg>
        <pc:picChg chg="add mod">
          <ac:chgData name="Andrews, Taylor" userId="4ba881cd-e7b6-4c55-ad3d-7d28a0220a0f" providerId="ADAL" clId="{0C437438-1AE1-441A-9B01-4908D29F3B2E}" dt="2024-02-23T02:59:49.888" v="1010" actId="1076"/>
          <ac:picMkLst>
            <pc:docMk/>
            <pc:sldMk cId="1716569959" sldId="968"/>
            <ac:picMk id="16" creationId="{148A96AF-F9C7-7CC8-3640-4C30E5E1B21D}"/>
          </ac:picMkLst>
        </pc:picChg>
      </pc:sldChg>
      <pc:sldChg chg="addSp delSp modSp new mod">
        <pc:chgData name="Andrews, Taylor" userId="4ba881cd-e7b6-4c55-ad3d-7d28a0220a0f" providerId="ADAL" clId="{0C437438-1AE1-441A-9B01-4908D29F3B2E}" dt="2024-02-23T03:04:51.022" v="1082" actId="1076"/>
        <pc:sldMkLst>
          <pc:docMk/>
          <pc:sldMk cId="2496697115" sldId="969"/>
        </pc:sldMkLst>
        <pc:spChg chg="mod">
          <ac:chgData name="Andrews, Taylor" userId="4ba881cd-e7b6-4c55-ad3d-7d28a0220a0f" providerId="ADAL" clId="{0C437438-1AE1-441A-9B01-4908D29F3B2E}" dt="2024-02-23T03:01:26.631" v="1032" actId="20577"/>
          <ac:spMkLst>
            <pc:docMk/>
            <pc:sldMk cId="2496697115" sldId="969"/>
            <ac:spMk id="2" creationId="{7971D787-30E5-76D0-96BE-E1BE048FE39B}"/>
          </ac:spMkLst>
        </pc:spChg>
        <pc:spChg chg="add del">
          <ac:chgData name="Andrews, Taylor" userId="4ba881cd-e7b6-4c55-ad3d-7d28a0220a0f" providerId="ADAL" clId="{0C437438-1AE1-441A-9B01-4908D29F3B2E}" dt="2024-02-23T03:02:07.077" v="1035" actId="478"/>
          <ac:spMkLst>
            <pc:docMk/>
            <pc:sldMk cId="2496697115" sldId="969"/>
            <ac:spMk id="3" creationId="{DE572316-5AF6-A5A1-0F42-FD78CFE5B13C}"/>
          </ac:spMkLst>
        </pc:spChg>
        <pc:graphicFrameChg chg="add mod">
          <ac:chgData name="Andrews, Taylor" userId="4ba881cd-e7b6-4c55-ad3d-7d28a0220a0f" providerId="ADAL" clId="{0C437438-1AE1-441A-9B01-4908D29F3B2E}" dt="2024-02-23T03:02:04.448" v="1034"/>
          <ac:graphicFrameMkLst>
            <pc:docMk/>
            <pc:sldMk cId="2496697115" sldId="969"/>
            <ac:graphicFrameMk id="5" creationId="{369996E9-CC72-4993-6E1F-FB07CEF23A34}"/>
          </ac:graphicFrameMkLst>
        </pc:graphicFrameChg>
        <pc:graphicFrameChg chg="add mod modGraphic">
          <ac:chgData name="Andrews, Taylor" userId="4ba881cd-e7b6-4c55-ad3d-7d28a0220a0f" providerId="ADAL" clId="{0C437438-1AE1-441A-9B01-4908D29F3B2E}" dt="2024-02-23T03:04:51.022" v="1082" actId="1076"/>
          <ac:graphicFrameMkLst>
            <pc:docMk/>
            <pc:sldMk cId="2496697115" sldId="969"/>
            <ac:graphicFrameMk id="6" creationId="{369996E9-CC72-4993-6E1F-FB07CEF23A34}"/>
          </ac:graphicFrameMkLst>
        </pc:graphicFrameChg>
      </pc:sldChg>
      <pc:sldChg chg="modSp new mod">
        <pc:chgData name="Andrews, Taylor" userId="4ba881cd-e7b6-4c55-ad3d-7d28a0220a0f" providerId="ADAL" clId="{0C437438-1AE1-441A-9B01-4908D29F3B2E}" dt="2024-02-23T03:06:48.728" v="1137" actId="20577"/>
        <pc:sldMkLst>
          <pc:docMk/>
          <pc:sldMk cId="3959196107" sldId="970"/>
        </pc:sldMkLst>
        <pc:spChg chg="mod">
          <ac:chgData name="Andrews, Taylor" userId="4ba881cd-e7b6-4c55-ad3d-7d28a0220a0f" providerId="ADAL" clId="{0C437438-1AE1-441A-9B01-4908D29F3B2E}" dt="2024-02-23T03:06:48.728" v="1137" actId="20577"/>
          <ac:spMkLst>
            <pc:docMk/>
            <pc:sldMk cId="3959196107" sldId="970"/>
            <ac:spMk id="2" creationId="{D3AAF8C1-C5C3-B8F9-DD13-629DCF2DDE65}"/>
          </ac:spMkLst>
        </pc:spChg>
        <pc:spChg chg="mod">
          <ac:chgData name="Andrews, Taylor" userId="4ba881cd-e7b6-4c55-ad3d-7d28a0220a0f" providerId="ADAL" clId="{0C437438-1AE1-441A-9B01-4908D29F3B2E}" dt="2024-02-23T03:06:22.369" v="1119" actId="20577"/>
          <ac:spMkLst>
            <pc:docMk/>
            <pc:sldMk cId="3959196107" sldId="970"/>
            <ac:spMk id="3" creationId="{8DFAD321-E3CA-D3E6-15A4-1F15BD467265}"/>
          </ac:spMkLst>
        </pc:sp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wpi0-my.sharepoint.com/personal/tha_wpi_edu/Documents/Teaching/CS3013/C24/Syllabus/active_avg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'Post Project 2'!$T$2:$T$83</cx:f>
        <cx:lvl ptCount="82" formatCode="General">
          <cx:pt idx="0">92.560000000000002</cx:pt>
          <cx:pt idx="2">91.269999999999996</cx:pt>
          <cx:pt idx="3">81.209999999999994</cx:pt>
          <cx:pt idx="4">73.930000000000007</cx:pt>
          <cx:pt idx="5">84.819999999999993</cx:pt>
          <cx:pt idx="6">63.270000000000003</cx:pt>
          <cx:pt idx="7">89.879999999999995</cx:pt>
          <cx:pt idx="8">82.359999999999999</cx:pt>
          <cx:pt idx="9">88.989999999999995</cx:pt>
          <cx:pt idx="10">78.379999999999995</cx:pt>
          <cx:pt idx="11">95.540000000000006</cx:pt>
          <cx:pt idx="12">73.120000000000005</cx:pt>
          <cx:pt idx="13">94.849999999999994</cx:pt>
          <cx:pt idx="14">91.370000000000005</cx:pt>
          <cx:pt idx="15">93.060000000000002</cx:pt>
          <cx:pt idx="16">96.129999999999995</cx:pt>
          <cx:pt idx="18">81.760000000000005</cx:pt>
          <cx:pt idx="19">86.519999999999996</cx:pt>
          <cx:pt idx="20">94.939999999999998</cx:pt>
          <cx:pt idx="21">67.319999999999993</cx:pt>
          <cx:pt idx="22">97.319999999999993</cx:pt>
          <cx:pt idx="23">91.939999999999998</cx:pt>
          <cx:pt idx="24">94.939999999999998</cx:pt>
          <cx:pt idx="25">79.659999999999997</cx:pt>
          <cx:pt idx="26">87.879999999999995</cx:pt>
          <cx:pt idx="27">86.510000000000005</cx:pt>
          <cx:pt idx="29">78.189999999999998</cx:pt>
          <cx:pt idx="30">94.049999999999997</cx:pt>
          <cx:pt idx="31">90.959999999999994</cx:pt>
          <cx:pt idx="32">83.819999999999993</cx:pt>
          <cx:pt idx="33">85.879999999999995</cx:pt>
          <cx:pt idx="35">78.519999999999996</cx:pt>
          <cx:pt idx="36">80.900000000000006</cx:pt>
          <cx:pt idx="37">91.629999999999995</cx:pt>
          <cx:pt idx="38">86.540000000000006</cx:pt>
          <cx:pt idx="39">72.849999999999994</cx:pt>
          <cx:pt idx="40">81.980000000000004</cx:pt>
          <cx:pt idx="41">98.810000000000002</cx:pt>
          <cx:pt idx="42">95.829999999999998</cx:pt>
          <cx:pt idx="43">73.810000000000002</cx:pt>
          <cx:pt idx="44">86.760000000000005</cx:pt>
          <cx:pt idx="45">94.640000000000001</cx:pt>
          <cx:pt idx="46">89.569999999999993</cx:pt>
          <cx:pt idx="47">92.859999999999999</cx:pt>
          <cx:pt idx="48">91.900000000000006</cx:pt>
          <cx:pt idx="49">95.819999999999993</cx:pt>
          <cx:pt idx="50">83.540000000000006</cx:pt>
          <cx:pt idx="51">91.25</cx:pt>
          <cx:pt idx="52">87.430000000000007</cx:pt>
          <cx:pt idx="53">78.950000000000003</cx:pt>
          <cx:pt idx="54">90.760000000000005</cx:pt>
          <cx:pt idx="55">90.420000000000002</cx:pt>
          <cx:pt idx="56">73.370000000000005</cx:pt>
          <cx:pt idx="57">91.069999999999993</cx:pt>
          <cx:pt idx="58">84.519999999999996</cx:pt>
          <cx:pt idx="59">94.049999999999997</cx:pt>
          <cx:pt idx="60">79.760000000000005</cx:pt>
          <cx:pt idx="61">85.680000000000007</cx:pt>
          <cx:pt idx="62">87.799999999999997</cx:pt>
          <cx:pt idx="63">85.340000000000003</cx:pt>
          <cx:pt idx="64">87.989999999999995</cx:pt>
          <cx:pt idx="65">90.680000000000007</cx:pt>
          <cx:pt idx="66">94.640000000000001</cx:pt>
          <cx:pt idx="67">97.620000000000005</cx:pt>
          <cx:pt idx="68">94.849999999999994</cx:pt>
          <cx:pt idx="69">81.439999999999998</cx:pt>
          <cx:pt idx="70">85.870000000000005</cx:pt>
          <cx:pt idx="71">91.019999999999996</cx:pt>
          <cx:pt idx="72">89.290000000000006</cx:pt>
          <cx:pt idx="74">91.629999999999995</cx:pt>
          <cx:pt idx="75">96.129999999999995</cx:pt>
          <cx:pt idx="76">83.849999999999994</cx:pt>
          <cx:pt idx="77">93.450000000000003</cx:pt>
          <cx:pt idx="78">90.680000000000007</cx:pt>
          <cx:pt idx="79">77.510000000000005</cx:pt>
          <cx:pt idx="80">85.969999999999999</cx:pt>
          <cx:pt idx="81">95.769999999999996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Overall Averages  2/20/24  </a:t>
            </a:r>
            <a:r>
              <a:rPr lang="en-US" sz="14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(-Project 3)</a:t>
            </a:r>
          </a:p>
        </cx:rich>
      </cx:tx>
    </cx:title>
    <cx:plotArea>
      <cx:plotAreaRegion>
        <cx:series layoutId="clusteredColumn" uniqueId="{5F988FD3-0945-48F8-89E3-15D897D2E74C}">
          <cx:dataPt idx="0">
            <cx:spPr>
              <a:solidFill>
                <a:srgbClr val="F79646">
                  <a:lumMod val="75000"/>
                </a:srgbClr>
              </a:solidFill>
            </cx:spPr>
          </cx:dataPt>
          <cx:dataPt idx="1">
            <cx:spPr>
              <a:solidFill>
                <a:srgbClr val="F79646">
                  <a:lumMod val="75000"/>
                </a:srgbClr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2A980-DEAA-40BE-AC0A-30EA8B5357A1}" type="slidenum">
              <a:rPr lang="en-US"/>
              <a:pPr/>
              <a:t>17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9C677-3FDA-4703-933F-AA21DB851CE4}" type="slidenum">
              <a:rPr lang="en-US"/>
              <a:pPr/>
              <a:t>27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BF9C3-6ADB-4870-9713-CF2E5DA4E5C9}" type="slidenum">
              <a:rPr lang="en-US"/>
              <a:pPr/>
              <a:t>28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26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8502F-658F-48F3-AB68-C71C630A74FB}" type="slidenum">
              <a:rPr lang="en-US"/>
              <a:pPr/>
              <a:t>29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0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3047C-BE30-4873-80F5-8DCAE5B137A1}" type="slidenum">
              <a:rPr lang="en-US"/>
              <a:pPr/>
              <a:t>30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59FB3-24B0-4750-B22B-C8EF0E567EE7}" type="slidenum">
              <a:rPr lang="en-US"/>
              <a:pPr/>
              <a:t>31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4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BE230-0DA0-4E9B-8C13-6CBF5C420613}" type="slidenum">
              <a:rPr lang="en-US"/>
              <a:pPr/>
              <a:t>32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0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3EA7-F42F-4386-8A1F-296F7321F731}" type="slidenum">
              <a:rPr lang="en-US"/>
              <a:pPr/>
              <a:t>33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62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B28F6-8B1D-49C9-89B0-51F2AAFB73D4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3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BC3DF-35D8-44B0-BFD2-EF99FE7CB30A}" type="slidenum">
              <a:rPr lang="en-US"/>
              <a:pPr/>
              <a:t>35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7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0CCED-79ED-4550-BACE-CB10EA398E96}" type="slidenum">
              <a:rPr lang="en-US"/>
              <a:pPr/>
              <a:t>36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0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9B2E8-3139-4294-A5A4-6DB33B3045ED}" type="slidenum">
              <a:rPr lang="en-US"/>
              <a:pPr/>
              <a:t>18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2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BA8F7-4425-4051-A392-8F36F02AA488}" type="slidenum">
              <a:rPr lang="en-US"/>
              <a:pPr/>
              <a:t>37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E6095-4749-4110-8575-5636AFD598A7}" type="slidenum">
              <a:rPr lang="en-US"/>
              <a:pPr/>
              <a:t>38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9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1D85B-1D9A-4FF1-88E4-FF1301BAA9E6}" type="slidenum">
              <a:rPr lang="en-US"/>
              <a:pPr/>
              <a:t>39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1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5125D-4C7B-425D-93CA-00EDC04246C2}" type="slidenum">
              <a:rPr lang="en-US"/>
              <a:pPr/>
              <a:t>40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8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EF1AA-ADE3-4421-90FC-039181955FE0}" type="slidenum">
              <a:rPr lang="en-US"/>
              <a:pPr/>
              <a:t>41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7106A-F42D-4176-9B0D-3A45E1E339DF}" type="slidenum">
              <a:rPr lang="en-US"/>
              <a:pPr/>
              <a:t>42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1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DD996-74E3-40AE-8191-3C48B22FA26D}" type="slidenum">
              <a:rPr lang="en-US"/>
              <a:pPr/>
              <a:t>43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6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AA6D7-2232-4CA7-AF5E-A1139455833F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7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E86D8-9BF0-4E2B-878E-7137DB403582}" type="slidenum">
              <a:rPr lang="en-US"/>
              <a:pPr/>
              <a:t>45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6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DF21F-2CBE-4666-8BF0-C232C01DA057}" type="slidenum">
              <a:rPr lang="en-US"/>
              <a:pPr/>
              <a:t>46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73FDA-FCE6-4F81-9240-A253CA513A93}" type="slidenum">
              <a:rPr lang="en-US"/>
              <a:pPr/>
              <a:t>19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4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B75A2-A9D4-4924-BC30-0F30B245816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4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8C4E2-B1AC-43FD-B9E7-6174E3C4A5B3}" type="slidenum">
              <a:rPr lang="en-US"/>
              <a:pPr/>
              <a:t>48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1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B9C69-7282-4208-95A9-0F86B70BE470}" type="slidenum">
              <a:rPr lang="en-US"/>
              <a:pPr/>
              <a:t>49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4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A29F9-E7E6-4CE8-A2CF-5280D2545F10}" type="slidenum">
              <a:rPr lang="en-US"/>
              <a:pPr/>
              <a:t>50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8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FF3FC-26D5-4B2A-9CD9-6B36B764B8C4}" type="slidenum">
              <a:rPr lang="en-US"/>
              <a:pPr/>
              <a:t>51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53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7E0F2-AB67-4125-B5C8-FD3956FC449C}" type="slidenum">
              <a:rPr lang="en-US"/>
              <a:pPr/>
              <a:t>52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0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12FD1-7D30-485F-9456-ED49D8E6AC33}" type="slidenum">
              <a:rPr lang="en-US"/>
              <a:pPr/>
              <a:t>20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9B277-6B02-427D-95E5-C17B83DD09A0}" type="slidenum">
              <a:rPr lang="en-US"/>
              <a:pPr/>
              <a:t>21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C78C4-396D-4B83-86E7-EE1F670576E3}" type="slidenum">
              <a:rPr lang="en-US"/>
              <a:pPr/>
              <a:t>22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1716-CCB2-44A4-8D68-9A630511A3EF}" type="slidenum">
              <a:rPr lang="en-US"/>
              <a:pPr/>
              <a:t>23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576EA-2A6E-430A-ADDC-9B94DAAA34FB}" type="slidenum">
              <a:rPr lang="en-US"/>
              <a:pPr/>
              <a:t>24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F1615-B528-42B8-B2F1-371B1C98F111}" type="slidenum">
              <a:rPr lang="en-US"/>
              <a:pPr/>
              <a:t>25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27200"/>
            <a:ext cx="8204200" cy="4445000"/>
          </a:xfrm>
        </p:spPr>
        <p:txBody>
          <a:bodyPr/>
          <a:lstStyle>
            <a:lvl1pPr algn="l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565900"/>
            <a:ext cx="87122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xthephoto.com/images/content/8-bit-vs-16-bit-depth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wpi3013c01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7503-7E41-2146-B268-72FFB530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FEE5-D291-EB49-8D19-CD239BEE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/>
          </a:bodyPr>
          <a:lstStyle/>
          <a:p>
            <a:r>
              <a:rPr lang="en-US" dirty="0"/>
              <a:t>Course Evaluations</a:t>
            </a:r>
          </a:p>
          <a:p>
            <a:pPr lvl="1"/>
            <a:r>
              <a:rPr lang="en-US" dirty="0"/>
              <a:t>Tuesday: Class as-a-whole, Instructor</a:t>
            </a:r>
          </a:p>
          <a:p>
            <a:pPr lvl="1"/>
            <a:r>
              <a:rPr lang="en-US" dirty="0"/>
              <a:t>Friday: TAs</a:t>
            </a:r>
          </a:p>
          <a:p>
            <a:r>
              <a:rPr lang="en-US" dirty="0"/>
              <a:t>Project 4</a:t>
            </a:r>
          </a:p>
          <a:p>
            <a:pPr lvl="1"/>
            <a:r>
              <a:rPr lang="en-US" dirty="0"/>
              <a:t>Checkpoint: Friday </a:t>
            </a:r>
            <a:r>
              <a:rPr lang="en-US"/>
              <a:t>(Tonight)</a:t>
            </a:r>
            <a:endParaRPr lang="en-US" dirty="0"/>
          </a:p>
          <a:p>
            <a:pPr lvl="1"/>
            <a:r>
              <a:rPr lang="en-US" dirty="0"/>
              <a:t>Final Submission: Wednesday</a:t>
            </a:r>
          </a:p>
          <a:p>
            <a:r>
              <a:rPr lang="en-US" dirty="0"/>
              <a:t>Discussion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1730-58D1-3F43-9281-EC90A4F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27652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interrupt service procedure.</a:t>
            </a:r>
          </a:p>
          <a:p>
            <a:r>
              <a:rPr lang="en-US"/>
              <a:t>Choose which process to run next.</a:t>
            </a:r>
          </a:p>
          <a:p>
            <a:r>
              <a:rPr lang="en-US"/>
              <a:t>Set up the MMU context for the process to run next.</a:t>
            </a:r>
          </a:p>
          <a:p>
            <a:r>
              <a:rPr lang="en-US"/>
              <a:t>Load the new process</a:t>
            </a:r>
            <a:r>
              <a:rPr lang="ja-JP" altLang="en-US"/>
              <a:t>’</a:t>
            </a:r>
            <a:r>
              <a:rPr lang="en-US"/>
              <a:t> registers, including its PSW.</a:t>
            </a:r>
          </a:p>
          <a:p>
            <a:r>
              <a:rPr lang="en-US"/>
              <a:t>Start running the new process.</a:t>
            </a:r>
          </a:p>
        </p:txBody>
      </p:sp>
    </p:spTree>
    <p:extLst>
      <p:ext uri="{BB962C8B-B14F-4D97-AF65-F5344CB8AC3E}">
        <p14:creationId xmlns:p14="http://schemas.microsoft.com/office/powerpoint/2010/main" val="289656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Drivers</a:t>
            </a:r>
          </a:p>
        </p:txBody>
      </p:sp>
      <p:sp>
        <p:nvSpPr>
          <p:cNvPr id="28674" name="Content Placeholder 5"/>
          <p:cNvSpPr>
            <a:spLocks noGrp="1"/>
          </p:cNvSpPr>
          <p:nvPr>
            <p:ph idx="1"/>
          </p:nvPr>
        </p:nvSpPr>
        <p:spPr>
          <a:xfrm>
            <a:off x="457200" y="1418897"/>
            <a:ext cx="3326524" cy="4887309"/>
          </a:xfrm>
        </p:spPr>
        <p:txBody>
          <a:bodyPr>
            <a:normAutofit fontScale="92500"/>
          </a:bodyPr>
          <a:lstStyle/>
          <a:p>
            <a:r>
              <a:rPr lang="en-US" dirty="0"/>
              <a:t>Logical positioning of device drivers.</a:t>
            </a:r>
          </a:p>
          <a:p>
            <a:r>
              <a:rPr lang="en-US" dirty="0"/>
              <a:t>In reality all communication between drivers and device controllers goes over the bus.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378550"/>
            <a:ext cx="5476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Device-Independent I/O Software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of the device-independent I/O software.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096009"/>
            <a:ext cx="60579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3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Uniform Interfacing for Device Drivers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878467"/>
            <a:ext cx="82772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84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997513"/>
            <a:ext cx="8229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16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Gone Amok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1724"/>
            <a:ext cx="8338562" cy="405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99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User-Space I/O Software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0" y="2334118"/>
            <a:ext cx="82645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19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Special kind of Device</a:t>
            </a:r>
            <a:br>
              <a:rPr lang="en-US" dirty="0"/>
            </a:br>
            <a:r>
              <a:rPr lang="en-US" dirty="0"/>
              <a:t>The Graphical User Interface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aka</a:t>
            </a:r>
            <a:r>
              <a:rPr lang="en-US" dirty="0"/>
              <a:t>, the </a:t>
            </a:r>
            <a:r>
              <a:rPr lang="en-US" i="1" dirty="0"/>
              <a:t>bitmapped</a:t>
            </a:r>
            <a:r>
              <a:rPr lang="en-US" dirty="0"/>
              <a:t> display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 IBM language: “all points addressable”</a:t>
            </a:r>
          </a:p>
          <a:p>
            <a:pPr>
              <a:lnSpc>
                <a:spcPct val="90000"/>
              </a:lnSpc>
            </a:pPr>
            <a:r>
              <a:rPr lang="en-US" dirty="0"/>
              <a:t>300K </a:t>
            </a:r>
            <a:r>
              <a:rPr lang="en-US" i="1" dirty="0"/>
              <a:t>pixels</a:t>
            </a:r>
            <a:r>
              <a:rPr lang="en-US" dirty="0"/>
              <a:t> to </a:t>
            </a:r>
            <a:r>
              <a:rPr lang="en-US" strike="sngStrike" dirty="0"/>
              <a:t>2M</a:t>
            </a:r>
            <a:r>
              <a:rPr lang="en-US" dirty="0"/>
              <a:t> </a:t>
            </a:r>
            <a:r>
              <a:rPr lang="en-US" i="1" dirty="0"/>
              <a:t>33.2M pixels (8k TV)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Each pixel may be separated written</a:t>
            </a:r>
          </a:p>
          <a:p>
            <a:pPr>
              <a:lnSpc>
                <a:spcPct val="90000"/>
              </a:lnSpc>
            </a:pPr>
            <a:r>
              <a:rPr lang="en-US" dirty="0"/>
              <a:t>Collectively, they create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Windows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Graphics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Images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Videos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38836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"/>
            <a:ext cx="7772400" cy="1143000"/>
          </a:xfrm>
        </p:spPr>
        <p:txBody>
          <a:bodyPr/>
          <a:lstStyle/>
          <a:p>
            <a:r>
              <a:rPr lang="en-US" dirty="0"/>
              <a:t>GUI Device — early days</a:t>
            </a:r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67386" y="1285898"/>
            <a:ext cx="5410200" cy="2971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Bitmap in main memory</a:t>
            </a:r>
          </a:p>
          <a:p>
            <a:r>
              <a:rPr lang="en-US" sz="2400" dirty="0"/>
              <a:t>All output via library routines to bitmap</a:t>
            </a:r>
          </a:p>
          <a:p>
            <a:pPr lvl="2"/>
            <a:r>
              <a:rPr lang="en-US" sz="1800" dirty="0"/>
              <a:t>Entirely (or mostly) in user space</a:t>
            </a:r>
          </a:p>
          <a:p>
            <a:r>
              <a:rPr lang="en-US" sz="2400" dirty="0"/>
              <a:t>Controller, an automaton to do:–</a:t>
            </a:r>
          </a:p>
          <a:p>
            <a:pPr lvl="2"/>
            <a:r>
              <a:rPr lang="en-US" sz="1800" dirty="0"/>
              <a:t>D-A conversion (digital to analog video)</a:t>
            </a:r>
          </a:p>
          <a:p>
            <a:pPr lvl="2"/>
            <a:r>
              <a:rPr lang="en-US" sz="1800" dirty="0"/>
              <a:t>60+ Hz refresh rate</a:t>
            </a:r>
          </a:p>
          <a:p>
            <a:pPr lvl="2"/>
            <a:r>
              <a:rPr lang="en-US" sz="1800" dirty="0"/>
              <a:t>“clock” interrupt at top of each frame</a:t>
            </a:r>
          </a:p>
        </p:txBody>
      </p:sp>
      <p:sp>
        <p:nvSpPr>
          <p:cNvPr id="477186" name="AutoShape 2"/>
          <p:cNvSpPr>
            <a:spLocks noChangeArrowheads="1"/>
          </p:cNvSpPr>
          <p:nvPr/>
        </p:nvSpPr>
        <p:spPr bwMode="auto">
          <a:xfrm>
            <a:off x="3657600" y="5987029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1143000" y="4234429"/>
            <a:ext cx="25146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dirty="0">
                <a:solidFill>
                  <a:schemeClr val="bg1"/>
                </a:solidFill>
                <a:latin typeface="Arial"/>
              </a:rPr>
              <a:t>Main Memory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1981200" y="2939029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Arial"/>
              </a:rPr>
              <a:t>CPU</a:t>
            </a: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2209800" y="3701029"/>
            <a:ext cx="381000" cy="533400"/>
          </a:xfrm>
          <a:prstGeom prst="upDownArrow">
            <a:avLst>
              <a:gd name="adj1" fmla="val 50000"/>
              <a:gd name="adj2" fmla="val 2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77192" name="Rectangle 8"/>
          <p:cNvSpPr>
            <a:spLocks noChangeArrowheads="1"/>
          </p:cNvSpPr>
          <p:nvPr/>
        </p:nvSpPr>
        <p:spPr bwMode="auto">
          <a:xfrm>
            <a:off x="2743200" y="5606029"/>
            <a:ext cx="914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dirty="0">
                <a:latin typeface="Arial"/>
              </a:rPr>
              <a:t>Bitmap</a:t>
            </a:r>
          </a:p>
        </p:txBody>
      </p:sp>
      <p:sp>
        <p:nvSpPr>
          <p:cNvPr id="477193" name="monitor"/>
          <p:cNvSpPr>
            <a:spLocks noEditPoints="1" noChangeArrowheads="1"/>
          </p:cNvSpPr>
          <p:nvPr/>
        </p:nvSpPr>
        <p:spPr bwMode="auto">
          <a:xfrm>
            <a:off x="6019800" y="4539229"/>
            <a:ext cx="1809750" cy="1809750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7194" name="Rectangle 10"/>
          <p:cNvSpPr>
            <a:spLocks noChangeArrowheads="1"/>
          </p:cNvSpPr>
          <p:nvPr/>
        </p:nvSpPr>
        <p:spPr bwMode="auto">
          <a:xfrm>
            <a:off x="4257639" y="5760701"/>
            <a:ext cx="1082748" cy="64633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dirty="0">
                <a:latin typeface="Arial"/>
              </a:rPr>
              <a:t>Digital to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Analog</a:t>
            </a:r>
          </a:p>
        </p:txBody>
      </p:sp>
      <p:cxnSp>
        <p:nvCxnSpPr>
          <p:cNvPr id="477195" name="AutoShape 11"/>
          <p:cNvCxnSpPr>
            <a:cxnSpLocks noChangeShapeType="1"/>
            <a:stCxn id="477194" idx="3"/>
            <a:endCxn id="477193" idx="3"/>
          </p:cNvCxnSpPr>
          <p:nvPr/>
        </p:nvCxnSpPr>
        <p:spPr bwMode="auto">
          <a:xfrm flipV="1">
            <a:off x="5340387" y="5419639"/>
            <a:ext cx="679413" cy="664228"/>
          </a:xfrm>
          <a:prstGeom prst="curvedConnector5">
            <a:avLst>
              <a:gd name="adj1" fmla="val 50000"/>
              <a:gd name="adj2" fmla="val 266962"/>
              <a:gd name="adj3" fmla="val 13364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7196" name="Text Box 12"/>
          <p:cNvSpPr txBox="1">
            <a:spLocks noChangeArrowheads="1"/>
          </p:cNvSpPr>
          <p:nvPr/>
        </p:nvSpPr>
        <p:spPr bwMode="auto">
          <a:xfrm rot="-3430636">
            <a:off x="5091597" y="5048461"/>
            <a:ext cx="7057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>
                <a:latin typeface="Arial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9217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Device — Displaying Text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524000"/>
            <a:ext cx="77724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Font: an array of bitmaps, one per character</a:t>
            </a:r>
          </a:p>
          <a:p>
            <a:pPr lvl="2"/>
            <a:r>
              <a:rPr lang="en-US" dirty="0"/>
              <a:t>Designed to be pleasing to eye</a:t>
            </a:r>
          </a:p>
          <a:p>
            <a:r>
              <a:rPr lang="en-US" i="1" dirty="0" err="1"/>
              <a:t>bitblt</a:t>
            </a:r>
            <a:r>
              <a:rPr lang="en-US" i="1" dirty="0"/>
              <a:t>:</a:t>
            </a:r>
            <a:r>
              <a:rPr lang="en-US" dirty="0"/>
              <a:t> (</a:t>
            </a:r>
            <a:r>
              <a:rPr lang="en-US" i="1" dirty="0"/>
              <a:t>Bit</a:t>
            </a:r>
            <a:r>
              <a:rPr lang="en-US" dirty="0"/>
              <a:t>-oriented </a:t>
            </a:r>
            <a:r>
              <a:rPr lang="en-US" i="1" dirty="0"/>
              <a:t>Bl</a:t>
            </a:r>
            <a:r>
              <a:rPr lang="en-US" dirty="0"/>
              <a:t>ock </a:t>
            </a:r>
            <a:r>
              <a:rPr lang="en-US" i="1" dirty="0"/>
              <a:t>T</a:t>
            </a:r>
            <a:r>
              <a:rPr lang="en-US" dirty="0"/>
              <a:t>ransfer)</a:t>
            </a:r>
          </a:p>
          <a:p>
            <a:pPr lvl="2"/>
            <a:r>
              <a:rPr lang="en-US" dirty="0"/>
              <a:t>An operation to copy a rectangular array of pixels from one bitmap to another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76400" y="4156075"/>
            <a:ext cx="7162800" cy="1787525"/>
            <a:chOff x="762000" y="4156075"/>
            <a:chExt cx="7162800" cy="1787525"/>
          </a:xfrm>
        </p:grpSpPr>
        <p:sp>
          <p:nvSpPr>
            <p:cNvPr id="479236" name="Rectangle 4"/>
            <p:cNvSpPr>
              <a:spLocks noChangeArrowheads="1"/>
            </p:cNvSpPr>
            <p:nvPr/>
          </p:nvSpPr>
          <p:spPr bwMode="auto">
            <a:xfrm>
              <a:off x="762000" y="42672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800" b="1" i="1" dirty="0">
                  <a:solidFill>
                    <a:srgbClr val="FFFFFF"/>
                  </a:solidFill>
                  <a:latin typeface="Arial"/>
                </a:rPr>
                <a:t>A</a:t>
              </a:r>
            </a:p>
          </p:txBody>
        </p:sp>
        <p:sp>
          <p:nvSpPr>
            <p:cNvPr id="479237" name="Rectangle 5"/>
            <p:cNvSpPr>
              <a:spLocks noChangeArrowheads="1"/>
            </p:cNvSpPr>
            <p:nvPr/>
          </p:nvSpPr>
          <p:spPr bwMode="auto">
            <a:xfrm>
              <a:off x="1143000" y="42672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800" b="1" i="1" dirty="0">
                  <a:solidFill>
                    <a:srgbClr val="FFFFFF"/>
                  </a:solidFill>
                  <a:latin typeface="Arial"/>
                </a:rPr>
                <a:t>B</a:t>
              </a:r>
            </a:p>
          </p:txBody>
        </p:sp>
        <p:sp>
          <p:nvSpPr>
            <p:cNvPr id="479238" name="Rectangle 6"/>
            <p:cNvSpPr>
              <a:spLocks noChangeArrowheads="1"/>
            </p:cNvSpPr>
            <p:nvPr/>
          </p:nvSpPr>
          <p:spPr bwMode="auto">
            <a:xfrm>
              <a:off x="1524000" y="42672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800" b="1" i="1" dirty="0">
                  <a:solidFill>
                    <a:srgbClr val="FFFFFF"/>
                  </a:solidFill>
                  <a:latin typeface="Arial"/>
                </a:rPr>
                <a:t>C</a:t>
              </a:r>
            </a:p>
          </p:txBody>
        </p:sp>
        <p:sp>
          <p:nvSpPr>
            <p:cNvPr id="479239" name="Rectangle 7"/>
            <p:cNvSpPr>
              <a:spLocks noChangeArrowheads="1"/>
            </p:cNvSpPr>
            <p:nvPr/>
          </p:nvSpPr>
          <p:spPr bwMode="auto">
            <a:xfrm>
              <a:off x="1905000" y="42672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800" b="1" i="1" dirty="0">
                  <a:solidFill>
                    <a:srgbClr val="FFFFFF"/>
                  </a:solidFill>
                  <a:latin typeface="Arial"/>
                </a:rPr>
                <a:t>D</a:t>
              </a:r>
            </a:p>
          </p:txBody>
        </p:sp>
        <p:sp>
          <p:nvSpPr>
            <p:cNvPr id="479240" name="Rectangle 8"/>
            <p:cNvSpPr>
              <a:spLocks noChangeArrowheads="1"/>
            </p:cNvSpPr>
            <p:nvPr/>
          </p:nvSpPr>
          <p:spPr bwMode="auto">
            <a:xfrm>
              <a:off x="2286000" y="42672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800" b="1" i="1" dirty="0">
                  <a:solidFill>
                    <a:srgbClr val="FFFFFF"/>
                  </a:solidFill>
                  <a:latin typeface="Arial"/>
                </a:rPr>
                <a:t>E</a:t>
              </a:r>
            </a:p>
          </p:txBody>
        </p:sp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667000" y="42672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800" b="1" i="1" dirty="0">
                  <a:solidFill>
                    <a:srgbClr val="FFFFFF"/>
                  </a:solidFill>
                  <a:latin typeface="Arial"/>
                </a:rPr>
                <a:t>F</a:t>
              </a:r>
            </a:p>
          </p:txBody>
        </p:sp>
        <p:sp>
          <p:nvSpPr>
            <p:cNvPr id="479242" name="Text Box 10"/>
            <p:cNvSpPr txBox="1">
              <a:spLocks noChangeArrowheads="1"/>
            </p:cNvSpPr>
            <p:nvPr/>
          </p:nvSpPr>
          <p:spPr bwMode="auto">
            <a:xfrm>
              <a:off x="3032125" y="415607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latin typeface="Arial"/>
                </a:rPr>
                <a:t>…</a:t>
              </a:r>
            </a:p>
          </p:txBody>
        </p:sp>
        <p:sp>
          <p:nvSpPr>
            <p:cNvPr id="479243" name="Rectangle 11"/>
            <p:cNvSpPr>
              <a:spLocks noChangeArrowheads="1"/>
            </p:cNvSpPr>
            <p:nvPr/>
          </p:nvSpPr>
          <p:spPr bwMode="auto">
            <a:xfrm>
              <a:off x="5257800" y="4191000"/>
              <a:ext cx="2667000" cy="1752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latin typeface="Arial"/>
                </a:rPr>
                <a:t>Bitmap</a:t>
              </a:r>
            </a:p>
          </p:txBody>
        </p:sp>
        <p:sp>
          <p:nvSpPr>
            <p:cNvPr id="479244" name="Text Box 12"/>
            <p:cNvSpPr txBox="1">
              <a:spLocks noChangeArrowheads="1"/>
            </p:cNvSpPr>
            <p:nvPr/>
          </p:nvSpPr>
          <p:spPr bwMode="auto">
            <a:xfrm>
              <a:off x="3108325" y="5146675"/>
              <a:ext cx="910951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i="1" dirty="0" err="1">
                  <a:latin typeface="Arial"/>
                </a:rPr>
                <a:t>bitblt</a:t>
              </a:r>
              <a:endParaRPr lang="en-US" sz="2400" i="1" dirty="0">
                <a:latin typeface="Arial"/>
              </a:endParaRPr>
            </a:p>
          </p:txBody>
        </p:sp>
        <p:sp>
          <p:nvSpPr>
            <p:cNvPr id="479245" name="Rectangle 13"/>
            <p:cNvSpPr>
              <a:spLocks noChangeArrowheads="1"/>
            </p:cNvSpPr>
            <p:nvPr/>
          </p:nvSpPr>
          <p:spPr bwMode="auto">
            <a:xfrm>
              <a:off x="6019800" y="4343400"/>
              <a:ext cx="6858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800" b="1" i="1" dirty="0">
                  <a:latin typeface="Arial"/>
                </a:rPr>
                <a:t>Dog</a:t>
              </a:r>
            </a:p>
          </p:txBody>
        </p:sp>
        <p:cxnSp>
          <p:nvCxnSpPr>
            <p:cNvPr id="479246" name="AutoShape 14"/>
            <p:cNvCxnSpPr>
              <a:cxnSpLocks noChangeShapeType="1"/>
              <a:stCxn id="479239" idx="2"/>
              <a:endCxn id="479244" idx="1"/>
            </p:cNvCxnSpPr>
            <p:nvPr/>
          </p:nvCxnSpPr>
          <p:spPr bwMode="auto">
            <a:xfrm rot="16200000" flipH="1">
              <a:off x="2237258" y="4506441"/>
              <a:ext cx="729308" cy="101282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9247" name="AutoShape 15"/>
            <p:cNvCxnSpPr>
              <a:cxnSpLocks noChangeShapeType="1"/>
            </p:cNvCxnSpPr>
            <p:nvPr/>
          </p:nvCxnSpPr>
          <p:spPr bwMode="auto">
            <a:xfrm flipV="1">
              <a:off x="3976688" y="4529138"/>
              <a:ext cx="2076450" cy="84613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9248" name="Rectangle 16"/>
            <p:cNvSpPr>
              <a:spLocks noChangeArrowheads="1"/>
            </p:cNvSpPr>
            <p:nvPr/>
          </p:nvSpPr>
          <p:spPr bwMode="auto">
            <a:xfrm>
              <a:off x="6049963" y="4402138"/>
              <a:ext cx="260350" cy="28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6311900" y="4486275"/>
              <a:ext cx="179388" cy="195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0" name="Rectangle 18"/>
            <p:cNvSpPr>
              <a:spLocks noChangeArrowheads="1"/>
            </p:cNvSpPr>
            <p:nvPr/>
          </p:nvSpPr>
          <p:spPr bwMode="auto">
            <a:xfrm>
              <a:off x="6488113" y="4484688"/>
              <a:ext cx="184150" cy="2619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D787-30E5-76D0-96BE-E1BE048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B5C3E-C7EE-5930-E21D-A2EE3C6F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69996E9-CC72-4993-6E1F-FB07CEF23A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5926186"/>
                  </p:ext>
                </p:extLst>
              </p:nvPr>
            </p:nvGraphicFramePr>
            <p:xfrm>
              <a:off x="457200" y="1468109"/>
              <a:ext cx="7794625" cy="525336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69996E9-CC72-4993-6E1F-FB07CEF23A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1468109"/>
                <a:ext cx="7794625" cy="52533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69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Device – Color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Monochrome:</a:t>
            </a:r>
            <a:r>
              <a:rPr lang="en-US"/>
              <a:t> one bit per pixel</a:t>
            </a:r>
          </a:p>
          <a:p>
            <a:pPr lvl="2"/>
            <a:r>
              <a:rPr lang="en-US" i="1"/>
              <a:t>foreground</a:t>
            </a:r>
            <a:r>
              <a:rPr lang="en-US"/>
              <a:t> vs.</a:t>
            </a:r>
            <a:r>
              <a:rPr lang="en-US" i="1"/>
              <a:t> background</a:t>
            </a:r>
          </a:p>
          <a:p>
            <a:r>
              <a:rPr lang="en-US" i="1"/>
              <a:t>Color:</a:t>
            </a:r>
            <a:r>
              <a:rPr lang="en-US"/>
              <a:t> 2-32 bits per pixel</a:t>
            </a:r>
          </a:p>
          <a:p>
            <a:r>
              <a:rPr lang="en-US" i="1"/>
              <a:t>Direct</a:t>
            </a:r>
            <a:r>
              <a:rPr lang="en-US"/>
              <a:t> vs. </a:t>
            </a:r>
            <a:r>
              <a:rPr lang="en-US" i="1"/>
              <a:t>Color palette</a:t>
            </a:r>
          </a:p>
          <a:p>
            <a:pPr lvl="2"/>
            <a:r>
              <a:rPr lang="en-US" i="1"/>
              <a:t>Direct:</a:t>
            </a:r>
            <a:r>
              <a:rPr lang="en-US"/>
              <a:t> (usually) 8 bits each per Red, Green, Blue</a:t>
            </a:r>
          </a:p>
          <a:p>
            <a:pPr lvl="2"/>
            <a:r>
              <a:rPr lang="en-US" i="1"/>
              <a:t>Palette: </a:t>
            </a:r>
            <a:r>
              <a:rPr lang="en-US"/>
              <a:t>a table of length </a:t>
            </a:r>
            <a:r>
              <a:rPr lang="en-US" i="1"/>
              <a:t>2</a:t>
            </a:r>
            <a:r>
              <a:rPr lang="en-US" i="1" baseline="30000"/>
              <a:t>p</a:t>
            </a:r>
            <a:r>
              <a:rPr lang="en-US"/>
              <a:t>, for </a:t>
            </a:r>
            <a:r>
              <a:rPr lang="en-US" i="1"/>
              <a:t>p</a:t>
            </a:r>
            <a:r>
              <a:rPr lang="en-US"/>
              <a:t>-bit pixels</a:t>
            </a:r>
          </a:p>
          <a:p>
            <a:pPr lvl="2">
              <a:buFontTx/>
              <a:buNone/>
            </a:pPr>
            <a:r>
              <a:rPr lang="en-US" i="1"/>
              <a:t>		</a:t>
            </a:r>
            <a:r>
              <a:rPr lang="en-US"/>
              <a:t>Each entry (usually) 8 bits each for RGB</a:t>
            </a:r>
            <a:endParaRPr lang="en-US" i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EA2369-DFC8-3B32-DC58-090F9518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977964"/>
            <a:ext cx="3552824" cy="1880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3AF75C-E372-4BAD-6D66-CA9DCB40D7F2}"/>
              </a:ext>
            </a:extLst>
          </p:cNvPr>
          <p:cNvSpPr txBox="1"/>
          <p:nvPr/>
        </p:nvSpPr>
        <p:spPr>
          <a:xfrm>
            <a:off x="0" y="6676162"/>
            <a:ext cx="558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4"/>
              </a:rPr>
              <a:t>8-bit-vs-16-bit-depth.jpg (960×508) (fixthephoto.com)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8869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Device – Cursor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small bitmap to overlay main bitmap</a:t>
            </a:r>
          </a:p>
          <a:p>
            <a:pPr>
              <a:lnSpc>
                <a:spcPct val="110000"/>
              </a:lnSpc>
            </a:pPr>
            <a:r>
              <a:rPr lang="en-US" dirty="0"/>
              <a:t>Hardware support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Substitute cursor bits during each frame</a:t>
            </a:r>
          </a:p>
          <a:p>
            <a:pPr>
              <a:lnSpc>
                <a:spcPct val="110000"/>
              </a:lnSpc>
            </a:pPr>
            <a:r>
              <a:rPr lang="en-US" dirty="0"/>
              <a:t>Software implementation</a:t>
            </a:r>
          </a:p>
          <a:p>
            <a:pPr lvl="2">
              <a:lnSpc>
                <a:spcPct val="110000"/>
              </a:lnSpc>
            </a:pPr>
            <a:r>
              <a:rPr lang="en-US" i="1" dirty="0" err="1"/>
              <a:t>Bitblt</a:t>
            </a:r>
            <a:r>
              <a:rPr lang="en-US" dirty="0"/>
              <a:t> area under cursor to temporary bitmap</a:t>
            </a:r>
          </a:p>
          <a:p>
            <a:pPr lvl="2">
              <a:lnSpc>
                <a:spcPct val="110000"/>
              </a:lnSpc>
            </a:pPr>
            <a:r>
              <a:rPr lang="en-US" i="1" dirty="0" err="1"/>
              <a:t>Bitblt</a:t>
            </a:r>
            <a:r>
              <a:rPr lang="en-US" dirty="0"/>
              <a:t> cursor bitmap to main bitmap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Restore area under cursor from temporary bitmap</a:t>
            </a:r>
          </a:p>
          <a:p>
            <a:pPr>
              <a:lnSpc>
                <a:spcPct val="110000"/>
              </a:lnSpc>
            </a:pPr>
            <a:r>
              <a:rPr lang="en-US" dirty="0"/>
              <a:t>Very, very tricky!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Timing is critical for smooth appearance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Best with “</a:t>
            </a:r>
            <a:r>
              <a:rPr lang="en-US" b="1" i="1" dirty="0"/>
              <a:t>double-buffered</a:t>
            </a:r>
            <a:r>
              <a:rPr lang="en-US" i="1" dirty="0"/>
              <a:t>”</a:t>
            </a:r>
            <a:r>
              <a:rPr lang="en-US" dirty="0"/>
              <a:t> main bitmap</a:t>
            </a:r>
          </a:p>
        </p:txBody>
      </p:sp>
    </p:spTree>
    <p:extLst>
      <p:ext uri="{BB962C8B-B14F-4D97-AF65-F5344CB8AC3E}">
        <p14:creationId xmlns:p14="http://schemas.microsoft.com/office/powerpoint/2010/main" val="312935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Device – Window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bitmap</a:t>
            </a:r>
          </a:p>
          <a:p>
            <a:pPr lvl="2"/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position</a:t>
            </a:r>
            <a:r>
              <a:rPr lang="en-US" dirty="0"/>
              <a:t>, </a:t>
            </a:r>
            <a:r>
              <a:rPr lang="en-US" i="1" dirty="0"/>
              <a:t>clipping boundaries</a:t>
            </a:r>
          </a:p>
          <a:p>
            <a:pPr lvl="2"/>
            <a:r>
              <a:rPr lang="en-US" i="1" dirty="0"/>
              <a:t>font</a:t>
            </a:r>
            <a:r>
              <a:rPr lang="en-US" dirty="0"/>
              <a:t>, </a:t>
            </a:r>
            <a:r>
              <a:rPr lang="en-US" i="1" dirty="0"/>
              <a:t>foreground and background colors</a:t>
            </a:r>
          </a:p>
          <a:p>
            <a:pPr lvl="2"/>
            <a:r>
              <a:rPr lang="en-US" dirty="0"/>
              <a:t>A list of operations needed to redraw contents</a:t>
            </a:r>
          </a:p>
          <a:p>
            <a:r>
              <a:rPr lang="en-US" dirty="0"/>
              <a:t>Operations to window itself:</a:t>
            </a:r>
          </a:p>
          <a:p>
            <a:pPr lvl="2"/>
            <a:r>
              <a:rPr lang="en-US" i="1" dirty="0"/>
              <a:t>write</a:t>
            </a:r>
            <a:r>
              <a:rPr lang="en-US" dirty="0"/>
              <a:t>(), </a:t>
            </a:r>
            <a:r>
              <a:rPr lang="en-US" i="1" dirty="0"/>
              <a:t>refresh</a:t>
            </a:r>
            <a:r>
              <a:rPr lang="en-US" dirty="0"/>
              <a:t>()</a:t>
            </a:r>
            <a:endParaRPr lang="en-US" i="1" dirty="0"/>
          </a:p>
        </p:txBody>
      </p:sp>
      <p:grpSp>
        <p:nvGrpSpPr>
          <p:cNvPr id="485380" name="Group 4"/>
          <p:cNvGrpSpPr>
            <a:grpSpLocks/>
          </p:cNvGrpSpPr>
          <p:nvPr/>
        </p:nvGrpSpPr>
        <p:grpSpPr bwMode="auto">
          <a:xfrm>
            <a:off x="316157" y="4388649"/>
            <a:ext cx="2944813" cy="1157288"/>
            <a:chOff x="148" y="2732"/>
            <a:chExt cx="1855" cy="729"/>
          </a:xfrm>
        </p:grpSpPr>
        <p:sp>
          <p:nvSpPr>
            <p:cNvPr id="485381" name="Text Box 5"/>
            <p:cNvSpPr txBox="1">
              <a:spLocks noChangeArrowheads="1"/>
            </p:cNvSpPr>
            <p:nvPr/>
          </p:nvSpPr>
          <p:spPr bwMode="auto">
            <a:xfrm>
              <a:off x="148" y="3013"/>
              <a:ext cx="1855" cy="4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Arial"/>
                </a:rPr>
                <a:t>Called by application to add/change information</a:t>
              </a:r>
            </a:p>
          </p:txBody>
        </p:sp>
        <p:sp>
          <p:nvSpPr>
            <p:cNvPr id="485382" name="Line 6"/>
            <p:cNvSpPr>
              <a:spLocks noChangeShapeType="1"/>
            </p:cNvSpPr>
            <p:nvPr/>
          </p:nvSpPr>
          <p:spPr bwMode="auto">
            <a:xfrm flipV="1">
              <a:off x="1068" y="2732"/>
              <a:ext cx="316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5383" name="Group 7"/>
          <p:cNvGrpSpPr>
            <a:grpSpLocks/>
          </p:cNvGrpSpPr>
          <p:nvPr/>
        </p:nvGrpSpPr>
        <p:grpSpPr bwMode="auto">
          <a:xfrm>
            <a:off x="3692525" y="4367214"/>
            <a:ext cx="3814763" cy="1179513"/>
            <a:chOff x="1850" y="2404"/>
            <a:chExt cx="2403" cy="743"/>
          </a:xfrm>
        </p:grpSpPr>
        <p:sp>
          <p:nvSpPr>
            <p:cNvPr id="485384" name="Text Box 8"/>
            <p:cNvSpPr txBox="1">
              <a:spLocks noChangeArrowheads="1"/>
            </p:cNvSpPr>
            <p:nvPr/>
          </p:nvSpPr>
          <p:spPr bwMode="auto">
            <a:xfrm>
              <a:off x="2145" y="2699"/>
              <a:ext cx="2108" cy="4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Arial"/>
                </a:rPr>
                <a:t>Called by window manager to redraw current contents</a:t>
              </a:r>
            </a:p>
          </p:txBody>
        </p:sp>
        <p:sp>
          <p:nvSpPr>
            <p:cNvPr id="485385" name="Line 9"/>
            <p:cNvSpPr>
              <a:spLocks noChangeShapeType="1"/>
            </p:cNvSpPr>
            <p:nvPr/>
          </p:nvSpPr>
          <p:spPr bwMode="auto">
            <a:xfrm flipH="1" flipV="1">
              <a:off x="1850" y="2404"/>
              <a:ext cx="1285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36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Device — Text Window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Character terminal emulated in a window</a:t>
            </a:r>
          </a:p>
          <a:p>
            <a:pPr lvl="2"/>
            <a:r>
              <a:rPr lang="en-US"/>
              <a:t>RS-232 character set and controls</a:t>
            </a:r>
          </a:p>
          <a:p>
            <a:pPr lvl="2"/>
            <a:r>
              <a:rPr lang="en-US" i="1"/>
              <a:t>/dev/tty</a:t>
            </a:r>
          </a:p>
          <a:p>
            <a:r>
              <a:rPr lang="en-US"/>
              <a:t>Operates like a character terminal with visible, partially obscured, or completely covered</a:t>
            </a:r>
          </a:p>
        </p:txBody>
      </p:sp>
    </p:spTree>
    <p:extLst>
      <p:ext uri="{BB962C8B-B14F-4D97-AF65-F5344CB8AC3E}">
        <p14:creationId xmlns:p14="http://schemas.microsoft.com/office/powerpoint/2010/main" val="251441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1143000"/>
          </a:xfrm>
        </p:spPr>
        <p:txBody>
          <a:bodyPr/>
          <a:lstStyle/>
          <a:p>
            <a:r>
              <a:rPr lang="en-US" dirty="0"/>
              <a:t>Modern GUI Devices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85900" y="1295400"/>
            <a:ext cx="7391400" cy="4800600"/>
            <a:chOff x="838200" y="1295400"/>
            <a:chExt cx="7391400" cy="4800600"/>
          </a:xfrm>
        </p:grpSpPr>
        <p:sp>
          <p:nvSpPr>
            <p:cNvPr id="489475" name="Rectangle 3"/>
            <p:cNvSpPr>
              <a:spLocks noChangeArrowheads="1"/>
            </p:cNvSpPr>
            <p:nvPr/>
          </p:nvSpPr>
          <p:spPr bwMode="auto">
            <a:xfrm>
              <a:off x="5562600" y="3733800"/>
              <a:ext cx="838200" cy="838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dirty="0">
                  <a:solidFill>
                    <a:srgbClr val="606060"/>
                  </a:solidFill>
                  <a:latin typeface="Arial"/>
                </a:rPr>
                <a:t>ISA bridge</a:t>
              </a:r>
            </a:p>
          </p:txBody>
        </p:sp>
        <p:sp>
          <p:nvSpPr>
            <p:cNvPr id="489476" name="Rectangle 4"/>
            <p:cNvSpPr>
              <a:spLocks noChangeArrowheads="1"/>
            </p:cNvSpPr>
            <p:nvPr/>
          </p:nvSpPr>
          <p:spPr bwMode="auto">
            <a:xfrm>
              <a:off x="6781800" y="396240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b="1" dirty="0">
                  <a:solidFill>
                    <a:srgbClr val="606060"/>
                  </a:solidFill>
                  <a:latin typeface="Arial"/>
                </a:rPr>
                <a:t>IDE disk</a:t>
              </a:r>
            </a:p>
          </p:txBody>
        </p:sp>
        <p:sp>
          <p:nvSpPr>
            <p:cNvPr id="489477" name="AutoShape 5"/>
            <p:cNvSpPr>
              <a:spLocks noChangeArrowheads="1"/>
            </p:cNvSpPr>
            <p:nvPr/>
          </p:nvSpPr>
          <p:spPr bwMode="auto">
            <a:xfrm>
              <a:off x="6400800" y="4076700"/>
              <a:ext cx="381000" cy="1524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478" name="Rectangle 6"/>
            <p:cNvSpPr>
              <a:spLocks noChangeArrowheads="1"/>
            </p:cNvSpPr>
            <p:nvPr/>
          </p:nvSpPr>
          <p:spPr bwMode="auto">
            <a:xfrm>
              <a:off x="4229100" y="1295400"/>
              <a:ext cx="10668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Arial"/>
                </a:rPr>
                <a:t>Main Memory</a:t>
              </a:r>
            </a:p>
          </p:txBody>
        </p:sp>
        <p:sp>
          <p:nvSpPr>
            <p:cNvPr id="489479" name="Rectangle 7"/>
            <p:cNvSpPr>
              <a:spLocks noChangeArrowheads="1"/>
            </p:cNvSpPr>
            <p:nvPr/>
          </p:nvSpPr>
          <p:spPr bwMode="auto">
            <a:xfrm>
              <a:off x="2819400" y="2743200"/>
              <a:ext cx="838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solidFill>
                    <a:srgbClr val="FFFFFF"/>
                  </a:solidFill>
                  <a:latin typeface="Arial"/>
                </a:rPr>
                <a:t>CPU</a:t>
              </a:r>
            </a:p>
          </p:txBody>
        </p:sp>
        <p:sp>
          <p:nvSpPr>
            <p:cNvPr id="489480" name="Rectangle 8"/>
            <p:cNvSpPr>
              <a:spLocks noChangeArrowheads="1"/>
            </p:cNvSpPr>
            <p:nvPr/>
          </p:nvSpPr>
          <p:spPr bwMode="auto">
            <a:xfrm>
              <a:off x="1371600" y="2743200"/>
              <a:ext cx="838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Arial"/>
                </a:rPr>
                <a:t>Level 2 cache</a:t>
              </a:r>
            </a:p>
          </p:txBody>
        </p:sp>
        <p:sp>
          <p:nvSpPr>
            <p:cNvPr id="489481" name="AutoShape 9"/>
            <p:cNvSpPr>
              <a:spLocks noChangeArrowheads="1"/>
            </p:cNvSpPr>
            <p:nvPr/>
          </p:nvSpPr>
          <p:spPr bwMode="auto">
            <a:xfrm>
              <a:off x="3657600" y="2914650"/>
              <a:ext cx="685800" cy="495300"/>
            </a:xfrm>
            <a:prstGeom prst="leftRightArrow">
              <a:avLst>
                <a:gd name="adj1" fmla="val 50000"/>
                <a:gd name="adj2" fmla="val 27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482" name="Rectangle 10"/>
            <p:cNvSpPr>
              <a:spLocks noChangeArrowheads="1"/>
            </p:cNvSpPr>
            <p:nvPr/>
          </p:nvSpPr>
          <p:spPr bwMode="auto">
            <a:xfrm>
              <a:off x="4343400" y="2743200"/>
              <a:ext cx="838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600" dirty="0">
                  <a:solidFill>
                    <a:srgbClr val="FFFFFF"/>
                  </a:solidFill>
                  <a:latin typeface="Arial"/>
                </a:rPr>
                <a:t>Bridge</a:t>
              </a:r>
            </a:p>
          </p:txBody>
        </p:sp>
        <p:sp>
          <p:nvSpPr>
            <p:cNvPr id="489483" name="AutoShape 11"/>
            <p:cNvSpPr>
              <a:spLocks noChangeArrowheads="1"/>
            </p:cNvSpPr>
            <p:nvPr/>
          </p:nvSpPr>
          <p:spPr bwMode="auto">
            <a:xfrm>
              <a:off x="2209800" y="2933700"/>
              <a:ext cx="609600" cy="4572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484" name="AutoShape 12"/>
            <p:cNvSpPr>
              <a:spLocks noChangeArrowheads="1"/>
            </p:cNvSpPr>
            <p:nvPr/>
          </p:nvSpPr>
          <p:spPr bwMode="auto">
            <a:xfrm>
              <a:off x="4395788" y="2133600"/>
              <a:ext cx="733425" cy="60960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9485" name="Rectangle 13"/>
            <p:cNvSpPr>
              <a:spLocks noChangeArrowheads="1"/>
            </p:cNvSpPr>
            <p:nvPr/>
          </p:nvSpPr>
          <p:spPr bwMode="auto">
            <a:xfrm>
              <a:off x="78486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100" b="1" dirty="0" err="1">
                  <a:solidFill>
                    <a:srgbClr val="FFFFFF"/>
                  </a:solidFill>
                  <a:latin typeface="Arial"/>
                </a:rPr>
                <a:t>Moni</a:t>
              </a:r>
              <a:r>
                <a:rPr lang="en-US" sz="1100" b="1" dirty="0">
                  <a:solidFill>
                    <a:srgbClr val="FFFFFF"/>
                  </a:solidFill>
                  <a:latin typeface="Arial"/>
                </a:rPr>
                <a:t>-</a:t>
              </a:r>
              <a:br>
                <a:rPr lang="en-US" sz="1100" b="1" dirty="0">
                  <a:solidFill>
                    <a:srgbClr val="FFFFFF"/>
                  </a:solidFill>
                  <a:latin typeface="Arial"/>
                </a:rPr>
              </a:br>
              <a:r>
                <a:rPr lang="en-US" sz="1100" b="1" dirty="0">
                  <a:solidFill>
                    <a:srgbClr val="FFFFFF"/>
                  </a:solidFill>
                  <a:latin typeface="Arial"/>
                </a:rPr>
                <a:t>tor</a:t>
              </a:r>
            </a:p>
          </p:txBody>
        </p:sp>
        <p:sp>
          <p:nvSpPr>
            <p:cNvPr id="489486" name="Rectangle 14"/>
            <p:cNvSpPr>
              <a:spLocks noChangeArrowheads="1"/>
            </p:cNvSpPr>
            <p:nvPr/>
          </p:nvSpPr>
          <p:spPr bwMode="auto">
            <a:xfrm>
              <a:off x="6477000" y="2743200"/>
              <a:ext cx="10668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600" dirty="0">
                  <a:solidFill>
                    <a:srgbClr val="FFFFFF"/>
                  </a:solidFill>
                  <a:latin typeface="Arial"/>
                </a:rPr>
                <a:t>Graphics card</a:t>
              </a:r>
            </a:p>
          </p:txBody>
        </p:sp>
        <p:sp>
          <p:nvSpPr>
            <p:cNvPr id="489487" name="AutoShape 15"/>
            <p:cNvSpPr>
              <a:spLocks noChangeArrowheads="1"/>
            </p:cNvSpPr>
            <p:nvPr/>
          </p:nvSpPr>
          <p:spPr bwMode="auto">
            <a:xfrm rot="-5400000">
              <a:off x="7620000" y="30099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9488" name="AutoShape 16"/>
            <p:cNvSpPr>
              <a:spLocks noChangeArrowheads="1"/>
            </p:cNvSpPr>
            <p:nvPr/>
          </p:nvSpPr>
          <p:spPr bwMode="auto">
            <a:xfrm>
              <a:off x="5181600" y="2876550"/>
              <a:ext cx="1295400" cy="571500"/>
            </a:xfrm>
            <a:prstGeom prst="leftRightArrow">
              <a:avLst>
                <a:gd name="adj1" fmla="val 48889"/>
                <a:gd name="adj2" fmla="val 327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9489" name="Group 17"/>
            <p:cNvGrpSpPr>
              <a:grpSpLocks/>
            </p:cNvGrpSpPr>
            <p:nvPr/>
          </p:nvGrpSpPr>
          <p:grpSpPr bwMode="auto">
            <a:xfrm>
              <a:off x="1828800" y="4191000"/>
              <a:ext cx="1600200" cy="1905000"/>
              <a:chOff x="1152" y="2640"/>
              <a:chExt cx="1008" cy="1200"/>
            </a:xfrm>
          </p:grpSpPr>
          <p:grpSp>
            <p:nvGrpSpPr>
              <p:cNvPr id="489490" name="Group 18"/>
              <p:cNvGrpSpPr>
                <a:grpSpLocks/>
              </p:cNvGrpSpPr>
              <p:nvPr/>
            </p:nvGrpSpPr>
            <p:grpSpPr bwMode="auto">
              <a:xfrm>
                <a:off x="1152" y="2880"/>
                <a:ext cx="1008" cy="960"/>
                <a:chOff x="1152" y="2880"/>
                <a:chExt cx="1008" cy="960"/>
              </a:xfrm>
            </p:grpSpPr>
            <p:sp>
              <p:nvSpPr>
                <p:cNvPr id="4894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632" y="2880"/>
                  <a:ext cx="336" cy="33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dirty="0">
                      <a:solidFill>
                        <a:srgbClr val="606060"/>
                      </a:solidFill>
                      <a:latin typeface="Arial"/>
                    </a:rPr>
                    <a:t>USB</a:t>
                  </a:r>
                </a:p>
              </p:txBody>
            </p:sp>
            <p:sp>
              <p:nvSpPr>
                <p:cNvPr id="489492" name="Rectangle 20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606060"/>
                      </a:solidFill>
                      <a:latin typeface="Arial"/>
                    </a:rPr>
                    <a:t>Key-</a:t>
                  </a:r>
                  <a:br>
                    <a:rPr lang="en-US" sz="1600" dirty="0">
                      <a:solidFill>
                        <a:srgbClr val="606060"/>
                      </a:solidFill>
                      <a:latin typeface="Arial"/>
                    </a:rPr>
                  </a:br>
                  <a:r>
                    <a:rPr lang="en-US" sz="1600" dirty="0">
                      <a:solidFill>
                        <a:srgbClr val="606060"/>
                      </a:solidFill>
                      <a:latin typeface="Arial"/>
                    </a:rPr>
                    <a:t>board</a:t>
                  </a:r>
                </a:p>
              </p:txBody>
            </p:sp>
            <p:sp>
              <p:nvSpPr>
                <p:cNvPr id="48949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40" y="3552"/>
                  <a:ext cx="336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606060"/>
                      </a:solidFill>
                      <a:latin typeface="Arial"/>
                    </a:rPr>
                    <a:t>Mouse</a:t>
                  </a:r>
                </a:p>
              </p:txBody>
            </p:sp>
            <p:sp>
              <p:nvSpPr>
                <p:cNvPr id="489494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60606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9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152" y="340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rgbClr val="60606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96" name="Line 24"/>
                <p:cNvSpPr>
                  <a:spLocks noChangeShapeType="1"/>
                </p:cNvSpPr>
                <p:nvPr/>
              </p:nvSpPr>
              <p:spPr bwMode="auto">
                <a:xfrm>
                  <a:off x="2016" y="34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60606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97" name="Line 25"/>
                <p:cNvSpPr>
                  <a:spLocks noChangeShapeType="1"/>
                </p:cNvSpPr>
                <p:nvPr/>
              </p:nvSpPr>
              <p:spPr bwMode="auto">
                <a:xfrm>
                  <a:off x="1608" y="34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60606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98" name="Line 26"/>
                <p:cNvSpPr>
                  <a:spLocks noChangeShapeType="1"/>
                </p:cNvSpPr>
                <p:nvPr/>
              </p:nvSpPr>
              <p:spPr bwMode="auto">
                <a:xfrm>
                  <a:off x="1296" y="34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60606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99" name="Line 27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60606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9500" name="AutoShape 28"/>
              <p:cNvSpPr>
                <a:spLocks noChangeArrowheads="1"/>
              </p:cNvSpPr>
              <p:nvPr/>
            </p:nvSpPr>
            <p:spPr bwMode="auto">
              <a:xfrm>
                <a:off x="1752" y="2640"/>
                <a:ext cx="96" cy="240"/>
              </a:xfrm>
              <a:prstGeom prst="downArrow">
                <a:avLst>
                  <a:gd name="adj1" fmla="val 50000"/>
                  <a:gd name="adj2" fmla="val 625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89501" name="Group 29"/>
            <p:cNvGrpSpPr>
              <a:grpSpLocks/>
            </p:cNvGrpSpPr>
            <p:nvPr/>
          </p:nvGrpSpPr>
          <p:grpSpPr bwMode="auto">
            <a:xfrm>
              <a:off x="990600" y="4191000"/>
              <a:ext cx="533400" cy="914400"/>
              <a:chOff x="624" y="2640"/>
              <a:chExt cx="336" cy="576"/>
            </a:xfrm>
          </p:grpSpPr>
          <p:sp>
            <p:nvSpPr>
              <p:cNvPr id="489502" name="Rectangle 30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336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dirty="0">
                    <a:solidFill>
                      <a:srgbClr val="606060"/>
                    </a:solidFill>
                    <a:latin typeface="Arial"/>
                  </a:rPr>
                  <a:t>Ether-</a:t>
                </a:r>
                <a:br>
                  <a:rPr lang="en-US" dirty="0">
                    <a:solidFill>
                      <a:srgbClr val="606060"/>
                    </a:solidFill>
                    <a:latin typeface="Arial"/>
                  </a:rPr>
                </a:br>
                <a:r>
                  <a:rPr lang="en-US" dirty="0">
                    <a:solidFill>
                      <a:srgbClr val="606060"/>
                    </a:solidFill>
                    <a:latin typeface="Arial"/>
                  </a:rPr>
                  <a:t>net</a:t>
                </a:r>
              </a:p>
            </p:txBody>
          </p:sp>
          <p:sp>
            <p:nvSpPr>
              <p:cNvPr id="489503" name="AutoShape 31"/>
              <p:cNvSpPr>
                <a:spLocks noChangeArrowheads="1"/>
              </p:cNvSpPr>
              <p:nvPr/>
            </p:nvSpPr>
            <p:spPr bwMode="auto">
              <a:xfrm>
                <a:off x="696" y="2640"/>
                <a:ext cx="192" cy="240"/>
              </a:xfrm>
              <a:prstGeom prst="downArrow">
                <a:avLst>
                  <a:gd name="adj1" fmla="val 50000"/>
                  <a:gd name="adj2" fmla="val 3125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89504" name="Group 32"/>
            <p:cNvGrpSpPr>
              <a:grpSpLocks/>
            </p:cNvGrpSpPr>
            <p:nvPr/>
          </p:nvGrpSpPr>
          <p:grpSpPr bwMode="auto">
            <a:xfrm>
              <a:off x="1752600" y="4191000"/>
              <a:ext cx="533400" cy="914400"/>
              <a:chOff x="1104" y="2640"/>
              <a:chExt cx="336" cy="576"/>
            </a:xfrm>
          </p:grpSpPr>
          <p:sp>
            <p:nvSpPr>
              <p:cNvPr id="489505" name="Rectangle 33"/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336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dirty="0">
                    <a:solidFill>
                      <a:srgbClr val="606060"/>
                    </a:solidFill>
                    <a:latin typeface="Arial"/>
                  </a:rPr>
                  <a:t>SCSI</a:t>
                </a:r>
              </a:p>
            </p:txBody>
          </p:sp>
          <p:sp>
            <p:nvSpPr>
              <p:cNvPr id="489506" name="AutoShape 34"/>
              <p:cNvSpPr>
                <a:spLocks noChangeArrowheads="1"/>
              </p:cNvSpPr>
              <p:nvPr/>
            </p:nvSpPr>
            <p:spPr bwMode="auto">
              <a:xfrm>
                <a:off x="1170" y="2640"/>
                <a:ext cx="204" cy="240"/>
              </a:xfrm>
              <a:prstGeom prst="downArrow">
                <a:avLst>
                  <a:gd name="adj1" fmla="val 50000"/>
                  <a:gd name="adj2" fmla="val 29412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89507" name="Group 35"/>
            <p:cNvGrpSpPr>
              <a:grpSpLocks/>
            </p:cNvGrpSpPr>
            <p:nvPr/>
          </p:nvGrpSpPr>
          <p:grpSpPr bwMode="auto">
            <a:xfrm>
              <a:off x="838200" y="3581400"/>
              <a:ext cx="4724400" cy="674688"/>
              <a:chOff x="528" y="2256"/>
              <a:chExt cx="2976" cy="425"/>
            </a:xfrm>
          </p:grpSpPr>
          <p:sp>
            <p:nvSpPr>
              <p:cNvPr id="489508" name="AutoShape 36"/>
              <p:cNvSpPr>
                <a:spLocks noChangeArrowheads="1"/>
              </p:cNvSpPr>
              <p:nvPr/>
            </p:nvSpPr>
            <p:spPr bwMode="auto">
              <a:xfrm>
                <a:off x="2928" y="2256"/>
                <a:ext cx="143" cy="336"/>
              </a:xfrm>
              <a:prstGeom prst="upArrow">
                <a:avLst>
                  <a:gd name="adj1" fmla="val 50000"/>
                  <a:gd name="adj2" fmla="val 58741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9509" name="AutoShape 37"/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2976" cy="137"/>
              </a:xfrm>
              <a:prstGeom prst="leftRightArrow">
                <a:avLst>
                  <a:gd name="adj1" fmla="val 69444"/>
                  <a:gd name="adj2" fmla="val 91919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9510" name="Group 38"/>
            <p:cNvGrpSpPr>
              <a:grpSpLocks/>
            </p:cNvGrpSpPr>
            <p:nvPr/>
          </p:nvGrpSpPr>
          <p:grpSpPr bwMode="auto">
            <a:xfrm>
              <a:off x="4603750" y="4572000"/>
              <a:ext cx="2743200" cy="1524000"/>
              <a:chOff x="2900" y="2880"/>
              <a:chExt cx="1728" cy="960"/>
            </a:xfrm>
          </p:grpSpPr>
          <p:sp>
            <p:nvSpPr>
              <p:cNvPr id="489511" name="Rectangle 39"/>
              <p:cNvSpPr>
                <a:spLocks noChangeArrowheads="1"/>
              </p:cNvSpPr>
              <p:nvPr/>
            </p:nvSpPr>
            <p:spPr bwMode="auto">
              <a:xfrm>
                <a:off x="3008" y="3504"/>
                <a:ext cx="384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solidFill>
                      <a:srgbClr val="606060"/>
                    </a:solidFill>
                    <a:latin typeface="Arial"/>
                  </a:rPr>
                  <a:t>Modem</a:t>
                </a:r>
              </a:p>
            </p:txBody>
          </p:sp>
          <p:sp>
            <p:nvSpPr>
              <p:cNvPr id="489512" name="Rectangle 40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336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solidFill>
                      <a:srgbClr val="606060"/>
                    </a:solidFill>
                    <a:latin typeface="Arial"/>
                  </a:rPr>
                  <a:t>Sound</a:t>
                </a:r>
                <a:br>
                  <a:rPr lang="en-US" sz="1600" dirty="0">
                    <a:solidFill>
                      <a:srgbClr val="606060"/>
                    </a:solidFill>
                    <a:latin typeface="Arial"/>
                  </a:rPr>
                </a:br>
                <a:r>
                  <a:rPr lang="en-US" sz="1600" dirty="0">
                    <a:solidFill>
                      <a:srgbClr val="606060"/>
                    </a:solidFill>
                    <a:latin typeface="Arial"/>
                  </a:rPr>
                  <a:t>card</a:t>
                </a:r>
              </a:p>
            </p:txBody>
          </p:sp>
          <p:sp>
            <p:nvSpPr>
              <p:cNvPr id="489513" name="Rectangle 41"/>
              <p:cNvSpPr>
                <a:spLocks noChangeArrowheads="1"/>
              </p:cNvSpPr>
              <p:nvPr/>
            </p:nvSpPr>
            <p:spPr bwMode="auto">
              <a:xfrm>
                <a:off x="4164" y="3504"/>
                <a:ext cx="336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solidFill>
                      <a:srgbClr val="606060"/>
                    </a:solidFill>
                    <a:latin typeface="Arial"/>
                  </a:rPr>
                  <a:t>Printer</a:t>
                </a:r>
              </a:p>
            </p:txBody>
          </p:sp>
          <p:grpSp>
            <p:nvGrpSpPr>
              <p:cNvPr id="489514" name="Group 42"/>
              <p:cNvGrpSpPr>
                <a:grpSpLocks/>
              </p:cNvGrpSpPr>
              <p:nvPr/>
            </p:nvGrpSpPr>
            <p:grpSpPr bwMode="auto">
              <a:xfrm>
                <a:off x="2900" y="2880"/>
                <a:ext cx="1728" cy="631"/>
                <a:chOff x="2900" y="2880"/>
                <a:chExt cx="1728" cy="631"/>
              </a:xfrm>
            </p:grpSpPr>
            <p:sp>
              <p:nvSpPr>
                <p:cNvPr id="489515" name="AutoShape 43"/>
                <p:cNvSpPr>
                  <a:spLocks noChangeArrowheads="1"/>
                </p:cNvSpPr>
                <p:nvPr/>
              </p:nvSpPr>
              <p:spPr bwMode="auto">
                <a:xfrm>
                  <a:off x="3184" y="3326"/>
                  <a:ext cx="39" cy="178"/>
                </a:xfrm>
                <a:prstGeom prst="upDownArrow">
                  <a:avLst>
                    <a:gd name="adj1" fmla="val 50000"/>
                    <a:gd name="adj2" fmla="val 91282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89516" name="AutoShape 44"/>
                <p:cNvSpPr>
                  <a:spLocks noChangeArrowheads="1"/>
                </p:cNvSpPr>
                <p:nvPr/>
              </p:nvSpPr>
              <p:spPr bwMode="auto">
                <a:xfrm>
                  <a:off x="3748" y="3319"/>
                  <a:ext cx="39" cy="178"/>
                </a:xfrm>
                <a:prstGeom prst="upDownArrow">
                  <a:avLst>
                    <a:gd name="adj1" fmla="val 50000"/>
                    <a:gd name="adj2" fmla="val 91282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89517" name="AutoShape 45"/>
                <p:cNvSpPr>
                  <a:spLocks noChangeArrowheads="1"/>
                </p:cNvSpPr>
                <p:nvPr/>
              </p:nvSpPr>
              <p:spPr bwMode="auto">
                <a:xfrm>
                  <a:off x="4324" y="3333"/>
                  <a:ext cx="39" cy="178"/>
                </a:xfrm>
                <a:prstGeom prst="upDownArrow">
                  <a:avLst>
                    <a:gd name="adj1" fmla="val 50000"/>
                    <a:gd name="adj2" fmla="val 91282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89518" name="AutoShape 46"/>
                <p:cNvSpPr>
                  <a:spLocks noChangeArrowheads="1"/>
                </p:cNvSpPr>
                <p:nvPr/>
              </p:nvSpPr>
              <p:spPr bwMode="auto">
                <a:xfrm>
                  <a:off x="2900" y="2880"/>
                  <a:ext cx="1728" cy="460"/>
                </a:xfrm>
                <a:custGeom>
                  <a:avLst/>
                  <a:gdLst>
                    <a:gd name="G0" fmla="+- 10250 0 0"/>
                    <a:gd name="G1" fmla="+- 10538 0 0"/>
                    <a:gd name="G2" fmla="+- 3428 0 0"/>
                    <a:gd name="G3" fmla="+- 21600 0 10250"/>
                    <a:gd name="G4" fmla="+- 21600 0 10538"/>
                    <a:gd name="G5" fmla="*/ G0 21600 G3"/>
                    <a:gd name="G6" fmla="*/ G1 21600 G3"/>
                    <a:gd name="G7" fmla="*/ G2 G3 21600"/>
                    <a:gd name="G8" fmla="*/ 10800 21600 G3"/>
                    <a:gd name="G9" fmla="*/ G4 21600 G3"/>
                    <a:gd name="G10" fmla="+- 21600 0 G7"/>
                    <a:gd name="G11" fmla="+- G5 0 G8"/>
                    <a:gd name="G12" fmla="+- G6 0 G8"/>
                    <a:gd name="G13" fmla="*/ G12 G7 G11"/>
                    <a:gd name="G14" fmla="+- 21600 0 G13"/>
                    <a:gd name="G15" fmla="+- G0 0 10800"/>
                    <a:gd name="G16" fmla="+- G1 0 10800"/>
                    <a:gd name="G17" fmla="*/ G2 G16 G15"/>
                    <a:gd name="T0" fmla="*/ 10800 w 21600"/>
                    <a:gd name="T1" fmla="*/ 0 h 21600"/>
                    <a:gd name="T2" fmla="*/ 0 w 21600"/>
                    <a:gd name="T3" fmla="*/ 20553 h 21600"/>
                    <a:gd name="T4" fmla="*/ 10800 w 21600"/>
                    <a:gd name="T5" fmla="*/ 21052 h 21600"/>
                    <a:gd name="T6" fmla="*/ 21600 w 21600"/>
                    <a:gd name="T7" fmla="*/ 20553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G13 w 21600"/>
                    <a:gd name="T13" fmla="*/ G6 h 21600"/>
                    <a:gd name="T14" fmla="*/ G14 w 21600"/>
                    <a:gd name="T15" fmla="*/ G9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00" y="0"/>
                      </a:moveTo>
                      <a:lnTo>
                        <a:pt x="10250" y="3428"/>
                      </a:lnTo>
                      <a:lnTo>
                        <a:pt x="10538" y="3428"/>
                      </a:lnTo>
                      <a:lnTo>
                        <a:pt x="10538" y="20055"/>
                      </a:lnTo>
                      <a:lnTo>
                        <a:pt x="1801" y="20055"/>
                      </a:lnTo>
                      <a:lnTo>
                        <a:pt x="1801" y="19507"/>
                      </a:lnTo>
                      <a:lnTo>
                        <a:pt x="0" y="20553"/>
                      </a:lnTo>
                      <a:lnTo>
                        <a:pt x="1801" y="21600"/>
                      </a:lnTo>
                      <a:lnTo>
                        <a:pt x="1801" y="21052"/>
                      </a:lnTo>
                      <a:lnTo>
                        <a:pt x="19799" y="21052"/>
                      </a:lnTo>
                      <a:lnTo>
                        <a:pt x="19799" y="21600"/>
                      </a:lnTo>
                      <a:lnTo>
                        <a:pt x="21600" y="20553"/>
                      </a:lnTo>
                      <a:lnTo>
                        <a:pt x="19799" y="19507"/>
                      </a:lnTo>
                      <a:lnTo>
                        <a:pt x="19799" y="20055"/>
                      </a:lnTo>
                      <a:lnTo>
                        <a:pt x="11062" y="20055"/>
                      </a:lnTo>
                      <a:lnTo>
                        <a:pt x="11062" y="3428"/>
                      </a:lnTo>
                      <a:lnTo>
                        <a:pt x="11350" y="342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9519" name="Text Box 47"/>
            <p:cNvSpPr txBox="1">
              <a:spLocks noChangeArrowheads="1"/>
            </p:cNvSpPr>
            <p:nvPr/>
          </p:nvSpPr>
          <p:spPr bwMode="auto">
            <a:xfrm>
              <a:off x="2117725" y="3778250"/>
              <a:ext cx="91453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rgbClr val="606060"/>
                  </a:solidFill>
                  <a:latin typeface="Arial"/>
                </a:rPr>
                <a:t>PCI bus</a:t>
              </a:r>
            </a:p>
          </p:txBody>
        </p:sp>
        <p:sp>
          <p:nvSpPr>
            <p:cNvPr id="489520" name="Text Box 48"/>
            <p:cNvSpPr txBox="1">
              <a:spLocks noChangeArrowheads="1"/>
            </p:cNvSpPr>
            <p:nvPr/>
          </p:nvSpPr>
          <p:spPr bwMode="auto">
            <a:xfrm>
              <a:off x="4914900" y="4965700"/>
              <a:ext cx="89189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rgbClr val="606060"/>
                  </a:solidFill>
                  <a:latin typeface="Arial"/>
                </a:rPr>
                <a:t>ISA bus</a:t>
              </a:r>
            </a:p>
          </p:txBody>
        </p:sp>
        <p:sp>
          <p:nvSpPr>
            <p:cNvPr id="489521" name="Text Box 49"/>
            <p:cNvSpPr txBox="1">
              <a:spLocks noChangeArrowheads="1"/>
            </p:cNvSpPr>
            <p:nvPr/>
          </p:nvSpPr>
          <p:spPr bwMode="auto">
            <a:xfrm>
              <a:off x="5384800" y="2673350"/>
              <a:ext cx="104758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latin typeface="Arial"/>
                </a:rPr>
                <a:t>AGP Port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982904E-455C-FB9F-9BC0-4C4FD09D5FCD}"/>
              </a:ext>
            </a:extLst>
          </p:cNvPr>
          <p:cNvSpPr/>
          <p:nvPr/>
        </p:nvSpPr>
        <p:spPr>
          <a:xfrm>
            <a:off x="5371306" y="3651250"/>
            <a:ext cx="3354387" cy="2762249"/>
          </a:xfrm>
          <a:prstGeom prst="rect">
            <a:avLst/>
          </a:prstGeom>
          <a:solidFill>
            <a:schemeClr val="bg1">
              <a:lumMod val="75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    Legacy…</a:t>
            </a: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0C6AAC5E-4E5E-6125-FD16-A2C4D16032AD}"/>
              </a:ext>
            </a:extLst>
          </p:cNvPr>
          <p:cNvSpPr/>
          <p:nvPr/>
        </p:nvSpPr>
        <p:spPr>
          <a:xfrm>
            <a:off x="609204" y="3835400"/>
            <a:ext cx="1044575" cy="990600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ABBDB6E9-38FA-58F3-55FB-0873EBCD9995}"/>
              </a:ext>
            </a:extLst>
          </p:cNvPr>
          <p:cNvSpPr/>
          <p:nvPr/>
        </p:nvSpPr>
        <p:spPr>
          <a:xfrm>
            <a:off x="2219325" y="3946525"/>
            <a:ext cx="1044575" cy="990600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0286E-3EA7-225E-4246-EB858D53D847}"/>
              </a:ext>
            </a:extLst>
          </p:cNvPr>
          <p:cNvSpPr txBox="1"/>
          <p:nvPr/>
        </p:nvSpPr>
        <p:spPr>
          <a:xfrm>
            <a:off x="0" y="3256975"/>
            <a:ext cx="20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“Killer” Protocols </a:t>
            </a:r>
            <a:r>
              <a:rPr lang="en-US" sz="1400" dirty="0"/>
              <a:t>(Big Business Value)</a:t>
            </a:r>
          </a:p>
        </p:txBody>
      </p:sp>
    </p:spTree>
    <p:extLst>
      <p:ext uri="{BB962C8B-B14F-4D97-AF65-F5344CB8AC3E}">
        <p14:creationId xmlns:p14="http://schemas.microsoft.com/office/powerpoint/2010/main" val="6720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2" y="38100"/>
            <a:ext cx="7772400" cy="1143000"/>
          </a:xfrm>
        </p:spPr>
        <p:txBody>
          <a:bodyPr/>
          <a:lstStyle/>
          <a:p>
            <a:r>
              <a:rPr lang="en-US" dirty="0"/>
              <a:t>Modern GUI Devices </a:t>
            </a:r>
            <a:r>
              <a:rPr lang="en-US" sz="2400" dirty="0"/>
              <a:t>(continued)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1281112" y="2743200"/>
            <a:ext cx="7772400" cy="3352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“Double-buffered” bitmap in Graphics card</a:t>
            </a:r>
          </a:p>
          <a:p>
            <a:pPr lvl="2"/>
            <a:r>
              <a:rPr lang="en-US" sz="1800" dirty="0"/>
              <a:t>Graphics and information written/drawn in </a:t>
            </a:r>
            <a:r>
              <a:rPr lang="en-US" sz="1800" i="1" dirty="0"/>
              <a:t>back</a:t>
            </a:r>
            <a:r>
              <a:rPr lang="en-US" sz="1800" dirty="0"/>
              <a:t> buffer</a:t>
            </a:r>
          </a:p>
          <a:p>
            <a:pPr lvl="2"/>
            <a:r>
              <a:rPr lang="en-US" sz="1800" dirty="0"/>
              <a:t>Monitor refreshes from main buffer (60+ Hz)</a:t>
            </a:r>
          </a:p>
          <a:p>
            <a:r>
              <a:rPr lang="en-US" sz="2400" i="1" dirty="0"/>
              <a:t>Refresh</a:t>
            </a:r>
            <a:r>
              <a:rPr lang="en-US" sz="2400" dirty="0"/>
              <a:t> interrupt at start of every frame</a:t>
            </a:r>
          </a:p>
          <a:p>
            <a:pPr lvl="2"/>
            <a:r>
              <a:rPr lang="en-US" sz="1800" i="1" dirty="0" err="1"/>
              <a:t>Bitblt</a:t>
            </a:r>
            <a:r>
              <a:rPr lang="en-US" sz="1800" dirty="0"/>
              <a:t> to substitute cursor</a:t>
            </a:r>
          </a:p>
          <a:p>
            <a:r>
              <a:rPr lang="en-US" sz="2400" dirty="0"/>
              <a:t>CPU writes text, etc.</a:t>
            </a:r>
          </a:p>
          <a:p>
            <a:r>
              <a:rPr lang="en-US" sz="2400" dirty="0"/>
              <a:t>Graphics processor (GPU) draws images, vectors, polygons</a:t>
            </a:r>
          </a:p>
          <a:p>
            <a:r>
              <a:rPr lang="en-US" sz="2400" dirty="0"/>
              <a:t>Window manager orders redraw when necessary</a:t>
            </a:r>
          </a:p>
        </p:txBody>
      </p:sp>
      <p:grpSp>
        <p:nvGrpSpPr>
          <p:cNvPr id="491524" name="Group 4"/>
          <p:cNvGrpSpPr>
            <a:grpSpLocks noChangeAspect="1"/>
          </p:cNvGrpSpPr>
          <p:nvPr/>
        </p:nvGrpSpPr>
        <p:grpSpPr bwMode="auto">
          <a:xfrm>
            <a:off x="1785143" y="1316038"/>
            <a:ext cx="6764338" cy="1047750"/>
            <a:chOff x="1171" y="829"/>
            <a:chExt cx="3408" cy="528"/>
          </a:xfrm>
        </p:grpSpPr>
        <p:sp>
          <p:nvSpPr>
            <p:cNvPr id="491525" name="Rectangle 5"/>
            <p:cNvSpPr>
              <a:spLocks noChangeAspect="1" noChangeArrowheads="1"/>
            </p:cNvSpPr>
            <p:nvPr/>
          </p:nvSpPr>
          <p:spPr bwMode="auto">
            <a:xfrm>
              <a:off x="1171" y="829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solidFill>
                    <a:srgbClr val="FFFFFF"/>
                  </a:solidFill>
                  <a:latin typeface="Arial"/>
                </a:rPr>
                <a:t>CPU</a:t>
              </a:r>
            </a:p>
          </p:txBody>
        </p:sp>
        <p:sp>
          <p:nvSpPr>
            <p:cNvPr id="491526" name="AutoShape 6"/>
            <p:cNvSpPr>
              <a:spLocks noChangeAspect="1" noChangeArrowheads="1"/>
            </p:cNvSpPr>
            <p:nvPr/>
          </p:nvSpPr>
          <p:spPr bwMode="auto">
            <a:xfrm>
              <a:off x="1699" y="937"/>
              <a:ext cx="432" cy="312"/>
            </a:xfrm>
            <a:prstGeom prst="leftRightArrow">
              <a:avLst>
                <a:gd name="adj1" fmla="val 50000"/>
                <a:gd name="adj2" fmla="val 27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27" name="Rectangle 7"/>
            <p:cNvSpPr>
              <a:spLocks noChangeAspect="1" noChangeArrowheads="1"/>
            </p:cNvSpPr>
            <p:nvPr/>
          </p:nvSpPr>
          <p:spPr bwMode="auto">
            <a:xfrm>
              <a:off x="2131" y="829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Arial"/>
                </a:rPr>
                <a:t>Bridge</a:t>
              </a:r>
            </a:p>
          </p:txBody>
        </p:sp>
        <p:sp>
          <p:nvSpPr>
            <p:cNvPr id="491528" name="Rectangle 8"/>
            <p:cNvSpPr>
              <a:spLocks noChangeAspect="1" noChangeArrowheads="1"/>
            </p:cNvSpPr>
            <p:nvPr/>
          </p:nvSpPr>
          <p:spPr bwMode="auto">
            <a:xfrm>
              <a:off x="4339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200" b="1" dirty="0" err="1">
                  <a:solidFill>
                    <a:srgbClr val="FFFFFF"/>
                  </a:solidFill>
                  <a:latin typeface="Arial"/>
                </a:rPr>
                <a:t>Moni</a:t>
              </a:r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-</a:t>
              </a:r>
              <a:br>
                <a:rPr lang="en-US" sz="1200" b="1" dirty="0">
                  <a:solidFill>
                    <a:srgbClr val="FFFFFF"/>
                  </a:solidFill>
                  <a:latin typeface="Arial"/>
                </a:rPr>
              </a:br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tor</a:t>
              </a:r>
            </a:p>
          </p:txBody>
        </p:sp>
        <p:sp>
          <p:nvSpPr>
            <p:cNvPr id="491529" name="Rectangle 9"/>
            <p:cNvSpPr>
              <a:spLocks noChangeAspect="1" noChangeArrowheads="1"/>
            </p:cNvSpPr>
            <p:nvPr/>
          </p:nvSpPr>
          <p:spPr bwMode="auto">
            <a:xfrm>
              <a:off x="3475" y="829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Arial"/>
                </a:rPr>
                <a:t>Graphics card</a:t>
              </a:r>
            </a:p>
          </p:txBody>
        </p:sp>
        <p:sp>
          <p:nvSpPr>
            <p:cNvPr id="491530" name="AutoShape 10"/>
            <p:cNvSpPr>
              <a:spLocks noChangeAspect="1" noChangeArrowheads="1"/>
            </p:cNvSpPr>
            <p:nvPr/>
          </p:nvSpPr>
          <p:spPr bwMode="auto">
            <a:xfrm rot="-5400000">
              <a:off x="4195" y="997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531" name="AutoShape 11"/>
            <p:cNvSpPr>
              <a:spLocks noChangeAspect="1" noChangeArrowheads="1"/>
            </p:cNvSpPr>
            <p:nvPr/>
          </p:nvSpPr>
          <p:spPr bwMode="auto">
            <a:xfrm>
              <a:off x="2659" y="913"/>
              <a:ext cx="816" cy="360"/>
            </a:xfrm>
            <a:prstGeom prst="leftRightArrow">
              <a:avLst>
                <a:gd name="adj1" fmla="val 48889"/>
                <a:gd name="adj2" fmla="val 327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32" name="Line 12"/>
          <p:cNvSpPr>
            <a:spLocks noChangeShapeType="1"/>
          </p:cNvSpPr>
          <p:nvPr/>
        </p:nvSpPr>
        <p:spPr bwMode="auto">
          <a:xfrm flipV="1">
            <a:off x="5856567" y="2430463"/>
            <a:ext cx="50165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33" name="Rectangle 13"/>
          <p:cNvSpPr>
            <a:spLocks noChangeArrowheads="1"/>
          </p:cNvSpPr>
          <p:nvPr/>
        </p:nvSpPr>
        <p:spPr bwMode="auto">
          <a:xfrm>
            <a:off x="6721475" y="1984375"/>
            <a:ext cx="368300" cy="368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4" name="Rectangle 14"/>
          <p:cNvSpPr>
            <a:spLocks noChangeArrowheads="1"/>
          </p:cNvSpPr>
          <p:nvPr/>
        </p:nvSpPr>
        <p:spPr bwMode="auto">
          <a:xfrm>
            <a:off x="6721475" y="1311275"/>
            <a:ext cx="368300" cy="368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6376"/>
            <a:ext cx="2794000" cy="372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182" y="2096376"/>
            <a:ext cx="4940878" cy="37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9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major abstraction of almost all operating systems</a:t>
            </a:r>
          </a:p>
          <a:p>
            <a:r>
              <a:rPr lang="en-US" dirty="0"/>
              <a:t>An organizing abstraction</a:t>
            </a:r>
          </a:p>
          <a:p>
            <a:pPr lvl="1"/>
            <a:r>
              <a:rPr lang="en-US" dirty="0"/>
              <a:t>The way information is organized, stored, kept for a long time, and updated</a:t>
            </a:r>
          </a:p>
          <a:p>
            <a:r>
              <a:rPr lang="en-US" dirty="0"/>
              <a:t>Different views:</a:t>
            </a:r>
          </a:p>
          <a:p>
            <a:pPr lvl="1"/>
            <a:r>
              <a:rPr lang="en-US" dirty="0"/>
              <a:t>User perspective: a name, collection of data</a:t>
            </a:r>
          </a:p>
          <a:p>
            <a:pPr lvl="1"/>
            <a:r>
              <a:rPr lang="en-US" dirty="0"/>
              <a:t>System perspective: container of data blocks</a:t>
            </a:r>
          </a:p>
        </p:txBody>
      </p:sp>
    </p:spTree>
    <p:extLst>
      <p:ext uri="{BB962C8B-B14F-4D97-AF65-F5344CB8AC3E}">
        <p14:creationId xmlns:p14="http://schemas.microsoft.com/office/powerpoint/2010/main" val="462849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Ambiguity: Container or Data?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Example: You e-mail a document to me</a:t>
            </a:r>
          </a:p>
          <a:p>
            <a:pPr lvl="1"/>
            <a:r>
              <a:rPr lang="en-US" dirty="0"/>
              <a:t>Do we have the same file?</a:t>
            </a:r>
          </a:p>
          <a:p>
            <a:r>
              <a:rPr lang="en-US" dirty="0"/>
              <a:t>Later, how can we ensure we are using the same version of the document?</a:t>
            </a:r>
          </a:p>
          <a:p>
            <a:r>
              <a:rPr lang="en-US" dirty="0"/>
              <a:t>Windows/Outlook/Exchange/MacOS:</a:t>
            </a:r>
          </a:p>
          <a:p>
            <a:pPr lvl="1"/>
            <a:r>
              <a:rPr lang="en-US" dirty="0"/>
              <a:t>Time-stamp is a pretty good indication that they are</a:t>
            </a:r>
          </a:p>
          <a:p>
            <a:pPr lvl="1"/>
            <a:r>
              <a:rPr lang="en-US" dirty="0"/>
              <a:t>Time-stamps preserved on copy, drag and drop, transmission via e-mail, etc.</a:t>
            </a:r>
          </a:p>
          <a:p>
            <a:r>
              <a:rPr lang="en-US" dirty="0"/>
              <a:t>Unix/Linux</a:t>
            </a:r>
          </a:p>
          <a:p>
            <a:pPr lvl="1"/>
            <a:r>
              <a:rPr lang="en-US" dirty="0"/>
              <a:t>By default, time-stamps not preserved on copy, ftp, e-mail, etc.</a:t>
            </a:r>
          </a:p>
          <a:p>
            <a:pPr lvl="1"/>
            <a:r>
              <a:rPr lang="en-US" dirty="0"/>
              <a:t>Time-stamp associated with container, not with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8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of Files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Name:</a:t>
            </a:r>
          </a:p>
          <a:p>
            <a:pPr lvl="1"/>
            <a:r>
              <a:rPr lang="en-US"/>
              <a:t>Although the name is not always what you think it is!</a:t>
            </a:r>
          </a:p>
          <a:p>
            <a:r>
              <a:rPr lang="en-US"/>
              <a:t>Type:</a:t>
            </a:r>
          </a:p>
          <a:p>
            <a:pPr lvl="1"/>
            <a:r>
              <a:rPr lang="en-US"/>
              <a:t>May be encoded in the name (e.g., .cpp, .txt)</a:t>
            </a:r>
          </a:p>
          <a:p>
            <a:r>
              <a:rPr lang="en-US"/>
              <a:t>Dates:</a:t>
            </a:r>
          </a:p>
          <a:p>
            <a:pPr lvl="1"/>
            <a:r>
              <a:rPr lang="en-US"/>
              <a:t>Creation, updated, last accessed, etc.</a:t>
            </a:r>
          </a:p>
          <a:p>
            <a:pPr lvl="1"/>
            <a:r>
              <a:rPr lang="en-US"/>
              <a:t>(Usually) associated with container</a:t>
            </a:r>
          </a:p>
          <a:p>
            <a:pPr lvl="1"/>
            <a:r>
              <a:rPr lang="en-US"/>
              <a:t>Better if associated with content</a:t>
            </a:r>
            <a:endParaRPr lang="en-US" dirty="0"/>
          </a:p>
        </p:txBody>
      </p:sp>
      <p:sp>
        <p:nvSpPr>
          <p:cNvPr id="46285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Size:</a:t>
            </a:r>
          </a:p>
          <a:p>
            <a:pPr lvl="1"/>
            <a:r>
              <a:rPr lang="en-US"/>
              <a:t>Length in number of bytes; occasionally rounded up</a:t>
            </a:r>
          </a:p>
          <a:p>
            <a:r>
              <a:rPr lang="en-US"/>
              <a:t>Protection:</a:t>
            </a:r>
          </a:p>
          <a:p>
            <a:pPr lvl="1"/>
            <a:r>
              <a:rPr lang="en-US"/>
              <a:t>Owner, group, etc.</a:t>
            </a:r>
          </a:p>
          <a:p>
            <a:pPr lvl="1"/>
            <a:r>
              <a:rPr lang="en-US"/>
              <a:t>Authority to read, update, extend, etc.</a:t>
            </a:r>
          </a:p>
          <a:p>
            <a:r>
              <a:rPr lang="en-US"/>
              <a:t>Locks:</a:t>
            </a:r>
          </a:p>
          <a:p>
            <a:pPr lvl="1"/>
            <a:r>
              <a:rPr lang="en-US"/>
              <a:t>For managing concurrent access</a:t>
            </a:r>
          </a:p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8AD8-A899-4917-C21F-6A28530F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109D-284C-B294-3ADC-15414E987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49" y="1371619"/>
            <a:ext cx="4362451" cy="14294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FDDC6-C0D4-EE5E-EE8E-FE31B441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AA440-3619-9D3F-8959-BFA5589F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3374809"/>
            <a:ext cx="4252201" cy="1298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0A82C-1E71-F362-100C-B9C9B392E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4" y="5486381"/>
            <a:ext cx="4145402" cy="1247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B1396-C2A6-0D5E-EF44-B7E5EDB8A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872" y="1438143"/>
            <a:ext cx="4571998" cy="1345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5F813-CABF-39CA-C68A-DFACB2D6F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51589"/>
            <a:ext cx="4572000" cy="1358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8A96AF-F9C7-7CC8-3640-4C30E5E1B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6872" y="5419785"/>
            <a:ext cx="4421620" cy="13531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1849B7F-2896-5C2E-74FB-8A1204446BFE}"/>
              </a:ext>
            </a:extLst>
          </p:cNvPr>
          <p:cNvSpPr/>
          <p:nvPr/>
        </p:nvSpPr>
        <p:spPr>
          <a:xfrm>
            <a:off x="4461750" y="1371619"/>
            <a:ext cx="4571998" cy="14294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— File Metadata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a file</a:t>
            </a:r>
          </a:p>
          <a:p>
            <a:pPr lvl="1"/>
            <a:r>
              <a:rPr lang="en-US" dirty="0"/>
              <a:t>Maintained by the file system</a:t>
            </a:r>
          </a:p>
          <a:p>
            <a:pPr lvl="1"/>
            <a:r>
              <a:rPr lang="en-US" dirty="0"/>
              <a:t>Separate from file itself</a:t>
            </a:r>
          </a:p>
          <a:p>
            <a:pPr lvl="1"/>
            <a:r>
              <a:rPr lang="en-US" dirty="0"/>
              <a:t>Usually attached or connected to the file</a:t>
            </a:r>
          </a:p>
          <a:p>
            <a:pPr lvl="2"/>
            <a:r>
              <a:rPr lang="en-US" dirty="0"/>
              <a:t>E.g., in block # –1</a:t>
            </a:r>
          </a:p>
          <a:p>
            <a:pPr lvl="1"/>
            <a:r>
              <a:rPr lang="en-US" dirty="0"/>
              <a:t>Some information visible to user/application</a:t>
            </a:r>
          </a:p>
          <a:p>
            <a:pPr lvl="2"/>
            <a:r>
              <a:rPr lang="en-US" dirty="0"/>
              <a:t>Dates, permissions, type, name, etc.</a:t>
            </a:r>
          </a:p>
          <a:p>
            <a:pPr lvl="1"/>
            <a:r>
              <a:rPr lang="en-US" dirty="0"/>
              <a:t>Some information primarily for OS</a:t>
            </a:r>
          </a:p>
          <a:p>
            <a:pPr lvl="2"/>
            <a:r>
              <a:rPr lang="en-US" dirty="0"/>
              <a:t>Location on disk, locks, cached attributes</a:t>
            </a:r>
          </a:p>
        </p:txBody>
      </p:sp>
    </p:spTree>
    <p:extLst>
      <p:ext uri="{BB962C8B-B14F-4D97-AF65-F5344CB8AC3E}">
        <p14:creationId xmlns:p14="http://schemas.microsoft.com/office/powerpoint/2010/main" val="357009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attributes are not visible to user or program</a:t>
            </a:r>
          </a:p>
          <a:p>
            <a:pPr lvl="2"/>
            <a:endParaRPr lang="en-US"/>
          </a:p>
          <a:p>
            <a:r>
              <a:rPr lang="en-US"/>
              <a:t>E.g., location</a:t>
            </a:r>
          </a:p>
          <a:p>
            <a:pPr lvl="1"/>
            <a:r>
              <a:rPr lang="en-US"/>
              <a:t>Location is stored in metadata</a:t>
            </a:r>
          </a:p>
          <a:p>
            <a:pPr lvl="1"/>
            <a:r>
              <a:rPr lang="en-US"/>
              <a:t>Location can change, even if file does not</a:t>
            </a:r>
          </a:p>
          <a:p>
            <a:pPr lvl="1"/>
            <a:r>
              <a:rPr lang="en-US"/>
              <a:t>Location is not visible to user or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Location a File Attribute?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</a:t>
            </a:r>
          </a:p>
          <a:p>
            <a:pPr lvl="1"/>
            <a:r>
              <a:rPr lang="en-US" dirty="0"/>
              <a:t>mv ~</a:t>
            </a:r>
            <a:r>
              <a:rPr lang="en-US" dirty="0" err="1"/>
              <a:t>tha</a:t>
            </a:r>
            <a:r>
              <a:rPr lang="en-US" dirty="0"/>
              <a:t>/index.html ~</a:t>
            </a:r>
            <a:r>
              <a:rPr lang="en-US" dirty="0" err="1"/>
              <a:t>tha</a:t>
            </a:r>
            <a:r>
              <a:rPr lang="en-US" dirty="0"/>
              <a:t>/</a:t>
            </a:r>
            <a:r>
              <a:rPr lang="en-US" dirty="0" err="1"/>
              <a:t>public_html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Does location of file on disk change?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System moves file from disk block 10,000 to disk block 20,000 (e.g., during defragmentation)</a:t>
            </a:r>
          </a:p>
          <a:p>
            <a:pPr lvl="1"/>
            <a:r>
              <a:rPr lang="en-US" dirty="0"/>
              <a:t>System restores a file from backup</a:t>
            </a:r>
          </a:p>
          <a:p>
            <a:r>
              <a:rPr lang="en-US" dirty="0"/>
              <a:t>May or may not be reflected in metadata</a:t>
            </a:r>
          </a:p>
        </p:txBody>
      </p:sp>
    </p:spTree>
    <p:extLst>
      <p:ext uri="{BB962C8B-B14F-4D97-AF65-F5344CB8AC3E}">
        <p14:creationId xmlns:p14="http://schemas.microsoft.com/office/powerpoint/2010/main" val="152507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Name Attribute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attached to file in most modern systems</a:t>
            </a:r>
          </a:p>
          <a:p>
            <a:pPr lvl="1"/>
            <a:r>
              <a:rPr lang="en-US" dirty="0"/>
              <a:t>Stored in directory</a:t>
            </a:r>
          </a:p>
          <a:p>
            <a:r>
              <a:rPr lang="en-US" dirty="0"/>
              <a:t>Unix/Linux: file may have multiple names</a:t>
            </a:r>
          </a:p>
          <a:p>
            <a:pPr lvl="1"/>
            <a:r>
              <a:rPr lang="en-US" dirty="0"/>
              <a:t>Example: hard links</a:t>
            </a:r>
          </a:p>
          <a:p>
            <a:r>
              <a:rPr lang="en-US" dirty="0"/>
              <a:t>Windows: file normally has only one name</a:t>
            </a:r>
          </a:p>
          <a:p>
            <a:pPr lvl="1"/>
            <a:r>
              <a:rPr lang="en-US" dirty="0"/>
              <a:t>Still stored in directory</a:t>
            </a:r>
          </a:p>
          <a:p>
            <a:pPr lvl="1"/>
            <a:r>
              <a:rPr lang="en-US" dirty="0"/>
              <a:t>May be changed without touching the file!</a:t>
            </a:r>
          </a:p>
        </p:txBody>
      </p:sp>
    </p:spTree>
    <p:extLst>
      <p:ext uri="{BB962C8B-B14F-4D97-AF65-F5344CB8AC3E}">
        <p14:creationId xmlns:p14="http://schemas.microsoft.com/office/powerpoint/2010/main" val="2900080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Symbolic (soft) links</a:t>
            </a:r>
          </a:p>
          <a:p>
            <a:pPr lvl="1"/>
            <a:r>
              <a:rPr lang="en-US" dirty="0" err="1"/>
              <a:t>Uni</a:t>
            </a:r>
            <a:r>
              <a:rPr lang="en-US" dirty="0"/>
              <a:t>-directional relationship between a file name and the file</a:t>
            </a:r>
          </a:p>
          <a:p>
            <a:pPr lvl="1"/>
            <a:r>
              <a:rPr lang="en-US" dirty="0"/>
              <a:t>Directory entry with text of absolute or relative path for source</a:t>
            </a:r>
          </a:p>
          <a:p>
            <a:pPr lvl="1"/>
            <a:r>
              <a:rPr lang="en-US" dirty="0"/>
              <a:t>If the source file is deleted, the link exists but points to nowhere!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Hard links</a:t>
            </a:r>
          </a:p>
          <a:p>
            <a:pPr lvl="1"/>
            <a:r>
              <a:rPr lang="en-US" dirty="0"/>
              <a:t>Bi-directional relationship between file names and file </a:t>
            </a:r>
          </a:p>
          <a:p>
            <a:pPr lvl="1"/>
            <a:r>
              <a:rPr lang="en-US" dirty="0"/>
              <a:t>A hard link is directory entry that points to a source file’s metadata</a:t>
            </a:r>
          </a:p>
          <a:p>
            <a:pPr lvl="1"/>
            <a:r>
              <a:rPr lang="en-US" dirty="0"/>
              <a:t>Metadata maintains reference count of the number of hard links pointing to it – link reference count </a:t>
            </a:r>
          </a:p>
          <a:p>
            <a:pPr lvl="1"/>
            <a:r>
              <a:rPr lang="en-US" dirty="0"/>
              <a:t>Link reference count is decremented when a hard link is deleted</a:t>
            </a:r>
          </a:p>
          <a:p>
            <a:pPr lvl="1"/>
            <a:r>
              <a:rPr lang="en-US" dirty="0"/>
              <a:t>File data is deleted and space freed when the link reference count goes to zero</a:t>
            </a:r>
          </a:p>
        </p:txBody>
      </p:sp>
    </p:spTree>
    <p:extLst>
      <p:ext uri="{BB962C8B-B14F-4D97-AF65-F5344CB8AC3E}">
        <p14:creationId xmlns:p14="http://schemas.microsoft.com/office/powerpoint/2010/main" val="749616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Unix-Linux Hard Links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File may have more than one name or path</a:t>
            </a:r>
          </a:p>
          <a:p>
            <a:pPr lvl="3"/>
            <a:endParaRPr lang="en-US" dirty="0"/>
          </a:p>
          <a:p>
            <a:r>
              <a:rPr lang="en-US" dirty="0"/>
              <a:t>rm, mv —directory operations, not file operations!</a:t>
            </a:r>
          </a:p>
          <a:p>
            <a:pPr lvl="1"/>
            <a:r>
              <a:rPr lang="en-US" dirty="0"/>
              <a:t>The real name of a Unix file is internal name of its metadata</a:t>
            </a:r>
          </a:p>
          <a:p>
            <a:pPr lvl="2"/>
            <a:r>
              <a:rPr lang="en-US" dirty="0"/>
              <a:t>Known only to OS!</a:t>
            </a:r>
          </a:p>
          <a:p>
            <a:pPr lvl="3"/>
            <a:endParaRPr lang="en-US" dirty="0"/>
          </a:p>
          <a:p>
            <a:r>
              <a:rPr lang="en-US" dirty="0"/>
              <a:t>Hard links are not used very often in modern Unix practice</a:t>
            </a:r>
          </a:p>
          <a:p>
            <a:pPr lvl="1"/>
            <a:r>
              <a:rPr lang="en-US" dirty="0"/>
              <a:t>Exception: Linked copies of large directory trees!</a:t>
            </a:r>
          </a:p>
          <a:p>
            <a:pPr lvl="2"/>
            <a:r>
              <a:rPr lang="en-US" dirty="0"/>
              <a:t>When building your Linux kernel in systems work</a:t>
            </a:r>
          </a:p>
          <a:p>
            <a:pPr lvl="1"/>
            <a:r>
              <a:rPr lang="en-US" dirty="0"/>
              <a:t>(Usually) safe to regard last element of path as name of file</a:t>
            </a:r>
          </a:p>
        </p:txBody>
      </p:sp>
    </p:spTree>
    <p:extLst>
      <p:ext uri="{BB962C8B-B14F-4D97-AF65-F5344CB8AC3E}">
        <p14:creationId xmlns:p14="http://schemas.microsoft.com/office/powerpoint/2010/main" val="3641994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</a:t>
            </a:r>
            <a:endParaRPr lang="en-US" dirty="0"/>
          </a:p>
        </p:txBody>
      </p:sp>
      <p:pic>
        <p:nvPicPr>
          <p:cNvPr id="47513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0" t="1616" r="15665" b="998"/>
          <a:stretch>
            <a:fillRect/>
          </a:stretch>
        </p:blipFill>
        <p:spPr>
          <a:xfrm>
            <a:off x="4556125" y="1524000"/>
            <a:ext cx="4587875" cy="4648200"/>
          </a:xfr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470468" y="2053994"/>
            <a:ext cx="3523491" cy="764312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25400" bIns="127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Arial"/>
              </a:rPr>
              <a:t>File type</a:t>
            </a:r>
            <a:r>
              <a:rPr lang="en-US" sz="2400" dirty="0">
                <a:latin typeface="Arial"/>
              </a:rPr>
              <a:t> may be tattooed</a:t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>on file as an attribute</a:t>
            </a:r>
            <a:endParaRPr lang="en-US" sz="2400" i="1" dirty="0">
              <a:latin typeface="Arial"/>
            </a:endParaRP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459639" y="3878158"/>
            <a:ext cx="3609963" cy="764312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12700" rIns="25400" bIns="127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/>
              </a:rPr>
              <a:t>Or it may be embedded</a:t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>in </a:t>
            </a:r>
            <a:r>
              <a:rPr lang="en-US" sz="2400" i="1" dirty="0">
                <a:latin typeface="Arial"/>
              </a:rPr>
              <a:t>file name</a:t>
            </a:r>
            <a:r>
              <a:rPr lang="en-US" sz="2400" dirty="0">
                <a:latin typeface="Arial"/>
              </a:rPr>
              <a:t> by convention</a:t>
            </a:r>
          </a:p>
        </p:txBody>
      </p:sp>
    </p:spTree>
    <p:extLst>
      <p:ext uri="{BB962C8B-B14F-4D97-AF65-F5344CB8AC3E}">
        <p14:creationId xmlns:p14="http://schemas.microsoft.com/office/powerpoint/2010/main" val="1175698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Operations on Files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Open, Close</a:t>
            </a:r>
          </a:p>
          <a:p>
            <a:r>
              <a:rPr lang="en-US" dirty="0"/>
              <a:t>Read, Write, Truncate</a:t>
            </a:r>
          </a:p>
          <a:p>
            <a:r>
              <a:rPr lang="en-US" dirty="0"/>
              <a:t>Seek, Tell</a:t>
            </a:r>
          </a:p>
          <a:p>
            <a:r>
              <a:rPr lang="en-US" dirty="0"/>
              <a:t>Create, Delete</a:t>
            </a:r>
          </a:p>
        </p:txBody>
      </p:sp>
    </p:spTree>
    <p:extLst>
      <p:ext uri="{BB962C8B-B14F-4D97-AF65-F5344CB8AC3E}">
        <p14:creationId xmlns:p14="http://schemas.microsoft.com/office/powerpoint/2010/main" val="397561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File – a very powerful Abstraction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Documents, code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Streams</a:t>
            </a:r>
          </a:p>
          <a:p>
            <a:pPr lvl="1"/>
            <a:r>
              <a:rPr lang="en-US" dirty="0"/>
              <a:t>Input, output, keyboard, display</a:t>
            </a:r>
          </a:p>
          <a:p>
            <a:pPr lvl="1"/>
            <a:r>
              <a:rPr lang="en-US" dirty="0"/>
              <a:t>Pipes, network connections, …</a:t>
            </a:r>
          </a:p>
          <a:p>
            <a:r>
              <a:rPr lang="en-US" dirty="0"/>
              <a:t>Virtual memory backing store</a:t>
            </a:r>
          </a:p>
          <a:p>
            <a:r>
              <a:rPr lang="en-US" dirty="0"/>
              <a:t>Temporary repositories of OS information</a:t>
            </a:r>
          </a:p>
          <a:p>
            <a:r>
              <a:rPr lang="en-US" dirty="0"/>
              <a:t>…</a:t>
            </a:r>
          </a:p>
          <a:p>
            <a:pPr lvl="2"/>
            <a:endParaRPr lang="en-US" dirty="0"/>
          </a:p>
          <a:p>
            <a:r>
              <a:rPr lang="en-US" dirty="0"/>
              <a:t>Any time you need to remember something beyond the life of a particular process/computation</a:t>
            </a:r>
          </a:p>
        </p:txBody>
      </p:sp>
    </p:spTree>
    <p:extLst>
      <p:ext uri="{BB962C8B-B14F-4D97-AF65-F5344CB8AC3E}">
        <p14:creationId xmlns:p14="http://schemas.microsoft.com/office/powerpoint/2010/main" val="4186883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Accessing Files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access</a:t>
            </a:r>
          </a:p>
          <a:p>
            <a:r>
              <a:rPr lang="en-US" dirty="0"/>
              <a:t>Random access</a:t>
            </a:r>
          </a:p>
          <a:p>
            <a:r>
              <a:rPr lang="en-US" dirty="0"/>
              <a:t>Keyed (or indexed) access</a:t>
            </a:r>
          </a:p>
          <a:p>
            <a:pPr lvl="1"/>
            <a:r>
              <a:rPr lang="en-US" dirty="0"/>
              <a:t>Hardly ever used (outside a DBMS) now</a:t>
            </a:r>
          </a:p>
        </p:txBody>
      </p:sp>
    </p:spTree>
    <p:extLst>
      <p:ext uri="{BB962C8B-B14F-4D97-AF65-F5344CB8AC3E}">
        <p14:creationId xmlns:p14="http://schemas.microsoft.com/office/powerpoint/2010/main" val="422441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F8C1-C5C3-B8F9-DD13-629DCF2D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PollEV</a:t>
            </a:r>
            <a:r>
              <a:rPr lang="en-US" dirty="0"/>
              <a:t> </a:t>
            </a:r>
            <a:r>
              <a:rPr lang="en-US"/>
              <a:t>Review Questions!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D321-E3CA-D3E6-15A4-1F15BD46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PollEv.com/wpi3013c01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31E25-86B6-0401-EF71-3450187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6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Access Method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all bytes or records in order from the beginning</a:t>
            </a:r>
          </a:p>
          <a:p>
            <a:r>
              <a:rPr lang="en-US" dirty="0"/>
              <a:t>Writing implicitly truncates</a:t>
            </a:r>
          </a:p>
          <a:p>
            <a:r>
              <a:rPr lang="en-US" dirty="0"/>
              <a:t>Cannot jump around</a:t>
            </a:r>
          </a:p>
          <a:p>
            <a:pPr lvl="1"/>
            <a:r>
              <a:rPr lang="en-US" dirty="0"/>
              <a:t>Could possibly rewind or back up for some media</a:t>
            </a:r>
          </a:p>
          <a:p>
            <a:r>
              <a:rPr lang="en-US" dirty="0"/>
              <a:t>Appropriate for certain media or systems</a:t>
            </a:r>
          </a:p>
          <a:p>
            <a:pPr lvl="1"/>
            <a:r>
              <a:rPr lang="en-US" dirty="0"/>
              <a:t>Magnetic tape or punched cards</a:t>
            </a:r>
          </a:p>
          <a:p>
            <a:pPr lvl="1"/>
            <a:r>
              <a:rPr lang="en-US" dirty="0"/>
              <a:t>Video tape (VHS, etc.)</a:t>
            </a:r>
          </a:p>
          <a:p>
            <a:pPr lvl="1"/>
            <a:r>
              <a:rPr lang="en-US" dirty="0"/>
              <a:t>Unix-Linux-Windows pipes</a:t>
            </a:r>
          </a:p>
          <a:p>
            <a:pPr lvl="1"/>
            <a:r>
              <a:rPr lang="en-US" dirty="0"/>
              <a:t>Network streams</a:t>
            </a:r>
          </a:p>
        </p:txBody>
      </p:sp>
    </p:spTree>
    <p:extLst>
      <p:ext uri="{BB962C8B-B14F-4D97-AF65-F5344CB8AC3E}">
        <p14:creationId xmlns:p14="http://schemas.microsoft.com/office/powerpoint/2010/main" val="1941564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Access Method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Bytes/records can be read in any order</a:t>
            </a:r>
          </a:p>
          <a:p>
            <a:r>
              <a:rPr lang="en-US" dirty="0"/>
              <a:t>Writing can</a:t>
            </a:r>
          </a:p>
          <a:p>
            <a:pPr lvl="1"/>
            <a:r>
              <a:rPr lang="en-US" dirty="0"/>
              <a:t>Replace existing bytes or records</a:t>
            </a:r>
          </a:p>
          <a:p>
            <a:pPr lvl="1"/>
            <a:r>
              <a:rPr lang="en-US" dirty="0"/>
              <a:t>Append to end of file</a:t>
            </a:r>
          </a:p>
          <a:p>
            <a:pPr lvl="1"/>
            <a:r>
              <a:rPr lang="en-US" dirty="0"/>
              <a:t>Cannot insert data between existing bytes!</a:t>
            </a:r>
          </a:p>
          <a:p>
            <a:r>
              <a:rPr lang="en-US" dirty="0"/>
              <a:t>Seek operation moves current file pointer</a:t>
            </a:r>
          </a:p>
          <a:p>
            <a:pPr lvl="1"/>
            <a:r>
              <a:rPr lang="en-US" dirty="0"/>
              <a:t>Maintained as part of “open” file information</a:t>
            </a:r>
          </a:p>
          <a:p>
            <a:pPr lvl="1"/>
            <a:r>
              <a:rPr lang="en-US" dirty="0"/>
              <a:t>Discarded on close</a:t>
            </a:r>
          </a:p>
          <a:p>
            <a:r>
              <a:rPr lang="en-US" dirty="0"/>
              <a:t>Typical of most modern information storage</a:t>
            </a:r>
          </a:p>
          <a:p>
            <a:pPr lvl="1"/>
            <a:r>
              <a:rPr lang="en-US" dirty="0"/>
              <a:t>Data base systems</a:t>
            </a:r>
          </a:p>
          <a:p>
            <a:pPr lvl="1"/>
            <a:r>
              <a:rPr lang="en-US" dirty="0"/>
              <a:t>Randomly accessible multi-media (CD, DVD,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048578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Keyed/Indexed Access Methods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items in file based on the contents of (part of) an item in the file</a:t>
            </a:r>
          </a:p>
          <a:p>
            <a:r>
              <a:rPr lang="en-US" dirty="0"/>
              <a:t>Provided in older commercial operating systems</a:t>
            </a:r>
          </a:p>
          <a:p>
            <a:pPr lvl="1"/>
            <a:r>
              <a:rPr lang="en-US" dirty="0"/>
              <a:t>IBM ISAM</a:t>
            </a:r>
          </a:p>
          <a:p>
            <a:r>
              <a:rPr lang="en-US" dirty="0"/>
              <a:t>(Usually) handled separately by modern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323316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Directory: A Special Kind of File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users and applications to organize and find files</a:t>
            </a:r>
          </a:p>
          <a:p>
            <a:pPr lvl="1"/>
            <a:r>
              <a:rPr lang="en-US" dirty="0"/>
              <a:t>User-friendly names</a:t>
            </a:r>
          </a:p>
          <a:p>
            <a:pPr lvl="1"/>
            <a:r>
              <a:rPr lang="en-US" dirty="0"/>
              <a:t>Names that are meaningful over long periods of time</a:t>
            </a:r>
          </a:p>
          <a:p>
            <a:r>
              <a:rPr lang="en-US" dirty="0"/>
              <a:t>The data structure for OS to locate files (i.e., containers) on disk</a:t>
            </a:r>
          </a:p>
        </p:txBody>
      </p:sp>
    </p:spTree>
    <p:extLst>
      <p:ext uri="{BB962C8B-B14F-4D97-AF65-F5344CB8AC3E}">
        <p14:creationId xmlns:p14="http://schemas.microsoft.com/office/powerpoint/2010/main" val="3157735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80975" y="1418897"/>
            <a:ext cx="8505825" cy="5105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level</a:t>
            </a:r>
          </a:p>
          <a:p>
            <a:pPr lvl="1"/>
            <a:r>
              <a:rPr lang="en-US" dirty="0"/>
              <a:t>One directory per system, one entry pointing to each file</a:t>
            </a:r>
          </a:p>
          <a:p>
            <a:pPr lvl="1"/>
            <a:r>
              <a:rPr lang="en-US" dirty="0"/>
              <a:t>Small, single-user or single-use systems</a:t>
            </a:r>
          </a:p>
          <a:p>
            <a:pPr lvl="2"/>
            <a:r>
              <a:rPr lang="en-US" dirty="0"/>
              <a:t>(very, very old) PDAs, cell phones, etc.</a:t>
            </a:r>
          </a:p>
          <a:p>
            <a:r>
              <a:rPr lang="en-US" dirty="0"/>
              <a:t>Two-level</a:t>
            </a:r>
          </a:p>
          <a:p>
            <a:pPr lvl="1"/>
            <a:r>
              <a:rPr lang="en-US" dirty="0"/>
              <a:t>Single “master” directory per system</a:t>
            </a:r>
          </a:p>
          <a:p>
            <a:pPr lvl="1"/>
            <a:r>
              <a:rPr lang="en-US" dirty="0"/>
              <a:t>Each entry points to one single-level directory per user</a:t>
            </a:r>
          </a:p>
          <a:p>
            <a:pPr lvl="1"/>
            <a:r>
              <a:rPr lang="en-US" dirty="0"/>
              <a:t>Uncommon in modern operating systems</a:t>
            </a:r>
          </a:p>
          <a:p>
            <a:r>
              <a:rPr lang="en-US" b="1" dirty="0"/>
              <a:t>Hierarchical</a:t>
            </a:r>
          </a:p>
          <a:p>
            <a:pPr lvl="1"/>
            <a:r>
              <a:rPr lang="en-US" dirty="0"/>
              <a:t>Any directory entry may point to</a:t>
            </a:r>
          </a:p>
          <a:p>
            <a:pPr lvl="2"/>
            <a:r>
              <a:rPr lang="en-US" dirty="0"/>
              <a:t>Individual file</a:t>
            </a:r>
          </a:p>
          <a:p>
            <a:pPr lvl="2"/>
            <a:r>
              <a:rPr lang="en-US" dirty="0"/>
              <a:t>Another directory</a:t>
            </a:r>
          </a:p>
          <a:p>
            <a:pPr lvl="1"/>
            <a:r>
              <a:rPr lang="en-US" dirty="0"/>
              <a:t>Recursively friendly tree</a:t>
            </a:r>
          </a:p>
          <a:p>
            <a:pPr lvl="1"/>
            <a:r>
              <a:rPr lang="en-US" dirty="0"/>
              <a:t>Common in most modern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014069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Considerations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Efficiency: locate a file quickly</a:t>
            </a:r>
          </a:p>
          <a:p>
            <a:r>
              <a:rPr lang="en-US" dirty="0"/>
              <a:t>Naming: convenient to users</a:t>
            </a:r>
          </a:p>
          <a:p>
            <a:pPr lvl="1"/>
            <a:r>
              <a:rPr lang="en-US" dirty="0"/>
              <a:t>Overloading names across users</a:t>
            </a:r>
          </a:p>
          <a:p>
            <a:pPr lvl="1"/>
            <a:r>
              <a:rPr lang="en-US" dirty="0"/>
              <a:t>Separating names across users</a:t>
            </a:r>
          </a:p>
          <a:p>
            <a:pPr lvl="1"/>
            <a:r>
              <a:rPr lang="en-US" dirty="0"/>
              <a:t>Uniqueness only within a directory</a:t>
            </a:r>
          </a:p>
          <a:p>
            <a:pPr lvl="1"/>
            <a:r>
              <a:rPr lang="en-US" dirty="0"/>
              <a:t>User’s language</a:t>
            </a:r>
          </a:p>
          <a:p>
            <a:r>
              <a:rPr lang="en-US" dirty="0"/>
              <a:t>Grouping: logical grouping of files by properties</a:t>
            </a:r>
          </a:p>
          <a:p>
            <a:pPr lvl="2"/>
            <a:r>
              <a:rPr lang="en-US" dirty="0"/>
              <a:t>e.g., all Java programs, all games, …</a:t>
            </a:r>
          </a:p>
        </p:txBody>
      </p:sp>
    </p:spTree>
    <p:extLst>
      <p:ext uri="{BB962C8B-B14F-4D97-AF65-F5344CB8AC3E}">
        <p14:creationId xmlns:p14="http://schemas.microsoft.com/office/powerpoint/2010/main" val="2609145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Hierarchies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38125" y="1418897"/>
            <a:ext cx="8829675" cy="53540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systems support idea of current (working) directory</a:t>
            </a:r>
          </a:p>
          <a:p>
            <a:r>
              <a:rPr lang="en-US" dirty="0"/>
              <a:t>Absolute names – fully qualified from root of file system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/group/</a:t>
            </a:r>
            <a:r>
              <a:rPr lang="en-US" dirty="0" err="1"/>
              <a:t>foo.c</a:t>
            </a:r>
            <a:r>
              <a:rPr lang="en-US" dirty="0"/>
              <a:t>, ~/</a:t>
            </a:r>
            <a:r>
              <a:rPr lang="en-US" dirty="0" err="1"/>
              <a:t>kernelSrc</a:t>
            </a:r>
            <a:r>
              <a:rPr lang="en-US" dirty="0"/>
              <a:t>/</a:t>
            </a:r>
            <a:r>
              <a:rPr lang="en-US" dirty="0" err="1"/>
              <a:t>config.h</a:t>
            </a:r>
            <a:endParaRPr lang="en-US" dirty="0"/>
          </a:p>
          <a:p>
            <a:r>
              <a:rPr lang="en-US" dirty="0"/>
              <a:t>Relative names – specified with respect to working directory</a:t>
            </a:r>
          </a:p>
          <a:p>
            <a:pPr lvl="1"/>
            <a:r>
              <a:rPr lang="en-US" dirty="0" err="1"/>
              <a:t>foo.c</a:t>
            </a:r>
            <a:r>
              <a:rPr lang="en-US" dirty="0"/>
              <a:t>, bar/bar2.h</a:t>
            </a:r>
          </a:p>
          <a:p>
            <a:r>
              <a:rPr lang="en-US" dirty="0"/>
              <a:t>Special entries</a:t>
            </a:r>
          </a:p>
          <a:p>
            <a:pPr lvl="1"/>
            <a:r>
              <a:rPr lang="en-US" dirty="0"/>
              <a:t>Essential for maintaining integrity of directory system</a:t>
            </a:r>
          </a:p>
          <a:p>
            <a:pPr lvl="2"/>
            <a:r>
              <a:rPr lang="en-US" dirty="0"/>
              <a:t>The working directory itself: .  (period character)</a:t>
            </a:r>
          </a:p>
          <a:p>
            <a:pPr lvl="2"/>
            <a:r>
              <a:rPr lang="en-US" dirty="0"/>
              <a:t>Parent in hierarchy: .. (two period characters)</a:t>
            </a:r>
          </a:p>
          <a:p>
            <a:pPr lvl="1"/>
            <a:r>
              <a:rPr lang="en-US" dirty="0"/>
              <a:t>Convenience and abstraction</a:t>
            </a:r>
          </a:p>
          <a:p>
            <a:pPr lvl="2"/>
            <a:r>
              <a:rPr lang="en-US" dirty="0"/>
              <a:t>The current root of filesystem: / (forward slash)</a:t>
            </a:r>
          </a:p>
          <a:p>
            <a:pPr lvl="2"/>
            <a:r>
              <a:rPr lang="en-US" dirty="0"/>
              <a:t>The current user’s home directory: ~ (tilde character)</a:t>
            </a:r>
          </a:p>
        </p:txBody>
      </p:sp>
    </p:spTree>
    <p:extLst>
      <p:ext uri="{BB962C8B-B14F-4D97-AF65-F5344CB8AC3E}">
        <p14:creationId xmlns:p14="http://schemas.microsoft.com/office/powerpoint/2010/main" val="1330464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Hierarchical – Acyclic Graph (no loops) and General Graph</a:t>
            </a:r>
          </a:p>
          <a:p>
            <a:r>
              <a:rPr lang="en-US" dirty="0"/>
              <a:t>Allow directories and files to have multiple names</a:t>
            </a:r>
          </a:p>
          <a:p>
            <a:r>
              <a:rPr lang="en-US" dirty="0"/>
              <a:t>Links are file names (directory entries) that point to existing (source) files</a:t>
            </a:r>
          </a:p>
        </p:txBody>
      </p:sp>
    </p:spTree>
    <p:extLst>
      <p:ext uri="{BB962C8B-B14F-4D97-AF65-F5344CB8AC3E}">
        <p14:creationId xmlns:p14="http://schemas.microsoft.com/office/powerpoint/2010/main" val="4272630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Name Translation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8898"/>
            <a:ext cx="8229600" cy="54391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Assume that I want to open “/home/</a:t>
            </a:r>
            <a:r>
              <a:rPr lang="en-US" dirty="0" err="1"/>
              <a:t>tha</a:t>
            </a:r>
            <a:r>
              <a:rPr lang="en-US" dirty="0"/>
              <a:t>/</a:t>
            </a:r>
            <a:r>
              <a:rPr lang="en-US" dirty="0" err="1"/>
              <a:t>foo.c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err="1"/>
              <a:t>fd</a:t>
            </a:r>
            <a:r>
              <a:rPr lang="en-US" dirty="0"/>
              <a:t> = open("/home/</a:t>
            </a:r>
            <a:r>
              <a:rPr lang="en-US" dirty="0" err="1"/>
              <a:t>tha</a:t>
            </a:r>
            <a:r>
              <a:rPr lang="en-US" dirty="0"/>
              <a:t>/</a:t>
            </a:r>
            <a:r>
              <a:rPr lang="en-US" dirty="0" err="1"/>
              <a:t>foo.c</a:t>
            </a:r>
            <a:r>
              <a:rPr lang="en-US" dirty="0"/>
              <a:t>", O_RDWR);</a:t>
            </a:r>
          </a:p>
          <a:p>
            <a:endParaRPr lang="en-US" dirty="0"/>
          </a:p>
          <a:p>
            <a:r>
              <a:rPr lang="en-US" dirty="0"/>
              <a:t>File System does the following</a:t>
            </a:r>
          </a:p>
          <a:p>
            <a:pPr lvl="1"/>
            <a:r>
              <a:rPr lang="en-US" dirty="0"/>
              <a:t>Opens directory "/" – the root directory is in a known place on disk</a:t>
            </a:r>
          </a:p>
          <a:p>
            <a:pPr lvl="1"/>
            <a:r>
              <a:rPr lang="en-US" dirty="0"/>
              <a:t>Search root directory for the directory home and get its location</a:t>
            </a:r>
          </a:p>
          <a:p>
            <a:pPr lvl="1"/>
            <a:r>
              <a:rPr lang="en-US" dirty="0"/>
              <a:t>Open home and search for the directory </a:t>
            </a:r>
            <a:r>
              <a:rPr lang="en-US" dirty="0" err="1"/>
              <a:t>tha</a:t>
            </a:r>
            <a:r>
              <a:rPr lang="en-US" dirty="0"/>
              <a:t> and get its location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tha</a:t>
            </a:r>
            <a:r>
              <a:rPr lang="en-US" dirty="0"/>
              <a:t> and search for the file </a:t>
            </a:r>
            <a:r>
              <a:rPr lang="en-US" dirty="0" err="1"/>
              <a:t>foo.c</a:t>
            </a:r>
            <a:r>
              <a:rPr lang="en-US" dirty="0"/>
              <a:t> and get its location</a:t>
            </a:r>
          </a:p>
          <a:p>
            <a:pPr lvl="1"/>
            <a:r>
              <a:rPr lang="en-US" dirty="0"/>
              <a:t>Open the file </a:t>
            </a:r>
            <a:r>
              <a:rPr lang="en-US" dirty="0" err="1"/>
              <a:t>foo.c</a:t>
            </a:r>
            <a:endParaRPr lang="en-US" dirty="0"/>
          </a:p>
          <a:p>
            <a:pPr lvl="1"/>
            <a:r>
              <a:rPr lang="en-US" dirty="0"/>
              <a:t>Note that the process needs the appropriate permissions at every step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297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Path Name Translation (continued)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File Systems spend a lot of time walking down directory paths</a:t>
            </a:r>
          </a:p>
          <a:p>
            <a:pPr lvl="1"/>
            <a:r>
              <a:rPr lang="en-US" dirty="0"/>
              <a:t>This is why open() calls are separate from other file operations</a:t>
            </a:r>
          </a:p>
          <a:p>
            <a:pPr lvl="1"/>
            <a:r>
              <a:rPr lang="en-US" dirty="0"/>
              <a:t>File System attempts to cache prefix lookups to speed up common searches –</a:t>
            </a:r>
          </a:p>
          <a:p>
            <a:pPr lvl="2"/>
            <a:r>
              <a:rPr lang="en-US" dirty="0"/>
              <a:t>“~” for user’s home directory</a:t>
            </a:r>
          </a:p>
          <a:p>
            <a:pPr lvl="2"/>
            <a:r>
              <a:rPr lang="en-US" dirty="0"/>
              <a:t>“.” for current working directory</a:t>
            </a:r>
          </a:p>
          <a:p>
            <a:pPr lvl="1"/>
            <a:r>
              <a:rPr lang="en-US" dirty="0"/>
              <a:t>Once open, file system caches the metadata of the file</a:t>
            </a:r>
          </a:p>
        </p:txBody>
      </p:sp>
    </p:spTree>
    <p:extLst>
      <p:ext uri="{BB962C8B-B14F-4D97-AF65-F5344CB8AC3E}">
        <p14:creationId xmlns:p14="http://schemas.microsoft.com/office/powerpoint/2010/main" val="373454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5103">
            <a:off x="1946403" y="3661366"/>
            <a:ext cx="3289300" cy="246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1992" r="-901"/>
          <a:stretch/>
        </p:blipFill>
        <p:spPr>
          <a:xfrm>
            <a:off x="537714" y="2537737"/>
            <a:ext cx="1704668" cy="26821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09588">
            <a:off x="5602067" y="2136063"/>
            <a:ext cx="31877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39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Operations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Add, Delete entry</a:t>
            </a:r>
          </a:p>
          <a:p>
            <a:r>
              <a:rPr lang="en-US" dirty="0"/>
              <a:t>Find, List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Link, Unlink</a:t>
            </a:r>
          </a:p>
          <a:p>
            <a:r>
              <a:rPr lang="en-US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3959124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– Solving Problems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1418898"/>
            <a:ext cx="8515350" cy="5439102"/>
          </a:xfrm>
        </p:spPr>
        <p:txBody>
          <a:bodyPr>
            <a:normAutofit/>
          </a:bodyPr>
          <a:lstStyle/>
          <a:p>
            <a:r>
              <a:rPr lang="en-US" dirty="0"/>
              <a:t>Orphan: a file not named in any directory</a:t>
            </a:r>
          </a:p>
          <a:p>
            <a:pPr lvl="1"/>
            <a:r>
              <a:rPr lang="en-US" dirty="0"/>
              <a:t>Cannot be opened by any application (or even OS)</a:t>
            </a:r>
          </a:p>
          <a:p>
            <a:pPr lvl="1"/>
            <a:r>
              <a:rPr lang="en-US" dirty="0"/>
              <a:t>May be nameless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fsck</a:t>
            </a:r>
            <a:r>
              <a:rPr lang="en-US" dirty="0"/>
              <a:t> – check and repair file system, find orphans</a:t>
            </a:r>
          </a:p>
          <a:p>
            <a:pPr lvl="1"/>
            <a:r>
              <a:rPr lang="en-US" dirty="0" err="1"/>
              <a:t>chkdsk</a:t>
            </a:r>
            <a:r>
              <a:rPr lang="en-US" dirty="0"/>
              <a:t> on Windows</a:t>
            </a:r>
          </a:p>
          <a:p>
            <a:r>
              <a:rPr lang="en-US" dirty="0" err="1"/>
              <a:t>Delete_on_close</a:t>
            </a:r>
            <a:r>
              <a:rPr lang="en-US" dirty="0"/>
              <a:t> attribute (in metadata)</a:t>
            </a:r>
          </a:p>
          <a:p>
            <a:pPr lvl="1"/>
            <a:r>
              <a:rPr lang="en-US" dirty="0"/>
              <a:t>Temporary file</a:t>
            </a:r>
          </a:p>
        </p:txBody>
      </p:sp>
    </p:spTree>
    <p:extLst>
      <p:ext uri="{BB962C8B-B14F-4D97-AF65-F5344CB8AC3E}">
        <p14:creationId xmlns:p14="http://schemas.microsoft.com/office/powerpoint/2010/main" val="981635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mechanism for interpreting file names in an operating system</a:t>
            </a:r>
          </a:p>
          <a:p>
            <a:r>
              <a:rPr lang="en-US" dirty="0"/>
              <a:t>Widely used by system, applications, and users</a:t>
            </a:r>
          </a:p>
        </p:txBody>
      </p:sp>
    </p:spTree>
    <p:extLst>
      <p:ext uri="{BB962C8B-B14F-4D97-AF65-F5344CB8AC3E}">
        <p14:creationId xmlns:p14="http://schemas.microsoft.com/office/powerpoint/2010/main" val="1625646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9B8-E51E-3642-997B-85EE8125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5346-59D4-0341-B571-2451899C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/>
          </a:bodyPr>
          <a:lstStyle/>
          <a:p>
            <a:r>
              <a:rPr lang="en-US" dirty="0"/>
              <a:t>What role could a graphics card play if we continued to use CPU-generated bitmaps? What do we do instead?</a:t>
            </a:r>
          </a:p>
          <a:p>
            <a:r>
              <a:rPr lang="en-US" dirty="0"/>
              <a:t>Are directories just an organizational namespace for users or do they do more? Does it have to be that way?</a:t>
            </a:r>
          </a:p>
          <a:p>
            <a:r>
              <a:rPr lang="en-US" dirty="0"/>
              <a:t>How do you undelete a file in Linux?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BE89-6885-5B43-B85B-8449675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-73787"/>
            <a:ext cx="9460024" cy="7095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End is Near</a:t>
            </a:r>
          </a:p>
        </p:txBody>
      </p:sp>
    </p:spTree>
    <p:extLst>
      <p:ext uri="{BB962C8B-B14F-4D97-AF65-F5344CB8AC3E}">
        <p14:creationId xmlns:p14="http://schemas.microsoft.com/office/powerpoint/2010/main" val="26437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 Revisited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8614"/>
            <a:ext cx="80327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9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Precise and Imprecise Interrupts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Properties of a precise interrupt</a:t>
            </a:r>
            <a:br>
              <a:rPr lang="en-US"/>
            </a:br>
            <a:endParaRPr lang="en-US"/>
          </a:p>
          <a:p>
            <a:r>
              <a:rPr lang="en-US"/>
              <a:t>PC (Program Counter) is saved in a known place.</a:t>
            </a:r>
          </a:p>
          <a:p>
            <a:r>
              <a:rPr lang="en-US"/>
              <a:t>All instructions before the one pointed to by the PC have fully executed.</a:t>
            </a:r>
          </a:p>
          <a:p>
            <a:r>
              <a:rPr lang="en-US"/>
              <a:t>No instruction beyond the one pointed to by the PC has been executed.</a:t>
            </a:r>
          </a:p>
          <a:p>
            <a:r>
              <a:rPr lang="en-US"/>
              <a:t>Execution state of the instruction pointed to by the PC is known.</a:t>
            </a:r>
          </a:p>
        </p:txBody>
      </p:sp>
    </p:spTree>
    <p:extLst>
      <p:ext uri="{BB962C8B-B14F-4D97-AF65-F5344CB8AC3E}">
        <p14:creationId xmlns:p14="http://schemas.microsoft.com/office/powerpoint/2010/main" val="352208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Precise and Imprecise Interrupts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402818"/>
            <a:ext cx="80518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31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26628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Save registers not already been saved by interrupt hardware.</a:t>
            </a:r>
          </a:p>
          <a:p>
            <a:r>
              <a:rPr lang="en-US" dirty="0"/>
              <a:t>Set up a context for the interrupt service procedure.</a:t>
            </a:r>
          </a:p>
          <a:p>
            <a:r>
              <a:rPr lang="en-US" dirty="0"/>
              <a:t>Set up a stack for the interrupt service procedure.</a:t>
            </a:r>
          </a:p>
          <a:p>
            <a:r>
              <a:rPr lang="en-US" dirty="0"/>
              <a:t>Acknowledge the interrupt controller. If there is no centralized interrupt controller, </a:t>
            </a:r>
            <a:r>
              <a:rPr lang="en-US" dirty="0" err="1"/>
              <a:t>reenable</a:t>
            </a:r>
            <a:r>
              <a:rPr lang="en-US" dirty="0"/>
              <a:t> interrupts.</a:t>
            </a:r>
          </a:p>
          <a:p>
            <a:r>
              <a:rPr lang="en-US" dirty="0"/>
              <a:t>Copy the registers from where they were saved to the process table.</a:t>
            </a:r>
          </a:p>
        </p:txBody>
      </p:sp>
    </p:spTree>
    <p:extLst>
      <p:ext uri="{BB962C8B-B14F-4D97-AF65-F5344CB8AC3E}">
        <p14:creationId xmlns:p14="http://schemas.microsoft.com/office/powerpoint/2010/main" val="57355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38799</TotalTime>
  <Words>2372</Words>
  <Application>Microsoft Office PowerPoint</Application>
  <PresentationFormat>On-screen Show (4:3)</PresentationFormat>
  <Paragraphs>423</Paragraphs>
  <Slides>54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Helvetica</vt:lpstr>
      <vt:lpstr>Symbol</vt:lpstr>
      <vt:lpstr>Wingdings</vt:lpstr>
      <vt:lpstr>Office Theme</vt:lpstr>
      <vt:lpstr>Administration</vt:lpstr>
      <vt:lpstr>Class State</vt:lpstr>
      <vt:lpstr>Class State</vt:lpstr>
      <vt:lpstr>PollEV Review Questions!</vt:lpstr>
      <vt:lpstr>Input and Output</vt:lpstr>
      <vt:lpstr>Interrupts Revisited</vt:lpstr>
      <vt:lpstr>Precise and Imprecise Interrupts</vt:lpstr>
      <vt:lpstr>Precise and Imprecise Interrupts</vt:lpstr>
      <vt:lpstr>Interrupt Handlers</vt:lpstr>
      <vt:lpstr>Interrupt Handlers</vt:lpstr>
      <vt:lpstr>Device Drivers</vt:lpstr>
      <vt:lpstr>Device-Independent I/O Software</vt:lpstr>
      <vt:lpstr>Uniform Interfacing for Device Drivers</vt:lpstr>
      <vt:lpstr>Buffering</vt:lpstr>
      <vt:lpstr>Buffering Gone Amok</vt:lpstr>
      <vt:lpstr>User-Space I/O Software</vt:lpstr>
      <vt:lpstr>A Special kind of Device The Graphical User Interface</vt:lpstr>
      <vt:lpstr>GUI Device — early days</vt:lpstr>
      <vt:lpstr>GUI Device — Displaying Text</vt:lpstr>
      <vt:lpstr>GUI Device – Color</vt:lpstr>
      <vt:lpstr>GUI Device – Cursor</vt:lpstr>
      <vt:lpstr>GUI Device – Window</vt:lpstr>
      <vt:lpstr>GUI Device — Text Window</vt:lpstr>
      <vt:lpstr>Modern GUI Devices</vt:lpstr>
      <vt:lpstr>Modern GUI Devices (continued)</vt:lpstr>
      <vt:lpstr>File Systems</vt:lpstr>
      <vt:lpstr>File</vt:lpstr>
      <vt:lpstr>Ambiguity: Container or Data?</vt:lpstr>
      <vt:lpstr>Attributes of Files</vt:lpstr>
      <vt:lpstr>Definition — File Metadata</vt:lpstr>
      <vt:lpstr>Observation</vt:lpstr>
      <vt:lpstr>Is Location a File Attribute?</vt:lpstr>
      <vt:lpstr>File Name Attribute</vt:lpstr>
      <vt:lpstr>Links</vt:lpstr>
      <vt:lpstr>Unix-Linux Hard Links</vt:lpstr>
      <vt:lpstr>File Types</vt:lpstr>
      <vt:lpstr>Traditional Operations on Files</vt:lpstr>
      <vt:lpstr>File – a very powerful Abstraction</vt:lpstr>
      <vt:lpstr>Methods for Accessing Files</vt:lpstr>
      <vt:lpstr>Sequential Access Method</vt:lpstr>
      <vt:lpstr>Random Access Method</vt:lpstr>
      <vt:lpstr>Keyed/Indexed Access Methods</vt:lpstr>
      <vt:lpstr>Directory: A Special Kind of File</vt:lpstr>
      <vt:lpstr>Directory structures</vt:lpstr>
      <vt:lpstr>Directory Considerations</vt:lpstr>
      <vt:lpstr>Directory Hierarchies</vt:lpstr>
      <vt:lpstr>Directory Organization</vt:lpstr>
      <vt:lpstr>Path Name Translation</vt:lpstr>
      <vt:lpstr>Path Name Translation (continued)</vt:lpstr>
      <vt:lpstr>Directory Operations</vt:lpstr>
      <vt:lpstr>Directories – Solving Problems</vt:lpstr>
      <vt:lpstr>Summary</vt:lpstr>
      <vt:lpstr>Discussion Questions</vt:lpstr>
      <vt:lpstr>The End is Near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Andrews, Taylor</cp:lastModifiedBy>
  <cp:revision>234</cp:revision>
  <dcterms:created xsi:type="dcterms:W3CDTF">2011-08-25T13:36:50Z</dcterms:created>
  <dcterms:modified xsi:type="dcterms:W3CDTF">2024-02-23T03:24:10Z</dcterms:modified>
</cp:coreProperties>
</file>