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980" r:id="rId2"/>
    <p:sldId id="962" r:id="rId3"/>
    <p:sldId id="969" r:id="rId4"/>
    <p:sldId id="963" r:id="rId5"/>
    <p:sldId id="964" r:id="rId6"/>
    <p:sldId id="965" r:id="rId7"/>
    <p:sldId id="966" r:id="rId8"/>
    <p:sldId id="967" r:id="rId9"/>
    <p:sldId id="968" r:id="rId10"/>
    <p:sldId id="970" r:id="rId11"/>
    <p:sldId id="971" r:id="rId12"/>
    <p:sldId id="972" r:id="rId13"/>
    <p:sldId id="973" r:id="rId14"/>
    <p:sldId id="976" r:id="rId15"/>
    <p:sldId id="978" r:id="rId16"/>
    <p:sldId id="977" r:id="rId17"/>
    <p:sldId id="974" r:id="rId18"/>
    <p:sldId id="985" r:id="rId19"/>
    <p:sldId id="954" r:id="rId20"/>
    <p:sldId id="9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7C6"/>
    <a:srgbClr val="AEE4FF"/>
    <a:srgbClr val="00B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BDE2D-C0AB-442A-BF8C-708FA662153E}" v="1" dt="2024-03-01T04:32:07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2"/>
    <p:restoredTop sz="97230" autoAdjust="0"/>
  </p:normalViewPr>
  <p:slideViewPr>
    <p:cSldViewPr snapToGrid="0" snapToObjects="1">
      <p:cViewPr varScale="1">
        <p:scale>
          <a:sx n="111" d="100"/>
          <a:sy n="111" d="100"/>
        </p:scale>
        <p:origin x="21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Eric" userId="73f64648-5cc5-4491-b49f-26620bbd76e2" providerId="ADAL" clId="{9F2BDE2D-C0AB-442A-BF8C-708FA662153E}"/>
    <pc:docChg chg="custSel modSld">
      <pc:chgData name="Li, Eric" userId="73f64648-5cc5-4491-b49f-26620bbd76e2" providerId="ADAL" clId="{9F2BDE2D-C0AB-442A-BF8C-708FA662153E}" dt="2024-03-01T04:32:07.297" v="2" actId="27636"/>
      <pc:docMkLst>
        <pc:docMk/>
      </pc:docMkLst>
      <pc:sldChg chg="modSp mod">
        <pc:chgData name="Li, Eric" userId="73f64648-5cc5-4491-b49f-26620bbd76e2" providerId="ADAL" clId="{9F2BDE2D-C0AB-442A-BF8C-708FA662153E}" dt="2024-03-01T04:32:07.297" v="2" actId="27636"/>
        <pc:sldMkLst>
          <pc:docMk/>
          <pc:sldMk cId="371009209" sldId="965"/>
        </pc:sldMkLst>
        <pc:spChg chg="mod">
          <ac:chgData name="Li, Eric" userId="73f64648-5cc5-4491-b49f-26620bbd76e2" providerId="ADAL" clId="{9F2BDE2D-C0AB-442A-BF8C-708FA662153E}" dt="2024-03-01T04:32:07.297" v="2" actId="27636"/>
          <ac:spMkLst>
            <pc:docMk/>
            <pc:sldMk cId="371009209" sldId="965"/>
            <ac:spMk id="5" creationId="{E897FA4E-75AE-9449-9461-0C0263B9EBEE}"/>
          </ac:spMkLst>
        </pc:spChg>
      </pc:sldChg>
      <pc:sldChg chg="delSp mod delAnim">
        <pc:chgData name="Li, Eric" userId="73f64648-5cc5-4491-b49f-26620bbd76e2" providerId="ADAL" clId="{9F2BDE2D-C0AB-442A-BF8C-708FA662153E}" dt="2024-03-01T04:31:29.603" v="0" actId="478"/>
        <pc:sldMkLst>
          <pc:docMk/>
          <pc:sldMk cId="1464296207" sldId="979"/>
        </pc:sldMkLst>
        <pc:spChg chg="del">
          <ac:chgData name="Li, Eric" userId="73f64648-5cc5-4491-b49f-26620bbd76e2" providerId="ADAL" clId="{9F2BDE2D-C0AB-442A-BF8C-708FA662153E}" dt="2024-03-01T04:31:29.603" v="0" actId="478"/>
          <ac:spMkLst>
            <pc:docMk/>
            <pc:sldMk cId="1464296207" sldId="979"/>
            <ac:spMk id="6" creationId="{DAC437E7-424D-E642-A6C0-2A2D071CE5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06D1-980A-4A43-B156-8CDED616832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EAD-42DF-3042-82FA-CCB15982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9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EA01D-746B-E643-96EC-416FDABDFD2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43EC-27F7-A44D-98E1-E904141C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B3F-47CF-224E-BAA7-DF13ACCF529D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3D5-5BFB-054B-A99B-9345BD7034C5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545B-BB5D-3849-83ED-581BC7D707AE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9FE2-C1DA-3240-9351-F20848682D8F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BD9F-58FC-E64B-BE18-26996B712546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5C6-2DAA-6945-B29E-CC684D9B0BD3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5557-0BF0-184C-AA32-B4AD2FFC7FFF}" type="datetime1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3098-9FEF-3F40-9A04-44962B6B71C6}" type="datetime1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F859-53E8-3946-B36C-7DA230870D5C}" type="datetime1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6A1-1559-E945-8972-85504D27564B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F93-C756-7448-B557-B8EBC6AA5176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86D6-0512-3C49-BE91-655A3803DD6C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7503-7E41-2146-B268-72FFB530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FEE5-D291-EB49-8D19-CD239BEE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4707266"/>
          </a:xfrm>
        </p:spPr>
        <p:txBody>
          <a:bodyPr>
            <a:normAutofit/>
          </a:bodyPr>
          <a:lstStyle/>
          <a:p>
            <a:r>
              <a:rPr lang="en-US" dirty="0"/>
              <a:t>TA Course Evaluations</a:t>
            </a:r>
          </a:p>
          <a:p>
            <a:r>
              <a:rPr lang="en-US" dirty="0"/>
              <a:t>Discussion Questions</a:t>
            </a:r>
          </a:p>
          <a:p>
            <a:r>
              <a:rPr lang="en-US" dirty="0"/>
              <a:t>Wrap-up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1730-58D1-3F43-9281-EC90A4FD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0E55A7D-A780-DD49-A399-CF576673C2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4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CA95-E186-3546-BFD5-0592E768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" y="85069"/>
            <a:ext cx="8873656" cy="1143000"/>
          </a:xfrm>
        </p:spPr>
        <p:txBody>
          <a:bodyPr>
            <a:noAutofit/>
          </a:bodyPr>
          <a:lstStyle/>
          <a:p>
            <a:r>
              <a:rPr lang="en-US" sz="3600" dirty="0"/>
              <a:t>Case Study: Windows Filtering Platform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C5228C-3268-D246-8245-0900FB803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6125" y="1600200"/>
            <a:ext cx="4038600" cy="2803046"/>
          </a:xfrm>
          <a:ln>
            <a:solidFill>
              <a:schemeClr val="tx1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2DCDE-5B77-1E42-8C73-BA59F83FDB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Allows third-party developers to write firewall software</a:t>
            </a:r>
          </a:p>
          <a:p>
            <a:r>
              <a:rPr lang="en-US" dirty="0"/>
              <a:t>Comes with sample code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0B2E0-42FF-FB42-A594-BF7BC418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4EFC-32A5-AC4F-9F09-10CAF974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DF5889-E187-F54E-A0E0-E81743E6A4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887" y="2202511"/>
            <a:ext cx="4373016" cy="3211043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BCC8-79F5-0B4A-97CE-252C33171C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Windows Driver Samples</a:t>
            </a:r>
          </a:p>
          <a:p>
            <a:pPr lvl="1"/>
            <a:r>
              <a:rPr lang="en-US" dirty="0"/>
              <a:t>Posted on GitHub</a:t>
            </a:r>
          </a:p>
          <a:p>
            <a:r>
              <a:rPr lang="en-US" dirty="0"/>
              <a:t>Contains samples of audio, filesystem, network, and other drivers</a:t>
            </a:r>
          </a:p>
          <a:p>
            <a:r>
              <a:rPr lang="en-US" dirty="0"/>
              <a:t>Substantial use of own functions and sparse commenting</a:t>
            </a:r>
          </a:p>
          <a:p>
            <a:r>
              <a:rPr lang="en-US" dirty="0"/>
              <a:t>Function names are at least verbose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E9621-B1C6-2241-AD60-DE6773EC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7393-6CFB-AF40-B778-D6E08A7C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  <a:r>
              <a:rPr lang="en-US" dirty="0" err="1"/>
              <a:t>Printf</a:t>
            </a:r>
            <a:r>
              <a:rPr lang="en-US" dirty="0"/>
              <a:t>-style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F3A324-36CB-3145-8C33-AB9FF85EF9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873" y="1636368"/>
            <a:ext cx="8566249" cy="2415179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9A722-2BCA-DD4A-9428-B0867B24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8" y="4176421"/>
            <a:ext cx="8229601" cy="21925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DbgPrint</a:t>
            </a:r>
            <a:r>
              <a:rPr lang="en-US" dirty="0"/>
              <a:t> function prints directly to the host debugger when code runs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64555-394D-0147-8CDB-8123DD70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7393-6CFB-AF40-B778-D6E08A7C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GDB/DDD-style Debugging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9A722-2BCA-DD4A-9428-B0867B24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8" y="5106455"/>
            <a:ext cx="8229601" cy="1540835"/>
          </a:xfrm>
        </p:spPr>
        <p:txBody>
          <a:bodyPr>
            <a:normAutofit/>
          </a:bodyPr>
          <a:lstStyle/>
          <a:p>
            <a:r>
              <a:rPr lang="en-US" dirty="0" err="1"/>
              <a:t>WinDbg</a:t>
            </a:r>
            <a:r>
              <a:rPr lang="en-US" dirty="0"/>
              <a:t> allows manual breakpoints and review of call stack and memory</a:t>
            </a:r>
          </a:p>
          <a:p>
            <a:r>
              <a:rPr lang="en-US" dirty="0"/>
              <a:t>During breakpoint, VM is frozen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64555-394D-0147-8CDB-8123DD70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49FAB7-D932-C04E-9DA5-282443365B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7" y="1457852"/>
            <a:ext cx="5999261" cy="364860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60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7393-6CFB-AF40-B778-D6E08A7C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F3A324-36CB-3145-8C33-AB9FF85EF9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0551" t="5663" b="69645"/>
          <a:stretch/>
        </p:blipFill>
        <p:spPr>
          <a:xfrm>
            <a:off x="178878" y="2330836"/>
            <a:ext cx="8786244" cy="683812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9A722-2BCA-DD4A-9428-B0867B24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8173" y="1399667"/>
            <a:ext cx="8229601" cy="4691032"/>
          </a:xfrm>
        </p:spPr>
        <p:txBody>
          <a:bodyPr>
            <a:normAutofit/>
          </a:bodyPr>
          <a:lstStyle/>
          <a:p>
            <a:r>
              <a:rPr lang="en-US" dirty="0"/>
              <a:t>Allocating from a predetermined list: </a:t>
            </a:r>
            <a:r>
              <a:rPr lang="en-US" dirty="0" err="1"/>
              <a:t>ExAllocateFromNPagedLookasideList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Allocating Malloc-style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Freeing Memory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64555-394D-0147-8CDB-8123DD70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2809C-7380-D945-97DE-A4B3CCD6A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8" y="3859668"/>
            <a:ext cx="6141090" cy="715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DD8A0-426E-BD45-BC0E-4702D2CB7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20" y="5388350"/>
            <a:ext cx="4248680" cy="1003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395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3704-17B1-DB41-A8F0-06513F38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 for Mutual Exclusion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7598CA-E7EC-EA4C-8D72-074124E5B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70067"/>
            <a:ext cx="6221896" cy="1193013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2B24A-44BC-7846-9E1B-652203DF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143B4-BC6E-EA44-AC71-51AC0752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57472"/>
            <a:ext cx="8408253" cy="227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C07E3E-1BA3-704A-90E7-1252FE76B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82396"/>
            <a:ext cx="6341165" cy="258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912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A34B-24E1-4048-9473-C70E6647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Phenomenal Power’s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28C5-1766-3446-83A3-8A3D95DA7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96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</a:t>
            </a:r>
            <a:r>
              <a:rPr lang="en-US" dirty="0"/>
              <a:t>nterrupt </a:t>
            </a:r>
            <a:r>
              <a:rPr lang="en-US" b="1" dirty="0"/>
              <a:t>R</a:t>
            </a:r>
            <a:r>
              <a:rPr lang="en-US" dirty="0"/>
              <a:t>e</a:t>
            </a:r>
            <a:r>
              <a:rPr lang="en-US" b="1" dirty="0"/>
              <a:t>q</a:t>
            </a:r>
            <a:r>
              <a:rPr lang="en-US" dirty="0"/>
              <a:t>uest </a:t>
            </a:r>
            <a:r>
              <a:rPr lang="en-US" b="1" dirty="0"/>
              <a:t>L</a:t>
            </a:r>
            <a:r>
              <a:rPr lang="en-US" dirty="0"/>
              <a:t>evels (IRQLs)</a:t>
            </a:r>
          </a:p>
          <a:p>
            <a:pPr lvl="1"/>
            <a:r>
              <a:rPr lang="en-US" dirty="0"/>
              <a:t>Normal code at PASSIVE level</a:t>
            </a:r>
          </a:p>
          <a:p>
            <a:pPr lvl="1"/>
            <a:r>
              <a:rPr lang="en-US" dirty="0"/>
              <a:t>Page faults at APC level</a:t>
            </a:r>
          </a:p>
          <a:p>
            <a:pPr lvl="1"/>
            <a:r>
              <a:rPr lang="en-US" dirty="0"/>
              <a:t>Thread scheduler at DISPATCH level</a:t>
            </a:r>
          </a:p>
          <a:p>
            <a:r>
              <a:rPr lang="en-US" dirty="0"/>
              <a:t>Impact of grabbing a spinlock?</a:t>
            </a:r>
          </a:p>
          <a:p>
            <a:pPr lvl="1"/>
            <a:r>
              <a:rPr lang="en-US" dirty="0"/>
              <a:t>IRQL set to DISPATCH</a:t>
            </a:r>
          </a:p>
          <a:p>
            <a:r>
              <a:rPr lang="en-US" dirty="0"/>
              <a:t>Page faults?</a:t>
            </a:r>
          </a:p>
          <a:p>
            <a:pPr marL="457200" lvl="1" indent="0">
              <a:buNone/>
            </a:pPr>
            <a:r>
              <a:rPr lang="en-US" sz="3500" dirty="0">
                <a:sym typeface="Wingdings" pitchFamily="2" charset="2"/>
              </a:rPr>
              <a:t>    </a:t>
            </a:r>
            <a:endParaRPr lang="en-US" sz="35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DD99473-A0DB-194F-B473-7F164AEB2DE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99221" y="1600200"/>
          <a:ext cx="4150581" cy="509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576">
                  <a:extLst>
                    <a:ext uri="{9D8B030D-6E8A-4147-A177-3AD203B41FA5}">
                      <a16:colId xmlns:a16="http://schemas.microsoft.com/office/drawing/2014/main" val="206026487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val="254348312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85556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</a:rPr>
                        <a:t>IRQL</a:t>
                      </a:r>
                      <a:endParaRPr lang="en-US" sz="1000" dirty="0">
                        <a:effectLst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</a:rPr>
                        <a:t>X86 IRQL Value</a:t>
                      </a:r>
                      <a:endParaRPr lang="en-US" sz="1000" dirty="0">
                        <a:effectLst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</a:rPr>
                        <a:t>Description</a:t>
                      </a:r>
                      <a:endParaRPr lang="en-US" sz="1000" dirty="0">
                        <a:effectLst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PASSIVE_LEVEL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User threads and most kernel-mode operations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5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APC_LEVEL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Asynchronous procedure calls and page faults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30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DISPATCH_LEVEL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Thread scheduler and deferred procedure calls (DPCs)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4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CMC_LEVEL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Correctable machine-check level (IA64 platforms only)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8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Device interrupt levels (DIRQL)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3-26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Device interrupts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4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PC_LEVEL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Performance counter (IA64 platforms only)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PROFILE_LEVEL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Profiling timer for releases earlier than Windows 2000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6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SYNCH_LEVEL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Synchronization of code and instruction streams across processors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71797"/>
                  </a:ext>
                </a:extLst>
              </a:tr>
              <a:tr h="223741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CLOCK_LEVEL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Clock timer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235993"/>
                  </a:ext>
                </a:extLst>
              </a:tr>
              <a:tr h="206734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CLOCK2_LEVEL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Clock timer for x86 hardware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15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IPI_LEVEL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Inter-processor interrupt for enforcing cache consistency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86026"/>
                  </a:ext>
                </a:extLst>
              </a:tr>
              <a:tr h="257313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POWER_LEVEL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30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Power failure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8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HIGH_LEVEL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31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Machine checks and catastrophic errors; profiling timer for Windows XP and later releases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74484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4AD64-C74A-FD4E-B598-D86BB2A0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5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D1E5-2F73-1D47-A0BF-759C7DF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Attaining Strategic Unimportance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B17C8-D54F-2B49-8F03-A9134ED6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6C0FB-AD54-584F-999F-E1A26894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2" y="1517644"/>
            <a:ext cx="8686800" cy="786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5739C9-5396-EC49-88D8-606695196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1" y="2770192"/>
            <a:ext cx="6539949" cy="514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BFA231-D92A-0D49-85F1-EE8E1EDFB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21" y="4189485"/>
            <a:ext cx="8599337" cy="258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BD3CDD-9FD8-E44F-B770-0DE9ECCFF840}"/>
              </a:ext>
            </a:extLst>
          </p:cNvPr>
          <p:cNvSpPr txBox="1"/>
          <p:nvPr/>
        </p:nvSpPr>
        <p:spPr>
          <a:xfrm>
            <a:off x="182880" y="24203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clean-up thread: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86F7A0-FDD8-3142-A23F-81978E5DC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21" y="3551578"/>
            <a:ext cx="5439811" cy="478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F966E5A-FAD8-FA40-AF02-D3DE4F826CD5}"/>
              </a:ext>
            </a:extLst>
          </p:cNvPr>
          <p:cNvSpPr txBox="1"/>
          <p:nvPr/>
        </p:nvSpPr>
        <p:spPr>
          <a:xfrm>
            <a:off x="182880" y="324857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wait list:</a:t>
            </a:r>
          </a:p>
        </p:txBody>
      </p:sp>
    </p:spTree>
    <p:extLst>
      <p:ext uri="{BB962C8B-B14F-4D97-AF65-F5344CB8AC3E}">
        <p14:creationId xmlns:p14="http://schemas.microsoft.com/office/powerpoint/2010/main" val="225208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E9B8-E51E-3642-997B-85EE8125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5346-59D4-0341-B571-2451899C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4707266"/>
          </a:xfrm>
        </p:spPr>
        <p:txBody>
          <a:bodyPr>
            <a:normAutofit/>
          </a:bodyPr>
          <a:lstStyle/>
          <a:p>
            <a:r>
              <a:rPr lang="en-US" dirty="0"/>
              <a:t>In the Windows firewall example, how many network cards does the approach support? How can you tell?</a:t>
            </a:r>
          </a:p>
          <a:p>
            <a:r>
              <a:rPr lang="en-US" dirty="0"/>
              <a:t>Is Microsoft’s approach with drivers and documentation examples the only way to modify a closed-source kernel? How else could it be done?</a:t>
            </a:r>
          </a:p>
          <a:p>
            <a:r>
              <a:rPr lang="en-US" dirty="0"/>
              <a:t>What are the security implications of writing a driver in Windows?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7BE89-6885-5B43-B85B-8449675D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0E55A7D-A780-DD49-A399-CF576673C2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5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83" y="-73787"/>
            <a:ext cx="9460024" cy="7095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The End is Near</a:t>
            </a:r>
          </a:p>
        </p:txBody>
      </p:sp>
    </p:spTree>
    <p:extLst>
      <p:ext uri="{BB962C8B-B14F-4D97-AF65-F5344CB8AC3E}">
        <p14:creationId xmlns:p14="http://schemas.microsoft.com/office/powerpoint/2010/main" val="264374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A0A5-DD3F-4746-81C2-81A2000A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Mode in Windows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3A039-56E3-7949-9AB0-513066F4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220CC-6FDC-3A46-92B5-D0D00F4C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0569"/>
            <a:ext cx="2844908" cy="485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B6B321-528D-F640-B358-F92F7304B771}"/>
              </a:ext>
            </a:extLst>
          </p:cNvPr>
          <p:cNvSpPr txBox="1"/>
          <p:nvPr/>
        </p:nvSpPr>
        <p:spPr>
          <a:xfrm>
            <a:off x="543658" y="314764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Windows 1.0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F4DCA-9EA3-9246-B7E5-42E69E26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831" y="1156227"/>
            <a:ext cx="5232400" cy="327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73082A-EF69-6144-B30C-01BA80017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77" y="4494374"/>
            <a:ext cx="7499838" cy="13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56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227E-E791-BE49-B0C4-573CE68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5: Windows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D000-C6A1-234D-8ACC-E7DE72B3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firewall in the Windows kernel using the Windows Filtering Platform</a:t>
            </a:r>
          </a:p>
          <a:p>
            <a:pPr lvl="1"/>
            <a:r>
              <a:rPr lang="en-US" dirty="0"/>
              <a:t>Drop all traffic not to 130.215.0.0/16</a:t>
            </a:r>
          </a:p>
          <a:p>
            <a:pPr lvl="1"/>
            <a:r>
              <a:rPr lang="en-US" dirty="0"/>
              <a:t>Print to log every time a packet is dropped</a:t>
            </a:r>
          </a:p>
          <a:p>
            <a:r>
              <a:rPr lang="en-US" dirty="0"/>
              <a:t>Due Thursday at 11:59pm</a:t>
            </a:r>
          </a:p>
          <a:p>
            <a:pPr lvl="1"/>
            <a:r>
              <a:rPr lang="en-US" dirty="0"/>
              <a:t>Last Demos: Friday at 4pm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E0AE-6C1B-9345-8966-3E9EB473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49517-EE96-E443-A164-A6E65022CC7E}"/>
              </a:ext>
            </a:extLst>
          </p:cNvPr>
          <p:cNvSpPr txBox="1"/>
          <p:nvPr/>
        </p:nvSpPr>
        <p:spPr>
          <a:xfrm>
            <a:off x="1309088" y="4874816"/>
            <a:ext cx="6525825" cy="18466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457200" tIns="457200" rIns="457200" bIns="457200" rtlCol="0">
            <a:spAutoFit/>
          </a:bodyPr>
          <a:lstStyle/>
          <a:p>
            <a:r>
              <a:rPr lang="en-US" sz="6000" dirty="0"/>
              <a:t>… just kidding…</a:t>
            </a:r>
          </a:p>
        </p:txBody>
      </p:sp>
    </p:spTree>
    <p:extLst>
      <p:ext uri="{BB962C8B-B14F-4D97-AF65-F5344CB8AC3E}">
        <p14:creationId xmlns:p14="http://schemas.microsoft.com/office/powerpoint/2010/main" val="14642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3F72-BF71-4E40-91BD-F6D16C53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Kernel Code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3B60-F09F-5F4C-8BDD-8CD9B907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Understand how Microsoft allows third-parties to write Windows kernel code</a:t>
            </a:r>
          </a:p>
          <a:p>
            <a:r>
              <a:rPr lang="en-US" dirty="0"/>
              <a:t>Understanding the build/test environment</a:t>
            </a:r>
          </a:p>
          <a:p>
            <a:r>
              <a:rPr lang="en-US" dirty="0"/>
              <a:t>Learn how debugging output works</a:t>
            </a:r>
          </a:p>
          <a:p>
            <a:r>
              <a:rPr lang="en-US" dirty="0"/>
              <a:t>Windows Driver Kit/Foundation</a:t>
            </a:r>
          </a:p>
          <a:p>
            <a:r>
              <a:rPr lang="en-US" dirty="0"/>
              <a:t>Our Favorite Friends: Synchronization primitives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6337-9F15-944B-ABCD-A70815E0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808A-A47E-6443-8754-F89A539F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Preliminaries: VMs = Friends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2FBB40-8F53-2D40-958F-6788227FD2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2373" y="1600200"/>
            <a:ext cx="3950253" cy="4525963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0BD74-E2D9-5C4E-805E-1913C898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9A344-6D1D-9945-89ED-6187012DAE80}"/>
              </a:ext>
            </a:extLst>
          </p:cNvPr>
          <p:cNvSpPr txBox="1"/>
          <p:nvPr/>
        </p:nvSpPr>
        <p:spPr>
          <a:xfrm>
            <a:off x="635910" y="6171684"/>
            <a:ext cx="361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 (dev), Windows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0A58E-02A3-2349-8805-69ECABB2B0BD}"/>
              </a:ext>
            </a:extLst>
          </p:cNvPr>
          <p:cNvSpPr txBox="1"/>
          <p:nvPr/>
        </p:nvSpPr>
        <p:spPr>
          <a:xfrm>
            <a:off x="4998896" y="6169580"/>
            <a:ext cx="31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Computer, Windows 10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9625330-F0D4-3640-8997-FDC0F59301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3113" y="1600200"/>
            <a:ext cx="3686774" cy="452596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240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808A-A47E-6443-8754-F89A539F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Preliminaries: VMs = Friends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0BD74-E2D9-5C4E-805E-1913C898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9A344-6D1D-9945-89ED-6187012DAE80}"/>
              </a:ext>
            </a:extLst>
          </p:cNvPr>
          <p:cNvSpPr txBox="1"/>
          <p:nvPr/>
        </p:nvSpPr>
        <p:spPr>
          <a:xfrm>
            <a:off x="635910" y="6171684"/>
            <a:ext cx="361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 (dev), Windows 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4FA190-C70E-2741-BCD8-E7DCBAC9F8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VirtualBox VM (70GB)</a:t>
            </a:r>
          </a:p>
          <a:p>
            <a:pPr lvl="1"/>
            <a:r>
              <a:rPr lang="en-US" dirty="0"/>
              <a:t>Mount shared folder</a:t>
            </a:r>
          </a:p>
          <a:p>
            <a:r>
              <a:rPr lang="en-US" dirty="0" err="1"/>
              <a:t>VirtualKD</a:t>
            </a:r>
            <a:r>
              <a:rPr lang="en-US" dirty="0"/>
              <a:t> Extension</a:t>
            </a:r>
          </a:p>
          <a:p>
            <a:pPr lvl="1"/>
            <a:r>
              <a:rPr lang="en-US" dirty="0"/>
              <a:t>Available at: </a:t>
            </a:r>
            <a:r>
              <a:rPr lang="en-US" sz="2000" dirty="0"/>
              <a:t>http://virtualkd.sysprogs.org</a:t>
            </a:r>
          </a:p>
          <a:p>
            <a:pPr lvl="1"/>
            <a:r>
              <a:rPr lang="en-US" dirty="0"/>
              <a:t>Boasts “45x faster Windows kernel debugging with VMs”</a:t>
            </a:r>
          </a:p>
          <a:p>
            <a:pPr lvl="1"/>
            <a:r>
              <a:rPr lang="en-US" dirty="0"/>
              <a:t>Creates special serial port to host OS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A29A85-27AB-2D4D-AC7C-577FDA620C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3113" y="1600200"/>
            <a:ext cx="3686774" cy="452596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849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808A-A47E-6443-8754-F89A539F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Preliminaries: VMs = Friends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2FBB40-8F53-2D40-958F-6788227FD2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2373" y="1600200"/>
            <a:ext cx="3950253" cy="4525963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0BD74-E2D9-5C4E-805E-1913C898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0A58E-02A3-2349-8805-69ECABB2B0BD}"/>
              </a:ext>
            </a:extLst>
          </p:cNvPr>
          <p:cNvSpPr txBox="1"/>
          <p:nvPr/>
        </p:nvSpPr>
        <p:spPr>
          <a:xfrm>
            <a:off x="4998896" y="6169580"/>
            <a:ext cx="31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Computer, Windows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7FA4E-75AE-9449-9461-0C0263B9EB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VirtualKD</a:t>
            </a:r>
            <a:r>
              <a:rPr lang="en-US" dirty="0"/>
              <a:t> </a:t>
            </a:r>
            <a:r>
              <a:rPr lang="en-US" dirty="0" err="1"/>
              <a:t>WinDbgHost</a:t>
            </a:r>
            <a:r>
              <a:rPr lang="en-US" dirty="0"/>
              <a:t> Monitor</a:t>
            </a:r>
          </a:p>
          <a:p>
            <a:pPr lvl="1"/>
            <a:r>
              <a:rPr lang="en-US" dirty="0"/>
              <a:t>Inspect each VM</a:t>
            </a:r>
          </a:p>
          <a:p>
            <a:pPr lvl="1"/>
            <a:r>
              <a:rPr lang="en-US" dirty="0"/>
              <a:t>Allows connection to debugger</a:t>
            </a:r>
          </a:p>
          <a:p>
            <a:endParaRPr lang="en-US" dirty="0"/>
          </a:p>
          <a:p>
            <a:pPr lvl="1"/>
            <a:r>
              <a:rPr lang="en-US" dirty="0"/>
              <a:t>Normal Windows debugger used for kernel messages</a:t>
            </a:r>
          </a:p>
          <a:p>
            <a:pPr lvl="1"/>
            <a:r>
              <a:rPr lang="en-US" dirty="0"/>
              <a:t>Changing mask allows </a:t>
            </a:r>
            <a:r>
              <a:rPr lang="en-US" dirty="0" err="1"/>
              <a:t>DbgPrint</a:t>
            </a:r>
            <a:r>
              <a:rPr lang="en-US" dirty="0"/>
              <a:t> messages to reach host console</a:t>
            </a:r>
          </a:p>
          <a:p>
            <a:pPr lvl="2"/>
            <a:r>
              <a:rPr lang="en-US" dirty="0"/>
              <a:t>Much like </a:t>
            </a:r>
            <a:r>
              <a:rPr lang="en-US" dirty="0" err="1"/>
              <a:t>kprintf</a:t>
            </a:r>
            <a:r>
              <a:rPr lang="en-US" dirty="0"/>
              <a:t> in Linux</a:t>
            </a:r>
          </a:p>
        </p:txBody>
      </p:sp>
    </p:spTree>
    <p:extLst>
      <p:ext uri="{BB962C8B-B14F-4D97-AF65-F5344CB8AC3E}">
        <p14:creationId xmlns:p14="http://schemas.microsoft.com/office/powerpoint/2010/main" val="37100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4E05-D1E6-C94C-A7B0-DA591F80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Preparing for Windows Kernel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BAD6-E6B8-0A42-9C96-4789BEFD5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Visual Studio 2015</a:t>
            </a:r>
          </a:p>
          <a:p>
            <a:pPr lvl="1"/>
            <a:r>
              <a:rPr lang="en-US" dirty="0"/>
              <a:t>Later versions lack legacy support</a:t>
            </a:r>
          </a:p>
          <a:p>
            <a:r>
              <a:rPr lang="en-US" sz="2400" dirty="0"/>
              <a:t>Software Development Kit (SDK) for Windows 10</a:t>
            </a:r>
          </a:p>
          <a:p>
            <a:r>
              <a:rPr lang="en-US" sz="2400" dirty="0"/>
              <a:t>Windows Driver Kit for Windows 10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A73E0-8C70-984A-B00D-F69EAA6F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DD6C4-8327-8347-A3B5-9A0CF1570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72" y="4047214"/>
            <a:ext cx="4247260" cy="2309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60270-9E03-7841-92E0-99A6CC6D0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85" y="1484542"/>
            <a:ext cx="4253947" cy="2415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338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344B-C4B9-494D-8788-F8664CC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Build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5E35-516F-6541-AF08-D22A6917B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3868" y="1509475"/>
            <a:ext cx="5259788" cy="10316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Driver menu in GUI indicates successful SDK, WDK installation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BDFD63-6986-5B45-B994-EFA57A2D48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4197" y="2541157"/>
            <a:ext cx="6464411" cy="4236301"/>
          </a:xfr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C8D0A-5C35-0540-9E43-328337EB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8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DFA9BA-13AF-2C4B-BD7F-2388A6905F39}"/>
              </a:ext>
            </a:extLst>
          </p:cNvPr>
          <p:cNvCxnSpPr>
            <a:stCxn id="3" idx="1"/>
          </p:cNvCxnSpPr>
          <p:nvPr/>
        </p:nvCxnSpPr>
        <p:spPr>
          <a:xfrm flipH="1">
            <a:off x="2941983" y="2025316"/>
            <a:ext cx="671885" cy="638371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5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BA02C0-2007-5143-AA9D-48233D7C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Driver Kit and Framework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386BEB-AE8C-0C43-8363-16D4BBF27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3669527" cy="47072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Windows Driver Kit</a:t>
            </a:r>
          </a:p>
          <a:p>
            <a:pPr lvl="1"/>
            <a:r>
              <a:rPr lang="en-US" dirty="0"/>
              <a:t>A toolset and API for communicating with the kernel</a:t>
            </a:r>
          </a:p>
          <a:p>
            <a:r>
              <a:rPr lang="en-US" dirty="0"/>
              <a:t>Windows Driver Framework</a:t>
            </a:r>
          </a:p>
          <a:p>
            <a:pPr lvl="1"/>
            <a:r>
              <a:rPr lang="en-US" dirty="0"/>
              <a:t>Tools and libraries for Windows 2000 and later</a:t>
            </a:r>
          </a:p>
          <a:p>
            <a:pPr lvl="2"/>
            <a:r>
              <a:rPr lang="en-US" dirty="0"/>
              <a:t>Kernel-Mode Driver Framework</a:t>
            </a:r>
          </a:p>
          <a:p>
            <a:pPr lvl="2"/>
            <a:r>
              <a:rPr lang="en-US" dirty="0"/>
              <a:t>User-Mode Driver Framework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72505-DE3A-1B4C-994A-5A77D0D3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94DE2-C08B-7A4F-A823-7FE86696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63" y="1661504"/>
            <a:ext cx="4864208" cy="4357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090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36897</TotalTime>
  <Words>668</Words>
  <Application>Microsoft Office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</vt:lpstr>
      <vt:lpstr>Wingdings</vt:lpstr>
      <vt:lpstr>Office Theme</vt:lpstr>
      <vt:lpstr>Administration</vt:lpstr>
      <vt:lpstr>Kernel Mode in Windows</vt:lpstr>
      <vt:lpstr>Writing Kernel Code in Windows</vt:lpstr>
      <vt:lpstr>Preliminaries: VMs = Friends</vt:lpstr>
      <vt:lpstr>Preliminaries: VMs = Friends</vt:lpstr>
      <vt:lpstr>Preliminaries: VMs = Friends</vt:lpstr>
      <vt:lpstr>Preparing for Windows Kernel Development</vt:lpstr>
      <vt:lpstr>Visual Studio Build Environment</vt:lpstr>
      <vt:lpstr>Windows Driver Kit and Framework</vt:lpstr>
      <vt:lpstr>Case Study: Windows Filtering Platform</vt:lpstr>
      <vt:lpstr>Sample Code</vt:lpstr>
      <vt:lpstr>Debugging Printf-style</vt:lpstr>
      <vt:lpstr>GDB/DDD-style Debugging</vt:lpstr>
      <vt:lpstr>Memory Allocation</vt:lpstr>
      <vt:lpstr>Spinlocks for Mutual Exclusion</vt:lpstr>
      <vt:lpstr>Phenomenal Power’s Drawbacks</vt:lpstr>
      <vt:lpstr>Attaining Strategic Unimportance</vt:lpstr>
      <vt:lpstr>Discussion Questions</vt:lpstr>
      <vt:lpstr>The End is Near</vt:lpstr>
      <vt:lpstr>Project 5: Windows Firewall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</dc:title>
  <dc:creator>Craig Shue</dc:creator>
  <cp:lastModifiedBy>Li, Eric</cp:lastModifiedBy>
  <cp:revision>238</cp:revision>
  <dcterms:created xsi:type="dcterms:W3CDTF">2011-08-25T13:36:50Z</dcterms:created>
  <dcterms:modified xsi:type="dcterms:W3CDTF">2024-03-01T04:32:16Z</dcterms:modified>
</cp:coreProperties>
</file>