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977" r:id="rId2"/>
    <p:sldId id="980" r:id="rId3"/>
    <p:sldId id="360" r:id="rId4"/>
    <p:sldId id="343" r:id="rId5"/>
    <p:sldId id="342" r:id="rId6"/>
    <p:sldId id="377" r:id="rId7"/>
    <p:sldId id="378" r:id="rId8"/>
    <p:sldId id="379" r:id="rId9"/>
    <p:sldId id="335" r:id="rId10"/>
    <p:sldId id="972" r:id="rId11"/>
    <p:sldId id="973" r:id="rId12"/>
    <p:sldId id="975" r:id="rId13"/>
    <p:sldId id="976" r:id="rId14"/>
    <p:sldId id="325" r:id="rId15"/>
    <p:sldId id="327" r:id="rId16"/>
    <p:sldId id="328" r:id="rId17"/>
    <p:sldId id="959" r:id="rId18"/>
    <p:sldId id="331" r:id="rId19"/>
    <p:sldId id="332" r:id="rId20"/>
    <p:sldId id="333" r:id="rId21"/>
    <p:sldId id="329" r:id="rId22"/>
    <p:sldId id="330" r:id="rId23"/>
    <p:sldId id="960" r:id="rId24"/>
    <p:sldId id="961" r:id="rId25"/>
    <p:sldId id="963" r:id="rId26"/>
    <p:sldId id="964" r:id="rId27"/>
    <p:sldId id="384" r:id="rId28"/>
    <p:sldId id="979" r:id="rId29"/>
    <p:sldId id="95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4FF"/>
    <a:srgbClr val="FFF7C6"/>
    <a:srgbClr val="00BA01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72"/>
    <p:restoredTop sz="97230" autoAdjust="0"/>
  </p:normalViewPr>
  <p:slideViewPr>
    <p:cSldViewPr snapToGrid="0" snapToObjects="1">
      <p:cViewPr varScale="1">
        <p:scale>
          <a:sx n="87" d="100"/>
          <a:sy n="87" d="100"/>
        </p:scale>
        <p:origin x="874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s, Taylor" userId="4ba881cd-e7b6-4c55-ad3d-7d28a0220a0f" providerId="ADAL" clId="{E56326E4-7492-4011-B42A-D720CCE02CD8}"/>
    <pc:docChg chg="custSel modSld">
      <pc:chgData name="Andrews, Taylor" userId="4ba881cd-e7b6-4c55-ad3d-7d28a0220a0f" providerId="ADAL" clId="{E56326E4-7492-4011-B42A-D720CCE02CD8}" dt="2024-01-16T02:51:06.831" v="887" actId="20577"/>
      <pc:docMkLst>
        <pc:docMk/>
      </pc:docMkLst>
      <pc:sldChg chg="modSp mod">
        <pc:chgData name="Andrews, Taylor" userId="4ba881cd-e7b6-4c55-ad3d-7d28a0220a0f" providerId="ADAL" clId="{E56326E4-7492-4011-B42A-D720CCE02CD8}" dt="2024-01-16T02:51:06.831" v="887" actId="20577"/>
        <pc:sldMkLst>
          <pc:docMk/>
          <pc:sldMk cId="1139322804" sldId="977"/>
        </pc:sldMkLst>
        <pc:spChg chg="mod">
          <ac:chgData name="Andrews, Taylor" userId="4ba881cd-e7b6-4c55-ad3d-7d28a0220a0f" providerId="ADAL" clId="{E56326E4-7492-4011-B42A-D720CCE02CD8}" dt="2024-01-16T02:51:06.831" v="887" actId="20577"/>
          <ac:spMkLst>
            <pc:docMk/>
            <pc:sldMk cId="1139322804" sldId="977"/>
            <ac:spMk id="4" creationId="{050135EA-D414-2A43-94A9-68634D2DB642}"/>
          </ac:spMkLst>
        </pc:spChg>
      </pc:sldChg>
      <pc:sldChg chg="modSp mod">
        <pc:chgData name="Andrews, Taylor" userId="4ba881cd-e7b6-4c55-ad3d-7d28a0220a0f" providerId="ADAL" clId="{E56326E4-7492-4011-B42A-D720CCE02CD8}" dt="2024-01-16T02:32:24.851" v="328" actId="20577"/>
        <pc:sldMkLst>
          <pc:docMk/>
          <pc:sldMk cId="1542057869" sldId="980"/>
        </pc:sldMkLst>
        <pc:spChg chg="mod">
          <ac:chgData name="Andrews, Taylor" userId="4ba881cd-e7b6-4c55-ad3d-7d28a0220a0f" providerId="ADAL" clId="{E56326E4-7492-4011-B42A-D720CCE02CD8}" dt="2024-01-16T02:32:24.851" v="328" actId="20577"/>
          <ac:spMkLst>
            <pc:docMk/>
            <pc:sldMk cId="1542057869" sldId="980"/>
            <ac:spMk id="3" creationId="{E6B4DCC6-0879-C3F1-9772-E11B6E79BB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906D1-980A-4A43-B156-8CDED616832B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EAD-42DF-3042-82FA-CCB15982D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29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EA01D-746B-E643-96EC-416FDABDFD29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B43EC-27F7-A44D-98E1-E904141C0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6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4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2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4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8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26124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6889"/>
            <a:ext cx="6400800" cy="2516351"/>
          </a:xfrm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BB3F-47CF-224E-BAA7-DF13ACCF529D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833D5-5BFB-054B-A99B-9345BD7034C5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545B-BB5D-3849-83ED-581BC7D707A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9FE2-C1DA-3240-9351-F20848682D8F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BD9F-58FC-E64B-BE18-26996B71254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5C6-2DAA-6945-B29E-CC684D9B0BD3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5557-0BF0-184C-AA32-B4AD2FFC7FFF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3098-9FEF-3F40-9A04-44962B6B71C6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F859-53E8-3946-B36C-7DA230870D5C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C6A1-1559-E945-8972-85504D27564B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0F93-C756-7448-B557-B8EBC6AA5176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7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50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898"/>
            <a:ext cx="8229600" cy="4707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E86D6-0512-3C49-BE91-655A3803DD6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5A7D-A780-DD49-A399-CF576673C2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7036"/>
            <a:ext cx="9144000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5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E45A-E399-BA41-9DCE-4E513040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135EA-D414-2A43-94A9-68634D2D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0: Due tonight!</a:t>
            </a:r>
          </a:p>
          <a:p>
            <a:r>
              <a:rPr lang="en-US" dirty="0"/>
              <a:t>Project 1 Posted:</a:t>
            </a:r>
          </a:p>
          <a:p>
            <a:pPr lvl="1"/>
            <a:r>
              <a:rPr lang="en-US" dirty="0"/>
              <a:t>Partner requests to sign up for team at end of assignment</a:t>
            </a:r>
          </a:p>
          <a:p>
            <a:pPr lvl="1"/>
            <a:r>
              <a:rPr lang="en-US" b="1" dirty="0"/>
              <a:t>Checkpoint: This Friday</a:t>
            </a:r>
            <a:r>
              <a:rPr lang="en-US" dirty="0"/>
              <a:t> Jan. 19</a:t>
            </a:r>
            <a:r>
              <a:rPr lang="en-US" baseline="30000" dirty="0"/>
              <a:t>th</a:t>
            </a:r>
            <a:r>
              <a:rPr lang="en-US" dirty="0"/>
              <a:t> 11:59pm (showing progress)</a:t>
            </a:r>
          </a:p>
          <a:p>
            <a:pPr lvl="1"/>
            <a:r>
              <a:rPr lang="en-US" b="1" dirty="0"/>
              <a:t>Due: Next Tuesday </a:t>
            </a:r>
            <a:r>
              <a:rPr lang="en-US" dirty="0"/>
              <a:t>Jan. 23</a:t>
            </a:r>
            <a:r>
              <a:rPr lang="en-US" baseline="30000" dirty="0"/>
              <a:t>rd</a:t>
            </a:r>
            <a:r>
              <a:rPr lang="en-US" dirty="0"/>
              <a:t> at 11:59pm (fully complete)</a:t>
            </a:r>
          </a:p>
          <a:p>
            <a:r>
              <a:rPr lang="en-US" dirty="0"/>
              <a:t>Forum:</a:t>
            </a:r>
          </a:p>
          <a:p>
            <a:pPr lvl="1"/>
            <a:r>
              <a:rPr lang="en-US" dirty="0"/>
              <a:t>See SCP post for downloading zip to submit from Browser VMs</a:t>
            </a:r>
          </a:p>
          <a:p>
            <a:pPr lvl="2"/>
            <a:r>
              <a:rPr lang="en-US" dirty="0"/>
              <a:t>Good exercise for working with remote machines</a:t>
            </a:r>
          </a:p>
          <a:p>
            <a:r>
              <a:rPr lang="en-US" dirty="0"/>
              <a:t>Office hours are being posted on IA/Syllabus</a:t>
            </a:r>
          </a:p>
          <a:p>
            <a:pPr lvl="1"/>
            <a:r>
              <a:rPr lang="en-US" dirty="0" err="1"/>
              <a:t>Timory</a:t>
            </a:r>
            <a:r>
              <a:rPr lang="en-US" dirty="0"/>
              <a:t>: M 11-12pm, W 1-2:30pm in FL A22 Basement</a:t>
            </a:r>
          </a:p>
          <a:p>
            <a:pPr lvl="1"/>
            <a:r>
              <a:rPr lang="en-US" dirty="0"/>
              <a:t>Sapphire: R 10am-1pm in UH 446</a:t>
            </a:r>
          </a:p>
          <a:p>
            <a:pPr lvl="1"/>
            <a:r>
              <a:rPr lang="en-US" dirty="0"/>
              <a:t>Chao: TBD</a:t>
            </a:r>
          </a:p>
          <a:p>
            <a:pPr lvl="1"/>
            <a:r>
              <a:rPr lang="en-US" dirty="0"/>
              <a:t>Taylor: in office FL143: </a:t>
            </a:r>
          </a:p>
          <a:p>
            <a:pPr lvl="2"/>
            <a:r>
              <a:rPr lang="en-US" dirty="0"/>
              <a:t>M 1-3pm, W 11am-12pm &amp; 4-5pm</a:t>
            </a:r>
            <a:r>
              <a:rPr lang="en-US"/>
              <a:t>, R </a:t>
            </a:r>
            <a:r>
              <a:rPr lang="en-US" dirty="0"/>
              <a:t>2-5pm</a:t>
            </a:r>
          </a:p>
          <a:p>
            <a:pPr lvl="2"/>
            <a:r>
              <a:rPr lang="en-US" dirty="0"/>
              <a:t>Except Thus Feb 22</a:t>
            </a:r>
            <a:r>
              <a:rPr lang="en-US" baseline="30000" dirty="0"/>
              <a:t>nd</a:t>
            </a:r>
            <a:r>
              <a:rPr lang="en-US" dirty="0"/>
              <a:t> (Academic Advising Day)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FA79EE-D552-7F47-8E5E-3A340980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3252-4121-CC45-862C-C9FE6AD1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Parenting, Linux/Unix-Style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4CCA2-282C-784C-BB8B-73893ACFC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243" y="1663296"/>
            <a:ext cx="913104" cy="17099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5CA7-C941-DD4C-AC0D-F62A28D2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2BBBBAC-5432-324D-A1ED-1C3AD578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47" y="3373291"/>
            <a:ext cx="913104" cy="170999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F691D9-255B-1B4F-B193-903517C6485F}"/>
              </a:ext>
            </a:extLst>
          </p:cNvPr>
          <p:cNvCxnSpPr>
            <a:cxnSpLocks/>
          </p:cNvCxnSpPr>
          <p:nvPr/>
        </p:nvCxnSpPr>
        <p:spPr>
          <a:xfrm>
            <a:off x="2165350" y="2847347"/>
            <a:ext cx="456552" cy="43607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A6CEA6-6814-0F44-BB71-84127C085D3B}"/>
              </a:ext>
            </a:extLst>
          </p:cNvPr>
          <p:cNvSpPr txBox="1"/>
          <p:nvPr/>
        </p:nvSpPr>
        <p:spPr>
          <a:xfrm>
            <a:off x="2429176" y="268234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child = fork();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E4774-85F7-2E40-949D-F17A7AD6F1D2}"/>
              </a:ext>
            </a:extLst>
          </p:cNvPr>
          <p:cNvSpPr txBox="1"/>
          <p:nvPr/>
        </p:nvSpPr>
        <p:spPr>
          <a:xfrm>
            <a:off x="1326243" y="3422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DB04D-C8C7-D041-A039-D4A032E2413E}"/>
              </a:ext>
            </a:extLst>
          </p:cNvPr>
          <p:cNvSpPr txBox="1"/>
          <p:nvPr/>
        </p:nvSpPr>
        <p:spPr>
          <a:xfrm>
            <a:off x="2208968" y="50355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6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7AD44B4A-B762-604E-88F4-B6AACAC423BB}"/>
              </a:ext>
            </a:extLst>
          </p:cNvPr>
          <p:cNvSpPr/>
          <p:nvPr/>
        </p:nvSpPr>
        <p:spPr>
          <a:xfrm>
            <a:off x="4065555" y="3283426"/>
            <a:ext cx="3657642" cy="1393210"/>
          </a:xfrm>
          <a:prstGeom prst="wedgeRoundRectCallout">
            <a:avLst>
              <a:gd name="adj1" fmla="val -80737"/>
              <a:gd name="adj2" fmla="val -2864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I want to be just like you, parent process 5!</a:t>
            </a:r>
          </a:p>
        </p:txBody>
      </p:sp>
    </p:spTree>
    <p:extLst>
      <p:ext uri="{BB962C8B-B14F-4D97-AF65-F5344CB8AC3E}">
        <p14:creationId xmlns:p14="http://schemas.microsoft.com/office/powerpoint/2010/main" val="294007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BA4-E072-5742-9A2D-D222D8B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Parenting, Linux/Unix-Style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696F-CED3-5742-9F60-5160E254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52B1F-3E38-DE47-B8E3-750BD372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9"/>
          <a:stretch/>
        </p:blipFill>
        <p:spPr>
          <a:xfrm>
            <a:off x="6850617" y="3588882"/>
            <a:ext cx="1735508" cy="2265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0E9047-3650-2349-86C5-A1A04205C901}"/>
              </a:ext>
            </a:extLst>
          </p:cNvPr>
          <p:cNvSpPr txBox="1"/>
          <p:nvPr/>
        </p:nvSpPr>
        <p:spPr>
          <a:xfrm>
            <a:off x="6289758" y="3359326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exec()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5BB346-DA3B-AD4E-AFFB-5524B3D91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243" y="1663296"/>
            <a:ext cx="913104" cy="170999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0799322-9989-484F-9EF4-6AA5D80F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9" y="4324740"/>
            <a:ext cx="913104" cy="170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1C24-CFBE-D34B-9182-7C3168701345}"/>
              </a:ext>
            </a:extLst>
          </p:cNvPr>
          <p:cNvSpPr txBox="1"/>
          <p:nvPr/>
        </p:nvSpPr>
        <p:spPr>
          <a:xfrm>
            <a:off x="1326243" y="3422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05839-D525-B941-B8AF-8A5F2190359B}"/>
              </a:ext>
            </a:extLst>
          </p:cNvPr>
          <p:cNvSpPr txBox="1"/>
          <p:nvPr/>
        </p:nvSpPr>
        <p:spPr>
          <a:xfrm>
            <a:off x="436548" y="605425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6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40058DF-EEC6-8D46-965C-3B15432D3B5C}"/>
              </a:ext>
            </a:extLst>
          </p:cNvPr>
          <p:cNvSpPr/>
          <p:nvPr/>
        </p:nvSpPr>
        <p:spPr>
          <a:xfrm>
            <a:off x="3152451" y="1434835"/>
            <a:ext cx="3657642" cy="1393210"/>
          </a:xfrm>
          <a:prstGeom prst="wedgeRoundRectCallout">
            <a:avLst>
              <a:gd name="adj1" fmla="val -80737"/>
              <a:gd name="adj2" fmla="val -2864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No, you should be your own process!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508DD-8761-6840-936C-363CBF7C4FC3}"/>
              </a:ext>
            </a:extLst>
          </p:cNvPr>
          <p:cNvSpPr txBox="1"/>
          <p:nvPr/>
        </p:nvSpPr>
        <p:spPr>
          <a:xfrm>
            <a:off x="1356622" y="4967959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if (child == 0) {</a:t>
            </a:r>
          </a:p>
          <a:p>
            <a:r>
              <a:rPr lang="en-US" dirty="0">
                <a:latin typeface="Monaco" pitchFamily="2" charset="77"/>
              </a:rPr>
              <a:t>   </a:t>
            </a:r>
            <a:r>
              <a:rPr lang="en-US" dirty="0" err="1">
                <a:latin typeface="Monaco" pitchFamily="2" charset="77"/>
              </a:rPr>
              <a:t>execvp</a:t>
            </a:r>
            <a:r>
              <a:rPr lang="en-US" dirty="0">
                <a:latin typeface="Monaco" pitchFamily="2" charset="77"/>
              </a:rPr>
              <a:t>(“/</a:t>
            </a:r>
            <a:r>
              <a:rPr lang="en-US" dirty="0" err="1">
                <a:latin typeface="Monaco" pitchFamily="2" charset="77"/>
              </a:rPr>
              <a:t>doit</a:t>
            </a:r>
            <a:r>
              <a:rPr lang="en-US" dirty="0">
                <a:latin typeface="Monaco" pitchFamily="2" charset="77"/>
              </a:rPr>
              <a:t>”, NULL);</a:t>
            </a:r>
          </a:p>
          <a:p>
            <a:r>
              <a:rPr lang="en-US" dirty="0">
                <a:latin typeface="Monaco" pitchFamily="2" charset="77"/>
              </a:rPr>
              <a:t>}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238B2E8-B89C-A84D-A7B8-CCDB4F91124C}"/>
              </a:ext>
            </a:extLst>
          </p:cNvPr>
          <p:cNvSpPr/>
          <p:nvPr/>
        </p:nvSpPr>
        <p:spPr>
          <a:xfrm>
            <a:off x="1662456" y="4044625"/>
            <a:ext cx="2317873" cy="560229"/>
          </a:xfrm>
          <a:prstGeom prst="wedgeRoundRectCallout">
            <a:avLst>
              <a:gd name="adj1" fmla="val -74356"/>
              <a:gd name="adj2" fmla="val 457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Oh, okay….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49DCF-9CD9-EE40-9E0B-D90B82DD2751}"/>
              </a:ext>
            </a:extLst>
          </p:cNvPr>
          <p:cNvSpPr txBox="1"/>
          <p:nvPr/>
        </p:nvSpPr>
        <p:spPr>
          <a:xfrm>
            <a:off x="7207066" y="54849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10631-AAAF-6143-BA78-80A4702B401F}"/>
              </a:ext>
            </a:extLst>
          </p:cNvPr>
          <p:cNvSpPr txBox="1"/>
          <p:nvPr/>
        </p:nvSpPr>
        <p:spPr>
          <a:xfrm>
            <a:off x="5482202" y="483258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/</a:t>
            </a:r>
            <a:r>
              <a:rPr lang="en-US" dirty="0" err="1">
                <a:latin typeface="Monaco" pitchFamily="2" charset="77"/>
              </a:rPr>
              <a:t>doit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826535-CF95-674F-9186-26D56C0BC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533" y="3985172"/>
            <a:ext cx="985294" cy="7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BA4-E072-5742-9A2D-D222D8B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Parenting, Linux/Unix-Style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696F-CED3-5742-9F60-5160E254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5BB346-DA3B-AD4E-AFFB-5524B3D9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43" y="1663296"/>
            <a:ext cx="913104" cy="170999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0799322-9989-484F-9EF4-6AA5D80F2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9" y="4324740"/>
            <a:ext cx="913104" cy="170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1C24-CFBE-D34B-9182-7C3168701345}"/>
              </a:ext>
            </a:extLst>
          </p:cNvPr>
          <p:cNvSpPr txBox="1"/>
          <p:nvPr/>
        </p:nvSpPr>
        <p:spPr>
          <a:xfrm>
            <a:off x="1326243" y="3422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05839-D525-B941-B8AF-8A5F2190359B}"/>
              </a:ext>
            </a:extLst>
          </p:cNvPr>
          <p:cNvSpPr txBox="1"/>
          <p:nvPr/>
        </p:nvSpPr>
        <p:spPr>
          <a:xfrm>
            <a:off x="436548" y="605425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6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E99CA12-4B3D-3643-82A6-146EC8B0C600}"/>
              </a:ext>
            </a:extLst>
          </p:cNvPr>
          <p:cNvSpPr/>
          <p:nvPr/>
        </p:nvSpPr>
        <p:spPr>
          <a:xfrm>
            <a:off x="1662456" y="4044625"/>
            <a:ext cx="2717815" cy="560229"/>
          </a:xfrm>
          <a:prstGeom prst="wedgeRoundRectCallout">
            <a:avLst>
              <a:gd name="adj1" fmla="val -74356"/>
              <a:gd name="adj2" fmla="val 457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… </a:t>
            </a:r>
            <a:r>
              <a:rPr lang="en-US" sz="2800" dirty="0" err="1">
                <a:solidFill>
                  <a:sysClr val="windowText" lastClr="000000"/>
                </a:solidFill>
              </a:rPr>
              <a:t>lalala</a:t>
            </a:r>
            <a:r>
              <a:rPr lang="en-US" sz="2800" dirty="0">
                <a:solidFill>
                  <a:sysClr val="windowText" lastClr="000000"/>
                </a:solidFill>
              </a:rPr>
              <a:t> life …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977CD23B-E7DB-4341-A153-14BF69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668" y="4490803"/>
            <a:ext cx="913104" cy="1709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3C1788-348D-8646-91D7-E058A8DD3C5D}"/>
              </a:ext>
            </a:extLst>
          </p:cNvPr>
          <p:cNvSpPr txBox="1"/>
          <p:nvPr/>
        </p:nvSpPr>
        <p:spPr>
          <a:xfrm>
            <a:off x="5521222" y="585006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 PID: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0365B-8F2C-B349-997D-4BDF7098986C}"/>
              </a:ext>
            </a:extLst>
          </p:cNvPr>
          <p:cNvSpPr txBox="1"/>
          <p:nvPr/>
        </p:nvSpPr>
        <p:spPr>
          <a:xfrm>
            <a:off x="6950530" y="513261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</a:t>
            </a:r>
          </a:p>
          <a:p>
            <a:r>
              <a:rPr lang="en-US" sz="1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A8BEE14-79C5-D54C-9CA6-FE9120E583E6}"/>
              </a:ext>
            </a:extLst>
          </p:cNvPr>
          <p:cNvSpPr/>
          <p:nvPr/>
        </p:nvSpPr>
        <p:spPr>
          <a:xfrm>
            <a:off x="2864429" y="1619288"/>
            <a:ext cx="2717815" cy="1394256"/>
          </a:xfrm>
          <a:prstGeom prst="wedgeRoundRectCallout">
            <a:avLst>
              <a:gd name="adj1" fmla="val -76404"/>
              <a:gd name="adj2" fmla="val -283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Every parent should outlive their children!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3CC8FD-E76B-FD49-BCF8-0317456210A8}"/>
              </a:ext>
            </a:extLst>
          </p:cNvPr>
          <p:cNvCxnSpPr/>
          <p:nvPr/>
        </p:nvCxnSpPr>
        <p:spPr>
          <a:xfrm>
            <a:off x="1478943" y="5311471"/>
            <a:ext cx="3800723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6" grpId="1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DBA4-E072-5742-9A2D-D222D8B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Parenting, Linux/Unix-Style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696F-CED3-5742-9F60-5160E254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35BB346-DA3B-AD4E-AFFB-5524B3D9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43" y="1663296"/>
            <a:ext cx="913104" cy="1709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F1C24-CFBE-D34B-9182-7C3168701345}"/>
              </a:ext>
            </a:extLst>
          </p:cNvPr>
          <p:cNvSpPr txBox="1"/>
          <p:nvPr/>
        </p:nvSpPr>
        <p:spPr>
          <a:xfrm>
            <a:off x="1326243" y="342287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PID: 5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977CD23B-E7DB-4341-A153-14BF6934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919668" y="4490803"/>
            <a:ext cx="913104" cy="1709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3C1788-348D-8646-91D7-E058A8DD3C5D}"/>
              </a:ext>
            </a:extLst>
          </p:cNvPr>
          <p:cNvSpPr txBox="1"/>
          <p:nvPr/>
        </p:nvSpPr>
        <p:spPr>
          <a:xfrm>
            <a:off x="5521222" y="585006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 PID: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0365B-8F2C-B349-997D-4BDF7098986C}"/>
              </a:ext>
            </a:extLst>
          </p:cNvPr>
          <p:cNvSpPr txBox="1"/>
          <p:nvPr/>
        </p:nvSpPr>
        <p:spPr>
          <a:xfrm>
            <a:off x="6950530" y="5132616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x</a:t>
            </a:r>
          </a:p>
          <a:p>
            <a:r>
              <a:rPr lang="en-US" sz="10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FA8BEE14-79C5-D54C-9CA6-FE9120E583E6}"/>
              </a:ext>
            </a:extLst>
          </p:cNvPr>
          <p:cNvSpPr/>
          <p:nvPr/>
        </p:nvSpPr>
        <p:spPr>
          <a:xfrm>
            <a:off x="2864429" y="1619288"/>
            <a:ext cx="2717815" cy="1394256"/>
          </a:xfrm>
          <a:prstGeom prst="wedgeRoundRectCallout">
            <a:avLst>
              <a:gd name="adj1" fmla="val -76404"/>
              <a:gd name="adj2" fmla="val -2836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Don’t worry, I’ll wait() on you!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A3098-2A5B-854D-A354-6636D307FA2C}"/>
              </a:ext>
            </a:extLst>
          </p:cNvPr>
          <p:cNvCxnSpPr>
            <a:cxnSpLocks/>
          </p:cNvCxnSpPr>
          <p:nvPr/>
        </p:nvCxnSpPr>
        <p:spPr>
          <a:xfrm flipV="1">
            <a:off x="6045314" y="4462738"/>
            <a:ext cx="0" cy="60903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B07CF5-C1D4-8D4F-9534-9B716796F301}"/>
              </a:ext>
            </a:extLst>
          </p:cNvPr>
          <p:cNvSpPr txBox="1"/>
          <p:nvPr/>
        </p:nvSpPr>
        <p:spPr>
          <a:xfrm>
            <a:off x="5199569" y="414112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 = wait();</a:t>
            </a:r>
          </a:p>
        </p:txBody>
      </p:sp>
    </p:spTree>
    <p:extLst>
      <p:ext uri="{BB962C8B-B14F-4D97-AF65-F5344CB8AC3E}">
        <p14:creationId xmlns:p14="http://schemas.microsoft.com/office/powerpoint/2010/main" val="14349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Processes: Time Sharing the CPU</a:t>
            </a:r>
          </a:p>
        </p:txBody>
      </p:sp>
      <p:pic>
        <p:nvPicPr>
          <p:cNvPr id="3" name="Picture 2" descr="D:\b\b4\IBM\01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82" y="2548841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44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n-US" sz="3600" dirty="0">
              <a:solidFill>
                <a:srgbClr val="FF0000"/>
              </a:solidFill>
              <a:latin typeface="Arial" charset="0"/>
            </a:endParaRPr>
          </a:p>
        </p:txBody>
      </p:sp>
      <p:pic>
        <p:nvPicPr>
          <p:cNvPr id="6150" name="Picture 6" descr="D:\b\b4\IBM\02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878678"/>
            <a:ext cx="7658100" cy="2457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A7D70-45E1-7541-AB8E-01E2FED648D4}"/>
              </a:ext>
            </a:extLst>
          </p:cNvPr>
          <p:cNvSpPr txBox="1"/>
          <p:nvPr/>
        </p:nvSpPr>
        <p:spPr>
          <a:xfrm>
            <a:off x="4887884" y="586047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F207FD-8606-8B4D-995A-7258CBD5B123}"/>
              </a:ext>
            </a:extLst>
          </p:cNvPr>
          <p:cNvCxnSpPr>
            <a:cxnSpLocks/>
          </p:cNvCxnSpPr>
          <p:nvPr/>
        </p:nvCxnSpPr>
        <p:spPr>
          <a:xfrm flipV="1">
            <a:off x="5976851" y="4341264"/>
            <a:ext cx="500861" cy="1519209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7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Events which cause process creation:</a:t>
            </a:r>
          </a:p>
          <a:p>
            <a:pPr lvl="1"/>
            <a:r>
              <a:rPr lang="en-US"/>
              <a:t>System initialization.</a:t>
            </a:r>
          </a:p>
          <a:p>
            <a:pPr lvl="1"/>
            <a:r>
              <a:rPr lang="en-US"/>
              <a:t>Execution of a process creation system call by a running process.</a:t>
            </a:r>
          </a:p>
          <a:p>
            <a:pPr lvl="1"/>
            <a:r>
              <a:rPr lang="en-US"/>
              <a:t>A user request to create a new process.</a:t>
            </a:r>
          </a:p>
          <a:p>
            <a:pPr lvl="1"/>
            <a:r>
              <a:rPr lang="en-US"/>
              <a:t>Initiation of a batch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3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C83C-6DFE-904A-81A0-D261EA2F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042843-CE22-0C40-9B16-B653DDABD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98" y="1410679"/>
            <a:ext cx="4763316" cy="52390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E8997-E465-9D46-BCED-B2A94BFC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9557E-408B-354C-8484-EDE416B875D2}"/>
              </a:ext>
            </a:extLst>
          </p:cNvPr>
          <p:cNvSpPr txBox="1"/>
          <p:nvPr/>
        </p:nvSpPr>
        <p:spPr>
          <a:xfrm>
            <a:off x="457200" y="4760007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Loading 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Eager?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Lazy?</a:t>
            </a:r>
          </a:p>
        </p:txBody>
      </p:sp>
    </p:spTree>
    <p:extLst>
      <p:ext uri="{BB962C8B-B14F-4D97-AF65-F5344CB8AC3E}">
        <p14:creationId xmlns:p14="http://schemas.microsoft.com/office/powerpoint/2010/main" val="195012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541496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Figure 2-3. The lowest layer of a process-structured operating system handles interrupts and scheduling. Above that layer are sequential processes.</a:t>
            </a:r>
          </a:p>
        </p:txBody>
      </p:sp>
      <p:pic>
        <p:nvPicPr>
          <p:cNvPr id="14342" name="Picture 6" descr="D:\b\b4\IBM\02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881188"/>
            <a:ext cx="5876925" cy="3095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Processes (1)</a:t>
            </a:r>
          </a:p>
        </p:txBody>
      </p:sp>
    </p:spTree>
    <p:extLst>
      <p:ext uri="{BB962C8B-B14F-4D97-AF65-F5344CB8AC3E}">
        <p14:creationId xmlns:p14="http://schemas.microsoft.com/office/powerpoint/2010/main" val="203420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6" descr="D:\b\b4\IBM\02-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29" y="1408113"/>
            <a:ext cx="8357942" cy="48326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of Processes (2)</a:t>
            </a:r>
          </a:p>
        </p:txBody>
      </p:sp>
    </p:spTree>
    <p:extLst>
      <p:ext uri="{BB962C8B-B14F-4D97-AF65-F5344CB8AC3E}">
        <p14:creationId xmlns:p14="http://schemas.microsoft.com/office/powerpoint/2010/main" val="10884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E5B3-3A47-ECCD-07DD-6694FC72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DCC6-0879-C3F1-9772-E11B6E79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0 </a:t>
            </a:r>
          </a:p>
          <a:p>
            <a:r>
              <a:rPr lang="en-US" dirty="0"/>
              <a:t>Project 1 Now Posted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4317C-80AF-B167-700E-F68EEEB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56197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Interrupt processing</a:t>
            </a:r>
          </a:p>
        </p:txBody>
      </p:sp>
      <p:pic>
        <p:nvPicPr>
          <p:cNvPr id="18438" name="Picture 6" descr="D:\b\b4\IBM\02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" y="1917700"/>
            <a:ext cx="9036389" cy="34767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Implementation of Processes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which cause process termination:</a:t>
            </a:r>
          </a:p>
          <a:p>
            <a:pPr lvl="1"/>
            <a:r>
              <a:rPr lang="en-US" dirty="0"/>
              <a:t>Normal exit (voluntary).</a:t>
            </a:r>
          </a:p>
          <a:p>
            <a:pPr lvl="1"/>
            <a:r>
              <a:rPr lang="en-US" dirty="0"/>
              <a:t>Error exit (voluntary).</a:t>
            </a:r>
          </a:p>
          <a:p>
            <a:pPr lvl="1"/>
            <a:r>
              <a:rPr lang="en-US" dirty="0"/>
              <a:t>Fatal error (involuntary).</a:t>
            </a:r>
          </a:p>
          <a:p>
            <a:pPr lvl="1"/>
            <a:r>
              <a:rPr lang="en-US" dirty="0"/>
              <a:t>Killed by another process (involuntary).</a:t>
            </a:r>
          </a:p>
        </p:txBody>
      </p:sp>
    </p:spTree>
    <p:extLst>
      <p:ext uri="{BB962C8B-B14F-4D97-AF65-F5344CB8AC3E}">
        <p14:creationId xmlns:p14="http://schemas.microsoft.com/office/powerpoint/2010/main" val="73657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C0694-5250-A649-98B0-B72ACB58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03" y="1427148"/>
            <a:ext cx="5852227" cy="53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6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403-CEF6-3742-B272-4EB4D8EE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636B5E-D31B-014C-864A-D3C88D9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7A8C2-05D8-2644-B838-D3B24E82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338"/>
            <a:ext cx="8196349" cy="4594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6F4BD-95D8-9341-8D36-58C3E658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81" y="5729561"/>
            <a:ext cx="4175005" cy="991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998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68C0-F954-A74F-8C6D-57DAC6B3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and exec()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B08A2-033B-6445-930D-7A53CD78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27E1A-02C4-FC45-9210-D5168D9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4" y="1463039"/>
            <a:ext cx="3335482" cy="4447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A33BF-F90C-094E-A031-B2D9AD46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79" y="2904182"/>
            <a:ext cx="3262168" cy="2265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A0641-92B6-2D44-942B-5777138E6F86}"/>
              </a:ext>
            </a:extLst>
          </p:cNvPr>
          <p:cNvSpPr txBox="1"/>
          <p:nvPr/>
        </p:nvSpPr>
        <p:spPr>
          <a:xfrm>
            <a:off x="6367549" y="4938743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28818-A691-DC46-A2A1-351DB22D194F}"/>
              </a:ext>
            </a:extLst>
          </p:cNvPr>
          <p:cNvSpPr txBox="1"/>
          <p:nvPr/>
        </p:nvSpPr>
        <p:spPr>
          <a:xfrm>
            <a:off x="0" y="5914485"/>
            <a:ext cx="399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“You should have wait()’</a:t>
            </a:r>
            <a:r>
              <a:rPr lang="en-US" sz="2400" dirty="0" err="1"/>
              <a:t>ed</a:t>
            </a:r>
            <a:r>
              <a:rPr lang="en-US" sz="2400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82418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9" name="Object 1029"/>
          <p:cNvGraphicFramePr>
            <a:graphicFrameLocks noChangeAspect="1"/>
          </p:cNvGraphicFramePr>
          <p:nvPr/>
        </p:nvGraphicFramePr>
        <p:xfrm>
          <a:off x="915988" y="1592263"/>
          <a:ext cx="71628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052738" imgH="6351151" progId="Photoshop.Image.9">
                  <p:embed/>
                </p:oleObj>
              </mc:Choice>
              <mc:Fallback>
                <p:oleObj name="Image" r:id="rId3" imgW="19052738" imgH="6351151" progId="Photoshop.Image.9">
                  <p:embed/>
                  <p:pic>
                    <p:nvPicPr>
                      <p:cNvPr id="15462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592263"/>
                        <a:ext cx="71628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Calls for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776528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00050" y="1965127"/>
          <a:ext cx="84550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9052738" imgH="5443895" progId="Photoshop.Image.9">
                  <p:embed/>
                </p:oleObj>
              </mc:Choice>
              <mc:Fallback>
                <p:oleObj name="Image" r:id="rId3" imgW="19052738" imgH="5443895" progId="Photoshop.Image.9">
                  <p:embed/>
                  <p:pic>
                    <p:nvPicPr>
                      <p:cNvPr id="156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965127"/>
                        <a:ext cx="8455025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Calls for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1749234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2" name="Picture 1030" descr="D:\b\b4\IBM\01-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77" y="1406149"/>
            <a:ext cx="6597846" cy="53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Win32 API</a:t>
            </a:r>
          </a:p>
        </p:txBody>
      </p:sp>
    </p:spTree>
    <p:extLst>
      <p:ext uri="{BB962C8B-B14F-4D97-AF65-F5344CB8AC3E}">
        <p14:creationId xmlns:p14="http://schemas.microsoft.com/office/powerpoint/2010/main" val="747776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DB2D-435F-1147-B564-02938AD5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B584-9CB0-DD46-AF1A-85669DEC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parent/child and the fork/wait model essential for an operating system?</a:t>
            </a:r>
          </a:p>
          <a:p>
            <a:r>
              <a:rPr lang="en-US" dirty="0"/>
              <a:t>How do process states and the notion of multiprogramming relate? What particular state is the secret to multiprogramming’s success?</a:t>
            </a:r>
          </a:p>
          <a:p>
            <a:r>
              <a:rPr lang="en-US" dirty="0"/>
              <a:t>What really is a process? What’s a program? How do they relate?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1260-375C-4A41-BC31-99A2A398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83" y="-73787"/>
            <a:ext cx="9460024" cy="7095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The End is Near</a:t>
            </a:r>
          </a:p>
        </p:txBody>
      </p:sp>
    </p:spTree>
    <p:extLst>
      <p:ext uri="{BB962C8B-B14F-4D97-AF65-F5344CB8AC3E}">
        <p14:creationId xmlns:p14="http://schemas.microsoft.com/office/powerpoint/2010/main" val="264374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pic>
        <p:nvPicPr>
          <p:cNvPr id="4" name="Picture 3" descr="D:\b\b4\IBM\01-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07" y="2402349"/>
            <a:ext cx="3152775" cy="2324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Actors: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/>
              <a:t>Main Memory</a:t>
            </a:r>
          </a:p>
          <a:p>
            <a:pPr lvl="1"/>
            <a:r>
              <a:rPr lang="en-US" dirty="0"/>
              <a:t>Magnetic Disk</a:t>
            </a:r>
          </a:p>
          <a:p>
            <a:pPr lvl="1"/>
            <a:r>
              <a:rPr lang="en-US" dirty="0"/>
              <a:t>Job 1 Task</a:t>
            </a:r>
          </a:p>
          <a:p>
            <a:pPr lvl="1"/>
            <a:r>
              <a:rPr lang="en-US" dirty="0"/>
              <a:t>Job 2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1: compute, request disk I/O, compute, cache retrieval, compute, memory access, compute, disk I/O, terminate</a:t>
            </a:r>
          </a:p>
          <a:p>
            <a:r>
              <a:rPr lang="en-US" dirty="0"/>
              <a:t>Job 2: compute, cache retrieval, compute, disk I/O, compute, memory access, compute, terminate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5A7D-A780-DD49-A399-CF576673C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 System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following user program in user code, a read library, and the kernel</a:t>
            </a:r>
          </a:p>
          <a:p>
            <a:pPr marL="0" indent="0">
              <a:buNone/>
            </a:pPr>
            <a:endParaRPr lang="en-US" dirty="0">
              <a:latin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num_bytes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char *buffer;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err="1">
                <a:latin typeface="Monaco"/>
                <a:cs typeface="Monaco"/>
              </a:rPr>
              <a:t>int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err="1">
                <a:latin typeface="Monaco"/>
                <a:cs typeface="Monaco"/>
              </a:rPr>
              <a:t>file_descriptor</a:t>
            </a:r>
            <a:r>
              <a:rPr lang="en-US" dirty="0">
                <a:latin typeface="Monaco"/>
                <a:cs typeface="Monaco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	read(</a:t>
            </a:r>
            <a:r>
              <a:rPr lang="en-US" dirty="0" err="1">
                <a:latin typeface="Monaco"/>
                <a:cs typeface="Monaco"/>
              </a:rPr>
              <a:t>file_descriptor</a:t>
            </a:r>
            <a:r>
              <a:rPr lang="en-US" dirty="0">
                <a:latin typeface="Monaco"/>
                <a:cs typeface="Monaco"/>
              </a:rPr>
              <a:t>, buffer,</a:t>
            </a:r>
          </a:p>
          <a:p>
            <a:pPr marL="0" indent="0">
              <a:buNone/>
            </a:pPr>
            <a:r>
              <a:rPr lang="en-US" dirty="0">
                <a:latin typeface="Monaco"/>
                <a:cs typeface="Monaco"/>
              </a:rPr>
              <a:t>       </a:t>
            </a:r>
            <a:r>
              <a:rPr lang="en-US" dirty="0" err="1">
                <a:latin typeface="Monaco"/>
                <a:cs typeface="Monaco"/>
              </a:rPr>
              <a:t>num_bytes</a:t>
            </a:r>
            <a:r>
              <a:rPr lang="en-US" dirty="0">
                <a:latin typeface="Monaco"/>
                <a:cs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320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</a:t>
            </a:r>
            <a:endParaRPr lang="en-US" dirty="0"/>
          </a:p>
        </p:txBody>
      </p:sp>
      <p:pic>
        <p:nvPicPr>
          <p:cNvPr id="3" name="Picture 2" descr="D:\b\b4\IBM\01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1685133"/>
            <a:ext cx="5727700" cy="45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08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User Program</a:t>
            </a:r>
          </a:p>
          <a:p>
            <a:pPr lvl="1"/>
            <a:r>
              <a:rPr lang="en-US" dirty="0"/>
              <a:t>Hand to stack </a:t>
            </a:r>
            <a:r>
              <a:rPr lang="en-US" dirty="0" err="1"/>
              <a:t>num_bytes</a:t>
            </a:r>
            <a:r>
              <a:rPr lang="en-US" dirty="0"/>
              <a:t>, buffer, </a:t>
            </a:r>
            <a:r>
              <a:rPr lang="en-US" dirty="0" err="1"/>
              <a:t>file_descriptor</a:t>
            </a:r>
            <a:endParaRPr lang="en-US" dirty="0"/>
          </a:p>
          <a:p>
            <a:pPr lvl="1"/>
            <a:r>
              <a:rPr lang="en-US" dirty="0"/>
              <a:t>Call read library</a:t>
            </a:r>
          </a:p>
          <a:p>
            <a:r>
              <a:rPr lang="en-US" dirty="0"/>
              <a:t>Read Library</a:t>
            </a:r>
          </a:p>
          <a:p>
            <a:pPr lvl="1"/>
            <a:r>
              <a:rPr lang="en-US" dirty="0"/>
              <a:t>Store the </a:t>
            </a:r>
            <a:r>
              <a:rPr lang="en-US" dirty="0" err="1"/>
              <a:t>syscall</a:t>
            </a:r>
            <a:r>
              <a:rPr lang="en-US" dirty="0"/>
              <a:t> value for “read” in a register</a:t>
            </a:r>
          </a:p>
          <a:p>
            <a:pPr lvl="1"/>
            <a:r>
              <a:rPr lang="en-US" dirty="0"/>
              <a:t>Trap to the Kernel</a:t>
            </a:r>
          </a:p>
          <a:p>
            <a:r>
              <a:rPr lang="en-US" dirty="0"/>
              <a:t>Kernel Dispatcher</a:t>
            </a:r>
          </a:p>
          <a:p>
            <a:pPr lvl="1"/>
            <a:r>
              <a:rPr lang="en-US" dirty="0"/>
              <a:t>Catch trap to kernel (“dispatcher”)</a:t>
            </a:r>
          </a:p>
          <a:p>
            <a:pPr lvl="1"/>
            <a:r>
              <a:rPr lang="en-US" dirty="0"/>
              <a:t>Read register value to understand which </a:t>
            </a:r>
            <a:r>
              <a:rPr lang="en-US" dirty="0" err="1"/>
              <a:t>syscall</a:t>
            </a:r>
            <a:r>
              <a:rPr lang="en-US" dirty="0"/>
              <a:t> it is</a:t>
            </a:r>
          </a:p>
          <a:p>
            <a:r>
              <a:rPr lang="en-US" dirty="0"/>
              <a:t>Kernel </a:t>
            </a:r>
            <a:r>
              <a:rPr lang="en-US" dirty="0" err="1"/>
              <a:t>Syscall</a:t>
            </a:r>
            <a:r>
              <a:rPr lang="en-US" dirty="0"/>
              <a:t> Handler (“Read”)</a:t>
            </a:r>
          </a:p>
          <a:p>
            <a:pPr lvl="1"/>
            <a:r>
              <a:rPr lang="en-US" dirty="0"/>
              <a:t>Run that </a:t>
            </a:r>
            <a:r>
              <a:rPr lang="en-US" dirty="0" err="1"/>
              <a:t>syscall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Return to the caller (switch back to user mode)</a:t>
            </a:r>
          </a:p>
          <a:p>
            <a:r>
              <a:rPr lang="en-US" dirty="0"/>
              <a:t>Read library</a:t>
            </a:r>
          </a:p>
          <a:p>
            <a:pPr lvl="1"/>
            <a:r>
              <a:rPr lang="en-US" dirty="0"/>
              <a:t>Return to caller</a:t>
            </a:r>
          </a:p>
          <a:p>
            <a:r>
              <a:rPr lang="en-US" dirty="0"/>
              <a:t>User Program</a:t>
            </a:r>
          </a:p>
          <a:p>
            <a:pPr lvl="1"/>
            <a:r>
              <a:rPr lang="en-US" dirty="0"/>
              <a:t>Increment stack pointer</a:t>
            </a:r>
          </a:p>
        </p:txBody>
      </p:sp>
    </p:spTree>
    <p:extLst>
      <p:ext uri="{BB962C8B-B14F-4D97-AF65-F5344CB8AC3E}">
        <p14:creationId xmlns:p14="http://schemas.microsoft.com/office/powerpoint/2010/main" val="156553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81" name="Picture 5" descr="D:\b\b4\IBM\01-18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035175"/>
            <a:ext cx="7750175" cy="1854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System Calls for Process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9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00"/>
      </a:hlink>
      <a:folHlink>
        <a:srgbClr val="99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28199</TotalTime>
  <Words>721</Words>
  <Application>Microsoft Office PowerPoint</Application>
  <PresentationFormat>On-screen Show (4:3)</PresentationFormat>
  <Paragraphs>139</Paragraphs>
  <Slides>29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Helvetica</vt:lpstr>
      <vt:lpstr>Monaco</vt:lpstr>
      <vt:lpstr>Office Theme</vt:lpstr>
      <vt:lpstr>Image</vt:lpstr>
      <vt:lpstr>Administration</vt:lpstr>
      <vt:lpstr>Project Questions?</vt:lpstr>
      <vt:lpstr>Multiprogramming</vt:lpstr>
      <vt:lpstr>Activity – Multiprogramming</vt:lpstr>
      <vt:lpstr>Activity – Multiprogramming</vt:lpstr>
      <vt:lpstr>The Read System Call</vt:lpstr>
      <vt:lpstr>System Calls</vt:lpstr>
      <vt:lpstr>Instructions</vt:lpstr>
      <vt:lpstr>System Calls for Process Management</vt:lpstr>
      <vt:lpstr>Parenting, Linux/Unix-Style</vt:lpstr>
      <vt:lpstr>Parenting, Linux/Unix-Style (2)</vt:lpstr>
      <vt:lpstr>Parenting, Linux/Unix-Style (3)</vt:lpstr>
      <vt:lpstr>Parenting, Linux/Unix-Style (4)</vt:lpstr>
      <vt:lpstr>Processes: Time Sharing the CPU</vt:lpstr>
      <vt:lpstr>The Process Model</vt:lpstr>
      <vt:lpstr>Process Creation</vt:lpstr>
      <vt:lpstr>From Program to Process</vt:lpstr>
      <vt:lpstr>Implementation of Processes (1)</vt:lpstr>
      <vt:lpstr>Implementation of Processes (2)</vt:lpstr>
      <vt:lpstr>Implementation of Processes (3)</vt:lpstr>
      <vt:lpstr>Process Termination</vt:lpstr>
      <vt:lpstr>Process States</vt:lpstr>
      <vt:lpstr>fork()</vt:lpstr>
      <vt:lpstr>wait() and exec()</vt:lpstr>
      <vt:lpstr>System Calls for File Management</vt:lpstr>
      <vt:lpstr>System Calls for File Management</vt:lpstr>
      <vt:lpstr>Windows Win32 API</vt:lpstr>
      <vt:lpstr>Discussion Questions</vt:lpstr>
      <vt:lpstr>The End is Near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3516 – Computer Networks </dc:title>
  <dc:creator>Craig Shue</dc:creator>
  <cp:lastModifiedBy>Andrews, Taylor</cp:lastModifiedBy>
  <cp:revision>191</cp:revision>
  <dcterms:created xsi:type="dcterms:W3CDTF">2011-08-25T13:36:50Z</dcterms:created>
  <dcterms:modified xsi:type="dcterms:W3CDTF">2024-01-16T02:51:10Z</dcterms:modified>
</cp:coreProperties>
</file>