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66" r:id="rId2"/>
    <p:sldId id="396" r:id="rId3"/>
    <p:sldId id="417" r:id="rId4"/>
    <p:sldId id="418" r:id="rId5"/>
    <p:sldId id="419" r:id="rId6"/>
    <p:sldId id="420" r:id="rId7"/>
    <p:sldId id="826" r:id="rId8"/>
    <p:sldId id="827" r:id="rId9"/>
    <p:sldId id="828" r:id="rId10"/>
    <p:sldId id="965" r:id="rId11"/>
    <p:sldId id="829" r:id="rId12"/>
    <p:sldId id="830" r:id="rId13"/>
    <p:sldId id="831" r:id="rId14"/>
    <p:sldId id="427" r:id="rId15"/>
    <p:sldId id="428" r:id="rId16"/>
    <p:sldId id="429" r:id="rId17"/>
    <p:sldId id="430" r:id="rId18"/>
    <p:sldId id="431" r:id="rId19"/>
    <p:sldId id="466" r:id="rId20"/>
    <p:sldId id="467" r:id="rId21"/>
    <p:sldId id="398" r:id="rId22"/>
    <p:sldId id="399" r:id="rId23"/>
    <p:sldId id="400" r:id="rId24"/>
    <p:sldId id="832" r:id="rId25"/>
    <p:sldId id="468" r:id="rId26"/>
    <p:sldId id="967" r:id="rId27"/>
    <p:sldId id="95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4FF"/>
    <a:srgbClr val="FFF7C6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/>
    <p:restoredTop sz="97230" autoAdjust="0"/>
  </p:normalViewPr>
  <p:slideViewPr>
    <p:cSldViewPr snapToGrid="0" snapToObjects="1">
      <p:cViewPr varScale="1">
        <p:scale>
          <a:sx n="87" d="100"/>
          <a:sy n="87" d="100"/>
        </p:scale>
        <p:origin x="1373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9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9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1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0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7503-7E41-2146-B268-72FFB530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FEE5-D291-EB49-8D19-CD239BEE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1:</a:t>
            </a:r>
          </a:p>
          <a:p>
            <a:pPr lvl="1"/>
            <a:r>
              <a:rPr lang="en-US" dirty="0"/>
              <a:t>Teammates (Teams Must Signup on IA)</a:t>
            </a:r>
          </a:p>
          <a:p>
            <a:pPr lvl="1"/>
            <a:r>
              <a:rPr lang="en-US" dirty="0"/>
              <a:t>Checkpoint today</a:t>
            </a:r>
          </a:p>
          <a:p>
            <a:pPr lvl="1"/>
            <a:r>
              <a:rPr lang="en-US" dirty="0"/>
              <a:t>Final submission: Next Tuesday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Record attendance (IA Tools -&gt; Office Hours)</a:t>
            </a:r>
          </a:p>
          <a:p>
            <a:pPr lvl="2"/>
            <a:r>
              <a:rPr lang="en-US" dirty="0"/>
              <a:t>Points!</a:t>
            </a:r>
          </a:p>
          <a:p>
            <a:pPr lvl="2"/>
            <a:r>
              <a:rPr lang="en-US" dirty="0"/>
              <a:t>You can backdate appointments in past</a:t>
            </a:r>
          </a:p>
          <a:p>
            <a:pPr lvl="2"/>
            <a:r>
              <a:rPr lang="en-US" dirty="0"/>
              <a:t>Topics help direct lecture announcements &amp;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61730-58D1-3F43-9281-EC90A4F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190B-15D4-BB49-9C0E-A483066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and Multi-threaded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4F449-44E0-4448-8531-A9D62DA3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BCE05-0BD0-6341-B35B-F11988F9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500393"/>
            <a:ext cx="8121535" cy="48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2-14. Some of the Pthreads function calls.</a:t>
            </a:r>
          </a:p>
        </p:txBody>
      </p:sp>
      <p:pic>
        <p:nvPicPr>
          <p:cNvPr id="36870" name="Picture 6" descr="D:\b\b4\IBM\02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016125"/>
            <a:ext cx="7642225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Threads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6186029"/>
            <a:ext cx="9144000" cy="61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Figure 2-15. An example program using threads.</a:t>
            </a:r>
          </a:p>
        </p:txBody>
      </p:sp>
      <p:pic>
        <p:nvPicPr>
          <p:cNvPr id="38919" name="Picture 7" descr="D:\b\b4\IBM\02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484777"/>
            <a:ext cx="5472112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Threads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7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2-16. (a) A user-level threads package. (b) A threads package managed by the kernel.</a:t>
            </a:r>
          </a:p>
        </p:txBody>
      </p:sp>
      <p:pic>
        <p:nvPicPr>
          <p:cNvPr id="43014" name="Picture 6" descr="D:\b\b4\IBM\02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1724025"/>
            <a:ext cx="6915150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Threads in User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0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2-17. Multiplexing user-level threads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onto kernel-level threads.</a:t>
            </a:r>
          </a:p>
        </p:txBody>
      </p:sp>
      <p:pic>
        <p:nvPicPr>
          <p:cNvPr id="45062" name="Picture 6" descr="D:\b\b4\IBM\02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88525"/>
            <a:ext cx="71628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2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2-18. Creation of a new thread when a message arrives. (a) Before the message arrives.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(b) After the message arrives.</a:t>
            </a:r>
          </a:p>
        </p:txBody>
      </p:sp>
      <p:pic>
        <p:nvPicPr>
          <p:cNvPr id="47110" name="Picture 6" descr="D:\b\b4\IBM\02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20180"/>
            <a:ext cx="6203950" cy="38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Pop-Up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1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2-19. Conflicts between threads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over the use of a global variable.</a:t>
            </a:r>
          </a:p>
        </p:txBody>
      </p:sp>
      <p:pic>
        <p:nvPicPr>
          <p:cNvPr id="49158" name="Picture 6" descr="D:\b\b4\IBM\02-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663700"/>
            <a:ext cx="61658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Single-Threaded Code Multithreaded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2-20. Threads can have private global variables.</a:t>
            </a:r>
          </a:p>
        </p:txBody>
      </p:sp>
      <p:pic>
        <p:nvPicPr>
          <p:cNvPr id="51206" name="Picture 6" descr="D:\b\b4\IBM\02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428750"/>
            <a:ext cx="3746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Single-Threaded Code Multithreaded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2-21. Two processes want to access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shared memory at the same time.</a:t>
            </a:r>
          </a:p>
        </p:txBody>
      </p:sp>
      <p:pic>
        <p:nvPicPr>
          <p:cNvPr id="53254" name="Picture 6" descr="D:\b\b4\IBM\02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376642"/>
            <a:ext cx="5524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4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87413" y="1377950"/>
            <a:ext cx="8010525" cy="51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Regions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Conditions required to avoid race condition:</a:t>
            </a:r>
          </a:p>
          <a:p>
            <a:pPr lvl="1"/>
            <a:r>
              <a:rPr lang="en-US" dirty="0"/>
              <a:t>No two processes may be simultaneously inside their critical regions.</a:t>
            </a:r>
          </a:p>
          <a:p>
            <a:pPr lvl="1"/>
            <a:r>
              <a:rPr lang="en-US" dirty="0"/>
              <a:t>No assumptions may be made about speeds or the number of CPUs.</a:t>
            </a:r>
          </a:p>
          <a:p>
            <a:pPr lvl="1"/>
            <a:r>
              <a:rPr lang="en-US" dirty="0"/>
              <a:t>No process running outside its critical region may block other processes.</a:t>
            </a:r>
          </a:p>
          <a:p>
            <a:pPr lvl="1"/>
            <a:r>
              <a:rPr lang="en-US" dirty="0"/>
              <a:t>No process should have to wait forever to enter its critical region.</a:t>
            </a:r>
          </a:p>
        </p:txBody>
      </p:sp>
    </p:spTree>
    <p:extLst>
      <p:ext uri="{BB962C8B-B14F-4D97-AF65-F5344CB8AC3E}">
        <p14:creationId xmlns:p14="http://schemas.microsoft.com/office/powerpoint/2010/main" val="316412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D:\b\b4\IBM\02-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4"/>
          <a:stretch/>
        </p:blipFill>
        <p:spPr bwMode="auto">
          <a:xfrm>
            <a:off x="1270000" y="1573213"/>
            <a:ext cx="6604000" cy="378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1540" y="5345668"/>
            <a:ext cx="31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of multiprogramming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2-22. Mutual exclusion using critical regions.</a:t>
            </a:r>
          </a:p>
        </p:txBody>
      </p:sp>
      <p:pic>
        <p:nvPicPr>
          <p:cNvPr id="57350" name="Picture 6" descr="D:\b\b4\IBM\02-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500188"/>
            <a:ext cx="7289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Regions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It’s time to race!</a:t>
            </a:r>
          </a:p>
        </p:txBody>
      </p:sp>
    </p:spTree>
    <p:extLst>
      <p:ext uri="{BB962C8B-B14F-4D97-AF65-F5344CB8AC3E}">
        <p14:creationId xmlns:p14="http://schemas.microsoft.com/office/powerpoint/2010/main" val="92071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of Woe, Inc.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6109" y="2907923"/>
          <a:ext cx="8779992" cy="263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Paycheck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 fancy new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Roommate pays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Buying a video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balance += 450;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balance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-= 800;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balance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+= 300;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balance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-= 50;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1942" y="1736049"/>
            <a:ext cx="492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aco"/>
                <a:cs typeface="Monaco"/>
              </a:rPr>
              <a:t>balance = 400;</a:t>
            </a:r>
          </a:p>
        </p:txBody>
      </p:sp>
    </p:spTree>
    <p:extLst>
      <p:ext uri="{BB962C8B-B14F-4D97-AF65-F5344CB8AC3E}">
        <p14:creationId xmlns:p14="http://schemas.microsoft.com/office/powerpoint/2010/main" val="126384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of Woe, Inc.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6109" y="2907923"/>
          <a:ext cx="8779992" cy="267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Paycheck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 fancy new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Roommate pays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Buying a video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add 450 to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subtract 800 from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add 300 to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subtract 50 from balance</a:t>
                      </a:r>
                    </a:p>
                    <a:p>
                      <a:pPr algn="ctr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1942" y="1736049"/>
            <a:ext cx="4925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aco"/>
                <a:cs typeface="Monaco"/>
              </a:rPr>
              <a:t>balance = 400;</a:t>
            </a:r>
          </a:p>
        </p:txBody>
      </p:sp>
    </p:spTree>
    <p:extLst>
      <p:ext uri="{BB962C8B-B14F-4D97-AF65-F5344CB8AC3E}">
        <p14:creationId xmlns:p14="http://schemas.microsoft.com/office/powerpoint/2010/main" val="249292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of Woe v2.0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6109" y="2907923"/>
          <a:ext cx="8779992" cy="34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Paycheck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 fancy new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Roommate pays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/>
                          <a:cs typeface="Helvetica"/>
                        </a:rPr>
                        <a:t>Buying a video 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5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while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1600" dirty="0">
                          <a:latin typeface="Monaco"/>
                          <a:cs typeface="Monaco"/>
                        </a:rPr>
                        <a:t>lock!=0);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lock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= 1;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add 450 to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</a:p>
                    <a:p>
                      <a:pPr algn="l"/>
                      <a:r>
                        <a:rPr lang="en-US" sz="1600" baseline="0" dirty="0">
                          <a:latin typeface="Monaco"/>
                          <a:cs typeface="Monaco"/>
                        </a:rPr>
                        <a:t>lock = 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while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1600" dirty="0">
                          <a:latin typeface="Monaco"/>
                          <a:cs typeface="Monaco"/>
                        </a:rPr>
                        <a:t>lock!=0);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lock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= 1;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subtract 450 from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Monaco"/>
                          <a:cs typeface="Monaco"/>
                        </a:rPr>
                        <a:t>lock = 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while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1600" dirty="0">
                          <a:latin typeface="Monaco"/>
                          <a:cs typeface="Monaco"/>
                        </a:rPr>
                        <a:t>lock!=0);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lock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= 1;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add 300 to balance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Monaco"/>
                          <a:cs typeface="Monaco"/>
                        </a:rPr>
                        <a:t>lock = 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while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1600" dirty="0">
                          <a:latin typeface="Monaco"/>
                          <a:cs typeface="Monaco"/>
                        </a:rPr>
                        <a:t>lock!=0);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lock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= 1;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retrieve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subtract 50 from balance</a:t>
                      </a:r>
                    </a:p>
                    <a:p>
                      <a:pPr algn="l"/>
                      <a:r>
                        <a:rPr lang="en-US" sz="1600" dirty="0">
                          <a:latin typeface="Monaco"/>
                          <a:cs typeface="Monaco"/>
                        </a:rPr>
                        <a:t>store</a:t>
                      </a:r>
                      <a:r>
                        <a:rPr lang="en-US" sz="1600" baseline="0" dirty="0">
                          <a:latin typeface="Monaco"/>
                          <a:cs typeface="Monaco"/>
                        </a:rPr>
                        <a:t> balance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Monaco"/>
                          <a:cs typeface="Monaco"/>
                        </a:rPr>
                        <a:t>lock = 0;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01942" y="1374742"/>
            <a:ext cx="49251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aco"/>
                <a:cs typeface="Monaco"/>
              </a:rPr>
              <a:t>balance = 400;</a:t>
            </a:r>
          </a:p>
          <a:p>
            <a:r>
              <a:rPr lang="en-US" sz="4400" dirty="0">
                <a:latin typeface="Monaco"/>
                <a:cs typeface="Monaco"/>
              </a:rPr>
              <a:t>lock = 0;</a:t>
            </a:r>
          </a:p>
        </p:txBody>
      </p:sp>
    </p:spTree>
    <p:extLst>
      <p:ext uri="{BB962C8B-B14F-4D97-AF65-F5344CB8AC3E}">
        <p14:creationId xmlns:p14="http://schemas.microsoft.com/office/powerpoint/2010/main" val="9344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Mutual Exclusion with Busy Waiting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Proposals for achieving mutual exclusion:</a:t>
            </a:r>
          </a:p>
          <a:p>
            <a:pPr lvl="1"/>
            <a:r>
              <a:rPr lang="en-US"/>
              <a:t>Disabling interrupts</a:t>
            </a:r>
          </a:p>
          <a:p>
            <a:pPr lvl="1"/>
            <a:r>
              <a:rPr lang="en-US"/>
              <a:t>Lock variables</a:t>
            </a:r>
          </a:p>
          <a:p>
            <a:pPr lvl="1"/>
            <a:r>
              <a:rPr lang="en-US"/>
              <a:t>Strict alternation</a:t>
            </a:r>
          </a:p>
          <a:p>
            <a:pPr lvl="1"/>
            <a:r>
              <a:rPr lang="en-US"/>
              <a:t>Peterson's solution</a:t>
            </a:r>
          </a:p>
          <a:p>
            <a:pPr lvl="1"/>
            <a:r>
              <a:rPr lang="en-US"/>
              <a:t>The TSL 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E9B8-E51E-3642-997B-85EE812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5346-59D4-0341-B571-2451899C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get race conditions between processes or is this just a thread problem?</a:t>
            </a:r>
          </a:p>
          <a:p>
            <a:r>
              <a:rPr lang="en-US" dirty="0"/>
              <a:t>Could a process and the OS agree to run certain code atomically? How would that work?</a:t>
            </a:r>
          </a:p>
          <a:p>
            <a:r>
              <a:rPr lang="en-US" dirty="0"/>
              <a:t>Does the size of a critical region matter? Should programmers try to keep them small or are large regions okay?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BE89-6885-5B43-B85B-8449675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2-7. A word processor with three threads.</a:t>
            </a:r>
          </a:p>
        </p:txBody>
      </p:sp>
      <p:pic>
        <p:nvPicPr>
          <p:cNvPr id="22534" name="Picture 6" descr="D:\b\b4\IBM\02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66850"/>
            <a:ext cx="75057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601062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Figure 2-8. A multithreaded Web server.</a:t>
            </a:r>
          </a:p>
        </p:txBody>
      </p:sp>
      <p:pic>
        <p:nvPicPr>
          <p:cNvPr id="24582" name="Picture 6" descr="D:\b\b4\IBM\02-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388920"/>
            <a:ext cx="6873875" cy="4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 (2)</a:t>
            </a:r>
          </a:p>
        </p:txBody>
      </p:sp>
    </p:spTree>
    <p:extLst>
      <p:ext uri="{BB962C8B-B14F-4D97-AF65-F5344CB8AC3E}">
        <p14:creationId xmlns:p14="http://schemas.microsoft.com/office/powerpoint/2010/main" val="153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2-9. A rough outline of the code for Fig. 2-8. (a) Dispatcher thread. (b) Worker thread.</a:t>
            </a:r>
          </a:p>
        </p:txBody>
      </p:sp>
      <p:pic>
        <p:nvPicPr>
          <p:cNvPr id="26631" name="Picture 7" descr="D:\b\b4\IBM\02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185988"/>
            <a:ext cx="888365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2-10. Three ways to construct a server.</a:t>
            </a:r>
          </a:p>
        </p:txBody>
      </p:sp>
      <p:pic>
        <p:nvPicPr>
          <p:cNvPr id="28678" name="Picture 6" descr="D:\b\b4\IBM\02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390775"/>
            <a:ext cx="75692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Usage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2-11. (a) Three processes each with one thread. (b) One process with three threads.</a:t>
            </a:r>
          </a:p>
        </p:txBody>
      </p:sp>
      <p:pic>
        <p:nvPicPr>
          <p:cNvPr id="30726" name="Picture 6" descr="D:\b\b4\IBM\02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81163"/>
            <a:ext cx="8283575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Classical Thread Model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6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2-12. The first column lists some items shared by all threads in a process. The second one lists some items private to each thread.</a:t>
            </a:r>
          </a:p>
        </p:txBody>
      </p:sp>
      <p:pic>
        <p:nvPicPr>
          <p:cNvPr id="32774" name="Picture 6" descr="D:\b\b4\IBM\02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749425"/>
            <a:ext cx="8550275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Classical Thread Model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2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D:\b\b4\IBM\02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28763"/>
            <a:ext cx="699135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Classical Thread Model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30364</TotalTime>
  <Words>753</Words>
  <Application>Microsoft Office PowerPoint</Application>
  <PresentationFormat>On-screen Show (4:3)</PresentationFormat>
  <Paragraphs>137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</vt:lpstr>
      <vt:lpstr>Monaco</vt:lpstr>
      <vt:lpstr>Office Theme</vt:lpstr>
      <vt:lpstr>Administration</vt:lpstr>
      <vt:lpstr>Modeling Multiprogramming</vt:lpstr>
      <vt:lpstr>Thread Usage (1)</vt:lpstr>
      <vt:lpstr>Thread Usage (2)</vt:lpstr>
      <vt:lpstr>Thread Usage (3)</vt:lpstr>
      <vt:lpstr>Thread Usage (4)</vt:lpstr>
      <vt:lpstr>The Classical Thread Model (1)</vt:lpstr>
      <vt:lpstr>The Classical Thread Model (2)</vt:lpstr>
      <vt:lpstr>The Classical Thread Model (3)</vt:lpstr>
      <vt:lpstr>Single and Multi-threaded</vt:lpstr>
      <vt:lpstr>POSIX Threads (1)</vt:lpstr>
      <vt:lpstr>POSIX Threads (2)</vt:lpstr>
      <vt:lpstr>Implementing Threads in User Space</vt:lpstr>
      <vt:lpstr>Hybrid Implementations</vt:lpstr>
      <vt:lpstr>Pop-Up Threads</vt:lpstr>
      <vt:lpstr>Making Single-Threaded Code Multithreaded (1)</vt:lpstr>
      <vt:lpstr>Making Single-Threaded Code Multithreaded (2)</vt:lpstr>
      <vt:lpstr>Race Conditions</vt:lpstr>
      <vt:lpstr>Critical Regions (1)</vt:lpstr>
      <vt:lpstr>Critical Regions (2)</vt:lpstr>
      <vt:lpstr>Activity: It’s time to race!</vt:lpstr>
      <vt:lpstr>Bank of Woe, Inc.</vt:lpstr>
      <vt:lpstr>Bank of Woe, Inc.</vt:lpstr>
      <vt:lpstr>Bank of Woe v2.0</vt:lpstr>
      <vt:lpstr>Mutual Exclusion with Busy Waiting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</dc:title>
  <dc:creator>Craig Shue</dc:creator>
  <cp:lastModifiedBy>Andrews, Taylor</cp:lastModifiedBy>
  <cp:revision>198</cp:revision>
  <dcterms:created xsi:type="dcterms:W3CDTF">2011-08-25T13:36:50Z</dcterms:created>
  <dcterms:modified xsi:type="dcterms:W3CDTF">2024-01-19T03:46:44Z</dcterms:modified>
</cp:coreProperties>
</file>