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966" r:id="rId2"/>
    <p:sldId id="468" r:id="rId3"/>
    <p:sldId id="469" r:id="rId4"/>
    <p:sldId id="470" r:id="rId5"/>
    <p:sldId id="402" r:id="rId6"/>
    <p:sldId id="833" r:id="rId7"/>
    <p:sldId id="834" r:id="rId8"/>
    <p:sldId id="405" r:id="rId9"/>
    <p:sldId id="835" r:id="rId10"/>
    <p:sldId id="407" r:id="rId11"/>
    <p:sldId id="836" r:id="rId12"/>
    <p:sldId id="837" r:id="rId13"/>
    <p:sldId id="838" r:id="rId14"/>
    <p:sldId id="839" r:id="rId15"/>
    <p:sldId id="840" r:id="rId16"/>
    <p:sldId id="841" r:id="rId17"/>
    <p:sldId id="842" r:id="rId18"/>
    <p:sldId id="843" r:id="rId19"/>
    <p:sldId id="844" r:id="rId20"/>
    <p:sldId id="471" r:id="rId21"/>
    <p:sldId id="434" r:id="rId22"/>
    <p:sldId id="435" r:id="rId23"/>
    <p:sldId id="436" r:id="rId24"/>
    <p:sldId id="437" r:id="rId25"/>
    <p:sldId id="438" r:id="rId26"/>
    <p:sldId id="439" r:id="rId27"/>
    <p:sldId id="440" r:id="rId28"/>
    <p:sldId id="441" r:id="rId29"/>
    <p:sldId id="442" r:id="rId30"/>
    <p:sldId id="443" r:id="rId31"/>
    <p:sldId id="444" r:id="rId32"/>
    <p:sldId id="445" r:id="rId33"/>
    <p:sldId id="967" r:id="rId34"/>
    <p:sldId id="95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C6"/>
    <a:srgbClr val="AEE4FF"/>
    <a:srgbClr val="00BA01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398"/>
    <p:restoredTop sz="97230" autoAdjust="0"/>
  </p:normalViewPr>
  <p:slideViewPr>
    <p:cSldViewPr snapToGrid="0" snapToObjects="1">
      <p:cViewPr>
        <p:scale>
          <a:sx n="87" d="100"/>
          <a:sy n="87" d="100"/>
        </p:scale>
        <p:origin x="794" y="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s, Taylor" userId="4ba881cd-e7b6-4c55-ad3d-7d28a0220a0f" providerId="ADAL" clId="{0972C048-5705-4A53-B858-2FE05A4745DF}"/>
    <pc:docChg chg="custSel modSld">
      <pc:chgData name="Andrews, Taylor" userId="4ba881cd-e7b6-4c55-ad3d-7d28a0220a0f" providerId="ADAL" clId="{0972C048-5705-4A53-B858-2FE05A4745DF}" dt="2024-01-23T05:31:08.820" v="131" actId="20577"/>
      <pc:docMkLst>
        <pc:docMk/>
      </pc:docMkLst>
      <pc:sldChg chg="modSp mod">
        <pc:chgData name="Andrews, Taylor" userId="4ba881cd-e7b6-4c55-ad3d-7d28a0220a0f" providerId="ADAL" clId="{0972C048-5705-4A53-B858-2FE05A4745DF}" dt="2024-01-23T05:31:08.820" v="131" actId="20577"/>
        <pc:sldMkLst>
          <pc:docMk/>
          <pc:sldMk cId="2100167708" sldId="966"/>
        </pc:sldMkLst>
        <pc:spChg chg="mod">
          <ac:chgData name="Andrews, Taylor" userId="4ba881cd-e7b6-4c55-ad3d-7d28a0220a0f" providerId="ADAL" clId="{0972C048-5705-4A53-B858-2FE05A4745DF}" dt="2024-01-23T05:31:08.820" v="131" actId="20577"/>
          <ac:spMkLst>
            <pc:docMk/>
            <pc:sldMk cId="2100167708" sldId="966"/>
            <ac:spMk id="3" creationId="{3EE1FEE5-D291-EB49-8D19-CD239BEE721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906D1-980A-4A43-B156-8CDED616832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D6EAD-42DF-3042-82FA-CCB15982D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290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EA01D-746B-E643-96EC-416FDABDFD2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B43EC-27F7-A44D-98E1-E904141C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231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48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58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2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25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01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83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46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15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61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10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50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71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67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30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14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2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26124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46889"/>
            <a:ext cx="6400800" cy="2516351"/>
          </a:xfrm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BB3F-47CF-224E-BAA7-DF13ACCF529D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2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33D5-5BFB-054B-A99B-9345BD7034C5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545B-BB5D-3849-83ED-581BC7D707AE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4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9FE2-C1DA-3240-9351-F20848682D8F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2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BD9F-58FC-E64B-BE18-26996B712546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0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C5C6-2DAA-6945-B29E-CC684D9B0BD3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8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5557-0BF0-184C-AA32-B4AD2FFC7FFF}" type="datetime1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3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3098-9FEF-3F40-9A04-44962B6B71C6}" type="datetime1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7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F859-53E8-3946-B36C-7DA230870D5C}" type="datetime1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5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C6A1-1559-E945-8972-85504D27564B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1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0F93-C756-7448-B557-B8EBC6AA5176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7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50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8898"/>
            <a:ext cx="8229600" cy="4707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E86D6-0512-3C49-BE91-655A3803DD6C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97036"/>
            <a:ext cx="9144000" cy="0"/>
          </a:xfrm>
          <a:prstGeom prst="line">
            <a:avLst/>
          </a:prstGeom>
          <a:ln w="63500">
            <a:solidFill>
              <a:srgbClr val="99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25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99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7503-7E41-2146-B268-72FFB530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5069"/>
            <a:ext cx="8229600" cy="1143000"/>
          </a:xfrm>
        </p:spPr>
        <p:txBody>
          <a:bodyPr/>
          <a:lstStyle/>
          <a:p>
            <a:r>
              <a:rPr lang="en-US" dirty="0"/>
              <a:t>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1FEE5-D291-EB49-8D19-CD239BEE7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8898"/>
            <a:ext cx="8229600" cy="4707266"/>
          </a:xfrm>
        </p:spPr>
        <p:txBody>
          <a:bodyPr>
            <a:normAutofit/>
          </a:bodyPr>
          <a:lstStyle/>
          <a:p>
            <a:r>
              <a:rPr lang="en-US" dirty="0"/>
              <a:t>Project 1:</a:t>
            </a:r>
          </a:p>
          <a:p>
            <a:pPr lvl="1"/>
            <a:r>
              <a:rPr lang="en-US" dirty="0"/>
              <a:t>Teammates (Confirm </a:t>
            </a:r>
            <a:r>
              <a:rPr lang="en-US" dirty="0" err="1"/>
              <a:t>Checkpt</a:t>
            </a:r>
            <a:r>
              <a:rPr lang="en-US" dirty="0"/>
              <a:t>. IA Reg Visible)</a:t>
            </a:r>
          </a:p>
          <a:p>
            <a:pPr lvl="1"/>
            <a:r>
              <a:rPr lang="en-US" dirty="0"/>
              <a:t>Final submission due Tonight at 11:59pm</a:t>
            </a:r>
          </a:p>
          <a:p>
            <a:r>
              <a:rPr lang="en-US"/>
              <a:t>Discussion Questions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61730-58D1-3F43-9281-EC90A4FDF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0E55A7D-A780-DD49-A399-CF576673C22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67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9195" y="4487241"/>
            <a:ext cx="3374469" cy="330227"/>
          </a:xfrm>
          <a:prstGeom prst="rect">
            <a:avLst/>
          </a:prstGeom>
          <a:solidFill>
            <a:srgbClr val="FF8173">
              <a:alpha val="25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Peterson's Solution - Explained</a:t>
            </a:r>
          </a:p>
        </p:txBody>
      </p:sp>
      <p:sp>
        <p:nvSpPr>
          <p:cNvPr id="4" name="Rectangle 3"/>
          <p:cNvSpPr/>
          <p:nvPr/>
        </p:nvSpPr>
        <p:spPr>
          <a:xfrm>
            <a:off x="7269220" y="1718948"/>
            <a:ext cx="1417580" cy="897794"/>
          </a:xfrm>
          <a:prstGeom prst="rect">
            <a:avLst/>
          </a:prstGeom>
          <a:solidFill>
            <a:srgbClr val="FF817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Process 0</a:t>
            </a:r>
          </a:p>
        </p:txBody>
      </p:sp>
      <p:sp>
        <p:nvSpPr>
          <p:cNvPr id="5" name="Rectangle 4"/>
          <p:cNvSpPr/>
          <p:nvPr/>
        </p:nvSpPr>
        <p:spPr>
          <a:xfrm>
            <a:off x="7293921" y="2911475"/>
            <a:ext cx="1417580" cy="897794"/>
          </a:xfrm>
          <a:prstGeom prst="rect">
            <a:avLst/>
          </a:prstGeom>
          <a:solidFill>
            <a:srgbClr val="00D80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1</a:t>
            </a:r>
          </a:p>
        </p:txBody>
      </p:sp>
      <p:pic>
        <p:nvPicPr>
          <p:cNvPr id="7" name="Picture 6" descr="peter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0610"/>
            <a:ext cx="7922305" cy="53033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1291" y="3834112"/>
            <a:ext cx="1612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800000"/>
                </a:solidFill>
              </a:rPr>
              <a:t>other =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23664" y="2242168"/>
            <a:ext cx="1412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turn =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23664" y="1718948"/>
            <a:ext cx="3188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interested[0] = true</a:t>
            </a:r>
          </a:p>
        </p:txBody>
      </p:sp>
    </p:spTree>
    <p:extLst>
      <p:ext uri="{BB962C8B-B14F-4D97-AF65-F5344CB8AC3E}">
        <p14:creationId xmlns:p14="http://schemas.microsoft.com/office/powerpoint/2010/main" val="3277508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9195" y="4732936"/>
            <a:ext cx="3374469" cy="84532"/>
          </a:xfrm>
          <a:prstGeom prst="rect">
            <a:avLst/>
          </a:prstGeom>
          <a:solidFill>
            <a:srgbClr val="FF8173">
              <a:alpha val="25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Peterson's Solution - Explained</a:t>
            </a:r>
          </a:p>
        </p:txBody>
      </p:sp>
      <p:sp>
        <p:nvSpPr>
          <p:cNvPr id="4" name="Rectangle 3"/>
          <p:cNvSpPr/>
          <p:nvPr/>
        </p:nvSpPr>
        <p:spPr>
          <a:xfrm>
            <a:off x="7269220" y="1718948"/>
            <a:ext cx="1417580" cy="897794"/>
          </a:xfrm>
          <a:prstGeom prst="rect">
            <a:avLst/>
          </a:prstGeom>
          <a:solidFill>
            <a:srgbClr val="FF817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Process 0</a:t>
            </a:r>
          </a:p>
        </p:txBody>
      </p:sp>
      <p:sp>
        <p:nvSpPr>
          <p:cNvPr id="5" name="Rectangle 4"/>
          <p:cNvSpPr/>
          <p:nvPr/>
        </p:nvSpPr>
        <p:spPr>
          <a:xfrm>
            <a:off x="7293921" y="2911475"/>
            <a:ext cx="1417580" cy="897794"/>
          </a:xfrm>
          <a:prstGeom prst="rect">
            <a:avLst/>
          </a:prstGeom>
          <a:solidFill>
            <a:srgbClr val="00D80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1</a:t>
            </a:r>
          </a:p>
        </p:txBody>
      </p:sp>
      <p:pic>
        <p:nvPicPr>
          <p:cNvPr id="7" name="Picture 6" descr="peter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0610"/>
            <a:ext cx="7922305" cy="53033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1291" y="3834112"/>
            <a:ext cx="1612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other =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9195" y="3038143"/>
            <a:ext cx="3374469" cy="330227"/>
          </a:xfrm>
          <a:prstGeom prst="rect">
            <a:avLst/>
          </a:prstGeom>
          <a:solidFill>
            <a:srgbClr val="00D802">
              <a:alpha val="25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23664" y="2242168"/>
            <a:ext cx="1412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turn =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23664" y="1718948"/>
            <a:ext cx="3188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interested[0] = true</a:t>
            </a:r>
          </a:p>
        </p:txBody>
      </p:sp>
    </p:spTree>
    <p:extLst>
      <p:ext uri="{BB962C8B-B14F-4D97-AF65-F5344CB8AC3E}">
        <p14:creationId xmlns:p14="http://schemas.microsoft.com/office/powerpoint/2010/main" val="262424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1749E-6 -3.83048E-6 L 0.3926 -0.33974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9195" y="4732936"/>
            <a:ext cx="3374469" cy="84532"/>
          </a:xfrm>
          <a:prstGeom prst="rect">
            <a:avLst/>
          </a:prstGeom>
          <a:solidFill>
            <a:srgbClr val="FF8173">
              <a:alpha val="25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Peterson's Solution - Explained</a:t>
            </a:r>
          </a:p>
        </p:txBody>
      </p:sp>
      <p:sp>
        <p:nvSpPr>
          <p:cNvPr id="4" name="Rectangle 3"/>
          <p:cNvSpPr/>
          <p:nvPr/>
        </p:nvSpPr>
        <p:spPr>
          <a:xfrm>
            <a:off x="7269220" y="1718948"/>
            <a:ext cx="1417580" cy="897794"/>
          </a:xfrm>
          <a:prstGeom prst="rect">
            <a:avLst/>
          </a:prstGeom>
          <a:solidFill>
            <a:srgbClr val="FF817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Process 0</a:t>
            </a:r>
          </a:p>
        </p:txBody>
      </p:sp>
      <p:sp>
        <p:nvSpPr>
          <p:cNvPr id="5" name="Rectangle 4"/>
          <p:cNvSpPr/>
          <p:nvPr/>
        </p:nvSpPr>
        <p:spPr>
          <a:xfrm>
            <a:off x="7293921" y="2911475"/>
            <a:ext cx="1417580" cy="897794"/>
          </a:xfrm>
          <a:prstGeom prst="rect">
            <a:avLst/>
          </a:prstGeom>
          <a:solidFill>
            <a:srgbClr val="00D80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1</a:t>
            </a:r>
          </a:p>
        </p:txBody>
      </p:sp>
      <p:pic>
        <p:nvPicPr>
          <p:cNvPr id="7" name="Picture 6" descr="peter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0610"/>
            <a:ext cx="7922305" cy="53033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23664" y="2242168"/>
            <a:ext cx="1412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turn =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23664" y="1718948"/>
            <a:ext cx="3188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interested[0] = true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9195" y="3975876"/>
            <a:ext cx="3374469" cy="330227"/>
          </a:xfrm>
          <a:prstGeom prst="rect">
            <a:avLst/>
          </a:prstGeom>
          <a:solidFill>
            <a:srgbClr val="00D802">
              <a:alpha val="25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51291" y="3834112"/>
            <a:ext cx="1612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D802"/>
                </a:solidFill>
              </a:rPr>
              <a:t>other = 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72890" y="1510991"/>
            <a:ext cx="1612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800000"/>
                </a:solidFill>
              </a:rPr>
              <a:t>other = 1</a:t>
            </a:r>
          </a:p>
        </p:txBody>
      </p:sp>
    </p:spTree>
    <p:extLst>
      <p:ext uri="{BB962C8B-B14F-4D97-AF65-F5344CB8AC3E}">
        <p14:creationId xmlns:p14="http://schemas.microsoft.com/office/powerpoint/2010/main" val="1799867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9195" y="4732936"/>
            <a:ext cx="3374469" cy="84532"/>
          </a:xfrm>
          <a:prstGeom prst="rect">
            <a:avLst/>
          </a:prstGeom>
          <a:solidFill>
            <a:srgbClr val="FF8173">
              <a:alpha val="25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Peterson's Solution - Explained</a:t>
            </a:r>
          </a:p>
        </p:txBody>
      </p:sp>
      <p:sp>
        <p:nvSpPr>
          <p:cNvPr id="4" name="Rectangle 3"/>
          <p:cNvSpPr/>
          <p:nvPr/>
        </p:nvSpPr>
        <p:spPr>
          <a:xfrm>
            <a:off x="7269220" y="1718948"/>
            <a:ext cx="1417580" cy="897794"/>
          </a:xfrm>
          <a:prstGeom prst="rect">
            <a:avLst/>
          </a:prstGeom>
          <a:solidFill>
            <a:srgbClr val="FF817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Process 0</a:t>
            </a:r>
          </a:p>
        </p:txBody>
      </p:sp>
      <p:sp>
        <p:nvSpPr>
          <p:cNvPr id="5" name="Rectangle 4"/>
          <p:cNvSpPr/>
          <p:nvPr/>
        </p:nvSpPr>
        <p:spPr>
          <a:xfrm>
            <a:off x="7293921" y="2911475"/>
            <a:ext cx="1417580" cy="897794"/>
          </a:xfrm>
          <a:prstGeom prst="rect">
            <a:avLst/>
          </a:prstGeom>
          <a:solidFill>
            <a:srgbClr val="00D80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1</a:t>
            </a:r>
          </a:p>
        </p:txBody>
      </p:sp>
      <p:pic>
        <p:nvPicPr>
          <p:cNvPr id="7" name="Picture 6" descr="peter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0610"/>
            <a:ext cx="7922305" cy="53033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23664" y="2242168"/>
            <a:ext cx="1412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turn =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23664" y="1718948"/>
            <a:ext cx="3188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interested[0] = true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9195" y="4244529"/>
            <a:ext cx="3374469" cy="330227"/>
          </a:xfrm>
          <a:prstGeom prst="rect">
            <a:avLst/>
          </a:prstGeom>
          <a:solidFill>
            <a:srgbClr val="00D802">
              <a:alpha val="25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51291" y="3834112"/>
            <a:ext cx="1612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D802"/>
                </a:solidFill>
              </a:rPr>
              <a:t>other = 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21035" y="1348128"/>
            <a:ext cx="3208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interested[1] = true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72890" y="1510991"/>
            <a:ext cx="1612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800000"/>
                </a:solidFill>
              </a:rPr>
              <a:t>other = 1</a:t>
            </a:r>
          </a:p>
        </p:txBody>
      </p:sp>
    </p:spTree>
    <p:extLst>
      <p:ext uri="{BB962C8B-B14F-4D97-AF65-F5344CB8AC3E}">
        <p14:creationId xmlns:p14="http://schemas.microsoft.com/office/powerpoint/2010/main" val="1906003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9195" y="4732936"/>
            <a:ext cx="3374469" cy="84532"/>
          </a:xfrm>
          <a:prstGeom prst="rect">
            <a:avLst/>
          </a:prstGeom>
          <a:solidFill>
            <a:srgbClr val="FF8173">
              <a:alpha val="25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Peterson's Solution - Explained</a:t>
            </a:r>
          </a:p>
        </p:txBody>
      </p:sp>
      <p:sp>
        <p:nvSpPr>
          <p:cNvPr id="4" name="Rectangle 3"/>
          <p:cNvSpPr/>
          <p:nvPr/>
        </p:nvSpPr>
        <p:spPr>
          <a:xfrm>
            <a:off x="7269220" y="1718948"/>
            <a:ext cx="1417580" cy="897794"/>
          </a:xfrm>
          <a:prstGeom prst="rect">
            <a:avLst/>
          </a:prstGeom>
          <a:solidFill>
            <a:srgbClr val="FF817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Process 0</a:t>
            </a:r>
          </a:p>
        </p:txBody>
      </p:sp>
      <p:sp>
        <p:nvSpPr>
          <p:cNvPr id="5" name="Rectangle 4"/>
          <p:cNvSpPr/>
          <p:nvPr/>
        </p:nvSpPr>
        <p:spPr>
          <a:xfrm>
            <a:off x="7293921" y="2911475"/>
            <a:ext cx="1417580" cy="897794"/>
          </a:xfrm>
          <a:prstGeom prst="rect">
            <a:avLst/>
          </a:prstGeom>
          <a:solidFill>
            <a:srgbClr val="00D80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1</a:t>
            </a:r>
          </a:p>
        </p:txBody>
      </p:sp>
      <p:pic>
        <p:nvPicPr>
          <p:cNvPr id="7" name="Picture 6" descr="peter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0610"/>
            <a:ext cx="7922305" cy="53033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23664" y="2242168"/>
            <a:ext cx="1412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turn = </a:t>
            </a:r>
            <a:r>
              <a:rPr lang="en-US" sz="2800" b="1" dirty="0">
                <a:solidFill>
                  <a:srgbClr val="00D802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23664" y="1718948"/>
            <a:ext cx="3188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interested[0] = true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9195" y="4526544"/>
            <a:ext cx="3374469" cy="211032"/>
          </a:xfrm>
          <a:prstGeom prst="rect">
            <a:avLst/>
          </a:prstGeom>
          <a:solidFill>
            <a:srgbClr val="00D802">
              <a:alpha val="25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51291" y="3834112"/>
            <a:ext cx="1612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D802"/>
                </a:solidFill>
              </a:rPr>
              <a:t>other = 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21035" y="1348128"/>
            <a:ext cx="3208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interested[1] = true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72890" y="1510991"/>
            <a:ext cx="1612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800000"/>
                </a:solidFill>
              </a:rPr>
              <a:t>other = 1</a:t>
            </a:r>
          </a:p>
        </p:txBody>
      </p:sp>
    </p:spTree>
    <p:extLst>
      <p:ext uri="{BB962C8B-B14F-4D97-AF65-F5344CB8AC3E}">
        <p14:creationId xmlns:p14="http://schemas.microsoft.com/office/powerpoint/2010/main" val="421437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9195" y="4732936"/>
            <a:ext cx="3374469" cy="84532"/>
          </a:xfrm>
          <a:prstGeom prst="rect">
            <a:avLst/>
          </a:prstGeom>
          <a:solidFill>
            <a:srgbClr val="FF8173">
              <a:alpha val="25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Peterson's Solution - Explained</a:t>
            </a:r>
          </a:p>
        </p:txBody>
      </p:sp>
      <p:sp>
        <p:nvSpPr>
          <p:cNvPr id="4" name="Rectangle 3"/>
          <p:cNvSpPr/>
          <p:nvPr/>
        </p:nvSpPr>
        <p:spPr>
          <a:xfrm>
            <a:off x="7269220" y="1718948"/>
            <a:ext cx="1417580" cy="897794"/>
          </a:xfrm>
          <a:prstGeom prst="rect">
            <a:avLst/>
          </a:prstGeom>
          <a:solidFill>
            <a:srgbClr val="FF817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Process 0</a:t>
            </a:r>
          </a:p>
        </p:txBody>
      </p:sp>
      <p:sp>
        <p:nvSpPr>
          <p:cNvPr id="5" name="Rectangle 4"/>
          <p:cNvSpPr/>
          <p:nvPr/>
        </p:nvSpPr>
        <p:spPr>
          <a:xfrm>
            <a:off x="7293921" y="2911475"/>
            <a:ext cx="1417580" cy="897794"/>
          </a:xfrm>
          <a:prstGeom prst="rect">
            <a:avLst/>
          </a:prstGeom>
          <a:solidFill>
            <a:srgbClr val="00D80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1</a:t>
            </a:r>
          </a:p>
        </p:txBody>
      </p:sp>
      <p:pic>
        <p:nvPicPr>
          <p:cNvPr id="7" name="Picture 6" descr="peter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0610"/>
            <a:ext cx="7922305" cy="53033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23664" y="2242168"/>
            <a:ext cx="1412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turn = </a:t>
            </a:r>
            <a:r>
              <a:rPr lang="en-US" sz="2800" b="1" dirty="0">
                <a:solidFill>
                  <a:srgbClr val="00D802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23664" y="1718948"/>
            <a:ext cx="3188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interested[0] = true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6566" y="4817468"/>
            <a:ext cx="7565695" cy="211032"/>
          </a:xfrm>
          <a:prstGeom prst="rect">
            <a:avLst/>
          </a:prstGeom>
          <a:solidFill>
            <a:srgbClr val="00D802">
              <a:alpha val="25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51291" y="3834112"/>
            <a:ext cx="1612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D802"/>
                </a:solidFill>
              </a:rPr>
              <a:t>other = 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21035" y="1348128"/>
            <a:ext cx="3208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interested[1] = true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72890" y="1510991"/>
            <a:ext cx="1612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800000"/>
                </a:solidFill>
              </a:rPr>
              <a:t>other =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70608" y="5326513"/>
            <a:ext cx="3045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 is true! Must keep </a:t>
            </a:r>
          </a:p>
          <a:p>
            <a:r>
              <a:rPr lang="en-US" dirty="0"/>
              <a:t>testing the while() loop</a:t>
            </a:r>
          </a:p>
        </p:txBody>
      </p:sp>
    </p:spTree>
    <p:extLst>
      <p:ext uri="{BB962C8B-B14F-4D97-AF65-F5344CB8AC3E}">
        <p14:creationId xmlns:p14="http://schemas.microsoft.com/office/powerpoint/2010/main" val="1784563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9195" y="4810845"/>
            <a:ext cx="7622826" cy="244880"/>
          </a:xfrm>
          <a:prstGeom prst="rect">
            <a:avLst/>
          </a:prstGeom>
          <a:solidFill>
            <a:srgbClr val="FF8173">
              <a:alpha val="25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Peterson's Solution - Explained</a:t>
            </a:r>
          </a:p>
        </p:txBody>
      </p:sp>
      <p:sp>
        <p:nvSpPr>
          <p:cNvPr id="4" name="Rectangle 3"/>
          <p:cNvSpPr/>
          <p:nvPr/>
        </p:nvSpPr>
        <p:spPr>
          <a:xfrm>
            <a:off x="7269220" y="1718948"/>
            <a:ext cx="1417580" cy="897794"/>
          </a:xfrm>
          <a:prstGeom prst="rect">
            <a:avLst/>
          </a:prstGeom>
          <a:solidFill>
            <a:srgbClr val="FF817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Process 0</a:t>
            </a:r>
          </a:p>
        </p:txBody>
      </p:sp>
      <p:sp>
        <p:nvSpPr>
          <p:cNvPr id="5" name="Rectangle 4"/>
          <p:cNvSpPr/>
          <p:nvPr/>
        </p:nvSpPr>
        <p:spPr>
          <a:xfrm>
            <a:off x="7293921" y="2911475"/>
            <a:ext cx="1417580" cy="897794"/>
          </a:xfrm>
          <a:prstGeom prst="rect">
            <a:avLst/>
          </a:prstGeom>
          <a:solidFill>
            <a:srgbClr val="00D80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1</a:t>
            </a:r>
          </a:p>
        </p:txBody>
      </p:sp>
      <p:pic>
        <p:nvPicPr>
          <p:cNvPr id="7" name="Picture 6" descr="peter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0610"/>
            <a:ext cx="7922305" cy="53033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23664" y="2242168"/>
            <a:ext cx="1412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turn =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23664" y="1718948"/>
            <a:ext cx="3188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interested[0] = true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9195" y="4745788"/>
            <a:ext cx="3374469" cy="54172"/>
          </a:xfrm>
          <a:prstGeom prst="rect">
            <a:avLst/>
          </a:prstGeom>
          <a:solidFill>
            <a:srgbClr val="00D802">
              <a:alpha val="25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51291" y="3834112"/>
            <a:ext cx="1612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D802"/>
                </a:solidFill>
              </a:rPr>
              <a:t>other = 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21035" y="1348128"/>
            <a:ext cx="3208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interested[1] = true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72890" y="1510991"/>
            <a:ext cx="1612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800000"/>
                </a:solidFill>
              </a:rPr>
              <a:t>other 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70608" y="5326513"/>
            <a:ext cx="2006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 is false!</a:t>
            </a:r>
          </a:p>
          <a:p>
            <a:r>
              <a:rPr lang="en-US" dirty="0"/>
              <a:t>Function returns.</a:t>
            </a:r>
          </a:p>
        </p:txBody>
      </p:sp>
    </p:spTree>
    <p:extLst>
      <p:ext uri="{BB962C8B-B14F-4D97-AF65-F5344CB8AC3E}">
        <p14:creationId xmlns:p14="http://schemas.microsoft.com/office/powerpoint/2010/main" val="56496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0024E-6 4.1416E-6 L 0.38535 -0.01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67" y="-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8445E-6 -0.00024 L -0.38517 0.3387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67" y="169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Peterson's Solution - Explained</a:t>
            </a:r>
          </a:p>
        </p:txBody>
      </p:sp>
      <p:sp>
        <p:nvSpPr>
          <p:cNvPr id="4" name="Rectangle 3"/>
          <p:cNvSpPr/>
          <p:nvPr/>
        </p:nvSpPr>
        <p:spPr>
          <a:xfrm>
            <a:off x="7269220" y="1718948"/>
            <a:ext cx="1417580" cy="897794"/>
          </a:xfrm>
          <a:prstGeom prst="rect">
            <a:avLst/>
          </a:prstGeom>
          <a:solidFill>
            <a:srgbClr val="FF817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Process 0</a:t>
            </a:r>
          </a:p>
        </p:txBody>
      </p:sp>
      <p:sp>
        <p:nvSpPr>
          <p:cNvPr id="5" name="Rectangle 4"/>
          <p:cNvSpPr/>
          <p:nvPr/>
        </p:nvSpPr>
        <p:spPr>
          <a:xfrm>
            <a:off x="7293921" y="2911475"/>
            <a:ext cx="1417580" cy="897794"/>
          </a:xfrm>
          <a:prstGeom prst="rect">
            <a:avLst/>
          </a:prstGeom>
          <a:solidFill>
            <a:srgbClr val="00D80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1</a:t>
            </a:r>
          </a:p>
        </p:txBody>
      </p:sp>
      <p:pic>
        <p:nvPicPr>
          <p:cNvPr id="7" name="Picture 6" descr="peter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0610"/>
            <a:ext cx="7922305" cy="53033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23664" y="2242168"/>
            <a:ext cx="1412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turn =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23664" y="1718948"/>
            <a:ext cx="3188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interested[0] = true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6566" y="4817468"/>
            <a:ext cx="7565695" cy="211032"/>
          </a:xfrm>
          <a:prstGeom prst="rect">
            <a:avLst/>
          </a:prstGeom>
          <a:solidFill>
            <a:srgbClr val="00D802">
              <a:alpha val="25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51291" y="3834112"/>
            <a:ext cx="1612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D802"/>
                </a:solidFill>
              </a:rPr>
              <a:t>other = 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21035" y="1348128"/>
            <a:ext cx="3208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interested[1] = true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70608" y="5326513"/>
            <a:ext cx="3443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 is still true! Must keep </a:t>
            </a:r>
          </a:p>
          <a:p>
            <a:r>
              <a:rPr lang="en-US" dirty="0"/>
              <a:t>testing the while() loop</a:t>
            </a:r>
          </a:p>
        </p:txBody>
      </p:sp>
    </p:spTree>
    <p:extLst>
      <p:ext uri="{BB962C8B-B14F-4D97-AF65-F5344CB8AC3E}">
        <p14:creationId xmlns:p14="http://schemas.microsoft.com/office/powerpoint/2010/main" val="3164445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Peterson's Solution - Explained</a:t>
            </a:r>
          </a:p>
        </p:txBody>
      </p:sp>
      <p:sp>
        <p:nvSpPr>
          <p:cNvPr id="4" name="Rectangle 3"/>
          <p:cNvSpPr/>
          <p:nvPr/>
        </p:nvSpPr>
        <p:spPr>
          <a:xfrm>
            <a:off x="7269220" y="1718948"/>
            <a:ext cx="1417580" cy="897794"/>
          </a:xfrm>
          <a:prstGeom prst="rect">
            <a:avLst/>
          </a:prstGeom>
          <a:solidFill>
            <a:srgbClr val="FF817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Process 0</a:t>
            </a:r>
          </a:p>
        </p:txBody>
      </p:sp>
      <p:sp>
        <p:nvSpPr>
          <p:cNvPr id="5" name="Rectangle 4"/>
          <p:cNvSpPr/>
          <p:nvPr/>
        </p:nvSpPr>
        <p:spPr>
          <a:xfrm>
            <a:off x="7293921" y="2911475"/>
            <a:ext cx="1417580" cy="897794"/>
          </a:xfrm>
          <a:prstGeom prst="rect">
            <a:avLst/>
          </a:prstGeom>
          <a:solidFill>
            <a:srgbClr val="00D80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1</a:t>
            </a:r>
          </a:p>
        </p:txBody>
      </p:sp>
      <p:pic>
        <p:nvPicPr>
          <p:cNvPr id="7" name="Picture 6" descr="peter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0610"/>
            <a:ext cx="7922305" cy="53033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23664" y="2242168"/>
            <a:ext cx="1412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turn =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23664" y="1718948"/>
            <a:ext cx="332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interested[0] = </a:t>
            </a:r>
            <a:r>
              <a:rPr lang="en-US" sz="2800" dirty="0">
                <a:solidFill>
                  <a:srgbClr val="990000"/>
                </a:solidFill>
              </a:rPr>
              <a:t>false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21035" y="1348128"/>
            <a:ext cx="3208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interested[1] = true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9195" y="5971117"/>
            <a:ext cx="7622826" cy="244880"/>
          </a:xfrm>
          <a:prstGeom prst="rect">
            <a:avLst/>
          </a:prstGeom>
          <a:solidFill>
            <a:srgbClr val="FF8173">
              <a:alpha val="25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9195" y="4745788"/>
            <a:ext cx="3374469" cy="54172"/>
          </a:xfrm>
          <a:prstGeom prst="rect">
            <a:avLst/>
          </a:prstGeom>
          <a:solidFill>
            <a:srgbClr val="00D802">
              <a:alpha val="25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69220" y="3697066"/>
            <a:ext cx="1612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D802"/>
                </a:solidFill>
              </a:rPr>
              <a:t>other = 0</a:t>
            </a:r>
          </a:p>
        </p:txBody>
      </p:sp>
    </p:spTree>
    <p:extLst>
      <p:ext uri="{BB962C8B-B14F-4D97-AF65-F5344CB8AC3E}">
        <p14:creationId xmlns:p14="http://schemas.microsoft.com/office/powerpoint/2010/main" val="686738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Peterson's Solution - Explained</a:t>
            </a:r>
          </a:p>
        </p:txBody>
      </p:sp>
      <p:sp>
        <p:nvSpPr>
          <p:cNvPr id="4" name="Rectangle 3"/>
          <p:cNvSpPr/>
          <p:nvPr/>
        </p:nvSpPr>
        <p:spPr>
          <a:xfrm>
            <a:off x="7269220" y="1718948"/>
            <a:ext cx="1417580" cy="897794"/>
          </a:xfrm>
          <a:prstGeom prst="rect">
            <a:avLst/>
          </a:prstGeom>
          <a:solidFill>
            <a:srgbClr val="FF817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Process 0</a:t>
            </a:r>
          </a:p>
        </p:txBody>
      </p:sp>
      <p:sp>
        <p:nvSpPr>
          <p:cNvPr id="5" name="Rectangle 4"/>
          <p:cNvSpPr/>
          <p:nvPr/>
        </p:nvSpPr>
        <p:spPr>
          <a:xfrm>
            <a:off x="7293921" y="2911475"/>
            <a:ext cx="1417580" cy="897794"/>
          </a:xfrm>
          <a:prstGeom prst="rect">
            <a:avLst/>
          </a:prstGeom>
          <a:solidFill>
            <a:srgbClr val="00D80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1</a:t>
            </a:r>
          </a:p>
        </p:txBody>
      </p:sp>
      <p:pic>
        <p:nvPicPr>
          <p:cNvPr id="7" name="Picture 6" descr="peter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0610"/>
            <a:ext cx="7922305" cy="53033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23664" y="2242168"/>
            <a:ext cx="1412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turn =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23664" y="1718948"/>
            <a:ext cx="332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interested[0] = false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6566" y="4817468"/>
            <a:ext cx="7565695" cy="211032"/>
          </a:xfrm>
          <a:prstGeom prst="rect">
            <a:avLst/>
          </a:prstGeom>
          <a:solidFill>
            <a:srgbClr val="00D802">
              <a:alpha val="25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51291" y="3834112"/>
            <a:ext cx="1612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D802"/>
                </a:solidFill>
              </a:rPr>
              <a:t>other = 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21035" y="1348128"/>
            <a:ext cx="3208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interested[1] = true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70608" y="5326513"/>
            <a:ext cx="2006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 is false!</a:t>
            </a:r>
          </a:p>
          <a:p>
            <a:r>
              <a:rPr lang="en-US" dirty="0"/>
              <a:t>Function returns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9195" y="6203603"/>
            <a:ext cx="7622826" cy="67209"/>
          </a:xfrm>
          <a:prstGeom prst="rect">
            <a:avLst/>
          </a:prstGeom>
          <a:solidFill>
            <a:srgbClr val="FF8173">
              <a:alpha val="25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14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Mutual Exclusion with Busy Waiting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Proposals for achieving mutual exclusion:</a:t>
            </a:r>
          </a:p>
          <a:p>
            <a:pPr lvl="1"/>
            <a:r>
              <a:rPr lang="en-US"/>
              <a:t>Disabling interrupts</a:t>
            </a:r>
          </a:p>
          <a:p>
            <a:pPr lvl="1"/>
            <a:r>
              <a:rPr lang="en-US"/>
              <a:t>Lock variables</a:t>
            </a:r>
          </a:p>
          <a:p>
            <a:pPr lvl="1"/>
            <a:r>
              <a:rPr lang="en-US"/>
              <a:t>Strict alternation</a:t>
            </a:r>
          </a:p>
          <a:p>
            <a:pPr lvl="1"/>
            <a:r>
              <a:rPr lang="en-US"/>
              <a:t>Peterson's solution</a:t>
            </a:r>
          </a:p>
          <a:p>
            <a:pPr lvl="1"/>
            <a:r>
              <a:rPr lang="en-US"/>
              <a:t>The TSL instruction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323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Design for Concurrency</a:t>
            </a:r>
          </a:p>
        </p:txBody>
      </p:sp>
    </p:spTree>
    <p:extLst>
      <p:ext uri="{BB962C8B-B14F-4D97-AF65-F5344CB8AC3E}">
        <p14:creationId xmlns:p14="http://schemas.microsoft.com/office/powerpoint/2010/main" val="3151823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30" name="Picture 6" descr="D:\b\b4\IBM\02-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160588"/>
            <a:ext cx="855662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95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8" name="Picture 6" descr="D:\b\b4\IBM\02-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3" y="1963738"/>
            <a:ext cx="7483475" cy="293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Mutexes</a:t>
            </a:r>
            <a:r>
              <a:rPr lang="en-US" dirty="0"/>
              <a:t> in </a:t>
            </a:r>
            <a:r>
              <a:rPr lang="en-US" dirty="0" err="1"/>
              <a:t>Pthreads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67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6" name="Picture 6" descr="D:\b\b4\IBM\02-3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2016125"/>
            <a:ext cx="8601075" cy="282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 Variables in </a:t>
            </a:r>
            <a:r>
              <a:rPr lang="en-US" dirty="0" err="1"/>
              <a:t>Pthreads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11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Producer-Consumer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83182" y="2381142"/>
            <a:ext cx="443252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void consumer (void) {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int</a:t>
            </a:r>
            <a:r>
              <a:rPr lang="en-US" dirty="0">
                <a:latin typeface="Monaco"/>
                <a:cs typeface="Monaco"/>
              </a:rPr>
              <a:t> item;</a:t>
            </a:r>
          </a:p>
          <a:p>
            <a:r>
              <a:rPr lang="en-US" dirty="0">
                <a:latin typeface="Monaco"/>
                <a:cs typeface="Monaco"/>
              </a:rPr>
              <a:t>	while (TRUE) {</a:t>
            </a:r>
          </a:p>
          <a:p>
            <a:r>
              <a:rPr lang="en-US" dirty="0">
                <a:latin typeface="Monaco"/>
                <a:cs typeface="Monaco"/>
              </a:rPr>
              <a:t>		if (count == 0) sleep();</a:t>
            </a:r>
          </a:p>
          <a:p>
            <a:r>
              <a:rPr lang="en-US" dirty="0">
                <a:latin typeface="Monaco"/>
                <a:cs typeface="Monaco"/>
              </a:rPr>
              <a:t>		item = </a:t>
            </a:r>
            <a:r>
              <a:rPr lang="en-US" dirty="0" err="1">
                <a:latin typeface="Monaco"/>
                <a:cs typeface="Monaco"/>
              </a:rPr>
              <a:t>remove_item</a:t>
            </a:r>
            <a:r>
              <a:rPr lang="en-US" dirty="0">
                <a:latin typeface="Monaco"/>
                <a:cs typeface="Monaco"/>
              </a:rPr>
              <a:t>();</a:t>
            </a:r>
          </a:p>
          <a:p>
            <a:r>
              <a:rPr lang="en-US" dirty="0">
                <a:latin typeface="Monaco"/>
                <a:cs typeface="Monaco"/>
              </a:rPr>
              <a:t>		count = count – 1;</a:t>
            </a:r>
          </a:p>
          <a:p>
            <a:r>
              <a:rPr lang="en-US" dirty="0">
                <a:latin typeface="Monaco"/>
                <a:cs typeface="Monaco"/>
              </a:rPr>
              <a:t>		if (count == (N – 1))</a:t>
            </a:r>
          </a:p>
          <a:p>
            <a:r>
              <a:rPr lang="en-US" dirty="0">
                <a:latin typeface="Monaco"/>
                <a:cs typeface="Monaco"/>
              </a:rPr>
              <a:t>			wakeup(producer);</a:t>
            </a:r>
          </a:p>
          <a:p>
            <a:r>
              <a:rPr lang="en-US" dirty="0">
                <a:latin typeface="Monaco"/>
                <a:cs typeface="Monaco"/>
              </a:rPr>
              <a:t>		</a:t>
            </a:r>
            <a:r>
              <a:rPr lang="en-US" dirty="0" err="1">
                <a:latin typeface="Monaco"/>
                <a:cs typeface="Monaco"/>
              </a:rPr>
              <a:t>consume_item</a:t>
            </a:r>
            <a:r>
              <a:rPr lang="en-US" dirty="0">
                <a:latin typeface="Monaco"/>
                <a:cs typeface="Monaco"/>
              </a:rPr>
              <a:t>(item);</a:t>
            </a:r>
          </a:p>
          <a:p>
            <a:r>
              <a:rPr lang="en-US" dirty="0">
                <a:latin typeface="Monaco"/>
                <a:cs typeface="Monaco"/>
              </a:rPr>
              <a:t>	}</a:t>
            </a:r>
          </a:p>
          <a:p>
            <a:r>
              <a:rPr lang="en-US" dirty="0">
                <a:latin typeface="Monaco"/>
                <a:cs typeface="Monaco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658" y="1593297"/>
            <a:ext cx="44325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#define N 100</a:t>
            </a:r>
          </a:p>
          <a:p>
            <a:r>
              <a:rPr lang="en-US" dirty="0" err="1">
                <a:latin typeface="Monaco"/>
                <a:cs typeface="Monaco"/>
              </a:rPr>
              <a:t>int</a:t>
            </a:r>
            <a:r>
              <a:rPr lang="en-US" dirty="0">
                <a:latin typeface="Monaco"/>
                <a:cs typeface="Monaco"/>
              </a:rPr>
              <a:t> count = 0;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void producer (void) {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int</a:t>
            </a:r>
            <a:r>
              <a:rPr lang="en-US" dirty="0">
                <a:latin typeface="Monaco"/>
                <a:cs typeface="Monaco"/>
              </a:rPr>
              <a:t> item;</a:t>
            </a:r>
          </a:p>
          <a:p>
            <a:r>
              <a:rPr lang="en-US" dirty="0">
                <a:latin typeface="Monaco"/>
                <a:cs typeface="Monaco"/>
              </a:rPr>
              <a:t>	while (TRUE) {</a:t>
            </a:r>
          </a:p>
          <a:p>
            <a:r>
              <a:rPr lang="en-US" dirty="0">
                <a:latin typeface="Monaco"/>
                <a:cs typeface="Monaco"/>
              </a:rPr>
              <a:t>		item = </a:t>
            </a:r>
            <a:r>
              <a:rPr lang="en-US" dirty="0" err="1">
                <a:latin typeface="Monaco"/>
                <a:cs typeface="Monaco"/>
              </a:rPr>
              <a:t>produce_item</a:t>
            </a:r>
            <a:r>
              <a:rPr lang="en-US" dirty="0">
                <a:latin typeface="Monaco"/>
                <a:cs typeface="Monaco"/>
              </a:rPr>
              <a:t>();</a:t>
            </a:r>
          </a:p>
          <a:p>
            <a:r>
              <a:rPr lang="en-US" dirty="0">
                <a:latin typeface="Monaco"/>
                <a:cs typeface="Monaco"/>
              </a:rPr>
              <a:t>		if (count == N) sleep();</a:t>
            </a:r>
          </a:p>
          <a:p>
            <a:r>
              <a:rPr lang="en-US" dirty="0">
                <a:latin typeface="Monaco"/>
                <a:cs typeface="Monaco"/>
              </a:rPr>
              <a:t>		count = count + 1;</a:t>
            </a:r>
          </a:p>
          <a:p>
            <a:r>
              <a:rPr lang="en-US" dirty="0">
                <a:latin typeface="Monaco"/>
                <a:cs typeface="Monaco"/>
              </a:rPr>
              <a:t>		if (count == 1)</a:t>
            </a:r>
          </a:p>
          <a:p>
            <a:r>
              <a:rPr lang="en-US" dirty="0">
                <a:latin typeface="Monaco"/>
                <a:cs typeface="Monaco"/>
              </a:rPr>
              <a:t>			wakeup(consumer);</a:t>
            </a:r>
          </a:p>
          <a:p>
            <a:r>
              <a:rPr lang="en-US" dirty="0">
                <a:latin typeface="Monaco"/>
                <a:cs typeface="Monaco"/>
              </a:rPr>
              <a:t>	}</a:t>
            </a:r>
          </a:p>
          <a:p>
            <a:r>
              <a:rPr lang="en-US" dirty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8030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Mutex</a:t>
            </a:r>
            <a:r>
              <a:rPr lang="en-US" dirty="0"/>
              <a:t>: Producer/Consumer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9231586" cy="4625572"/>
          </a:xfrm>
          <a:prstGeom prst="rect">
            <a:avLst/>
          </a:prstGeom>
          <a:solidFill>
            <a:schemeClr val="tx1">
              <a:lumMod val="95000"/>
              <a:lumOff val="5000"/>
              <a:alpha val="2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4939172"/>
            <a:ext cx="9231586" cy="1918828"/>
          </a:xfrm>
          <a:prstGeom prst="rect">
            <a:avLst/>
          </a:prstGeom>
          <a:solidFill>
            <a:schemeClr val="tx1">
              <a:lumMod val="95000"/>
              <a:lumOff val="5000"/>
              <a:alpha val="2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2844" y="1285542"/>
            <a:ext cx="6833496" cy="590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#include &lt;</a:t>
            </a:r>
            <a:r>
              <a:rPr lang="en-US" dirty="0" err="1">
                <a:latin typeface="Monaco"/>
                <a:cs typeface="Monaco"/>
              </a:rPr>
              <a:t>stdio.h</a:t>
            </a:r>
            <a:r>
              <a:rPr lang="en-US" dirty="0">
                <a:latin typeface="Monaco"/>
                <a:cs typeface="Monaco"/>
              </a:rPr>
              <a:t>&gt;</a:t>
            </a:r>
          </a:p>
          <a:p>
            <a:r>
              <a:rPr lang="en-US" dirty="0">
                <a:latin typeface="Monaco"/>
                <a:cs typeface="Monaco"/>
              </a:rPr>
              <a:t>#include &lt;</a:t>
            </a:r>
            <a:r>
              <a:rPr lang="en-US" dirty="0" err="1">
                <a:latin typeface="Monaco"/>
                <a:cs typeface="Monaco"/>
              </a:rPr>
              <a:t>pthread.h</a:t>
            </a:r>
            <a:r>
              <a:rPr lang="en-US" dirty="0">
                <a:latin typeface="Monaco"/>
                <a:cs typeface="Monaco"/>
              </a:rPr>
              <a:t>&gt;</a:t>
            </a:r>
          </a:p>
          <a:p>
            <a:r>
              <a:rPr lang="en-US" dirty="0">
                <a:latin typeface="Monaco"/>
                <a:cs typeface="Monaco"/>
              </a:rPr>
              <a:t>#define MAX 100000000</a:t>
            </a:r>
          </a:p>
          <a:p>
            <a:r>
              <a:rPr lang="en-US" dirty="0" err="1">
                <a:latin typeface="Monaco"/>
                <a:cs typeface="Monaco"/>
              </a:rPr>
              <a:t>pthread_mutex_t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err="1">
                <a:latin typeface="Monaco"/>
                <a:cs typeface="Monaco"/>
              </a:rPr>
              <a:t>the_mutex</a:t>
            </a:r>
            <a:r>
              <a:rPr lang="en-US" dirty="0">
                <a:latin typeface="Monaco"/>
                <a:cs typeface="Monaco"/>
              </a:rPr>
              <a:t>;</a:t>
            </a:r>
          </a:p>
          <a:p>
            <a:r>
              <a:rPr lang="en-US" dirty="0" err="1">
                <a:latin typeface="Monaco"/>
                <a:cs typeface="Monaco"/>
              </a:rPr>
              <a:t>pthread_cond_t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err="1">
                <a:latin typeface="Monaco"/>
                <a:cs typeface="Monaco"/>
              </a:rPr>
              <a:t>condc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 err="1">
                <a:latin typeface="Monaco"/>
                <a:cs typeface="Monaco"/>
              </a:rPr>
              <a:t>condp</a:t>
            </a:r>
            <a:r>
              <a:rPr lang="en-US" dirty="0">
                <a:latin typeface="Monaco"/>
                <a:cs typeface="Monaco"/>
              </a:rPr>
              <a:t>;</a:t>
            </a:r>
          </a:p>
          <a:p>
            <a:r>
              <a:rPr lang="en-US" dirty="0" err="1">
                <a:latin typeface="Monaco"/>
                <a:cs typeface="Monaco"/>
              </a:rPr>
              <a:t>int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err="1">
                <a:latin typeface="Monaco"/>
                <a:cs typeface="Monaco"/>
              </a:rPr>
              <a:t>value_to_pass</a:t>
            </a:r>
            <a:r>
              <a:rPr lang="en-US" dirty="0">
                <a:latin typeface="Monaco"/>
                <a:cs typeface="Monaco"/>
              </a:rPr>
              <a:t> = 0;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void *producer (void *</a:t>
            </a:r>
            <a:r>
              <a:rPr lang="en-US" dirty="0" err="1">
                <a:latin typeface="Monaco"/>
                <a:cs typeface="Monaco"/>
              </a:rPr>
              <a:t>ptr</a:t>
            </a:r>
            <a:r>
              <a:rPr lang="en-US" dirty="0">
                <a:latin typeface="Monaco"/>
                <a:cs typeface="Monaco"/>
              </a:rPr>
              <a:t>) {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int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err="1">
                <a:latin typeface="Monaco"/>
                <a:cs typeface="Monaco"/>
              </a:rPr>
              <a:t>i</a:t>
            </a:r>
            <a:r>
              <a:rPr lang="en-US" dirty="0">
                <a:latin typeface="Monaco"/>
                <a:cs typeface="Monaco"/>
              </a:rPr>
              <a:t>;</a:t>
            </a:r>
          </a:p>
          <a:p>
            <a:r>
              <a:rPr lang="en-US" dirty="0">
                <a:latin typeface="Monaco"/>
                <a:cs typeface="Monaco"/>
              </a:rPr>
              <a:t>	for (</a:t>
            </a:r>
            <a:r>
              <a:rPr lang="en-US" dirty="0" err="1">
                <a:latin typeface="Monaco"/>
                <a:cs typeface="Monaco"/>
              </a:rPr>
              <a:t>i</a:t>
            </a:r>
            <a:r>
              <a:rPr lang="en-US" dirty="0">
                <a:latin typeface="Monaco"/>
                <a:cs typeface="Monaco"/>
              </a:rPr>
              <a:t> = 1; </a:t>
            </a:r>
            <a:r>
              <a:rPr lang="en-US" dirty="0" err="1">
                <a:latin typeface="Monaco"/>
                <a:cs typeface="Monaco"/>
              </a:rPr>
              <a:t>i</a:t>
            </a:r>
            <a:r>
              <a:rPr lang="en-US" dirty="0">
                <a:latin typeface="Monaco"/>
                <a:cs typeface="Monaco"/>
              </a:rPr>
              <a:t> &lt;= MAX; </a:t>
            </a:r>
            <a:r>
              <a:rPr lang="en-US" dirty="0" err="1">
                <a:latin typeface="Monaco"/>
                <a:cs typeface="Monaco"/>
              </a:rPr>
              <a:t>i</a:t>
            </a:r>
            <a:r>
              <a:rPr lang="en-US" dirty="0">
                <a:latin typeface="Monaco"/>
                <a:cs typeface="Monaco"/>
              </a:rPr>
              <a:t>++) {</a:t>
            </a:r>
          </a:p>
          <a:p>
            <a:r>
              <a:rPr lang="en-US" dirty="0">
                <a:latin typeface="Monaco"/>
                <a:cs typeface="Monaco"/>
              </a:rPr>
              <a:t>		</a:t>
            </a:r>
            <a:r>
              <a:rPr lang="en-US" dirty="0" err="1">
                <a:latin typeface="Monaco"/>
                <a:cs typeface="Monaco"/>
              </a:rPr>
              <a:t>pthread_mutex_lock</a:t>
            </a:r>
            <a:r>
              <a:rPr lang="en-US" dirty="0">
                <a:latin typeface="Monaco"/>
                <a:cs typeface="Monaco"/>
              </a:rPr>
              <a:t>(&amp;</a:t>
            </a:r>
            <a:r>
              <a:rPr lang="en-US" dirty="0" err="1">
                <a:latin typeface="Monaco"/>
                <a:cs typeface="Monaco"/>
              </a:rPr>
              <a:t>the_mutex</a:t>
            </a:r>
            <a:r>
              <a:rPr lang="en-US" dirty="0">
                <a:latin typeface="Monaco"/>
                <a:cs typeface="Monaco"/>
              </a:rPr>
              <a:t>);</a:t>
            </a:r>
          </a:p>
          <a:p>
            <a:r>
              <a:rPr lang="en-US" dirty="0">
                <a:latin typeface="Monaco"/>
                <a:cs typeface="Monaco"/>
              </a:rPr>
              <a:t>		while (</a:t>
            </a:r>
            <a:r>
              <a:rPr lang="en-US" dirty="0" err="1">
                <a:latin typeface="Monaco"/>
                <a:cs typeface="Monaco"/>
              </a:rPr>
              <a:t>value_to_pass</a:t>
            </a:r>
            <a:r>
              <a:rPr lang="en-US" dirty="0">
                <a:latin typeface="Monaco"/>
                <a:cs typeface="Monaco"/>
              </a:rPr>
              <a:t> != 0) {</a:t>
            </a:r>
          </a:p>
          <a:p>
            <a:r>
              <a:rPr lang="en-US" dirty="0">
                <a:latin typeface="Monaco"/>
                <a:cs typeface="Monaco"/>
              </a:rPr>
              <a:t>			</a:t>
            </a:r>
            <a:r>
              <a:rPr lang="en-US" dirty="0" err="1">
                <a:latin typeface="Monaco"/>
                <a:cs typeface="Monaco"/>
              </a:rPr>
              <a:t>pthread_cond_wait</a:t>
            </a:r>
            <a:r>
              <a:rPr lang="en-US" dirty="0">
                <a:latin typeface="Monaco"/>
                <a:cs typeface="Monaco"/>
              </a:rPr>
              <a:t>(&amp;</a:t>
            </a:r>
            <a:r>
              <a:rPr lang="en-US" dirty="0" err="1">
                <a:latin typeface="Monaco"/>
                <a:cs typeface="Monaco"/>
              </a:rPr>
              <a:t>condp</a:t>
            </a:r>
            <a:r>
              <a:rPr lang="en-US" dirty="0">
                <a:latin typeface="Monaco"/>
                <a:cs typeface="Monaco"/>
              </a:rPr>
              <a:t>, &amp;</a:t>
            </a:r>
            <a:r>
              <a:rPr lang="en-US" dirty="0" err="1">
                <a:latin typeface="Monaco"/>
                <a:cs typeface="Monaco"/>
              </a:rPr>
              <a:t>the_mutex</a:t>
            </a:r>
            <a:r>
              <a:rPr lang="en-US" dirty="0">
                <a:latin typeface="Monaco"/>
                <a:cs typeface="Monaco"/>
              </a:rPr>
              <a:t>);</a:t>
            </a:r>
          </a:p>
          <a:p>
            <a:r>
              <a:rPr lang="en-US" dirty="0">
                <a:latin typeface="Monaco"/>
                <a:cs typeface="Monaco"/>
              </a:rPr>
              <a:t>		}</a:t>
            </a:r>
          </a:p>
          <a:p>
            <a:r>
              <a:rPr lang="en-US" dirty="0">
                <a:latin typeface="Monaco"/>
                <a:cs typeface="Monaco"/>
              </a:rPr>
              <a:t>		</a:t>
            </a:r>
            <a:r>
              <a:rPr lang="en-US" dirty="0" err="1">
                <a:latin typeface="Monaco"/>
                <a:cs typeface="Monaco"/>
              </a:rPr>
              <a:t>value_to_pass</a:t>
            </a:r>
            <a:r>
              <a:rPr lang="en-US" dirty="0">
                <a:latin typeface="Monaco"/>
                <a:cs typeface="Monaco"/>
              </a:rPr>
              <a:t> = </a:t>
            </a:r>
            <a:r>
              <a:rPr lang="en-US" dirty="0" err="1">
                <a:latin typeface="Monaco"/>
                <a:cs typeface="Monaco"/>
              </a:rPr>
              <a:t>i</a:t>
            </a:r>
            <a:r>
              <a:rPr lang="en-US" dirty="0">
                <a:latin typeface="Monaco"/>
                <a:cs typeface="Monaco"/>
              </a:rPr>
              <a:t>;</a:t>
            </a:r>
          </a:p>
          <a:p>
            <a:r>
              <a:rPr lang="en-US" dirty="0">
                <a:latin typeface="Monaco"/>
                <a:cs typeface="Monaco"/>
              </a:rPr>
              <a:t>		</a:t>
            </a:r>
            <a:r>
              <a:rPr lang="en-US" dirty="0" err="1">
                <a:latin typeface="Monaco"/>
                <a:cs typeface="Monaco"/>
              </a:rPr>
              <a:t>pthread_cond_signal</a:t>
            </a:r>
            <a:r>
              <a:rPr lang="en-US" dirty="0">
                <a:latin typeface="Monaco"/>
                <a:cs typeface="Monaco"/>
              </a:rPr>
              <a:t>(&amp;</a:t>
            </a:r>
            <a:r>
              <a:rPr lang="en-US" dirty="0" err="1">
                <a:latin typeface="Monaco"/>
                <a:cs typeface="Monaco"/>
              </a:rPr>
              <a:t>condc</a:t>
            </a:r>
            <a:r>
              <a:rPr lang="en-US" dirty="0">
                <a:latin typeface="Monaco"/>
                <a:cs typeface="Monaco"/>
              </a:rPr>
              <a:t>);</a:t>
            </a:r>
          </a:p>
          <a:p>
            <a:r>
              <a:rPr lang="en-US" dirty="0">
                <a:latin typeface="Monaco"/>
                <a:cs typeface="Monaco"/>
              </a:rPr>
              <a:t>		</a:t>
            </a:r>
            <a:r>
              <a:rPr lang="en-US" dirty="0" err="1">
                <a:latin typeface="Monaco"/>
                <a:cs typeface="Monaco"/>
              </a:rPr>
              <a:t>pthread_mutex_unlock</a:t>
            </a:r>
            <a:r>
              <a:rPr lang="en-US" dirty="0">
                <a:latin typeface="Monaco"/>
                <a:cs typeface="Monaco"/>
              </a:rPr>
              <a:t>(&amp;</a:t>
            </a:r>
            <a:r>
              <a:rPr lang="en-US" dirty="0" err="1">
                <a:latin typeface="Monaco"/>
                <a:cs typeface="Monaco"/>
              </a:rPr>
              <a:t>the_mutex</a:t>
            </a:r>
            <a:r>
              <a:rPr lang="en-US" dirty="0">
                <a:latin typeface="Monaco"/>
                <a:cs typeface="Monaco"/>
              </a:rPr>
              <a:t>);</a:t>
            </a:r>
          </a:p>
          <a:p>
            <a:r>
              <a:rPr lang="en-US" dirty="0">
                <a:latin typeface="Monaco"/>
                <a:cs typeface="Monaco"/>
              </a:rPr>
              <a:t>	}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pthread_exit</a:t>
            </a:r>
            <a:r>
              <a:rPr lang="en-US" dirty="0">
                <a:latin typeface="Monaco"/>
                <a:cs typeface="Monaco"/>
              </a:rPr>
              <a:t>(0);</a:t>
            </a:r>
          </a:p>
          <a:p>
            <a:r>
              <a:rPr lang="en-US" dirty="0">
                <a:latin typeface="Monaco"/>
                <a:cs typeface="Monaco"/>
              </a:rPr>
              <a:t>}</a:t>
            </a:r>
          </a:p>
          <a:p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1437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Mutex</a:t>
            </a:r>
            <a:r>
              <a:rPr lang="en-US" dirty="0"/>
              <a:t>: Producer/Consumer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231586" cy="3418220"/>
          </a:xfrm>
          <a:prstGeom prst="rect">
            <a:avLst/>
          </a:prstGeom>
          <a:solidFill>
            <a:schemeClr val="tx1">
              <a:lumMod val="95000"/>
              <a:lumOff val="5000"/>
              <a:alpha val="2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3716138"/>
            <a:ext cx="9231586" cy="3141862"/>
          </a:xfrm>
          <a:prstGeom prst="rect">
            <a:avLst/>
          </a:prstGeom>
          <a:solidFill>
            <a:schemeClr val="tx1">
              <a:lumMod val="95000"/>
              <a:lumOff val="5000"/>
              <a:alpha val="2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0167" y="1993770"/>
            <a:ext cx="683349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void *consumer (void *</a:t>
            </a:r>
            <a:r>
              <a:rPr lang="en-US" dirty="0" err="1">
                <a:latin typeface="Monaco"/>
                <a:cs typeface="Monaco"/>
              </a:rPr>
              <a:t>ptr</a:t>
            </a:r>
            <a:r>
              <a:rPr lang="en-US" dirty="0">
                <a:latin typeface="Monaco"/>
                <a:cs typeface="Monaco"/>
              </a:rPr>
              <a:t>) {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int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err="1">
                <a:latin typeface="Monaco"/>
                <a:cs typeface="Monaco"/>
              </a:rPr>
              <a:t>i</a:t>
            </a:r>
            <a:r>
              <a:rPr lang="en-US" dirty="0">
                <a:latin typeface="Monaco"/>
                <a:cs typeface="Monaco"/>
              </a:rPr>
              <a:t>;</a:t>
            </a:r>
          </a:p>
          <a:p>
            <a:r>
              <a:rPr lang="en-US" dirty="0">
                <a:latin typeface="Monaco"/>
                <a:cs typeface="Monaco"/>
              </a:rPr>
              <a:t>	for (</a:t>
            </a:r>
            <a:r>
              <a:rPr lang="en-US" dirty="0" err="1">
                <a:latin typeface="Monaco"/>
                <a:cs typeface="Monaco"/>
              </a:rPr>
              <a:t>i</a:t>
            </a:r>
            <a:r>
              <a:rPr lang="en-US" dirty="0">
                <a:latin typeface="Monaco"/>
                <a:cs typeface="Monaco"/>
              </a:rPr>
              <a:t> = 1; </a:t>
            </a:r>
            <a:r>
              <a:rPr lang="en-US" dirty="0" err="1">
                <a:latin typeface="Monaco"/>
                <a:cs typeface="Monaco"/>
              </a:rPr>
              <a:t>i</a:t>
            </a:r>
            <a:r>
              <a:rPr lang="en-US" dirty="0">
                <a:latin typeface="Monaco"/>
                <a:cs typeface="Monaco"/>
              </a:rPr>
              <a:t> &lt;= MAX; </a:t>
            </a:r>
            <a:r>
              <a:rPr lang="en-US" dirty="0" err="1">
                <a:latin typeface="Monaco"/>
                <a:cs typeface="Monaco"/>
              </a:rPr>
              <a:t>i</a:t>
            </a:r>
            <a:r>
              <a:rPr lang="en-US" dirty="0">
                <a:latin typeface="Monaco"/>
                <a:cs typeface="Monaco"/>
              </a:rPr>
              <a:t>++) {</a:t>
            </a:r>
          </a:p>
          <a:p>
            <a:r>
              <a:rPr lang="en-US" dirty="0">
                <a:latin typeface="Monaco"/>
                <a:cs typeface="Monaco"/>
              </a:rPr>
              <a:t>		</a:t>
            </a:r>
            <a:r>
              <a:rPr lang="en-US" dirty="0" err="1">
                <a:latin typeface="Monaco"/>
                <a:cs typeface="Monaco"/>
              </a:rPr>
              <a:t>pthread_mutex_lock</a:t>
            </a:r>
            <a:r>
              <a:rPr lang="en-US" dirty="0">
                <a:latin typeface="Monaco"/>
                <a:cs typeface="Monaco"/>
              </a:rPr>
              <a:t>(&amp;</a:t>
            </a:r>
            <a:r>
              <a:rPr lang="en-US" dirty="0" err="1">
                <a:latin typeface="Monaco"/>
                <a:cs typeface="Monaco"/>
              </a:rPr>
              <a:t>the_mutex</a:t>
            </a:r>
            <a:r>
              <a:rPr lang="en-US" dirty="0">
                <a:latin typeface="Monaco"/>
                <a:cs typeface="Monaco"/>
              </a:rPr>
              <a:t>);</a:t>
            </a:r>
          </a:p>
          <a:p>
            <a:r>
              <a:rPr lang="en-US" dirty="0">
                <a:latin typeface="Monaco"/>
                <a:cs typeface="Monaco"/>
              </a:rPr>
              <a:t>		while (</a:t>
            </a:r>
            <a:r>
              <a:rPr lang="en-US" dirty="0" err="1">
                <a:latin typeface="Monaco"/>
                <a:cs typeface="Monaco"/>
              </a:rPr>
              <a:t>value_to_pass</a:t>
            </a:r>
            <a:r>
              <a:rPr lang="en-US" dirty="0">
                <a:latin typeface="Monaco"/>
                <a:cs typeface="Monaco"/>
              </a:rPr>
              <a:t> == 0) {</a:t>
            </a:r>
          </a:p>
          <a:p>
            <a:r>
              <a:rPr lang="en-US" dirty="0">
                <a:latin typeface="Monaco"/>
                <a:cs typeface="Monaco"/>
              </a:rPr>
              <a:t>			</a:t>
            </a:r>
            <a:r>
              <a:rPr lang="en-US" dirty="0" err="1">
                <a:latin typeface="Monaco"/>
                <a:cs typeface="Monaco"/>
              </a:rPr>
              <a:t>pthread_cond_wait</a:t>
            </a:r>
            <a:r>
              <a:rPr lang="en-US" dirty="0">
                <a:latin typeface="Monaco"/>
                <a:cs typeface="Monaco"/>
              </a:rPr>
              <a:t>(&amp;</a:t>
            </a:r>
            <a:r>
              <a:rPr lang="en-US" dirty="0" err="1">
                <a:latin typeface="Monaco"/>
                <a:cs typeface="Monaco"/>
              </a:rPr>
              <a:t>condc</a:t>
            </a:r>
            <a:r>
              <a:rPr lang="en-US" dirty="0">
                <a:latin typeface="Monaco"/>
                <a:cs typeface="Monaco"/>
              </a:rPr>
              <a:t>, &amp;</a:t>
            </a:r>
            <a:r>
              <a:rPr lang="en-US" dirty="0" err="1">
                <a:latin typeface="Monaco"/>
                <a:cs typeface="Monaco"/>
              </a:rPr>
              <a:t>the_mutex</a:t>
            </a:r>
            <a:r>
              <a:rPr lang="en-US" dirty="0">
                <a:latin typeface="Monaco"/>
                <a:cs typeface="Monaco"/>
              </a:rPr>
              <a:t>);</a:t>
            </a:r>
          </a:p>
          <a:p>
            <a:r>
              <a:rPr lang="en-US" dirty="0">
                <a:latin typeface="Monaco"/>
                <a:cs typeface="Monaco"/>
              </a:rPr>
              <a:t>		}</a:t>
            </a:r>
          </a:p>
          <a:p>
            <a:r>
              <a:rPr lang="en-US" dirty="0">
                <a:latin typeface="Monaco"/>
                <a:cs typeface="Monaco"/>
              </a:rPr>
              <a:t>		</a:t>
            </a:r>
            <a:r>
              <a:rPr lang="en-US" dirty="0" err="1">
                <a:latin typeface="Monaco"/>
                <a:cs typeface="Monaco"/>
              </a:rPr>
              <a:t>value_to_pass</a:t>
            </a:r>
            <a:r>
              <a:rPr lang="en-US" dirty="0">
                <a:latin typeface="Monaco"/>
                <a:cs typeface="Monaco"/>
              </a:rPr>
              <a:t> = 0;   // remove item</a:t>
            </a:r>
          </a:p>
          <a:p>
            <a:r>
              <a:rPr lang="en-US" dirty="0">
                <a:latin typeface="Monaco"/>
                <a:cs typeface="Monaco"/>
              </a:rPr>
              <a:t>		</a:t>
            </a:r>
            <a:r>
              <a:rPr lang="en-US" dirty="0" err="1">
                <a:latin typeface="Monaco"/>
                <a:cs typeface="Monaco"/>
              </a:rPr>
              <a:t>pthread_cond_signal</a:t>
            </a:r>
            <a:r>
              <a:rPr lang="en-US" dirty="0">
                <a:latin typeface="Monaco"/>
                <a:cs typeface="Monaco"/>
              </a:rPr>
              <a:t>(&amp;</a:t>
            </a:r>
            <a:r>
              <a:rPr lang="en-US" dirty="0" err="1">
                <a:latin typeface="Monaco"/>
                <a:cs typeface="Monaco"/>
              </a:rPr>
              <a:t>condp</a:t>
            </a:r>
            <a:r>
              <a:rPr lang="en-US" dirty="0">
                <a:latin typeface="Monaco"/>
                <a:cs typeface="Monaco"/>
              </a:rPr>
              <a:t>);</a:t>
            </a:r>
          </a:p>
          <a:p>
            <a:r>
              <a:rPr lang="en-US" dirty="0">
                <a:latin typeface="Monaco"/>
                <a:cs typeface="Monaco"/>
              </a:rPr>
              <a:t>		</a:t>
            </a:r>
            <a:r>
              <a:rPr lang="en-US" dirty="0" err="1">
                <a:latin typeface="Monaco"/>
                <a:cs typeface="Monaco"/>
              </a:rPr>
              <a:t>pthread_mutex_unlock</a:t>
            </a:r>
            <a:r>
              <a:rPr lang="en-US" dirty="0">
                <a:latin typeface="Monaco"/>
                <a:cs typeface="Monaco"/>
              </a:rPr>
              <a:t>(&amp;</a:t>
            </a:r>
            <a:r>
              <a:rPr lang="en-US" dirty="0" err="1">
                <a:latin typeface="Monaco"/>
                <a:cs typeface="Monaco"/>
              </a:rPr>
              <a:t>the_mutex</a:t>
            </a:r>
            <a:r>
              <a:rPr lang="en-US" dirty="0">
                <a:latin typeface="Monaco"/>
                <a:cs typeface="Monaco"/>
              </a:rPr>
              <a:t>);</a:t>
            </a:r>
          </a:p>
          <a:p>
            <a:r>
              <a:rPr lang="en-US" dirty="0">
                <a:latin typeface="Monaco"/>
                <a:cs typeface="Monaco"/>
              </a:rPr>
              <a:t>	}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pthread_exit</a:t>
            </a:r>
            <a:r>
              <a:rPr lang="en-US" dirty="0">
                <a:latin typeface="Monaco"/>
                <a:cs typeface="Monaco"/>
              </a:rPr>
              <a:t>(0);</a:t>
            </a:r>
          </a:p>
          <a:p>
            <a:r>
              <a:rPr lang="en-US" dirty="0">
                <a:latin typeface="Monaco"/>
                <a:cs typeface="Monaco"/>
              </a:rPr>
              <a:t>}</a:t>
            </a:r>
          </a:p>
          <a:p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5644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Mutex</a:t>
            </a:r>
            <a:r>
              <a:rPr lang="en-US" dirty="0"/>
              <a:t>: Producer/Consumer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3114" y="1455647"/>
            <a:ext cx="5771645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Monaco"/>
                <a:cs typeface="Monaco"/>
              </a:rPr>
              <a:t>int</a:t>
            </a:r>
            <a:r>
              <a:rPr lang="en-US" dirty="0">
                <a:latin typeface="Monaco"/>
                <a:cs typeface="Monaco"/>
              </a:rPr>
              <a:t> main (</a:t>
            </a:r>
            <a:r>
              <a:rPr lang="en-US" dirty="0" err="1">
                <a:latin typeface="Monaco"/>
                <a:cs typeface="Monaco"/>
              </a:rPr>
              <a:t>int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err="1">
                <a:latin typeface="Monaco"/>
                <a:cs typeface="Monaco"/>
              </a:rPr>
              <a:t>argc</a:t>
            </a:r>
            <a:r>
              <a:rPr lang="en-US" dirty="0">
                <a:latin typeface="Monaco"/>
                <a:cs typeface="Monaco"/>
              </a:rPr>
              <a:t>, char **</a:t>
            </a:r>
            <a:r>
              <a:rPr lang="en-US" dirty="0" err="1">
                <a:latin typeface="Monaco"/>
                <a:cs typeface="Monaco"/>
              </a:rPr>
              <a:t>argv</a:t>
            </a:r>
            <a:r>
              <a:rPr lang="en-US" dirty="0">
                <a:latin typeface="Monaco"/>
                <a:cs typeface="Monaco"/>
              </a:rPr>
              <a:t>) {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pthread_t</a:t>
            </a:r>
            <a:r>
              <a:rPr lang="en-US" dirty="0">
                <a:latin typeface="Monaco"/>
                <a:cs typeface="Monaco"/>
              </a:rPr>
              <a:t> pro, con;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pthread_mutex_init</a:t>
            </a:r>
            <a:r>
              <a:rPr lang="en-US" dirty="0">
                <a:latin typeface="Monaco"/>
                <a:cs typeface="Monaco"/>
              </a:rPr>
              <a:t>(&amp;</a:t>
            </a:r>
            <a:r>
              <a:rPr lang="en-US" dirty="0" err="1">
                <a:latin typeface="Monaco"/>
                <a:cs typeface="Monaco"/>
              </a:rPr>
              <a:t>the_mutex</a:t>
            </a:r>
            <a:r>
              <a:rPr lang="en-US" dirty="0">
                <a:latin typeface="Monaco"/>
                <a:cs typeface="Monaco"/>
              </a:rPr>
              <a:t>, 0);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pthread_cond_init</a:t>
            </a:r>
            <a:r>
              <a:rPr lang="en-US" dirty="0">
                <a:latin typeface="Monaco"/>
                <a:cs typeface="Monaco"/>
              </a:rPr>
              <a:t>(&amp;</a:t>
            </a:r>
            <a:r>
              <a:rPr lang="en-US" dirty="0" err="1">
                <a:latin typeface="Monaco"/>
                <a:cs typeface="Monaco"/>
              </a:rPr>
              <a:t>condc</a:t>
            </a:r>
            <a:r>
              <a:rPr lang="en-US" dirty="0">
                <a:latin typeface="Monaco"/>
                <a:cs typeface="Monaco"/>
              </a:rPr>
              <a:t>, 0);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pthread_cond_init</a:t>
            </a:r>
            <a:r>
              <a:rPr lang="en-US" dirty="0">
                <a:latin typeface="Monaco"/>
                <a:cs typeface="Monaco"/>
              </a:rPr>
              <a:t>(&amp;</a:t>
            </a:r>
            <a:r>
              <a:rPr lang="en-US" dirty="0" err="1">
                <a:latin typeface="Monaco"/>
                <a:cs typeface="Monaco"/>
              </a:rPr>
              <a:t>condp</a:t>
            </a:r>
            <a:r>
              <a:rPr lang="en-US" dirty="0">
                <a:latin typeface="Monaco"/>
                <a:cs typeface="Monaco"/>
              </a:rPr>
              <a:t>, 0);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pthread_create</a:t>
            </a:r>
            <a:r>
              <a:rPr lang="en-US" dirty="0">
                <a:latin typeface="Monaco"/>
                <a:cs typeface="Monaco"/>
              </a:rPr>
              <a:t>(&amp;con, 0, consumer, 0);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pthread_create</a:t>
            </a:r>
            <a:r>
              <a:rPr lang="en-US" dirty="0">
                <a:latin typeface="Monaco"/>
                <a:cs typeface="Monaco"/>
              </a:rPr>
              <a:t>(&amp;pro, 0, producer, 0);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pthread_join</a:t>
            </a:r>
            <a:r>
              <a:rPr lang="en-US" dirty="0">
                <a:latin typeface="Monaco"/>
                <a:cs typeface="Monaco"/>
              </a:rPr>
              <a:t>(pro, 0);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pthread_join</a:t>
            </a:r>
            <a:r>
              <a:rPr lang="en-US" dirty="0">
                <a:latin typeface="Monaco"/>
                <a:cs typeface="Monaco"/>
              </a:rPr>
              <a:t>(con, 0);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pthread_cond_destroy</a:t>
            </a:r>
            <a:r>
              <a:rPr lang="en-US" dirty="0">
                <a:latin typeface="Monaco"/>
                <a:cs typeface="Monaco"/>
              </a:rPr>
              <a:t>(&amp;</a:t>
            </a:r>
            <a:r>
              <a:rPr lang="en-US" dirty="0" err="1">
                <a:latin typeface="Monaco"/>
                <a:cs typeface="Monaco"/>
              </a:rPr>
              <a:t>condc</a:t>
            </a:r>
            <a:r>
              <a:rPr lang="en-US" dirty="0">
                <a:latin typeface="Monaco"/>
                <a:cs typeface="Monaco"/>
              </a:rPr>
              <a:t>);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pthread_cond_destroy</a:t>
            </a:r>
            <a:r>
              <a:rPr lang="en-US" dirty="0">
                <a:latin typeface="Monaco"/>
                <a:cs typeface="Monaco"/>
              </a:rPr>
              <a:t>(&amp;</a:t>
            </a:r>
            <a:r>
              <a:rPr lang="en-US" dirty="0" err="1">
                <a:latin typeface="Monaco"/>
                <a:cs typeface="Monaco"/>
              </a:rPr>
              <a:t>condp</a:t>
            </a:r>
            <a:r>
              <a:rPr lang="en-US" dirty="0">
                <a:latin typeface="Monaco"/>
                <a:cs typeface="Monaco"/>
              </a:rPr>
              <a:t>);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pthread_mutex_destroy</a:t>
            </a:r>
            <a:r>
              <a:rPr lang="en-US" dirty="0">
                <a:latin typeface="Monaco"/>
                <a:cs typeface="Monaco"/>
              </a:rPr>
              <a:t>(&amp;</a:t>
            </a:r>
            <a:r>
              <a:rPr lang="en-US" dirty="0" err="1">
                <a:latin typeface="Monaco"/>
                <a:cs typeface="Monaco"/>
              </a:rPr>
              <a:t>the_mutex</a:t>
            </a:r>
            <a:r>
              <a:rPr lang="en-US" dirty="0">
                <a:latin typeface="Monaco"/>
                <a:cs typeface="Monaco"/>
              </a:rPr>
              <a:t>);</a:t>
            </a:r>
          </a:p>
          <a:p>
            <a:r>
              <a:rPr lang="en-US" dirty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4032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8" name="Picture 6" descr="D:\b\b4\IBM\02-3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888" y="1441450"/>
            <a:ext cx="5111709" cy="521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</a:t>
            </a:r>
          </a:p>
        </p:txBody>
      </p:sp>
    </p:spTree>
    <p:extLst>
      <p:ext uri="{BB962C8B-B14F-4D97-AF65-F5344CB8AC3E}">
        <p14:creationId xmlns:p14="http://schemas.microsoft.com/office/powerpoint/2010/main" val="877371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6" name="Picture 6" descr="D:\b\b4\IBM\02-3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38" b="44475"/>
          <a:stretch/>
        </p:blipFill>
        <p:spPr bwMode="auto">
          <a:xfrm>
            <a:off x="79375" y="1406525"/>
            <a:ext cx="4137025" cy="523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Monitors (2)</a:t>
            </a:r>
            <a:endParaRPr lang="en-US" dirty="0"/>
          </a:p>
        </p:txBody>
      </p:sp>
      <p:pic>
        <p:nvPicPr>
          <p:cNvPr id="8" name="Picture 6" descr="D:\b\b4\IBM\02-3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63" r="42259"/>
          <a:stretch/>
        </p:blipFill>
        <p:spPr bwMode="auto">
          <a:xfrm>
            <a:off x="4693434" y="1444625"/>
            <a:ext cx="4587643" cy="432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66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5373688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2-23. A proposed solution to the critical region problem.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(a) Process 0. (b) Process 1. In both cases, be sure to note the semicolons terminating the while statements.</a:t>
            </a:r>
          </a:p>
        </p:txBody>
      </p:sp>
      <p:pic>
        <p:nvPicPr>
          <p:cNvPr id="61446" name="Picture 6" descr="D:\b\b4\IBM\02-2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946275"/>
            <a:ext cx="8648700" cy="2308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Strict Alternation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4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627063" y="4981575"/>
            <a:ext cx="1050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/>
              <a:t>. . .</a:t>
            </a:r>
          </a:p>
        </p:txBody>
      </p:sp>
      <p:pic>
        <p:nvPicPr>
          <p:cNvPr id="102406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719263"/>
            <a:ext cx="7820025" cy="326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Producer-Consumer Problem </a:t>
            </a:r>
            <a:br>
              <a:rPr lang="en-US"/>
            </a:br>
            <a:r>
              <a:rPr lang="en-US"/>
              <a:t>with Message Passing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52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463550" y="1036638"/>
            <a:ext cx="105092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/>
              <a:t>. . .</a:t>
            </a:r>
          </a:p>
        </p:txBody>
      </p:sp>
      <p:pic>
        <p:nvPicPr>
          <p:cNvPr id="104454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803400"/>
            <a:ext cx="8496300" cy="344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Producer-Consumer Problem </a:t>
            </a:r>
            <a:br>
              <a:rPr lang="en-US"/>
            </a:br>
            <a:r>
              <a:rPr lang="en-US"/>
              <a:t>with Message Passing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697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02" name="Picture 6" descr="D:\b\b4\IBM\02-3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20" y="2138363"/>
            <a:ext cx="8727780" cy="352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Barriers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18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E9B8-E51E-3642-997B-85EE8125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5069"/>
            <a:ext cx="8229600" cy="1143000"/>
          </a:xfrm>
        </p:spPr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55346-59D4-0341-B571-2451899C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8898"/>
            <a:ext cx="8229600" cy="4707266"/>
          </a:xfrm>
        </p:spPr>
        <p:txBody>
          <a:bodyPr/>
          <a:lstStyle/>
          <a:p>
            <a:r>
              <a:rPr lang="en-US" dirty="0"/>
              <a:t>Can we create a monitor using mutexes and condition variables? If so, how?</a:t>
            </a:r>
          </a:p>
          <a:p>
            <a:r>
              <a:rPr lang="en-US" dirty="0"/>
              <a:t>How would we implement a barrier with a condition variable and/or mutex?</a:t>
            </a:r>
          </a:p>
          <a:p>
            <a:r>
              <a:rPr lang="en-US" dirty="0"/>
              <a:t>What is priority inversion and how can we prevent it? Could it happen with processes and how would we handle that?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7BE89-6885-5B43-B85B-8449675D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0E55A7D-A780-DD49-A399-CF576673C22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9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383" y="-73787"/>
            <a:ext cx="9460024" cy="70950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The End is Near</a:t>
            </a:r>
          </a:p>
        </p:txBody>
      </p:sp>
    </p:spTree>
    <p:extLst>
      <p:ext uri="{BB962C8B-B14F-4D97-AF65-F5344CB8AC3E}">
        <p14:creationId xmlns:p14="http://schemas.microsoft.com/office/powerpoint/2010/main" val="264374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0" y="5704051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2-25. Entering and leaving a critical region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using the TSL instruction.</a:t>
            </a:r>
          </a:p>
        </p:txBody>
      </p:sp>
      <p:pic>
        <p:nvPicPr>
          <p:cNvPr id="65542" name="Picture 6" descr="D:\b\b4\IBM\02-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2027238"/>
            <a:ext cx="7531100" cy="2403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TSL Instruction</a:t>
            </a:r>
          </a:p>
        </p:txBody>
      </p:sp>
    </p:spTree>
    <p:extLst>
      <p:ext uri="{BB962C8B-B14F-4D97-AF65-F5344CB8AC3E}">
        <p14:creationId xmlns:p14="http://schemas.microsoft.com/office/powerpoint/2010/main" val="32056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6306459"/>
            <a:ext cx="9144000" cy="60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 dirty="0">
                <a:latin typeface="Arial" charset="0"/>
              </a:rPr>
              <a:t>Figure 2-24. Peterson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>
                <a:latin typeface="Arial" charset="0"/>
              </a:rPr>
              <a:t>s solution for achieving mutual exclusion.</a:t>
            </a:r>
          </a:p>
        </p:txBody>
      </p:sp>
      <p:pic>
        <p:nvPicPr>
          <p:cNvPr id="63494" name="Picture 6" descr="D:\b\b4\IBM\02-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1443270"/>
            <a:ext cx="6419850" cy="43053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Peterson's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7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Peterson's Solution - Explained</a:t>
            </a:r>
          </a:p>
        </p:txBody>
      </p:sp>
      <p:pic>
        <p:nvPicPr>
          <p:cNvPr id="3" name="Picture 6" descr="D:\b\b4\IBM\02-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" y="1443269"/>
            <a:ext cx="7660724" cy="51374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269220" y="1718948"/>
            <a:ext cx="1417580" cy="897794"/>
          </a:xfrm>
          <a:prstGeom prst="rect">
            <a:avLst/>
          </a:prstGeom>
          <a:solidFill>
            <a:srgbClr val="FF817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Process 0</a:t>
            </a:r>
          </a:p>
        </p:txBody>
      </p:sp>
      <p:sp>
        <p:nvSpPr>
          <p:cNvPr id="5" name="Rectangle 4"/>
          <p:cNvSpPr/>
          <p:nvPr/>
        </p:nvSpPr>
        <p:spPr>
          <a:xfrm>
            <a:off x="7293921" y="2911475"/>
            <a:ext cx="1417580" cy="897794"/>
          </a:xfrm>
          <a:prstGeom prst="rect">
            <a:avLst/>
          </a:prstGeom>
          <a:solidFill>
            <a:srgbClr val="00D80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1</a:t>
            </a:r>
          </a:p>
        </p:txBody>
      </p:sp>
    </p:spTree>
    <p:extLst>
      <p:ext uri="{BB962C8B-B14F-4D97-AF65-F5344CB8AC3E}">
        <p14:creationId xmlns:p14="http://schemas.microsoft.com/office/powerpoint/2010/main" val="11090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6351" y="3063871"/>
            <a:ext cx="3374469" cy="330227"/>
          </a:xfrm>
          <a:prstGeom prst="rect">
            <a:avLst/>
          </a:prstGeom>
          <a:solidFill>
            <a:srgbClr val="FF8173">
              <a:alpha val="25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Peterson's Solution - Explained</a:t>
            </a:r>
          </a:p>
        </p:txBody>
      </p:sp>
      <p:sp>
        <p:nvSpPr>
          <p:cNvPr id="4" name="Rectangle 3"/>
          <p:cNvSpPr/>
          <p:nvPr/>
        </p:nvSpPr>
        <p:spPr>
          <a:xfrm>
            <a:off x="7269220" y="1718948"/>
            <a:ext cx="1417580" cy="897794"/>
          </a:xfrm>
          <a:prstGeom prst="rect">
            <a:avLst/>
          </a:prstGeom>
          <a:solidFill>
            <a:srgbClr val="FF817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Process 0</a:t>
            </a:r>
          </a:p>
        </p:txBody>
      </p:sp>
      <p:sp>
        <p:nvSpPr>
          <p:cNvPr id="5" name="Rectangle 4"/>
          <p:cNvSpPr/>
          <p:nvPr/>
        </p:nvSpPr>
        <p:spPr>
          <a:xfrm>
            <a:off x="7293921" y="2911475"/>
            <a:ext cx="1417580" cy="897794"/>
          </a:xfrm>
          <a:prstGeom prst="rect">
            <a:avLst/>
          </a:prstGeom>
          <a:solidFill>
            <a:srgbClr val="00D80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1</a:t>
            </a:r>
          </a:p>
        </p:txBody>
      </p:sp>
      <p:pic>
        <p:nvPicPr>
          <p:cNvPr id="7" name="Picture 6" descr="peter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0610"/>
            <a:ext cx="7922305" cy="530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7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6351" y="3994536"/>
            <a:ext cx="3374469" cy="330227"/>
          </a:xfrm>
          <a:prstGeom prst="rect">
            <a:avLst/>
          </a:prstGeom>
          <a:solidFill>
            <a:srgbClr val="FF8173">
              <a:alpha val="25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Peterson's Solution - Explained</a:t>
            </a:r>
          </a:p>
        </p:txBody>
      </p:sp>
      <p:sp>
        <p:nvSpPr>
          <p:cNvPr id="4" name="Rectangle 3"/>
          <p:cNvSpPr/>
          <p:nvPr/>
        </p:nvSpPr>
        <p:spPr>
          <a:xfrm>
            <a:off x="7269220" y="1718948"/>
            <a:ext cx="1417580" cy="897794"/>
          </a:xfrm>
          <a:prstGeom prst="rect">
            <a:avLst/>
          </a:prstGeom>
          <a:solidFill>
            <a:srgbClr val="FF817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Process 0</a:t>
            </a:r>
          </a:p>
        </p:txBody>
      </p:sp>
      <p:sp>
        <p:nvSpPr>
          <p:cNvPr id="5" name="Rectangle 4"/>
          <p:cNvSpPr/>
          <p:nvPr/>
        </p:nvSpPr>
        <p:spPr>
          <a:xfrm>
            <a:off x="7293921" y="2911475"/>
            <a:ext cx="1417580" cy="897794"/>
          </a:xfrm>
          <a:prstGeom prst="rect">
            <a:avLst/>
          </a:prstGeom>
          <a:solidFill>
            <a:srgbClr val="00D80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1</a:t>
            </a:r>
          </a:p>
        </p:txBody>
      </p:sp>
      <p:pic>
        <p:nvPicPr>
          <p:cNvPr id="7" name="Picture 6" descr="peter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0610"/>
            <a:ext cx="7922305" cy="53033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1291" y="3834112"/>
            <a:ext cx="1612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800000"/>
                </a:solidFill>
              </a:rPr>
              <a:t>other = 1</a:t>
            </a:r>
          </a:p>
        </p:txBody>
      </p:sp>
    </p:spTree>
    <p:extLst>
      <p:ext uri="{BB962C8B-B14F-4D97-AF65-F5344CB8AC3E}">
        <p14:creationId xmlns:p14="http://schemas.microsoft.com/office/powerpoint/2010/main" val="381703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9195" y="4268261"/>
            <a:ext cx="3374469" cy="330227"/>
          </a:xfrm>
          <a:prstGeom prst="rect">
            <a:avLst/>
          </a:prstGeom>
          <a:solidFill>
            <a:srgbClr val="FF8173">
              <a:alpha val="25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Peterson's Solution - Explained</a:t>
            </a:r>
          </a:p>
        </p:txBody>
      </p:sp>
      <p:sp>
        <p:nvSpPr>
          <p:cNvPr id="4" name="Rectangle 3"/>
          <p:cNvSpPr/>
          <p:nvPr/>
        </p:nvSpPr>
        <p:spPr>
          <a:xfrm>
            <a:off x="7269220" y="1718948"/>
            <a:ext cx="1417580" cy="897794"/>
          </a:xfrm>
          <a:prstGeom prst="rect">
            <a:avLst/>
          </a:prstGeom>
          <a:solidFill>
            <a:srgbClr val="FF817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Process 0</a:t>
            </a:r>
          </a:p>
        </p:txBody>
      </p:sp>
      <p:sp>
        <p:nvSpPr>
          <p:cNvPr id="5" name="Rectangle 4"/>
          <p:cNvSpPr/>
          <p:nvPr/>
        </p:nvSpPr>
        <p:spPr>
          <a:xfrm>
            <a:off x="7293921" y="2911475"/>
            <a:ext cx="1417580" cy="897794"/>
          </a:xfrm>
          <a:prstGeom prst="rect">
            <a:avLst/>
          </a:prstGeom>
          <a:solidFill>
            <a:srgbClr val="00D80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1</a:t>
            </a:r>
          </a:p>
        </p:txBody>
      </p:sp>
      <p:pic>
        <p:nvPicPr>
          <p:cNvPr id="7" name="Picture 6" descr="peter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0610"/>
            <a:ext cx="7922305" cy="53033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1291" y="3834112"/>
            <a:ext cx="1612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800000"/>
                </a:solidFill>
              </a:rPr>
              <a:t>other =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23664" y="1718948"/>
            <a:ext cx="3188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interested[0] = true</a:t>
            </a:r>
          </a:p>
        </p:txBody>
      </p:sp>
    </p:spTree>
    <p:extLst>
      <p:ext uri="{BB962C8B-B14F-4D97-AF65-F5344CB8AC3E}">
        <p14:creationId xmlns:p14="http://schemas.microsoft.com/office/powerpoint/2010/main" val="3217283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9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0000"/>
      </a:hlink>
      <a:folHlink>
        <a:srgbClr val="99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27992</TotalTime>
  <Words>1118</Words>
  <Application>Microsoft Office PowerPoint</Application>
  <PresentationFormat>On-screen Show (4:3)</PresentationFormat>
  <Paragraphs>211</Paragraphs>
  <Slides>34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Helvetica</vt:lpstr>
      <vt:lpstr>Monaco</vt:lpstr>
      <vt:lpstr>Office Theme</vt:lpstr>
      <vt:lpstr>Administration</vt:lpstr>
      <vt:lpstr>Mutual Exclusion with Busy Waiting</vt:lpstr>
      <vt:lpstr>Strict Alternation</vt:lpstr>
      <vt:lpstr>The TSL Instruction</vt:lpstr>
      <vt:lpstr>Peterson's Solution</vt:lpstr>
      <vt:lpstr>Peterson's Solution - Explained</vt:lpstr>
      <vt:lpstr>Peterson's Solution - Explained</vt:lpstr>
      <vt:lpstr>Peterson's Solution - Explained</vt:lpstr>
      <vt:lpstr>Peterson's Solution - Explained</vt:lpstr>
      <vt:lpstr>Peterson's Solution - Explained</vt:lpstr>
      <vt:lpstr>Peterson's Solution - Explained</vt:lpstr>
      <vt:lpstr>Peterson's Solution - Explained</vt:lpstr>
      <vt:lpstr>Peterson's Solution - Explained</vt:lpstr>
      <vt:lpstr>Peterson's Solution - Explained</vt:lpstr>
      <vt:lpstr>Peterson's Solution - Explained</vt:lpstr>
      <vt:lpstr>Peterson's Solution - Explained</vt:lpstr>
      <vt:lpstr>Peterson's Solution - Explained</vt:lpstr>
      <vt:lpstr>Peterson's Solution - Explained</vt:lpstr>
      <vt:lpstr>Peterson's Solution - Explained</vt:lpstr>
      <vt:lpstr>Application Design for Concurrency</vt:lpstr>
      <vt:lpstr>Mutexes</vt:lpstr>
      <vt:lpstr>Mutexes in Pthreads</vt:lpstr>
      <vt:lpstr>Condition Variables in Pthreads</vt:lpstr>
      <vt:lpstr>The Producer-Consumer Problem</vt:lpstr>
      <vt:lpstr>Mutex: Producer/Consumer</vt:lpstr>
      <vt:lpstr>Mutex: Producer/Consumer</vt:lpstr>
      <vt:lpstr>Mutex: Producer/Consumer</vt:lpstr>
      <vt:lpstr>Monitors</vt:lpstr>
      <vt:lpstr>Monitors (2)</vt:lpstr>
      <vt:lpstr>Producer-Consumer Problem  with Message Passing (1)</vt:lpstr>
      <vt:lpstr>Producer-Consumer Problem  with Message Passing (2)</vt:lpstr>
      <vt:lpstr>Barriers</vt:lpstr>
      <vt:lpstr>Discussion Questions</vt:lpstr>
      <vt:lpstr>The End is Near</vt:lpstr>
    </vt:vector>
  </TitlesOfParts>
  <Company>WPI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3516 – Computer Networks </dc:title>
  <dc:creator>Craig Shue</dc:creator>
  <cp:lastModifiedBy>Andrews, Taylor</cp:lastModifiedBy>
  <cp:revision>202</cp:revision>
  <dcterms:created xsi:type="dcterms:W3CDTF">2011-08-25T13:36:50Z</dcterms:created>
  <dcterms:modified xsi:type="dcterms:W3CDTF">2024-01-23T05:31:12Z</dcterms:modified>
</cp:coreProperties>
</file>