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966" r:id="rId5"/>
    <p:sldId id="897" r:id="rId6"/>
    <p:sldId id="898" r:id="rId7"/>
    <p:sldId id="899" r:id="rId8"/>
    <p:sldId id="900" r:id="rId9"/>
    <p:sldId id="901" r:id="rId10"/>
    <p:sldId id="902" r:id="rId11"/>
    <p:sldId id="903" r:id="rId12"/>
    <p:sldId id="904" r:id="rId13"/>
    <p:sldId id="905" r:id="rId14"/>
    <p:sldId id="906" r:id="rId15"/>
    <p:sldId id="907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967" r:id="rId42"/>
    <p:sldId id="954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C6"/>
    <a:srgbClr val="AEE4FF"/>
    <a:srgbClr val="00BA01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0"/>
    <p:restoredTop sz="97230" autoAdjust="0"/>
  </p:normalViewPr>
  <p:slideViewPr>
    <p:cSldViewPr snapToGrid="0" snapToObjects="1">
      <p:cViewPr varScale="1">
        <p:scale>
          <a:sx n="111" d="100"/>
          <a:sy n="111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Eric" userId="73f64648-5cc5-4491-b49f-26620bbd76e2" providerId="ADAL" clId="{1488A3C0-4AB8-4942-A4F2-0D6BC2D2FC9C}"/>
    <pc:docChg chg="modSld">
      <pc:chgData name="Li, Eric" userId="73f64648-5cc5-4491-b49f-26620bbd76e2" providerId="ADAL" clId="{1488A3C0-4AB8-4942-A4F2-0D6BC2D2FC9C}" dt="2024-02-13T00:47:34.966" v="118" actId="20577"/>
      <pc:docMkLst>
        <pc:docMk/>
      </pc:docMkLst>
      <pc:sldChg chg="modSp mod">
        <pc:chgData name="Li, Eric" userId="73f64648-5cc5-4491-b49f-26620bbd76e2" providerId="ADAL" clId="{1488A3C0-4AB8-4942-A4F2-0D6BC2D2FC9C}" dt="2024-02-13T00:45:05.971" v="0" actId="1076"/>
        <pc:sldMkLst>
          <pc:docMk/>
          <pc:sldMk cId="78024293" sldId="500"/>
        </pc:sldMkLst>
        <pc:grpChg chg="mod">
          <ac:chgData name="Li, Eric" userId="73f64648-5cc5-4491-b49f-26620bbd76e2" providerId="ADAL" clId="{1488A3C0-4AB8-4942-A4F2-0D6BC2D2FC9C}" dt="2024-02-13T00:45:05.971" v="0" actId="1076"/>
          <ac:grpSpMkLst>
            <pc:docMk/>
            <pc:sldMk cId="78024293" sldId="500"/>
            <ac:grpSpMk id="405508" creationId="{00000000-0000-0000-0000-000000000000}"/>
          </ac:grpSpMkLst>
        </pc:grpChg>
      </pc:sldChg>
      <pc:sldChg chg="modSp mod">
        <pc:chgData name="Li, Eric" userId="73f64648-5cc5-4491-b49f-26620bbd76e2" providerId="ADAL" clId="{1488A3C0-4AB8-4942-A4F2-0D6BC2D2FC9C}" dt="2024-02-13T00:47:34.966" v="118" actId="20577"/>
        <pc:sldMkLst>
          <pc:docMk/>
          <pc:sldMk cId="2576526652" sldId="501"/>
        </pc:sldMkLst>
        <pc:spChg chg="mod">
          <ac:chgData name="Li, Eric" userId="73f64648-5cc5-4491-b49f-26620bbd76e2" providerId="ADAL" clId="{1488A3C0-4AB8-4942-A4F2-0D6BC2D2FC9C}" dt="2024-02-13T00:47:34.966" v="118" actId="20577"/>
          <ac:spMkLst>
            <pc:docMk/>
            <pc:sldMk cId="2576526652" sldId="501"/>
            <ac:spMk id="407555" creationId="{00000000-0000-0000-0000-000000000000}"/>
          </ac:spMkLst>
        </pc:spChg>
      </pc:sldChg>
      <pc:sldChg chg="modSp mod">
        <pc:chgData name="Li, Eric" userId="73f64648-5cc5-4491-b49f-26620bbd76e2" providerId="ADAL" clId="{1488A3C0-4AB8-4942-A4F2-0D6BC2D2FC9C}" dt="2024-02-13T00:47:01.200" v="70" actId="113"/>
        <pc:sldMkLst>
          <pc:docMk/>
          <pc:sldMk cId="1346978629" sldId="502"/>
        </pc:sldMkLst>
        <pc:spChg chg="mod">
          <ac:chgData name="Li, Eric" userId="73f64648-5cc5-4491-b49f-26620bbd76e2" providerId="ADAL" clId="{1488A3C0-4AB8-4942-A4F2-0D6BC2D2FC9C}" dt="2024-02-13T00:47:01.200" v="70" actId="113"/>
          <ac:spMkLst>
            <pc:docMk/>
            <pc:sldMk cId="1346978629" sldId="502"/>
            <ac:spMk id="40960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06D1-980A-4A43-B156-8CDED616832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6EAD-42DF-3042-82FA-CCB15982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9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EA01D-746B-E643-96EC-416FDABDFD2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B43EC-27F7-A44D-98E1-E904141C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3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47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0AFF1-4DC0-4A63-89C0-9F609FE23D24}" type="slidenum">
              <a:rPr lang="en-US"/>
              <a:pPr/>
              <a:t>18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39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DD60E-6CA1-4ADF-BE3C-DB0F313D9B11}" type="slidenum">
              <a:rPr lang="en-US"/>
              <a:pPr/>
              <a:t>19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4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CDD9F-9980-4B2D-999B-C7F919A5E571}" type="slidenum">
              <a:rPr lang="en-US"/>
              <a:pPr/>
              <a:t>20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21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9D62F-0C3D-4A35-A64C-577C9889C9D1}" type="slidenum">
              <a:rPr lang="en-US"/>
              <a:pPr/>
              <a:t>21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33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673F4-9B0A-41AC-BA8F-28E6F875D581}" type="slidenum">
              <a:rPr lang="en-US"/>
              <a:pPr/>
              <a:t>22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1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B3E7E-D36B-41D6-83BF-6A8F58CC3279}" type="slidenum">
              <a:rPr lang="en-US"/>
              <a:pPr/>
              <a:t>23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19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38312-F3B1-4F8B-9EF7-0F198D004371}" type="slidenum">
              <a:rPr lang="en-US"/>
              <a:pPr/>
              <a:t>24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53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BDADA-87C6-4511-9C4D-358265AE99C2}" type="slidenum">
              <a:rPr lang="en-US"/>
              <a:pPr/>
              <a:t>25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2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39C85-1E9A-4DE6-838C-8BAAA30CBC17}" type="slidenum">
              <a:rPr lang="en-US"/>
              <a:pPr/>
              <a:t>26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4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00D17F-1347-475F-876E-7334EBED9ACB}" type="slidenum">
              <a:rPr lang="en-US"/>
              <a:pPr/>
              <a:t>27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55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60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48F28-9353-493B-A1A2-0607F1F9FEFF}" type="slidenum">
              <a:rPr lang="en-US"/>
              <a:pPr/>
              <a:t>28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5F7B1-3B14-407E-B60E-11DA5FD63A77}" type="slidenum">
              <a:rPr lang="en-US"/>
              <a:pPr/>
              <a:t>29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82030-49AC-4884-8855-6AD0C321CAB8}" type="slidenum">
              <a:rPr lang="en-US"/>
              <a:pPr/>
              <a:t>30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67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A62CD-0880-4DD7-B30F-852CC9DE54E9}" type="slidenum">
              <a:rPr lang="en-US"/>
              <a:pPr/>
              <a:t>31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A3E5E-032E-40C4-8092-61A8AE64A66A}" type="slidenum">
              <a:rPr lang="en-US"/>
              <a:pPr/>
              <a:t>32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0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09C0B-8260-4774-827F-DB9D7BD4BFCC}" type="slidenum">
              <a:rPr lang="en-US"/>
              <a:pPr/>
              <a:t>33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10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056F0-ED68-4CA5-BE52-6A3FECB7C948}" type="slidenum">
              <a:rPr lang="en-US"/>
              <a:pPr/>
              <a:t>34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03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042CA-2588-4C75-820B-F2C7E684AF02}" type="slidenum">
              <a:rPr lang="en-US"/>
              <a:pPr/>
              <a:t>35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26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033D3-D078-487F-AC6D-F86CB228500C}" type="slidenum">
              <a:rPr lang="en-US"/>
              <a:pPr/>
              <a:t>36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54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439783-F722-497F-9E29-B5C980C22509}" type="slidenum">
              <a:rPr lang="en-US"/>
              <a:pPr/>
              <a:t>37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75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3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3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A72D6-0C92-4190-957E-41CABD6EE675}" type="slidenum">
              <a:rPr lang="en-US"/>
              <a:pPr/>
              <a:t>14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3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D77851-E43A-4E7F-ABC8-48337156A3C4}" type="slidenum">
              <a:rPr lang="en-US"/>
              <a:pPr/>
              <a:t>15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12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F118D-4CD6-44D0-BD2D-48C5A5B3688C}" type="slidenum">
              <a:rPr lang="en-US"/>
              <a:pPr/>
              <a:t>16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8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894ED6-83DE-4131-A858-EA98C6358905}" type="slidenum">
              <a:rPr lang="en-US"/>
              <a:pPr/>
              <a:t>17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6124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6889"/>
            <a:ext cx="6400800" cy="2516351"/>
          </a:xfr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B3F-47CF-224E-BAA7-DF13ACCF529D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3D5-5BFB-054B-A99B-9345BD7034C5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545B-BB5D-3849-83ED-581BC7D707AE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9FE2-C1DA-3240-9351-F20848682D8F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BD9F-58FC-E64B-BE18-26996B712546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5C6-2DAA-6945-B29E-CC684D9B0BD3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5557-0BF0-184C-AA32-B4AD2FFC7FFF}" type="datetime1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3098-9FEF-3F40-9A04-44962B6B71C6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F859-53E8-3946-B36C-7DA230870D5C}" type="datetime1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6A1-1559-E945-8972-85504D27564B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F93-C756-7448-B557-B8EBC6AA5176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898"/>
            <a:ext cx="8229600" cy="470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86D6-0512-3C49-BE91-655A3803DD6C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7036"/>
            <a:ext cx="9144000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7503-7E41-2146-B268-72FFB530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</p:spPr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FEE5-D291-EB49-8D19-CD239BEE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7"/>
            <a:ext cx="8229600" cy="50117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2: </a:t>
            </a:r>
          </a:p>
          <a:p>
            <a:pPr lvl="1"/>
            <a:r>
              <a:rPr lang="en-US" dirty="0"/>
              <a:t>Teammates Reminder</a:t>
            </a:r>
          </a:p>
          <a:p>
            <a:pPr lvl="1"/>
            <a:r>
              <a:rPr lang="en-US" dirty="0"/>
              <a:t>Final Submission: </a:t>
            </a:r>
            <a:r>
              <a:rPr lang="en-US" strike="sngStrike" dirty="0"/>
              <a:t>Tonight </a:t>
            </a:r>
            <a:r>
              <a:rPr lang="en-US" dirty="0"/>
              <a:t> </a:t>
            </a:r>
            <a:r>
              <a:rPr lang="en-US" b="1" dirty="0"/>
              <a:t>Sunday Night</a:t>
            </a:r>
          </a:p>
          <a:p>
            <a:pPr lvl="2"/>
            <a:r>
              <a:rPr lang="en-US" dirty="0"/>
              <a:t>Refactor/Redesign, Professionalize, Polish</a:t>
            </a:r>
          </a:p>
          <a:p>
            <a:pPr lvl="3"/>
            <a:r>
              <a:rPr lang="en-US" dirty="0"/>
              <a:t>Concurrency is Course Level &amp; Systems Level Objective</a:t>
            </a:r>
          </a:p>
          <a:p>
            <a:pPr lvl="3"/>
            <a:r>
              <a:rPr lang="en-US" dirty="0"/>
              <a:t>See Announcement</a:t>
            </a:r>
          </a:p>
          <a:p>
            <a:r>
              <a:rPr lang="en-US" dirty="0"/>
              <a:t>Project 3:</a:t>
            </a:r>
          </a:p>
          <a:p>
            <a:pPr lvl="1"/>
            <a:r>
              <a:rPr lang="en-US" dirty="0"/>
              <a:t>Coming Up</a:t>
            </a:r>
          </a:p>
          <a:p>
            <a:r>
              <a:rPr lang="en-US" dirty="0"/>
              <a:t>Major Themes:</a:t>
            </a:r>
          </a:p>
          <a:p>
            <a:pPr lvl="1"/>
            <a:r>
              <a:rPr lang="en-US" dirty="0"/>
              <a:t>Concurrency: Lecture done, Project 2 soon</a:t>
            </a:r>
          </a:p>
          <a:p>
            <a:pPr lvl="1"/>
            <a:r>
              <a:rPr lang="en-US" dirty="0"/>
              <a:t>Memory Management: Today, Project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61730-58D1-3F43-9281-EC90A4FD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0E55A7D-A780-DD49-A399-CF576673C2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4" name="Picture 6" descr="D:\b\b4\IBM\02-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" y="1492250"/>
            <a:ext cx="8704896" cy="38282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Scheduling</a:t>
            </a:r>
          </a:p>
        </p:txBody>
      </p:sp>
    </p:spTree>
    <p:extLst>
      <p:ext uri="{BB962C8B-B14F-4D97-AF65-F5344CB8AC3E}">
        <p14:creationId xmlns:p14="http://schemas.microsoft.com/office/powerpoint/2010/main" val="77543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Lottery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Tickets in relationship to priority</a:t>
            </a:r>
          </a:p>
          <a:p>
            <a:r>
              <a:rPr lang="en-US" dirty="0"/>
              <a:t>Averages out to be higher priority scheduled more</a:t>
            </a:r>
          </a:p>
          <a:p>
            <a:r>
              <a:rPr lang="en-US" dirty="0"/>
              <a:t>Cooperative jobs can share tickets</a:t>
            </a:r>
          </a:p>
        </p:txBody>
      </p:sp>
    </p:spTree>
    <p:extLst>
      <p:ext uri="{BB962C8B-B14F-4D97-AF65-F5344CB8AC3E}">
        <p14:creationId xmlns:p14="http://schemas.microsoft.com/office/powerpoint/2010/main" val="157705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i="1" dirty="0"/>
              <a:t>Simplicity</a:t>
            </a:r>
            <a:r>
              <a:rPr lang="en-US" dirty="0"/>
              <a:t> – easy to implement</a:t>
            </a:r>
          </a:p>
          <a:p>
            <a:pPr>
              <a:lnSpc>
                <a:spcPct val="110000"/>
              </a:lnSpc>
            </a:pPr>
            <a:r>
              <a:rPr lang="en-US" i="1" dirty="0"/>
              <a:t>Job latency</a:t>
            </a:r>
            <a:r>
              <a:rPr lang="en-US" dirty="0"/>
              <a:t> – time from start to completion</a:t>
            </a:r>
          </a:p>
          <a:p>
            <a:pPr>
              <a:lnSpc>
                <a:spcPct val="110000"/>
              </a:lnSpc>
            </a:pPr>
            <a:r>
              <a:rPr lang="en-US" i="1" dirty="0"/>
              <a:t>Interactive latency</a:t>
            </a:r>
            <a:r>
              <a:rPr lang="en-US" dirty="0"/>
              <a:t> – time from action start to expected system response</a:t>
            </a:r>
          </a:p>
          <a:p>
            <a:pPr>
              <a:lnSpc>
                <a:spcPct val="110000"/>
              </a:lnSpc>
            </a:pPr>
            <a:r>
              <a:rPr lang="en-US" i="1" dirty="0"/>
              <a:t>Throughput</a:t>
            </a:r>
            <a:r>
              <a:rPr lang="en-US" dirty="0"/>
              <a:t> – number of jobs completed</a:t>
            </a:r>
          </a:p>
          <a:p>
            <a:pPr>
              <a:lnSpc>
                <a:spcPct val="110000"/>
              </a:lnSpc>
            </a:pPr>
            <a:r>
              <a:rPr lang="en-US" i="1" dirty="0"/>
              <a:t>Utilization</a:t>
            </a:r>
            <a:r>
              <a:rPr lang="en-US" dirty="0"/>
              <a:t> – keep processor and/or subset of I/O devices busy</a:t>
            </a:r>
          </a:p>
          <a:p>
            <a:pPr>
              <a:lnSpc>
                <a:spcPct val="110000"/>
              </a:lnSpc>
            </a:pPr>
            <a:r>
              <a:rPr lang="en-US" i="1" dirty="0"/>
              <a:t>Determinism</a:t>
            </a:r>
            <a:r>
              <a:rPr lang="en-US" dirty="0"/>
              <a:t> – ensure that jobs get done before some time or event</a:t>
            </a:r>
          </a:p>
          <a:p>
            <a:pPr>
              <a:lnSpc>
                <a:spcPct val="110000"/>
              </a:lnSpc>
            </a:pPr>
            <a:r>
              <a:rPr lang="en-US" i="1" dirty="0"/>
              <a:t>Fairness</a:t>
            </a:r>
            <a:r>
              <a:rPr lang="en-US" dirty="0"/>
              <a:t> – every job makes progress</a:t>
            </a:r>
          </a:p>
        </p:txBody>
      </p:sp>
    </p:spTree>
    <p:extLst>
      <p:ext uri="{BB962C8B-B14F-4D97-AF65-F5344CB8AC3E}">
        <p14:creationId xmlns:p14="http://schemas.microsoft.com/office/powerpoint/2010/main" val="91409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4" r="1703"/>
          <a:stretch/>
        </p:blipFill>
        <p:spPr>
          <a:xfrm>
            <a:off x="457200" y="1419225"/>
            <a:ext cx="6135817" cy="4706938"/>
          </a:xfrm>
        </p:spPr>
      </p:pic>
      <p:sp>
        <p:nvSpPr>
          <p:cNvPr id="5" name="TextBox 4"/>
          <p:cNvSpPr txBox="1"/>
          <p:nvPr/>
        </p:nvSpPr>
        <p:spPr>
          <a:xfrm>
            <a:off x="6689045" y="3533528"/>
            <a:ext cx="2207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 MBA?</a:t>
            </a:r>
          </a:p>
        </p:txBody>
      </p:sp>
    </p:spTree>
    <p:extLst>
      <p:ext uri="{BB962C8B-B14F-4D97-AF65-F5344CB8AC3E}">
        <p14:creationId xmlns:p14="http://schemas.microsoft.com/office/powerpoint/2010/main" val="132282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the Beginning, There was Batch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Batch systems</a:t>
            </a:r>
          </a:p>
          <a:p>
            <a:pPr lvl="1"/>
            <a:r>
              <a:rPr lang="en-US" dirty="0"/>
              <a:t>One program loaded in physical memory at a time</a:t>
            </a:r>
          </a:p>
          <a:p>
            <a:pPr lvl="1"/>
            <a:r>
              <a:rPr lang="en-US" dirty="0"/>
              <a:t>Runs to completion</a:t>
            </a:r>
          </a:p>
          <a:p>
            <a:r>
              <a:rPr lang="en-US" dirty="0"/>
              <a:t>Job &gt; physical memory? Use overlays</a:t>
            </a:r>
          </a:p>
          <a:p>
            <a:pPr lvl="1"/>
            <a:r>
              <a:rPr lang="en-US" dirty="0"/>
              <a:t>Identify sections of program that </a:t>
            </a:r>
          </a:p>
          <a:p>
            <a:pPr lvl="2"/>
            <a:r>
              <a:rPr lang="en-US" dirty="0"/>
              <a:t>Can run to a result</a:t>
            </a:r>
          </a:p>
          <a:p>
            <a:pPr lvl="2"/>
            <a:r>
              <a:rPr lang="en-US" dirty="0"/>
              <a:t>Can fit into the available memory</a:t>
            </a:r>
          </a:p>
          <a:p>
            <a:pPr lvl="1"/>
            <a:r>
              <a:rPr lang="en-US" dirty="0"/>
              <a:t>Add commands after result to load a new section </a:t>
            </a:r>
          </a:p>
          <a:p>
            <a:pPr lvl="1"/>
            <a:r>
              <a:rPr lang="en-US" dirty="0"/>
              <a:t>Example: passes of a compiler</a:t>
            </a:r>
          </a:p>
        </p:txBody>
      </p:sp>
    </p:spTree>
    <p:extLst>
      <p:ext uri="{BB962C8B-B14F-4D97-AF65-F5344CB8AC3E}">
        <p14:creationId xmlns:p14="http://schemas.microsoft.com/office/powerpoint/2010/main" val="428613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Still Early On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Multiple processes in physical memory at the same time</a:t>
            </a:r>
          </a:p>
          <a:p>
            <a:pPr lvl="1"/>
            <a:r>
              <a:rPr lang="en-US" dirty="0"/>
              <a:t>Fast switching to a ready process</a:t>
            </a:r>
          </a:p>
          <a:p>
            <a:pPr lvl="1"/>
            <a:r>
              <a:rPr lang="en-US" dirty="0"/>
              <a:t>Partition physical memory into multiple pieces</a:t>
            </a:r>
          </a:p>
          <a:p>
            <a:pPr lvl="1"/>
            <a:r>
              <a:rPr lang="en-US" dirty="0"/>
              <a:t>Some modern operating systems </a:t>
            </a:r>
          </a:p>
          <a:p>
            <a:pPr lvl="2"/>
            <a:r>
              <a:rPr lang="en-US" dirty="0"/>
              <a:t>Real-time systems</a:t>
            </a:r>
          </a:p>
          <a:p>
            <a:pPr lvl="2"/>
            <a:r>
              <a:rPr lang="en-US" dirty="0"/>
              <a:t>Embedded systems (mobile phone, automotive processors, etc.)</a:t>
            </a:r>
          </a:p>
          <a:p>
            <a:r>
              <a:rPr lang="en-US" dirty="0"/>
              <a:t>Partition requirements</a:t>
            </a:r>
          </a:p>
          <a:p>
            <a:pPr lvl="1"/>
            <a:r>
              <a:rPr lang="en-US" dirty="0"/>
              <a:t>Protection – keep processes from smashing each other</a:t>
            </a:r>
          </a:p>
          <a:p>
            <a:pPr lvl="1"/>
            <a:r>
              <a:rPr lang="en-US" dirty="0"/>
              <a:t>Fast execution – memory accesses not slowed by protection mechanisms</a:t>
            </a:r>
          </a:p>
          <a:p>
            <a:pPr lvl="1"/>
            <a:r>
              <a:rPr lang="en-US" dirty="0"/>
              <a:t>Fast context switch – can’t take forever to setup mapping of addresses</a:t>
            </a:r>
          </a:p>
        </p:txBody>
      </p:sp>
    </p:spTree>
    <p:extLst>
      <p:ext uri="{BB962C8B-B14F-4D97-AF65-F5344CB8AC3E}">
        <p14:creationId xmlns:p14="http://schemas.microsoft.com/office/powerpoint/2010/main" val="57964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3810000" y="5381300"/>
            <a:ext cx="27432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OS Kernel</a:t>
            </a: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3810000" y="3857300"/>
            <a:ext cx="2743200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E0D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Process 1</a:t>
            </a:r>
          </a:p>
          <a:p>
            <a:pPr algn="ctr">
              <a:spcBef>
                <a:spcPct val="10000"/>
              </a:spcBef>
            </a:pPr>
            <a:endParaRPr lang="en-US"/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3810000" y="2866700"/>
            <a:ext cx="27432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Process 2</a:t>
            </a: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3810000" y="1418900"/>
            <a:ext cx="2743200" cy="4572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 b="1">
                <a:solidFill>
                  <a:srgbClr val="0000CC"/>
                </a:solidFill>
              </a:rPr>
              <a:t>Empty</a:t>
            </a:r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3810000" y="1876100"/>
            <a:ext cx="27432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Process 3</a:t>
            </a:r>
          </a:p>
        </p:txBody>
      </p:sp>
      <p:grpSp>
        <p:nvGrpSpPr>
          <p:cNvPr id="372744" name="Group 8"/>
          <p:cNvGrpSpPr>
            <a:grpSpLocks/>
          </p:cNvGrpSpPr>
          <p:nvPr/>
        </p:nvGrpSpPr>
        <p:grpSpPr bwMode="auto">
          <a:xfrm>
            <a:off x="838200" y="1418900"/>
            <a:ext cx="1670050" cy="4938713"/>
            <a:chOff x="528" y="672"/>
            <a:chExt cx="1052" cy="3111"/>
          </a:xfrm>
        </p:grpSpPr>
        <p:sp>
          <p:nvSpPr>
            <p:cNvPr id="372745" name="Rectangle 9"/>
            <p:cNvSpPr>
              <a:spLocks noChangeArrowheads="1"/>
            </p:cNvSpPr>
            <p:nvPr/>
          </p:nvSpPr>
          <p:spPr bwMode="auto">
            <a:xfrm>
              <a:off x="600" y="3552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0x00000000</a:t>
              </a:r>
            </a:p>
          </p:txBody>
        </p:sp>
        <p:sp>
          <p:nvSpPr>
            <p:cNvPr id="372746" name="Rectangle 10"/>
            <p:cNvSpPr>
              <a:spLocks noChangeArrowheads="1"/>
            </p:cNvSpPr>
            <p:nvPr/>
          </p:nvSpPr>
          <p:spPr bwMode="auto">
            <a:xfrm>
              <a:off x="584" y="672"/>
              <a:ext cx="9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0x0000FFFF</a:t>
              </a:r>
            </a:p>
          </p:txBody>
        </p:sp>
        <p:sp>
          <p:nvSpPr>
            <p:cNvPr id="372747" name="Rectangle 11"/>
            <p:cNvSpPr>
              <a:spLocks noChangeArrowheads="1"/>
            </p:cNvSpPr>
            <p:nvPr/>
          </p:nvSpPr>
          <p:spPr bwMode="auto">
            <a:xfrm>
              <a:off x="528" y="1920"/>
              <a:ext cx="1052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Physical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address space</a:t>
              </a:r>
            </a:p>
          </p:txBody>
        </p:sp>
        <p:sp>
          <p:nvSpPr>
            <p:cNvPr id="372748" name="Line 12"/>
            <p:cNvSpPr>
              <a:spLocks noChangeShapeType="1"/>
            </p:cNvSpPr>
            <p:nvPr/>
          </p:nvSpPr>
          <p:spPr bwMode="auto">
            <a:xfrm flipV="1">
              <a:off x="1054" y="864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2749" name="Line 13"/>
            <p:cNvSpPr>
              <a:spLocks noChangeShapeType="1"/>
            </p:cNvSpPr>
            <p:nvPr/>
          </p:nvSpPr>
          <p:spPr bwMode="auto">
            <a:xfrm>
              <a:off x="1054" y="244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2750" name="Text Box 14"/>
          <p:cNvSpPr txBox="1">
            <a:spLocks noChangeArrowheads="1"/>
          </p:cNvSpPr>
          <p:nvPr/>
        </p:nvSpPr>
        <p:spPr bwMode="auto">
          <a:xfrm>
            <a:off x="6934200" y="5381300"/>
            <a:ext cx="1676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latin typeface="Helvetica"/>
              </a:rPr>
              <a:t>E.g</a:t>
            </a:r>
            <a:r>
              <a:rPr lang="en-US" sz="2400" dirty="0">
                <a:latin typeface="Helvetica"/>
              </a:rPr>
              <a:t>, </a:t>
            </a:r>
            <a:r>
              <a:rPr lang="en-US" sz="2400" i="1" dirty="0">
                <a:latin typeface="Helvetica"/>
              </a:rPr>
              <a:t>OS360</a:t>
            </a:r>
          </a:p>
        </p:txBody>
      </p:sp>
    </p:spTree>
    <p:extLst>
      <p:ext uri="{BB962C8B-B14F-4D97-AF65-F5344CB8AC3E}">
        <p14:creationId xmlns:p14="http://schemas.microsoft.com/office/powerpoint/2010/main" val="11224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Process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Relocate all addresses relative to start of partition</a:t>
            </a:r>
          </a:p>
          <a:p>
            <a:pPr>
              <a:lnSpc>
                <a:spcPct val="110000"/>
              </a:lnSpc>
            </a:pPr>
            <a:r>
              <a:rPr lang="en-US" dirty="0"/>
              <a:t>Memory protection assigned by OS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Block-by-block to physical memory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Base and limit registers</a:t>
            </a:r>
          </a:p>
          <a:p>
            <a:pPr>
              <a:lnSpc>
                <a:spcPct val="110000"/>
              </a:lnSpc>
            </a:pPr>
            <a:r>
              <a:rPr lang="en-US" dirty="0"/>
              <a:t>Once process starts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Partition cannot be moved in memory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63117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Physical Memory – Process 2 terminates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3810000" y="5406450"/>
            <a:ext cx="27432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OS Kernel</a:t>
            </a:r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3810000" y="3882450"/>
            <a:ext cx="2743200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E0D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Process 1</a:t>
            </a:r>
          </a:p>
          <a:p>
            <a:pPr algn="ctr">
              <a:spcBef>
                <a:spcPct val="10000"/>
              </a:spcBef>
            </a:pPr>
            <a:endParaRPr lang="en-US"/>
          </a:p>
        </p:txBody>
      </p:sp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3810000" y="2891850"/>
            <a:ext cx="2743200" cy="990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 b="1">
                <a:solidFill>
                  <a:srgbClr val="0000CC"/>
                </a:solidFill>
              </a:rPr>
              <a:t>Empty</a:t>
            </a:r>
          </a:p>
        </p:txBody>
      </p:sp>
      <p:sp>
        <p:nvSpPr>
          <p:cNvPr id="376838" name="Rectangle 6"/>
          <p:cNvSpPr>
            <a:spLocks noChangeArrowheads="1"/>
          </p:cNvSpPr>
          <p:nvPr/>
        </p:nvSpPr>
        <p:spPr bwMode="auto">
          <a:xfrm>
            <a:off x="3810000" y="1444050"/>
            <a:ext cx="2743200" cy="4572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 b="1">
                <a:solidFill>
                  <a:srgbClr val="0000CC"/>
                </a:solidFill>
              </a:rPr>
              <a:t>Empty</a:t>
            </a:r>
          </a:p>
        </p:txBody>
      </p:sp>
      <p:sp>
        <p:nvSpPr>
          <p:cNvPr id="376839" name="Rectangle 7"/>
          <p:cNvSpPr>
            <a:spLocks noChangeArrowheads="1"/>
          </p:cNvSpPr>
          <p:nvPr/>
        </p:nvSpPr>
        <p:spPr bwMode="auto">
          <a:xfrm>
            <a:off x="3810000" y="1901250"/>
            <a:ext cx="27432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Process 3</a:t>
            </a:r>
          </a:p>
        </p:txBody>
      </p:sp>
      <p:grpSp>
        <p:nvGrpSpPr>
          <p:cNvPr id="376840" name="Group 8"/>
          <p:cNvGrpSpPr>
            <a:grpSpLocks/>
          </p:cNvGrpSpPr>
          <p:nvPr/>
        </p:nvGrpSpPr>
        <p:grpSpPr bwMode="auto">
          <a:xfrm>
            <a:off x="838200" y="1444050"/>
            <a:ext cx="1670050" cy="4938713"/>
            <a:chOff x="528" y="672"/>
            <a:chExt cx="1052" cy="3111"/>
          </a:xfrm>
        </p:grpSpPr>
        <p:sp>
          <p:nvSpPr>
            <p:cNvPr id="376841" name="Rectangle 9"/>
            <p:cNvSpPr>
              <a:spLocks noChangeArrowheads="1"/>
            </p:cNvSpPr>
            <p:nvPr/>
          </p:nvSpPr>
          <p:spPr bwMode="auto">
            <a:xfrm>
              <a:off x="600" y="3552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0x00000000</a:t>
              </a:r>
            </a:p>
          </p:txBody>
        </p:sp>
        <p:sp>
          <p:nvSpPr>
            <p:cNvPr id="376842" name="Rectangle 10"/>
            <p:cNvSpPr>
              <a:spLocks noChangeArrowheads="1"/>
            </p:cNvSpPr>
            <p:nvPr/>
          </p:nvSpPr>
          <p:spPr bwMode="auto">
            <a:xfrm>
              <a:off x="584" y="672"/>
              <a:ext cx="9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0x0000FFFF</a:t>
              </a:r>
            </a:p>
          </p:txBody>
        </p:sp>
        <p:sp>
          <p:nvSpPr>
            <p:cNvPr id="376843" name="Rectangle 11"/>
            <p:cNvSpPr>
              <a:spLocks noChangeArrowheads="1"/>
            </p:cNvSpPr>
            <p:nvPr/>
          </p:nvSpPr>
          <p:spPr bwMode="auto">
            <a:xfrm>
              <a:off x="528" y="1920"/>
              <a:ext cx="1052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Physical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address space</a:t>
              </a:r>
            </a:p>
          </p:txBody>
        </p:sp>
        <p:sp>
          <p:nvSpPr>
            <p:cNvPr id="376844" name="Line 12"/>
            <p:cNvSpPr>
              <a:spLocks noChangeShapeType="1"/>
            </p:cNvSpPr>
            <p:nvPr/>
          </p:nvSpPr>
          <p:spPr bwMode="auto">
            <a:xfrm flipV="1">
              <a:off x="1054" y="864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6845" name="Line 13"/>
            <p:cNvSpPr>
              <a:spLocks noChangeShapeType="1"/>
            </p:cNvSpPr>
            <p:nvPr/>
          </p:nvSpPr>
          <p:spPr bwMode="auto">
            <a:xfrm>
              <a:off x="1054" y="244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060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Process 4 comes along and requires space larger than the largest empty partition? </a:t>
            </a:r>
          </a:p>
          <a:p>
            <a:pPr lvl="2"/>
            <a:r>
              <a:rPr lang="en-US" dirty="0"/>
              <a:t>Wait</a:t>
            </a:r>
          </a:p>
          <a:p>
            <a:pPr lvl="2"/>
            <a:r>
              <a:rPr lang="en-US" dirty="0"/>
              <a:t>Complex resource allocation problem for OS</a:t>
            </a:r>
          </a:p>
          <a:p>
            <a:pPr lvl="2"/>
            <a:r>
              <a:rPr lang="en-US" dirty="0"/>
              <a:t>Potential starvation</a:t>
            </a:r>
          </a:p>
        </p:txBody>
      </p:sp>
    </p:spTree>
    <p:extLst>
      <p:ext uri="{BB962C8B-B14F-4D97-AF65-F5344CB8AC3E}">
        <p14:creationId xmlns:p14="http://schemas.microsoft.com/office/powerpoint/2010/main" val="101869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FCFS Scheduling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tabLst>
                <a:tab pos="3206750" algn="ctr"/>
                <a:tab pos="5035550" algn="ctr"/>
              </a:tabLst>
            </a:pPr>
            <a:r>
              <a:rPr lang="en-US" sz="2000"/>
              <a:t>		</a:t>
            </a:r>
            <a:r>
              <a:rPr lang="en-US" sz="2000" u="sng"/>
              <a:t>Task</a:t>
            </a:r>
            <a:r>
              <a:rPr lang="en-US" sz="2000"/>
              <a:t>	</a:t>
            </a:r>
            <a:r>
              <a:rPr lang="en-US" sz="2000" u="sng"/>
              <a:t>Burst Time</a:t>
            </a:r>
            <a:r>
              <a:rPr lang="en-US" sz="2000"/>
              <a:t>	</a:t>
            </a:r>
          </a:p>
          <a:p>
            <a:pPr>
              <a:lnSpc>
                <a:spcPct val="110000"/>
              </a:lnSpc>
              <a:buFontTx/>
              <a:buNone/>
              <a:tabLst>
                <a:tab pos="3206750" algn="ctr"/>
                <a:tab pos="5035550" algn="ctr"/>
              </a:tabLst>
            </a:pPr>
            <a:r>
              <a:rPr lang="en-US" sz="2000"/>
              <a:t>		</a:t>
            </a:r>
            <a:r>
              <a:rPr lang="en-US" sz="2000" i="1"/>
              <a:t>P</a:t>
            </a:r>
            <a:r>
              <a:rPr lang="en-US" sz="2000" i="1" baseline="-25000"/>
              <a:t>1</a:t>
            </a:r>
            <a:r>
              <a:rPr lang="en-US" sz="2000"/>
              <a:t>	24</a:t>
            </a:r>
          </a:p>
          <a:p>
            <a:pPr>
              <a:lnSpc>
                <a:spcPct val="110000"/>
              </a:lnSpc>
              <a:buFontTx/>
              <a:buNone/>
              <a:tabLst>
                <a:tab pos="3206750" algn="ctr"/>
                <a:tab pos="5035550" algn="ctr"/>
              </a:tabLst>
            </a:pPr>
            <a:r>
              <a:rPr lang="en-US" sz="2000"/>
              <a:t>		</a:t>
            </a:r>
            <a:r>
              <a:rPr lang="en-US" sz="2000" i="1"/>
              <a:t>P</a:t>
            </a:r>
            <a:r>
              <a:rPr lang="en-US" sz="2000" i="1" baseline="-25000"/>
              <a:t>2</a:t>
            </a:r>
            <a:r>
              <a:rPr lang="en-US" sz="2000"/>
              <a:t> 	3</a:t>
            </a:r>
          </a:p>
          <a:p>
            <a:pPr>
              <a:lnSpc>
                <a:spcPct val="110000"/>
              </a:lnSpc>
              <a:buFontTx/>
              <a:buNone/>
              <a:tabLst>
                <a:tab pos="3206750" algn="ctr"/>
                <a:tab pos="5035550" algn="ctr"/>
              </a:tabLst>
            </a:pPr>
            <a:r>
              <a:rPr lang="en-US" sz="2000"/>
              <a:t>		</a:t>
            </a:r>
            <a:r>
              <a:rPr lang="en-US" sz="2000" i="1"/>
              <a:t>P</a:t>
            </a:r>
            <a:r>
              <a:rPr lang="en-US" sz="2000" i="1" baseline="-25000"/>
              <a:t>3</a:t>
            </a:r>
            <a:r>
              <a:rPr lang="en-US" sz="2000"/>
              <a:t>	3 </a:t>
            </a:r>
          </a:p>
          <a:p>
            <a:pPr>
              <a:lnSpc>
                <a:spcPct val="110000"/>
              </a:lnSpc>
              <a:tabLst>
                <a:tab pos="3206750" algn="ctr"/>
                <a:tab pos="5035550" algn="ctr"/>
              </a:tabLst>
            </a:pPr>
            <a:r>
              <a:rPr lang="en-US" sz="2000"/>
              <a:t>Suppose that tasks arrive in the order: </a:t>
            </a:r>
            <a:r>
              <a:rPr lang="en-US" sz="2000" i="1"/>
              <a:t>P</a:t>
            </a:r>
            <a:r>
              <a:rPr lang="en-US" sz="2000" i="1" baseline="-25000"/>
              <a:t>1</a:t>
            </a:r>
            <a:r>
              <a:rPr lang="en-US" sz="2000"/>
              <a:t> , </a:t>
            </a:r>
            <a:r>
              <a:rPr lang="en-US" sz="2000" i="1"/>
              <a:t>P</a:t>
            </a:r>
            <a:r>
              <a:rPr lang="en-US" sz="2000" i="1" baseline="-25000"/>
              <a:t>2</a:t>
            </a:r>
            <a:r>
              <a:rPr lang="en-US" sz="2000"/>
              <a:t> , </a:t>
            </a:r>
            <a:r>
              <a:rPr lang="en-US" sz="2000" i="1"/>
              <a:t>P</a:t>
            </a:r>
            <a:r>
              <a:rPr lang="en-US" sz="2000" i="1" baseline="-25000"/>
              <a:t>3</a:t>
            </a:r>
            <a:r>
              <a:rPr lang="en-US" sz="2000"/>
              <a:t>  </a:t>
            </a:r>
          </a:p>
          <a:p>
            <a:pPr>
              <a:lnSpc>
                <a:spcPct val="110000"/>
              </a:lnSpc>
              <a:tabLst>
                <a:tab pos="3206750" algn="ctr"/>
                <a:tab pos="5035550" algn="ctr"/>
              </a:tabLst>
            </a:pPr>
            <a:r>
              <a:rPr lang="en-US" sz="2000"/>
              <a:t>The time line for the schedule is:–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 lang="en-US" sz="2000"/>
          </a:p>
          <a:p>
            <a:pPr>
              <a:lnSpc>
                <a:spcPct val="110000"/>
              </a:lnSpc>
              <a:tabLst>
                <a:tab pos="3206750" algn="ctr"/>
                <a:tab pos="5035550" algn="ctr"/>
              </a:tabLst>
            </a:pPr>
            <a:r>
              <a:rPr lang="en-US" sz="2000"/>
              <a:t>Waiting time for </a:t>
            </a:r>
            <a:r>
              <a:rPr lang="en-US" sz="2000" i="1"/>
              <a:t>P</a:t>
            </a:r>
            <a:r>
              <a:rPr lang="en-US" sz="2000" i="1" baseline="-25000"/>
              <a:t>1 </a:t>
            </a:r>
            <a:r>
              <a:rPr lang="en-US" sz="2000"/>
              <a:t>= 0;  </a:t>
            </a:r>
            <a:r>
              <a:rPr lang="en-US" sz="2000" i="1"/>
              <a:t>P</a:t>
            </a:r>
            <a:r>
              <a:rPr lang="en-US" sz="2000" i="1" baseline="-25000"/>
              <a:t>2</a:t>
            </a:r>
            <a:r>
              <a:rPr lang="en-US" sz="2000"/>
              <a:t> = 24;  </a:t>
            </a:r>
            <a:r>
              <a:rPr lang="en-US" sz="2000" i="1"/>
              <a:t>P</a:t>
            </a:r>
            <a:r>
              <a:rPr lang="en-US" sz="2000" i="1" baseline="-25000"/>
              <a:t>3</a:t>
            </a:r>
            <a:r>
              <a:rPr lang="en-US" sz="2000"/>
              <a:t> = 27</a:t>
            </a:r>
          </a:p>
          <a:p>
            <a:pPr>
              <a:lnSpc>
                <a:spcPct val="110000"/>
              </a:lnSpc>
              <a:tabLst>
                <a:tab pos="3206750" algn="ctr"/>
                <a:tab pos="5035550" algn="ctr"/>
              </a:tabLst>
            </a:pPr>
            <a:r>
              <a:rPr lang="en-US" sz="2000" i="1"/>
              <a:t>Average waiting time:</a:t>
            </a:r>
            <a:r>
              <a:rPr lang="en-US" sz="2000"/>
              <a:t>  (0 + 24 + 27)/3 = 17</a:t>
            </a:r>
            <a:endParaRPr lang="en-US" sz="20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403475" y="4114800"/>
            <a:ext cx="5556250" cy="1128713"/>
            <a:chOff x="856" y="2688"/>
            <a:chExt cx="3500" cy="71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1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2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3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24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27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30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111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380931" name="Rectangle 3"/>
          <p:cNvSpPr>
            <a:spLocks noChangeArrowheads="1"/>
          </p:cNvSpPr>
          <p:nvPr/>
        </p:nvSpPr>
        <p:spPr bwMode="auto">
          <a:xfrm>
            <a:off x="3810000" y="5419025"/>
            <a:ext cx="27432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OS Kernel</a:t>
            </a: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3810000" y="3895025"/>
            <a:ext cx="2743200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E0D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Process 1</a:t>
            </a:r>
          </a:p>
          <a:p>
            <a:pPr algn="ctr">
              <a:spcBef>
                <a:spcPct val="10000"/>
              </a:spcBef>
            </a:pPr>
            <a:endParaRPr lang="en-US"/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3810000" y="2904425"/>
            <a:ext cx="2743200" cy="990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 b="1">
                <a:solidFill>
                  <a:srgbClr val="0000CC"/>
                </a:solidFill>
              </a:rPr>
              <a:t>Empty</a:t>
            </a: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3810000" y="1456625"/>
            <a:ext cx="2743200" cy="4572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 b="1">
                <a:solidFill>
                  <a:srgbClr val="0000CC"/>
                </a:solidFill>
              </a:rPr>
              <a:t>Empty</a:t>
            </a: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3810000" y="1913825"/>
            <a:ext cx="27432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Process 3</a:t>
            </a: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762000" y="2447225"/>
            <a:ext cx="2743200" cy="1447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 b="1" dirty="0">
                <a:solidFill>
                  <a:srgbClr val="0000CC"/>
                </a:solidFill>
              </a:rPr>
              <a:t>Process 4</a:t>
            </a:r>
          </a:p>
        </p:txBody>
      </p:sp>
    </p:spTree>
    <p:extLst>
      <p:ext uri="{BB962C8B-B14F-4D97-AF65-F5344CB8AC3E}">
        <p14:creationId xmlns:p14="http://schemas.microsoft.com/office/powerpoint/2010/main" val="145052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956E-6 -3.36418E-6 L 0.04408 0.02453 " pathEditMode="relative" ptsTypes="AA">
                                      <p:cBhvr>
                                        <p:cTn id="6" dur="2000" fill="hold"/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Virtual Address: </a:t>
            </a:r>
            <a:r>
              <a:rPr lang="en-US" dirty="0"/>
              <a:t>an address used by the program that is translated by computer into a </a:t>
            </a:r>
            <a:r>
              <a:rPr lang="en-US" i="1" dirty="0"/>
              <a:t>physical address</a:t>
            </a:r>
            <a:r>
              <a:rPr lang="en-US" dirty="0"/>
              <a:t> </a:t>
            </a:r>
            <a:r>
              <a:rPr lang="en-US" b="1" dirty="0">
                <a:solidFill>
                  <a:schemeClr val="folHlink"/>
                </a:solidFill>
              </a:rPr>
              <a:t>each time</a:t>
            </a:r>
            <a:r>
              <a:rPr lang="en-US" dirty="0"/>
              <a:t> it is used</a:t>
            </a:r>
            <a:endParaRPr lang="en-US" i="1" dirty="0"/>
          </a:p>
          <a:p>
            <a:pPr lvl="2"/>
            <a:r>
              <a:rPr lang="en-US" dirty="0"/>
              <a:t>Also called </a:t>
            </a:r>
            <a:r>
              <a:rPr lang="en-US" i="1" dirty="0"/>
              <a:t>Logical Address</a:t>
            </a:r>
            <a:endParaRPr lang="en-US" dirty="0"/>
          </a:p>
          <a:p>
            <a:endParaRPr lang="en-US" i="1" dirty="0"/>
          </a:p>
          <a:p>
            <a:r>
              <a:rPr lang="en-US" dirty="0"/>
              <a:t>When the program utters </a:t>
            </a:r>
            <a:r>
              <a:rPr lang="en-US" sz="2400" b="1" dirty="0">
                <a:latin typeface="Courier New" pitchFamily="49" charset="0"/>
              </a:rPr>
              <a:t>0x00105C</a:t>
            </a:r>
            <a:r>
              <a:rPr lang="en-US" sz="2800" dirty="0"/>
              <a:t>, …</a:t>
            </a:r>
          </a:p>
          <a:p>
            <a:r>
              <a:rPr lang="en-US" dirty="0"/>
              <a:t>… the machine accesses</a:t>
            </a:r>
            <a:r>
              <a:rPr lang="en-US" sz="2800" dirty="0"/>
              <a:t> </a:t>
            </a:r>
            <a:r>
              <a:rPr lang="en-US" sz="2400" b="1" dirty="0">
                <a:latin typeface="Courier New" pitchFamily="49" charset="0"/>
              </a:rPr>
              <a:t>0x01605C</a:t>
            </a:r>
          </a:p>
        </p:txBody>
      </p:sp>
    </p:spTree>
    <p:extLst>
      <p:ext uri="{BB962C8B-B14F-4D97-AF65-F5344CB8AC3E}">
        <p14:creationId xmlns:p14="http://schemas.microsoft.com/office/powerpoint/2010/main" val="4286013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7520"/>
            <a:ext cx="7772400" cy="762000"/>
          </a:xfrm>
        </p:spPr>
        <p:txBody>
          <a:bodyPr/>
          <a:lstStyle/>
          <a:p>
            <a:r>
              <a:rPr lang="en-US" dirty="0"/>
              <a:t>First Implementation 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6536" y="1366350"/>
            <a:ext cx="77724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Base</a:t>
            </a:r>
            <a:r>
              <a:rPr lang="en-US" sz="2800" dirty="0"/>
              <a:t> and </a:t>
            </a:r>
            <a:r>
              <a:rPr lang="en-US" sz="2800" i="1" dirty="0"/>
              <a:t>Limit</a:t>
            </a:r>
            <a:r>
              <a:rPr lang="en-US" sz="2800" dirty="0"/>
              <a:t> registers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Base</a:t>
            </a:r>
            <a:r>
              <a:rPr lang="en-US" sz="2400" dirty="0"/>
              <a:t> is automatically added to all addresses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Limit</a:t>
            </a:r>
            <a:r>
              <a:rPr lang="en-US" sz="2400" dirty="0"/>
              <a:t> is checked on all memory references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Introduced in minicomputers of early 1970s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Loaded by OS at each context switch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1638935" y="5252550"/>
            <a:ext cx="962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600" b="1"/>
              <a:t>logical</a:t>
            </a:r>
          </a:p>
          <a:p>
            <a:pPr algn="r" eaLnBrk="1" hangingPunct="1"/>
            <a:r>
              <a:rPr lang="en-US" sz="1600" b="1"/>
              <a:t>address</a:t>
            </a:r>
          </a:p>
        </p:txBody>
      </p:sp>
      <p:sp>
        <p:nvSpPr>
          <p:cNvPr id="385030" name="Line 6"/>
          <p:cNvSpPr>
            <a:spLocks noChangeShapeType="1"/>
          </p:cNvSpPr>
          <p:nvPr/>
        </p:nvSpPr>
        <p:spPr bwMode="auto">
          <a:xfrm>
            <a:off x="1692910" y="5252550"/>
            <a:ext cx="121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31" name="Rectangle 7"/>
          <p:cNvSpPr>
            <a:spLocks noChangeArrowheads="1"/>
          </p:cNvSpPr>
          <p:nvPr/>
        </p:nvSpPr>
        <p:spPr bwMode="auto">
          <a:xfrm rot="2700000">
            <a:off x="4725286" y="4941525"/>
            <a:ext cx="596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5032" name="Rectangle 8"/>
          <p:cNvSpPr>
            <a:spLocks noChangeArrowheads="1"/>
          </p:cNvSpPr>
          <p:nvPr/>
        </p:nvSpPr>
        <p:spPr bwMode="auto">
          <a:xfrm>
            <a:off x="4344286" y="3874725"/>
            <a:ext cx="1450975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33" name="Rectangle 9"/>
          <p:cNvSpPr>
            <a:spLocks noChangeArrowheads="1"/>
          </p:cNvSpPr>
          <p:nvPr/>
        </p:nvSpPr>
        <p:spPr bwMode="auto">
          <a:xfrm>
            <a:off x="4320474" y="3930288"/>
            <a:ext cx="1485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/>
              </a:rPr>
              <a:t>Limit </a:t>
            </a:r>
            <a:r>
              <a:rPr lang="en-US" sz="2400" dirty="0" err="1">
                <a:solidFill>
                  <a:schemeClr val="bg1"/>
                </a:solidFill>
                <a:latin typeface="Helvetica"/>
              </a:rPr>
              <a:t>Reg</a:t>
            </a:r>
            <a:endParaRPr lang="en-US" sz="2400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385034" name="Rectangle 10"/>
          <p:cNvSpPr>
            <a:spLocks noChangeArrowheads="1"/>
          </p:cNvSpPr>
          <p:nvPr/>
        </p:nvSpPr>
        <p:spPr bwMode="auto">
          <a:xfrm>
            <a:off x="4853874" y="4995500"/>
            <a:ext cx="365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Helvetica"/>
              </a:rPr>
              <a:t>&lt;</a:t>
            </a:r>
          </a:p>
        </p:txBody>
      </p:sp>
      <p:sp>
        <p:nvSpPr>
          <p:cNvPr id="385035" name="Line 11"/>
          <p:cNvSpPr>
            <a:spLocks noChangeShapeType="1"/>
          </p:cNvSpPr>
          <p:nvPr/>
        </p:nvSpPr>
        <p:spPr bwMode="auto">
          <a:xfrm>
            <a:off x="5023736" y="5620975"/>
            <a:ext cx="635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36" name="Rectangle 12"/>
          <p:cNvSpPr>
            <a:spLocks noChangeArrowheads="1"/>
          </p:cNvSpPr>
          <p:nvPr/>
        </p:nvSpPr>
        <p:spPr bwMode="auto">
          <a:xfrm>
            <a:off x="4642736" y="5925775"/>
            <a:ext cx="839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latin typeface="Helvetica"/>
              </a:rPr>
              <a:t>error</a:t>
            </a:r>
          </a:p>
        </p:txBody>
      </p:sp>
      <p:sp>
        <p:nvSpPr>
          <p:cNvPr id="385037" name="Rectangle 13"/>
          <p:cNvSpPr>
            <a:spLocks noChangeArrowheads="1"/>
          </p:cNvSpPr>
          <p:nvPr/>
        </p:nvSpPr>
        <p:spPr bwMode="auto">
          <a:xfrm>
            <a:off x="5082474" y="5452700"/>
            <a:ext cx="5286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latin typeface="Helvetica"/>
              </a:rPr>
              <a:t>no</a:t>
            </a:r>
          </a:p>
        </p:txBody>
      </p:sp>
      <p:sp>
        <p:nvSpPr>
          <p:cNvPr id="385038" name="Line 14"/>
          <p:cNvSpPr>
            <a:spLocks noChangeShapeType="1"/>
          </p:cNvSpPr>
          <p:nvPr/>
        </p:nvSpPr>
        <p:spPr bwMode="auto">
          <a:xfrm>
            <a:off x="3623583" y="5252550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39" name="Line 15"/>
          <p:cNvSpPr>
            <a:spLocks noChangeShapeType="1"/>
          </p:cNvSpPr>
          <p:nvPr/>
        </p:nvSpPr>
        <p:spPr bwMode="auto">
          <a:xfrm>
            <a:off x="5023736" y="4401775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40" name="Rectangle 16"/>
          <p:cNvSpPr>
            <a:spLocks noChangeArrowheads="1"/>
          </p:cNvSpPr>
          <p:nvPr/>
        </p:nvSpPr>
        <p:spPr bwMode="auto">
          <a:xfrm>
            <a:off x="2645683" y="3887300"/>
            <a:ext cx="159385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5041" name="Rectangle 17"/>
          <p:cNvSpPr>
            <a:spLocks noChangeArrowheads="1"/>
          </p:cNvSpPr>
          <p:nvPr/>
        </p:nvSpPr>
        <p:spPr bwMode="auto">
          <a:xfrm>
            <a:off x="2621871" y="3942863"/>
            <a:ext cx="16224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Helvetica"/>
              </a:rPr>
              <a:t>Reloc</a:t>
            </a:r>
            <a:r>
              <a:rPr lang="en-US" sz="2400" dirty="0">
                <a:solidFill>
                  <a:schemeClr val="bg1"/>
                </a:solidFill>
                <a:latin typeface="Hel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"/>
              </a:rPr>
              <a:t>Reg</a:t>
            </a:r>
            <a:endParaRPr lang="en-US" sz="2400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385042" name="Line 18"/>
          <p:cNvSpPr>
            <a:spLocks noChangeShapeType="1"/>
          </p:cNvSpPr>
          <p:nvPr/>
        </p:nvSpPr>
        <p:spPr bwMode="auto">
          <a:xfrm>
            <a:off x="5502910" y="525255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43" name="Line 19"/>
          <p:cNvSpPr>
            <a:spLocks noChangeShapeType="1"/>
          </p:cNvSpPr>
          <p:nvPr/>
        </p:nvSpPr>
        <p:spPr bwMode="auto">
          <a:xfrm>
            <a:off x="3325133" y="4414350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44" name="Oval 20"/>
          <p:cNvSpPr>
            <a:spLocks noChangeArrowheads="1"/>
          </p:cNvSpPr>
          <p:nvPr/>
        </p:nvSpPr>
        <p:spPr bwMode="auto">
          <a:xfrm>
            <a:off x="2950483" y="4877900"/>
            <a:ext cx="673100" cy="749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45" name="Rectangle 21"/>
          <p:cNvSpPr>
            <a:spLocks noChangeArrowheads="1"/>
          </p:cNvSpPr>
          <p:nvPr/>
        </p:nvSpPr>
        <p:spPr bwMode="auto">
          <a:xfrm>
            <a:off x="3104979" y="4982925"/>
            <a:ext cx="365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"/>
              </a:rPr>
              <a:t>+</a:t>
            </a:r>
          </a:p>
        </p:txBody>
      </p:sp>
      <p:sp>
        <p:nvSpPr>
          <p:cNvPr id="385046" name="Rectangle 22"/>
          <p:cNvSpPr>
            <a:spLocks noChangeArrowheads="1"/>
          </p:cNvSpPr>
          <p:nvPr/>
        </p:nvSpPr>
        <p:spPr bwMode="auto">
          <a:xfrm>
            <a:off x="5473792" y="4764518"/>
            <a:ext cx="6651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latin typeface="Helvetica"/>
              </a:rPr>
              <a:t>yes</a:t>
            </a:r>
          </a:p>
        </p:txBody>
      </p:sp>
      <p:sp>
        <p:nvSpPr>
          <p:cNvPr id="385047" name="Rectangle 23"/>
          <p:cNvSpPr>
            <a:spLocks noChangeArrowheads="1"/>
          </p:cNvSpPr>
          <p:nvPr/>
        </p:nvSpPr>
        <p:spPr bwMode="auto">
          <a:xfrm>
            <a:off x="6150610" y="5328750"/>
            <a:ext cx="9969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/>
              <a:t>physical</a:t>
            </a:r>
          </a:p>
          <a:p>
            <a:r>
              <a:rPr lang="en-US" sz="1600" b="1" dirty="0"/>
              <a:t>address</a:t>
            </a:r>
          </a:p>
        </p:txBody>
      </p:sp>
      <p:sp>
        <p:nvSpPr>
          <p:cNvPr id="385048" name="Rectangle 24"/>
          <p:cNvSpPr>
            <a:spLocks noChangeArrowheads="1"/>
          </p:cNvSpPr>
          <p:nvPr/>
        </p:nvSpPr>
        <p:spPr bwMode="auto">
          <a:xfrm>
            <a:off x="7407910" y="3652350"/>
            <a:ext cx="1206500" cy="3035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dirty="0">
                <a:solidFill>
                  <a:schemeClr val="bg1"/>
                </a:solidFill>
                <a:latin typeface="Helvetica"/>
              </a:rPr>
              <a:t>Physical</a:t>
            </a:r>
            <a:br>
              <a:rPr lang="en-US" sz="2400" dirty="0">
                <a:solidFill>
                  <a:schemeClr val="bg1"/>
                </a:solidFill>
                <a:latin typeface="Helvetica"/>
              </a:rPr>
            </a:br>
            <a:r>
              <a:rPr lang="en-US" sz="2400" dirty="0">
                <a:solidFill>
                  <a:schemeClr val="bg1"/>
                </a:solidFill>
                <a:latin typeface="Helvetica"/>
              </a:rPr>
              <a:t>Memory</a:t>
            </a:r>
          </a:p>
        </p:txBody>
      </p:sp>
      <p:sp>
        <p:nvSpPr>
          <p:cNvPr id="385049" name="Rectangle 25"/>
          <p:cNvSpPr>
            <a:spLocks noChangeArrowheads="1"/>
          </p:cNvSpPr>
          <p:nvPr/>
        </p:nvSpPr>
        <p:spPr bwMode="auto">
          <a:xfrm>
            <a:off x="2607310" y="3728550"/>
            <a:ext cx="3603625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50" name="Rectangle 26"/>
          <p:cNvSpPr>
            <a:spLocks noChangeArrowheads="1"/>
          </p:cNvSpPr>
          <p:nvPr/>
        </p:nvSpPr>
        <p:spPr bwMode="auto">
          <a:xfrm>
            <a:off x="556260" y="5030300"/>
            <a:ext cx="12065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dirty="0">
                <a:solidFill>
                  <a:schemeClr val="bg1"/>
                </a:solidFill>
                <a:latin typeface="Helvetica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52696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3810000" y="5519625"/>
            <a:ext cx="27432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OS Kernel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3810000" y="3995625"/>
            <a:ext cx="2743200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E0D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Process 1</a:t>
            </a:r>
          </a:p>
          <a:p>
            <a:pPr algn="ctr">
              <a:spcBef>
                <a:spcPct val="10000"/>
              </a:spcBef>
            </a:pPr>
            <a:endParaRPr lang="en-US"/>
          </a:p>
        </p:txBody>
      </p:sp>
      <p:sp>
        <p:nvSpPr>
          <p:cNvPr id="387077" name="Rectangle 5"/>
          <p:cNvSpPr>
            <a:spLocks noChangeArrowheads="1"/>
          </p:cNvSpPr>
          <p:nvPr/>
        </p:nvSpPr>
        <p:spPr bwMode="auto">
          <a:xfrm>
            <a:off x="3810000" y="3005025"/>
            <a:ext cx="2743200" cy="990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 b="1">
                <a:solidFill>
                  <a:srgbClr val="0000CC"/>
                </a:solidFill>
              </a:rPr>
              <a:t>Empty</a:t>
            </a:r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3810000" y="1557225"/>
            <a:ext cx="2743200" cy="4572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 b="1">
                <a:solidFill>
                  <a:srgbClr val="0000CC"/>
                </a:solidFill>
              </a:rPr>
              <a:t>Empty</a:t>
            </a:r>
          </a:p>
        </p:txBody>
      </p:sp>
      <p:sp>
        <p:nvSpPr>
          <p:cNvPr id="387079" name="Rectangle 7"/>
          <p:cNvSpPr>
            <a:spLocks noChangeArrowheads="1"/>
          </p:cNvSpPr>
          <p:nvPr/>
        </p:nvSpPr>
        <p:spPr bwMode="auto">
          <a:xfrm>
            <a:off x="3810000" y="2014425"/>
            <a:ext cx="27432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Process 3</a:t>
            </a:r>
          </a:p>
        </p:txBody>
      </p:sp>
      <p:sp>
        <p:nvSpPr>
          <p:cNvPr id="387080" name="Text Box 8"/>
          <p:cNvSpPr txBox="1">
            <a:spLocks noChangeArrowheads="1"/>
          </p:cNvSpPr>
          <p:nvPr/>
        </p:nvSpPr>
        <p:spPr bwMode="auto">
          <a:xfrm>
            <a:off x="7213600" y="2827225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chemeClr val="folHlink"/>
                </a:solidFill>
              </a:rPr>
              <a:t>Base</a:t>
            </a:r>
          </a:p>
        </p:txBody>
      </p:sp>
      <p:sp>
        <p:nvSpPr>
          <p:cNvPr id="387081" name="Text Box 9"/>
          <p:cNvSpPr txBox="1">
            <a:spLocks noChangeArrowheads="1"/>
          </p:cNvSpPr>
          <p:nvPr/>
        </p:nvSpPr>
        <p:spPr bwMode="auto">
          <a:xfrm>
            <a:off x="7215188" y="1836625"/>
            <a:ext cx="788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chemeClr val="folHlink"/>
                </a:solidFill>
              </a:rPr>
              <a:t>Limit</a:t>
            </a:r>
          </a:p>
        </p:txBody>
      </p:sp>
      <p:sp>
        <p:nvSpPr>
          <p:cNvPr id="387082" name="Line 10"/>
          <p:cNvSpPr>
            <a:spLocks noChangeShapeType="1"/>
          </p:cNvSpPr>
          <p:nvPr/>
        </p:nvSpPr>
        <p:spPr bwMode="auto">
          <a:xfrm flipH="1">
            <a:off x="6553200" y="30050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083" name="Line 11"/>
          <p:cNvSpPr>
            <a:spLocks noChangeShapeType="1"/>
          </p:cNvSpPr>
          <p:nvPr/>
        </p:nvSpPr>
        <p:spPr bwMode="auto">
          <a:xfrm flipH="1">
            <a:off x="6553200" y="20144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7084" name="Group 12"/>
          <p:cNvGrpSpPr>
            <a:grpSpLocks/>
          </p:cNvGrpSpPr>
          <p:nvPr/>
        </p:nvGrpSpPr>
        <p:grpSpPr bwMode="auto">
          <a:xfrm>
            <a:off x="1558925" y="1557225"/>
            <a:ext cx="1670050" cy="4938713"/>
            <a:chOff x="528" y="672"/>
            <a:chExt cx="1052" cy="3111"/>
          </a:xfrm>
        </p:grpSpPr>
        <p:sp>
          <p:nvSpPr>
            <p:cNvPr id="387085" name="Rectangle 13"/>
            <p:cNvSpPr>
              <a:spLocks noChangeArrowheads="1"/>
            </p:cNvSpPr>
            <p:nvPr/>
          </p:nvSpPr>
          <p:spPr bwMode="auto">
            <a:xfrm>
              <a:off x="600" y="3552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0x00000000</a:t>
              </a:r>
            </a:p>
          </p:txBody>
        </p:sp>
        <p:sp>
          <p:nvSpPr>
            <p:cNvPr id="387086" name="Rectangle 14"/>
            <p:cNvSpPr>
              <a:spLocks noChangeArrowheads="1"/>
            </p:cNvSpPr>
            <p:nvPr/>
          </p:nvSpPr>
          <p:spPr bwMode="auto">
            <a:xfrm>
              <a:off x="584" y="672"/>
              <a:ext cx="9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0x0000FFFF</a:t>
              </a:r>
            </a:p>
          </p:txBody>
        </p:sp>
        <p:sp>
          <p:nvSpPr>
            <p:cNvPr id="387087" name="Rectangle 15"/>
            <p:cNvSpPr>
              <a:spLocks noChangeArrowheads="1"/>
            </p:cNvSpPr>
            <p:nvPr/>
          </p:nvSpPr>
          <p:spPr bwMode="auto">
            <a:xfrm>
              <a:off x="528" y="1920"/>
              <a:ext cx="1052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Physical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address space</a:t>
              </a:r>
            </a:p>
          </p:txBody>
        </p:sp>
        <p:sp>
          <p:nvSpPr>
            <p:cNvPr id="387088" name="Line 16"/>
            <p:cNvSpPr>
              <a:spLocks noChangeShapeType="1"/>
            </p:cNvSpPr>
            <p:nvPr/>
          </p:nvSpPr>
          <p:spPr bwMode="auto">
            <a:xfrm flipV="1">
              <a:off x="1054" y="864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7089" name="Line 17"/>
            <p:cNvSpPr>
              <a:spLocks noChangeShapeType="1"/>
            </p:cNvSpPr>
            <p:nvPr/>
          </p:nvSpPr>
          <p:spPr bwMode="auto">
            <a:xfrm>
              <a:off x="1054" y="244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 relocation of program addresses at load time</a:t>
            </a:r>
          </a:p>
          <a:p>
            <a:pPr lvl="1"/>
            <a:r>
              <a:rPr lang="en-US" dirty="0"/>
              <a:t>All addresses relative to zero!</a:t>
            </a:r>
          </a:p>
          <a:p>
            <a:r>
              <a:rPr lang="en-US" dirty="0"/>
              <a:t>Built-in protection provided by </a:t>
            </a:r>
            <a:r>
              <a:rPr lang="en-US" i="1" dirty="0"/>
              <a:t>Limit</a:t>
            </a:r>
          </a:p>
          <a:p>
            <a:pPr lvl="1"/>
            <a:r>
              <a:rPr lang="en-US" dirty="0"/>
              <a:t>No physical protection per page or block</a:t>
            </a:r>
          </a:p>
          <a:p>
            <a:r>
              <a:rPr lang="en-US" dirty="0"/>
              <a:t>Fast execution</a:t>
            </a:r>
          </a:p>
          <a:p>
            <a:pPr lvl="1"/>
            <a:r>
              <a:rPr lang="en-US" dirty="0"/>
              <a:t>Addition and limit check at hardware speeds within each instruction</a:t>
            </a:r>
          </a:p>
          <a:p>
            <a:r>
              <a:rPr lang="en-US" dirty="0"/>
              <a:t>Fast context switch</a:t>
            </a:r>
          </a:p>
          <a:p>
            <a:pPr lvl="1"/>
            <a:r>
              <a:rPr lang="en-US" dirty="0"/>
              <a:t>Need only change base and limit registers</a:t>
            </a:r>
          </a:p>
          <a:p>
            <a:r>
              <a:rPr lang="en-US" dirty="0"/>
              <a:t>Partition can be suspended and moved at any time</a:t>
            </a:r>
          </a:p>
          <a:p>
            <a:pPr lvl="1"/>
            <a:r>
              <a:rPr lang="en-US" dirty="0"/>
              <a:t>Process is unaware of change</a:t>
            </a:r>
          </a:p>
          <a:p>
            <a:pPr lvl="1"/>
            <a:r>
              <a:rPr lang="en-US" dirty="0"/>
              <a:t>Potentially expensive for large processes due to copy costs!</a:t>
            </a:r>
          </a:p>
        </p:txBody>
      </p:sp>
    </p:spTree>
    <p:extLst>
      <p:ext uri="{BB962C8B-B14F-4D97-AF65-F5344CB8AC3E}">
        <p14:creationId xmlns:p14="http://schemas.microsoft.com/office/powerpoint/2010/main" val="1854936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3810000" y="5481900"/>
            <a:ext cx="27432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OS Kernel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3810000" y="3957900"/>
            <a:ext cx="2743200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E0D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Process 1</a:t>
            </a:r>
          </a:p>
          <a:p>
            <a:pPr algn="ctr">
              <a:spcBef>
                <a:spcPct val="10000"/>
              </a:spcBef>
            </a:pPr>
            <a:endParaRPr lang="en-US"/>
          </a:p>
        </p:txBody>
      </p:sp>
      <p:grpSp>
        <p:nvGrpSpPr>
          <p:cNvPr id="391173" name="Group 5"/>
          <p:cNvGrpSpPr>
            <a:grpSpLocks/>
          </p:cNvGrpSpPr>
          <p:nvPr/>
        </p:nvGrpSpPr>
        <p:grpSpPr bwMode="auto">
          <a:xfrm>
            <a:off x="3810000" y="2789500"/>
            <a:ext cx="4197350" cy="1387475"/>
            <a:chOff x="2400" y="848"/>
            <a:chExt cx="2644" cy="874"/>
          </a:xfrm>
        </p:grpSpPr>
        <p:sp>
          <p:nvSpPr>
            <p:cNvPr id="391174" name="Rectangle 6"/>
            <p:cNvSpPr>
              <a:spLocks noChangeArrowheads="1"/>
            </p:cNvSpPr>
            <p:nvPr/>
          </p:nvSpPr>
          <p:spPr bwMode="auto">
            <a:xfrm>
              <a:off x="2400" y="960"/>
              <a:ext cx="1728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/>
                <a:t>Process 3</a:t>
              </a:r>
            </a:p>
          </p:txBody>
        </p:sp>
        <p:sp>
          <p:nvSpPr>
            <p:cNvPr id="391175" name="Text Box 7"/>
            <p:cNvSpPr txBox="1">
              <a:spLocks noChangeArrowheads="1"/>
            </p:cNvSpPr>
            <p:nvPr/>
          </p:nvSpPr>
          <p:spPr bwMode="auto">
            <a:xfrm>
              <a:off x="4545" y="147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</a:rPr>
                <a:t>Base</a:t>
              </a:r>
            </a:p>
          </p:txBody>
        </p:sp>
        <p:sp>
          <p:nvSpPr>
            <p:cNvPr id="391176" name="Text Box 8"/>
            <p:cNvSpPr txBox="1">
              <a:spLocks noChangeArrowheads="1"/>
            </p:cNvSpPr>
            <p:nvPr/>
          </p:nvSpPr>
          <p:spPr bwMode="auto">
            <a:xfrm>
              <a:off x="4546" y="848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</a:rPr>
                <a:t>Limit</a:t>
              </a:r>
            </a:p>
          </p:txBody>
        </p:sp>
        <p:sp>
          <p:nvSpPr>
            <p:cNvPr id="391177" name="Line 9"/>
            <p:cNvSpPr>
              <a:spLocks noChangeShapeType="1"/>
            </p:cNvSpPr>
            <p:nvPr/>
          </p:nvSpPr>
          <p:spPr bwMode="auto">
            <a:xfrm flipH="1">
              <a:off x="4128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78" name="Line 10"/>
            <p:cNvSpPr>
              <a:spLocks noChangeShapeType="1"/>
            </p:cNvSpPr>
            <p:nvPr/>
          </p:nvSpPr>
          <p:spPr bwMode="auto">
            <a:xfrm flipH="1">
              <a:off x="412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1179" name="Rectangle 11"/>
          <p:cNvSpPr>
            <a:spLocks noChangeArrowheads="1"/>
          </p:cNvSpPr>
          <p:nvPr/>
        </p:nvSpPr>
        <p:spPr bwMode="auto">
          <a:xfrm>
            <a:off x="3810000" y="1519500"/>
            <a:ext cx="2743200" cy="1447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 b="1">
                <a:solidFill>
                  <a:srgbClr val="0000CC"/>
                </a:solidFill>
              </a:rPr>
              <a:t>Process 4</a:t>
            </a:r>
          </a:p>
        </p:txBody>
      </p:sp>
      <p:grpSp>
        <p:nvGrpSpPr>
          <p:cNvPr id="391180" name="Group 12"/>
          <p:cNvGrpSpPr>
            <a:grpSpLocks/>
          </p:cNvGrpSpPr>
          <p:nvPr/>
        </p:nvGrpSpPr>
        <p:grpSpPr bwMode="auto">
          <a:xfrm>
            <a:off x="838200" y="1519500"/>
            <a:ext cx="1670050" cy="4938713"/>
            <a:chOff x="528" y="672"/>
            <a:chExt cx="1052" cy="3111"/>
          </a:xfrm>
        </p:grpSpPr>
        <p:sp>
          <p:nvSpPr>
            <p:cNvPr id="391181" name="Rectangle 13"/>
            <p:cNvSpPr>
              <a:spLocks noChangeArrowheads="1"/>
            </p:cNvSpPr>
            <p:nvPr/>
          </p:nvSpPr>
          <p:spPr bwMode="auto">
            <a:xfrm>
              <a:off x="600" y="3552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0x00000000</a:t>
              </a:r>
            </a:p>
          </p:txBody>
        </p:sp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584" y="672"/>
              <a:ext cx="9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0x0000FFFF</a:t>
              </a:r>
            </a:p>
          </p:txBody>
        </p:sp>
        <p:sp>
          <p:nvSpPr>
            <p:cNvPr id="391183" name="Rectangle 15"/>
            <p:cNvSpPr>
              <a:spLocks noChangeArrowheads="1"/>
            </p:cNvSpPr>
            <p:nvPr/>
          </p:nvSpPr>
          <p:spPr bwMode="auto">
            <a:xfrm>
              <a:off x="528" y="1920"/>
              <a:ext cx="1052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Physical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address space</a:t>
              </a:r>
            </a:p>
          </p:txBody>
        </p:sp>
        <p:sp>
          <p:nvSpPr>
            <p:cNvPr id="391184" name="Line 16"/>
            <p:cNvSpPr>
              <a:spLocks noChangeShapeType="1"/>
            </p:cNvSpPr>
            <p:nvPr/>
          </p:nvSpPr>
          <p:spPr bwMode="auto">
            <a:xfrm flipV="1">
              <a:off x="1054" y="864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1185" name="Line 17"/>
            <p:cNvSpPr>
              <a:spLocks noChangeShapeType="1"/>
            </p:cNvSpPr>
            <p:nvPr/>
          </p:nvSpPr>
          <p:spPr bwMode="auto">
            <a:xfrm>
              <a:off x="1054" y="244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37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24303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3810000" y="5507050"/>
            <a:ext cx="27432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OS Kernel</a:t>
            </a:r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3810000" y="3983050"/>
            <a:ext cx="2743200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E0D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Process 1</a:t>
            </a:r>
          </a:p>
          <a:p>
            <a:pPr algn="ctr">
              <a:spcBef>
                <a:spcPct val="10000"/>
              </a:spcBef>
            </a:pPr>
            <a:endParaRPr lang="en-US"/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3810000" y="2992450"/>
            <a:ext cx="2743200" cy="990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 b="1">
                <a:solidFill>
                  <a:srgbClr val="0000CC"/>
                </a:solidFill>
              </a:rPr>
              <a:t>Empty</a:t>
            </a:r>
          </a:p>
        </p:txBody>
      </p:sp>
      <p:sp>
        <p:nvSpPr>
          <p:cNvPr id="395270" name="Rectangle 6"/>
          <p:cNvSpPr>
            <a:spLocks noChangeArrowheads="1"/>
          </p:cNvSpPr>
          <p:nvPr/>
        </p:nvSpPr>
        <p:spPr bwMode="auto">
          <a:xfrm>
            <a:off x="3810000" y="1544650"/>
            <a:ext cx="2743200" cy="4572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 b="1">
                <a:solidFill>
                  <a:srgbClr val="0000CC"/>
                </a:solidFill>
              </a:rPr>
              <a:t>Empty</a:t>
            </a:r>
          </a:p>
        </p:txBody>
      </p:sp>
      <p:sp>
        <p:nvSpPr>
          <p:cNvPr id="395271" name="Rectangle 7"/>
          <p:cNvSpPr>
            <a:spLocks noChangeArrowheads="1"/>
          </p:cNvSpPr>
          <p:nvPr/>
        </p:nvSpPr>
        <p:spPr bwMode="auto">
          <a:xfrm>
            <a:off x="3810000" y="2001850"/>
            <a:ext cx="27432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Process 3</a:t>
            </a:r>
          </a:p>
        </p:txBody>
      </p:sp>
      <p:sp>
        <p:nvSpPr>
          <p:cNvPr id="395272" name="Text Box 8"/>
          <p:cNvSpPr txBox="1">
            <a:spLocks noChangeArrowheads="1"/>
          </p:cNvSpPr>
          <p:nvPr/>
        </p:nvSpPr>
        <p:spPr bwMode="auto">
          <a:xfrm>
            <a:off x="7213600" y="281465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chemeClr val="folHlink"/>
                </a:solidFill>
              </a:rPr>
              <a:t>Base</a:t>
            </a:r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7215188" y="1824050"/>
            <a:ext cx="788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chemeClr val="folHlink"/>
                </a:solidFill>
              </a:rPr>
              <a:t>Limit</a:t>
            </a:r>
          </a:p>
        </p:txBody>
      </p:sp>
      <p:sp>
        <p:nvSpPr>
          <p:cNvPr id="395274" name="Line 10"/>
          <p:cNvSpPr>
            <a:spLocks noChangeShapeType="1"/>
          </p:cNvSpPr>
          <p:nvPr/>
        </p:nvSpPr>
        <p:spPr bwMode="auto">
          <a:xfrm flipH="1">
            <a:off x="6553200" y="29924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275" name="Line 11"/>
          <p:cNvSpPr>
            <a:spLocks noChangeShapeType="1"/>
          </p:cNvSpPr>
          <p:nvPr/>
        </p:nvSpPr>
        <p:spPr bwMode="auto">
          <a:xfrm flipH="1">
            <a:off x="6553200" y="20018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5276" name="Group 12"/>
          <p:cNvGrpSpPr>
            <a:grpSpLocks/>
          </p:cNvGrpSpPr>
          <p:nvPr/>
        </p:nvGrpSpPr>
        <p:grpSpPr bwMode="auto">
          <a:xfrm>
            <a:off x="1558925" y="1544650"/>
            <a:ext cx="1670050" cy="4938713"/>
            <a:chOff x="528" y="672"/>
            <a:chExt cx="1052" cy="3111"/>
          </a:xfrm>
        </p:grpSpPr>
        <p:sp>
          <p:nvSpPr>
            <p:cNvPr id="395277" name="Rectangle 13"/>
            <p:cNvSpPr>
              <a:spLocks noChangeArrowheads="1"/>
            </p:cNvSpPr>
            <p:nvPr/>
          </p:nvSpPr>
          <p:spPr bwMode="auto">
            <a:xfrm>
              <a:off x="600" y="3552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0x00000000</a:t>
              </a:r>
            </a:p>
          </p:txBody>
        </p:sp>
        <p:sp>
          <p:nvSpPr>
            <p:cNvPr id="395278" name="Rectangle 14"/>
            <p:cNvSpPr>
              <a:spLocks noChangeArrowheads="1"/>
            </p:cNvSpPr>
            <p:nvPr/>
          </p:nvSpPr>
          <p:spPr bwMode="auto">
            <a:xfrm>
              <a:off x="584" y="672"/>
              <a:ext cx="9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0x0000FFFF</a:t>
              </a:r>
            </a:p>
          </p:txBody>
        </p:sp>
        <p:sp>
          <p:nvSpPr>
            <p:cNvPr id="395279" name="Rectangle 15"/>
            <p:cNvSpPr>
              <a:spLocks noChangeArrowheads="1"/>
            </p:cNvSpPr>
            <p:nvPr/>
          </p:nvSpPr>
          <p:spPr bwMode="auto">
            <a:xfrm>
              <a:off x="528" y="1920"/>
              <a:ext cx="1052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Physical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address space</a:t>
              </a:r>
            </a:p>
          </p:txBody>
        </p:sp>
        <p:sp>
          <p:nvSpPr>
            <p:cNvPr id="395280" name="Line 16"/>
            <p:cNvSpPr>
              <a:spLocks noChangeShapeType="1"/>
            </p:cNvSpPr>
            <p:nvPr/>
          </p:nvSpPr>
          <p:spPr bwMode="auto">
            <a:xfrm flipV="1">
              <a:off x="1054" y="864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5281" name="Line 17"/>
            <p:cNvSpPr>
              <a:spLocks noChangeShapeType="1"/>
            </p:cNvSpPr>
            <p:nvPr/>
          </p:nvSpPr>
          <p:spPr bwMode="auto">
            <a:xfrm>
              <a:off x="1054" y="244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3897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2588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3810000" y="5507050"/>
            <a:ext cx="27432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OS Kernel</a:t>
            </a:r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3810000" y="3983050"/>
            <a:ext cx="2743200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E0D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/>
              <a:t>Process 1</a:t>
            </a:r>
          </a:p>
          <a:p>
            <a:pPr algn="ctr">
              <a:spcBef>
                <a:spcPct val="10000"/>
              </a:spcBef>
            </a:pPr>
            <a:endParaRPr lang="en-US"/>
          </a:p>
        </p:txBody>
      </p:sp>
      <p:grpSp>
        <p:nvGrpSpPr>
          <p:cNvPr id="397317" name="Group 5"/>
          <p:cNvGrpSpPr>
            <a:grpSpLocks/>
          </p:cNvGrpSpPr>
          <p:nvPr/>
        </p:nvGrpSpPr>
        <p:grpSpPr bwMode="auto">
          <a:xfrm>
            <a:off x="3810000" y="2814650"/>
            <a:ext cx="4197350" cy="1387475"/>
            <a:chOff x="2400" y="848"/>
            <a:chExt cx="2644" cy="874"/>
          </a:xfrm>
        </p:grpSpPr>
        <p:sp>
          <p:nvSpPr>
            <p:cNvPr id="397318" name="Rectangle 6"/>
            <p:cNvSpPr>
              <a:spLocks noChangeArrowheads="1"/>
            </p:cNvSpPr>
            <p:nvPr/>
          </p:nvSpPr>
          <p:spPr bwMode="auto">
            <a:xfrm>
              <a:off x="2400" y="960"/>
              <a:ext cx="1728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</a:pPr>
              <a:r>
                <a:rPr lang="en-US"/>
                <a:t>Process 3</a:t>
              </a:r>
            </a:p>
          </p:txBody>
        </p:sp>
        <p:sp>
          <p:nvSpPr>
            <p:cNvPr id="397319" name="Text Box 7"/>
            <p:cNvSpPr txBox="1">
              <a:spLocks noChangeArrowheads="1"/>
            </p:cNvSpPr>
            <p:nvPr/>
          </p:nvSpPr>
          <p:spPr bwMode="auto">
            <a:xfrm>
              <a:off x="4545" y="147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</a:rPr>
                <a:t>Base</a:t>
              </a:r>
            </a:p>
          </p:txBody>
        </p:sp>
        <p:sp>
          <p:nvSpPr>
            <p:cNvPr id="397320" name="Text Box 8"/>
            <p:cNvSpPr txBox="1">
              <a:spLocks noChangeArrowheads="1"/>
            </p:cNvSpPr>
            <p:nvPr/>
          </p:nvSpPr>
          <p:spPr bwMode="auto">
            <a:xfrm>
              <a:off x="4546" y="848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>
                  <a:solidFill>
                    <a:schemeClr val="folHlink"/>
                  </a:solidFill>
                </a:rPr>
                <a:t>Limit</a:t>
              </a:r>
            </a:p>
          </p:txBody>
        </p:sp>
        <p:sp>
          <p:nvSpPr>
            <p:cNvPr id="397321" name="Line 9"/>
            <p:cNvSpPr>
              <a:spLocks noChangeShapeType="1"/>
            </p:cNvSpPr>
            <p:nvPr/>
          </p:nvSpPr>
          <p:spPr bwMode="auto">
            <a:xfrm flipH="1">
              <a:off x="4128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322" name="Line 10"/>
            <p:cNvSpPr>
              <a:spLocks noChangeShapeType="1"/>
            </p:cNvSpPr>
            <p:nvPr/>
          </p:nvSpPr>
          <p:spPr bwMode="auto">
            <a:xfrm flipH="1">
              <a:off x="412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7323" name="Rectangle 11"/>
          <p:cNvSpPr>
            <a:spLocks noChangeArrowheads="1"/>
          </p:cNvSpPr>
          <p:nvPr/>
        </p:nvSpPr>
        <p:spPr bwMode="auto">
          <a:xfrm>
            <a:off x="3810000" y="1544650"/>
            <a:ext cx="2743200" cy="1447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en-US" b="1">
                <a:solidFill>
                  <a:srgbClr val="0000CC"/>
                </a:solidFill>
              </a:rPr>
              <a:t>Process 4</a:t>
            </a:r>
          </a:p>
        </p:txBody>
      </p:sp>
      <p:grpSp>
        <p:nvGrpSpPr>
          <p:cNvPr id="397324" name="Group 12"/>
          <p:cNvGrpSpPr>
            <a:grpSpLocks/>
          </p:cNvGrpSpPr>
          <p:nvPr/>
        </p:nvGrpSpPr>
        <p:grpSpPr bwMode="auto">
          <a:xfrm>
            <a:off x="1558925" y="1544650"/>
            <a:ext cx="1670050" cy="4938713"/>
            <a:chOff x="528" y="672"/>
            <a:chExt cx="1052" cy="3111"/>
          </a:xfrm>
        </p:grpSpPr>
        <p:sp>
          <p:nvSpPr>
            <p:cNvPr id="397325" name="Rectangle 13"/>
            <p:cNvSpPr>
              <a:spLocks noChangeArrowheads="1"/>
            </p:cNvSpPr>
            <p:nvPr/>
          </p:nvSpPr>
          <p:spPr bwMode="auto">
            <a:xfrm>
              <a:off x="600" y="3552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0x00000000</a:t>
              </a:r>
            </a:p>
          </p:txBody>
        </p:sp>
        <p:sp>
          <p:nvSpPr>
            <p:cNvPr id="397326" name="Rectangle 14"/>
            <p:cNvSpPr>
              <a:spLocks noChangeArrowheads="1"/>
            </p:cNvSpPr>
            <p:nvPr/>
          </p:nvSpPr>
          <p:spPr bwMode="auto">
            <a:xfrm>
              <a:off x="584" y="672"/>
              <a:ext cx="9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0x0000FFFF</a:t>
              </a:r>
            </a:p>
          </p:txBody>
        </p:sp>
        <p:sp>
          <p:nvSpPr>
            <p:cNvPr id="397327" name="Rectangle 15"/>
            <p:cNvSpPr>
              <a:spLocks noChangeArrowheads="1"/>
            </p:cNvSpPr>
            <p:nvPr/>
          </p:nvSpPr>
          <p:spPr bwMode="auto">
            <a:xfrm>
              <a:off x="528" y="1920"/>
              <a:ext cx="1052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Physical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address space</a:t>
              </a:r>
            </a:p>
          </p:txBody>
        </p:sp>
        <p:sp>
          <p:nvSpPr>
            <p:cNvPr id="397328" name="Line 16"/>
            <p:cNvSpPr>
              <a:spLocks noChangeShapeType="1"/>
            </p:cNvSpPr>
            <p:nvPr/>
          </p:nvSpPr>
          <p:spPr bwMode="auto">
            <a:xfrm flipV="1">
              <a:off x="1054" y="864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97329" name="Line 17"/>
            <p:cNvSpPr>
              <a:spLocks noChangeShapeType="1"/>
            </p:cNvSpPr>
            <p:nvPr/>
          </p:nvSpPr>
          <p:spPr bwMode="auto">
            <a:xfrm>
              <a:off x="1054" y="244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8627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393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Address Space:</a:t>
            </a:r>
          </a:p>
          <a:p>
            <a:pPr lvl="1"/>
            <a:r>
              <a:rPr lang="en-US" dirty="0"/>
              <a:t>The address space in which a process or thread believes it is using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Address space with respect to which pointers, code and data addresses, etc., are interpreted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Separate and independent of physical address space where things are actually stored</a:t>
            </a:r>
          </a:p>
        </p:txBody>
      </p:sp>
    </p:spTree>
    <p:extLst>
      <p:ext uri="{BB962C8B-B14F-4D97-AF65-F5344CB8AC3E}">
        <p14:creationId xmlns:p14="http://schemas.microsoft.com/office/powerpoint/2010/main" val="3274587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New Problem:– </a:t>
            </a:r>
            <a:br>
              <a:rPr lang="en-US"/>
            </a:br>
            <a:r>
              <a:rPr lang="en-US"/>
              <a:t>How to Manage Memory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partitions</a:t>
            </a:r>
          </a:p>
          <a:p>
            <a:pPr lvl="1"/>
            <a:r>
              <a:rPr lang="en-US" dirty="0"/>
              <a:t>Easy</a:t>
            </a:r>
          </a:p>
          <a:p>
            <a:pPr lvl="2"/>
            <a:endParaRPr lang="en-US" dirty="0"/>
          </a:p>
          <a:p>
            <a:r>
              <a:rPr lang="en-US" dirty="0"/>
              <a:t>Variable partitions</a:t>
            </a:r>
          </a:p>
          <a:p>
            <a:pPr lvl="1"/>
            <a:r>
              <a:rPr lang="en-US" dirty="0"/>
              <a:t>Seems to make better use of space</a:t>
            </a:r>
          </a:p>
        </p:txBody>
      </p:sp>
    </p:spTree>
    <p:extLst>
      <p:ext uri="{BB962C8B-B14F-4D97-AF65-F5344CB8AC3E}">
        <p14:creationId xmlns:p14="http://schemas.microsoft.com/office/powerpoint/2010/main" val="141548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FCFS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1981200"/>
            <a:ext cx="7772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None/>
              <a:tabLst>
                <a:tab pos="3651250" algn="ctr"/>
              </a:tabLst>
            </a:pPr>
            <a:r>
              <a:rPr lang="en-US" sz="2400"/>
              <a:t>Suppose instead that the tasks arrive in the order</a:t>
            </a:r>
          </a:p>
          <a:p>
            <a:pPr>
              <a:lnSpc>
                <a:spcPct val="110000"/>
              </a:lnSpc>
              <a:buFontTx/>
              <a:buNone/>
              <a:tabLst>
                <a:tab pos="3651250" algn="ctr"/>
              </a:tabLst>
            </a:pPr>
            <a:r>
              <a:rPr lang="en-US" sz="2400"/>
              <a:t>		 </a:t>
            </a:r>
            <a:r>
              <a:rPr lang="en-US" sz="2400" i="1"/>
              <a:t>P</a:t>
            </a:r>
            <a:r>
              <a:rPr lang="en-US" sz="2400" i="1" baseline="-25000"/>
              <a:t>2</a:t>
            </a:r>
            <a:r>
              <a:rPr lang="en-US" sz="2400"/>
              <a:t> , </a:t>
            </a:r>
            <a:r>
              <a:rPr lang="en-US" sz="2400" i="1"/>
              <a:t>P</a:t>
            </a:r>
            <a:r>
              <a:rPr lang="en-US" sz="2400" i="1" baseline="-25000"/>
              <a:t>3</a:t>
            </a:r>
            <a:r>
              <a:rPr lang="en-US" sz="2400"/>
              <a:t> , </a:t>
            </a:r>
            <a:r>
              <a:rPr lang="en-US" sz="2400" i="1"/>
              <a:t>P</a:t>
            </a:r>
            <a:r>
              <a:rPr lang="en-US" sz="2400" i="1" baseline="-25000"/>
              <a:t>1</a:t>
            </a:r>
            <a:r>
              <a:rPr lang="en-US" sz="2400"/>
              <a:t> </a:t>
            </a:r>
          </a:p>
          <a:p>
            <a:pPr>
              <a:lnSpc>
                <a:spcPct val="110000"/>
              </a:lnSpc>
              <a:tabLst>
                <a:tab pos="3651250" algn="ctr"/>
              </a:tabLst>
            </a:pPr>
            <a:r>
              <a:rPr lang="en-US" sz="2400"/>
              <a:t>The time line for the schedule becomes:–</a:t>
            </a:r>
            <a:br>
              <a:rPr lang="en-US" sz="2400"/>
            </a:br>
            <a:endParaRPr lang="en-US" sz="2400"/>
          </a:p>
          <a:p>
            <a:pPr>
              <a:lnSpc>
                <a:spcPct val="110000"/>
              </a:lnSpc>
              <a:tabLst>
                <a:tab pos="3651250" algn="ctr"/>
              </a:tabLst>
            </a:pPr>
            <a:endParaRPr lang="en-US" sz="2400"/>
          </a:p>
          <a:p>
            <a:pPr>
              <a:lnSpc>
                <a:spcPct val="110000"/>
              </a:lnSpc>
              <a:tabLst>
                <a:tab pos="3651250" algn="ctr"/>
              </a:tabLst>
            </a:pPr>
            <a:endParaRPr lang="en-US" sz="2400"/>
          </a:p>
          <a:p>
            <a:pPr>
              <a:lnSpc>
                <a:spcPct val="110000"/>
              </a:lnSpc>
              <a:tabLst>
                <a:tab pos="3651250" algn="ctr"/>
              </a:tabLst>
            </a:pPr>
            <a:endParaRPr lang="en-US" sz="2400"/>
          </a:p>
          <a:p>
            <a:pPr>
              <a:lnSpc>
                <a:spcPct val="110000"/>
              </a:lnSpc>
              <a:spcAft>
                <a:spcPct val="10000"/>
              </a:spcAft>
              <a:tabLst>
                <a:tab pos="3651250" algn="ctr"/>
              </a:tabLst>
            </a:pPr>
            <a:r>
              <a:rPr lang="en-US" sz="2400"/>
              <a:t>Waiting time for </a:t>
            </a:r>
            <a:r>
              <a:rPr lang="en-US" sz="2400" i="1"/>
              <a:t>P</a:t>
            </a:r>
            <a:r>
              <a:rPr lang="en-US" sz="2400" i="1" baseline="-25000"/>
              <a:t>1 </a:t>
            </a:r>
            <a:r>
              <a:rPr lang="en-US" sz="2400" i="1"/>
              <a:t>=</a:t>
            </a:r>
            <a:r>
              <a:rPr lang="en-US" sz="2400"/>
              <a:t> 6</a:t>
            </a:r>
            <a:r>
              <a:rPr lang="en-US" sz="2400" i="1"/>
              <a:t>;</a:t>
            </a:r>
            <a:r>
              <a:rPr lang="en-US" sz="2400" i="1" baseline="-25000"/>
              <a:t> </a:t>
            </a:r>
            <a:r>
              <a:rPr lang="en-US" sz="2400" i="1"/>
              <a:t>P</a:t>
            </a:r>
            <a:r>
              <a:rPr lang="en-US" sz="2400" i="1" baseline="-25000"/>
              <a:t>2</a:t>
            </a:r>
            <a:r>
              <a:rPr lang="en-US" sz="2400"/>
              <a:t> = 0</a:t>
            </a:r>
            <a:r>
              <a:rPr lang="en-US" sz="2400" i="1"/>
              <a:t>;</a:t>
            </a:r>
            <a:r>
              <a:rPr lang="en-US" sz="2400" i="1" baseline="-25000"/>
              <a:t> </a:t>
            </a:r>
            <a:r>
              <a:rPr lang="en-US" sz="2400" i="1"/>
              <a:t>P</a:t>
            </a:r>
            <a:r>
              <a:rPr lang="en-US" sz="2400" i="1" baseline="-25000"/>
              <a:t>3 </a:t>
            </a:r>
            <a:r>
              <a:rPr lang="en-US" sz="2400" i="1"/>
              <a:t>= </a:t>
            </a:r>
            <a:r>
              <a:rPr lang="en-US" sz="2400"/>
              <a:t>3</a:t>
            </a:r>
            <a:endParaRPr lang="en-US" sz="2400" i="1"/>
          </a:p>
          <a:p>
            <a:pPr>
              <a:lnSpc>
                <a:spcPct val="110000"/>
              </a:lnSpc>
              <a:tabLst>
                <a:tab pos="3651250" algn="ctr"/>
              </a:tabLst>
            </a:pPr>
            <a:r>
              <a:rPr lang="en-US" sz="2400"/>
              <a:t>Average waiting time:   (6 + 0 + 3)/3 = 3</a:t>
            </a:r>
          </a:p>
          <a:p>
            <a:pPr>
              <a:lnSpc>
                <a:spcPct val="110000"/>
              </a:lnSpc>
              <a:tabLst>
                <a:tab pos="3651250" algn="ctr"/>
              </a:tabLst>
            </a:pPr>
            <a:r>
              <a:rPr lang="en-US" sz="2400"/>
              <a:t>Much better than previous case</a:t>
            </a:r>
          </a:p>
          <a:p>
            <a:pPr>
              <a:lnSpc>
                <a:spcPct val="110000"/>
              </a:lnSpc>
              <a:tabLst>
                <a:tab pos="3651250" algn="ctr"/>
              </a:tabLst>
            </a:pPr>
            <a:r>
              <a:rPr lang="en-US" sz="2400"/>
              <a:t>Previous case exhibits the </a:t>
            </a:r>
            <a:r>
              <a:rPr lang="en-US" sz="2400" i="1"/>
              <a:t>convoy effect</a:t>
            </a:r>
            <a:r>
              <a:rPr lang="en-US" sz="2400"/>
              <a:t> </a:t>
            </a:r>
          </a:p>
          <a:p>
            <a:pPr lvl="1">
              <a:lnSpc>
                <a:spcPct val="110000"/>
              </a:lnSpc>
              <a:tabLst>
                <a:tab pos="3651250" algn="ctr"/>
              </a:tabLst>
            </a:pPr>
            <a:r>
              <a:rPr lang="en-US" sz="2000"/>
              <a:t>short tasks stuck behind long task</a:t>
            </a:r>
            <a:endParaRPr lang="en-US" sz="20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393950" y="3062287"/>
            <a:ext cx="5575300" cy="1128713"/>
            <a:chOff x="852" y="1650"/>
            <a:chExt cx="3512" cy="71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1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3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2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6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3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30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639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Strategies – Fixed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Fixed Partitions – divide memory into equal sized pieces (except for OS)</a:t>
            </a:r>
          </a:p>
          <a:p>
            <a:pPr lvl="1"/>
            <a:r>
              <a:rPr lang="en-US" sz="2400" dirty="0"/>
              <a:t>Degree of multiprogramming = number of partitions</a:t>
            </a:r>
          </a:p>
          <a:p>
            <a:pPr lvl="1"/>
            <a:r>
              <a:rPr lang="en-US" sz="2400" dirty="0"/>
              <a:t>Simple policy to implement </a:t>
            </a:r>
          </a:p>
          <a:p>
            <a:pPr lvl="2"/>
            <a:r>
              <a:rPr lang="en-US" sz="2000" dirty="0"/>
              <a:t>All processes must fit into partition space</a:t>
            </a:r>
          </a:p>
          <a:p>
            <a:pPr lvl="2"/>
            <a:r>
              <a:rPr lang="en-US" sz="2000" dirty="0"/>
              <a:t>Find any free partition and load the process</a:t>
            </a:r>
          </a:p>
          <a:p>
            <a:r>
              <a:rPr lang="en-US" sz="2800" dirty="0"/>
              <a:t>Problem – what is the “right” partition size?</a:t>
            </a:r>
          </a:p>
          <a:p>
            <a:pPr lvl="1"/>
            <a:r>
              <a:rPr lang="en-US" sz="2400" dirty="0"/>
              <a:t>Process size is limited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Internal Fragmentation</a:t>
            </a:r>
            <a:r>
              <a:rPr lang="en-US" sz="2400" dirty="0"/>
              <a:t> – unused memory </a:t>
            </a:r>
            <a:r>
              <a:rPr lang="en-US" sz="2400" u="sng" dirty="0"/>
              <a:t>within a partition</a:t>
            </a:r>
            <a:r>
              <a:rPr lang="en-US" sz="2400" dirty="0"/>
              <a:t> that is not available to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3204075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Partitioning Strategies – Variable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Idea: remove “wasted” memory that is not needed in each partition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Eliminating </a:t>
            </a:r>
            <a:r>
              <a:rPr lang="en-US" sz="2000" i="1" dirty="0"/>
              <a:t>internal fragmentation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Memory is dynamically divided into partitions based on process needs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Definition:</a:t>
            </a:r>
          </a:p>
          <a:p>
            <a:pPr lvl="1">
              <a:lnSpc>
                <a:spcPct val="110000"/>
              </a:lnSpc>
            </a:pPr>
            <a:r>
              <a:rPr lang="en-US" sz="2400" i="1" dirty="0"/>
              <a:t>Hole:</a:t>
            </a:r>
            <a:r>
              <a:rPr lang="en-US" sz="2400" dirty="0"/>
              <a:t> a block of free or available memory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Holes are scattered throughout physical memory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New process is allocated memory from hole large enough to fit it</a:t>
            </a:r>
          </a:p>
        </p:txBody>
      </p:sp>
    </p:spTree>
    <p:extLst>
      <p:ext uri="{BB962C8B-B14F-4D97-AF65-F5344CB8AC3E}">
        <p14:creationId xmlns:p14="http://schemas.microsoft.com/office/powerpoint/2010/main" val="1523754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Partitions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5815" y="1478300"/>
            <a:ext cx="7772400" cy="2438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cs typeface="Helvetica"/>
              </a:rPr>
              <a:t>More complex management problem</a:t>
            </a:r>
            <a:endParaRPr lang="en-US" sz="2000" dirty="0">
              <a:cs typeface="Helvetica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>
                <a:cs typeface="Helvetica"/>
              </a:rPr>
              <a:t>Must track free and used memory 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>
                <a:cs typeface="Helvetica"/>
              </a:rPr>
              <a:t>Need data structures to do tracking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>
                <a:cs typeface="Helvetica"/>
              </a:rPr>
              <a:t>What holes are used for a process?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i="1" dirty="0">
                <a:solidFill>
                  <a:srgbClr val="FF0000"/>
                </a:solidFill>
              </a:rPr>
              <a:t>External fragmentation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/>
              <a:t>memory that is </a:t>
            </a:r>
            <a:r>
              <a:rPr lang="en-US" sz="2000" u="sng" dirty="0"/>
              <a:t>outside any partition</a:t>
            </a:r>
            <a:r>
              <a:rPr lang="en-US" sz="2000" dirty="0"/>
              <a:t> and is too small to be usable by any process</a:t>
            </a:r>
            <a:endParaRPr lang="en-US" sz="3200" dirty="0"/>
          </a:p>
        </p:txBody>
      </p:sp>
      <p:grpSp>
        <p:nvGrpSpPr>
          <p:cNvPr id="405508" name="Group 4"/>
          <p:cNvGrpSpPr>
            <a:grpSpLocks/>
          </p:cNvGrpSpPr>
          <p:nvPr/>
        </p:nvGrpSpPr>
        <p:grpSpPr bwMode="auto">
          <a:xfrm>
            <a:off x="1554063" y="3962089"/>
            <a:ext cx="6172200" cy="2632075"/>
            <a:chOff x="768" y="2016"/>
            <a:chExt cx="3888" cy="1658"/>
          </a:xfrm>
        </p:grpSpPr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768" y="2037"/>
              <a:ext cx="720" cy="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0" name="Line 6"/>
            <p:cNvSpPr>
              <a:spLocks noChangeShapeType="1"/>
            </p:cNvSpPr>
            <p:nvPr/>
          </p:nvSpPr>
          <p:spPr bwMode="auto">
            <a:xfrm>
              <a:off x="768" y="2373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>
              <a:off x="768" y="2805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>
              <a:off x="768" y="3333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3" name="Text Box 9"/>
            <p:cNvSpPr txBox="1">
              <a:spLocks noChangeArrowheads="1"/>
            </p:cNvSpPr>
            <p:nvPr/>
          </p:nvSpPr>
          <p:spPr bwMode="auto">
            <a:xfrm>
              <a:off x="1008" y="2133"/>
              <a:ext cx="2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Helvetica" pitchFamily="34" charset="0"/>
                </a:rPr>
                <a:t>OS</a:t>
              </a:r>
            </a:p>
          </p:txBody>
        </p:sp>
        <p:sp>
          <p:nvSpPr>
            <p:cNvPr id="405514" name="Text Box 10"/>
            <p:cNvSpPr txBox="1">
              <a:spLocks noChangeArrowheads="1"/>
            </p:cNvSpPr>
            <p:nvPr/>
          </p:nvSpPr>
          <p:spPr bwMode="auto">
            <a:xfrm>
              <a:off x="816" y="258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Helvetica" pitchFamily="34" charset="0"/>
                </a:rPr>
                <a:t>process 1</a:t>
              </a:r>
            </a:p>
          </p:txBody>
        </p:sp>
        <p:sp>
          <p:nvSpPr>
            <p:cNvPr id="405515" name="Text Box 11"/>
            <p:cNvSpPr txBox="1">
              <a:spLocks noChangeArrowheads="1"/>
            </p:cNvSpPr>
            <p:nvPr/>
          </p:nvSpPr>
          <p:spPr bwMode="auto">
            <a:xfrm>
              <a:off x="816" y="301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Helvetica" pitchFamily="34" charset="0"/>
                </a:rPr>
                <a:t>process 2</a:t>
              </a:r>
            </a:p>
          </p:txBody>
        </p:sp>
        <p:sp>
          <p:nvSpPr>
            <p:cNvPr id="405516" name="Text Box 12"/>
            <p:cNvSpPr txBox="1">
              <a:spLocks noChangeArrowheads="1"/>
            </p:cNvSpPr>
            <p:nvPr/>
          </p:nvSpPr>
          <p:spPr bwMode="auto">
            <a:xfrm>
              <a:off x="768" y="3381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Helvetica" pitchFamily="34" charset="0"/>
                </a:rPr>
                <a:t>process 3</a:t>
              </a:r>
            </a:p>
          </p:txBody>
        </p:sp>
        <p:sp>
          <p:nvSpPr>
            <p:cNvPr id="405517" name="Rectangle 13"/>
            <p:cNvSpPr>
              <a:spLocks noChangeArrowheads="1"/>
            </p:cNvSpPr>
            <p:nvPr/>
          </p:nvSpPr>
          <p:spPr bwMode="auto">
            <a:xfrm>
              <a:off x="2304" y="2016"/>
              <a:ext cx="720" cy="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8" name="Line 14"/>
            <p:cNvSpPr>
              <a:spLocks noChangeShapeType="1"/>
            </p:cNvSpPr>
            <p:nvPr/>
          </p:nvSpPr>
          <p:spPr bwMode="auto">
            <a:xfrm>
              <a:off x="2304" y="2352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>
              <a:off x="2304" y="2784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0" name="Line 16"/>
            <p:cNvSpPr>
              <a:spLocks noChangeShapeType="1"/>
            </p:cNvSpPr>
            <p:nvPr/>
          </p:nvSpPr>
          <p:spPr bwMode="auto">
            <a:xfrm>
              <a:off x="2304" y="3312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1" name="Text Box 17"/>
            <p:cNvSpPr txBox="1">
              <a:spLocks noChangeArrowheads="1"/>
            </p:cNvSpPr>
            <p:nvPr/>
          </p:nvSpPr>
          <p:spPr bwMode="auto">
            <a:xfrm>
              <a:off x="2544" y="2112"/>
              <a:ext cx="2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Helvetica" pitchFamily="34" charset="0"/>
                </a:rPr>
                <a:t>OS</a:t>
              </a:r>
            </a:p>
          </p:txBody>
        </p:sp>
        <p:sp>
          <p:nvSpPr>
            <p:cNvPr id="405522" name="Text Box 18"/>
            <p:cNvSpPr txBox="1">
              <a:spLocks noChangeArrowheads="1"/>
            </p:cNvSpPr>
            <p:nvPr/>
          </p:nvSpPr>
          <p:spPr bwMode="auto">
            <a:xfrm>
              <a:off x="2352" y="2565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Helvetica" pitchFamily="34" charset="0"/>
                </a:rPr>
                <a:t>process 1</a:t>
              </a:r>
            </a:p>
          </p:txBody>
        </p:sp>
        <p:sp>
          <p:nvSpPr>
            <p:cNvPr id="405523" name="Text Box 19"/>
            <p:cNvSpPr txBox="1">
              <a:spLocks noChangeArrowheads="1"/>
            </p:cNvSpPr>
            <p:nvPr/>
          </p:nvSpPr>
          <p:spPr bwMode="auto">
            <a:xfrm>
              <a:off x="2304" y="336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Helvetica" pitchFamily="34" charset="0"/>
                </a:rPr>
                <a:t>process 3</a:t>
              </a:r>
            </a:p>
          </p:txBody>
        </p:sp>
        <p:sp>
          <p:nvSpPr>
            <p:cNvPr id="405524" name="Line 20"/>
            <p:cNvSpPr>
              <a:spLocks noChangeShapeType="1"/>
            </p:cNvSpPr>
            <p:nvPr/>
          </p:nvSpPr>
          <p:spPr bwMode="auto">
            <a:xfrm>
              <a:off x="1536" y="2853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5" name="Text Box 21"/>
            <p:cNvSpPr txBox="1">
              <a:spLocks noChangeArrowheads="1"/>
            </p:cNvSpPr>
            <p:nvPr/>
          </p:nvSpPr>
          <p:spPr bwMode="auto">
            <a:xfrm>
              <a:off x="1574" y="2939"/>
              <a:ext cx="75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Process 2</a:t>
              </a:r>
            </a:p>
            <a:p>
              <a:pPr algn="ctr" eaLnBrk="1" hangingPunct="1"/>
              <a:r>
                <a:rPr lang="en-US" sz="1600"/>
                <a:t>Terminates</a:t>
              </a:r>
            </a:p>
          </p:txBody>
        </p:sp>
        <p:sp>
          <p:nvSpPr>
            <p:cNvPr id="405526" name="Rectangle 22"/>
            <p:cNvSpPr>
              <a:spLocks noChangeArrowheads="1"/>
            </p:cNvSpPr>
            <p:nvPr/>
          </p:nvSpPr>
          <p:spPr bwMode="auto">
            <a:xfrm>
              <a:off x="2304" y="2784"/>
              <a:ext cx="720" cy="5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7" name="Rectangle 23"/>
            <p:cNvSpPr>
              <a:spLocks noChangeArrowheads="1"/>
            </p:cNvSpPr>
            <p:nvPr/>
          </p:nvSpPr>
          <p:spPr bwMode="auto">
            <a:xfrm>
              <a:off x="3936" y="2064"/>
              <a:ext cx="720" cy="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8" name="Line 24"/>
            <p:cNvSpPr>
              <a:spLocks noChangeShapeType="1"/>
            </p:cNvSpPr>
            <p:nvPr/>
          </p:nvSpPr>
          <p:spPr bwMode="auto">
            <a:xfrm>
              <a:off x="3936" y="2400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9" name="Line 25"/>
            <p:cNvSpPr>
              <a:spLocks noChangeShapeType="1"/>
            </p:cNvSpPr>
            <p:nvPr/>
          </p:nvSpPr>
          <p:spPr bwMode="auto">
            <a:xfrm>
              <a:off x="3936" y="2832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30" name="Line 26"/>
            <p:cNvSpPr>
              <a:spLocks noChangeShapeType="1"/>
            </p:cNvSpPr>
            <p:nvPr/>
          </p:nvSpPr>
          <p:spPr bwMode="auto">
            <a:xfrm>
              <a:off x="3936" y="3360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31" name="Text Box 27"/>
            <p:cNvSpPr txBox="1">
              <a:spLocks noChangeArrowheads="1"/>
            </p:cNvSpPr>
            <p:nvPr/>
          </p:nvSpPr>
          <p:spPr bwMode="auto">
            <a:xfrm>
              <a:off x="4176" y="2160"/>
              <a:ext cx="2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Helvetica" pitchFamily="34" charset="0"/>
                </a:rPr>
                <a:t>OS</a:t>
              </a:r>
            </a:p>
          </p:txBody>
        </p:sp>
        <p:sp>
          <p:nvSpPr>
            <p:cNvPr id="405532" name="Text Box 28"/>
            <p:cNvSpPr txBox="1">
              <a:spLocks noChangeArrowheads="1"/>
            </p:cNvSpPr>
            <p:nvPr/>
          </p:nvSpPr>
          <p:spPr bwMode="auto">
            <a:xfrm>
              <a:off x="3984" y="2613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Helvetica" pitchFamily="34" charset="0"/>
                </a:rPr>
                <a:t>process 1</a:t>
              </a:r>
            </a:p>
          </p:txBody>
        </p:sp>
        <p:sp>
          <p:nvSpPr>
            <p:cNvPr id="405533" name="Text Box 29"/>
            <p:cNvSpPr txBox="1">
              <a:spLocks noChangeArrowheads="1"/>
            </p:cNvSpPr>
            <p:nvPr/>
          </p:nvSpPr>
          <p:spPr bwMode="auto">
            <a:xfrm>
              <a:off x="3936" y="340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Helvetica" pitchFamily="34" charset="0"/>
                </a:rPr>
                <a:t>process 3</a:t>
              </a:r>
            </a:p>
          </p:txBody>
        </p:sp>
        <p:sp>
          <p:nvSpPr>
            <p:cNvPr id="405534" name="Line 30"/>
            <p:cNvSpPr>
              <a:spLocks noChangeShapeType="1"/>
            </p:cNvSpPr>
            <p:nvPr/>
          </p:nvSpPr>
          <p:spPr bwMode="auto">
            <a:xfrm>
              <a:off x="3168" y="2901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35" name="Text Box 31"/>
            <p:cNvSpPr txBox="1">
              <a:spLocks noChangeArrowheads="1"/>
            </p:cNvSpPr>
            <p:nvPr/>
          </p:nvSpPr>
          <p:spPr bwMode="auto">
            <a:xfrm>
              <a:off x="3241" y="2987"/>
              <a:ext cx="68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Process 4</a:t>
              </a:r>
            </a:p>
            <a:p>
              <a:pPr algn="ctr" eaLnBrk="1" hangingPunct="1"/>
              <a:r>
                <a:rPr lang="en-US" sz="1600"/>
                <a:t>Starts</a:t>
              </a:r>
            </a:p>
          </p:txBody>
        </p:sp>
        <p:sp>
          <p:nvSpPr>
            <p:cNvPr id="405536" name="Rectangle 32"/>
            <p:cNvSpPr>
              <a:spLocks noChangeArrowheads="1"/>
            </p:cNvSpPr>
            <p:nvPr/>
          </p:nvSpPr>
          <p:spPr bwMode="auto">
            <a:xfrm>
              <a:off x="3936" y="3189"/>
              <a:ext cx="720" cy="17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37" name="Text Box 33"/>
            <p:cNvSpPr txBox="1">
              <a:spLocks noChangeArrowheads="1"/>
            </p:cNvSpPr>
            <p:nvPr/>
          </p:nvSpPr>
          <p:spPr bwMode="auto">
            <a:xfrm>
              <a:off x="3984" y="2901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Helvetica" pitchFamily="34" charset="0"/>
                </a:rPr>
                <a:t>process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24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– Fragmentation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Unused space that cannot be allocated to fill a need</a:t>
            </a:r>
          </a:p>
          <a:p>
            <a:r>
              <a:rPr lang="en-US" dirty="0"/>
              <a:t>Internal fragmentation(FIXED Partitions)</a:t>
            </a:r>
          </a:p>
          <a:p>
            <a:pPr lvl="2"/>
            <a:r>
              <a:rPr lang="en-US" dirty="0"/>
              <a:t>Unused or unneeded space within an allocated part of memory. </a:t>
            </a:r>
          </a:p>
          <a:p>
            <a:pPr lvl="2"/>
            <a:r>
              <a:rPr lang="en-US" dirty="0"/>
              <a:t>Cannot be allocated to another task/job/process</a:t>
            </a:r>
          </a:p>
          <a:p>
            <a:r>
              <a:rPr lang="en-US" dirty="0"/>
              <a:t>External fragmentation(VARIABLE Partitions)</a:t>
            </a:r>
          </a:p>
          <a:p>
            <a:pPr lvl="2"/>
            <a:r>
              <a:rPr lang="en-US" dirty="0"/>
              <a:t>Unused space between allocations.</a:t>
            </a:r>
          </a:p>
          <a:p>
            <a:pPr lvl="2"/>
            <a:r>
              <a:rPr lang="en-US" dirty="0"/>
              <a:t>Too small to be used by other requests</a:t>
            </a:r>
          </a:p>
          <a:p>
            <a:pPr lvl="2"/>
            <a:r>
              <a:rPr lang="en-US" dirty="0"/>
              <a:t>SOLUTION: </a:t>
            </a:r>
            <a:r>
              <a:rPr lang="en-US" b="1" dirty="0"/>
              <a:t>Compaction of memory (</a:t>
            </a:r>
            <a:r>
              <a:rPr lang="en-US" b="1" dirty="0">
                <a:solidFill>
                  <a:srgbClr val="FF0000"/>
                </a:solidFill>
              </a:rPr>
              <a:t>expensive </a:t>
            </a:r>
            <a:r>
              <a:rPr lang="en-US" b="1">
                <a:solidFill>
                  <a:srgbClr val="FF0000"/>
                </a:solidFill>
              </a:rPr>
              <a:t>in time)</a:t>
            </a:r>
            <a:endParaRPr lang="en-US" dirty="0"/>
          </a:p>
          <a:p>
            <a:r>
              <a:rPr lang="en-US" dirty="0"/>
              <a:t>Applies to all forms of spatial resource allocation</a:t>
            </a:r>
          </a:p>
          <a:p>
            <a:pPr lvl="2"/>
            <a:r>
              <a:rPr lang="en-US" dirty="0"/>
              <a:t>RAM, Disk, Virtual memory within process</a:t>
            </a:r>
          </a:p>
          <a:p>
            <a:pPr lvl="2"/>
            <a:r>
              <a:rPr lang="en-US" dirty="0"/>
              <a:t>File systems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76526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Memory Allocation – Mechanism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MM system maintains data about free and allocated memory alternatives</a:t>
            </a:r>
          </a:p>
          <a:p>
            <a:pPr lvl="1"/>
            <a:r>
              <a:rPr lang="en-US" dirty="0"/>
              <a:t>Bit maps  – 1 bit per “allocation unit”</a:t>
            </a:r>
          </a:p>
          <a:p>
            <a:pPr lvl="1"/>
            <a:r>
              <a:rPr lang="en-US" dirty="0"/>
              <a:t>Linked Lists  – free list updated and coalesced when not allocated to a process</a:t>
            </a:r>
          </a:p>
          <a:p>
            <a:r>
              <a:rPr lang="en-US" dirty="0"/>
              <a:t>At swap-in or process create</a:t>
            </a:r>
          </a:p>
          <a:p>
            <a:pPr lvl="1"/>
            <a:r>
              <a:rPr lang="en-US" dirty="0"/>
              <a:t>Find free memory that is large enough to hold the process</a:t>
            </a:r>
          </a:p>
          <a:p>
            <a:pPr lvl="1"/>
            <a:r>
              <a:rPr lang="en-US" dirty="0"/>
              <a:t>Allocate part (or all) of memory to process and mark remainder as free</a:t>
            </a:r>
          </a:p>
          <a:p>
            <a:r>
              <a:rPr lang="en-US" b="1" dirty="0"/>
              <a:t>Compaction</a:t>
            </a:r>
          </a:p>
          <a:p>
            <a:pPr lvl="1"/>
            <a:r>
              <a:rPr lang="en-US" dirty="0"/>
              <a:t>Moving things around so that holes can be consolidated</a:t>
            </a:r>
          </a:p>
          <a:p>
            <a:pPr lvl="1"/>
            <a:r>
              <a:rPr lang="en-US" dirty="0"/>
              <a:t>Expensive in OS time</a:t>
            </a:r>
          </a:p>
        </p:txBody>
      </p:sp>
    </p:spTree>
    <p:extLst>
      <p:ext uri="{BB962C8B-B14F-4D97-AF65-F5344CB8AC3E}">
        <p14:creationId xmlns:p14="http://schemas.microsoft.com/office/powerpoint/2010/main" val="1346978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Memory Management – List </a:t>
            </a:r>
            <a:r>
              <a:rPr lang="en-US" sz="4000" i="1" dirty="0"/>
              <a:t>vs.</a:t>
            </a:r>
            <a:r>
              <a:rPr lang="en-US" sz="4000" dirty="0"/>
              <a:t> Map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71600" y="4046538"/>
            <a:ext cx="7772400" cy="2401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Part of memory with 5 processes, 3 holes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tick marks show allocation units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shaded regions are free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Corresponding bit map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Same information as a list</a:t>
            </a:r>
          </a:p>
        </p:txBody>
      </p:sp>
      <p:pic>
        <p:nvPicPr>
          <p:cNvPr id="411652" name="Picture 4" descr="4-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50" y="1419650"/>
            <a:ext cx="6069013" cy="26273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023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Management – Bit Map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1600" y="4286250"/>
            <a:ext cx="7772400" cy="23256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Advantages: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Can see big picture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Easy to search using bit instructions in processor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Holes automatically coalesce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Disadvantage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No association between blocks and processes that own them</a:t>
            </a:r>
          </a:p>
        </p:txBody>
      </p:sp>
      <p:pic>
        <p:nvPicPr>
          <p:cNvPr id="413700" name="Picture 4" descr="4-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28" y="1658575"/>
            <a:ext cx="6069013" cy="26273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623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– List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Advantages: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Direct association between block and process owning it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Disadvantages: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Cannot see big picture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Searching is expensive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Coalescing adjacent blocks requires extra effort (sorted order)</a:t>
            </a:r>
          </a:p>
        </p:txBody>
      </p:sp>
      <p:pic>
        <p:nvPicPr>
          <p:cNvPr id="415748" name="Picture 4" descr="4-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477" y="4060361"/>
            <a:ext cx="6069013" cy="26273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286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E9B8-E51E-3642-997B-85EE8125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</p:spPr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5346-59D4-0341-B571-2451899C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8"/>
            <a:ext cx="8229600" cy="4707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Imagine an OS in which the base and limit responsibilities are delegated to a process, rather than the OS doing it. What would the implications be?</a:t>
            </a:r>
          </a:p>
          <a:p>
            <a:r>
              <a:rPr lang="en-US" dirty="0"/>
              <a:t>Is there a middle option for fixed and variable allocations? Why can’t we “staple” two fixed partitions together?</a:t>
            </a:r>
          </a:p>
          <a:p>
            <a:r>
              <a:rPr lang="en-US" dirty="0"/>
              <a:t>What are the consequences of the memory management data structures? For example, if the OS wanted to associate memory with processes, which data structure is better?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7BE89-6885-5B43-B85B-8449675D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0E55A7D-A780-DD49-A399-CF576673C22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83" y="-73787"/>
            <a:ext cx="9460024" cy="7095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The End is Near</a:t>
            </a:r>
          </a:p>
        </p:txBody>
      </p:sp>
    </p:spTree>
    <p:extLst>
      <p:ext uri="{BB962C8B-B14F-4D97-AF65-F5344CB8AC3E}">
        <p14:creationId xmlns:p14="http://schemas.microsoft.com/office/powerpoint/2010/main" val="264374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2711450"/>
            <a:ext cx="47752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6742" name="Picture 6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1"/>
          <a:stretch/>
        </p:blipFill>
        <p:spPr bwMode="auto">
          <a:xfrm>
            <a:off x="312738" y="1407356"/>
            <a:ext cx="4886325" cy="184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Job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0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Non-Preemptive SJF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371600" y="1981200"/>
            <a:ext cx="7772400" cy="4114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800"/>
              <a:t>		</a:t>
            </a:r>
            <a:r>
              <a:rPr lang="en-US" sz="2800" u="sng"/>
              <a:t>Task</a:t>
            </a:r>
            <a:r>
              <a:rPr lang="en-US" sz="2800"/>
              <a:t>	</a:t>
            </a:r>
            <a:r>
              <a:rPr lang="en-US" sz="2800" u="sng"/>
              <a:t>Arrival Time</a:t>
            </a:r>
            <a:r>
              <a:rPr lang="en-US" sz="2800"/>
              <a:t>	</a:t>
            </a:r>
            <a:r>
              <a:rPr lang="en-US" sz="2800" u="sng"/>
              <a:t>Burst Time</a:t>
            </a:r>
            <a:endParaRPr lang="en-US" sz="2800"/>
          </a:p>
          <a:p>
            <a:pPr>
              <a:lnSpc>
                <a:spcPct val="8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800"/>
              <a:t>		</a:t>
            </a:r>
            <a:r>
              <a:rPr lang="en-US" sz="2800" i="1"/>
              <a:t>P</a:t>
            </a:r>
            <a:r>
              <a:rPr lang="en-US" sz="2800" i="1" baseline="-25000"/>
              <a:t>1</a:t>
            </a:r>
            <a:r>
              <a:rPr lang="en-US" sz="2800"/>
              <a:t>	0.0	7</a:t>
            </a:r>
          </a:p>
          <a:p>
            <a:pPr>
              <a:lnSpc>
                <a:spcPct val="8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800"/>
              <a:t>		 </a:t>
            </a:r>
            <a:r>
              <a:rPr lang="en-US" sz="2800" i="1"/>
              <a:t>P</a:t>
            </a:r>
            <a:r>
              <a:rPr lang="en-US" sz="2800" i="1" baseline="-25000"/>
              <a:t>2	</a:t>
            </a:r>
            <a:r>
              <a:rPr lang="en-US" sz="2800"/>
              <a:t>2.0	4</a:t>
            </a:r>
          </a:p>
          <a:p>
            <a:pPr>
              <a:lnSpc>
                <a:spcPct val="8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800"/>
              <a:t>		 </a:t>
            </a:r>
            <a:r>
              <a:rPr lang="en-US" sz="2800" i="1"/>
              <a:t>P</a:t>
            </a:r>
            <a:r>
              <a:rPr lang="en-US" sz="2800" i="1" baseline="-25000"/>
              <a:t>3</a:t>
            </a:r>
            <a:r>
              <a:rPr lang="en-US" sz="2800"/>
              <a:t>	4.0	1</a:t>
            </a:r>
          </a:p>
          <a:p>
            <a:pPr>
              <a:lnSpc>
                <a:spcPct val="8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800"/>
              <a:t>		 </a:t>
            </a:r>
            <a:r>
              <a:rPr lang="en-US" sz="2800" i="1"/>
              <a:t>P</a:t>
            </a:r>
            <a:r>
              <a:rPr lang="en-US" sz="2800" i="1" baseline="-25000"/>
              <a:t>4</a:t>
            </a:r>
            <a:r>
              <a:rPr lang="en-US" sz="2800"/>
              <a:t>	5.0	4</a:t>
            </a:r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800"/>
              <a:t>SJF (non-preemptive)</a:t>
            </a:r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sz="2800"/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sz="2800"/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sz="2800"/>
          </a:p>
          <a:p>
            <a:pPr marL="1085850" lvl="2"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sz="2000"/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800"/>
              <a:t>Average waiting time = (0 + 6 + 3 + 7)/4  = 4</a:t>
            </a:r>
            <a:endParaRPr lang="en-US" sz="2800" i="1" baseline="-250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393950" y="4343400"/>
            <a:ext cx="5575300" cy="1128713"/>
            <a:chOff x="864" y="2325"/>
            <a:chExt cx="3512" cy="711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 flipH="1">
              <a:off x="1392" y="237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1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 flipH="1">
              <a:off x="2400" y="237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3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2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 flipH="1">
              <a:off x="2304" y="2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7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 flipH="1">
              <a:off x="1492" y="2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3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 flipH="1">
              <a:off x="4100" y="28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16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 flipH="1">
              <a:off x="3696" y="237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4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 flipH="1">
              <a:off x="2592" y="2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8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 flipH="1">
              <a:off x="3312" y="280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12</a:t>
              </a: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05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SJF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1981200"/>
            <a:ext cx="7772400" cy="4114800"/>
          </a:xfrm>
          <a:prstGeom prst="rect">
            <a:avLst/>
          </a:prstGeom>
          <a:noFill/>
          <a:ln/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800"/>
              <a:t>		</a:t>
            </a:r>
            <a:r>
              <a:rPr lang="en-US" sz="2800" u="sng"/>
              <a:t>Task</a:t>
            </a:r>
            <a:r>
              <a:rPr lang="en-US" sz="2800"/>
              <a:t>	</a:t>
            </a:r>
            <a:r>
              <a:rPr lang="en-US" sz="2800" u="sng"/>
              <a:t>Arrival Time</a:t>
            </a:r>
            <a:r>
              <a:rPr lang="en-US" sz="2800"/>
              <a:t>	</a:t>
            </a:r>
            <a:r>
              <a:rPr lang="en-US" sz="2800" u="sng"/>
              <a:t>Burst Time</a:t>
            </a:r>
            <a:endParaRPr lang="en-US" sz="2800"/>
          </a:p>
          <a:p>
            <a:pPr>
              <a:lnSpc>
                <a:spcPct val="8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800"/>
              <a:t>		</a:t>
            </a:r>
            <a:r>
              <a:rPr lang="en-US" sz="2800" i="1"/>
              <a:t>P</a:t>
            </a:r>
            <a:r>
              <a:rPr lang="en-US" sz="2800" i="1" baseline="-25000"/>
              <a:t>1</a:t>
            </a:r>
            <a:r>
              <a:rPr lang="en-US" sz="2800"/>
              <a:t>	0.0	7</a:t>
            </a:r>
          </a:p>
          <a:p>
            <a:pPr>
              <a:lnSpc>
                <a:spcPct val="8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800"/>
              <a:t>		 </a:t>
            </a:r>
            <a:r>
              <a:rPr lang="en-US" sz="2800" i="1"/>
              <a:t>P</a:t>
            </a:r>
            <a:r>
              <a:rPr lang="en-US" sz="2800" i="1" baseline="-25000"/>
              <a:t>2	</a:t>
            </a:r>
            <a:r>
              <a:rPr lang="en-US" sz="2800"/>
              <a:t>2.0	4</a:t>
            </a:r>
          </a:p>
          <a:p>
            <a:pPr>
              <a:lnSpc>
                <a:spcPct val="8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800"/>
              <a:t>		 </a:t>
            </a:r>
            <a:r>
              <a:rPr lang="en-US" sz="2800" i="1"/>
              <a:t>P</a:t>
            </a:r>
            <a:r>
              <a:rPr lang="en-US" sz="2800" i="1" baseline="-25000"/>
              <a:t>3</a:t>
            </a:r>
            <a:r>
              <a:rPr lang="en-US" sz="2800"/>
              <a:t>	4.0	1</a:t>
            </a:r>
          </a:p>
          <a:p>
            <a:pPr>
              <a:lnSpc>
                <a:spcPct val="8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800"/>
              <a:t>		 </a:t>
            </a:r>
            <a:r>
              <a:rPr lang="en-US" sz="2800" i="1"/>
              <a:t>P</a:t>
            </a:r>
            <a:r>
              <a:rPr lang="en-US" sz="2800" i="1" baseline="-25000"/>
              <a:t>4</a:t>
            </a:r>
            <a:r>
              <a:rPr lang="en-US" sz="2800"/>
              <a:t>	5.0	4</a:t>
            </a:r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800"/>
              <a:t>SJF (preemptive)</a:t>
            </a:r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sz="2800"/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sz="2800"/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sz="2800"/>
          </a:p>
          <a:p>
            <a:pPr marL="1085850" lvl="2"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sz="2000"/>
          </a:p>
          <a:p>
            <a:pPr>
              <a:lnSpc>
                <a:spcPct val="80000"/>
              </a:lnSpc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800"/>
              <a:t>Average waiting time = (9 + 1 + 0 +2)/4 = 3</a:t>
            </a:r>
            <a:endParaRPr lang="en-US" sz="2800" i="1" baseline="-250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19325" y="4343400"/>
            <a:ext cx="5924550" cy="1204913"/>
            <a:chOff x="1014" y="2736"/>
            <a:chExt cx="3732" cy="759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 flipH="1">
              <a:off x="1110" y="2745"/>
              <a:ext cx="350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 flipH="1">
              <a:off x="1158" y="278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1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 flipH="1">
              <a:off x="1974" y="278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3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 flipH="1">
              <a:off x="1638" y="278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2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4602" y="31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110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2838" y="274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494" y="27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255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 flipH="1">
              <a:off x="1878" y="32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4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 flipH="1">
              <a:off x="1398" y="32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2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 flipH="1">
              <a:off x="3462" y="321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11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 flipH="1">
              <a:off x="1014" y="322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 flipH="1">
              <a:off x="3126" y="278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4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3606" y="274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130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1728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838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 flipH="1">
              <a:off x="2214" y="32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5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3078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3270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346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3606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 flipH="1">
              <a:off x="2742" y="326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7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3846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038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4230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1974" y="27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2310" y="27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 flipH="1">
              <a:off x="2406" y="278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2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 flipH="1">
              <a:off x="3990" y="278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1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H="1">
              <a:off x="442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 flipH="1">
              <a:off x="4470" y="321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91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Scheduling in Interactive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Round-robin scheduling</a:t>
            </a:r>
          </a:p>
          <a:p>
            <a:r>
              <a:rPr lang="en-US" dirty="0"/>
              <a:t>Priority scheduling</a:t>
            </a:r>
          </a:p>
          <a:p>
            <a:r>
              <a:rPr lang="en-US" dirty="0"/>
              <a:t>Multiple queues</a:t>
            </a:r>
          </a:p>
          <a:p>
            <a:r>
              <a:rPr lang="en-US" dirty="0"/>
              <a:t>Shortest process next</a:t>
            </a:r>
          </a:p>
          <a:p>
            <a:r>
              <a:rPr lang="en-US" dirty="0"/>
              <a:t>Guaranteed scheduling</a:t>
            </a:r>
          </a:p>
          <a:p>
            <a:r>
              <a:rPr lang="en-US" dirty="0"/>
              <a:t>Lottery scheduling</a:t>
            </a:r>
          </a:p>
          <a:p>
            <a:r>
              <a:rPr lang="en-US" dirty="0"/>
              <a:t>Fair-share scheduling</a:t>
            </a:r>
          </a:p>
        </p:txBody>
      </p:sp>
    </p:spTree>
    <p:extLst>
      <p:ext uri="{BB962C8B-B14F-4D97-AF65-F5344CB8AC3E}">
        <p14:creationId xmlns:p14="http://schemas.microsoft.com/office/powerpoint/2010/main" val="158596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9" name="Picture 7" descr="D:\b\b4\IBM\02-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2384425"/>
            <a:ext cx="7613650" cy="1460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Round-Robin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6" name="Picture 6" descr="D:\b\b4\IBM\02-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844675"/>
            <a:ext cx="7448550" cy="3168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0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99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4c58363e-2ba4-4728-935c-6b7db6411f1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4559330EA444586A96C5D0309841B" ma:contentTypeVersion="17" ma:contentTypeDescription="Create a new document." ma:contentTypeScope="" ma:versionID="94ad6a2dd293f4fb93bad5fd2170b883">
  <xsd:schema xmlns:xsd="http://www.w3.org/2001/XMLSchema" xmlns:xs="http://www.w3.org/2001/XMLSchema" xmlns:p="http://schemas.microsoft.com/office/2006/metadata/properties" xmlns:ns1="http://schemas.microsoft.com/sharepoint/v3" xmlns:ns3="4c58363e-2ba4-4728-935c-6b7db6411f1a" xmlns:ns4="62d488c7-69a3-45dd-a299-8e49e5f6f304" targetNamespace="http://schemas.microsoft.com/office/2006/metadata/properties" ma:root="true" ma:fieldsID="a39490f389cd6c3fb46e2dde0483a829" ns1:_="" ns3:_="" ns4:_="">
    <xsd:import namespace="http://schemas.microsoft.com/sharepoint/v3"/>
    <xsd:import namespace="4c58363e-2ba4-4728-935c-6b7db6411f1a"/>
    <xsd:import namespace="62d488c7-69a3-45dd-a299-8e49e5f6f3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58363e-2ba4-4728-935c-6b7db6411f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488c7-69a3-45dd-a299-8e49e5f6f30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D6A3FE-5FA8-4772-B614-6B5DDDBAFB69}">
  <ds:schemaRefs>
    <ds:schemaRef ds:uri="http://schemas.microsoft.com/office/2006/documentManagement/types"/>
    <ds:schemaRef ds:uri="http://purl.org/dc/elements/1.1/"/>
    <ds:schemaRef ds:uri="62d488c7-69a3-45dd-a299-8e49e5f6f304"/>
    <ds:schemaRef ds:uri="http://purl.org/dc/terms/"/>
    <ds:schemaRef ds:uri="http://schemas.microsoft.com/office/2006/metadata/properties"/>
    <ds:schemaRef ds:uri="4c58363e-2ba4-4728-935c-6b7db6411f1a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4278F2E-D7C7-4059-ACB6-6E2969EE6A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c58363e-2ba4-4728-935c-6b7db6411f1a"/>
    <ds:schemaRef ds:uri="62d488c7-69a3-45dd-a299-8e49e5f6f3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F971AE-49C4-4E13-8256-1471A22853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30010</TotalTime>
  <Words>1612</Words>
  <Application>Microsoft Office PowerPoint</Application>
  <PresentationFormat>On-screen Show (4:3)</PresentationFormat>
  <Paragraphs>391</Paragraphs>
  <Slides>39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Helvetica</vt:lpstr>
      <vt:lpstr>Wingdings</vt:lpstr>
      <vt:lpstr>Office Theme</vt:lpstr>
      <vt:lpstr>Administration</vt:lpstr>
      <vt:lpstr>Example: FCFS Scheduling</vt:lpstr>
      <vt:lpstr>Example: FCFS</vt:lpstr>
      <vt:lpstr>Shortest Job First</vt:lpstr>
      <vt:lpstr>Non-Preemptive SJF</vt:lpstr>
      <vt:lpstr>Preemptive SJF</vt:lpstr>
      <vt:lpstr>Scheduling in Interactive Systems</vt:lpstr>
      <vt:lpstr>Round-Robin Scheduling</vt:lpstr>
      <vt:lpstr>Priority Scheduling</vt:lpstr>
      <vt:lpstr>Thread Scheduling</vt:lpstr>
      <vt:lpstr>Lottery Scheduling</vt:lpstr>
      <vt:lpstr>Scheduling Metrics</vt:lpstr>
      <vt:lpstr>Memory Management</vt:lpstr>
      <vt:lpstr>In the Beginning, There was Batch</vt:lpstr>
      <vt:lpstr>Still Early On</vt:lpstr>
      <vt:lpstr>Physical Memory</vt:lpstr>
      <vt:lpstr>Loading a Process</vt:lpstr>
      <vt:lpstr>Physical Memory – Process 2 terminates</vt:lpstr>
      <vt:lpstr>Problem</vt:lpstr>
      <vt:lpstr>Physical Memory</vt:lpstr>
      <vt:lpstr>Solution</vt:lpstr>
      <vt:lpstr>First Implementation </vt:lpstr>
      <vt:lpstr>Physical Memory</vt:lpstr>
      <vt:lpstr>Advantages</vt:lpstr>
      <vt:lpstr>Physical Memory</vt:lpstr>
      <vt:lpstr>Physical Memory</vt:lpstr>
      <vt:lpstr>Physical Memory</vt:lpstr>
      <vt:lpstr>Definition</vt:lpstr>
      <vt:lpstr>New Problem:–  How to Manage Memory</vt:lpstr>
      <vt:lpstr>Partitioning Strategies – Fixed</vt:lpstr>
      <vt:lpstr>Partitioning Strategies – Variable</vt:lpstr>
      <vt:lpstr>Variable Partitions</vt:lpstr>
      <vt:lpstr>Definitions – Fragmentation</vt:lpstr>
      <vt:lpstr>Memory Allocation – Mechanism</vt:lpstr>
      <vt:lpstr>Memory Management – List vs. Map</vt:lpstr>
      <vt:lpstr>Memory Management – Bit Map</vt:lpstr>
      <vt:lpstr>Memory Management – List</vt:lpstr>
      <vt:lpstr>Discussion Questions</vt:lpstr>
      <vt:lpstr>The End is Near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3516 – Computer Networks </dc:title>
  <dc:creator>Craig Shue</dc:creator>
  <cp:lastModifiedBy>Li, Eric</cp:lastModifiedBy>
  <cp:revision>211</cp:revision>
  <dcterms:created xsi:type="dcterms:W3CDTF">2011-08-25T13:36:50Z</dcterms:created>
  <dcterms:modified xsi:type="dcterms:W3CDTF">2024-02-13T00:47:37Z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0x010100AAF4559330EA444586A96C5D0309841B</vt:lpwstr>
  </property>
</Properties>
</file>