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NHrhEHj7opxJYzt5vDBW0mv0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views/GHGs_16562633326860/12?:language=en-US&amp;:display_count=n&amp;:origin=viz_share_linkhttps://public.tableau.com/views/GHGs_16562633326860/12?:language=en-US&amp;:display_count=n&amp;:origin=viz_share_lin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ri.umass.edu/greenhouse-100-polluters-index-current" TargetMode="External"/><Relationship Id="rId3" Type="http://schemas.openxmlformats.org/officeDocument/2006/relationships/hyperlink" Target="https://www.nrdc.org/experts/josh-axelrod/corporate-honesty-and-climate-change-time-own-and-act#:~:text=These%20are%20emissions%20generated%20by,easy%20for%20them%20to%20control" TargetMode="External"/><Relationship Id="rId4" Type="http://schemas.openxmlformats.org/officeDocument/2006/relationships/hyperlink" Target="https://www.mckinsey.com/business-functions/sustainability/our-insights/a-blueprint-for-scaling-voluntary-carbon-markets-to-meet-the-climate-challeng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reenmatters.com/p/how-do-carbon-emissions-affect-environment" TargetMode="External"/><Relationship Id="rId3" Type="http://schemas.openxmlformats.org/officeDocument/2006/relationships/hyperlink" Target="https://www.epa.gov/ghgemissions/global-greenhouse-gas-emissions-data"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https://public.tableau.com/views/GHGs_16562633326860/12?:language=en-US&amp;:display_count=n&amp;:origin=viz_share_linkhttps://public.tableau.com/views/GHGs_16562633326860/12?:language=en-US&amp;:display_count=n&amp;:origin=viz_share_link</a:t>
            </a:r>
            <a:r>
              <a:rPr lang="en"/>
              <a:t>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figure shows that the greenhouse gas emissions for every city. So we select the top 20 in here. As we can seen, fort mcmurry and fort saskatchewan are top 2  in this data since they have the most oil fields in Alberta.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(slides 8 -12) In terms of the estimate Greenhouse gas emissions in the future two years. Except N2O and PHC, it seems that it is the time that the emission of other greenhouse gas were going to increase. Base on the uncertainty, the light blue box indicates the standard deviation.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cdafdff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cdafdff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https://peri.umass.edu/greenhouse-100-polluters-index-current</a:t>
            </a:r>
            <a:r>
              <a:rPr lang="en"/>
              <a:t> - top production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https://www.nrdc.org/experts/josh-axelrod/corporate-honesty-and-climate-change-time-own-and-act#:~:text=These%20are%20emissions%20generated%20by,easy%20for%20them%20to%20control</a:t>
            </a:r>
            <a:r>
              <a:rPr lang="en"/>
              <a:t>. - where emissions come from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4"/>
              </a:rPr>
              <a:t>https://www.mckinsey.com/business-functions/sustainability/our-insights/a-blueprint-for-scaling-voluntary-carbon-markets-to-meet-the-climate-challenge</a:t>
            </a:r>
            <a:r>
              <a:rPr lang="en"/>
              <a:t> - carbon credits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Might take 1mins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https://www.greenmatters.com/p/how-do-carbon-emissions-affect-environment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sz="1250">
                <a:solidFill>
                  <a:srgbClr val="1B1B1B"/>
                </a:solidFill>
                <a:highlight>
                  <a:srgbClr val="FFFFFF"/>
                </a:highlight>
              </a:rPr>
              <a:t>Global carbon emissions from fossil fuels have significantly increased since 1900. Since 1970, CO</a:t>
            </a:r>
            <a:r>
              <a:rPr lang="en" sz="950">
                <a:solidFill>
                  <a:srgbClr val="1B1B1B"/>
                </a:solidFill>
                <a:highlight>
                  <a:srgbClr val="FFFFFF"/>
                </a:highlight>
              </a:rPr>
              <a:t>2</a:t>
            </a:r>
            <a:r>
              <a:rPr lang="en" sz="1250">
                <a:solidFill>
                  <a:srgbClr val="1B1B1B"/>
                </a:solidFill>
                <a:highlight>
                  <a:srgbClr val="FFFFFF"/>
                </a:highlight>
              </a:rPr>
              <a:t> Emissions have increased by about 90%, with emissions from fossil fuel combustion and industrial processes contributing about 78% of the total greenhouse gas emissions increase from 1970 to 2011. (</a:t>
            </a:r>
            <a:r>
              <a:rPr lang="en" sz="1250" u="sng">
                <a:solidFill>
                  <a:schemeClr val="hlink"/>
                </a:solidFill>
                <a:highlight>
                  <a:srgbClr val="FFFFFF"/>
                </a:highlight>
                <a:hlinkClick r:id="rId3"/>
              </a:rPr>
              <a:t>https://www.epa.gov/ghgemissions/global-greenhouse-gas-emissions-data</a:t>
            </a:r>
            <a:r>
              <a:rPr lang="en" sz="1250">
                <a:solidFill>
                  <a:srgbClr val="1B1B1B"/>
                </a:solidFill>
                <a:highlight>
                  <a:srgbClr val="FFFFFF"/>
                </a:highlight>
              </a:rPr>
              <a:t>)</a:t>
            </a:r>
            <a:endParaRPr sz="1250">
              <a:solidFill>
                <a:srgbClr val="1B1B1B"/>
              </a:solidFill>
              <a:highlight>
                <a:srgbClr val="FFFFFF"/>
              </a:highlight>
            </a:endParaRPr>
          </a:p>
          <a:p>
            <a:pPr indent="0" lvl="0" marL="0" rtl="0" algn="l">
              <a:lnSpc>
                <a:spcPct val="100000"/>
              </a:lnSpc>
              <a:spcBef>
                <a:spcPts val="0"/>
              </a:spcBef>
              <a:spcAft>
                <a:spcPts val="0"/>
              </a:spcAft>
              <a:buSzPts val="1100"/>
              <a:buNone/>
            </a:pPr>
            <a:r>
              <a:t/>
            </a:r>
            <a:endParaRPr sz="1250">
              <a:solidFill>
                <a:srgbClr val="1B1B1B"/>
              </a:solidFill>
              <a:highlight>
                <a:srgbClr val="FFFFFF"/>
              </a:highlight>
            </a:endParaRPr>
          </a:p>
          <a:p>
            <a:pPr indent="0" lvl="0" marL="0" rtl="0" algn="l">
              <a:lnSpc>
                <a:spcPct val="100000"/>
              </a:lnSpc>
              <a:spcBef>
                <a:spcPts val="0"/>
              </a:spcBef>
              <a:spcAft>
                <a:spcPts val="0"/>
              </a:spcAft>
              <a:buSzPts val="1100"/>
              <a:buNone/>
            </a:pPr>
            <a:r>
              <a:rPr lang="en" sz="1250">
                <a:solidFill>
                  <a:srgbClr val="1B1B1B"/>
                </a:solidFill>
                <a:highlight>
                  <a:srgbClr val="FFFFFF"/>
                </a:highlight>
              </a:rPr>
              <a:t>For impacts refer to- https://www.canada.ca/en/environment-climate-change/services/environmental-indicators/greenhouse-gas-emissions-drivers-impacts.html</a:t>
            </a:r>
            <a:endParaRPr sz="1250">
              <a:solidFill>
                <a:srgbClr val="1B1B1B"/>
              </a:solidFill>
              <a:highlight>
                <a:srgbClr val="FFFFFF"/>
              </a:highlight>
            </a:endParaRPr>
          </a:p>
          <a:p>
            <a:pPr indent="0" lvl="0" marL="0" rtl="0" algn="l">
              <a:lnSpc>
                <a:spcPct val="100000"/>
              </a:lnSpc>
              <a:spcBef>
                <a:spcPts val="0"/>
              </a:spcBef>
              <a:spcAft>
                <a:spcPts val="0"/>
              </a:spcAft>
              <a:buSzPts val="1100"/>
              <a:buNone/>
            </a:pPr>
            <a:r>
              <a:t/>
            </a:r>
            <a:endParaRPr sz="1250">
              <a:solidFill>
                <a:srgbClr val="1B1B1B"/>
              </a:solidFill>
              <a:highlight>
                <a:srgbClr val="FFFFFF"/>
              </a:highlight>
            </a:endParaRPr>
          </a:p>
          <a:p>
            <a:pPr indent="-307975" lvl="0" marL="457200" rtl="0" algn="l">
              <a:lnSpc>
                <a:spcPct val="100000"/>
              </a:lnSpc>
              <a:spcBef>
                <a:spcPts val="0"/>
              </a:spcBef>
              <a:spcAft>
                <a:spcPts val="0"/>
              </a:spcAft>
              <a:buClr>
                <a:srgbClr val="1B1B1B"/>
              </a:buClr>
              <a:buSzPts val="1250"/>
              <a:buChar char="-"/>
            </a:pPr>
            <a:r>
              <a:rPr lang="en" sz="1250">
                <a:solidFill>
                  <a:srgbClr val="1B1B1B"/>
                </a:solidFill>
                <a:highlight>
                  <a:srgbClr val="FFFFFF"/>
                </a:highlight>
              </a:rPr>
              <a:t>Paris agreement</a:t>
            </a:r>
            <a:endParaRPr sz="1250">
              <a:solidFill>
                <a:srgbClr val="1B1B1B"/>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00000"/>
              </a:lnSpc>
              <a:spcBef>
                <a:spcPts val="1200"/>
              </a:spcBef>
              <a:spcAft>
                <a:spcPts val="0"/>
              </a:spcAft>
              <a:buSzPts val="1100"/>
              <a:buNone/>
            </a:pPr>
            <a:r>
              <a:t/>
            </a:r>
            <a:endParaRPr sz="1250">
              <a:solidFill>
                <a:srgbClr val="1B1B1B"/>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9726f2f6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69726f2f6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u="sng">
                <a:solidFill>
                  <a:srgbClr val="222222"/>
                </a:solidFill>
              </a:rPr>
              <a:t>Project 1, GHG Emission Scope 1.2.3 calculator</a:t>
            </a:r>
            <a:endParaRPr b="1" u="sng">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222222"/>
                </a:solidFill>
              </a:rPr>
              <a:t>Scope 1 — This one covers the Green House Gas (GHG) emissions that a company makes directly — for example while running its boilers and vehicles.</a:t>
            </a:r>
            <a:endParaRPr>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222222"/>
                </a:solidFill>
              </a:rPr>
              <a:t>Scope 2 — These are the emissions it makes indirectly – like when the electricity or energy it buys for heating and cooling buildings, is being produced on its behalf.</a:t>
            </a:r>
            <a:endParaRPr>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222222"/>
                </a:solidFill>
              </a:rPr>
              <a:t>Scope 3 — Now here’s where it gets tricky. In this category go all the emissions associated, not with the company itself, but that the organization is indirectly responsible for, up and down its value chain. For example, from buying products from its suppliers, and from its products when customers use them. Emissions-wise, Scope 3 is nearly always the big one.</a:t>
            </a:r>
            <a:endParaRPr sz="1300">
              <a:solidFill>
                <a:srgbClr val="424242"/>
              </a:solidFill>
              <a:latin typeface="Nunito"/>
              <a:ea typeface="Nunito"/>
              <a:cs typeface="Nunito"/>
              <a:sym typeface="Nunito"/>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b="1" lang="en" u="sng">
                <a:solidFill>
                  <a:srgbClr val="222222"/>
                </a:solidFill>
              </a:rPr>
              <a:t>Project 1, GHG Emission Scope 1.2.3 calculator</a:t>
            </a:r>
            <a:endParaRPr b="1" u="sng">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222222"/>
                </a:solidFill>
              </a:rPr>
              <a:t>Scope 1 — This one covers the Green House Gas (GHG) emissions that a company makes directly — for example while running its boilers and vehicles.</a:t>
            </a:r>
            <a:endParaRPr>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222222"/>
                </a:solidFill>
              </a:rPr>
              <a:t>Scope 2 — These are the emissions it makes indirectly – like the electricity or energy it buys for heating and cooling buildings, is being produced on its behalf.</a:t>
            </a:r>
            <a:endParaRPr>
              <a:solidFill>
                <a:srgbClr val="222222"/>
              </a:solidFill>
            </a:endParaRPr>
          </a:p>
          <a:p>
            <a:pPr indent="0" lvl="0" marL="0" rtl="0" algn="l">
              <a:lnSpc>
                <a:spcPct val="115000"/>
              </a:lnSpc>
              <a:spcBef>
                <a:spcPts val="1000"/>
              </a:spcBef>
              <a:spcAft>
                <a:spcPts val="0"/>
              </a:spcAft>
              <a:buClr>
                <a:schemeClr val="dk1"/>
              </a:buClr>
              <a:buSzPts val="1100"/>
              <a:buFont typeface="Arial"/>
              <a:buNone/>
            </a:pPr>
            <a:r>
              <a:rPr lang="en">
                <a:solidFill>
                  <a:srgbClr val="222222"/>
                </a:solidFill>
              </a:rPr>
              <a:t>Scope 3 — Now here’s where it gets tricky. In this category go all the emissions associated, not with the company itself, but that the organization is indirectly responsible for, up and down its value chain. For example, from buying products from its suppliers, and from its products when customers use them. Emissions-wise, Scope 3 is nearly always the big one.</a:t>
            </a:r>
            <a:endParaRPr sz="1300">
              <a:solidFill>
                <a:srgbClr val="424242"/>
              </a:solidFill>
              <a:latin typeface="Nunito"/>
              <a:ea typeface="Nunito"/>
              <a:cs typeface="Nunito"/>
              <a:sym typeface="Nunito"/>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Might take 2 mins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Sovin - first 7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Eric</a:t>
            </a:r>
            <a:endParaRPr/>
          </a:p>
          <a:p>
            <a:pPr indent="0" lvl="0" marL="0" rtl="0" algn="l">
              <a:lnSpc>
                <a:spcPct val="100000"/>
              </a:lnSpc>
              <a:spcBef>
                <a:spcPts val="0"/>
              </a:spcBef>
              <a:spcAft>
                <a:spcPts val="0"/>
              </a:spcAft>
              <a:buSzPts val="1100"/>
              <a:buNone/>
            </a:pPr>
            <a:r>
              <a:rPr lang="en"/>
              <a:t>In our machine learning part, we use two models to train our data. First, it’s the decision tree regressor. It is a powerful model, capable of finding complex nonlinear relationships in the data. Second, we use Random forests by training many decision trees on random subset of the features, then averaging out their predictions.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Han</a:t>
            </a:r>
            <a:endParaRPr/>
          </a:p>
          <a:p>
            <a:pPr indent="0" lvl="0" marL="0" rtl="0" algn="l">
              <a:lnSpc>
                <a:spcPct val="100000"/>
              </a:lnSpc>
              <a:spcBef>
                <a:spcPts val="0"/>
              </a:spcBef>
              <a:spcAft>
                <a:spcPts val="0"/>
              </a:spcAft>
              <a:buSzPts val="1100"/>
              <a:buNone/>
            </a:pPr>
            <a:r>
              <a:rPr lang="en"/>
              <a:t>At the left side of our slide, it is a distribution map of total of the greenhouse gas emissions from 2004 to 2020. We can see that the most emission areas are mainly distributed around the two largest cities in Alberta, Edmonton and Calgary. The total emissions were dropped slightly in 2007 and 2008. Maybe caused by the recession of oil market, the Greenhouse gas emissions were sharply dropped from 2014 to 2017. After a short climbed up, it dropped again from 2018.</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20"/>
          <p:cNvSpPr txBox="1"/>
          <p:nvPr>
            <p:ph type="ctrTitle"/>
          </p:nvPr>
        </p:nvSpPr>
        <p:spPr>
          <a:xfrm>
            <a:off x="1313259" y="975589"/>
            <a:ext cx="6517500" cy="18819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 type="subTitle"/>
          </p:nvPr>
        </p:nvSpPr>
        <p:spPr>
          <a:xfrm>
            <a:off x="1313259" y="2914651"/>
            <a:ext cx="6517500" cy="1028700"/>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750"/>
              </a:spcBef>
              <a:spcAft>
                <a:spcPts val="0"/>
              </a:spcAft>
              <a:buSzPts val="1650"/>
              <a:buNone/>
              <a:defRPr sz="1650">
                <a:solidFill>
                  <a:srgbClr val="7F7F7F"/>
                </a:solidFill>
              </a:defRPr>
            </a:lvl1pPr>
            <a:lvl2pPr lvl="1" algn="ctr">
              <a:lnSpc>
                <a:spcPct val="120000"/>
              </a:lnSpc>
              <a:spcBef>
                <a:spcPts val="375"/>
              </a:spcBef>
              <a:spcAft>
                <a:spcPts val="0"/>
              </a:spcAft>
              <a:buSzPts val="1500"/>
              <a:buNone/>
              <a:defRPr sz="150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16" name="Google Shape;16;p20"/>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0"/>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pic>
        <p:nvPicPr>
          <p:cNvPr descr="Droplets-HD-Content-R1d.png" id="75" name="Google Shape;75;p2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6" name="Google Shape;76;p29"/>
          <p:cNvSpPr txBox="1"/>
          <p:nvPr>
            <p:ph type="title"/>
          </p:nvPr>
        </p:nvSpPr>
        <p:spPr>
          <a:xfrm>
            <a:off x="685331" y="457200"/>
            <a:ext cx="4451100" cy="15174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p:nvPr>
            <p:ph idx="2" type="pic"/>
          </p:nvPr>
        </p:nvSpPr>
        <p:spPr>
          <a:xfrm>
            <a:off x="5568602" y="457201"/>
            <a:ext cx="2441400" cy="38862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78" name="Google Shape;78;p29"/>
          <p:cNvSpPr txBox="1"/>
          <p:nvPr>
            <p:ph idx="1" type="body"/>
          </p:nvPr>
        </p:nvSpPr>
        <p:spPr>
          <a:xfrm>
            <a:off x="685346" y="1974639"/>
            <a:ext cx="4451100" cy="23688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9" name="Google Shape;79;p29"/>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pic>
        <p:nvPicPr>
          <p:cNvPr descr="Droplets-HD-Content-R1d.png" id="83" name="Google Shape;83;p3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Google Shape;84;p30"/>
          <p:cNvSpPr txBox="1"/>
          <p:nvPr>
            <p:ph type="title"/>
          </p:nvPr>
        </p:nvSpPr>
        <p:spPr>
          <a:xfrm>
            <a:off x="685346" y="3217030"/>
            <a:ext cx="7773300" cy="608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p:nvPr>
            <p:ph idx="2" type="pic"/>
          </p:nvPr>
        </p:nvSpPr>
        <p:spPr>
          <a:xfrm>
            <a:off x="888558" y="523696"/>
            <a:ext cx="7366800" cy="2410500"/>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6" name="Google Shape;86;p30"/>
          <p:cNvSpPr txBox="1"/>
          <p:nvPr>
            <p:ph idx="1" type="body"/>
          </p:nvPr>
        </p:nvSpPr>
        <p:spPr>
          <a:xfrm>
            <a:off x="685331" y="3831546"/>
            <a:ext cx="7773300" cy="5118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87" name="Google Shape;87;p30"/>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0"/>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pic>
        <p:nvPicPr>
          <p:cNvPr descr="Droplets-HD-Content-R1d.png" id="91" name="Google Shape;91;p3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31"/>
          <p:cNvSpPr txBox="1"/>
          <p:nvPr>
            <p:ph type="title"/>
          </p:nvPr>
        </p:nvSpPr>
        <p:spPr>
          <a:xfrm>
            <a:off x="685331" y="457200"/>
            <a:ext cx="7773300" cy="2570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1"/>
          <p:cNvSpPr txBox="1"/>
          <p:nvPr>
            <p:ph idx="1" type="body"/>
          </p:nvPr>
        </p:nvSpPr>
        <p:spPr>
          <a:xfrm>
            <a:off x="685331" y="3153616"/>
            <a:ext cx="7773300" cy="118980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94" name="Google Shape;94;p31"/>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pic>
        <p:nvPicPr>
          <p:cNvPr descr="Droplets-HD-Content-R1d.png" id="98" name="Google Shape;98;p3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9" name="Google Shape;99;p32"/>
          <p:cNvSpPr txBox="1"/>
          <p:nvPr>
            <p:ph type="title"/>
          </p:nvPr>
        </p:nvSpPr>
        <p:spPr>
          <a:xfrm>
            <a:off x="1084659" y="457200"/>
            <a:ext cx="6977100" cy="22446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2"/>
          <p:cNvSpPr txBox="1"/>
          <p:nvPr>
            <p:ph idx="1" type="body"/>
          </p:nvPr>
        </p:nvSpPr>
        <p:spPr>
          <a:xfrm>
            <a:off x="1290484" y="2707524"/>
            <a:ext cx="6564300" cy="4461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01" name="Google Shape;101;p32"/>
          <p:cNvSpPr txBox="1"/>
          <p:nvPr>
            <p:ph idx="2" type="body"/>
          </p:nvPr>
        </p:nvSpPr>
        <p:spPr>
          <a:xfrm>
            <a:off x="685331" y="3279597"/>
            <a:ext cx="7773300" cy="106590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02" name="Google Shape;102;p32"/>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2"/>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32"/>
          <p:cNvSpPr txBox="1"/>
          <p:nvPr/>
        </p:nvSpPr>
        <p:spPr>
          <a:xfrm>
            <a:off x="751116" y="565625"/>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6000"/>
              <a:buFont typeface="Twentieth Century"/>
              <a:buNone/>
            </a:pPr>
            <a:r>
              <a:rPr b="0" i="0" lang="en" sz="6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06" name="Google Shape;106;p32"/>
          <p:cNvSpPr txBox="1"/>
          <p:nvPr/>
        </p:nvSpPr>
        <p:spPr>
          <a:xfrm>
            <a:off x="7918169" y="2245184"/>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1"/>
              </a:buClr>
              <a:buSzPts val="6000"/>
              <a:buFont typeface="Twentieth Century"/>
              <a:buNone/>
            </a:pPr>
            <a:r>
              <a:rPr b="0" i="0" lang="en" sz="6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7" name="Shape 107"/>
        <p:cNvGrpSpPr/>
        <p:nvPr/>
      </p:nvGrpSpPr>
      <p:grpSpPr>
        <a:xfrm>
          <a:off x="0" y="0"/>
          <a:ext cx="0" cy="0"/>
          <a:chOff x="0" y="0"/>
          <a:chExt cx="0" cy="0"/>
        </a:xfrm>
      </p:grpSpPr>
      <p:pic>
        <p:nvPicPr>
          <p:cNvPr descr="Droplets-HD-Content-R1d.png" id="108" name="Google Shape;108;p3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9" name="Google Shape;109;p33"/>
          <p:cNvSpPr txBox="1"/>
          <p:nvPr>
            <p:ph type="title"/>
          </p:nvPr>
        </p:nvSpPr>
        <p:spPr>
          <a:xfrm>
            <a:off x="685331" y="1604041"/>
            <a:ext cx="7773300" cy="1884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 type="body"/>
          </p:nvPr>
        </p:nvSpPr>
        <p:spPr>
          <a:xfrm>
            <a:off x="685331" y="3496751"/>
            <a:ext cx="7773300" cy="8556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11" name="Google Shape;111;p33"/>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3"/>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3"/>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4" name="Shape 114"/>
        <p:cNvGrpSpPr/>
        <p:nvPr/>
      </p:nvGrpSpPr>
      <p:grpSpPr>
        <a:xfrm>
          <a:off x="0" y="0"/>
          <a:ext cx="0" cy="0"/>
          <a:chOff x="0" y="0"/>
          <a:chExt cx="0" cy="0"/>
        </a:xfrm>
      </p:grpSpPr>
      <p:pic>
        <p:nvPicPr>
          <p:cNvPr descr="Droplets-HD-Content-R1d.png" id="115" name="Google Shape;115;p3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6" name="Google Shape;116;p34"/>
          <p:cNvSpPr txBox="1"/>
          <p:nvPr>
            <p:ph type="title"/>
          </p:nvPr>
        </p:nvSpPr>
        <p:spPr>
          <a:xfrm>
            <a:off x="685331" y="457200"/>
            <a:ext cx="7773300" cy="12039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 type="body"/>
          </p:nvPr>
        </p:nvSpPr>
        <p:spPr>
          <a:xfrm>
            <a:off x="685331" y="1775320"/>
            <a:ext cx="2474100" cy="432300"/>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750"/>
              </a:spcBef>
              <a:spcAft>
                <a:spcPts val="0"/>
              </a:spcAft>
              <a:buSzPts val="1800"/>
              <a:buNone/>
              <a:defRPr b="0" sz="180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18" name="Google Shape;118;p34"/>
          <p:cNvSpPr txBox="1"/>
          <p:nvPr>
            <p:ph idx="2" type="body"/>
          </p:nvPr>
        </p:nvSpPr>
        <p:spPr>
          <a:xfrm>
            <a:off x="685331" y="2207517"/>
            <a:ext cx="2474100" cy="21360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19" name="Google Shape;119;p34"/>
          <p:cNvSpPr txBox="1"/>
          <p:nvPr>
            <p:ph idx="3" type="body"/>
          </p:nvPr>
        </p:nvSpPr>
        <p:spPr>
          <a:xfrm>
            <a:off x="3339292" y="1775320"/>
            <a:ext cx="2468700" cy="432300"/>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750"/>
              </a:spcBef>
              <a:spcAft>
                <a:spcPts val="0"/>
              </a:spcAft>
              <a:buSzPts val="1800"/>
              <a:buNone/>
              <a:defRPr b="0" sz="180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20" name="Google Shape;120;p34"/>
          <p:cNvSpPr txBox="1"/>
          <p:nvPr>
            <p:ph idx="4" type="body"/>
          </p:nvPr>
        </p:nvSpPr>
        <p:spPr>
          <a:xfrm>
            <a:off x="3331012" y="2207517"/>
            <a:ext cx="2477400" cy="21360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21" name="Google Shape;121;p34"/>
          <p:cNvSpPr txBox="1"/>
          <p:nvPr>
            <p:ph idx="5" type="body"/>
          </p:nvPr>
        </p:nvSpPr>
        <p:spPr>
          <a:xfrm>
            <a:off x="5979974" y="1775320"/>
            <a:ext cx="2478600" cy="432300"/>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750"/>
              </a:spcBef>
              <a:spcAft>
                <a:spcPts val="0"/>
              </a:spcAft>
              <a:buSzPts val="1800"/>
              <a:buNone/>
              <a:defRPr b="0" sz="180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22" name="Google Shape;122;p34"/>
          <p:cNvSpPr txBox="1"/>
          <p:nvPr>
            <p:ph idx="6" type="body"/>
          </p:nvPr>
        </p:nvSpPr>
        <p:spPr>
          <a:xfrm>
            <a:off x="5979974" y="2207517"/>
            <a:ext cx="2478600" cy="21360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23" name="Google Shape;123;p34"/>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4"/>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6" name="Shape 126"/>
        <p:cNvGrpSpPr/>
        <p:nvPr/>
      </p:nvGrpSpPr>
      <p:grpSpPr>
        <a:xfrm>
          <a:off x="0" y="0"/>
          <a:ext cx="0" cy="0"/>
          <a:chOff x="0" y="0"/>
          <a:chExt cx="0" cy="0"/>
        </a:xfrm>
      </p:grpSpPr>
      <p:pic>
        <p:nvPicPr>
          <p:cNvPr descr="Droplets-HD-Content-R1d.png" id="127" name="Google Shape;127;p3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8" name="Google Shape;128;p35"/>
          <p:cNvSpPr txBox="1"/>
          <p:nvPr>
            <p:ph type="title"/>
          </p:nvPr>
        </p:nvSpPr>
        <p:spPr>
          <a:xfrm>
            <a:off x="685331" y="458079"/>
            <a:ext cx="7773300" cy="1203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 type="body"/>
          </p:nvPr>
        </p:nvSpPr>
        <p:spPr>
          <a:xfrm>
            <a:off x="685331" y="3153615"/>
            <a:ext cx="2472300" cy="432300"/>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750"/>
              </a:spcBef>
              <a:spcAft>
                <a:spcPts val="0"/>
              </a:spcAft>
              <a:buSzPts val="1650"/>
              <a:buNone/>
              <a:defRPr b="0" sz="16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30" name="Google Shape;130;p35"/>
          <p:cNvSpPr/>
          <p:nvPr>
            <p:ph idx="2" type="pic"/>
          </p:nvPr>
        </p:nvSpPr>
        <p:spPr>
          <a:xfrm>
            <a:off x="685331" y="1775320"/>
            <a:ext cx="2472300" cy="1143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31" name="Google Shape;131;p35"/>
          <p:cNvSpPr txBox="1"/>
          <p:nvPr>
            <p:ph idx="3" type="body"/>
          </p:nvPr>
        </p:nvSpPr>
        <p:spPr>
          <a:xfrm>
            <a:off x="685331" y="3585811"/>
            <a:ext cx="2472300" cy="7575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32" name="Google Shape;132;p35"/>
          <p:cNvSpPr txBox="1"/>
          <p:nvPr>
            <p:ph idx="4" type="body"/>
          </p:nvPr>
        </p:nvSpPr>
        <p:spPr>
          <a:xfrm>
            <a:off x="3332069" y="3153615"/>
            <a:ext cx="2476500" cy="432300"/>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750"/>
              </a:spcBef>
              <a:spcAft>
                <a:spcPts val="0"/>
              </a:spcAft>
              <a:buSzPts val="1650"/>
              <a:buNone/>
              <a:defRPr b="0" sz="16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33" name="Google Shape;133;p35"/>
          <p:cNvSpPr/>
          <p:nvPr>
            <p:ph idx="5" type="pic"/>
          </p:nvPr>
        </p:nvSpPr>
        <p:spPr>
          <a:xfrm>
            <a:off x="3331011" y="1775320"/>
            <a:ext cx="2477400"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4" name="Google Shape;134;p35"/>
          <p:cNvSpPr txBox="1"/>
          <p:nvPr>
            <p:ph idx="6" type="body"/>
          </p:nvPr>
        </p:nvSpPr>
        <p:spPr>
          <a:xfrm>
            <a:off x="3331011" y="3585811"/>
            <a:ext cx="2477400" cy="7575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35" name="Google Shape;135;p35"/>
          <p:cNvSpPr txBox="1"/>
          <p:nvPr>
            <p:ph idx="7" type="body"/>
          </p:nvPr>
        </p:nvSpPr>
        <p:spPr>
          <a:xfrm>
            <a:off x="5979974" y="3153615"/>
            <a:ext cx="2475600" cy="432300"/>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750"/>
              </a:spcBef>
              <a:spcAft>
                <a:spcPts val="0"/>
              </a:spcAft>
              <a:buSzPts val="1650"/>
              <a:buNone/>
              <a:defRPr b="0" sz="16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136" name="Google Shape;136;p35"/>
          <p:cNvSpPr/>
          <p:nvPr>
            <p:ph idx="8" type="pic"/>
          </p:nvPr>
        </p:nvSpPr>
        <p:spPr>
          <a:xfrm>
            <a:off x="5979974" y="1775320"/>
            <a:ext cx="2478600"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7" name="Google Shape;137;p35"/>
          <p:cNvSpPr txBox="1"/>
          <p:nvPr>
            <p:ph idx="9" type="body"/>
          </p:nvPr>
        </p:nvSpPr>
        <p:spPr>
          <a:xfrm>
            <a:off x="5979880" y="3585809"/>
            <a:ext cx="2478900" cy="7575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050"/>
              <a:buNone/>
              <a:defRPr sz="1050"/>
            </a:lvl1pPr>
            <a:lvl2pPr indent="-228600" lvl="1" marL="914400" algn="l">
              <a:lnSpc>
                <a:spcPct val="120000"/>
              </a:lnSpc>
              <a:spcBef>
                <a:spcPts val="375"/>
              </a:spcBef>
              <a:spcAft>
                <a:spcPts val="0"/>
              </a:spcAft>
              <a:buSzPts val="900"/>
              <a:buNone/>
              <a:defRPr sz="900"/>
            </a:lvl2pPr>
            <a:lvl3pPr indent="-228600" lvl="2" marL="1371600" algn="l">
              <a:lnSpc>
                <a:spcPct val="120000"/>
              </a:lnSpc>
              <a:spcBef>
                <a:spcPts val="375"/>
              </a:spcBef>
              <a:spcAft>
                <a:spcPts val="0"/>
              </a:spcAft>
              <a:buSzPts val="750"/>
              <a:buNone/>
              <a:defRPr sz="750"/>
            </a:lvl3pPr>
            <a:lvl4pPr indent="-228600" lvl="3" marL="1828800" algn="l">
              <a:lnSpc>
                <a:spcPct val="120000"/>
              </a:lnSpc>
              <a:spcBef>
                <a:spcPts val="375"/>
              </a:spcBef>
              <a:spcAft>
                <a:spcPts val="0"/>
              </a:spcAft>
              <a:buSzPts val="675"/>
              <a:buNone/>
              <a:defRPr sz="675"/>
            </a:lvl4pPr>
            <a:lvl5pPr indent="-228600" lvl="4" marL="2286000" algn="l">
              <a:lnSpc>
                <a:spcPct val="120000"/>
              </a:lnSpc>
              <a:spcBef>
                <a:spcPts val="375"/>
              </a:spcBef>
              <a:spcAft>
                <a:spcPts val="0"/>
              </a:spcAft>
              <a:buSzPts val="675"/>
              <a:buNone/>
              <a:defRPr sz="675"/>
            </a:lvl5pPr>
            <a:lvl6pPr indent="-228600" lvl="5" marL="2743200" algn="l">
              <a:lnSpc>
                <a:spcPct val="120000"/>
              </a:lnSpc>
              <a:spcBef>
                <a:spcPts val="375"/>
              </a:spcBef>
              <a:spcAft>
                <a:spcPts val="0"/>
              </a:spcAft>
              <a:buSzPts val="675"/>
              <a:buNone/>
              <a:defRPr sz="675"/>
            </a:lvl6pPr>
            <a:lvl7pPr indent="-228600" lvl="6" marL="3200400" algn="l">
              <a:lnSpc>
                <a:spcPct val="120000"/>
              </a:lnSpc>
              <a:spcBef>
                <a:spcPts val="375"/>
              </a:spcBef>
              <a:spcAft>
                <a:spcPts val="0"/>
              </a:spcAft>
              <a:buSzPts val="675"/>
              <a:buNone/>
              <a:defRPr sz="675"/>
            </a:lvl7pPr>
            <a:lvl8pPr indent="-228600" lvl="7" marL="3657600" algn="l">
              <a:lnSpc>
                <a:spcPct val="120000"/>
              </a:lnSpc>
              <a:spcBef>
                <a:spcPts val="375"/>
              </a:spcBef>
              <a:spcAft>
                <a:spcPts val="0"/>
              </a:spcAft>
              <a:buSzPts val="675"/>
              <a:buNone/>
              <a:defRPr sz="675"/>
            </a:lvl8pPr>
            <a:lvl9pPr indent="-228600" lvl="8" marL="4114800" algn="l">
              <a:lnSpc>
                <a:spcPct val="120000"/>
              </a:lnSpc>
              <a:spcBef>
                <a:spcPts val="375"/>
              </a:spcBef>
              <a:spcAft>
                <a:spcPts val="0"/>
              </a:spcAft>
              <a:buSzPts val="675"/>
              <a:buNone/>
              <a:defRPr sz="675"/>
            </a:lvl9pPr>
          </a:lstStyle>
          <a:p/>
        </p:txBody>
      </p:sp>
      <p:sp>
        <p:nvSpPr>
          <p:cNvPr id="138" name="Google Shape;138;p35"/>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5"/>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5"/>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pic>
        <p:nvPicPr>
          <p:cNvPr descr="Droplets-HD-Content-R1d.png" id="142" name="Google Shape;142;p3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3" name="Google Shape;143;p36"/>
          <p:cNvSpPr txBox="1"/>
          <p:nvPr>
            <p:ph type="title"/>
          </p:nvPr>
        </p:nvSpPr>
        <p:spPr>
          <a:xfrm>
            <a:off x="685332" y="463888"/>
            <a:ext cx="7773300" cy="1197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6"/>
          <p:cNvSpPr txBox="1"/>
          <p:nvPr>
            <p:ph idx="1" type="body"/>
          </p:nvPr>
        </p:nvSpPr>
        <p:spPr>
          <a:xfrm rot="5400000">
            <a:off x="3288020" y="-827330"/>
            <a:ext cx="2568000" cy="7773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45" name="Google Shape;145;p36"/>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6"/>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6"/>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pic>
        <p:nvPicPr>
          <p:cNvPr descr="Droplets-HD-Content-R1d.png" id="149" name="Google Shape;149;p3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0" name="Google Shape;150;p37"/>
          <p:cNvSpPr txBox="1"/>
          <p:nvPr>
            <p:ph type="title"/>
          </p:nvPr>
        </p:nvSpPr>
        <p:spPr>
          <a:xfrm rot="5400000">
            <a:off x="5558120" y="1442851"/>
            <a:ext cx="3886200" cy="1914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7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7"/>
          <p:cNvSpPr txBox="1"/>
          <p:nvPr>
            <p:ph idx="1" type="body"/>
          </p:nvPr>
        </p:nvSpPr>
        <p:spPr>
          <a:xfrm rot="5400000">
            <a:off x="1614224" y="-471749"/>
            <a:ext cx="3886200" cy="57441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52" name="Google Shape;152;p37"/>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7"/>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7"/>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ctr">
              <a:lnSpc>
                <a:spcPct val="9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20000"/>
              </a:lnSpc>
              <a:spcBef>
                <a:spcPts val="0"/>
              </a:spcBef>
              <a:spcAft>
                <a:spcPts val="0"/>
              </a:spcAft>
              <a:buSzPts val="1300"/>
              <a:buChar char="●"/>
              <a:defRPr/>
            </a:lvl1pPr>
            <a:lvl2pPr indent="-298450" lvl="1" marL="914400" algn="l">
              <a:lnSpc>
                <a:spcPct val="120000"/>
              </a:lnSpc>
              <a:spcBef>
                <a:spcPts val="0"/>
              </a:spcBef>
              <a:spcAft>
                <a:spcPts val="0"/>
              </a:spcAft>
              <a:buSzPts val="1100"/>
              <a:buChar char="○"/>
              <a:defRPr/>
            </a:lvl2pPr>
            <a:lvl3pPr indent="-298450" lvl="2" marL="1371600" algn="l">
              <a:lnSpc>
                <a:spcPct val="120000"/>
              </a:lnSpc>
              <a:spcBef>
                <a:spcPts val="0"/>
              </a:spcBef>
              <a:spcAft>
                <a:spcPts val="0"/>
              </a:spcAft>
              <a:buSzPts val="1100"/>
              <a:buChar char="■"/>
              <a:defRPr/>
            </a:lvl3pPr>
            <a:lvl4pPr indent="-298450" lvl="3" marL="1828800" algn="l">
              <a:lnSpc>
                <a:spcPct val="120000"/>
              </a:lnSpc>
              <a:spcBef>
                <a:spcPts val="0"/>
              </a:spcBef>
              <a:spcAft>
                <a:spcPts val="0"/>
              </a:spcAft>
              <a:buSzPts val="1100"/>
              <a:buChar char="●"/>
              <a:defRPr/>
            </a:lvl4pPr>
            <a:lvl5pPr indent="-298450" lvl="4" marL="2286000" algn="l">
              <a:lnSpc>
                <a:spcPct val="120000"/>
              </a:lnSpc>
              <a:spcBef>
                <a:spcPts val="0"/>
              </a:spcBef>
              <a:spcAft>
                <a:spcPts val="0"/>
              </a:spcAft>
              <a:buSzPts val="1100"/>
              <a:buChar char="○"/>
              <a:defRPr/>
            </a:lvl5pPr>
            <a:lvl6pPr indent="-298450" lvl="5" marL="2743200" algn="l">
              <a:lnSpc>
                <a:spcPct val="120000"/>
              </a:lnSpc>
              <a:spcBef>
                <a:spcPts val="0"/>
              </a:spcBef>
              <a:spcAft>
                <a:spcPts val="0"/>
              </a:spcAft>
              <a:buSzPts val="1100"/>
              <a:buChar char="■"/>
              <a:defRPr/>
            </a:lvl6pPr>
            <a:lvl7pPr indent="-298450" lvl="6" marL="3200400" algn="l">
              <a:lnSpc>
                <a:spcPct val="120000"/>
              </a:lnSpc>
              <a:spcBef>
                <a:spcPts val="0"/>
              </a:spcBef>
              <a:spcAft>
                <a:spcPts val="0"/>
              </a:spcAft>
              <a:buSzPts val="1100"/>
              <a:buChar char="●"/>
              <a:defRPr/>
            </a:lvl7pPr>
            <a:lvl8pPr indent="-298450" lvl="7" marL="3657600" algn="l">
              <a:lnSpc>
                <a:spcPct val="120000"/>
              </a:lnSpc>
              <a:spcBef>
                <a:spcPts val="0"/>
              </a:spcBef>
              <a:spcAft>
                <a:spcPts val="0"/>
              </a:spcAft>
              <a:buSzPts val="1100"/>
              <a:buChar char="○"/>
              <a:defRPr/>
            </a:lvl8pPr>
            <a:lvl9pPr indent="-298450" lvl="8" marL="4114800" algn="l">
              <a:lnSpc>
                <a:spcPct val="120000"/>
              </a:lnSpc>
              <a:spcBef>
                <a:spcPts val="0"/>
              </a:spcBef>
              <a:spcAft>
                <a:spcPts val="0"/>
              </a:spcAft>
              <a:buSzPts val="1100"/>
              <a:buChar char="■"/>
              <a:defRPr/>
            </a:lvl9pPr>
          </a:lstStyle>
          <a:p/>
        </p:txBody>
      </p:sp>
      <p:sp>
        <p:nvSpPr>
          <p:cNvPr id="22" name="Google Shape;22;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Droplets-HD-Content-R1d.png" id="24" name="Google Shape;24;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 name="Google Shape;25;p22"/>
          <p:cNvSpPr txBox="1"/>
          <p:nvPr>
            <p:ph type="title"/>
          </p:nvPr>
        </p:nvSpPr>
        <p:spPr>
          <a:xfrm>
            <a:off x="685332" y="463888"/>
            <a:ext cx="7773300" cy="1197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685330" y="1775320"/>
            <a:ext cx="7773000" cy="25680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27" name="Google Shape;27;p22"/>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Droplets-HD-Content-R1d.png" id="31" name="Google Shape;31;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Google Shape;32;p23"/>
          <p:cNvSpPr txBox="1"/>
          <p:nvPr>
            <p:ph type="title"/>
          </p:nvPr>
        </p:nvSpPr>
        <p:spPr>
          <a:xfrm>
            <a:off x="685331" y="621423"/>
            <a:ext cx="7763700" cy="2052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000"/>
              <a:buFont typeface="Twentieth Century"/>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685331" y="2743093"/>
            <a:ext cx="7763700" cy="10260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500"/>
              <a:buNone/>
              <a:defRPr sz="1500">
                <a:solidFill>
                  <a:srgbClr val="7F7F7F"/>
                </a:solidFill>
              </a:defRPr>
            </a:lvl1pPr>
            <a:lvl2pPr indent="-228600" lvl="1" marL="914400" algn="l">
              <a:lnSpc>
                <a:spcPct val="120000"/>
              </a:lnSpc>
              <a:spcBef>
                <a:spcPts val="375"/>
              </a:spcBef>
              <a:spcAft>
                <a:spcPts val="0"/>
              </a:spcAft>
              <a:buSzPts val="1500"/>
              <a:buNone/>
              <a:defRPr sz="150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34" name="Google Shape;34;p23"/>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Droplets-HD-Content-R1d.png" id="38" name="Google Shape;38;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9" name="Google Shape;39;p24"/>
          <p:cNvSpPr txBox="1"/>
          <p:nvPr>
            <p:ph type="title"/>
          </p:nvPr>
        </p:nvSpPr>
        <p:spPr>
          <a:xfrm>
            <a:off x="685332" y="463888"/>
            <a:ext cx="7773300" cy="1197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 type="body"/>
          </p:nvPr>
        </p:nvSpPr>
        <p:spPr>
          <a:xfrm>
            <a:off x="685330" y="1775320"/>
            <a:ext cx="3829500" cy="25680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1" name="Google Shape;41;p24"/>
          <p:cNvSpPr txBox="1"/>
          <p:nvPr>
            <p:ph idx="2" type="body"/>
          </p:nvPr>
        </p:nvSpPr>
        <p:spPr>
          <a:xfrm>
            <a:off x="4629150" y="1775320"/>
            <a:ext cx="3829200" cy="25680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42" name="Google Shape;42;p24"/>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pic>
        <p:nvPicPr>
          <p:cNvPr descr="Droplets-HD-Content-R1d.png" id="46" name="Google Shape;46;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7" name="Google Shape;47;p25"/>
          <p:cNvSpPr txBox="1"/>
          <p:nvPr>
            <p:ph type="title"/>
          </p:nvPr>
        </p:nvSpPr>
        <p:spPr>
          <a:xfrm>
            <a:off x="685332" y="463888"/>
            <a:ext cx="7773300" cy="1197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 type="body"/>
          </p:nvPr>
        </p:nvSpPr>
        <p:spPr>
          <a:xfrm>
            <a:off x="859746" y="1778263"/>
            <a:ext cx="3655200" cy="510000"/>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750"/>
              </a:spcBef>
              <a:spcAft>
                <a:spcPts val="0"/>
              </a:spcAft>
              <a:buSzPts val="1950"/>
              <a:buNone/>
              <a:defRPr b="0" sz="19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49" name="Google Shape;49;p25"/>
          <p:cNvSpPr txBox="1"/>
          <p:nvPr>
            <p:ph idx="2" type="body"/>
          </p:nvPr>
        </p:nvSpPr>
        <p:spPr>
          <a:xfrm>
            <a:off x="685331" y="2288260"/>
            <a:ext cx="3829500" cy="20550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0" name="Google Shape;50;p25"/>
          <p:cNvSpPr txBox="1"/>
          <p:nvPr>
            <p:ph idx="3" type="body"/>
          </p:nvPr>
        </p:nvSpPr>
        <p:spPr>
          <a:xfrm>
            <a:off x="4797317" y="1778263"/>
            <a:ext cx="3661500" cy="510000"/>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750"/>
              </a:spcBef>
              <a:spcAft>
                <a:spcPts val="0"/>
              </a:spcAft>
              <a:buSzPts val="1950"/>
              <a:buNone/>
              <a:defRPr b="0" sz="1950">
                <a:solidFill>
                  <a:schemeClr val="dk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51" name="Google Shape;51;p25"/>
          <p:cNvSpPr txBox="1"/>
          <p:nvPr>
            <p:ph idx="4" type="body"/>
          </p:nvPr>
        </p:nvSpPr>
        <p:spPr>
          <a:xfrm>
            <a:off x="4629150" y="2288260"/>
            <a:ext cx="3829200" cy="20550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52" name="Google Shape;52;p25"/>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pic>
        <p:nvPicPr>
          <p:cNvPr descr="Droplets-HD-Content-R1d.png" id="56" name="Google Shape;56;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7" name="Google Shape;57;p26"/>
          <p:cNvSpPr txBox="1"/>
          <p:nvPr>
            <p:ph type="title"/>
          </p:nvPr>
        </p:nvSpPr>
        <p:spPr>
          <a:xfrm>
            <a:off x="685332" y="463888"/>
            <a:ext cx="7773300" cy="1197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Droplets-HD-Content-R1d.png" id="62" name="Google Shape;62;p2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3" name="Google Shape;63;p27"/>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pic>
        <p:nvPicPr>
          <p:cNvPr descr="Droplets-HD-Content-R1d.png" id="67" name="Google Shape;67;p2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8" name="Google Shape;68;p28"/>
          <p:cNvSpPr txBox="1"/>
          <p:nvPr>
            <p:ph type="title"/>
          </p:nvPr>
        </p:nvSpPr>
        <p:spPr>
          <a:xfrm>
            <a:off x="685331" y="457200"/>
            <a:ext cx="2951700" cy="15174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400"/>
              <a:buFont typeface="Twentieth Centur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 type="body"/>
          </p:nvPr>
        </p:nvSpPr>
        <p:spPr>
          <a:xfrm>
            <a:off x="3808547" y="457201"/>
            <a:ext cx="4650000" cy="38862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70" name="Google Shape;70;p28"/>
          <p:cNvSpPr txBox="1"/>
          <p:nvPr>
            <p:ph idx="2" type="body"/>
          </p:nvPr>
        </p:nvSpPr>
        <p:spPr>
          <a:xfrm>
            <a:off x="685331" y="1974639"/>
            <a:ext cx="2951700" cy="23688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71" name="Google Shape;71;p28"/>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chemeClr val="dk1"/>
              </a:buClr>
              <a:buSzPts val="70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12"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9"/>
          <p:cNvPicPr preferRelativeResize="0"/>
          <p:nvPr/>
        </p:nvPicPr>
        <p:blipFill rotWithShape="1">
          <a:blip r:embed="rId1">
            <a:alphaModFix/>
          </a:blip>
          <a:srcRect b="0" l="0" r="0" t="0"/>
          <a:stretch/>
        </p:blipFill>
        <p:spPr>
          <a:xfrm>
            <a:off x="1" y="-1"/>
            <a:ext cx="9144000" cy="5143500"/>
          </a:xfrm>
          <a:prstGeom prst="rect">
            <a:avLst/>
          </a:prstGeom>
          <a:noFill/>
          <a:ln>
            <a:noFill/>
          </a:ln>
        </p:spPr>
      </p:pic>
      <p:sp>
        <p:nvSpPr>
          <p:cNvPr id="7" name="Google Shape;7;p19"/>
          <p:cNvSpPr txBox="1"/>
          <p:nvPr>
            <p:ph type="title"/>
          </p:nvPr>
        </p:nvSpPr>
        <p:spPr>
          <a:xfrm>
            <a:off x="685332" y="463888"/>
            <a:ext cx="7773300" cy="1197000"/>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2700"/>
              <a:buFont typeface="Twentieth Century"/>
              <a:buNone/>
              <a:defRPr b="0" i="0" sz="27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9"/>
          <p:cNvSpPr txBox="1"/>
          <p:nvPr>
            <p:ph idx="1" type="body"/>
          </p:nvPr>
        </p:nvSpPr>
        <p:spPr>
          <a:xfrm>
            <a:off x="685331" y="1775320"/>
            <a:ext cx="7773300" cy="256800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dk1"/>
              </a:buClr>
              <a:buSzPts val="1500"/>
              <a:buFont typeface="Arial"/>
              <a:buChar char="•"/>
              <a:defRPr b="0" i="0" sz="1500" u="none" cap="none" strike="noStrike">
                <a:solidFill>
                  <a:schemeClr val="dk1"/>
                </a:solidFill>
                <a:latin typeface="Twentieth Century"/>
                <a:ea typeface="Twentieth Century"/>
                <a:cs typeface="Twentieth Century"/>
                <a:sym typeface="Twentieth Century"/>
              </a:defRPr>
            </a:lvl1pPr>
            <a:lvl2pPr indent="-314325" lvl="1" marL="914400" marR="0" rtl="0" algn="l">
              <a:lnSpc>
                <a:spcPct val="120000"/>
              </a:lnSpc>
              <a:spcBef>
                <a:spcPts val="375"/>
              </a:spcBef>
              <a:spcAft>
                <a:spcPts val="0"/>
              </a:spcAft>
              <a:buClr>
                <a:schemeClr val="dk1"/>
              </a:buClr>
              <a:buSzPts val="1350"/>
              <a:buFont typeface="Arial"/>
              <a:buChar char="•"/>
              <a:defRPr b="0" i="0" sz="135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120000"/>
              </a:lnSpc>
              <a:spcBef>
                <a:spcPts val="375"/>
              </a:spcBef>
              <a:spcAft>
                <a:spcPts val="0"/>
              </a:spcAft>
              <a:buClr>
                <a:schemeClr val="dk1"/>
              </a:buClr>
              <a:buSzPts val="1200"/>
              <a:buFont typeface="Arial"/>
              <a:buChar char="•"/>
              <a:defRPr b="0" i="0" sz="1200" u="none" cap="none" strike="noStrike">
                <a:solidFill>
                  <a:schemeClr val="dk1"/>
                </a:solidFill>
                <a:latin typeface="Twentieth Century"/>
                <a:ea typeface="Twentieth Century"/>
                <a:cs typeface="Twentieth Century"/>
                <a:sym typeface="Twentieth Century"/>
              </a:defRPr>
            </a:lvl3pPr>
            <a:lvl4pPr indent="-295275" lvl="3" marL="18288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4pPr>
            <a:lvl5pPr indent="-295275" lvl="4" marL="22860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5pPr>
            <a:lvl6pPr indent="-295275" lvl="5" marL="27432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6pPr>
            <a:lvl7pPr indent="-295275" lvl="6" marL="32004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7pPr>
            <a:lvl8pPr indent="-295275" lvl="7" marL="36576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8pPr>
            <a:lvl9pPr indent="-295275" lvl="8" marL="4114800" marR="0" rtl="0" algn="l">
              <a:lnSpc>
                <a:spcPct val="120000"/>
              </a:lnSpc>
              <a:spcBef>
                <a:spcPts val="375"/>
              </a:spcBef>
              <a:spcAft>
                <a:spcPts val="0"/>
              </a:spcAft>
              <a:buClr>
                <a:schemeClr val="dk1"/>
              </a:buClr>
              <a:buSzPts val="1050"/>
              <a:buFont typeface="Arial"/>
              <a:buChar char="•"/>
              <a:defRPr b="0" i="0" sz="1050" u="none" cap="none" strike="noStrike">
                <a:solidFill>
                  <a:schemeClr val="dk1"/>
                </a:solidFill>
                <a:latin typeface="Twentieth Century"/>
                <a:ea typeface="Twentieth Century"/>
                <a:cs typeface="Twentieth Century"/>
                <a:sym typeface="Twentieth Century"/>
              </a:defRPr>
            </a:lvl9pPr>
          </a:lstStyle>
          <a:p/>
        </p:txBody>
      </p:sp>
      <p:sp>
        <p:nvSpPr>
          <p:cNvPr id="9" name="Google Shape;9;p19"/>
          <p:cNvSpPr txBox="1"/>
          <p:nvPr>
            <p:ph idx="10" type="dt"/>
          </p:nvPr>
        </p:nvSpPr>
        <p:spPr>
          <a:xfrm>
            <a:off x="5759053" y="4412457"/>
            <a:ext cx="2057400" cy="273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9"/>
          <p:cNvSpPr txBox="1"/>
          <p:nvPr>
            <p:ph idx="11" type="ftr"/>
          </p:nvPr>
        </p:nvSpPr>
        <p:spPr>
          <a:xfrm>
            <a:off x="685331" y="4412457"/>
            <a:ext cx="5004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9"/>
          <p:cNvSpPr txBox="1"/>
          <p:nvPr>
            <p:ph idx="12" type="sldNum"/>
          </p:nvPr>
        </p:nvSpPr>
        <p:spPr>
          <a:xfrm>
            <a:off x="7885509" y="4412457"/>
            <a:ext cx="5733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chemeClr val="dk1"/>
              </a:buClr>
              <a:buSzPts val="750"/>
              <a:buFont typeface="Twentieth Century"/>
              <a:buNone/>
              <a:defRPr b="0" i="0" sz="75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hyperlink" Target="https://public.tableau.com/views/GHGs_16562633326860/12?:language=zh-TW&amp;:display_count=n&amp;:origin=viz_share_link" TargetMode="External"/><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anada.ca/en/environment-climate-change/services/climate-change/greenhouse-gas-emissions/facility-reporting/reporting.html" TargetMode="External"/><Relationship Id="rId4" Type="http://schemas.openxmlformats.org/officeDocument/2006/relationships/hyperlink" Target="https://www.canada.ca/en/environment-climate-change/services/national-pollutant-release-inventory/report.html" TargetMode="External"/><Relationship Id="rId5" Type="http://schemas.openxmlformats.org/officeDocument/2006/relationships/hyperlink" Target="https://www.canada.ca/en/environment-climate-change/services/canadian-environmental-protection-act-registry/multi-sector-air-pollutants-regulations-questions.html" TargetMode="External"/><Relationship Id="rId6"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ctrTitle"/>
          </p:nvPr>
        </p:nvSpPr>
        <p:spPr>
          <a:xfrm>
            <a:off x="202050" y="728275"/>
            <a:ext cx="5950200" cy="18729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dk1"/>
              </a:buClr>
              <a:buSzPts val="3600"/>
              <a:buFont typeface="Twentieth Century"/>
              <a:buNone/>
            </a:pPr>
            <a:r>
              <a:rPr lang="en" sz="3700"/>
              <a:t>DATA SCIENCE IN EMISSION CALCULATION</a:t>
            </a:r>
            <a:endParaRPr sz="3700"/>
          </a:p>
        </p:txBody>
      </p:sp>
      <p:sp>
        <p:nvSpPr>
          <p:cNvPr id="160" name="Google Shape;160;p1"/>
          <p:cNvSpPr txBox="1"/>
          <p:nvPr>
            <p:ph idx="1" type="subTitle"/>
          </p:nvPr>
        </p:nvSpPr>
        <p:spPr>
          <a:xfrm>
            <a:off x="452425" y="2857125"/>
            <a:ext cx="4255500" cy="12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sz="1431"/>
              <a:t>TEAM MEMBERS: HAN YIN, ERIC LI, GURMOL SINGH, HARSOVIN KAUR</a:t>
            </a:r>
            <a:endParaRPr sz="1431"/>
          </a:p>
          <a:p>
            <a:pPr indent="0" lvl="0" marL="0" rtl="0" algn="l">
              <a:lnSpc>
                <a:spcPct val="100000"/>
              </a:lnSpc>
              <a:spcBef>
                <a:spcPts val="0"/>
              </a:spcBef>
              <a:spcAft>
                <a:spcPts val="0"/>
              </a:spcAft>
              <a:buSzPts val="1000"/>
              <a:buNone/>
            </a:pPr>
            <a:br>
              <a:rPr lang="en" sz="1431"/>
            </a:br>
            <a:r>
              <a:rPr lang="en" sz="1431"/>
              <a:t>MENTOR: LING BAI</a:t>
            </a:r>
            <a:endParaRPr sz="1431"/>
          </a:p>
        </p:txBody>
      </p:sp>
      <p:pic>
        <p:nvPicPr>
          <p:cNvPr id="161" name="Google Shape;161;p1"/>
          <p:cNvPicPr preferRelativeResize="0"/>
          <p:nvPr/>
        </p:nvPicPr>
        <p:blipFill rotWithShape="1">
          <a:blip r:embed="rId3">
            <a:alphaModFix/>
          </a:blip>
          <a:srcRect b="0" l="0" r="0" t="0"/>
          <a:stretch/>
        </p:blipFill>
        <p:spPr>
          <a:xfrm>
            <a:off x="5596075" y="71850"/>
            <a:ext cx="3547924" cy="3547924"/>
          </a:xfrm>
          <a:prstGeom prst="rect">
            <a:avLst/>
          </a:prstGeom>
          <a:noFill/>
          <a:ln>
            <a:noFill/>
          </a:ln>
        </p:spPr>
      </p:pic>
      <p:pic>
        <p:nvPicPr>
          <p:cNvPr id="162" name="Google Shape;162;p1"/>
          <p:cNvPicPr preferRelativeResize="0"/>
          <p:nvPr/>
        </p:nvPicPr>
        <p:blipFill rotWithShape="1">
          <a:blip r:embed="rId4">
            <a:alphaModFix/>
          </a:blip>
          <a:srcRect b="0" l="0" r="0" t="0"/>
          <a:stretch/>
        </p:blipFill>
        <p:spPr>
          <a:xfrm>
            <a:off x="7353975" y="3967875"/>
            <a:ext cx="1737751" cy="1116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CROSS VALIDATION</a:t>
            </a:r>
            <a:endParaRPr/>
          </a:p>
        </p:txBody>
      </p:sp>
      <p:pic>
        <p:nvPicPr>
          <p:cNvPr id="232" name="Google Shape;232;p10"/>
          <p:cNvPicPr preferRelativeResize="0"/>
          <p:nvPr/>
        </p:nvPicPr>
        <p:blipFill rotWithShape="1">
          <a:blip r:embed="rId3">
            <a:alphaModFix/>
          </a:blip>
          <a:srcRect b="13681" l="6493" r="12744" t="0"/>
          <a:stretch/>
        </p:blipFill>
        <p:spPr>
          <a:xfrm>
            <a:off x="342900" y="1806250"/>
            <a:ext cx="4807600" cy="887950"/>
          </a:xfrm>
          <a:prstGeom prst="rect">
            <a:avLst/>
          </a:prstGeom>
          <a:noFill/>
          <a:ln>
            <a:noFill/>
          </a:ln>
        </p:spPr>
      </p:pic>
      <p:sp>
        <p:nvSpPr>
          <p:cNvPr id="233" name="Google Shape;233;p10"/>
          <p:cNvSpPr txBox="1"/>
          <p:nvPr/>
        </p:nvSpPr>
        <p:spPr>
          <a:xfrm>
            <a:off x="342900" y="2852125"/>
            <a:ext cx="2799300" cy="408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450"/>
              <a:buFont typeface="Twentieth Century"/>
              <a:buNone/>
            </a:pPr>
            <a:r>
              <a:rPr b="1" i="0" lang="en" sz="1450" u="none" cap="none" strike="noStrike">
                <a:solidFill>
                  <a:schemeClr val="dk1"/>
                </a:solidFill>
                <a:highlight>
                  <a:srgbClr val="FFFFFE"/>
                </a:highlight>
                <a:latin typeface="Twentieth Century"/>
                <a:ea typeface="Twentieth Century"/>
                <a:cs typeface="Twentieth Century"/>
                <a:sym typeface="Twentieth Century"/>
              </a:rPr>
              <a:t>Random Forest Regressor</a:t>
            </a:r>
            <a:endParaRPr b="1" i="0" sz="1800" u="none" cap="none" strike="noStrike">
              <a:solidFill>
                <a:schemeClr val="dk1"/>
              </a:solidFill>
              <a:latin typeface="Twentieth Century"/>
              <a:ea typeface="Twentieth Century"/>
              <a:cs typeface="Twentieth Century"/>
              <a:sym typeface="Twentieth Century"/>
            </a:endParaRPr>
          </a:p>
        </p:txBody>
      </p:sp>
      <p:sp>
        <p:nvSpPr>
          <p:cNvPr id="234" name="Google Shape;234;p10"/>
          <p:cNvSpPr txBox="1"/>
          <p:nvPr/>
        </p:nvSpPr>
        <p:spPr>
          <a:xfrm>
            <a:off x="342900" y="1441975"/>
            <a:ext cx="2799300" cy="408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chemeClr val="dk1"/>
              </a:buClr>
              <a:buSzPts val="1450"/>
              <a:buFont typeface="Twentieth Century"/>
              <a:buNone/>
            </a:pPr>
            <a:r>
              <a:rPr b="1" i="0" lang="en" sz="1450" u="none" cap="none" strike="noStrike">
                <a:solidFill>
                  <a:schemeClr val="dk1"/>
                </a:solidFill>
                <a:highlight>
                  <a:srgbClr val="FFFFFE"/>
                </a:highlight>
                <a:latin typeface="Twentieth Century"/>
                <a:ea typeface="Twentieth Century"/>
                <a:cs typeface="Twentieth Century"/>
                <a:sym typeface="Twentieth Century"/>
              </a:rPr>
              <a:t>Decision Tree Model</a:t>
            </a:r>
            <a:endParaRPr b="1" i="0" sz="1800" u="none" cap="none" strike="noStrike">
              <a:solidFill>
                <a:schemeClr val="dk1"/>
              </a:solidFill>
              <a:latin typeface="Twentieth Century"/>
              <a:ea typeface="Twentieth Century"/>
              <a:cs typeface="Twentieth Century"/>
              <a:sym typeface="Twentieth Century"/>
            </a:endParaRPr>
          </a:p>
        </p:txBody>
      </p:sp>
      <p:pic>
        <p:nvPicPr>
          <p:cNvPr id="235" name="Google Shape;235;p10"/>
          <p:cNvPicPr preferRelativeResize="0"/>
          <p:nvPr/>
        </p:nvPicPr>
        <p:blipFill rotWithShape="1">
          <a:blip r:embed="rId4">
            <a:alphaModFix/>
          </a:blip>
          <a:srcRect b="0" l="3070" r="19398" t="0"/>
          <a:stretch/>
        </p:blipFill>
        <p:spPr>
          <a:xfrm>
            <a:off x="342900" y="3189100"/>
            <a:ext cx="4807599" cy="885825"/>
          </a:xfrm>
          <a:prstGeom prst="rect">
            <a:avLst/>
          </a:prstGeom>
          <a:noFill/>
          <a:ln>
            <a:noFill/>
          </a:ln>
        </p:spPr>
      </p:pic>
      <p:pic>
        <p:nvPicPr>
          <p:cNvPr id="236" name="Google Shape;236;p10"/>
          <p:cNvPicPr preferRelativeResize="0"/>
          <p:nvPr/>
        </p:nvPicPr>
        <p:blipFill rotWithShape="1">
          <a:blip r:embed="rId5">
            <a:alphaModFix/>
          </a:blip>
          <a:srcRect b="0" l="0" r="0" t="0"/>
          <a:stretch/>
        </p:blipFill>
        <p:spPr>
          <a:xfrm>
            <a:off x="5864325" y="2940513"/>
            <a:ext cx="2905325" cy="2054800"/>
          </a:xfrm>
          <a:prstGeom prst="rect">
            <a:avLst/>
          </a:prstGeom>
          <a:noFill/>
          <a:ln>
            <a:noFill/>
          </a:ln>
        </p:spPr>
      </p:pic>
      <p:pic>
        <p:nvPicPr>
          <p:cNvPr id="237" name="Google Shape;237;p10"/>
          <p:cNvPicPr preferRelativeResize="0"/>
          <p:nvPr/>
        </p:nvPicPr>
        <p:blipFill rotWithShape="1">
          <a:blip r:embed="rId6">
            <a:alphaModFix/>
          </a:blip>
          <a:srcRect b="0" l="0" r="0" t="0"/>
          <a:stretch/>
        </p:blipFill>
        <p:spPr>
          <a:xfrm>
            <a:off x="5864325" y="885725"/>
            <a:ext cx="2905325" cy="20548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工作表 3" id="242" name="Google Shape;242;p11"/>
          <p:cNvPicPr preferRelativeResize="0"/>
          <p:nvPr/>
        </p:nvPicPr>
        <p:blipFill rotWithShape="1">
          <a:blip r:embed="rId3">
            <a:alphaModFix/>
          </a:blip>
          <a:srcRect b="0" l="0" r="0" t="0"/>
          <a:stretch/>
        </p:blipFill>
        <p:spPr>
          <a:xfrm>
            <a:off x="76200" y="412150"/>
            <a:ext cx="9174499" cy="420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12"/>
          <p:cNvGrpSpPr/>
          <p:nvPr/>
        </p:nvGrpSpPr>
        <p:grpSpPr>
          <a:xfrm>
            <a:off x="-22600" y="457463"/>
            <a:ext cx="8723100" cy="4228575"/>
            <a:chOff x="0" y="461475"/>
            <a:chExt cx="8723100" cy="4228575"/>
          </a:xfrm>
        </p:grpSpPr>
        <p:pic>
          <p:nvPicPr>
            <p:cNvPr descr="工作表 2" id="248" name="Google Shape;248;p12"/>
            <p:cNvPicPr preferRelativeResize="0"/>
            <p:nvPr/>
          </p:nvPicPr>
          <p:blipFill rotWithShape="1">
            <a:blip r:embed="rId3">
              <a:alphaModFix/>
            </a:blip>
            <a:srcRect b="14498" l="0" r="0" t="0"/>
            <a:stretch/>
          </p:blipFill>
          <p:spPr>
            <a:xfrm>
              <a:off x="61950" y="461475"/>
              <a:ext cx="6093049" cy="3805199"/>
            </a:xfrm>
            <a:prstGeom prst="rect">
              <a:avLst/>
            </a:prstGeom>
            <a:noFill/>
            <a:ln>
              <a:noFill/>
            </a:ln>
          </p:spPr>
        </p:pic>
        <p:sp>
          <p:nvSpPr>
            <p:cNvPr id="249" name="Google Shape;249;p12">
              <a:hlinkClick r:id="rId4"/>
            </p:cNvPr>
            <p:cNvSpPr txBox="1"/>
            <p:nvPr/>
          </p:nvSpPr>
          <p:spPr>
            <a:xfrm>
              <a:off x="0" y="4328250"/>
              <a:ext cx="8723100" cy="3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50"/>
                <a:buFont typeface="Twentieth Century"/>
                <a:buNone/>
              </a:pPr>
              <a:r>
                <a:rPr b="0" i="0" lang="en" sz="1150" u="none" cap="none" strike="noStrike">
                  <a:solidFill>
                    <a:schemeClr val="dk1"/>
                  </a:solidFill>
                  <a:latin typeface="Twentieth Century"/>
                  <a:ea typeface="Twentieth Century"/>
                  <a:cs typeface="Twentieth Century"/>
                  <a:sym typeface="Twentieth Century"/>
                </a:rPr>
                <a:t>Tableau Public</a:t>
              </a:r>
              <a:endParaRPr b="0" i="0" sz="1800" u="none" cap="none" strike="noStrike">
                <a:solidFill>
                  <a:schemeClr val="dk1"/>
                </a:solidFill>
                <a:latin typeface="Twentieth Century"/>
                <a:ea typeface="Twentieth Century"/>
                <a:cs typeface="Twentieth Century"/>
                <a:sym typeface="Twentieth Century"/>
              </a:endParaRPr>
            </a:p>
          </p:txBody>
        </p:sp>
        <p:grpSp>
          <p:nvGrpSpPr>
            <p:cNvPr id="250" name="Google Shape;250;p12"/>
            <p:cNvGrpSpPr/>
            <p:nvPr/>
          </p:nvGrpSpPr>
          <p:grpSpPr>
            <a:xfrm>
              <a:off x="5267850" y="1500986"/>
              <a:ext cx="3455250" cy="2436963"/>
              <a:chOff x="5267850" y="1500986"/>
              <a:chExt cx="3455250" cy="2436963"/>
            </a:xfrm>
          </p:grpSpPr>
          <p:pic>
            <p:nvPicPr>
              <p:cNvPr id="251" name="Google Shape;251;p12"/>
              <p:cNvPicPr preferRelativeResize="0"/>
              <p:nvPr/>
            </p:nvPicPr>
            <p:blipFill rotWithShape="1">
              <a:blip r:embed="rId5">
                <a:alphaModFix/>
              </a:blip>
              <a:srcRect b="0" l="0" r="0" t="0"/>
              <a:stretch/>
            </p:blipFill>
            <p:spPr>
              <a:xfrm>
                <a:off x="5267850" y="1500986"/>
                <a:ext cx="3455250" cy="2436963"/>
              </a:xfrm>
              <a:prstGeom prst="rect">
                <a:avLst/>
              </a:prstGeom>
              <a:noFill/>
              <a:ln>
                <a:noFill/>
              </a:ln>
            </p:spPr>
          </p:pic>
          <p:cxnSp>
            <p:nvCxnSpPr>
              <p:cNvPr id="252" name="Google Shape;252;p12"/>
              <p:cNvCxnSpPr/>
              <p:nvPr/>
            </p:nvCxnSpPr>
            <p:spPr>
              <a:xfrm>
                <a:off x="5288125" y="1527675"/>
                <a:ext cx="1143600" cy="329400"/>
              </a:xfrm>
              <a:prstGeom prst="straightConnector1">
                <a:avLst/>
              </a:prstGeom>
              <a:noFill/>
              <a:ln cap="flat" cmpd="sng" w="9525">
                <a:solidFill>
                  <a:schemeClr val="dk2"/>
                </a:solidFill>
                <a:prstDash val="solid"/>
                <a:round/>
                <a:headEnd len="sm" w="sm" type="none"/>
                <a:tailEnd len="sm" w="sm" type="none"/>
              </a:ln>
            </p:spPr>
          </p:cxnSp>
        </p:grpSp>
        <p:sp>
          <p:nvSpPr>
            <p:cNvPr id="253" name="Google Shape;253;p12"/>
            <p:cNvSpPr txBox="1"/>
            <p:nvPr/>
          </p:nvSpPr>
          <p:spPr>
            <a:xfrm>
              <a:off x="5837250" y="1500975"/>
              <a:ext cx="5694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600"/>
                <a:buFont typeface="Nunito"/>
                <a:buNone/>
              </a:pPr>
              <a:r>
                <a:rPr b="1" i="0" lang="en" sz="600" u="none" cap="none" strike="noStrike">
                  <a:solidFill>
                    <a:schemeClr val="dk1"/>
                  </a:solidFill>
                  <a:latin typeface="Nunito"/>
                  <a:ea typeface="Nunito"/>
                  <a:cs typeface="Nunito"/>
                  <a:sym typeface="Nunito"/>
                </a:rPr>
                <a:t>Prediction</a:t>
              </a:r>
              <a:endParaRPr b="1" i="0" sz="600" u="none" cap="none" strike="noStrike">
                <a:solidFill>
                  <a:schemeClr val="dk1"/>
                </a:solidFill>
                <a:latin typeface="Nunito"/>
                <a:ea typeface="Nunito"/>
                <a:cs typeface="Nunito"/>
                <a:sym typeface="Nunito"/>
              </a:endParaRPr>
            </a:p>
          </p:txBody>
        </p:sp>
        <p:sp>
          <p:nvSpPr>
            <p:cNvPr id="254" name="Google Shape;254;p12"/>
            <p:cNvSpPr txBox="1"/>
            <p:nvPr/>
          </p:nvSpPr>
          <p:spPr>
            <a:xfrm>
              <a:off x="5288125" y="1626250"/>
              <a:ext cx="5694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600"/>
                <a:buFont typeface="Nunito"/>
                <a:buNone/>
              </a:pPr>
              <a:r>
                <a:rPr b="1" i="0" lang="en" sz="600" u="none" cap="none" strike="noStrike">
                  <a:solidFill>
                    <a:schemeClr val="dk1"/>
                  </a:solidFill>
                  <a:latin typeface="Nunito"/>
                  <a:ea typeface="Nunito"/>
                  <a:cs typeface="Nunito"/>
                  <a:sym typeface="Nunito"/>
                </a:rPr>
                <a:t>GHGs</a:t>
              </a:r>
              <a:endParaRPr b="1" i="0" sz="600" u="none" cap="none" strike="noStrike">
                <a:solidFill>
                  <a:schemeClr val="dk1"/>
                </a:solidFill>
                <a:latin typeface="Nunito"/>
                <a:ea typeface="Nunito"/>
                <a:cs typeface="Nunito"/>
                <a:sym typeface="Nuni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工作表 2" id="259" name="Google Shape;259;g24cdafdffc1_2_0"/>
          <p:cNvPicPr preferRelativeResize="0"/>
          <p:nvPr/>
        </p:nvPicPr>
        <p:blipFill rotWithShape="1">
          <a:blip r:embed="rId3">
            <a:alphaModFix/>
          </a:blip>
          <a:srcRect b="14500" l="0" r="0" t="0"/>
          <a:stretch/>
        </p:blipFill>
        <p:spPr>
          <a:xfrm>
            <a:off x="61025" y="45704"/>
            <a:ext cx="8015426" cy="500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END USERS</a:t>
            </a:r>
            <a:endParaRPr/>
          </a:p>
        </p:txBody>
      </p:sp>
      <p:sp>
        <p:nvSpPr>
          <p:cNvPr id="265" name="Google Shape;265;p15"/>
          <p:cNvSpPr txBox="1"/>
          <p:nvPr>
            <p:ph idx="1" type="body"/>
          </p:nvPr>
        </p:nvSpPr>
        <p:spPr>
          <a:xfrm>
            <a:off x="1303800" y="12324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300"/>
              <a:buNone/>
            </a:pPr>
            <a:r>
              <a:rPr lang="en"/>
              <a:t>-COMPANIES WHO ARE GOING TO BE AFFECTED BY CARBON CREDITS</a:t>
            </a:r>
            <a:endParaRPr/>
          </a:p>
          <a:p>
            <a:pPr indent="0" lvl="0" marL="0" rtl="0" algn="l">
              <a:lnSpc>
                <a:spcPct val="120000"/>
              </a:lnSpc>
              <a:spcBef>
                <a:spcPts val="1200"/>
              </a:spcBef>
              <a:spcAft>
                <a:spcPts val="1200"/>
              </a:spcAft>
              <a:buSzPts val="1300"/>
              <a:buNone/>
            </a:pPr>
            <a:r>
              <a:rPr lang="en"/>
              <a:t>-INDIVIDUALS WHO ARE TRYING TO TRACK THEIR CARBON FOOTPRINT ON AN INDIVIDUAL LEVEL, THEY WOULD SUBMIT THEIR DATA TO AN APP</a:t>
            </a:r>
            <a:endParaRPr/>
          </a:p>
        </p:txBody>
      </p:sp>
      <p:pic>
        <p:nvPicPr>
          <p:cNvPr id="266" name="Google Shape;266;p15"/>
          <p:cNvPicPr preferRelativeResize="0"/>
          <p:nvPr/>
        </p:nvPicPr>
        <p:blipFill rotWithShape="1">
          <a:blip r:embed="rId3">
            <a:alphaModFix/>
          </a:blip>
          <a:srcRect b="0" l="0" r="0" t="0"/>
          <a:stretch/>
        </p:blipFill>
        <p:spPr>
          <a:xfrm>
            <a:off x="4452525" y="2453944"/>
            <a:ext cx="2500725" cy="246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txBox="1"/>
          <p:nvPr>
            <p:ph type="title"/>
          </p:nvPr>
        </p:nvSpPr>
        <p:spPr>
          <a:xfrm>
            <a:off x="1170575" y="361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FUTURE DIRECTIONS</a:t>
            </a:r>
            <a:endParaRPr/>
          </a:p>
        </p:txBody>
      </p:sp>
      <p:sp>
        <p:nvSpPr>
          <p:cNvPr id="272" name="Google Shape;272;p16"/>
          <p:cNvSpPr txBox="1"/>
          <p:nvPr>
            <p:ph idx="1" type="body"/>
          </p:nvPr>
        </p:nvSpPr>
        <p:spPr>
          <a:xfrm>
            <a:off x="1303800" y="666075"/>
            <a:ext cx="7030500" cy="4262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20000"/>
              </a:lnSpc>
              <a:spcBef>
                <a:spcPts val="0"/>
              </a:spcBef>
              <a:spcAft>
                <a:spcPts val="0"/>
              </a:spcAft>
              <a:buSzPct val="123809"/>
              <a:buNone/>
            </a:pPr>
            <a:r>
              <a:rPr b="1" lang="en"/>
              <a:t>TOP CARBON PRODUCING COMPANIES:</a:t>
            </a:r>
            <a:endParaRPr b="1"/>
          </a:p>
          <a:p>
            <a:pPr indent="0" lvl="0" marL="0" rtl="0" algn="l">
              <a:lnSpc>
                <a:spcPct val="120000"/>
              </a:lnSpc>
              <a:spcBef>
                <a:spcPts val="1200"/>
              </a:spcBef>
              <a:spcAft>
                <a:spcPts val="0"/>
              </a:spcAft>
              <a:buSzPct val="123809"/>
              <a:buNone/>
            </a:pPr>
            <a:r>
              <a:rPr lang="en"/>
              <a:t>GREENHOUSE 100 RANK	PARENT CORPORATION OR ENTITY	2019 EMISSIONS (CO2 EQUIVALENT METRIC TONS)</a:t>
            </a:r>
            <a:endParaRPr/>
          </a:p>
          <a:p>
            <a:pPr indent="0" lvl="0" marL="0" rtl="0" algn="l">
              <a:lnSpc>
                <a:spcPct val="120000"/>
              </a:lnSpc>
              <a:spcBef>
                <a:spcPts val="1200"/>
              </a:spcBef>
              <a:spcAft>
                <a:spcPts val="0"/>
              </a:spcAft>
              <a:buSzPct val="123809"/>
              <a:buNone/>
            </a:pPr>
            <a:r>
              <a:rPr lang="en"/>
              <a:t>1	VISTRA ENERGY	106,510,086</a:t>
            </a:r>
            <a:endParaRPr/>
          </a:p>
          <a:p>
            <a:pPr indent="0" lvl="0" marL="0" rtl="0" algn="l">
              <a:lnSpc>
                <a:spcPct val="120000"/>
              </a:lnSpc>
              <a:spcBef>
                <a:spcPts val="1200"/>
              </a:spcBef>
              <a:spcAft>
                <a:spcPts val="0"/>
              </a:spcAft>
              <a:buSzPct val="123809"/>
              <a:buNone/>
            </a:pPr>
            <a:r>
              <a:rPr lang="en"/>
              <a:t>2	DUKE ENERGY	87,140,105</a:t>
            </a:r>
            <a:endParaRPr/>
          </a:p>
          <a:p>
            <a:pPr indent="0" lvl="0" marL="0" rtl="0" algn="l">
              <a:lnSpc>
                <a:spcPct val="120000"/>
              </a:lnSpc>
              <a:spcBef>
                <a:spcPts val="1200"/>
              </a:spcBef>
              <a:spcAft>
                <a:spcPts val="0"/>
              </a:spcAft>
              <a:buSzPct val="123809"/>
              <a:buNone/>
            </a:pPr>
            <a:r>
              <a:rPr lang="en"/>
              <a:t>3	SOUTHERN COMPANY	86,244,286</a:t>
            </a:r>
            <a:endParaRPr/>
          </a:p>
          <a:p>
            <a:pPr indent="0" lvl="0" marL="0" rtl="0" algn="l">
              <a:lnSpc>
                <a:spcPct val="120000"/>
              </a:lnSpc>
              <a:spcBef>
                <a:spcPts val="1200"/>
              </a:spcBef>
              <a:spcAft>
                <a:spcPts val="0"/>
              </a:spcAft>
              <a:buSzPct val="123809"/>
              <a:buNone/>
            </a:pPr>
            <a:r>
              <a:rPr lang="en"/>
              <a:t>4	BERKSHIRE HATHAWAY	74,960,726</a:t>
            </a:r>
            <a:endParaRPr/>
          </a:p>
          <a:p>
            <a:pPr indent="0" lvl="0" marL="0" rtl="0" algn="l">
              <a:lnSpc>
                <a:spcPct val="120000"/>
              </a:lnSpc>
              <a:spcBef>
                <a:spcPts val="1200"/>
              </a:spcBef>
              <a:spcAft>
                <a:spcPts val="0"/>
              </a:spcAft>
              <a:buSzPct val="123809"/>
              <a:buNone/>
            </a:pPr>
            <a:r>
              <a:rPr b="1" lang="en"/>
              <a:t>WHERE EMISSIONS ARE COMING FROM:</a:t>
            </a:r>
            <a:endParaRPr b="1"/>
          </a:p>
          <a:p>
            <a:pPr indent="0" lvl="0" marL="0" rtl="0" algn="l">
              <a:lnSpc>
                <a:spcPct val="120000"/>
              </a:lnSpc>
              <a:spcBef>
                <a:spcPts val="1200"/>
              </a:spcBef>
              <a:spcAft>
                <a:spcPts val="0"/>
              </a:spcAft>
              <a:buSzPct val="123809"/>
              <a:buNone/>
            </a:pPr>
            <a:r>
              <a:rPr lang="en"/>
              <a:t>“THESE ARE EMISSIONS GENERATED BY A CORPORATION'S OWN FACILITIES—FACTORIES, VEHICLES, POWER PLANTS—AND THE EMISSIONS GENERATED BY THIRD PARTIES FROM WHOM THE CORPORATION BUYS ENERGY. THESE EMISSIONS ARE EASY FOR CORPORATIONS TO MEASURE, AND RELATIVELY EASY FOR THEM TO CONTROL.”</a:t>
            </a:r>
            <a:endParaRPr/>
          </a:p>
          <a:p>
            <a:pPr indent="0" lvl="0" marL="0" rtl="0" algn="l">
              <a:lnSpc>
                <a:spcPct val="120000"/>
              </a:lnSpc>
              <a:spcBef>
                <a:spcPts val="1200"/>
              </a:spcBef>
              <a:spcAft>
                <a:spcPts val="0"/>
              </a:spcAft>
              <a:buSzPct val="123809"/>
              <a:buNone/>
            </a:pPr>
            <a:r>
              <a:rPr b="1" lang="en"/>
              <a:t>HOW TO OPTIMIZE CARBON CREDITS:</a:t>
            </a:r>
            <a:endParaRPr b="1"/>
          </a:p>
          <a:p>
            <a:pPr indent="0" lvl="0" marL="0" rtl="0" algn="l">
              <a:lnSpc>
                <a:spcPct val="120000"/>
              </a:lnSpc>
              <a:spcBef>
                <a:spcPts val="1200"/>
              </a:spcBef>
              <a:spcAft>
                <a:spcPts val="1200"/>
              </a:spcAft>
              <a:buSzPct val="123809"/>
              <a:buNone/>
            </a:pPr>
            <a:r>
              <a:rPr lang="en"/>
              <a:t>THE TRADING OF CARBON CREDITS CAN HELP COMPANIES—AND THE WORLD—MEET AMBITIOUS GOALS FOR REDUCING GREENHOUSE-GAS EMISSIONS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sz="3200"/>
              <a:t>RECOMMENDATIONS</a:t>
            </a:r>
            <a:endParaRPr sz="3200"/>
          </a:p>
        </p:txBody>
      </p:sp>
      <p:sp>
        <p:nvSpPr>
          <p:cNvPr id="278" name="Google Shape;278;p17"/>
          <p:cNvSpPr txBox="1"/>
          <p:nvPr>
            <p:ph idx="1" type="body"/>
          </p:nvPr>
        </p:nvSpPr>
        <p:spPr>
          <a:xfrm>
            <a:off x="1056750" y="1405250"/>
            <a:ext cx="7030500" cy="3440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SzPts val="1300"/>
              <a:buNone/>
            </a:pPr>
            <a:r>
              <a:rPr b="1" lang="en" sz="1800"/>
              <a:t>SYNERGIZE DATA AND EMISSION APPROACH</a:t>
            </a:r>
            <a:endParaRPr>
              <a:solidFill>
                <a:srgbClr val="222222"/>
              </a:solidFill>
              <a:latin typeface="Arial"/>
              <a:ea typeface="Arial"/>
              <a:cs typeface="Arial"/>
              <a:sym typeface="Arial"/>
            </a:endParaRPr>
          </a:p>
          <a:p>
            <a:pPr indent="-323850" lvl="0" marL="457200" rtl="0" algn="l">
              <a:lnSpc>
                <a:spcPct val="110000"/>
              </a:lnSpc>
              <a:spcBef>
                <a:spcPts val="0"/>
              </a:spcBef>
              <a:spcAft>
                <a:spcPts val="0"/>
              </a:spcAft>
              <a:buClr>
                <a:srgbClr val="222222"/>
              </a:buClr>
              <a:buSzPts val="1500"/>
              <a:buChar char="●"/>
            </a:pPr>
            <a:r>
              <a:rPr lang="en">
                <a:solidFill>
                  <a:srgbClr val="222222"/>
                </a:solidFill>
                <a:latin typeface="Arial"/>
                <a:ea typeface="Arial"/>
                <a:cs typeface="Arial"/>
                <a:sym typeface="Arial"/>
              </a:rPr>
              <a:t>Identifying and quantifying CO2 emissions helps to identify excessive energy usage or other inefficiencies.</a:t>
            </a:r>
            <a:endParaRPr>
              <a:solidFill>
                <a:srgbClr val="222222"/>
              </a:solidFill>
              <a:latin typeface="Arial"/>
              <a:ea typeface="Arial"/>
              <a:cs typeface="Arial"/>
              <a:sym typeface="Arial"/>
            </a:endParaRPr>
          </a:p>
          <a:p>
            <a:pPr indent="-323850" lvl="0" marL="457200" rtl="0" algn="l">
              <a:lnSpc>
                <a:spcPct val="110000"/>
              </a:lnSpc>
              <a:spcBef>
                <a:spcPts val="0"/>
              </a:spcBef>
              <a:spcAft>
                <a:spcPts val="0"/>
              </a:spcAft>
              <a:buClr>
                <a:srgbClr val="222222"/>
              </a:buClr>
              <a:buSzPts val="1500"/>
              <a:buChar char="●"/>
            </a:pPr>
            <a:r>
              <a:rPr lang="en">
                <a:solidFill>
                  <a:srgbClr val="222222"/>
                </a:solidFill>
                <a:latin typeface="Arial"/>
                <a:ea typeface="Arial"/>
                <a:cs typeface="Arial"/>
                <a:sym typeface="Arial"/>
              </a:rPr>
              <a:t>Lowering GHG emissions typically goes hand in hand with increasing efficiency and cost-effectiveness in a company's processes.</a:t>
            </a:r>
            <a:endParaRPr>
              <a:solidFill>
                <a:srgbClr val="222222"/>
              </a:solidFill>
              <a:latin typeface="Arial"/>
              <a:ea typeface="Arial"/>
              <a:cs typeface="Arial"/>
              <a:sym typeface="Arial"/>
            </a:endParaRPr>
          </a:p>
          <a:p>
            <a:pPr indent="-323850" lvl="0" marL="457200" rtl="0" algn="l">
              <a:lnSpc>
                <a:spcPct val="110000"/>
              </a:lnSpc>
              <a:spcBef>
                <a:spcPts val="0"/>
              </a:spcBef>
              <a:spcAft>
                <a:spcPts val="0"/>
              </a:spcAft>
              <a:buClr>
                <a:srgbClr val="222222"/>
              </a:buClr>
              <a:buSzPts val="1500"/>
              <a:buChar char="●"/>
            </a:pPr>
            <a:r>
              <a:rPr lang="en">
                <a:solidFill>
                  <a:srgbClr val="222222"/>
                </a:solidFill>
                <a:latin typeface="Arial"/>
                <a:ea typeface="Arial"/>
                <a:cs typeface="Arial"/>
                <a:sym typeface="Arial"/>
              </a:rPr>
              <a:t>Data analytics, networked devices, sensors, and other digital technologies are changing how energy is used and consumed across the economy.</a:t>
            </a:r>
            <a:endParaRPr>
              <a:solidFill>
                <a:srgbClr val="222222"/>
              </a:solidFill>
              <a:latin typeface="Arial"/>
              <a:ea typeface="Arial"/>
              <a:cs typeface="Arial"/>
              <a:sym typeface="Arial"/>
            </a:endParaRPr>
          </a:p>
          <a:p>
            <a:pPr indent="-323850" lvl="0" marL="457200" rtl="0" algn="l">
              <a:lnSpc>
                <a:spcPct val="110000"/>
              </a:lnSpc>
              <a:spcBef>
                <a:spcPts val="0"/>
              </a:spcBef>
              <a:spcAft>
                <a:spcPts val="0"/>
              </a:spcAft>
              <a:buClr>
                <a:srgbClr val="222222"/>
              </a:buClr>
              <a:buSzPts val="1500"/>
              <a:buChar char="●"/>
            </a:pPr>
            <a:r>
              <a:rPr lang="en">
                <a:solidFill>
                  <a:srgbClr val="222222"/>
                </a:solidFill>
                <a:latin typeface="Arial"/>
                <a:ea typeface="Arial"/>
                <a:cs typeface="Arial"/>
                <a:sym typeface="Arial"/>
              </a:rPr>
              <a:t>These technologies also create new opportunities to optimize energy use and decrease greenhouse gas emissions.</a:t>
            </a:r>
            <a:endParaRPr>
              <a:solidFill>
                <a:srgbClr val="22222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8"/>
          <p:cNvPicPr preferRelativeResize="0"/>
          <p:nvPr/>
        </p:nvPicPr>
        <p:blipFill rotWithShape="1">
          <a:blip r:embed="rId3">
            <a:alphaModFix/>
          </a:blip>
          <a:srcRect b="0" l="0" r="0" t="0"/>
          <a:stretch/>
        </p:blipFill>
        <p:spPr>
          <a:xfrm>
            <a:off x="952650" y="1005275"/>
            <a:ext cx="6901274" cy="31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nvSpPr>
        <p:spPr>
          <a:xfrm>
            <a:off x="571125" y="1028850"/>
            <a:ext cx="4788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lt1"/>
              </a:buClr>
              <a:buSzPts val="3300"/>
              <a:buFont typeface="Maven Pro"/>
              <a:buNone/>
            </a:pPr>
            <a:r>
              <a:rPr b="0" i="0" lang="en" sz="3300" u="none" cap="none" strike="noStrike">
                <a:solidFill>
                  <a:srgbClr val="1B1B1B"/>
                </a:solidFill>
                <a:latin typeface="Maven Pro"/>
                <a:ea typeface="Maven Pro"/>
                <a:cs typeface="Maven Pro"/>
                <a:sym typeface="Maven Pro"/>
              </a:rPr>
              <a:t>PROJECT DESCRIPTION</a:t>
            </a:r>
            <a:endParaRPr b="0" i="0" sz="3300" u="none" cap="none" strike="noStrike">
              <a:solidFill>
                <a:srgbClr val="1B1B1B"/>
              </a:solidFill>
              <a:latin typeface="Maven Pro"/>
              <a:ea typeface="Maven Pro"/>
              <a:cs typeface="Maven Pro"/>
              <a:sym typeface="Maven Pro"/>
            </a:endParaRPr>
          </a:p>
        </p:txBody>
      </p:sp>
      <p:pic>
        <p:nvPicPr>
          <p:cNvPr id="168" name="Google Shape;168;p3"/>
          <p:cNvPicPr preferRelativeResize="0"/>
          <p:nvPr/>
        </p:nvPicPr>
        <p:blipFill rotWithShape="1">
          <a:blip r:embed="rId3">
            <a:alphaModFix/>
          </a:blip>
          <a:srcRect b="15638" l="0" r="0" t="-15639"/>
          <a:stretch/>
        </p:blipFill>
        <p:spPr>
          <a:xfrm>
            <a:off x="152400" y="1028850"/>
            <a:ext cx="8839200" cy="3654423"/>
          </a:xfrm>
          <a:prstGeom prst="rect">
            <a:avLst/>
          </a:prstGeom>
          <a:noFill/>
          <a:ln>
            <a:noFill/>
          </a:ln>
        </p:spPr>
      </p:pic>
      <p:sp>
        <p:nvSpPr>
          <p:cNvPr id="169" name="Google Shape;169;p3"/>
          <p:cNvSpPr txBox="1"/>
          <p:nvPr/>
        </p:nvSpPr>
        <p:spPr>
          <a:xfrm>
            <a:off x="5755975" y="2763400"/>
            <a:ext cx="1193700" cy="1085100"/>
          </a:xfrm>
          <a:prstGeom prst="rect">
            <a:avLst/>
          </a:prstGeom>
          <a:noFill/>
          <a:ln>
            <a:noFill/>
          </a:ln>
        </p:spPr>
        <p:txBody>
          <a:bodyPr anchorCtr="0" anchor="t" bIns="91425" lIns="91425" spcFirstLastPara="1" rIns="91425" wrap="square" tIns="91425">
            <a:spAutoFit/>
          </a:bodyPr>
          <a:lstStyle/>
          <a:p>
            <a:pPr indent="-31750" lvl="0" marL="457200" rtl="0" algn="l">
              <a:spcBef>
                <a:spcPts val="0"/>
              </a:spcBef>
              <a:spcAft>
                <a:spcPts val="0"/>
              </a:spcAft>
              <a:buClr>
                <a:schemeClr val="dk1"/>
              </a:buClr>
              <a:buSzPts val="500"/>
              <a:buFont typeface="Twentieth Century"/>
              <a:buChar char="●"/>
            </a:pPr>
            <a:r>
              <a:rPr lang="en" sz="650">
                <a:solidFill>
                  <a:schemeClr val="dk1"/>
                </a:solidFill>
                <a:latin typeface="Twentieth Century"/>
                <a:ea typeface="Twentieth Century"/>
                <a:cs typeface="Twentieth Century"/>
                <a:sym typeface="Twentieth Century"/>
              </a:rPr>
              <a:t>Compare to other calculators</a:t>
            </a:r>
            <a:endParaRPr sz="65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650">
              <a:solidFill>
                <a:schemeClr val="dk1"/>
              </a:solidFill>
              <a:latin typeface="Twentieth Century"/>
              <a:ea typeface="Twentieth Century"/>
              <a:cs typeface="Twentieth Century"/>
              <a:sym typeface="Twentieth Century"/>
            </a:endParaRPr>
          </a:p>
          <a:p>
            <a:pPr indent="-31750" lvl="0" marL="457200" rtl="0" algn="l">
              <a:spcBef>
                <a:spcPts val="0"/>
              </a:spcBef>
              <a:spcAft>
                <a:spcPts val="0"/>
              </a:spcAft>
              <a:buClr>
                <a:schemeClr val="dk1"/>
              </a:buClr>
              <a:buSzPts val="500"/>
              <a:buFont typeface="Twentieth Century"/>
              <a:buChar char="●"/>
            </a:pPr>
            <a:r>
              <a:rPr lang="en" sz="650">
                <a:solidFill>
                  <a:schemeClr val="dk1"/>
                </a:solidFill>
                <a:latin typeface="Twentieth Century"/>
                <a:ea typeface="Twentieth Century"/>
                <a:cs typeface="Twentieth Century"/>
                <a:sym typeface="Twentieth Century"/>
              </a:rPr>
              <a:t>Check with energy emission companies</a:t>
            </a:r>
            <a:endParaRPr sz="65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650">
              <a:solidFill>
                <a:schemeClr val="dk1"/>
              </a:solidFill>
              <a:latin typeface="Twentieth Century"/>
              <a:ea typeface="Twentieth Century"/>
              <a:cs typeface="Twentieth Century"/>
              <a:sym typeface="Twentieth Century"/>
            </a:endParaRPr>
          </a:p>
          <a:p>
            <a:pPr indent="-31750" lvl="0" marL="457200" rtl="0" algn="l">
              <a:spcBef>
                <a:spcPts val="0"/>
              </a:spcBef>
              <a:spcAft>
                <a:spcPts val="0"/>
              </a:spcAft>
              <a:buClr>
                <a:schemeClr val="dk1"/>
              </a:buClr>
              <a:buSzPts val="500"/>
              <a:buFont typeface="Twentieth Century"/>
              <a:buChar char="●"/>
            </a:pPr>
            <a:r>
              <a:rPr lang="en" sz="650">
                <a:solidFill>
                  <a:schemeClr val="dk1"/>
                </a:solidFill>
                <a:latin typeface="Twentieth Century"/>
                <a:ea typeface="Twentieth Century"/>
                <a:cs typeface="Twentieth Century"/>
                <a:sym typeface="Twentieth Century"/>
              </a:rPr>
              <a:t>Obtain more data over time</a:t>
            </a:r>
            <a:endParaRPr sz="700">
              <a:latin typeface="Twentieth Century"/>
              <a:ea typeface="Twentieth Century"/>
              <a:cs typeface="Twentieth Century"/>
              <a:sym typeface="Twentieth Century"/>
            </a:endParaRPr>
          </a:p>
        </p:txBody>
      </p:sp>
      <p:sp>
        <p:nvSpPr>
          <p:cNvPr id="170" name="Google Shape;170;p3"/>
          <p:cNvSpPr txBox="1"/>
          <p:nvPr/>
        </p:nvSpPr>
        <p:spPr>
          <a:xfrm>
            <a:off x="7505475" y="2763400"/>
            <a:ext cx="1275900" cy="1285200"/>
          </a:xfrm>
          <a:prstGeom prst="rect">
            <a:avLst/>
          </a:prstGeom>
          <a:noFill/>
          <a:ln>
            <a:noFill/>
          </a:ln>
        </p:spPr>
        <p:txBody>
          <a:bodyPr anchorCtr="0" anchor="t" bIns="91425" lIns="91425" spcFirstLastPara="1" rIns="91425" wrap="square" tIns="91425">
            <a:spAutoFit/>
          </a:bodyPr>
          <a:lstStyle/>
          <a:p>
            <a:pPr indent="-31750" lvl="0" marL="457200" rtl="0" algn="l">
              <a:spcBef>
                <a:spcPts val="0"/>
              </a:spcBef>
              <a:spcAft>
                <a:spcPts val="0"/>
              </a:spcAft>
              <a:buClr>
                <a:schemeClr val="dk1"/>
              </a:buClr>
              <a:buSzPts val="500"/>
              <a:buFont typeface="Twentieth Century"/>
              <a:buChar char="●"/>
            </a:pPr>
            <a:r>
              <a:rPr lang="en" sz="650">
                <a:solidFill>
                  <a:schemeClr val="dk1"/>
                </a:solidFill>
                <a:latin typeface="Twentieth Century"/>
                <a:ea typeface="Twentieth Century"/>
                <a:cs typeface="Twentieth Century"/>
                <a:sym typeface="Twentieth Century"/>
              </a:rPr>
              <a:t>Carbon energy emissions increased over time</a:t>
            </a:r>
            <a:endParaRPr sz="650">
              <a:solidFill>
                <a:schemeClr val="dk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650">
              <a:solidFill>
                <a:schemeClr val="dk1"/>
              </a:solidFill>
              <a:latin typeface="Twentieth Century"/>
              <a:ea typeface="Twentieth Century"/>
              <a:cs typeface="Twentieth Century"/>
              <a:sym typeface="Twentieth Century"/>
            </a:endParaRPr>
          </a:p>
          <a:p>
            <a:pPr indent="-31750" lvl="0" marL="457200" rtl="0" algn="l">
              <a:spcBef>
                <a:spcPts val="0"/>
              </a:spcBef>
              <a:spcAft>
                <a:spcPts val="0"/>
              </a:spcAft>
              <a:buClr>
                <a:schemeClr val="dk1"/>
              </a:buClr>
              <a:buSzPts val="500"/>
              <a:buFont typeface="Twentieth Century"/>
              <a:buChar char="●"/>
            </a:pPr>
            <a:r>
              <a:rPr lang="en" sz="650">
                <a:solidFill>
                  <a:schemeClr val="dk1"/>
                </a:solidFill>
                <a:latin typeface="Twentieth Century"/>
                <a:ea typeface="Twentieth Century"/>
                <a:cs typeface="Twentieth Century"/>
                <a:sym typeface="Twentieth Century"/>
              </a:rPr>
              <a:t>Companies have service level agreements to meet</a:t>
            </a:r>
            <a:endParaRPr sz="650">
              <a:solidFill>
                <a:schemeClr val="dk1"/>
              </a:solidFill>
              <a:latin typeface="Twentieth Century"/>
              <a:ea typeface="Twentieth Century"/>
              <a:cs typeface="Twentieth Century"/>
              <a:sym typeface="Twentieth Century"/>
            </a:endParaRPr>
          </a:p>
          <a:p>
            <a:pPr indent="0" lvl="0" marL="457200" rtl="0" algn="l">
              <a:spcBef>
                <a:spcPts val="0"/>
              </a:spcBef>
              <a:spcAft>
                <a:spcPts val="0"/>
              </a:spcAft>
              <a:buNone/>
            </a:pPr>
            <a:r>
              <a:t/>
            </a:r>
            <a:endParaRPr sz="650">
              <a:solidFill>
                <a:schemeClr val="dk1"/>
              </a:solidFill>
              <a:latin typeface="Twentieth Century"/>
              <a:ea typeface="Twentieth Century"/>
              <a:cs typeface="Twentieth Century"/>
              <a:sym typeface="Twentieth Century"/>
            </a:endParaRPr>
          </a:p>
          <a:p>
            <a:pPr indent="-31750" lvl="0" marL="457200" rtl="0" algn="l">
              <a:spcBef>
                <a:spcPts val="0"/>
              </a:spcBef>
              <a:spcAft>
                <a:spcPts val="0"/>
              </a:spcAft>
              <a:buClr>
                <a:schemeClr val="dk1"/>
              </a:buClr>
              <a:buSzPts val="500"/>
              <a:buFont typeface="Twentieth Century"/>
              <a:buChar char="●"/>
            </a:pPr>
            <a:r>
              <a:rPr lang="en" sz="650">
                <a:solidFill>
                  <a:schemeClr val="dk1"/>
                </a:solidFill>
                <a:latin typeface="Twentieth Century"/>
                <a:ea typeface="Twentieth Century"/>
                <a:cs typeface="Twentieth Century"/>
                <a:sym typeface="Twentieth Century"/>
              </a:rPr>
              <a:t>Could cater to carbon credits</a:t>
            </a:r>
            <a:endParaRPr sz="650">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1303800" y="598575"/>
            <a:ext cx="7030500" cy="561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PROBLEM STATEMENT: </a:t>
            </a:r>
            <a:endParaRPr/>
          </a:p>
          <a:p>
            <a:pPr indent="0" lvl="0" marL="0" rtl="0" algn="l">
              <a:lnSpc>
                <a:spcPct val="90000"/>
              </a:lnSpc>
              <a:spcBef>
                <a:spcPts val="0"/>
              </a:spcBef>
              <a:spcAft>
                <a:spcPts val="0"/>
              </a:spcAft>
              <a:buClr>
                <a:schemeClr val="dk1"/>
              </a:buClr>
              <a:buSzPts val="2800"/>
              <a:buFont typeface="Twentieth Century"/>
              <a:buNone/>
            </a:pPr>
            <a:r>
              <a:t/>
            </a:r>
            <a:endParaRPr/>
          </a:p>
          <a:p>
            <a:pPr indent="0" lvl="0" marL="0" rtl="0" algn="l">
              <a:lnSpc>
                <a:spcPct val="90000"/>
              </a:lnSpc>
              <a:spcBef>
                <a:spcPts val="0"/>
              </a:spcBef>
              <a:spcAft>
                <a:spcPts val="0"/>
              </a:spcAft>
              <a:buClr>
                <a:schemeClr val="dk1"/>
              </a:buClr>
              <a:buSzPts val="2800"/>
              <a:buFont typeface="Twentieth Century"/>
              <a:buNone/>
            </a:pPr>
            <a:r>
              <a:t/>
            </a:r>
            <a:endParaRPr/>
          </a:p>
        </p:txBody>
      </p:sp>
      <p:sp>
        <p:nvSpPr>
          <p:cNvPr id="176" name="Google Shape;176;p4"/>
          <p:cNvSpPr txBox="1"/>
          <p:nvPr>
            <p:ph idx="1" type="body"/>
          </p:nvPr>
        </p:nvSpPr>
        <p:spPr>
          <a:xfrm>
            <a:off x="832475" y="1608325"/>
            <a:ext cx="3931800" cy="2613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CO</a:t>
            </a:r>
            <a:r>
              <a:rPr lang="en" sz="950">
                <a:solidFill>
                  <a:srgbClr val="1B1B1B"/>
                </a:solidFill>
                <a:latin typeface="Arial"/>
                <a:ea typeface="Arial"/>
                <a:cs typeface="Arial"/>
                <a:sym typeface="Arial"/>
              </a:rPr>
              <a:t>2</a:t>
            </a:r>
            <a:r>
              <a:rPr lang="en" sz="1250">
                <a:solidFill>
                  <a:srgbClr val="1B1B1B"/>
                </a:solidFill>
                <a:latin typeface="Arial"/>
                <a:ea typeface="Arial"/>
                <a:cs typeface="Arial"/>
                <a:sym typeface="Arial"/>
              </a:rPr>
              <a:t> EMISSIONS HAVE INCREASED BY ABOUT 90% SINCE 1970.</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THREE MAJOR IMPACTS OF INCREASE EMISSIONS INCLUDE-</a:t>
            </a:r>
            <a:endParaRPr sz="1250">
              <a:solidFill>
                <a:srgbClr val="1B1B1B"/>
              </a:solidFill>
              <a:latin typeface="Arial"/>
              <a:ea typeface="Arial"/>
              <a:cs typeface="Arial"/>
              <a:sym typeface="Arial"/>
            </a:endParaRPr>
          </a:p>
          <a:p>
            <a:pPr indent="0" lvl="0" marL="457200" rtl="0" algn="l">
              <a:lnSpc>
                <a:spcPct val="100000"/>
              </a:lnSpc>
              <a:spcBef>
                <a:spcPts val="0"/>
              </a:spcBef>
              <a:spcAft>
                <a:spcPts val="0"/>
              </a:spcAft>
              <a:buSzPct val="112432"/>
              <a:buNone/>
            </a:pPr>
            <a:r>
              <a:t/>
            </a:r>
            <a:endParaRPr sz="1250">
              <a:solidFill>
                <a:srgbClr val="1B1B1B"/>
              </a:solidFill>
              <a:latin typeface="Arial"/>
              <a:ea typeface="Arial"/>
              <a:cs typeface="Arial"/>
              <a:sym typeface="Arial"/>
            </a:endParaRPr>
          </a:p>
          <a:p>
            <a:pPr indent="-307992" lvl="0" marL="457200" rtl="0" algn="l">
              <a:lnSpc>
                <a:spcPct val="100000"/>
              </a:lnSpc>
              <a:spcBef>
                <a:spcPts val="0"/>
              </a:spcBef>
              <a:spcAft>
                <a:spcPts val="0"/>
              </a:spcAft>
              <a:buClr>
                <a:srgbClr val="1B1B1B"/>
              </a:buClr>
              <a:buSzPct val="108107"/>
              <a:buFont typeface="Arial"/>
              <a:buChar char="★"/>
            </a:pPr>
            <a:r>
              <a:rPr lang="en" sz="1250">
                <a:solidFill>
                  <a:srgbClr val="1B1B1B"/>
                </a:solidFill>
                <a:latin typeface="Arial"/>
                <a:ea typeface="Arial"/>
                <a:cs typeface="Arial"/>
                <a:sym typeface="Arial"/>
              </a:rPr>
              <a:t>ENVIRONMENTAL </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           - EXTREME CLIMATE CHANGE/ GLOBAL   </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             WARMING</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t/>
            </a:r>
            <a:endParaRPr sz="1250">
              <a:solidFill>
                <a:srgbClr val="1B1B1B"/>
              </a:solidFill>
              <a:latin typeface="Arial"/>
              <a:ea typeface="Arial"/>
              <a:cs typeface="Arial"/>
              <a:sym typeface="Arial"/>
            </a:endParaRPr>
          </a:p>
          <a:p>
            <a:pPr indent="-307992" lvl="0" marL="457200" rtl="0" algn="l">
              <a:lnSpc>
                <a:spcPct val="100000"/>
              </a:lnSpc>
              <a:spcBef>
                <a:spcPts val="0"/>
              </a:spcBef>
              <a:spcAft>
                <a:spcPts val="0"/>
              </a:spcAft>
              <a:buClr>
                <a:srgbClr val="1B1B1B"/>
              </a:buClr>
              <a:buSzPct val="108107"/>
              <a:buFont typeface="Arial"/>
              <a:buChar char="★"/>
            </a:pPr>
            <a:r>
              <a:rPr lang="en" sz="1250">
                <a:solidFill>
                  <a:srgbClr val="1B1B1B"/>
                </a:solidFill>
                <a:latin typeface="Arial"/>
                <a:ea typeface="Arial"/>
                <a:cs typeface="Arial"/>
                <a:sym typeface="Arial"/>
              </a:rPr>
              <a:t>HUMAN HEALTH</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          -RESPIRATORY AND CARDIOVASCULAR   </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           PROBLEMS</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t/>
            </a:r>
            <a:endParaRPr sz="1250">
              <a:solidFill>
                <a:srgbClr val="1B1B1B"/>
              </a:solidFill>
              <a:latin typeface="Arial"/>
              <a:ea typeface="Arial"/>
              <a:cs typeface="Arial"/>
              <a:sym typeface="Arial"/>
            </a:endParaRPr>
          </a:p>
          <a:p>
            <a:pPr indent="-307992" lvl="0" marL="457200" rtl="0" algn="l">
              <a:lnSpc>
                <a:spcPct val="100000"/>
              </a:lnSpc>
              <a:spcBef>
                <a:spcPts val="0"/>
              </a:spcBef>
              <a:spcAft>
                <a:spcPts val="0"/>
              </a:spcAft>
              <a:buClr>
                <a:srgbClr val="1B1B1B"/>
              </a:buClr>
              <a:buSzPct val="108107"/>
              <a:buFont typeface="Arial"/>
              <a:buChar char="★"/>
            </a:pPr>
            <a:r>
              <a:rPr lang="en" sz="1250">
                <a:solidFill>
                  <a:srgbClr val="1B1B1B"/>
                </a:solidFill>
                <a:latin typeface="Arial"/>
                <a:ea typeface="Arial"/>
                <a:cs typeface="Arial"/>
                <a:sym typeface="Arial"/>
              </a:rPr>
              <a:t>ECONOMICAL</a:t>
            </a:r>
            <a:endParaRPr sz="1250">
              <a:solidFill>
                <a:srgbClr val="1B1B1B"/>
              </a:solidFill>
              <a:latin typeface="Arial"/>
              <a:ea typeface="Arial"/>
              <a:cs typeface="Arial"/>
              <a:sym typeface="Arial"/>
            </a:endParaRPr>
          </a:p>
          <a:p>
            <a:pPr indent="0" lvl="0" marL="0" rtl="0" algn="l">
              <a:lnSpc>
                <a:spcPct val="100000"/>
              </a:lnSpc>
              <a:spcBef>
                <a:spcPts val="0"/>
              </a:spcBef>
              <a:spcAft>
                <a:spcPts val="0"/>
              </a:spcAft>
              <a:buSzPct val="112432"/>
              <a:buNone/>
            </a:pPr>
            <a:r>
              <a:rPr lang="en" sz="1250">
                <a:solidFill>
                  <a:srgbClr val="1B1B1B"/>
                </a:solidFill>
                <a:latin typeface="Arial"/>
                <a:ea typeface="Arial"/>
                <a:cs typeface="Arial"/>
                <a:sym typeface="Arial"/>
              </a:rPr>
              <a:t>           -ECONOMICAL STRESS ON INDUSTRIES</a:t>
            </a:r>
            <a:endParaRPr sz="1250">
              <a:solidFill>
                <a:srgbClr val="1B1B1B"/>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b="0" l="0" r="0" t="0"/>
          <a:stretch/>
        </p:blipFill>
        <p:spPr>
          <a:xfrm>
            <a:off x="5250650" y="1947663"/>
            <a:ext cx="3583651" cy="2397575"/>
          </a:xfrm>
          <a:prstGeom prst="rect">
            <a:avLst/>
          </a:prstGeom>
          <a:noFill/>
          <a:ln>
            <a:noFill/>
          </a:ln>
        </p:spPr>
      </p:pic>
      <p:sp>
        <p:nvSpPr>
          <p:cNvPr id="178" name="Google Shape;178;p4"/>
          <p:cNvSpPr/>
          <p:nvPr/>
        </p:nvSpPr>
        <p:spPr>
          <a:xfrm>
            <a:off x="1495925" y="4354550"/>
            <a:ext cx="184500" cy="358500"/>
          </a:xfrm>
          <a:prstGeom prst="upArrow">
            <a:avLst>
              <a:gd fmla="val 50000" name="adj1"/>
              <a:gd fmla="val 50000" name="adj2"/>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179" name="Google Shape;179;p4"/>
          <p:cNvSpPr/>
          <p:nvPr/>
        </p:nvSpPr>
        <p:spPr>
          <a:xfrm>
            <a:off x="3155825" y="4354550"/>
            <a:ext cx="184500" cy="358500"/>
          </a:xfrm>
          <a:prstGeom prst="upArrow">
            <a:avLst>
              <a:gd fmla="val 50000" name="adj1"/>
              <a:gd fmla="val 50000" name="adj2"/>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180" name="Google Shape;180;p4"/>
          <p:cNvSpPr txBox="1"/>
          <p:nvPr/>
        </p:nvSpPr>
        <p:spPr>
          <a:xfrm>
            <a:off x="1680425" y="4345250"/>
            <a:ext cx="1475400" cy="3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1B1B1B"/>
              </a:buClr>
              <a:buSzPts val="1250"/>
              <a:buFont typeface="Twentieth Century"/>
              <a:buNone/>
            </a:pPr>
            <a:r>
              <a:rPr b="0" i="0" lang="en" sz="1250" u="none" cap="none" strike="noStrike">
                <a:solidFill>
                  <a:srgbClr val="1B1B1B"/>
                </a:solidFill>
                <a:latin typeface="Twentieth Century"/>
                <a:ea typeface="Twentieth Century"/>
                <a:cs typeface="Twentieth Century"/>
                <a:sym typeface="Twentieth Century"/>
              </a:rPr>
              <a:t>CO</a:t>
            </a:r>
            <a:r>
              <a:rPr b="0" i="0" lang="en" sz="950" u="none" cap="none" strike="noStrike">
                <a:solidFill>
                  <a:srgbClr val="1B1B1B"/>
                </a:solidFill>
                <a:latin typeface="Twentieth Century"/>
                <a:ea typeface="Twentieth Century"/>
                <a:cs typeface="Twentieth Century"/>
                <a:sym typeface="Twentieth Century"/>
              </a:rPr>
              <a:t>2</a:t>
            </a:r>
            <a:r>
              <a:rPr b="0" i="0" lang="en" sz="1250" u="none" cap="none" strike="noStrike">
                <a:solidFill>
                  <a:srgbClr val="1B1B1B"/>
                </a:solidFill>
                <a:latin typeface="Twentieth Century"/>
                <a:ea typeface="Twentieth Century"/>
                <a:cs typeface="Twentieth Century"/>
                <a:sym typeface="Twentieth Century"/>
              </a:rPr>
              <a:t> Emissions</a:t>
            </a:r>
            <a:endParaRPr b="0" i="0" sz="1800" u="none" cap="none" strike="noStrike">
              <a:solidFill>
                <a:schemeClr val="dk1"/>
              </a:solidFill>
              <a:latin typeface="Nunito"/>
              <a:ea typeface="Nunito"/>
              <a:cs typeface="Nunito"/>
              <a:sym typeface="Nunito"/>
            </a:endParaRPr>
          </a:p>
        </p:txBody>
      </p:sp>
      <p:sp>
        <p:nvSpPr>
          <p:cNvPr id="181" name="Google Shape;181;p4"/>
          <p:cNvSpPr txBox="1"/>
          <p:nvPr/>
        </p:nvSpPr>
        <p:spPr>
          <a:xfrm>
            <a:off x="3340325" y="4345250"/>
            <a:ext cx="1475400" cy="3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1B1B1B"/>
              </a:buClr>
              <a:buSzPts val="1250"/>
              <a:buFont typeface="Twentieth Century"/>
              <a:buNone/>
            </a:pPr>
            <a:r>
              <a:rPr b="0" i="0" lang="en" sz="1250" u="none" cap="none" strike="noStrike">
                <a:solidFill>
                  <a:srgbClr val="1B1B1B"/>
                </a:solidFill>
                <a:latin typeface="Twentieth Century"/>
                <a:ea typeface="Twentieth Century"/>
                <a:cs typeface="Twentieth Century"/>
                <a:sym typeface="Twentieth Century"/>
              </a:rPr>
              <a:t>Impacts</a:t>
            </a:r>
            <a:endParaRPr b="0" i="0" sz="1800" u="none" cap="none" strike="noStrike">
              <a:solidFill>
                <a:schemeClr val="dk1"/>
              </a:solidFill>
              <a:latin typeface="Nunito"/>
              <a:ea typeface="Nunito"/>
              <a:cs typeface="Nunito"/>
              <a:sym typeface="Nunito"/>
            </a:endParaRPr>
          </a:p>
        </p:txBody>
      </p:sp>
      <p:sp>
        <p:nvSpPr>
          <p:cNvPr id="182" name="Google Shape;182;p4"/>
          <p:cNvSpPr txBox="1"/>
          <p:nvPr/>
        </p:nvSpPr>
        <p:spPr>
          <a:xfrm>
            <a:off x="6434500" y="4379900"/>
            <a:ext cx="147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800"/>
              <a:buFont typeface="Nunito"/>
              <a:buNone/>
            </a:pPr>
            <a:r>
              <a:rPr b="0" i="0" lang="en" sz="800" u="none" cap="none" strike="noStrike">
                <a:solidFill>
                  <a:schemeClr val="dk1"/>
                </a:solidFill>
                <a:latin typeface="Nunito"/>
                <a:ea typeface="Nunito"/>
                <a:cs typeface="Nunito"/>
                <a:sym typeface="Nunito"/>
              </a:rPr>
              <a:t>Source: EPA 2014 report</a:t>
            </a:r>
            <a:endParaRPr b="0" i="0" sz="800" u="none" cap="none" strike="noStrike">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69726f2f61_1_0"/>
          <p:cNvSpPr txBox="1"/>
          <p:nvPr>
            <p:ph type="title"/>
          </p:nvPr>
        </p:nvSpPr>
        <p:spPr>
          <a:xfrm>
            <a:off x="1218350" y="455425"/>
            <a:ext cx="7030500" cy="683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GHG PROTOCOL</a:t>
            </a:r>
            <a:endParaRPr/>
          </a:p>
        </p:txBody>
      </p:sp>
      <p:pic>
        <p:nvPicPr>
          <p:cNvPr id="188" name="Google Shape;188;g269726f2f61_1_0"/>
          <p:cNvPicPr preferRelativeResize="0"/>
          <p:nvPr/>
        </p:nvPicPr>
        <p:blipFill rotWithShape="1">
          <a:blip r:embed="rId3">
            <a:alphaModFix/>
          </a:blip>
          <a:srcRect b="0" l="0" r="0" t="0"/>
          <a:stretch/>
        </p:blipFill>
        <p:spPr>
          <a:xfrm>
            <a:off x="1618137" y="1269775"/>
            <a:ext cx="5907725" cy="3873724"/>
          </a:xfrm>
          <a:prstGeom prst="rect">
            <a:avLst/>
          </a:prstGeom>
          <a:noFill/>
          <a:ln>
            <a:noFill/>
          </a:ln>
        </p:spPr>
      </p:pic>
      <p:sp>
        <p:nvSpPr>
          <p:cNvPr id="189" name="Google Shape;189;g269726f2f61_1_0"/>
          <p:cNvSpPr txBox="1"/>
          <p:nvPr/>
        </p:nvSpPr>
        <p:spPr>
          <a:xfrm>
            <a:off x="1035850" y="910225"/>
            <a:ext cx="765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200800"/>
              </a:buClr>
              <a:buSzPts val="1200"/>
              <a:buFont typeface="Roboto"/>
              <a:buNone/>
            </a:pPr>
            <a:r>
              <a:rPr b="0" i="0" lang="en" sz="1200" u="none" cap="none" strike="noStrike">
                <a:solidFill>
                  <a:srgbClr val="200800"/>
                </a:solidFill>
                <a:latin typeface="Roboto"/>
                <a:ea typeface="Roboto"/>
                <a:cs typeface="Roboto"/>
                <a:sym typeface="Roboto"/>
              </a:rPr>
              <a:t>GREENHOUSE GAS EMISSIONS ARE CATEGORISED INTO THREE GROUPS OR ‘SCOPES’ BY THE MOST WIDELY-USED INTERNATIONAL ACCOUNTING TOOL, THE GREENHOUSE GAS (GHG) PROTOCOL.</a:t>
            </a:r>
            <a:endParaRPr b="0" i="0" sz="1200" u="none" cap="none" strike="noStrike">
              <a:solidFill>
                <a:srgbClr val="2008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type="title"/>
          </p:nvPr>
        </p:nvSpPr>
        <p:spPr>
          <a:xfrm>
            <a:off x="1218350" y="684025"/>
            <a:ext cx="7030500" cy="683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The 3 Scopes</a:t>
            </a:r>
            <a:endParaRPr/>
          </a:p>
        </p:txBody>
      </p:sp>
      <p:sp>
        <p:nvSpPr>
          <p:cNvPr id="195" name="Google Shape;195;p5"/>
          <p:cNvSpPr txBox="1"/>
          <p:nvPr/>
        </p:nvSpPr>
        <p:spPr>
          <a:xfrm>
            <a:off x="1035850" y="1367425"/>
            <a:ext cx="7656000" cy="36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200800"/>
              </a:buClr>
              <a:buSzPts val="1200"/>
              <a:buFont typeface="Roboto"/>
              <a:buNone/>
            </a:pPr>
            <a:r>
              <a:rPr lang="en" sz="1200">
                <a:solidFill>
                  <a:srgbClr val="200800"/>
                </a:solidFill>
                <a:latin typeface="Roboto"/>
                <a:ea typeface="Roboto"/>
                <a:cs typeface="Roboto"/>
                <a:sym typeface="Roboto"/>
              </a:rPr>
              <a:t>The GHG Protocol outlines 3 emission scopes. Scope 1 and 2 must be reported, while Scope 3 is optional (as it's the hardest to monitor).</a:t>
            </a:r>
            <a:endParaRPr sz="1200">
              <a:solidFill>
                <a:srgbClr val="200800"/>
              </a:solidFill>
              <a:latin typeface="Roboto"/>
              <a:ea typeface="Roboto"/>
              <a:cs typeface="Roboto"/>
              <a:sym typeface="Roboto"/>
            </a:endParaRPr>
          </a:p>
          <a:p>
            <a:pPr indent="0" lvl="0" marL="0" marR="0" rtl="0" algn="l">
              <a:lnSpc>
                <a:spcPct val="100000"/>
              </a:lnSpc>
              <a:spcBef>
                <a:spcPts val="0"/>
              </a:spcBef>
              <a:spcAft>
                <a:spcPts val="0"/>
              </a:spcAft>
              <a:buClr>
                <a:srgbClr val="200800"/>
              </a:buClr>
              <a:buSzPts val="1200"/>
              <a:buFont typeface="Roboto"/>
              <a:buNone/>
            </a:pPr>
            <a:r>
              <a:t/>
            </a:r>
            <a:endParaRPr sz="1200">
              <a:solidFill>
                <a:srgbClr val="200800"/>
              </a:solidFill>
              <a:latin typeface="Roboto"/>
              <a:ea typeface="Roboto"/>
              <a:cs typeface="Roboto"/>
              <a:sym typeface="Roboto"/>
            </a:endParaRPr>
          </a:p>
          <a:p>
            <a:pPr indent="0" lvl="0" marL="0" marR="0" rtl="0" algn="l">
              <a:lnSpc>
                <a:spcPct val="100000"/>
              </a:lnSpc>
              <a:spcBef>
                <a:spcPts val="0"/>
              </a:spcBef>
              <a:spcAft>
                <a:spcPts val="0"/>
              </a:spcAft>
              <a:buClr>
                <a:srgbClr val="200800"/>
              </a:buClr>
              <a:buSzPts val="1200"/>
              <a:buFont typeface="Roboto"/>
              <a:buNone/>
            </a:pPr>
            <a:r>
              <a:rPr lang="en" sz="1200">
                <a:solidFill>
                  <a:srgbClr val="200800"/>
                </a:solidFill>
                <a:latin typeface="Roboto"/>
                <a:ea typeface="Roboto"/>
                <a:cs typeface="Roboto"/>
                <a:sym typeface="Roboto"/>
              </a:rPr>
              <a:t>Scope 1: Direct Emissions</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These are emissions released into the atmosphere from company-owned and controlled resources.</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4 categories: s</a:t>
            </a:r>
            <a:r>
              <a:rPr lang="en" sz="1200">
                <a:solidFill>
                  <a:srgbClr val="200800"/>
                </a:solidFill>
                <a:latin typeface="Roboto"/>
                <a:ea typeface="Roboto"/>
                <a:cs typeface="Roboto"/>
                <a:sym typeface="Roboto"/>
              </a:rPr>
              <a:t>tationary combustion, mobile combustion, fugitive emission, process emissions</a:t>
            </a:r>
            <a:endParaRPr sz="1200">
              <a:solidFill>
                <a:srgbClr val="200800"/>
              </a:solidFill>
              <a:latin typeface="Roboto"/>
              <a:ea typeface="Roboto"/>
              <a:cs typeface="Roboto"/>
              <a:sym typeface="Roboto"/>
            </a:endParaRPr>
          </a:p>
          <a:p>
            <a:pPr indent="0" lvl="0" marL="0" rtl="0" algn="l">
              <a:spcBef>
                <a:spcPts val="1800"/>
              </a:spcBef>
              <a:spcAft>
                <a:spcPts val="0"/>
              </a:spcAft>
              <a:buNone/>
            </a:pPr>
            <a:r>
              <a:rPr lang="en" sz="1200">
                <a:solidFill>
                  <a:srgbClr val="200800"/>
                </a:solidFill>
                <a:latin typeface="Roboto"/>
                <a:ea typeface="Roboto"/>
                <a:cs typeface="Roboto"/>
                <a:sym typeface="Roboto"/>
              </a:rPr>
              <a:t>Scope 2: Indirect Emissions - Owned</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These are emissions released into the atmosphere from company-owned and controlled resources.</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Includes all GHG emissions caused by the consumption of electricity, steam, heat, and cooling.</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Scope 2 is about the energy consumed by the end-user.</a:t>
            </a:r>
            <a:endParaRPr sz="1200">
              <a:solidFill>
                <a:srgbClr val="200800"/>
              </a:solidFill>
              <a:latin typeface="Roboto"/>
              <a:ea typeface="Roboto"/>
              <a:cs typeface="Roboto"/>
              <a:sym typeface="Roboto"/>
            </a:endParaRPr>
          </a:p>
          <a:p>
            <a:pPr indent="0" lvl="0" marL="0" rtl="0" algn="l">
              <a:spcBef>
                <a:spcPts val="1800"/>
              </a:spcBef>
              <a:spcAft>
                <a:spcPts val="0"/>
              </a:spcAft>
              <a:buNone/>
            </a:pPr>
            <a:r>
              <a:rPr lang="en" sz="1200">
                <a:solidFill>
                  <a:srgbClr val="200800"/>
                </a:solidFill>
                <a:latin typeface="Roboto"/>
                <a:ea typeface="Roboto"/>
                <a:cs typeface="Roboto"/>
                <a:sym typeface="Roboto"/>
              </a:rPr>
              <a:t>Scope 3: Indirect Emissions - Not Owned</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Scope 3 includes all indirect emissions (not included in scope 2) that occur in the value chain of the reporting company.</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Energy consumed during transmission and distribution (employees, business travel, etc)</a:t>
            </a:r>
            <a:endParaRPr sz="1200">
              <a:solidFill>
                <a:srgbClr val="200800"/>
              </a:solidFill>
              <a:latin typeface="Roboto"/>
              <a:ea typeface="Roboto"/>
              <a:cs typeface="Roboto"/>
              <a:sym typeface="Roboto"/>
            </a:endParaRPr>
          </a:p>
          <a:p>
            <a:pPr indent="-304800" lvl="0" marL="457200" rtl="0" algn="l">
              <a:lnSpc>
                <a:spcPct val="115000"/>
              </a:lnSpc>
              <a:spcBef>
                <a:spcPts val="0"/>
              </a:spcBef>
              <a:spcAft>
                <a:spcPts val="0"/>
              </a:spcAft>
              <a:buClr>
                <a:srgbClr val="200800"/>
              </a:buClr>
              <a:buSzPts val="1200"/>
              <a:buFont typeface="Roboto"/>
              <a:buChar char="■"/>
            </a:pPr>
            <a:r>
              <a:rPr lang="en" sz="1200">
                <a:solidFill>
                  <a:srgbClr val="200800"/>
                </a:solidFill>
                <a:latin typeface="Roboto"/>
                <a:ea typeface="Roboto"/>
                <a:cs typeface="Roboto"/>
                <a:sym typeface="Roboto"/>
              </a:rPr>
              <a:t>Includes both upstream (suppliers) and downstream (customers) emissions </a:t>
            </a:r>
            <a:endParaRPr sz="1200">
              <a:solidFill>
                <a:srgbClr val="2008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type="title"/>
          </p:nvPr>
        </p:nvSpPr>
        <p:spPr>
          <a:xfrm>
            <a:off x="688550" y="260775"/>
            <a:ext cx="7638300" cy="674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SCOPE 1 CALCULATION BY FUEL ANALYSIS METHOD</a:t>
            </a:r>
            <a:endParaRPr/>
          </a:p>
        </p:txBody>
      </p:sp>
      <p:sp>
        <p:nvSpPr>
          <p:cNvPr id="201" name="Google Shape;201;p6"/>
          <p:cNvSpPr txBox="1"/>
          <p:nvPr>
            <p:ph idx="1" type="body"/>
          </p:nvPr>
        </p:nvSpPr>
        <p:spPr>
          <a:xfrm>
            <a:off x="502575" y="935475"/>
            <a:ext cx="8239200" cy="867300"/>
          </a:xfrm>
          <a:prstGeom prst="rect">
            <a:avLst/>
          </a:prstGeom>
          <a:noFill/>
          <a:ln>
            <a:noFill/>
          </a:ln>
        </p:spPr>
        <p:txBody>
          <a:bodyPr anchorCtr="0" anchor="t" bIns="91425" lIns="91425" spcFirstLastPara="1" rIns="91425" wrap="square" tIns="91425">
            <a:normAutofit fontScale="92500"/>
          </a:bodyPr>
          <a:lstStyle/>
          <a:p>
            <a:pPr indent="-311179" lvl="0" marL="457200" rtl="0" algn="l">
              <a:lnSpc>
                <a:spcPct val="120000"/>
              </a:lnSpc>
              <a:spcBef>
                <a:spcPts val="0"/>
              </a:spcBef>
              <a:spcAft>
                <a:spcPts val="0"/>
              </a:spcAft>
              <a:buSzPct val="93693"/>
              <a:buChar char="❏"/>
            </a:pPr>
            <a:r>
              <a:rPr lang="en"/>
              <a:t>THE FUEL ANALYSIS METHOD TO CALCULATE CO2 EMISSIONS IS BASED ON FUEL-SPECIFIC INFORMATION OR DEFAULT EMISSION FACTOR TO DETERMINE THE CARBON CONTENT IN THE FUEL COMBUSTED.</a:t>
            </a:r>
            <a:endParaRPr/>
          </a:p>
        </p:txBody>
      </p:sp>
      <p:pic>
        <p:nvPicPr>
          <p:cNvPr id="202" name="Google Shape;202;p6"/>
          <p:cNvPicPr preferRelativeResize="0"/>
          <p:nvPr/>
        </p:nvPicPr>
        <p:blipFill rotWithShape="1">
          <a:blip r:embed="rId3">
            <a:alphaModFix/>
          </a:blip>
          <a:srcRect b="0" l="0" r="0" t="0"/>
          <a:stretch/>
        </p:blipFill>
        <p:spPr>
          <a:xfrm>
            <a:off x="223925" y="1933700"/>
            <a:ext cx="2670950" cy="3131100"/>
          </a:xfrm>
          <a:prstGeom prst="rect">
            <a:avLst/>
          </a:prstGeom>
          <a:noFill/>
          <a:ln>
            <a:noFill/>
          </a:ln>
        </p:spPr>
      </p:pic>
      <p:pic>
        <p:nvPicPr>
          <p:cNvPr id="203" name="Google Shape;203;p6"/>
          <p:cNvPicPr preferRelativeResize="0"/>
          <p:nvPr/>
        </p:nvPicPr>
        <p:blipFill rotWithShape="1">
          <a:blip r:embed="rId4">
            <a:alphaModFix/>
          </a:blip>
          <a:srcRect b="0" l="0" r="0" t="0"/>
          <a:stretch/>
        </p:blipFill>
        <p:spPr>
          <a:xfrm>
            <a:off x="3333425" y="1933700"/>
            <a:ext cx="2559000" cy="3131100"/>
          </a:xfrm>
          <a:prstGeom prst="rect">
            <a:avLst/>
          </a:prstGeom>
          <a:noFill/>
          <a:ln>
            <a:noFill/>
          </a:ln>
        </p:spPr>
      </p:pic>
      <p:pic>
        <p:nvPicPr>
          <p:cNvPr id="204" name="Google Shape;204;p6"/>
          <p:cNvPicPr preferRelativeResize="0"/>
          <p:nvPr/>
        </p:nvPicPr>
        <p:blipFill rotWithShape="1">
          <a:blip r:embed="rId5">
            <a:alphaModFix/>
          </a:blip>
          <a:srcRect b="0" l="0" r="0" t="0"/>
          <a:stretch/>
        </p:blipFill>
        <p:spPr>
          <a:xfrm>
            <a:off x="6240000" y="1951588"/>
            <a:ext cx="2559000" cy="309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PROPOSED SOLUTION/ FUTURE OBJECTIVE</a:t>
            </a:r>
            <a:endParaRPr/>
          </a:p>
        </p:txBody>
      </p:sp>
      <p:sp>
        <p:nvSpPr>
          <p:cNvPr id="210" name="Google Shape;210;p7"/>
          <p:cNvSpPr txBox="1"/>
          <p:nvPr>
            <p:ph idx="1" type="body"/>
          </p:nvPr>
        </p:nvSpPr>
        <p:spPr>
          <a:xfrm>
            <a:off x="1131025" y="1365400"/>
            <a:ext cx="7030500" cy="2541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20000"/>
              </a:lnSpc>
              <a:spcBef>
                <a:spcPts val="0"/>
              </a:spcBef>
              <a:spcAft>
                <a:spcPts val="0"/>
              </a:spcAft>
              <a:buSzPct val="93693"/>
              <a:buNone/>
            </a:pPr>
            <a:r>
              <a:rPr lang="en"/>
              <a:t>CREATE A CARBON CALCULATOR TO GIVE COMPANIES INSIGHT ON HOW THEY CAN GET MORE CARBON CREDITS AND SAVE THE ENVIRONMENT </a:t>
            </a:r>
            <a:endParaRPr/>
          </a:p>
          <a:p>
            <a:pPr indent="0" lvl="0" marL="0" rtl="0" algn="l">
              <a:lnSpc>
                <a:spcPct val="120000"/>
              </a:lnSpc>
              <a:spcBef>
                <a:spcPts val="1200"/>
              </a:spcBef>
              <a:spcAft>
                <a:spcPts val="0"/>
              </a:spcAft>
              <a:buSzPct val="127764"/>
              <a:buNone/>
            </a:pPr>
            <a:r>
              <a:rPr b="1" lang="en" sz="1100" u="sng">
                <a:solidFill>
                  <a:srgbClr val="222222"/>
                </a:solidFill>
                <a:latin typeface="Arial"/>
                <a:ea typeface="Arial"/>
                <a:cs typeface="Arial"/>
                <a:sym typeface="Arial"/>
              </a:rPr>
              <a:t>OBJECTIVES:</a:t>
            </a:r>
            <a:endParaRPr b="1" sz="1100" u="sng">
              <a:solidFill>
                <a:srgbClr val="222222"/>
              </a:solidFill>
              <a:latin typeface="Arial"/>
              <a:ea typeface="Arial"/>
              <a:cs typeface="Arial"/>
              <a:sym typeface="Arial"/>
            </a:endParaRPr>
          </a:p>
          <a:p>
            <a:pPr indent="0" lvl="0" marL="0" rtl="0" algn="l">
              <a:lnSpc>
                <a:spcPct val="120000"/>
              </a:lnSpc>
              <a:spcBef>
                <a:spcPts val="1000"/>
              </a:spcBef>
              <a:spcAft>
                <a:spcPts val="0"/>
              </a:spcAft>
              <a:buSzPct val="127764"/>
              <a:buNone/>
            </a:pPr>
            <a:r>
              <a:rPr lang="en" sz="1100">
                <a:solidFill>
                  <a:srgbClr val="222222"/>
                </a:solidFill>
                <a:latin typeface="Arial"/>
                <a:ea typeface="Arial"/>
                <a:cs typeface="Arial"/>
                <a:sym typeface="Arial"/>
              </a:rPr>
              <a:t> DEVELOPMENT OF REPORTING TOOLS</a:t>
            </a:r>
            <a:endParaRPr sz="1100">
              <a:solidFill>
                <a:srgbClr val="222222"/>
              </a:solidFill>
              <a:latin typeface="Arial"/>
              <a:ea typeface="Arial"/>
              <a:cs typeface="Arial"/>
              <a:sym typeface="Arial"/>
            </a:endParaRPr>
          </a:p>
          <a:p>
            <a:pPr indent="-292786" lvl="0" marL="457200" rtl="0" algn="l">
              <a:lnSpc>
                <a:spcPct val="120000"/>
              </a:lnSpc>
              <a:spcBef>
                <a:spcPts val="1000"/>
              </a:spcBef>
              <a:spcAft>
                <a:spcPts val="0"/>
              </a:spcAft>
              <a:buClr>
                <a:srgbClr val="222222"/>
              </a:buClr>
              <a:buSzPct val="108107"/>
              <a:buFont typeface="Arial"/>
              <a:buAutoNum type="arabicPeriod"/>
            </a:pPr>
            <a:r>
              <a:rPr lang="en" sz="1100">
                <a:solidFill>
                  <a:srgbClr val="222222"/>
                </a:solidFill>
                <a:latin typeface="Arial"/>
                <a:ea typeface="Arial"/>
                <a:cs typeface="Arial"/>
                <a:sym typeface="Arial"/>
              </a:rPr>
              <a:t>GHG CALCULATOR DEVELOPMENT </a:t>
            </a:r>
            <a:r>
              <a:rPr lang="en" sz="1100" u="sng">
                <a:solidFill>
                  <a:srgbClr val="1155CC"/>
                </a:solidFill>
                <a:latin typeface="Arial"/>
                <a:ea typeface="Arial"/>
                <a:cs typeface="Arial"/>
                <a:sym typeface="Arial"/>
                <a:hlinkClick r:id="rId3">
                  <a:extLst>
                    <a:ext uri="{A12FA001-AC4F-418D-AE19-62706E023703}">
                      <ahyp:hlinkClr val="tx"/>
                    </a:ext>
                  </a:extLst>
                </a:hlinkClick>
              </a:rPr>
              <a:t>REPORTING GREENHOUSE GAS EMISSIONS - CANADA.CA</a:t>
            </a:r>
            <a:endParaRPr sz="1100" u="sng">
              <a:solidFill>
                <a:srgbClr val="1155CC"/>
              </a:solidFill>
              <a:latin typeface="Arial"/>
              <a:ea typeface="Arial"/>
              <a:cs typeface="Arial"/>
              <a:sym typeface="Arial"/>
            </a:endParaRPr>
          </a:p>
          <a:p>
            <a:pPr indent="-292786" lvl="0" marL="457200" rtl="0" algn="l">
              <a:lnSpc>
                <a:spcPct val="120000"/>
              </a:lnSpc>
              <a:spcBef>
                <a:spcPts val="0"/>
              </a:spcBef>
              <a:spcAft>
                <a:spcPts val="0"/>
              </a:spcAft>
              <a:buClr>
                <a:srgbClr val="222222"/>
              </a:buClr>
              <a:buSzPct val="108107"/>
              <a:buFont typeface="Arial"/>
              <a:buAutoNum type="arabicPeriod"/>
            </a:pPr>
            <a:r>
              <a:rPr lang="en" sz="1100">
                <a:solidFill>
                  <a:srgbClr val="222222"/>
                </a:solidFill>
                <a:latin typeface="Arial"/>
                <a:ea typeface="Arial"/>
                <a:cs typeface="Arial"/>
                <a:sym typeface="Arial"/>
              </a:rPr>
              <a:t>NPRI CALCULATOR DEVELOPMENT </a:t>
            </a:r>
            <a:r>
              <a:rPr lang="en" sz="1100" u="sng">
                <a:solidFill>
                  <a:srgbClr val="1155CC"/>
                </a:solidFill>
                <a:latin typeface="Arial"/>
                <a:ea typeface="Arial"/>
                <a:cs typeface="Arial"/>
                <a:sym typeface="Arial"/>
                <a:hlinkClick r:id="rId4">
                  <a:extLst>
                    <a:ext uri="{A12FA001-AC4F-418D-AE19-62706E023703}">
                      <ahyp:hlinkClr val="tx"/>
                    </a:ext>
                  </a:extLst>
                </a:hlinkClick>
              </a:rPr>
              <a:t>REPORT TO THE NATIONAL POLLUTANT RELEASE INVENTORY - CANADA.CA</a:t>
            </a:r>
            <a:endParaRPr sz="1100" u="sng">
              <a:solidFill>
                <a:srgbClr val="1155CC"/>
              </a:solidFill>
              <a:latin typeface="Arial"/>
              <a:ea typeface="Arial"/>
              <a:cs typeface="Arial"/>
              <a:sym typeface="Arial"/>
            </a:endParaRPr>
          </a:p>
          <a:p>
            <a:pPr indent="-292786" lvl="0" marL="457200" rtl="0" algn="l">
              <a:lnSpc>
                <a:spcPct val="120000"/>
              </a:lnSpc>
              <a:spcBef>
                <a:spcPts val="0"/>
              </a:spcBef>
              <a:spcAft>
                <a:spcPts val="0"/>
              </a:spcAft>
              <a:buClr>
                <a:srgbClr val="222222"/>
              </a:buClr>
              <a:buSzPct val="108107"/>
              <a:buFont typeface="Arial"/>
              <a:buAutoNum type="arabicPeriod"/>
            </a:pPr>
            <a:r>
              <a:rPr lang="en" sz="1100">
                <a:solidFill>
                  <a:srgbClr val="222222"/>
                </a:solidFill>
                <a:latin typeface="Arial"/>
                <a:ea typeface="Arial"/>
                <a:cs typeface="Arial"/>
                <a:sym typeface="Arial"/>
              </a:rPr>
              <a:t>MSAPR DEVELOPMENT </a:t>
            </a:r>
            <a:r>
              <a:rPr lang="en" sz="1100" u="sng">
                <a:solidFill>
                  <a:srgbClr val="1155CC"/>
                </a:solidFill>
                <a:latin typeface="Arial"/>
                <a:ea typeface="Arial"/>
                <a:cs typeface="Arial"/>
                <a:sym typeface="Arial"/>
                <a:hlinkClick r:id="rId5">
                  <a:extLst>
                    <a:ext uri="{A12FA001-AC4F-418D-AE19-62706E023703}">
                      <ahyp:hlinkClr val="tx"/>
                    </a:ext>
                  </a:extLst>
                </a:hlinkClick>
              </a:rPr>
              <a:t>MULTI-SECTOR AIR POLLUTANTS REGULATIONS: FREQUENTLY ASKED QUESTIONS - CANADA.CA</a:t>
            </a:r>
            <a:endParaRPr sz="1100" u="sng">
              <a:solidFill>
                <a:srgbClr val="1155CC"/>
              </a:solidFill>
              <a:latin typeface="Arial"/>
              <a:ea typeface="Arial"/>
              <a:cs typeface="Arial"/>
              <a:sym typeface="Arial"/>
            </a:endParaRPr>
          </a:p>
          <a:p>
            <a:pPr indent="-292786" lvl="0" marL="457200" rtl="0" algn="l">
              <a:lnSpc>
                <a:spcPct val="120000"/>
              </a:lnSpc>
              <a:spcBef>
                <a:spcPts val="0"/>
              </a:spcBef>
              <a:spcAft>
                <a:spcPts val="0"/>
              </a:spcAft>
              <a:buClr>
                <a:srgbClr val="222222"/>
              </a:buClr>
              <a:buSzPct val="108107"/>
              <a:buFont typeface="Arial"/>
              <a:buAutoNum type="arabicPeriod"/>
            </a:pPr>
            <a:r>
              <a:rPr lang="en" sz="1100">
                <a:solidFill>
                  <a:srgbClr val="222222"/>
                </a:solidFill>
                <a:latin typeface="Arial"/>
                <a:ea typeface="Arial"/>
                <a:cs typeface="Arial"/>
                <a:sym typeface="Arial"/>
              </a:rPr>
              <a:t>EMISSION TRACKING DEVELOPMENT- GENERAL TOOL</a:t>
            </a:r>
            <a:endParaRPr/>
          </a:p>
          <a:p>
            <a:pPr indent="0" lvl="0" marL="0" rtl="0" algn="l">
              <a:lnSpc>
                <a:spcPct val="120000"/>
              </a:lnSpc>
              <a:spcBef>
                <a:spcPts val="1000"/>
              </a:spcBef>
              <a:spcAft>
                <a:spcPts val="1200"/>
              </a:spcAft>
              <a:buSzPct val="93693"/>
              <a:buNone/>
            </a:pPr>
            <a:r>
              <a:t/>
            </a:r>
            <a:endParaRPr/>
          </a:p>
        </p:txBody>
      </p:sp>
      <p:pic>
        <p:nvPicPr>
          <p:cNvPr id="211" name="Google Shape;211;p7"/>
          <p:cNvPicPr preferRelativeResize="0"/>
          <p:nvPr/>
        </p:nvPicPr>
        <p:blipFill rotWithShape="1">
          <a:blip r:embed="rId6">
            <a:alphaModFix/>
          </a:blip>
          <a:srcRect b="0" l="0" r="0" t="0"/>
          <a:stretch/>
        </p:blipFill>
        <p:spPr>
          <a:xfrm>
            <a:off x="5887924" y="3431025"/>
            <a:ext cx="2622550" cy="171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1303800" y="1334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MACHINE LEARNING</a:t>
            </a:r>
            <a:endParaRPr/>
          </a:p>
        </p:txBody>
      </p:sp>
      <p:sp>
        <p:nvSpPr>
          <p:cNvPr id="217" name="Google Shape;217;p8"/>
          <p:cNvSpPr txBox="1"/>
          <p:nvPr>
            <p:ph idx="1" type="body"/>
          </p:nvPr>
        </p:nvSpPr>
        <p:spPr>
          <a:xfrm>
            <a:off x="1303800" y="689100"/>
            <a:ext cx="7030500" cy="32178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20000"/>
              </a:lnSpc>
              <a:spcBef>
                <a:spcPts val="0"/>
              </a:spcBef>
              <a:spcAft>
                <a:spcPts val="0"/>
              </a:spcAft>
              <a:buSzPct val="101960"/>
              <a:buNone/>
            </a:pPr>
            <a:r>
              <a:rPr lang="en"/>
              <a:t>PREPROCESSING OF MODEL BY COMBINING 17 YEARS WORTH OF CARBON EMISSIONS DATA AND CREATING CARBON EQUIVALENT VALUES.  UNNECESSARY COLUMNS WERE DROPPED.</a:t>
            </a:r>
            <a:endParaRPr/>
          </a:p>
          <a:p>
            <a:pPr indent="0" lvl="0" marL="0" rtl="0" algn="l">
              <a:lnSpc>
                <a:spcPct val="120000"/>
              </a:lnSpc>
              <a:spcBef>
                <a:spcPts val="1200"/>
              </a:spcBef>
              <a:spcAft>
                <a:spcPts val="0"/>
              </a:spcAft>
              <a:buSzPct val="101960"/>
              <a:buNone/>
            </a:pPr>
            <a:r>
              <a:rPr lang="en"/>
              <a:t>LIBRARIES USED WERE PANDAS, NUMPY, AND MATPLOTLIB AND FOLIUM AS WELL AS TABLEAU.</a:t>
            </a:r>
            <a:endParaRPr/>
          </a:p>
          <a:p>
            <a:pPr indent="0" lvl="0" marL="0" rtl="0" algn="l">
              <a:lnSpc>
                <a:spcPct val="115000"/>
              </a:lnSpc>
              <a:spcBef>
                <a:spcPts val="1200"/>
              </a:spcBef>
              <a:spcAft>
                <a:spcPts val="0"/>
              </a:spcAft>
              <a:buSzPct val="101960"/>
              <a:buNone/>
            </a:pPr>
            <a:r>
              <a:rPr lang="en"/>
              <a:t>TRAINED MODEL BY USING TRAIN AND TEST DATA, THEN MADE A DECISION TREE REGRESSION.</a:t>
            </a:r>
            <a:endParaRPr/>
          </a:p>
          <a:p>
            <a:pPr indent="0" lvl="0" marL="0" rtl="0" algn="l">
              <a:lnSpc>
                <a:spcPct val="115000"/>
              </a:lnSpc>
              <a:spcBef>
                <a:spcPts val="1200"/>
              </a:spcBef>
              <a:spcAft>
                <a:spcPts val="0"/>
              </a:spcAft>
              <a:buSzPct val="101960"/>
              <a:buNone/>
            </a:pPr>
            <a:r>
              <a:rPr lang="en"/>
              <a:t>CROSS VALIDATION - COMPARED DECISION TREE REGRESSION WITH RANDOM FORESTS REGRESSION.</a:t>
            </a:r>
            <a:endParaRPr/>
          </a:p>
          <a:p>
            <a:pPr indent="0" lvl="0" marL="0" rtl="0" algn="l">
              <a:lnSpc>
                <a:spcPct val="120000"/>
              </a:lnSpc>
              <a:spcBef>
                <a:spcPts val="0"/>
              </a:spcBef>
              <a:spcAft>
                <a:spcPts val="0"/>
              </a:spcAft>
              <a:buSzPct val="101960"/>
              <a:buNone/>
            </a:pPr>
            <a:r>
              <a:t/>
            </a:r>
            <a:endParaRPr/>
          </a:p>
          <a:p>
            <a:pPr indent="0" lvl="0" marL="0" rtl="0" algn="l">
              <a:lnSpc>
                <a:spcPct val="120000"/>
              </a:lnSpc>
              <a:spcBef>
                <a:spcPts val="1200"/>
              </a:spcBef>
              <a:spcAft>
                <a:spcPts val="0"/>
              </a:spcAft>
              <a:buSzPct val="101960"/>
              <a:buNone/>
            </a:pPr>
            <a:r>
              <a:rPr lang="en"/>
              <a:t>HYPER-PARAMETER TUNING</a:t>
            </a:r>
            <a:endParaRPr/>
          </a:p>
          <a:p>
            <a:pPr indent="0" lvl="0" marL="0" rtl="0" algn="l">
              <a:lnSpc>
                <a:spcPct val="120000"/>
              </a:lnSpc>
              <a:spcBef>
                <a:spcPts val="1200"/>
              </a:spcBef>
              <a:spcAft>
                <a:spcPts val="0"/>
              </a:spcAft>
              <a:buSzPct val="101960"/>
              <a:buNone/>
            </a:pPr>
            <a:r>
              <a:t/>
            </a:r>
            <a:endParaRPr/>
          </a:p>
          <a:p>
            <a:pPr indent="0" lvl="0" marL="0" rtl="0" algn="l">
              <a:lnSpc>
                <a:spcPct val="120000"/>
              </a:lnSpc>
              <a:spcBef>
                <a:spcPts val="1200"/>
              </a:spcBef>
              <a:spcAft>
                <a:spcPts val="1200"/>
              </a:spcAft>
              <a:buSzPct val="101960"/>
              <a:buNone/>
            </a:pPr>
            <a:r>
              <a:t/>
            </a:r>
            <a:endParaRPr/>
          </a:p>
        </p:txBody>
      </p:sp>
      <p:pic>
        <p:nvPicPr>
          <p:cNvPr id="218" name="Google Shape;218;p8"/>
          <p:cNvPicPr preferRelativeResize="0"/>
          <p:nvPr/>
        </p:nvPicPr>
        <p:blipFill rotWithShape="1">
          <a:blip r:embed="rId3">
            <a:alphaModFix/>
          </a:blip>
          <a:srcRect b="0" l="0" r="0" t="0"/>
          <a:stretch/>
        </p:blipFill>
        <p:spPr>
          <a:xfrm>
            <a:off x="2711425" y="3158750"/>
            <a:ext cx="2884750" cy="1811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1056750" y="65650"/>
            <a:ext cx="7030500" cy="6531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2800"/>
              <a:buFont typeface="Twentieth Century"/>
              <a:buNone/>
            </a:pPr>
            <a:r>
              <a:rPr lang="en"/>
              <a:t>VISUALIZATIONS</a:t>
            </a:r>
            <a:endParaRPr/>
          </a:p>
        </p:txBody>
      </p:sp>
      <p:sp>
        <p:nvSpPr>
          <p:cNvPr id="224" name="Google Shape;224;p9"/>
          <p:cNvSpPr txBox="1"/>
          <p:nvPr>
            <p:ph idx="1" type="body"/>
          </p:nvPr>
        </p:nvSpPr>
        <p:spPr>
          <a:xfrm>
            <a:off x="1056750" y="7187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1200"/>
              </a:spcAft>
              <a:buSzPts val="1300"/>
              <a:buNone/>
            </a:pPr>
            <a:r>
              <a:rPr lang="en"/>
              <a:t>SCATTERPLOT, TIME SERIES DATA, FOLIUM MAP WITH EMISSIONS</a:t>
            </a:r>
            <a:endParaRPr/>
          </a:p>
        </p:txBody>
      </p:sp>
      <p:pic>
        <p:nvPicPr>
          <p:cNvPr descr="工作表 1" id="225" name="Google Shape;225;p9"/>
          <p:cNvPicPr preferRelativeResize="0"/>
          <p:nvPr/>
        </p:nvPicPr>
        <p:blipFill rotWithShape="1">
          <a:blip r:embed="rId3">
            <a:alphaModFix/>
          </a:blip>
          <a:srcRect b="0" l="0" r="0" t="0"/>
          <a:stretch/>
        </p:blipFill>
        <p:spPr>
          <a:xfrm>
            <a:off x="125799" y="1595428"/>
            <a:ext cx="4355126" cy="3037401"/>
          </a:xfrm>
          <a:prstGeom prst="rect">
            <a:avLst/>
          </a:prstGeom>
          <a:noFill/>
          <a:ln>
            <a:noFill/>
          </a:ln>
        </p:spPr>
      </p:pic>
      <p:pic>
        <p:nvPicPr>
          <p:cNvPr id="226" name="Google Shape;226;p9"/>
          <p:cNvPicPr preferRelativeResize="0"/>
          <p:nvPr/>
        </p:nvPicPr>
        <p:blipFill rotWithShape="1">
          <a:blip r:embed="rId4">
            <a:alphaModFix/>
          </a:blip>
          <a:srcRect b="0" l="0" r="0" t="0"/>
          <a:stretch/>
        </p:blipFill>
        <p:spPr>
          <a:xfrm>
            <a:off x="4861075" y="1813963"/>
            <a:ext cx="3676650" cy="26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Vince SurfacePro</dc:creator>
</cp:coreProperties>
</file>