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1" r:id="rId2"/>
    <p:sldId id="294" r:id="rId3"/>
    <p:sldId id="295" r:id="rId4"/>
    <p:sldId id="297" r:id="rId5"/>
    <p:sldId id="296" r:id="rId6"/>
    <p:sldId id="293" r:id="rId7"/>
  </p:sldIdLst>
  <p:sldSz cx="9144000" cy="6858000" type="screen4x3"/>
  <p:notesSz cx="9926638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FF"/>
    <a:srgbClr val="FF6600"/>
    <a:srgbClr val="FF00FF"/>
    <a:srgbClr val="FF0000"/>
    <a:srgbClr val="0505D9"/>
    <a:srgbClr val="D6A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50" autoAdjust="0"/>
  </p:normalViewPr>
  <p:slideViewPr>
    <p:cSldViewPr>
      <p:cViewPr varScale="1">
        <p:scale>
          <a:sx n="115" d="100"/>
          <a:sy n="115" d="100"/>
        </p:scale>
        <p:origin x="9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560" y="-90"/>
      </p:cViewPr>
      <p:guideLst>
        <p:guide orient="horz" pos="2141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1C21-FE32-4C21-8966-B063C9286F09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D2D8-1806-442E-9C13-56D33395E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19D14-4629-472F-8139-4C3B4A50B5B4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1CD50-8B57-4CC8-8ED6-868A16D187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11268" name="灯片编号占位符 3"/>
          <p:cNvSpPr txBox="1">
            <a:spLocks noGrp="1" noChangeArrowheads="1"/>
          </p:cNvSpPr>
          <p:nvPr/>
        </p:nvSpPr>
        <p:spPr bwMode="auto">
          <a:xfrm>
            <a:off x="5622003" y="6457574"/>
            <a:ext cx="4302317" cy="34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71" tIns="47786" rIns="95571" bIns="47786" anchor="b"/>
          <a:lstStyle/>
          <a:p>
            <a:pPr algn="r">
              <a:buFont typeface="Arial" charset="0"/>
              <a:buNone/>
            </a:pPr>
            <a:fld id="{04F66A41-0B63-46A1-9966-842FB4430778}" type="slidenum">
              <a:rPr lang="zh-CN" altLang="en-US" sz="1300">
                <a:latin typeface="Calibri" pitchFamily="34" charset="0"/>
              </a:rPr>
              <a:pPr algn="r">
                <a:buFont typeface="Arial" charset="0"/>
                <a:buNone/>
              </a:pPr>
              <a:t>6</a:t>
            </a:fld>
            <a:endParaRPr lang="zh-CN" altLang="en-US" sz="13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114300"/>
            <a:ext cx="8839200" cy="647700"/>
            <a:chOff x="0" y="115888"/>
            <a:chExt cx="9144000" cy="647700"/>
          </a:xfrm>
        </p:grpSpPr>
        <p:pic>
          <p:nvPicPr>
            <p:cNvPr id="1030" name="Picture 10" descr="3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235825" y="115888"/>
              <a:ext cx="16859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0" y="692151"/>
              <a:ext cx="9144000" cy="71437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7429500" y="500063"/>
              <a:ext cx="1285876" cy="142875"/>
            </a:xfrm>
            <a:prstGeom prst="rect">
              <a:avLst/>
            </a:prstGeom>
            <a:noFill/>
          </p:spPr>
          <p:txBody>
            <a:bodyPr lIns="0" tIns="0" rIns="0" bIns="0"/>
            <a:lstStyle/>
            <a:p>
              <a:pPr>
                <a:defRPr/>
              </a:pPr>
              <a:r>
                <a:rPr lang="en-US" altLang="zh-CN" sz="1000" b="1">
                  <a:ea typeface="华文细黑" pitchFamily="2" charset="-122"/>
                  <a:cs typeface="FrankRuehl" pitchFamily="34" charset="-79"/>
                </a:rPr>
                <a:t>XINGYU   LIGHTING</a:t>
              </a:r>
            </a:p>
          </p:txBody>
        </p:sp>
      </p:grpSp>
      <p:pic>
        <p:nvPicPr>
          <p:cNvPr id="1028" name="Picture 12" descr="LOGO加外圈商标_显示色RGB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0050" y="76200"/>
            <a:ext cx="5746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693150" y="6581001"/>
            <a:ext cx="45085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AB01B2B3-FC0F-4495-820D-6301DAE99551}" type="slidenum">
              <a:rPr lang="en-US" altLang="zh-CN" sz="1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-152400" y="1828800"/>
            <a:ext cx="9372600" cy="1470025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星宇包装分配系统项目需求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562600" y="5181600"/>
            <a:ext cx="327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生产管理部</a:t>
            </a: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2057400" y="2743200"/>
            <a:ext cx="5029200" cy="1143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、目的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" y="1143000"/>
            <a:ext cx="8839200" cy="838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通过“项目系统”的开发实现包装任务的自动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分配、批次先进先出、包装的计数核对、标签信息可追溯、工资自动核算、灯具账务的自动调拨等功能</a:t>
            </a:r>
            <a:endParaRPr lang="en-US" altLang="zh-CN" sz="1400" b="1" kern="0" noProof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19812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、现有作业流程介绍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098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拉灯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打箱子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16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22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打印标签并张贴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28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放到待转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运区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600" y="2590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产成品入</a:t>
            </a:r>
            <a:endParaRPr lang="en-US" altLang="zh-CN" sz="11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库单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53400" y="2590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内部调拨单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04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拿取包材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9906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9812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718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624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9530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436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342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0" idx="2"/>
          </p:cNvCxnSpPr>
          <p:nvPr/>
        </p:nvCxnSpPr>
        <p:spPr>
          <a:xfrm>
            <a:off x="609600" y="3048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534400" y="3048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153400" y="3276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924800" y="3505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3810000" y="2743200"/>
            <a:ext cx="137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包装作业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200" y="40386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、项目需求流程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86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1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192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暂存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098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拉灯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910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打箱子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816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包装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722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打印标签并张贴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28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放到待转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运区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8600" y="5257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产成品入</a:t>
            </a:r>
            <a:endParaRPr lang="en-US" altLang="zh-CN" sz="11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库单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153400" y="5257800"/>
            <a:ext cx="762000" cy="4572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内部调拨单</a:t>
            </a:r>
            <a:endParaRPr lang="zh-CN" altLang="en-US" sz="11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004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拿取包材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906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9812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29718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39624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49530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59436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69342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3" idx="2"/>
          </p:cNvCxnSpPr>
          <p:nvPr/>
        </p:nvCxnSpPr>
        <p:spPr>
          <a:xfrm>
            <a:off x="609600" y="5715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8534400" y="5715000"/>
            <a:ext cx="0" cy="228600"/>
          </a:xfrm>
          <a:prstGeom prst="line">
            <a:avLst/>
          </a:prstGeom>
          <a:ln w="3810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8153400" y="5943600"/>
            <a:ext cx="7620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转运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7924800" y="6172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057400" y="5791200"/>
            <a:ext cx="5029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 bwMode="auto">
          <a:xfrm>
            <a:off x="3810000" y="6324600"/>
            <a:ext cx="137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包装作业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828800" y="4419600"/>
            <a:ext cx="5715000" cy="914400"/>
          </a:xfrm>
          <a:prstGeom prst="rect">
            <a:avLst/>
          </a:prstGeom>
          <a:solidFill>
            <a:srgbClr val="008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1600200" y="5181600"/>
            <a:ext cx="6858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2098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分配指引功能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2590800" y="5181600"/>
            <a:ext cx="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6576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扫描计数功能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4191000" y="5181600"/>
            <a:ext cx="1295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5029200" y="48768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标签打印功能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5334000" y="5181600"/>
            <a:ext cx="1295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248400" y="4876800"/>
            <a:ext cx="10668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内部调拨功能</a:t>
            </a:r>
            <a:endParaRPr lang="en-US" altLang="zh-CN" sz="11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连接符 125"/>
          <p:cNvCxnSpPr>
            <a:stCxn id="125" idx="2"/>
          </p:cNvCxnSpPr>
          <p:nvPr/>
        </p:nvCxnSpPr>
        <p:spPr>
          <a:xfrm flipH="1">
            <a:off x="6629400" y="5181600"/>
            <a:ext cx="152400" cy="7620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2"/>
          <p:cNvSpPr txBox="1">
            <a:spLocks noChangeArrowheads="1"/>
          </p:cNvSpPr>
          <p:nvPr/>
        </p:nvSpPr>
        <p:spPr bwMode="auto">
          <a:xfrm>
            <a:off x="3810000" y="4343400"/>
            <a:ext cx="1752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所需求的系统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240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098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2895600" y="5257800"/>
            <a:ext cx="533400" cy="685800"/>
          </a:xfrm>
          <a:prstGeom prst="line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8194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19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④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562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⑤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05600" y="5410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⑥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6800" y="5528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b="1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、需求说明（对应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项目需求流程中的序号）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152400" y="1828800"/>
            <a:ext cx="8991600" cy="22098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①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、系统读取“已入到暂存区”帐上的库存信息（物料号、批次、数量），根据物料号满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箱容量的产品进行任务分配和排序（具体分配的工位、包装容量信息可维护）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、要求显示屏显示“排序、产品名称、批次、任务数量、已包数量”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、排序规则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：（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  <a:sym typeface="Wingdings" pitchFamily="2" charset="2"/>
              </a:rPr>
              <a:t>）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计算同一产品数量是否满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箱容量，“任务数量”始终体现的是满箱的数量，满箱数量越多排序越靠前；（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）批次距离当班批次超过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天以上的不满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车的产品也生产任务进入排序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、、同一产品若存在不同批次需要在显示器上分行显示，即多行为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个任务，批次靠前的排序在上，强制按照靠前批次优先包装的原则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、系统具备冻结或调整排序中行信息的功能，需要输入密码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152400" y="4572000"/>
            <a:ext cx="8839200" cy="990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③包材区有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台显示屏显示所有工位的任务分配信息，用于包材配送的指引，此处的显示信息未“排序、产品名称、格栅数量、隔板数量”其中批次在此显示屏上不分行区分，格栅数量、隔板数量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en-US" altLang="zh-CN" sz="1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int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（排序中产品总量</a:t>
            </a:r>
            <a:r>
              <a:rPr lang="en-US" altLang="zh-CN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收容数）*（对应格栅、隔板单箱数量），格栅、隔板单箱数量可自行维护，在包的任务显示绿色“进行中”</a:t>
            </a:r>
            <a:endParaRPr lang="en-US" altLang="zh-CN" sz="1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（此需求可最后或作为后续升级考虑）</a:t>
            </a:r>
            <a:endParaRPr lang="en-US" altLang="zh-CN" sz="1400" b="1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152400" y="4038600"/>
            <a:ext cx="88392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②包装工根据排序第一行信息指引，找到对应名称、批次的灯具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838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、车间入库时，每一车标签上张贴“工票”，工票上的二维码集成“物料号、批次、数量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…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”信息，其中二维码中的“物料号、批次”作为后面包装系统扫描校验的“基准”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52400" y="5562600"/>
            <a:ext cx="8839200" cy="1295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④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、包装工对车上的工票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进行扫描，若零件号、批次相符，弹出“确定该车数量”，默认工票收容数，可手输更改，确认后该行任务变成“进行中”，显示屏中“已包数量”会“加上对应数量”，当“任务数量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已包数量”时，该行状态变成“已完成”（但不消失该行任务只会在正式包装标签打印后才会消失）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1900"/>
              </a:lnSpc>
              <a:spcAft>
                <a:spcPts val="4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、若零件号、批次扫描不相符，弹出红色禁止框禁止输入和包装。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767114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4495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5638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4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、需求说明（对应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项目需求流程中的序号）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52400" y="1219200"/>
            <a:ext cx="8991600" cy="22860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⑤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、每个产品对应的任务均包装完成后（即任务数量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=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已完成数量时），才可点击“任务完成按钮” 在屏幕上显示此车剩余的批次及数量（由于最后一车工票已扫描，车上灯具数量已输入，故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“输入的数量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剩余的任务数量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车上剩余的零头数量”），用于包装工对车间灯具的数量进行校对并手动修改车上的零头数量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、包装工确认零头数量无误后“敲回车”自动打印“已完成任务”的“成品标签”（模板可维护），标签打印后该任务在显示屏中自动删除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、要求产品左右可自动识别分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台打印机打印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ts val="2100"/>
              </a:lnSpc>
              <a:spcAft>
                <a:spcPts val="500"/>
              </a:spcAft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、当一箱扫描到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个生产批次的工票时，成品标签生产批次栏会显示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个批次，二维码体现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个，参考下一页样式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52400" y="3505200"/>
            <a:ext cx="9220200" cy="609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>
              <a:lnSpc>
                <a:spcPts val="19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⑥系统具备内部自动调拨的功能，待包装暂存的成品在</a:t>
            </a: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个仓库，生产“正式包装标签”的自动调拨到另一个仓库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4191000"/>
            <a:ext cx="9220200" cy="14478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ts val="2100"/>
              </a:lnSpc>
            </a:pP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另，增加工资核算功能：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、系统具备账号注册、登陆功能，每个包装工通过各自的工号登陆系统，在屏幕上方显示对应账号信息，在该账号登陆期间包装完成的灯具与该账号绑定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、若出现中途包装人员变更，包装人员更改账号重新登陆系统，刷新后若系统有在进行中的任务仍保留在首位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ts val="2100"/>
              </a:lnSpc>
            </a:pPr>
            <a:r>
              <a:rPr lang="en-US" altLang="zh-CN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、要求后台对每日每个账号包装的各种灯具及数量进行统计，可进行单价维护，能自动计算计件工资</a:t>
            </a:r>
            <a:endParaRPr lang="en-US" altLang="zh-CN" sz="1400" b="1" kern="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" y="762000"/>
            <a:ext cx="5181600" cy="5334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en-US" altLang="zh-CN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5</a:t>
            </a:r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、成品标签样式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00853"/>
            <a:ext cx="0" cy="21717"/>
          </a:xfrm>
          <a:prstGeom prst="rect">
            <a:avLst/>
          </a:prstGeom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106400"/>
            <a:ext cx="0" cy="2286"/>
          </a:xfrm>
          <a:prstGeom prst="rect">
            <a:avLst/>
          </a:prstGeom>
        </p:spPr>
      </p:pic>
      <p:pic>
        <p:nvPicPr>
          <p:cNvPr id="6" name="图片 5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pic>
        <p:nvPicPr>
          <p:cNvPr id="9" name="图片 8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pic>
        <p:nvPicPr>
          <p:cNvPr id="10" name="图片 9" descr="捕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850" y="13207253"/>
            <a:ext cx="0" cy="21717"/>
          </a:xfrm>
          <a:prstGeom prst="rect">
            <a:avLst/>
          </a:prstGeom>
        </p:spPr>
      </p:pic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28600" y="1524000"/>
            <a:ext cx="533400" cy="2133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常规的标签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648200" y="1524000"/>
            <a:ext cx="533400" cy="21336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拼箱的标签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28600" y="4343400"/>
            <a:ext cx="533400" cy="236220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anchor="ctr"/>
          <a:lstStyle/>
          <a:p>
            <a:pPr lvl="0"/>
            <a:r>
              <a:rPr lang="zh-CN" altLang="en-US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零头强制打印标签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3733799" cy="2590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3733800" cy="2590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78" name="Picture 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295400"/>
            <a:ext cx="3733800" cy="258971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4652963"/>
            <a:ext cx="9144000" cy="1143000"/>
          </a:xfrm>
          <a:prstGeom prst="rect">
            <a:avLst/>
          </a:prstGeom>
          <a:solidFill>
            <a:srgbClr val="004EA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004EA2"/>
              </a:solidFill>
            </a:endParaRPr>
          </a:p>
        </p:txBody>
      </p:sp>
      <p:sp>
        <p:nvSpPr>
          <p:cNvPr id="9219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74950" y="2049463"/>
            <a:ext cx="36099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zh-CN" altLang="en-US" sz="6000" b="1">
                <a:solidFill>
                  <a:srgbClr val="004EA2"/>
                </a:solidFill>
                <a:latin typeface="方正兰亭黑_GBK" pitchFamily="2" charset="-122"/>
                <a:ea typeface="方正兰亭黑_GBK" pitchFamily="2" charset="-122"/>
              </a:rPr>
              <a:t>谢谢聆听</a:t>
            </a:r>
          </a:p>
        </p:txBody>
      </p:sp>
      <p:sp>
        <p:nvSpPr>
          <p:cNvPr id="9220" name="文本框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3305175"/>
            <a:ext cx="32305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1400" b="1" dirty="0">
                <a:solidFill>
                  <a:srgbClr val="004EA2"/>
                </a:solidFill>
                <a:latin typeface="方正兰亭黑_GBK" pitchFamily="2" charset="-122"/>
                <a:ea typeface="方正兰亭黑_GBK" pitchFamily="2" charset="-122"/>
                <a:cs typeface="Arial" charset="0"/>
              </a:rPr>
              <a:t>THANK YOU FOR YOUR ATTENTION</a:t>
            </a:r>
            <a:endParaRPr lang="zh-CN" altLang="en-US" sz="1400" b="1">
              <a:solidFill>
                <a:srgbClr val="004EA2"/>
              </a:solidFill>
              <a:latin typeface="方正兰亭黑_GBK" pitchFamily="2" charset="-122"/>
              <a:ea typeface="方正兰亭黑_GBK" pitchFamily="2" charset="-122"/>
              <a:cs typeface="Arial" charset="0"/>
            </a:endParaRPr>
          </a:p>
        </p:txBody>
      </p:sp>
      <p:sp>
        <p:nvSpPr>
          <p:cNvPr id="9221" name="椭圆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03750" y="3189288"/>
            <a:ext cx="53975" cy="53975"/>
          </a:xfrm>
          <a:prstGeom prst="ellipse">
            <a:avLst/>
          </a:prstGeom>
          <a:solidFill>
            <a:srgbClr val="89E0FF"/>
          </a:solidFill>
          <a:ln w="25400">
            <a:solidFill>
              <a:srgbClr val="89E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222" name="直接连接符 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2774950" y="3211513"/>
            <a:ext cx="1725613" cy="0"/>
          </a:xfrm>
          <a:prstGeom prst="line">
            <a:avLst/>
          </a:prstGeom>
          <a:noFill/>
          <a:ln w="12700">
            <a:solidFill>
              <a:srgbClr val="89E0FF"/>
            </a:solidFill>
            <a:round/>
            <a:headEnd/>
            <a:tailEnd/>
          </a:ln>
        </p:spPr>
      </p:cxnSp>
      <p:cxnSp>
        <p:nvCxnSpPr>
          <p:cNvPr id="9223" name="直接连接符 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4760913" y="3211513"/>
            <a:ext cx="1727200" cy="0"/>
          </a:xfrm>
          <a:prstGeom prst="line">
            <a:avLst/>
          </a:prstGeom>
          <a:noFill/>
          <a:ln w="12700">
            <a:solidFill>
              <a:srgbClr val="89E0FF"/>
            </a:solidFill>
            <a:round/>
            <a:headEnd/>
            <a:tailEnd/>
          </a:ln>
        </p:spPr>
      </p:cxnSp>
      <p:sp>
        <p:nvSpPr>
          <p:cNvPr id="44040" name="文本框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90925" y="4813300"/>
            <a:ext cx="28178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地址：常州市新北区秦岭路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  <a:cs typeface="Arial" charset="0"/>
              </a:rPr>
              <a:t>182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号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4041" name="文本框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00450" y="5084763"/>
            <a:ext cx="51482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Add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No.182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Qinling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Road.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Xinbei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 District, 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Changzhou,China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4042" name="文本框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00450" y="5357813"/>
            <a:ext cx="27813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网址（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web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）：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http://www.xyl.cn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矩形 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椭圆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直接连接符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直接连接符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2131121"/>
  <p:tag name="MH_LIBRARY" val="GRAPHIC"/>
  <p:tag name="MH_ORDER" val="文本框 1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9459</TotalTime>
  <Words>1014</Words>
  <Application>Microsoft Office PowerPoint</Application>
  <PresentationFormat>全屏显示(4:3)</PresentationFormat>
  <Paragraphs>81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FrankRuehl</vt:lpstr>
      <vt:lpstr>方正兰亭黑_GBK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Wingdings</vt:lpstr>
      <vt:lpstr>默认设计模板</vt:lpstr>
      <vt:lpstr>星宇包装分配系统项目需求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KGMPC01</dc:creator>
  <cp:lastModifiedBy>KGMPC01</cp:lastModifiedBy>
  <cp:revision>1031</cp:revision>
  <cp:lastPrinted>1601-01-01T00:00:00Z</cp:lastPrinted>
  <dcterms:created xsi:type="dcterms:W3CDTF">1601-01-01T00:00:00Z</dcterms:created>
  <dcterms:modified xsi:type="dcterms:W3CDTF">2019-06-13T10:23:23Z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