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401" r:id="rId4"/>
    <p:sldId id="258" r:id="rId5"/>
    <p:sldId id="259" r:id="rId6"/>
    <p:sldId id="260" r:id="rId7"/>
    <p:sldId id="261" r:id="rId8"/>
    <p:sldId id="262" r:id="rId9"/>
    <p:sldId id="263" r:id="rId10"/>
    <p:sldId id="264" r:id="rId11"/>
    <p:sldId id="265" r:id="rId12"/>
    <p:sldId id="267" r:id="rId13"/>
    <p:sldId id="266" r:id="rId14"/>
    <p:sldId id="268" r:id="rId15"/>
    <p:sldId id="269" r:id="rId16"/>
    <p:sldId id="270" r:id="rId17"/>
    <p:sldId id="402" r:id="rId18"/>
    <p:sldId id="272" r:id="rId19"/>
    <p:sldId id="406" r:id="rId20"/>
    <p:sldId id="411" r:id="rId21"/>
    <p:sldId id="403" r:id="rId22"/>
    <p:sldId id="280" r:id="rId23"/>
    <p:sldId id="404" r:id="rId24"/>
    <p:sldId id="413" r:id="rId25"/>
    <p:sldId id="414" r:id="rId26"/>
    <p:sldId id="405" r:id="rId27"/>
    <p:sldId id="412" r:id="rId28"/>
    <p:sldId id="407" r:id="rId29"/>
    <p:sldId id="282" r:id="rId30"/>
    <p:sldId id="408" r:id="rId31"/>
    <p:sldId id="285" r:id="rId32"/>
    <p:sldId id="287" r:id="rId33"/>
    <p:sldId id="288" r:id="rId34"/>
    <p:sldId id="289" r:id="rId35"/>
    <p:sldId id="410" r:id="rId36"/>
    <p:sldId id="284" r:id="rId37"/>
    <p:sldId id="290"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81982" autoAdjust="0"/>
  </p:normalViewPr>
  <p:slideViewPr>
    <p:cSldViewPr snapToGrid="0">
      <p:cViewPr varScale="1">
        <p:scale>
          <a:sx n="93" d="100"/>
          <a:sy n="93" d="100"/>
        </p:scale>
        <p:origin x="10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82DDD-11C1-445E-8B01-E09D50BA5A91}" type="datetimeFigureOut">
              <a:rPr lang="en-US" smtClean="0"/>
              <a:t>6/26/20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76A12-76E9-4D06-8E13-E3C5B90DA553}" type="slidenum">
              <a:rPr lang="en-US" smtClean="0"/>
              <a:t>‹#›</a:t>
            </a:fld>
            <a:endParaRPr lang="en-US"/>
          </a:p>
        </p:txBody>
      </p:sp>
    </p:spTree>
    <p:extLst>
      <p:ext uri="{BB962C8B-B14F-4D97-AF65-F5344CB8AC3E}">
        <p14:creationId xmlns:p14="http://schemas.microsoft.com/office/powerpoint/2010/main" val="269362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hybrid means part in person and part online.  But, it seems that it now means part of your class in person and part online.  So, that’s why I added “partially online” to the hybrid one.  I don’t think C&amp;L necessarily solves the problems people have if part of their class will be in person and part remote.  But, I don’t think any does.</a:t>
            </a:r>
          </a:p>
          <a:p>
            <a:endParaRPr lang="en-US" dirty="0"/>
          </a:p>
          <a:p>
            <a:r>
              <a:rPr lang="en-US" dirty="0"/>
              <a:t>I also  noted that in pairing, it could be required or recommended which I don’t see clearly stated in the preview slide</a:t>
            </a:r>
          </a:p>
        </p:txBody>
      </p:sp>
      <p:sp>
        <p:nvSpPr>
          <p:cNvPr id="4" name="Slide Number Placeholder 3"/>
          <p:cNvSpPr>
            <a:spLocks noGrp="1"/>
          </p:cNvSpPr>
          <p:nvPr>
            <p:ph type="sldNum" sz="quarter" idx="5"/>
          </p:nvPr>
        </p:nvSpPr>
        <p:spPr/>
        <p:txBody>
          <a:bodyPr/>
          <a:lstStyle/>
          <a:p>
            <a:fld id="{77A76A12-76E9-4D06-8E13-E3C5B90DA553}" type="slidenum">
              <a:rPr lang="en-US" smtClean="0"/>
              <a:t>2</a:t>
            </a:fld>
            <a:endParaRPr lang="en-US"/>
          </a:p>
        </p:txBody>
      </p:sp>
    </p:spTree>
    <p:extLst>
      <p:ext uri="{BB962C8B-B14F-4D97-AF65-F5344CB8AC3E}">
        <p14:creationId xmlns:p14="http://schemas.microsoft.com/office/powerpoint/2010/main" val="136108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Casebook matched available for Freer&amp; Purdue; </a:t>
            </a:r>
            <a:r>
              <a:rPr lang="en-US" dirty="0" err="1"/>
              <a:t>Glannon</a:t>
            </a:r>
            <a:r>
              <a:rPr lang="en-US" dirty="0"/>
              <a:t>; </a:t>
            </a:r>
            <a:r>
              <a:rPr lang="en-US" dirty="0" err="1"/>
              <a:t>Yeazell</a:t>
            </a:r>
            <a:r>
              <a:rPr lang="en-US" dirty="0"/>
              <a:t>; Hess; Spencer</a:t>
            </a:r>
          </a:p>
          <a:p>
            <a:r>
              <a:rPr lang="en-US" dirty="0"/>
              <a:t>Can also use the Downloadable </a:t>
            </a:r>
            <a:r>
              <a:rPr lang="en-US" dirty="0" err="1"/>
              <a:t>ToC</a:t>
            </a:r>
            <a:r>
              <a:rPr lang="en-US" dirty="0"/>
              <a:t> in </a:t>
            </a:r>
            <a:r>
              <a:rPr lang="en-US" dirty="0" err="1"/>
              <a:t>Excell</a:t>
            </a:r>
            <a:r>
              <a:rPr lang="en-US" dirty="0"/>
              <a:t> as checklist for ANY case book </a:t>
            </a:r>
          </a:p>
          <a:p>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18</a:t>
            </a:fld>
            <a:endParaRPr lang="en-US"/>
          </a:p>
        </p:txBody>
      </p:sp>
    </p:spTree>
    <p:extLst>
      <p:ext uri="{BB962C8B-B14F-4D97-AF65-F5344CB8AC3E}">
        <p14:creationId xmlns:p14="http://schemas.microsoft.com/office/powerpoint/2010/main" val="173272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 blended everyone’s comments and tried to simplify – please continue to edit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our presentation, let’s just put these up and then go through them in more detail later.  Here is the detail we will get into later, but if we get asked, I am including notes here:  (NOTE – all can be done in group work or through group discussion online)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#1:  This</a:t>
            </a:r>
            <a:r>
              <a:rPr lang="en-US" baseline="0" dirty="0"/>
              <a:t> is the easiest to go with option; You can r</a:t>
            </a:r>
            <a:r>
              <a:rPr lang="en-US" dirty="0"/>
              <a:t>ecommend portions of C&amp;L:CP for your students to complete on their own, at their own pace, to help them learn </a:t>
            </a:r>
            <a:r>
              <a:rPr lang="en-US" u="sng" dirty="0"/>
              <a:t>and</a:t>
            </a:r>
            <a:r>
              <a:rPr lang="en-US" dirty="0"/>
              <a:t> reinforce concepts to achieve mastery; Use our casebook companion tables to create your</a:t>
            </a:r>
            <a:r>
              <a:rPr lang="en-US" baseline="0" dirty="0"/>
              <a:t> assignments</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#2: Assign higher level questions at the end of a topic </a:t>
            </a:r>
            <a:r>
              <a:rPr lang="en-US" dirty="0">
                <a:solidFill>
                  <a:srgbClr val="FF0000"/>
                </a:solidFill>
                <a:highlight>
                  <a:srgbClr val="FFFF00"/>
                </a:highlight>
              </a:rPr>
              <a:t>(or multiple topics) </a:t>
            </a:r>
            <a:r>
              <a:rPr lang="en-US" dirty="0"/>
              <a:t>for review and/or assessment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#3: Assign basic questions to have students preview or </a:t>
            </a:r>
            <a:r>
              <a:rPr lang="en-US" u="sng" dirty="0"/>
              <a:t>learn</a:t>
            </a:r>
            <a:r>
              <a:rPr lang="en-US" dirty="0"/>
              <a:t> a concept before/outside of class time </a:t>
            </a:r>
            <a:r>
              <a:rPr lang="en-US" dirty="0">
                <a:highlight>
                  <a:srgbClr val="FFFF00"/>
                </a:highlight>
              </a:rPr>
              <a:t>(either alone or in groups</a:t>
            </a:r>
            <a:r>
              <a:rPr lang="en-US" dirty="0"/>
              <a:t>).  </a:t>
            </a:r>
            <a:r>
              <a:rPr lang="en-US" dirty="0">
                <a:highlight>
                  <a:srgbClr val="FFFF00"/>
                </a:highlight>
              </a:rPr>
              <a:t>Supports pre-recorded lectures.  Can also be used to meet ABA minutes requirement for class</a:t>
            </a:r>
          </a:p>
          <a:p>
            <a:endParaRPr lang="en-US" dirty="0"/>
          </a:p>
          <a:p>
            <a:r>
              <a:rPr lang="en-US" dirty="0"/>
              <a:t>On</a:t>
            </a:r>
            <a:r>
              <a:rPr lang="en-US" baseline="0" dirty="0"/>
              <a:t> #4:  we can expand on ways to run a question in-class (polling options) or group work; also we can note how to select an appropriate question</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19</a:t>
            </a:fld>
            <a:endParaRPr lang="en-US"/>
          </a:p>
        </p:txBody>
      </p:sp>
    </p:spTree>
    <p:extLst>
      <p:ext uri="{BB962C8B-B14F-4D97-AF65-F5344CB8AC3E}">
        <p14:creationId xmlns:p14="http://schemas.microsoft.com/office/powerpoint/2010/main" val="4289025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completing “modules” e.g., Diversity – </a:t>
            </a:r>
            <a:r>
              <a:rPr lang="en-US" dirty="0" err="1"/>
              <a:t>usuall</a:t>
            </a:r>
            <a:r>
              <a:rPr lang="en-US" dirty="0"/>
              <a:t> assignments in </a:t>
            </a:r>
            <a:r>
              <a:rPr lang="en-US" dirty="0" err="1"/>
              <a:t>gren</a:t>
            </a:r>
            <a:r>
              <a:rPr lang="en-US" dirty="0"/>
              <a:t> – then doing REIVEW </a:t>
            </a:r>
            <a:r>
              <a:rPr lang="en-US" dirty="0" err="1"/>
              <a:t>fro</a:t>
            </a:r>
            <a:r>
              <a:rPr lang="en-US" dirty="0"/>
              <a:t> C&amp;L in yellow.  Then Fed Q then REVIEW.   </a:t>
            </a:r>
            <a:r>
              <a:rPr lang="en-US" dirty="0" err="1"/>
              <a:t>Ect</a:t>
            </a:r>
            <a:r>
              <a:rPr lang="en-US" dirty="0"/>
              <a:t> </a:t>
            </a:r>
          </a:p>
          <a:p>
            <a:endParaRPr lang="en-US" dirty="0"/>
          </a:p>
          <a:p>
            <a:r>
              <a:rPr lang="en-US" dirty="0"/>
              <a:t>The review is REQUIRING SYNTHESIS and OPTIONAL PMP?SYNTHESIS </a:t>
            </a:r>
          </a:p>
          <a:p>
            <a:r>
              <a:rPr lang="en-US" dirty="0" err="1"/>
              <a:t>Thiis</a:t>
            </a:r>
            <a:r>
              <a:rPr lang="en-US" dirty="0"/>
              <a:t> is like Andy’s syllabus – only he assigned the entire Chapter</a:t>
            </a:r>
          </a:p>
        </p:txBody>
      </p:sp>
      <p:sp>
        <p:nvSpPr>
          <p:cNvPr id="4" name="Slide Number Placeholder 3"/>
          <p:cNvSpPr>
            <a:spLocks noGrp="1"/>
          </p:cNvSpPr>
          <p:nvPr>
            <p:ph type="sldNum" sz="quarter" idx="5"/>
          </p:nvPr>
        </p:nvSpPr>
        <p:spPr/>
        <p:txBody>
          <a:bodyPr/>
          <a:lstStyle/>
          <a:p>
            <a:fld id="{77A76A12-76E9-4D06-8E13-E3C5B90DA553}" type="slidenum">
              <a:rPr lang="en-US" smtClean="0"/>
              <a:t>20</a:t>
            </a:fld>
            <a:endParaRPr lang="en-US"/>
          </a:p>
        </p:txBody>
      </p:sp>
    </p:spTree>
    <p:extLst>
      <p:ext uri="{BB962C8B-B14F-4D97-AF65-F5344CB8AC3E}">
        <p14:creationId xmlns:p14="http://schemas.microsoft.com/office/powerpoint/2010/main" val="3706966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Talk about getting to the Dashboard</a:t>
            </a:r>
            <a:r>
              <a:rPr lang="en-US" baseline="0" dirty="0"/>
              <a:t> and Set </a:t>
            </a:r>
            <a:r>
              <a:rPr lang="en-US" baseline="0" dirty="0" err="1"/>
              <a:t>Requried</a:t>
            </a:r>
            <a:r>
              <a:rPr lang="en-US" baseline="0" dirty="0"/>
              <a:t> Chapters first   </a:t>
            </a:r>
            <a:r>
              <a:rPr lang="en-US" b="1" baseline="0" dirty="0">
                <a:solidFill>
                  <a:srgbClr val="FF0000"/>
                </a:solidFill>
                <a:highlight>
                  <a:srgbClr val="00FF00"/>
                </a:highlight>
              </a:rPr>
              <a:t>NOTE THIS IS ALL REPLICATED WITH DIAGRAMS IN SUPPORT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a:t>
            </a:r>
            <a:r>
              <a:rPr lang="en-US" dirty="0"/>
              <a:t>How to find the right questions (PMP and Synthesis)</a:t>
            </a:r>
            <a:r>
              <a:rPr lang="en-US" baseline="0" dirty="0"/>
              <a:t> AND selecting due dates on next slide</a:t>
            </a:r>
            <a:endParaRPr lang="en-US" dirty="0"/>
          </a:p>
          <a:p>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21</a:t>
            </a:fld>
            <a:endParaRPr lang="en-US"/>
          </a:p>
        </p:txBody>
      </p:sp>
    </p:spTree>
    <p:extLst>
      <p:ext uri="{BB962C8B-B14F-4D97-AF65-F5344CB8AC3E}">
        <p14:creationId xmlns:p14="http://schemas.microsoft.com/office/powerpoint/2010/main" val="293418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to find the right questions (PMP and Synthesis)</a:t>
            </a:r>
            <a:r>
              <a:rPr lang="en-US" baseline="0" dirty="0"/>
              <a:t> AND selecting due dates</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22</a:t>
            </a:fld>
            <a:endParaRPr lang="en-US"/>
          </a:p>
        </p:txBody>
      </p:sp>
    </p:spTree>
    <p:extLst>
      <p:ext uri="{BB962C8B-B14F-4D97-AF65-F5344CB8AC3E}">
        <p14:creationId xmlns:p14="http://schemas.microsoft.com/office/powerpoint/2010/main" val="3566238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Selection</a:t>
            </a:r>
            <a:r>
              <a:rPr lang="en-US" baseline="0" dirty="0"/>
              <a:t> of options</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24</a:t>
            </a:fld>
            <a:endParaRPr lang="en-US"/>
          </a:p>
        </p:txBody>
      </p:sp>
    </p:spTree>
    <p:extLst>
      <p:ext uri="{BB962C8B-B14F-4D97-AF65-F5344CB8AC3E}">
        <p14:creationId xmlns:p14="http://schemas.microsoft.com/office/powerpoint/2010/main" val="640988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Selection</a:t>
            </a:r>
            <a:r>
              <a:rPr lang="en-US" baseline="0" dirty="0"/>
              <a:t> of options</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25</a:t>
            </a:fld>
            <a:endParaRPr lang="en-US"/>
          </a:p>
        </p:txBody>
      </p:sp>
    </p:spTree>
    <p:extLst>
      <p:ext uri="{BB962C8B-B14F-4D97-AF65-F5344CB8AC3E}">
        <p14:creationId xmlns:p14="http://schemas.microsoft.com/office/powerpoint/2010/main" val="2503039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colors for late and optional.  Also explain that you can see %</a:t>
            </a:r>
            <a:r>
              <a:rPr lang="en-US" baseline="0" dirty="0"/>
              <a:t> or raw score (on next slide)</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26</a:t>
            </a:fld>
            <a:endParaRPr lang="en-US"/>
          </a:p>
        </p:txBody>
      </p:sp>
    </p:spTree>
    <p:extLst>
      <p:ext uri="{BB962C8B-B14F-4D97-AF65-F5344CB8AC3E}">
        <p14:creationId xmlns:p14="http://schemas.microsoft.com/office/powerpoint/2010/main" val="73069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colors for late and optional.  Also explain that you can see %</a:t>
            </a:r>
            <a:r>
              <a:rPr lang="en-US" baseline="0" dirty="0"/>
              <a:t> or raw score (on next slide)</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27</a:t>
            </a:fld>
            <a:endParaRPr lang="en-US"/>
          </a:p>
        </p:txBody>
      </p:sp>
    </p:spTree>
    <p:extLst>
      <p:ext uri="{BB962C8B-B14F-4D97-AF65-F5344CB8AC3E}">
        <p14:creationId xmlns:p14="http://schemas.microsoft.com/office/powerpoint/2010/main" val="182793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 blended everyone’s comments and tried to simplify – please continue to edit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our presentation, let’s just put these up and then go through them in more detail later.  Here is the detail we will get into later, but if we get asked, I am including notes here:  (NOTE – all can be done in group work or through group discussion online)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#1:  This</a:t>
            </a:r>
            <a:r>
              <a:rPr lang="en-US" baseline="0" dirty="0"/>
              <a:t> is the easiest to go with option; You can r</a:t>
            </a:r>
            <a:r>
              <a:rPr lang="en-US" dirty="0"/>
              <a:t>ecommend portions of C&amp;L:CP for your students to complete on their own, at their own pace, to help them learn </a:t>
            </a:r>
            <a:r>
              <a:rPr lang="en-US" u="sng" dirty="0"/>
              <a:t>and</a:t>
            </a:r>
            <a:r>
              <a:rPr lang="en-US" dirty="0"/>
              <a:t> reinforce concepts to achieve mastery; Use our casebook companion tables to create your</a:t>
            </a:r>
            <a:r>
              <a:rPr lang="en-US" baseline="0" dirty="0"/>
              <a:t> assignments</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#2: Assign higher level questions at the end of a topic </a:t>
            </a:r>
            <a:r>
              <a:rPr lang="en-US" dirty="0">
                <a:solidFill>
                  <a:srgbClr val="FF0000"/>
                </a:solidFill>
                <a:highlight>
                  <a:srgbClr val="FFFF00"/>
                </a:highlight>
              </a:rPr>
              <a:t>(or multiple topics) </a:t>
            </a:r>
            <a:r>
              <a:rPr lang="en-US" dirty="0"/>
              <a:t>for review and/or assessment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#3: Assign basic questions to have students preview or </a:t>
            </a:r>
            <a:r>
              <a:rPr lang="en-US" u="sng" dirty="0"/>
              <a:t>learn</a:t>
            </a:r>
            <a:r>
              <a:rPr lang="en-US" dirty="0"/>
              <a:t> a concept before/outside of class time </a:t>
            </a:r>
            <a:r>
              <a:rPr lang="en-US" dirty="0">
                <a:highlight>
                  <a:srgbClr val="FFFF00"/>
                </a:highlight>
              </a:rPr>
              <a:t>(either alone or in groups</a:t>
            </a:r>
            <a:r>
              <a:rPr lang="en-US" dirty="0"/>
              <a:t>).  </a:t>
            </a:r>
            <a:r>
              <a:rPr lang="en-US" dirty="0">
                <a:highlight>
                  <a:srgbClr val="FFFF00"/>
                </a:highlight>
              </a:rPr>
              <a:t>Supports pre-recorded lectures.  Can also be used to meet ABA minutes requirement for class</a:t>
            </a:r>
          </a:p>
          <a:p>
            <a:endParaRPr lang="en-US" dirty="0"/>
          </a:p>
          <a:p>
            <a:r>
              <a:rPr lang="en-US" dirty="0"/>
              <a:t>On</a:t>
            </a:r>
            <a:r>
              <a:rPr lang="en-US" baseline="0" dirty="0"/>
              <a:t> #4:  we can expand on ways to run a question in-class (polling options) or group work; also we can note how to select an appropriate question</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28</a:t>
            </a:fld>
            <a:endParaRPr lang="en-US"/>
          </a:p>
        </p:txBody>
      </p:sp>
    </p:spTree>
    <p:extLst>
      <p:ext uri="{BB962C8B-B14F-4D97-AF65-F5344CB8AC3E}">
        <p14:creationId xmlns:p14="http://schemas.microsoft.com/office/powerpoint/2010/main" val="423714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ANGELA -- Let’s be VERY short on this – let’s say</a:t>
            </a:r>
            <a:r>
              <a:rPr lang="en-US" baseline="0" dirty="0"/>
              <a:t> that we can highlight how C&amp;L accomplishes these  as we go</a:t>
            </a:r>
          </a:p>
          <a:p>
            <a:endParaRPr lang="en-US" baseline="0" dirty="0"/>
          </a:p>
          <a:p>
            <a:r>
              <a:rPr lang="en-US" baseline="0" dirty="0"/>
              <a:t>If needed…here are some thoughts on each</a:t>
            </a:r>
            <a:endParaRPr lang="en-US" dirty="0"/>
          </a:p>
          <a:p>
            <a:pPr marL="228600" indent="-228600">
              <a:buAutoNum type="arabicPeriod"/>
            </a:pPr>
            <a:r>
              <a:rPr lang="en-US" baseline="0" dirty="0" err="1"/>
              <a:t>Studetn</a:t>
            </a:r>
            <a:r>
              <a:rPr lang="en-US" baseline="0" dirty="0"/>
              <a:t> effort monitored through completion of sections and quiz responses</a:t>
            </a:r>
          </a:p>
          <a:p>
            <a:pPr marL="228600" indent="-228600">
              <a:buAutoNum type="arabicPeriod"/>
            </a:pPr>
            <a:r>
              <a:rPr lang="en-US" baseline="0" dirty="0" err="1"/>
              <a:t>Usign</a:t>
            </a:r>
            <a:r>
              <a:rPr lang="en-US" baseline="0" dirty="0"/>
              <a:t> C&amp;L to monitor and redirect students; covering questions students got wrong (either in live class or by posting something on class board); posting a </a:t>
            </a:r>
            <a:r>
              <a:rPr lang="en-US" baseline="0" dirty="0" err="1"/>
              <a:t>particuarlly</a:t>
            </a:r>
            <a:r>
              <a:rPr lang="en-US" baseline="0" dirty="0"/>
              <a:t> challenging question and asking for student input on each answer beyond what C&amp;L says</a:t>
            </a:r>
          </a:p>
          <a:p>
            <a:pPr marL="228600" indent="-228600">
              <a:buAutoNum type="arabicPeriod"/>
            </a:pPr>
            <a:r>
              <a:rPr lang="en-US" baseline="0" dirty="0"/>
              <a:t>Have students complete C&amp;L assignment together; have students write about question on a message board; change question slightly and have students </a:t>
            </a:r>
            <a:r>
              <a:rPr lang="en-US" baseline="0" dirty="0" err="1"/>
              <a:t>reposnin</a:t>
            </a:r>
            <a:r>
              <a:rPr lang="en-US" baseline="0" dirty="0"/>
              <a:t> person or on message board</a:t>
            </a:r>
            <a:endParaRPr lang="en-US" dirty="0"/>
          </a:p>
        </p:txBody>
      </p:sp>
      <p:sp>
        <p:nvSpPr>
          <p:cNvPr id="4" name="Slide Number Placeholder 3"/>
          <p:cNvSpPr>
            <a:spLocks noGrp="1"/>
          </p:cNvSpPr>
          <p:nvPr>
            <p:ph type="sldNum" sz="quarter" idx="5"/>
          </p:nvPr>
        </p:nvSpPr>
        <p:spPr/>
        <p:txBody>
          <a:bodyPr/>
          <a:lstStyle/>
          <a:p>
            <a:fld id="{77A76A12-76E9-4D06-8E13-E3C5B90DA553}" type="slidenum">
              <a:rPr lang="en-US" smtClean="0"/>
              <a:t>3</a:t>
            </a:fld>
            <a:endParaRPr lang="en-US"/>
          </a:p>
        </p:txBody>
      </p:sp>
    </p:spTree>
    <p:extLst>
      <p:ext uri="{BB962C8B-B14F-4D97-AF65-F5344CB8AC3E}">
        <p14:creationId xmlns:p14="http://schemas.microsoft.com/office/powerpoint/2010/main" val="1325973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edited version – it shows the R&amp;U as optional pre-class preparation AND then the PMP as required pre-class</a:t>
            </a:r>
          </a:p>
          <a:p>
            <a:endParaRPr lang="en-US" dirty="0"/>
          </a:p>
        </p:txBody>
      </p:sp>
      <p:sp>
        <p:nvSpPr>
          <p:cNvPr id="4" name="Slide Number Placeholder 3"/>
          <p:cNvSpPr>
            <a:spLocks noGrp="1"/>
          </p:cNvSpPr>
          <p:nvPr>
            <p:ph type="sldNum" sz="quarter" idx="5"/>
          </p:nvPr>
        </p:nvSpPr>
        <p:spPr/>
        <p:txBody>
          <a:bodyPr/>
          <a:lstStyle/>
          <a:p>
            <a:fld id="{77A76A12-76E9-4D06-8E13-E3C5B90DA553}" type="slidenum">
              <a:rPr lang="en-US" smtClean="0"/>
              <a:t>30</a:t>
            </a:fld>
            <a:endParaRPr lang="en-US"/>
          </a:p>
        </p:txBody>
      </p:sp>
    </p:spTree>
    <p:extLst>
      <p:ext uri="{BB962C8B-B14F-4D97-AF65-F5344CB8AC3E}">
        <p14:creationId xmlns:p14="http://schemas.microsoft.com/office/powerpoint/2010/main" val="757078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34</a:t>
            </a:fld>
            <a:endParaRPr lang="en-US"/>
          </a:p>
        </p:txBody>
      </p:sp>
    </p:spTree>
    <p:extLst>
      <p:ext uri="{BB962C8B-B14F-4D97-AF65-F5344CB8AC3E}">
        <p14:creationId xmlns:p14="http://schemas.microsoft.com/office/powerpoint/2010/main" val="317299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 blended everyone’s comments and tried to simplify – please continue to edit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our presentation, let’s just put these up and then go through them in more detail later.  Here is the detail we will get into later, but if we get asked, I am including notes here:  (NOTE – all can be done in group work or through group discussion online)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#1:  This</a:t>
            </a:r>
            <a:r>
              <a:rPr lang="en-US" baseline="0" dirty="0"/>
              <a:t> is the easiest to go with option; You can r</a:t>
            </a:r>
            <a:r>
              <a:rPr lang="en-US" dirty="0"/>
              <a:t>ecommend portions of C&amp;L:CP for your students to complete on their own, at their own pace, to help them learn </a:t>
            </a:r>
            <a:r>
              <a:rPr lang="en-US" u="sng" dirty="0"/>
              <a:t>and</a:t>
            </a:r>
            <a:r>
              <a:rPr lang="en-US" dirty="0"/>
              <a:t> reinforce concepts to achieve mastery; Use our casebook companion tables to create your</a:t>
            </a:r>
            <a:r>
              <a:rPr lang="en-US" baseline="0" dirty="0"/>
              <a:t> assignments</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#2: Assign higher level questions at the end of a topic </a:t>
            </a:r>
            <a:r>
              <a:rPr lang="en-US" dirty="0">
                <a:solidFill>
                  <a:srgbClr val="FF0000"/>
                </a:solidFill>
                <a:highlight>
                  <a:srgbClr val="FFFF00"/>
                </a:highlight>
              </a:rPr>
              <a:t>(or multiple topics) </a:t>
            </a:r>
            <a:r>
              <a:rPr lang="en-US" dirty="0"/>
              <a:t>for review and/or assessment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#3: Assign basic questions to have students preview or </a:t>
            </a:r>
            <a:r>
              <a:rPr lang="en-US" u="sng" dirty="0"/>
              <a:t>learn</a:t>
            </a:r>
            <a:r>
              <a:rPr lang="en-US" dirty="0"/>
              <a:t> a concept before/outside of class time </a:t>
            </a:r>
            <a:r>
              <a:rPr lang="en-US" dirty="0">
                <a:highlight>
                  <a:srgbClr val="FFFF00"/>
                </a:highlight>
              </a:rPr>
              <a:t>(either alone or in groups</a:t>
            </a:r>
            <a:r>
              <a:rPr lang="en-US" dirty="0"/>
              <a:t>).  </a:t>
            </a:r>
            <a:r>
              <a:rPr lang="en-US" dirty="0">
                <a:highlight>
                  <a:srgbClr val="FFFF00"/>
                </a:highlight>
              </a:rPr>
              <a:t>Supports pre-recorded lectures.  Can also be used to meet ABA minutes requirement for class</a:t>
            </a:r>
          </a:p>
          <a:p>
            <a:endParaRPr lang="en-US" dirty="0"/>
          </a:p>
          <a:p>
            <a:r>
              <a:rPr lang="en-US" dirty="0"/>
              <a:t>On</a:t>
            </a:r>
            <a:r>
              <a:rPr lang="en-US" baseline="0" dirty="0"/>
              <a:t> #4:  we can expand on ways to run a question in-class (polling options) or group work; also we can note how to select an appropriate question</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35</a:t>
            </a:fld>
            <a:endParaRPr lang="en-US"/>
          </a:p>
        </p:txBody>
      </p:sp>
    </p:spTree>
    <p:extLst>
      <p:ext uri="{BB962C8B-B14F-4D97-AF65-F5344CB8AC3E}">
        <p14:creationId xmlns:p14="http://schemas.microsoft.com/office/powerpoint/2010/main" val="2450012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ANGELA</a:t>
            </a:r>
            <a:r>
              <a:rPr lang="en-US" baseline="0" dirty="0"/>
              <a:t> :  I took out the discussion in “breakout rooms” because that is really through Zoom.  We should definitely mention it, but there are a LOT of ways to do this remotely outside of Zoom.  I would include message board discussions, Live Discussion chat rooms on TWEN, Marco Polo app, </a:t>
            </a:r>
            <a:r>
              <a:rPr lang="en-US" baseline="0" dirty="0" err="1"/>
              <a:t>Socrative</a:t>
            </a:r>
            <a:r>
              <a:rPr lang="en-US" baseline="0" dirty="0"/>
              <a:t> in student-led format etc.</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36</a:t>
            </a:fld>
            <a:endParaRPr lang="en-US"/>
          </a:p>
        </p:txBody>
      </p:sp>
    </p:spTree>
    <p:extLst>
      <p:ext uri="{BB962C8B-B14F-4D97-AF65-F5344CB8AC3E}">
        <p14:creationId xmlns:p14="http://schemas.microsoft.com/office/powerpoint/2010/main" val="357459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 blended everyone’s comments and tried to simplify – please continue to edit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our presentation, let’s just put these up and then go through them in more detail later.  Here is the detail we will get into later, but if we get asked, I am including notes here:  (NOTE – all can be done in group work or through group discussion online)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#1:  This</a:t>
            </a:r>
            <a:r>
              <a:rPr lang="en-US" baseline="0" dirty="0"/>
              <a:t> is the easiest to go with option; You can r</a:t>
            </a:r>
            <a:r>
              <a:rPr lang="en-US" dirty="0"/>
              <a:t>ecommend portions of C&amp;L:CP for your students to complete on their own, at their own pace, to help them learn </a:t>
            </a:r>
            <a:r>
              <a:rPr lang="en-US" u="sng" dirty="0"/>
              <a:t>and</a:t>
            </a:r>
            <a:r>
              <a:rPr lang="en-US" dirty="0"/>
              <a:t> reinforce concepts to achieve mastery; Use our casebook companion tables to create your</a:t>
            </a:r>
            <a:r>
              <a:rPr lang="en-US" baseline="0" dirty="0"/>
              <a:t> assignments</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#2: Assign higher level questions at the end of a topic </a:t>
            </a:r>
            <a:r>
              <a:rPr lang="en-US" dirty="0">
                <a:solidFill>
                  <a:srgbClr val="FF0000"/>
                </a:solidFill>
                <a:highlight>
                  <a:srgbClr val="FFFF00"/>
                </a:highlight>
              </a:rPr>
              <a:t>(or multiple topics) </a:t>
            </a:r>
            <a:r>
              <a:rPr lang="en-US" dirty="0"/>
              <a:t>for review and/or assessment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#3: Assign basic questions to have students preview or </a:t>
            </a:r>
            <a:r>
              <a:rPr lang="en-US" u="sng" dirty="0"/>
              <a:t>learn</a:t>
            </a:r>
            <a:r>
              <a:rPr lang="en-US" dirty="0"/>
              <a:t> a concept before/outside of class time </a:t>
            </a:r>
            <a:r>
              <a:rPr lang="en-US" dirty="0">
                <a:highlight>
                  <a:srgbClr val="FFFF00"/>
                </a:highlight>
              </a:rPr>
              <a:t>(either alone or in groups</a:t>
            </a:r>
            <a:r>
              <a:rPr lang="en-US" dirty="0"/>
              <a:t>).  </a:t>
            </a:r>
            <a:r>
              <a:rPr lang="en-US" dirty="0">
                <a:highlight>
                  <a:srgbClr val="FFFF00"/>
                </a:highlight>
              </a:rPr>
              <a:t>Supports pre-recorded lectures.  Can also be used to meet ABA minutes requirement for class</a:t>
            </a:r>
          </a:p>
          <a:p>
            <a:endParaRPr lang="en-US" dirty="0"/>
          </a:p>
          <a:p>
            <a:r>
              <a:rPr lang="en-US" dirty="0"/>
              <a:t>On</a:t>
            </a:r>
            <a:r>
              <a:rPr lang="en-US" baseline="0" dirty="0"/>
              <a:t> #4:  we can expand on ways to run a question in-class (polling options) or group work; also we can note how to select an appropriate question</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5</a:t>
            </a:fld>
            <a:endParaRPr lang="en-US"/>
          </a:p>
        </p:txBody>
      </p:sp>
    </p:spTree>
    <p:extLst>
      <p:ext uri="{BB962C8B-B14F-4D97-AF65-F5344CB8AC3E}">
        <p14:creationId xmlns:p14="http://schemas.microsoft.com/office/powerpoint/2010/main" val="1384698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note that we will be showing some screenshots</a:t>
            </a:r>
            <a:r>
              <a:rPr lang="en-US" baseline="0" dirty="0"/>
              <a:t> and will be using the live version too.  In the screenshot they won’t see everything, e.g., </a:t>
            </a:r>
            <a:r>
              <a:rPr lang="en-US" dirty="0"/>
              <a:t>this is only showing the first row, and that there are clearly other </a:t>
            </a:r>
            <a:r>
              <a:rPr lang="en-US" dirty="0" err="1"/>
              <a:t>topcis</a:t>
            </a:r>
            <a:r>
              <a:rPr lang="en-US" dirty="0"/>
              <a:t> </a:t>
            </a:r>
          </a:p>
        </p:txBody>
      </p:sp>
      <p:sp>
        <p:nvSpPr>
          <p:cNvPr id="4" name="Slide Number Placeholder 3"/>
          <p:cNvSpPr>
            <a:spLocks noGrp="1"/>
          </p:cNvSpPr>
          <p:nvPr>
            <p:ph type="sldNum" sz="quarter" idx="5"/>
          </p:nvPr>
        </p:nvSpPr>
        <p:spPr/>
        <p:txBody>
          <a:bodyPr/>
          <a:lstStyle/>
          <a:p>
            <a:fld id="{77A76A12-76E9-4D06-8E13-E3C5B90DA553}" type="slidenum">
              <a:rPr lang="en-US" smtClean="0"/>
              <a:t>6</a:t>
            </a:fld>
            <a:endParaRPr lang="en-US"/>
          </a:p>
        </p:txBody>
      </p:sp>
    </p:spTree>
    <p:extLst>
      <p:ext uri="{BB962C8B-B14F-4D97-AF65-F5344CB8AC3E}">
        <p14:creationId xmlns:p14="http://schemas.microsoft.com/office/powerpoint/2010/main" val="842602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just designed</a:t>
            </a:r>
            <a:r>
              <a:rPr lang="en-US" baseline="0" dirty="0"/>
              <a:t> to show Unit v. Part v. Chapter and show divisions within that</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10</a:t>
            </a:fld>
            <a:endParaRPr lang="en-US"/>
          </a:p>
        </p:txBody>
      </p:sp>
    </p:spTree>
    <p:extLst>
      <p:ext uri="{BB962C8B-B14F-4D97-AF65-F5344CB8AC3E}">
        <p14:creationId xmlns:p14="http://schemas.microsoft.com/office/powerpoint/2010/main" val="2382029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CMH note: I don’t think I’m following what are “actual documents.”  When I read this I think of actual pleadings </a:t>
            </a:r>
            <a:r>
              <a:rPr lang="en-US" dirty="0" err="1"/>
              <a:t>etc</a:t>
            </a:r>
            <a:r>
              <a:rPr lang="en-US" dirty="0"/>
              <a:t> from a case.  But, we don’t do that. Also, I’m confused how this is R&amp;U.  But, I assume I’m missing something?   I wonder if this is actually about promoting skills and how they are linked to the actual </a:t>
            </a:r>
            <a:r>
              <a:rPr lang="en-US" dirty="0" err="1"/>
              <a:t>rule.statute</a:t>
            </a:r>
            <a:r>
              <a:rPr lang="en-US" dirty="0"/>
              <a:t>?</a:t>
            </a:r>
          </a:p>
          <a:p>
            <a:endParaRPr lang="en-US" dirty="0"/>
          </a:p>
          <a:p>
            <a:r>
              <a:rPr lang="en-US" dirty="0"/>
              <a:t>ANGELA</a:t>
            </a:r>
            <a:r>
              <a:rPr lang="en-US" baseline="0" dirty="0"/>
              <a:t> note:  I hope this is more clear with the revised language.  While we do have a few case summaries, we tend to draw the student to the actual rule, statute or case language so that they are asked to develop their reading skills (as opposed to a typical hornbook or study aid).  I think this is worth mentioning as a separate concept.  For example, I think we do two different things that most books don’t:  (1) we GIVE instruction on how to read these things and then test their ability to read; (2) we REINFORCE these skills by always taking the student to actual text when they need to find an answer.  Both promote skills, but I think they are separate aspects of learning that we engage the student in (and to my knowledge isn’t done in any other supplement)</a:t>
            </a:r>
            <a:endParaRPr lang="en-US" dirty="0"/>
          </a:p>
        </p:txBody>
      </p:sp>
      <p:sp>
        <p:nvSpPr>
          <p:cNvPr id="4" name="Slide Number Placeholder 3"/>
          <p:cNvSpPr>
            <a:spLocks noGrp="1"/>
          </p:cNvSpPr>
          <p:nvPr>
            <p:ph type="sldNum" sz="quarter" idx="5"/>
          </p:nvPr>
        </p:nvSpPr>
        <p:spPr/>
        <p:txBody>
          <a:bodyPr/>
          <a:lstStyle/>
          <a:p>
            <a:fld id="{77A76A12-76E9-4D06-8E13-E3C5B90DA553}" type="slidenum">
              <a:rPr lang="en-US" smtClean="0"/>
              <a:t>13</a:t>
            </a:fld>
            <a:endParaRPr lang="en-US"/>
          </a:p>
        </p:txBody>
      </p:sp>
    </p:spTree>
    <p:extLst>
      <p:ext uri="{BB962C8B-B14F-4D97-AF65-F5344CB8AC3E}">
        <p14:creationId xmlns:p14="http://schemas.microsoft.com/office/powerpoint/2010/main" val="154470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ANGELA NOTE: I added the extra</a:t>
            </a:r>
            <a:r>
              <a:rPr lang="en-US" baseline="0" dirty="0"/>
              <a:t> zoomed in overlay and it will fly in when we want it. I thought it might be helpful to see the whole TOC and then see this zoom.  If you want only the zoom, let me know.</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14</a:t>
            </a:fld>
            <a:endParaRPr lang="en-US"/>
          </a:p>
        </p:txBody>
      </p:sp>
    </p:spTree>
    <p:extLst>
      <p:ext uri="{BB962C8B-B14F-4D97-AF65-F5344CB8AC3E}">
        <p14:creationId xmlns:p14="http://schemas.microsoft.com/office/powerpoint/2010/main" val="198164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we could show the progression</a:t>
            </a:r>
            <a:r>
              <a:rPr lang="en-US" baseline="0" dirty="0"/>
              <a:t> from R/U to PMP here</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15</a:t>
            </a:fld>
            <a:endParaRPr lang="en-US"/>
          </a:p>
        </p:txBody>
      </p:sp>
    </p:spTree>
    <p:extLst>
      <p:ext uri="{BB962C8B-B14F-4D97-AF65-F5344CB8AC3E}">
        <p14:creationId xmlns:p14="http://schemas.microsoft.com/office/powerpoint/2010/main" val="1252603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 blended everyone’s comments and tried to simplify – please continue to edit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our presentation, let’s just put these up and then go through them in more detail later.  Here is the detail we will get into later, but if we get asked, I am including notes here:  (NOTE – all can be done in group work or through group discussion online)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#1:  This</a:t>
            </a:r>
            <a:r>
              <a:rPr lang="en-US" baseline="0" dirty="0"/>
              <a:t> is the easiest to go with option; You can r</a:t>
            </a:r>
            <a:r>
              <a:rPr lang="en-US" dirty="0"/>
              <a:t>ecommend portions of C&amp;L:CP for your students to complete on their own, at their own pace, to help them learn </a:t>
            </a:r>
            <a:r>
              <a:rPr lang="en-US" u="sng" dirty="0"/>
              <a:t>and</a:t>
            </a:r>
            <a:r>
              <a:rPr lang="en-US" dirty="0"/>
              <a:t> reinforce concepts to achieve mastery; Use our casebook companion tables to create your</a:t>
            </a:r>
            <a:r>
              <a:rPr lang="en-US" baseline="0" dirty="0"/>
              <a:t> assignments</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#2: Assign higher level questions at the end of a topic </a:t>
            </a:r>
            <a:r>
              <a:rPr lang="en-US" dirty="0">
                <a:solidFill>
                  <a:srgbClr val="FF0000"/>
                </a:solidFill>
                <a:highlight>
                  <a:srgbClr val="FFFF00"/>
                </a:highlight>
              </a:rPr>
              <a:t>(or multiple topics) </a:t>
            </a:r>
            <a:r>
              <a:rPr lang="en-US" dirty="0"/>
              <a:t>for review and/or assessment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 #3: Assign basic questions to have students preview or </a:t>
            </a:r>
            <a:r>
              <a:rPr lang="en-US" u="sng" dirty="0"/>
              <a:t>learn</a:t>
            </a:r>
            <a:r>
              <a:rPr lang="en-US" dirty="0"/>
              <a:t> a concept before/outside of class time </a:t>
            </a:r>
            <a:r>
              <a:rPr lang="en-US" dirty="0">
                <a:highlight>
                  <a:srgbClr val="FFFF00"/>
                </a:highlight>
              </a:rPr>
              <a:t>(either alone or in groups</a:t>
            </a:r>
            <a:r>
              <a:rPr lang="en-US" dirty="0"/>
              <a:t>).  </a:t>
            </a:r>
            <a:r>
              <a:rPr lang="en-US" dirty="0">
                <a:highlight>
                  <a:srgbClr val="FFFF00"/>
                </a:highlight>
              </a:rPr>
              <a:t>Supports pre-recorded lectures.  Can also be used to meet ABA minutes requirement for class</a:t>
            </a:r>
          </a:p>
          <a:p>
            <a:endParaRPr lang="en-US" dirty="0"/>
          </a:p>
          <a:p>
            <a:r>
              <a:rPr lang="en-US" dirty="0"/>
              <a:t>On</a:t>
            </a:r>
            <a:r>
              <a:rPr lang="en-US" baseline="0" dirty="0"/>
              <a:t> #4:  we can expand on ways to run a question in-class (polling options) or group work; also we can note how to select an appropriate question</a:t>
            </a:r>
            <a:endParaRPr lang="en-US" dirty="0"/>
          </a:p>
        </p:txBody>
      </p:sp>
      <p:sp>
        <p:nvSpPr>
          <p:cNvPr id="4" name="Slide Number Placeholder 3"/>
          <p:cNvSpPr>
            <a:spLocks noGrp="1"/>
          </p:cNvSpPr>
          <p:nvPr>
            <p:ph type="sldNum" sz="quarter" idx="10"/>
          </p:nvPr>
        </p:nvSpPr>
        <p:spPr/>
        <p:txBody>
          <a:bodyPr/>
          <a:lstStyle/>
          <a:p>
            <a:fld id="{77A76A12-76E9-4D06-8E13-E3C5B90DA553}" type="slidenum">
              <a:rPr lang="en-US" smtClean="0"/>
              <a:t>17</a:t>
            </a:fld>
            <a:endParaRPr lang="en-US"/>
          </a:p>
        </p:txBody>
      </p:sp>
    </p:spTree>
    <p:extLst>
      <p:ext uri="{BB962C8B-B14F-4D97-AF65-F5344CB8AC3E}">
        <p14:creationId xmlns:p14="http://schemas.microsoft.com/office/powerpoint/2010/main" val="152170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34B98F-AB78-4DC9-90AD-D09F6FE1B88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239843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4B98F-AB78-4DC9-90AD-D09F6FE1B88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185487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4B98F-AB78-4DC9-90AD-D09F6FE1B88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187307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4B98F-AB78-4DC9-90AD-D09F6FE1B88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98393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4B98F-AB78-4DC9-90AD-D09F6FE1B88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4734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34B98F-AB78-4DC9-90AD-D09F6FE1B884}"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123135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4B98F-AB78-4DC9-90AD-D09F6FE1B884}" type="datetimeFigureOut">
              <a:rPr lang="en-US" smtClean="0"/>
              <a:t>6/26/20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4195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34B98F-AB78-4DC9-90AD-D09F6FE1B884}" type="datetimeFigureOut">
              <a:rPr lang="en-US" smtClean="0"/>
              <a:t>6/26/20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262150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4B98F-AB78-4DC9-90AD-D09F6FE1B884}" type="datetimeFigureOut">
              <a:rPr lang="en-US" smtClean="0"/>
              <a:t>6/26/20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13530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34B98F-AB78-4DC9-90AD-D09F6FE1B884}"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213712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34B98F-AB78-4DC9-90AD-D09F6FE1B884}"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A6CE5-CEB0-4331-AAFB-834CB2E6C4EB}" type="slidenum">
              <a:rPr lang="en-US" smtClean="0"/>
              <a:t>‹#›</a:t>
            </a:fld>
            <a:endParaRPr lang="en-US"/>
          </a:p>
        </p:txBody>
      </p:sp>
    </p:spTree>
    <p:extLst>
      <p:ext uri="{BB962C8B-B14F-4D97-AF65-F5344CB8AC3E}">
        <p14:creationId xmlns:p14="http://schemas.microsoft.com/office/powerpoint/2010/main" val="220601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4B98F-AB78-4DC9-90AD-D09F6FE1B884}" type="datetimeFigureOut">
              <a:rPr lang="en-US" smtClean="0"/>
              <a:t>6/26/20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A6CE5-CEB0-4331-AAFB-834CB2E6C4EB}" type="slidenum">
              <a:rPr lang="en-US" smtClean="0"/>
              <a:t>‹#›</a:t>
            </a:fld>
            <a:endParaRPr lang="en-US"/>
          </a:p>
        </p:txBody>
      </p:sp>
    </p:spTree>
    <p:extLst>
      <p:ext uri="{BB962C8B-B14F-4D97-AF65-F5344CB8AC3E}">
        <p14:creationId xmlns:p14="http://schemas.microsoft.com/office/powerpoint/2010/main" val="3929856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2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hyperlink" Target="http://www.youtube.com/professorupchurch"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sgilles@law.capital.edu" TargetMode="External"/><Relationship Id="rId2" Type="http://schemas.openxmlformats.org/officeDocument/2006/relationships/hyperlink" Target="mailto:aupchurch@siu.edu" TargetMode="External"/><Relationship Id="rId1" Type="http://schemas.openxmlformats.org/officeDocument/2006/relationships/slideLayout" Target="../slideLayouts/slideLayout2.xml"/><Relationship Id="rId4" Type="http://schemas.openxmlformats.org/officeDocument/2006/relationships/hyperlink" Target="mailto:cho@luc.ed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Welcome!  Click &amp; Learn: Civil Procedure Zoom Session</a:t>
            </a:r>
          </a:p>
        </p:txBody>
      </p:sp>
      <p:sp>
        <p:nvSpPr>
          <p:cNvPr id="5" name="Content Placeholder 4"/>
          <p:cNvSpPr>
            <a:spLocks noGrp="1"/>
          </p:cNvSpPr>
          <p:nvPr>
            <p:ph idx="1"/>
          </p:nvPr>
        </p:nvSpPr>
        <p:spPr>
          <a:xfrm>
            <a:off x="838200" y="2123089"/>
            <a:ext cx="10515600" cy="4053873"/>
          </a:xfrm>
        </p:spPr>
        <p:txBody>
          <a:bodyPr>
            <a:normAutofit fontScale="77500" lnSpcReduction="20000"/>
          </a:bodyPr>
          <a:lstStyle/>
          <a:p>
            <a:pPr marL="0" indent="0">
              <a:buNone/>
            </a:pPr>
            <a:r>
              <a:rPr lang="en-US" b="1" dirty="0"/>
              <a:t>Professor Angela Upchurch</a:t>
            </a:r>
          </a:p>
          <a:p>
            <a:pPr marL="0" indent="0">
              <a:buNone/>
            </a:pPr>
            <a:r>
              <a:rPr lang="en-US" dirty="0"/>
              <a:t>Southern Illinois University School of Law</a:t>
            </a:r>
          </a:p>
          <a:p>
            <a:pPr marL="0" indent="0">
              <a:buNone/>
            </a:pPr>
            <a:r>
              <a:rPr lang="en-US" dirty="0"/>
              <a:t>Teaches Civil Procedure in two 3-credit semesters (1Ls and 2Ls)</a:t>
            </a:r>
          </a:p>
          <a:p>
            <a:pPr marL="0" indent="0">
              <a:buNone/>
            </a:pPr>
            <a:endParaRPr lang="en-US" b="1" dirty="0"/>
          </a:p>
          <a:p>
            <a:pPr marL="0" indent="0">
              <a:buNone/>
            </a:pPr>
            <a:r>
              <a:rPr lang="en-US" b="1" dirty="0"/>
              <a:t>Professor Susan M. Gilles</a:t>
            </a:r>
          </a:p>
          <a:p>
            <a:pPr marL="0" indent="0">
              <a:buNone/>
            </a:pPr>
            <a:r>
              <a:rPr lang="en-US" dirty="0"/>
              <a:t>Capital University School of Law</a:t>
            </a:r>
          </a:p>
          <a:p>
            <a:pPr marL="0" indent="0">
              <a:buNone/>
            </a:pPr>
            <a:r>
              <a:rPr lang="en-US" dirty="0"/>
              <a:t>Teaches Civil Procedure in two 3-credit semesters (1Ls, 2Ls and part-time students)</a:t>
            </a:r>
          </a:p>
          <a:p>
            <a:pPr marL="0" indent="0">
              <a:buNone/>
            </a:pPr>
            <a:endParaRPr lang="en-US" dirty="0"/>
          </a:p>
          <a:p>
            <a:pPr marL="0" indent="0">
              <a:buNone/>
            </a:pPr>
            <a:r>
              <a:rPr lang="en-US" b="1" dirty="0"/>
              <a:t>Professor Cynthia M. Ho</a:t>
            </a:r>
          </a:p>
          <a:p>
            <a:pPr marL="0" indent="0">
              <a:buNone/>
            </a:pPr>
            <a:r>
              <a:rPr lang="en-US" dirty="0"/>
              <a:t>Loyola University Chicago School of Law</a:t>
            </a:r>
          </a:p>
          <a:p>
            <a:pPr marL="0" indent="0">
              <a:buNone/>
            </a:pPr>
            <a:r>
              <a:rPr lang="en-US" dirty="0"/>
              <a:t>Teaches Civil Procedure in one 4-credit semester (1Ls-Fall)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100" y="1690688"/>
            <a:ext cx="3214896" cy="1355679"/>
          </a:xfrm>
          <a:prstGeom prst="rect">
            <a:avLst/>
          </a:prstGeom>
        </p:spPr>
      </p:pic>
    </p:spTree>
    <p:extLst>
      <p:ext uri="{BB962C8B-B14F-4D97-AF65-F5344CB8AC3E}">
        <p14:creationId xmlns:p14="http://schemas.microsoft.com/office/powerpoint/2010/main" val="1048178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C&amp;L: Content</a:t>
            </a:r>
            <a:br>
              <a:rPr lang="en-US" dirty="0"/>
            </a:br>
            <a:r>
              <a:rPr lang="en-US" i="1" dirty="0"/>
              <a:t>Parts and Chapters</a:t>
            </a: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6422" y="1690688"/>
            <a:ext cx="8872298" cy="4486275"/>
          </a:xfrm>
        </p:spPr>
      </p:pic>
    </p:spTree>
    <p:extLst>
      <p:ext uri="{BB962C8B-B14F-4D97-AF65-F5344CB8AC3E}">
        <p14:creationId xmlns:p14="http://schemas.microsoft.com/office/powerpoint/2010/main" val="167430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96983"/>
            <a:ext cx="10661073" cy="1593706"/>
          </a:xfrm>
        </p:spPr>
        <p:txBody>
          <a:bodyPr/>
          <a:lstStyle/>
          <a:p>
            <a:r>
              <a:rPr lang="en-US" dirty="0"/>
              <a:t>Basic Structure of Content</a:t>
            </a:r>
          </a:p>
        </p:txBody>
      </p:sp>
      <p:sp>
        <p:nvSpPr>
          <p:cNvPr id="3" name="Content Placeholder 2"/>
          <p:cNvSpPr>
            <a:spLocks noGrp="1"/>
          </p:cNvSpPr>
          <p:nvPr>
            <p:ph idx="1"/>
          </p:nvPr>
        </p:nvSpPr>
        <p:spPr>
          <a:xfrm>
            <a:off x="838200" y="1368425"/>
            <a:ext cx="10515600" cy="4351338"/>
          </a:xfrm>
        </p:spPr>
        <p:txBody>
          <a:bodyPr/>
          <a:lstStyle/>
          <a:p>
            <a:r>
              <a:rPr lang="en-US" dirty="0"/>
              <a:t>FAQs</a:t>
            </a:r>
          </a:p>
          <a:p>
            <a:pPr lvl="1"/>
            <a:r>
              <a:rPr lang="en-US" dirty="0"/>
              <a:t>Each concept is introduced through several interactive FAQs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34472"/>
            <a:ext cx="8589818" cy="4505031"/>
          </a:xfrm>
          <a:prstGeom prst="rect">
            <a:avLst/>
          </a:prstGeom>
        </p:spPr>
      </p:pic>
    </p:spTree>
    <p:extLst>
      <p:ext uri="{BB962C8B-B14F-4D97-AF65-F5344CB8AC3E}">
        <p14:creationId xmlns:p14="http://schemas.microsoft.com/office/powerpoint/2010/main" val="186603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100" y="1829594"/>
            <a:ext cx="9829800" cy="4343400"/>
          </a:xfrm>
        </p:spPr>
      </p:pic>
    </p:spTree>
    <p:extLst>
      <p:ext uri="{BB962C8B-B14F-4D97-AF65-F5344CB8AC3E}">
        <p14:creationId xmlns:p14="http://schemas.microsoft.com/office/powerpoint/2010/main" val="381398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Content</a:t>
            </a:r>
          </a:p>
        </p:txBody>
      </p:sp>
      <p:sp>
        <p:nvSpPr>
          <p:cNvPr id="3" name="Content Placeholder 2"/>
          <p:cNvSpPr>
            <a:spLocks noGrp="1"/>
          </p:cNvSpPr>
          <p:nvPr>
            <p:ph idx="1"/>
          </p:nvPr>
        </p:nvSpPr>
        <p:spPr/>
        <p:txBody>
          <a:bodyPr/>
          <a:lstStyle/>
          <a:p>
            <a:r>
              <a:rPr lang="en-US" dirty="0"/>
              <a:t>After FAQ, students are then provided introductory questions (Reading and Understanding Questions)</a:t>
            </a:r>
          </a:p>
          <a:p>
            <a:pPr lvl="1"/>
            <a:r>
              <a:rPr lang="en-US" dirty="0"/>
              <a:t>Preview concepts</a:t>
            </a:r>
          </a:p>
          <a:p>
            <a:pPr lvl="1"/>
            <a:r>
              <a:rPr lang="en-US" dirty="0"/>
              <a:t>Work through typical  points of confusion</a:t>
            </a:r>
          </a:p>
          <a:p>
            <a:pPr lvl="1"/>
            <a:r>
              <a:rPr lang="en-US" dirty="0"/>
              <a:t>Promote skills (e.g., rule, statutory, case reading)</a:t>
            </a:r>
          </a:p>
          <a:p>
            <a:pPr lvl="1"/>
            <a:r>
              <a:rPr lang="en-US" dirty="0"/>
              <a:t>Uses actual rules, statutes and cases (not just summaries) via links and pop-up boxes</a:t>
            </a:r>
          </a:p>
          <a:p>
            <a:pPr marL="457200" lvl="1" indent="0">
              <a:buNone/>
            </a:pPr>
            <a:endParaRPr lang="en-US" dirty="0">
              <a:highlight>
                <a:srgbClr val="FF00FF"/>
              </a:highlight>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635" y="4435365"/>
            <a:ext cx="5223641" cy="2057509"/>
          </a:xfrm>
          <a:prstGeom prst="rect">
            <a:avLst/>
          </a:prstGeom>
        </p:spPr>
      </p:pic>
      <p:sp>
        <p:nvSpPr>
          <p:cNvPr id="5" name="Donut 4"/>
          <p:cNvSpPr/>
          <p:nvPr/>
        </p:nvSpPr>
        <p:spPr>
          <a:xfrm>
            <a:off x="6442209" y="5266145"/>
            <a:ext cx="983673" cy="910818"/>
          </a:xfrm>
          <a:prstGeom prst="donut">
            <a:avLst>
              <a:gd name="adj" fmla="val 5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103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96983"/>
            <a:ext cx="10661073" cy="1593706"/>
          </a:xfrm>
        </p:spPr>
        <p:txBody>
          <a:bodyPr/>
          <a:lstStyle/>
          <a:p>
            <a:r>
              <a:rPr lang="en-US" dirty="0"/>
              <a:t>Basic Structure of Content</a:t>
            </a:r>
          </a:p>
        </p:txBody>
      </p:sp>
      <p:sp>
        <p:nvSpPr>
          <p:cNvPr id="3" name="Content Placeholder 2"/>
          <p:cNvSpPr>
            <a:spLocks noGrp="1"/>
          </p:cNvSpPr>
          <p:nvPr>
            <p:ph idx="1"/>
          </p:nvPr>
        </p:nvSpPr>
        <p:spPr>
          <a:xfrm>
            <a:off x="838200" y="1368425"/>
            <a:ext cx="10515600" cy="4351338"/>
          </a:xfrm>
        </p:spPr>
        <p:txBody>
          <a:bodyPr/>
          <a:lstStyle/>
          <a:p>
            <a:r>
              <a:rPr lang="en-US" dirty="0"/>
              <a:t>See level of question and # of questions from Table of Contents (and when setting required assignments)</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34472"/>
            <a:ext cx="8589818" cy="4505031"/>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2024" y="299963"/>
            <a:ext cx="2531794" cy="6810526"/>
          </a:xfrm>
          <a:prstGeom prst="rect">
            <a:avLst/>
          </a:prstGeom>
        </p:spPr>
      </p:pic>
    </p:spTree>
    <p:extLst>
      <p:ext uri="{BB962C8B-B14F-4D97-AF65-F5344CB8AC3E}">
        <p14:creationId xmlns:p14="http://schemas.microsoft.com/office/powerpoint/2010/main" val="310875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Content</a:t>
            </a:r>
          </a:p>
        </p:txBody>
      </p:sp>
      <p:sp>
        <p:nvSpPr>
          <p:cNvPr id="3" name="Content Placeholder 2"/>
          <p:cNvSpPr>
            <a:spLocks noGrp="1"/>
          </p:cNvSpPr>
          <p:nvPr>
            <p:ph idx="1"/>
          </p:nvPr>
        </p:nvSpPr>
        <p:spPr/>
        <p:txBody>
          <a:bodyPr/>
          <a:lstStyle/>
          <a:p>
            <a:r>
              <a:rPr lang="en-US" dirty="0"/>
              <a:t>Advanced questions test the students’ understanding of civ pro concepts by asking them to apply the concept to a fact pattern</a:t>
            </a:r>
          </a:p>
          <a:p>
            <a:pPr lvl="1"/>
            <a:r>
              <a:rPr lang="en-US" dirty="0"/>
              <a:t>Practice Makes Perfect</a:t>
            </a:r>
          </a:p>
          <a:p>
            <a:pPr lvl="1"/>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100" y="2698114"/>
            <a:ext cx="4461318" cy="155176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830" y="4595301"/>
            <a:ext cx="9602540" cy="1905266"/>
          </a:xfrm>
          <a:prstGeom prst="rect">
            <a:avLst/>
          </a:prstGeom>
        </p:spPr>
      </p:pic>
      <p:sp>
        <p:nvSpPr>
          <p:cNvPr id="6" name="Donut 5"/>
          <p:cNvSpPr/>
          <p:nvPr/>
        </p:nvSpPr>
        <p:spPr>
          <a:xfrm>
            <a:off x="7093372" y="3365349"/>
            <a:ext cx="983673" cy="884527"/>
          </a:xfrm>
          <a:prstGeom prst="donut">
            <a:avLst>
              <a:gd name="adj" fmla="val 5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8234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Content </a:t>
            </a:r>
          </a:p>
        </p:txBody>
      </p:sp>
      <p:sp>
        <p:nvSpPr>
          <p:cNvPr id="3" name="Content Placeholder 2"/>
          <p:cNvSpPr>
            <a:spLocks noGrp="1"/>
          </p:cNvSpPr>
          <p:nvPr>
            <p:ph idx="1"/>
          </p:nvPr>
        </p:nvSpPr>
        <p:spPr/>
        <p:txBody>
          <a:bodyPr/>
          <a:lstStyle/>
          <a:p>
            <a:r>
              <a:rPr lang="en-US" dirty="0"/>
              <a:t>Synthesis questions review a larger concept or ask the student to integrate their understanding of multiple concepts</a:t>
            </a:r>
          </a:p>
          <a:p>
            <a:pPr lvl="1"/>
            <a:r>
              <a:rPr lang="en-US" dirty="0"/>
              <a:t>Most synthesis sections include several warm-up questions called “Recap questions”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1918" y="252025"/>
            <a:ext cx="4461318" cy="1551762"/>
          </a:xfrm>
          <a:prstGeom prst="rect">
            <a:avLst/>
          </a:prstGeom>
        </p:spPr>
      </p:pic>
      <p:sp>
        <p:nvSpPr>
          <p:cNvPr id="5" name="Donut 4"/>
          <p:cNvSpPr/>
          <p:nvPr/>
        </p:nvSpPr>
        <p:spPr>
          <a:xfrm>
            <a:off x="9711882" y="862710"/>
            <a:ext cx="983673" cy="884527"/>
          </a:xfrm>
          <a:prstGeom prst="donut">
            <a:avLst>
              <a:gd name="adj" fmla="val 5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545" y="4001294"/>
            <a:ext cx="9916909" cy="1086002"/>
          </a:xfrm>
          <a:prstGeom prst="rect">
            <a:avLst/>
          </a:prstGeom>
        </p:spPr>
      </p:pic>
    </p:spTree>
    <p:extLst>
      <p:ext uri="{BB962C8B-B14F-4D97-AF65-F5344CB8AC3E}">
        <p14:creationId xmlns:p14="http://schemas.microsoft.com/office/powerpoint/2010/main" val="137522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Digging Deeper: Ways to incorporate C&amp;L:CP</a:t>
            </a:r>
          </a:p>
        </p:txBody>
      </p:sp>
      <p:sp>
        <p:nvSpPr>
          <p:cNvPr id="3" name="Content Placeholder 2"/>
          <p:cNvSpPr>
            <a:spLocks noGrp="1"/>
          </p:cNvSpPr>
          <p:nvPr>
            <p:ph idx="1"/>
          </p:nvPr>
        </p:nvSpPr>
        <p:spPr>
          <a:xfrm>
            <a:off x="1549556" y="1663755"/>
            <a:ext cx="9658015" cy="4972572"/>
          </a:xfrm>
        </p:spPr>
        <p:txBody>
          <a:bodyPr>
            <a:normAutofit lnSpcReduction="10000"/>
          </a:bodyPr>
          <a:lstStyle/>
          <a:p>
            <a:pPr marL="0" indent="0">
              <a:buNone/>
            </a:pPr>
            <a:r>
              <a:rPr lang="en-US" i="1" dirty="0"/>
              <a:t>Turn-key, easy to integrate supplement </a:t>
            </a:r>
            <a:endParaRPr lang="en-US" dirty="0"/>
          </a:p>
          <a:p>
            <a:pPr marL="0" indent="0">
              <a:buNone/>
            </a:pPr>
            <a:endParaRPr lang="en-US" i="1" dirty="0"/>
          </a:p>
          <a:p>
            <a:pPr marL="0" indent="0">
              <a:buNone/>
            </a:pPr>
            <a:r>
              <a:rPr lang="en-US" i="1" dirty="0"/>
              <a:t>Test student understanding at the end of a topic by running higher-level application questions</a:t>
            </a:r>
          </a:p>
          <a:p>
            <a:pPr marL="0" indent="0">
              <a:buNone/>
            </a:pPr>
            <a:endParaRPr lang="en-US" dirty="0"/>
          </a:p>
          <a:p>
            <a:pPr marL="0" indent="0">
              <a:buNone/>
            </a:pPr>
            <a:r>
              <a:rPr lang="en-US" i="1" dirty="0"/>
              <a:t>Preview material outside of class by running basic introductory questions (which can also constitute ABA class minutes)</a:t>
            </a:r>
          </a:p>
          <a:p>
            <a:pPr marL="0" indent="0">
              <a:buNone/>
            </a:pPr>
            <a:endParaRPr lang="en-US" dirty="0"/>
          </a:p>
          <a:p>
            <a:pPr marL="0" indent="0">
              <a:buNone/>
            </a:pPr>
            <a:r>
              <a:rPr lang="en-US" i="1" dirty="0"/>
              <a:t>Enhance in-class learning by running higher-level application questions (or reviewing tricky concepts with basic questions), rather than writing your own</a:t>
            </a:r>
            <a:endParaRPr lang="en-US" dirty="0"/>
          </a:p>
        </p:txBody>
      </p:sp>
      <p:sp>
        <p:nvSpPr>
          <p:cNvPr id="4" name="Rectangle 3"/>
          <p:cNvSpPr/>
          <p:nvPr/>
        </p:nvSpPr>
        <p:spPr>
          <a:xfrm>
            <a:off x="690312" y="3791858"/>
            <a:ext cx="835898"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p:cNvSpPr/>
          <p:nvPr/>
        </p:nvSpPr>
        <p:spPr>
          <a:xfrm>
            <a:off x="798824" y="1264097"/>
            <a:ext cx="704040"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1</a:t>
            </a:r>
          </a:p>
        </p:txBody>
      </p:sp>
      <p:sp>
        <p:nvSpPr>
          <p:cNvPr id="6" name="Rectangle 5"/>
          <p:cNvSpPr/>
          <p:nvPr/>
        </p:nvSpPr>
        <p:spPr>
          <a:xfrm>
            <a:off x="597755" y="2587536"/>
            <a:ext cx="1025236"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p>
        </p:txBody>
      </p:sp>
      <p:sp>
        <p:nvSpPr>
          <p:cNvPr id="8" name="Rectangle 7"/>
          <p:cNvSpPr/>
          <p:nvPr/>
        </p:nvSpPr>
        <p:spPr>
          <a:xfrm>
            <a:off x="750583" y="5111304"/>
            <a:ext cx="652744" cy="1200329"/>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4</a:t>
            </a:r>
          </a:p>
        </p:txBody>
      </p:sp>
    </p:spTree>
    <p:extLst>
      <p:ext uri="{BB962C8B-B14F-4D97-AF65-F5344CB8AC3E}">
        <p14:creationId xmlns:p14="http://schemas.microsoft.com/office/powerpoint/2010/main" val="147454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Recommending/Requiring Portions of C&amp;L</a:t>
            </a:r>
          </a:p>
        </p:txBody>
      </p:sp>
      <p:sp>
        <p:nvSpPr>
          <p:cNvPr id="3" name="Content Placeholder 2"/>
          <p:cNvSpPr>
            <a:spLocks noGrp="1"/>
          </p:cNvSpPr>
          <p:nvPr>
            <p:ph idx="1"/>
          </p:nvPr>
        </p:nvSpPr>
        <p:spPr/>
        <p:txBody>
          <a:bodyPr/>
          <a:lstStyle/>
          <a:p>
            <a:r>
              <a:rPr lang="en-US" dirty="0"/>
              <a:t>Note the portions of C&amp;L:CP that correspond with your casebook reading assignment</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Make these sections optional OR require some/all questions</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370" y="2232907"/>
            <a:ext cx="3057952" cy="2857899"/>
          </a:xfrm>
          <a:prstGeom prst="rect">
            <a:avLst/>
          </a:prstGeom>
        </p:spPr>
      </p:pic>
      <p:sp>
        <p:nvSpPr>
          <p:cNvPr id="5" name="Right Arrow 4"/>
          <p:cNvSpPr/>
          <p:nvPr/>
        </p:nvSpPr>
        <p:spPr>
          <a:xfrm>
            <a:off x="5737735" y="3530239"/>
            <a:ext cx="1537854" cy="678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758516" y="3055865"/>
            <a:ext cx="1537854" cy="678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08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Digging Deeper: Ways to incorporate C&amp;L:CP</a:t>
            </a:r>
          </a:p>
        </p:txBody>
      </p:sp>
      <p:sp>
        <p:nvSpPr>
          <p:cNvPr id="3" name="Content Placeholder 2"/>
          <p:cNvSpPr>
            <a:spLocks noGrp="1"/>
          </p:cNvSpPr>
          <p:nvPr>
            <p:ph idx="1"/>
          </p:nvPr>
        </p:nvSpPr>
        <p:spPr>
          <a:xfrm>
            <a:off x="1549556" y="1663755"/>
            <a:ext cx="9658015" cy="4972572"/>
          </a:xfrm>
        </p:spPr>
        <p:txBody>
          <a:bodyPr>
            <a:normAutofit lnSpcReduction="10000"/>
          </a:bodyPr>
          <a:lstStyle/>
          <a:p>
            <a:pPr marL="0" indent="0">
              <a:buNone/>
            </a:pPr>
            <a:r>
              <a:rPr lang="en-US" i="1" dirty="0"/>
              <a:t>Turn-key, easy to integrate supplement </a:t>
            </a:r>
            <a:endParaRPr lang="en-US" dirty="0"/>
          </a:p>
          <a:p>
            <a:pPr marL="0" indent="0">
              <a:buNone/>
            </a:pPr>
            <a:endParaRPr lang="en-US" i="1" dirty="0"/>
          </a:p>
          <a:p>
            <a:pPr marL="0" indent="0">
              <a:buNone/>
            </a:pPr>
            <a:r>
              <a:rPr lang="en-US" i="1" dirty="0"/>
              <a:t>Test student understanding at the end of a topic by running higher-level application questions</a:t>
            </a:r>
          </a:p>
          <a:p>
            <a:pPr marL="0" indent="0">
              <a:buNone/>
            </a:pPr>
            <a:endParaRPr lang="en-US" dirty="0"/>
          </a:p>
          <a:p>
            <a:pPr marL="0" indent="0">
              <a:buNone/>
            </a:pPr>
            <a:r>
              <a:rPr lang="en-US" i="1" dirty="0"/>
              <a:t>Preview material outside of class by running basic introductory questions (which can also constitute ABA class minutes)</a:t>
            </a:r>
          </a:p>
          <a:p>
            <a:pPr marL="0" indent="0">
              <a:buNone/>
            </a:pPr>
            <a:endParaRPr lang="en-US" dirty="0"/>
          </a:p>
          <a:p>
            <a:pPr marL="0" indent="0">
              <a:buNone/>
            </a:pPr>
            <a:r>
              <a:rPr lang="en-US" i="1" dirty="0"/>
              <a:t>Enhance in-class learning by running higher-level application questions (or reviewing tricky concepts with basic questions), rather than writing your own</a:t>
            </a:r>
            <a:endParaRPr lang="en-US" dirty="0"/>
          </a:p>
        </p:txBody>
      </p:sp>
      <p:sp>
        <p:nvSpPr>
          <p:cNvPr id="4" name="Rectangle 3"/>
          <p:cNvSpPr/>
          <p:nvPr/>
        </p:nvSpPr>
        <p:spPr>
          <a:xfrm>
            <a:off x="690312" y="3791858"/>
            <a:ext cx="835898"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p:cNvSpPr/>
          <p:nvPr/>
        </p:nvSpPr>
        <p:spPr>
          <a:xfrm>
            <a:off x="798824" y="1264097"/>
            <a:ext cx="704040"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p>
        </p:txBody>
      </p:sp>
      <p:sp>
        <p:nvSpPr>
          <p:cNvPr id="6" name="Rectangle 5"/>
          <p:cNvSpPr/>
          <p:nvPr/>
        </p:nvSpPr>
        <p:spPr>
          <a:xfrm>
            <a:off x="597755" y="2587536"/>
            <a:ext cx="1025236"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2</a:t>
            </a:r>
          </a:p>
        </p:txBody>
      </p:sp>
      <p:sp>
        <p:nvSpPr>
          <p:cNvPr id="8" name="Rectangle 7"/>
          <p:cNvSpPr/>
          <p:nvPr/>
        </p:nvSpPr>
        <p:spPr>
          <a:xfrm>
            <a:off x="750583" y="5111304"/>
            <a:ext cx="652744" cy="1200329"/>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4</a:t>
            </a:r>
          </a:p>
        </p:txBody>
      </p:sp>
    </p:spTree>
    <p:extLst>
      <p:ext uri="{BB962C8B-B14F-4D97-AF65-F5344CB8AC3E}">
        <p14:creationId xmlns:p14="http://schemas.microsoft.com/office/powerpoint/2010/main" val="106238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C&amp;L:CP is a great supplement to </a:t>
            </a:r>
            <a:r>
              <a:rPr lang="en-US" sz="4000" b="1" u="sng" dirty="0"/>
              <a:t>any</a:t>
            </a:r>
            <a:r>
              <a:rPr lang="en-US" sz="4000" dirty="0"/>
              <a:t> Civil Pro Class</a:t>
            </a:r>
          </a:p>
        </p:txBody>
      </p:sp>
      <p:sp>
        <p:nvSpPr>
          <p:cNvPr id="3" name="Content Placeholder 2"/>
          <p:cNvSpPr>
            <a:spLocks noGrp="1"/>
          </p:cNvSpPr>
          <p:nvPr>
            <p:ph idx="1"/>
          </p:nvPr>
        </p:nvSpPr>
        <p:spPr/>
        <p:txBody>
          <a:bodyPr>
            <a:normAutofit fontScale="92500" lnSpcReduction="10000"/>
          </a:bodyPr>
          <a:lstStyle/>
          <a:p>
            <a:r>
              <a:rPr lang="en-US" b="1" dirty="0">
                <a:solidFill>
                  <a:srgbClr val="FF0000"/>
                </a:solidFill>
              </a:rPr>
              <a:t>Offers maximum flexibility to the user</a:t>
            </a:r>
          </a:p>
          <a:p>
            <a:pPr lvl="1"/>
            <a:r>
              <a:rPr lang="en-US" dirty="0"/>
              <a:t>In-person courses</a:t>
            </a:r>
          </a:p>
          <a:p>
            <a:pPr lvl="1"/>
            <a:r>
              <a:rPr lang="en-US" dirty="0"/>
              <a:t>Hybrid (or partially online) courses</a:t>
            </a:r>
          </a:p>
          <a:p>
            <a:pPr lvl="1"/>
            <a:r>
              <a:rPr lang="en-US" dirty="0"/>
              <a:t>Fully online courses (synchronous or asynchronous)</a:t>
            </a:r>
          </a:p>
          <a:p>
            <a:pPr lvl="1"/>
            <a:r>
              <a:rPr lang="en-US" u="sng" dirty="0"/>
              <a:t>You can easily pivot from in-person to online if needed</a:t>
            </a:r>
          </a:p>
          <a:p>
            <a:r>
              <a:rPr lang="en-US" b="1" dirty="0">
                <a:solidFill>
                  <a:srgbClr val="FF0000"/>
                </a:solidFill>
              </a:rPr>
              <a:t>Many questions with varying degrees of difficulty</a:t>
            </a:r>
          </a:p>
          <a:p>
            <a:pPr lvl="1"/>
            <a:r>
              <a:rPr lang="en-US" dirty="0"/>
              <a:t>Meet students at their level</a:t>
            </a:r>
          </a:p>
          <a:p>
            <a:pPr lvl="1"/>
            <a:r>
              <a:rPr lang="en-US" dirty="0"/>
              <a:t>Ensure rigor in learning</a:t>
            </a:r>
            <a:r>
              <a:rPr lang="en-US" b="1" dirty="0">
                <a:solidFill>
                  <a:srgbClr val="FF0000"/>
                </a:solidFill>
              </a:rPr>
              <a:t> </a:t>
            </a:r>
          </a:p>
          <a:p>
            <a:r>
              <a:rPr lang="en-US" b="1" dirty="0">
                <a:solidFill>
                  <a:srgbClr val="FF0000"/>
                </a:solidFill>
              </a:rPr>
              <a:t>Highly interactive, with instant feedback to student</a:t>
            </a:r>
          </a:p>
          <a:p>
            <a:r>
              <a:rPr lang="en-US" b="1" dirty="0">
                <a:solidFill>
                  <a:srgbClr val="FF0000"/>
                </a:solidFill>
              </a:rPr>
              <a:t>Pairs with any traditional casebook</a:t>
            </a:r>
          </a:p>
          <a:p>
            <a:pPr lvl="1"/>
            <a:r>
              <a:rPr lang="en-US" dirty="0"/>
              <a:t>Either as required or recommended reading</a:t>
            </a:r>
          </a:p>
          <a:p>
            <a:endParaRPr lang="en-US" b="1" dirty="0">
              <a:solidFill>
                <a:srgbClr val="FF0000"/>
              </a:solidFill>
            </a:endParaRPr>
          </a:p>
          <a:p>
            <a:endParaRPr lang="en-US" b="1" dirty="0">
              <a:solidFill>
                <a:srgbClr val="FF0000"/>
              </a:solidFill>
            </a:endParaRPr>
          </a:p>
          <a:p>
            <a:endParaRPr lang="en-US" b="1"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688" y="2043362"/>
            <a:ext cx="3035485" cy="1280024"/>
          </a:xfrm>
          <a:prstGeom prst="rect">
            <a:avLst/>
          </a:prstGeom>
        </p:spPr>
      </p:pic>
    </p:spTree>
    <p:extLst>
      <p:ext uri="{BB962C8B-B14F-4D97-AF65-F5344CB8AC3E}">
        <p14:creationId xmlns:p14="http://schemas.microsoft.com/office/powerpoint/2010/main" val="530569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i="1" dirty="0"/>
              <a:t>Syllabus Example</a:t>
            </a:r>
            <a:endParaRPr lang="en-US" sz="5400" dirty="0"/>
          </a:p>
        </p:txBody>
      </p:sp>
      <p:pic>
        <p:nvPicPr>
          <p:cNvPr id="10" name="Picture 9" descr="A screenshot of a cell phone&#10;&#10;Description automatically generated">
            <a:extLst>
              <a:ext uri="{FF2B5EF4-FFF2-40B4-BE49-F238E27FC236}">
                <a16:creationId xmlns:a16="http://schemas.microsoft.com/office/drawing/2014/main" id="{8CE171F8-E2AB-7F45-BC44-F55EB43CD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407" y="414869"/>
            <a:ext cx="7875157" cy="6028262"/>
          </a:xfrm>
          <a:prstGeom prst="rect">
            <a:avLst/>
          </a:prstGeom>
        </p:spPr>
      </p:pic>
      <p:pic>
        <p:nvPicPr>
          <p:cNvPr id="19" name="Picture 18">
            <a:extLst>
              <a:ext uri="{FF2B5EF4-FFF2-40B4-BE49-F238E27FC236}">
                <a16:creationId xmlns:a16="http://schemas.microsoft.com/office/drawing/2014/main" id="{D4BF7952-D32B-714A-8632-9A007C51E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200" y="1853723"/>
            <a:ext cx="1304836" cy="656933"/>
          </a:xfrm>
          <a:prstGeom prst="rect">
            <a:avLst/>
          </a:prstGeom>
        </p:spPr>
      </p:pic>
      <p:pic>
        <p:nvPicPr>
          <p:cNvPr id="21" name="Picture 20">
            <a:extLst>
              <a:ext uri="{FF2B5EF4-FFF2-40B4-BE49-F238E27FC236}">
                <a16:creationId xmlns:a16="http://schemas.microsoft.com/office/drawing/2014/main" id="{D737B95B-4AA0-6B47-A7CF-9ACBBADC7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1180" y="4142215"/>
            <a:ext cx="1464856" cy="737497"/>
          </a:xfrm>
          <a:prstGeom prst="rect">
            <a:avLst/>
          </a:prstGeom>
        </p:spPr>
      </p:pic>
    </p:spTree>
    <p:extLst>
      <p:ext uri="{BB962C8B-B14F-4D97-AF65-F5344CB8AC3E}">
        <p14:creationId xmlns:p14="http://schemas.microsoft.com/office/powerpoint/2010/main" val="337527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Questions</a:t>
            </a: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7364" y="2185047"/>
            <a:ext cx="10515600" cy="1027840"/>
          </a:xfrm>
        </p:spPr>
      </p:pic>
      <p:sp>
        <p:nvSpPr>
          <p:cNvPr id="5" name="Right Arrow 4"/>
          <p:cNvSpPr/>
          <p:nvPr/>
        </p:nvSpPr>
        <p:spPr>
          <a:xfrm rot="18084389">
            <a:off x="6614789" y="2809906"/>
            <a:ext cx="999757" cy="686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17" y="4184686"/>
            <a:ext cx="12192000" cy="1936432"/>
          </a:xfrm>
          <a:prstGeom prst="rect">
            <a:avLst/>
          </a:prstGeom>
        </p:spPr>
      </p:pic>
      <p:sp>
        <p:nvSpPr>
          <p:cNvPr id="6" name="Right Arrow 5"/>
          <p:cNvSpPr/>
          <p:nvPr/>
        </p:nvSpPr>
        <p:spPr>
          <a:xfrm rot="18084389">
            <a:off x="8608308" y="6094712"/>
            <a:ext cx="1015224" cy="742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174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Questions</a:t>
            </a: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3073" y="1690688"/>
            <a:ext cx="10640727" cy="3891300"/>
          </a:xfr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8926"/>
            <a:ext cx="4461318" cy="1551762"/>
          </a:xfrm>
          <a:prstGeom prst="rect">
            <a:avLst/>
          </a:prstGeom>
        </p:spPr>
      </p:pic>
      <p:sp>
        <p:nvSpPr>
          <p:cNvPr id="5" name="Donut 4"/>
          <p:cNvSpPr/>
          <p:nvPr/>
        </p:nvSpPr>
        <p:spPr>
          <a:xfrm>
            <a:off x="6916908" y="806161"/>
            <a:ext cx="983673" cy="884527"/>
          </a:xfrm>
          <a:prstGeom prst="donut">
            <a:avLst>
              <a:gd name="adj" fmla="val 5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8553203" y="806160"/>
            <a:ext cx="983673" cy="884527"/>
          </a:xfrm>
          <a:prstGeom prst="donut">
            <a:avLst>
              <a:gd name="adj" fmla="val 5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277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Want to know who is completing questions and how they are performing?</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06123"/>
            <a:ext cx="10515600" cy="2004888"/>
          </a:xfrm>
        </p:spPr>
      </p:pic>
      <p:sp>
        <p:nvSpPr>
          <p:cNvPr id="5" name="Right Arrow 4"/>
          <p:cNvSpPr/>
          <p:nvPr/>
        </p:nvSpPr>
        <p:spPr>
          <a:xfrm rot="18084389">
            <a:off x="338322" y="4189527"/>
            <a:ext cx="999757" cy="686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859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Want to know who is completing questions and how they are performing?</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609" y="2133600"/>
            <a:ext cx="11506782" cy="3016606"/>
          </a:xfrm>
        </p:spPr>
      </p:pic>
    </p:spTree>
    <p:extLst>
      <p:ext uri="{BB962C8B-B14F-4D97-AF65-F5344CB8AC3E}">
        <p14:creationId xmlns:p14="http://schemas.microsoft.com/office/powerpoint/2010/main" val="2246413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Want to know who is completing questions and how they are performing?</a:t>
            </a:r>
            <a:endParaRPr lang="en-US" dirty="0"/>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33447" y="2492793"/>
            <a:ext cx="7519751" cy="3234660"/>
          </a:xfrm>
        </p:spPr>
      </p:pic>
    </p:spTree>
    <p:extLst>
      <p:ext uri="{BB962C8B-B14F-4D97-AF65-F5344CB8AC3E}">
        <p14:creationId xmlns:p14="http://schemas.microsoft.com/office/powerpoint/2010/main" val="1942841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Want to know who is completing questions and how they are performing?</a:t>
            </a: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601" y="1957137"/>
            <a:ext cx="10888199" cy="3828549"/>
          </a:xfrm>
        </p:spPr>
      </p:pic>
    </p:spTree>
    <p:extLst>
      <p:ext uri="{BB962C8B-B14F-4D97-AF65-F5344CB8AC3E}">
        <p14:creationId xmlns:p14="http://schemas.microsoft.com/office/powerpoint/2010/main" val="1606464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Want to know who is completing questions and how they are performing?</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152" y="1892970"/>
            <a:ext cx="11285318" cy="4164174"/>
          </a:xfrm>
        </p:spPr>
      </p:pic>
    </p:spTree>
    <p:extLst>
      <p:ext uri="{BB962C8B-B14F-4D97-AF65-F5344CB8AC3E}">
        <p14:creationId xmlns:p14="http://schemas.microsoft.com/office/powerpoint/2010/main" val="167681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Digging Deeper: Ways to incorporate C&amp;L:CP</a:t>
            </a:r>
          </a:p>
        </p:txBody>
      </p:sp>
      <p:sp>
        <p:nvSpPr>
          <p:cNvPr id="3" name="Content Placeholder 2"/>
          <p:cNvSpPr>
            <a:spLocks noGrp="1"/>
          </p:cNvSpPr>
          <p:nvPr>
            <p:ph idx="1"/>
          </p:nvPr>
        </p:nvSpPr>
        <p:spPr>
          <a:xfrm>
            <a:off x="1549556" y="1663755"/>
            <a:ext cx="9658015" cy="4972572"/>
          </a:xfrm>
        </p:spPr>
        <p:txBody>
          <a:bodyPr>
            <a:normAutofit lnSpcReduction="10000"/>
          </a:bodyPr>
          <a:lstStyle/>
          <a:p>
            <a:pPr marL="0" indent="0">
              <a:buNone/>
            </a:pPr>
            <a:r>
              <a:rPr lang="en-US" i="1" dirty="0"/>
              <a:t>Turn-key, easy to integrate supplement </a:t>
            </a:r>
            <a:endParaRPr lang="en-US" dirty="0"/>
          </a:p>
          <a:p>
            <a:pPr marL="0" indent="0">
              <a:buNone/>
            </a:pPr>
            <a:endParaRPr lang="en-US" i="1" dirty="0"/>
          </a:p>
          <a:p>
            <a:pPr marL="0" indent="0">
              <a:buNone/>
            </a:pPr>
            <a:r>
              <a:rPr lang="en-US" i="1" dirty="0"/>
              <a:t>Test student understanding at the end of a topic by running higher-level application questions</a:t>
            </a:r>
          </a:p>
          <a:p>
            <a:pPr marL="0" indent="0">
              <a:buNone/>
            </a:pPr>
            <a:endParaRPr lang="en-US" dirty="0"/>
          </a:p>
          <a:p>
            <a:pPr marL="0" indent="0">
              <a:buNone/>
            </a:pPr>
            <a:r>
              <a:rPr lang="en-US" i="1" dirty="0"/>
              <a:t>Preview material outside of class by running basic introductory questions (which can also constitute ABA class minutes)</a:t>
            </a:r>
          </a:p>
          <a:p>
            <a:pPr marL="0" indent="0">
              <a:buNone/>
            </a:pPr>
            <a:endParaRPr lang="en-US" dirty="0"/>
          </a:p>
          <a:p>
            <a:pPr marL="0" indent="0">
              <a:buNone/>
            </a:pPr>
            <a:r>
              <a:rPr lang="en-US" i="1" dirty="0"/>
              <a:t>Enhance in-class learning by running higher-level application questions (or reviewing tricky concepts with basic questions), rather than writing your own</a:t>
            </a:r>
            <a:endParaRPr lang="en-US" dirty="0"/>
          </a:p>
        </p:txBody>
      </p:sp>
      <p:sp>
        <p:nvSpPr>
          <p:cNvPr id="4" name="Rectangle 3"/>
          <p:cNvSpPr/>
          <p:nvPr/>
        </p:nvSpPr>
        <p:spPr>
          <a:xfrm>
            <a:off x="690312" y="3791858"/>
            <a:ext cx="835898"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3</a:t>
            </a:r>
            <a:endParaRPr lang="en-US" sz="72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endParaRPr>
          </a:p>
        </p:txBody>
      </p:sp>
      <p:sp>
        <p:nvSpPr>
          <p:cNvPr id="5" name="Rectangle 4"/>
          <p:cNvSpPr/>
          <p:nvPr/>
        </p:nvSpPr>
        <p:spPr>
          <a:xfrm>
            <a:off x="798824" y="1264097"/>
            <a:ext cx="704040"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p>
        </p:txBody>
      </p:sp>
      <p:sp>
        <p:nvSpPr>
          <p:cNvPr id="6" name="Rectangle 5"/>
          <p:cNvSpPr/>
          <p:nvPr/>
        </p:nvSpPr>
        <p:spPr>
          <a:xfrm>
            <a:off x="597755" y="2587536"/>
            <a:ext cx="1025236"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p>
        </p:txBody>
      </p:sp>
      <p:sp>
        <p:nvSpPr>
          <p:cNvPr id="8" name="Rectangle 7"/>
          <p:cNvSpPr/>
          <p:nvPr/>
        </p:nvSpPr>
        <p:spPr>
          <a:xfrm>
            <a:off x="750583" y="5111304"/>
            <a:ext cx="652744" cy="1200329"/>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4</a:t>
            </a:r>
          </a:p>
        </p:txBody>
      </p:sp>
    </p:spTree>
    <p:extLst>
      <p:ext uri="{BB962C8B-B14F-4D97-AF65-F5344CB8AC3E}">
        <p14:creationId xmlns:p14="http://schemas.microsoft.com/office/powerpoint/2010/main" val="525878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F0000"/>
                </a:solidFill>
              </a:rPr>
              <a:t>Preview and Supporting Learning Outside of Class</a:t>
            </a:r>
            <a:endParaRPr lang="en-US" dirty="0"/>
          </a:p>
        </p:txBody>
      </p:sp>
      <p:sp>
        <p:nvSpPr>
          <p:cNvPr id="3" name="Content Placeholder 2"/>
          <p:cNvSpPr>
            <a:spLocks noGrp="1"/>
          </p:cNvSpPr>
          <p:nvPr>
            <p:ph idx="1"/>
          </p:nvPr>
        </p:nvSpPr>
        <p:spPr/>
        <p:txBody>
          <a:bodyPr/>
          <a:lstStyle/>
          <a:p>
            <a:r>
              <a:rPr lang="en-US" dirty="0"/>
              <a:t>You can pair this with traditional casebook reading (and/or videos for online/hybrid learning)</a:t>
            </a:r>
          </a:p>
          <a:p>
            <a:r>
              <a:rPr lang="en-US" dirty="0"/>
              <a:t>Make this optional or required</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72" y="3785675"/>
            <a:ext cx="12022228" cy="1143160"/>
          </a:xfrm>
          <a:prstGeom prst="rect">
            <a:avLst/>
          </a:prstGeom>
        </p:spPr>
      </p:pic>
    </p:spTree>
    <p:extLst>
      <p:ext uri="{BB962C8B-B14F-4D97-AF65-F5344CB8AC3E}">
        <p14:creationId xmlns:p14="http://schemas.microsoft.com/office/powerpoint/2010/main" val="149382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60" name="Picture 19459">
            <a:extLst>
              <a:ext uri="{FF2B5EF4-FFF2-40B4-BE49-F238E27FC236}">
                <a16:creationId xmlns:a16="http://schemas.microsoft.com/office/drawing/2014/main" id="{3822FC6C-9A30-432D-A945-551A567D7518}"/>
              </a:ext>
            </a:extLst>
          </p:cNvPr>
          <p:cNvPicPr>
            <a:picLocks noChangeAspect="1"/>
          </p:cNvPicPr>
          <p:nvPr/>
        </p:nvPicPr>
        <p:blipFill rotWithShape="1">
          <a:blip r:embed="rId3"/>
          <a:srcRect t="9091" r="13818"/>
          <a:stretch/>
        </p:blipFill>
        <p:spPr>
          <a:xfrm>
            <a:off x="7665538" y="243053"/>
            <a:ext cx="4526461" cy="4303868"/>
          </a:xfrm>
          <a:prstGeom prst="rect">
            <a:avLst/>
          </a:prstGeom>
        </p:spPr>
      </p:pic>
      <p:sp>
        <p:nvSpPr>
          <p:cNvPr id="19457" name="Title 2">
            <a:extLst>
              <a:ext uri="{FF2B5EF4-FFF2-40B4-BE49-F238E27FC236}">
                <a16:creationId xmlns:a16="http://schemas.microsoft.com/office/drawing/2014/main" id="{5BC26EFA-87D4-1143-A966-A208E8BE88E6}"/>
              </a:ext>
            </a:extLst>
          </p:cNvPr>
          <p:cNvSpPr>
            <a:spLocks noGrp="1" noChangeArrowheads="1"/>
          </p:cNvSpPr>
          <p:nvPr>
            <p:ph type="title"/>
          </p:nvPr>
        </p:nvSpPr>
        <p:spPr>
          <a:xfrm>
            <a:off x="838200" y="365125"/>
            <a:ext cx="6332621" cy="1325563"/>
          </a:xfrm>
        </p:spPr>
        <p:txBody>
          <a:bodyPr vert="horz" lIns="91440" tIns="45720" rIns="91440" bIns="45720" rtlCol="0" anchor="b">
            <a:normAutofit fontScale="90000"/>
          </a:bodyPr>
          <a:lstStyle/>
          <a:p>
            <a:r>
              <a:rPr lang="en-US" altLang="en-US" sz="3600" b="1" dirty="0"/>
              <a:t>C&amp;L can help easily meet ABA Requirements for online/distance class 306(d)</a:t>
            </a:r>
          </a:p>
        </p:txBody>
      </p:sp>
      <p:sp>
        <p:nvSpPr>
          <p:cNvPr id="19458" name="Content Placeholder 3">
            <a:extLst>
              <a:ext uri="{FF2B5EF4-FFF2-40B4-BE49-F238E27FC236}">
                <a16:creationId xmlns:a16="http://schemas.microsoft.com/office/drawing/2014/main" id="{E3E79D78-1466-5848-AB81-A4618D978504}"/>
              </a:ext>
            </a:extLst>
          </p:cNvPr>
          <p:cNvSpPr>
            <a:spLocks noGrp="1" noChangeArrowheads="1"/>
          </p:cNvSpPr>
          <p:nvPr>
            <p:ph idx="1"/>
          </p:nvPr>
        </p:nvSpPr>
        <p:spPr>
          <a:xfrm>
            <a:off x="838200" y="2165683"/>
            <a:ext cx="6701589" cy="4011279"/>
          </a:xfrm>
        </p:spPr>
        <p:txBody>
          <a:bodyPr vert="horz" lIns="91440" tIns="45720" rIns="91440" bIns="45720" rtlCol="0">
            <a:normAutofit/>
          </a:bodyPr>
          <a:lstStyle/>
          <a:p>
            <a:r>
              <a:rPr lang="en-US" altLang="en-US" dirty="0">
                <a:solidFill>
                  <a:schemeClr val="tx1"/>
                </a:solidFill>
              </a:rPr>
              <a:t>Th</a:t>
            </a:r>
            <a:r>
              <a:rPr lang="en-US" altLang="en-US" sz="2800" dirty="0">
                <a:solidFill>
                  <a:schemeClr val="tx1"/>
                </a:solidFill>
              </a:rPr>
              <a:t>e ABA requires that any online course provide:</a:t>
            </a:r>
          </a:p>
          <a:p>
            <a:pPr marL="0" lvl="1">
              <a:spcBef>
                <a:spcPts val="1000"/>
              </a:spcBef>
            </a:pPr>
            <a:r>
              <a:rPr lang="en-US" altLang="en-US" sz="2800" dirty="0">
                <a:solidFill>
                  <a:schemeClr val="tx1"/>
                </a:solidFill>
              </a:rPr>
              <a:t>Regular </a:t>
            </a:r>
            <a:r>
              <a:rPr lang="en-US" altLang="en-US" sz="2800" b="1" dirty="0">
                <a:solidFill>
                  <a:schemeClr val="tx1"/>
                </a:solidFill>
              </a:rPr>
              <a:t>monitoring of student effort </a:t>
            </a:r>
            <a:r>
              <a:rPr lang="en-US" altLang="en-US" sz="2800" dirty="0">
                <a:solidFill>
                  <a:schemeClr val="tx1"/>
                </a:solidFill>
              </a:rPr>
              <a:t>(i.e., frequent feedback)</a:t>
            </a:r>
          </a:p>
          <a:p>
            <a:pPr marL="0" lvl="1">
              <a:spcBef>
                <a:spcPts val="1000"/>
              </a:spcBef>
            </a:pPr>
            <a:r>
              <a:rPr lang="en-US" altLang="en-US" sz="2800" dirty="0">
                <a:solidFill>
                  <a:schemeClr val="tx1"/>
                </a:solidFill>
              </a:rPr>
              <a:t>Regular and substantive </a:t>
            </a:r>
            <a:r>
              <a:rPr lang="en-US" altLang="en-US" sz="2800" b="1" dirty="0">
                <a:solidFill>
                  <a:schemeClr val="tx1"/>
                </a:solidFill>
              </a:rPr>
              <a:t>interaction between professor and student</a:t>
            </a:r>
          </a:p>
          <a:p>
            <a:pPr marL="0" lvl="1">
              <a:spcBef>
                <a:spcPts val="1000"/>
              </a:spcBef>
            </a:pPr>
            <a:r>
              <a:rPr lang="en-US" altLang="en-US" sz="2800" dirty="0">
                <a:solidFill>
                  <a:schemeClr val="tx1"/>
                </a:solidFill>
              </a:rPr>
              <a:t>Regular and substantive </a:t>
            </a:r>
            <a:r>
              <a:rPr lang="en-US" altLang="en-US" sz="2800" b="1" dirty="0">
                <a:solidFill>
                  <a:schemeClr val="tx1"/>
                </a:solidFill>
              </a:rPr>
              <a:t>interaction among students</a:t>
            </a:r>
          </a:p>
          <a:p>
            <a:pPr marL="0" lvl="1">
              <a:spcBef>
                <a:spcPts val="1000"/>
              </a:spcBef>
            </a:pPr>
            <a:endParaRPr lang="en-US" altLang="en-US" sz="1000" b="1" dirty="0">
              <a:solidFill>
                <a:schemeClr val="tx1"/>
              </a:solidFill>
            </a:endParaRPr>
          </a:p>
        </p:txBody>
      </p:sp>
    </p:spTree>
    <p:extLst>
      <p:ext uri="{BB962C8B-B14F-4D97-AF65-F5344CB8AC3E}">
        <p14:creationId xmlns:p14="http://schemas.microsoft.com/office/powerpoint/2010/main" val="56587828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solidFill>
                  <a:srgbClr val="FF0000"/>
                </a:solidFill>
              </a:rPr>
              <a:t>Syllabus Example: Review and Supporting Learning Outside of Class</a:t>
            </a:r>
            <a:endParaRPr lang="en-US" dirty="0"/>
          </a:p>
        </p:txBody>
      </p:sp>
      <p:pic>
        <p:nvPicPr>
          <p:cNvPr id="7" name="Picture 6" descr="A screenshot of a cell phone&#10;&#10;Description automatically generated">
            <a:extLst>
              <a:ext uri="{FF2B5EF4-FFF2-40B4-BE49-F238E27FC236}">
                <a16:creationId xmlns:a16="http://schemas.microsoft.com/office/drawing/2014/main" id="{F50EB059-9C39-0C49-BD25-6F6E9B5E0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 y="1825625"/>
            <a:ext cx="11754231" cy="4506595"/>
          </a:xfrm>
          <a:prstGeom prst="rect">
            <a:avLst/>
          </a:prstGeom>
        </p:spPr>
      </p:pic>
    </p:spTree>
    <p:extLst>
      <p:ext uri="{BB962C8B-B14F-4D97-AF65-F5344CB8AC3E}">
        <p14:creationId xmlns:p14="http://schemas.microsoft.com/office/powerpoint/2010/main" val="2556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Use student data to inform your teaching</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162" y="2327563"/>
            <a:ext cx="9421438" cy="2310319"/>
          </a:xfrm>
        </p:spPr>
      </p:pic>
      <p:sp>
        <p:nvSpPr>
          <p:cNvPr id="5" name="Right Arrow 4"/>
          <p:cNvSpPr/>
          <p:nvPr/>
        </p:nvSpPr>
        <p:spPr>
          <a:xfrm rot="8061381">
            <a:off x="4961879" y="2356191"/>
            <a:ext cx="1537854" cy="678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868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Use student data to inform your teaching</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753" y="1474213"/>
            <a:ext cx="9296493" cy="4026041"/>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346" y="5500254"/>
            <a:ext cx="3943900" cy="914528"/>
          </a:xfrm>
          <a:prstGeom prst="rect">
            <a:avLst/>
          </a:prstGeom>
        </p:spPr>
      </p:pic>
    </p:spTree>
    <p:extLst>
      <p:ext uri="{BB962C8B-B14F-4D97-AF65-F5344CB8AC3E}">
        <p14:creationId xmlns:p14="http://schemas.microsoft.com/office/powerpoint/2010/main" val="1313403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Use student data to inform your teaching</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1709" y="1427117"/>
            <a:ext cx="5820587" cy="3762900"/>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346" y="5500254"/>
            <a:ext cx="3943900" cy="914528"/>
          </a:xfrm>
          <a:prstGeom prst="rect">
            <a:avLst/>
          </a:prstGeom>
        </p:spPr>
      </p:pic>
    </p:spTree>
    <p:extLst>
      <p:ext uri="{BB962C8B-B14F-4D97-AF65-F5344CB8AC3E}">
        <p14:creationId xmlns:p14="http://schemas.microsoft.com/office/powerpoint/2010/main" val="2902688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Use student data to inform your teaching</a:t>
            </a:r>
          </a:p>
        </p:txBody>
      </p:sp>
      <p:pic>
        <p:nvPicPr>
          <p:cNvPr id="5"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493" y="1556221"/>
            <a:ext cx="8935453" cy="4892262"/>
          </a:xfrm>
        </p:spPr>
      </p:pic>
    </p:spTree>
    <p:extLst>
      <p:ext uri="{BB962C8B-B14F-4D97-AF65-F5344CB8AC3E}">
        <p14:creationId xmlns:p14="http://schemas.microsoft.com/office/powerpoint/2010/main" val="3259037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Preview: Ways to incorporate C&amp;L:CP</a:t>
            </a:r>
          </a:p>
        </p:txBody>
      </p:sp>
      <p:sp>
        <p:nvSpPr>
          <p:cNvPr id="3" name="Content Placeholder 2"/>
          <p:cNvSpPr>
            <a:spLocks noGrp="1"/>
          </p:cNvSpPr>
          <p:nvPr>
            <p:ph idx="1"/>
          </p:nvPr>
        </p:nvSpPr>
        <p:spPr>
          <a:xfrm>
            <a:off x="1549556" y="1663755"/>
            <a:ext cx="9658015" cy="4972572"/>
          </a:xfrm>
        </p:spPr>
        <p:txBody>
          <a:bodyPr>
            <a:normAutofit lnSpcReduction="10000"/>
          </a:bodyPr>
          <a:lstStyle/>
          <a:p>
            <a:pPr marL="0" indent="0">
              <a:buNone/>
            </a:pPr>
            <a:r>
              <a:rPr lang="en-US" i="1" dirty="0"/>
              <a:t>Turn-key, easy to integrate supplement </a:t>
            </a:r>
            <a:endParaRPr lang="en-US" dirty="0"/>
          </a:p>
          <a:p>
            <a:pPr marL="0" indent="0">
              <a:buNone/>
            </a:pPr>
            <a:endParaRPr lang="en-US" i="1" dirty="0"/>
          </a:p>
          <a:p>
            <a:pPr marL="0" indent="0">
              <a:buNone/>
            </a:pPr>
            <a:r>
              <a:rPr lang="en-US" i="1" dirty="0"/>
              <a:t>Test student understanding at the end of a topic by running higher-level application questions</a:t>
            </a:r>
          </a:p>
          <a:p>
            <a:pPr marL="0" indent="0">
              <a:buNone/>
            </a:pPr>
            <a:endParaRPr lang="en-US" dirty="0"/>
          </a:p>
          <a:p>
            <a:pPr marL="0" indent="0">
              <a:buNone/>
            </a:pPr>
            <a:r>
              <a:rPr lang="en-US" i="1" dirty="0"/>
              <a:t>Preview material outside of class by running basic introductory questions (which can also constitute ABA class minutes)</a:t>
            </a:r>
          </a:p>
          <a:p>
            <a:pPr marL="0" indent="0">
              <a:buNone/>
            </a:pPr>
            <a:endParaRPr lang="en-US" dirty="0"/>
          </a:p>
          <a:p>
            <a:pPr marL="0" indent="0">
              <a:buNone/>
            </a:pPr>
            <a:r>
              <a:rPr lang="en-US" i="1" dirty="0"/>
              <a:t>Enhance in-class learning by running higher-level application questions (or reviewing tricky concepts with basic questions), rather than writing your own</a:t>
            </a:r>
            <a:endParaRPr lang="en-US" dirty="0"/>
          </a:p>
        </p:txBody>
      </p:sp>
      <p:sp>
        <p:nvSpPr>
          <p:cNvPr id="4" name="Rectangle 3"/>
          <p:cNvSpPr/>
          <p:nvPr/>
        </p:nvSpPr>
        <p:spPr>
          <a:xfrm>
            <a:off x="690312" y="3791858"/>
            <a:ext cx="835898"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p:cNvSpPr/>
          <p:nvPr/>
        </p:nvSpPr>
        <p:spPr>
          <a:xfrm>
            <a:off x="798824" y="1264097"/>
            <a:ext cx="704040"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p>
        </p:txBody>
      </p:sp>
      <p:sp>
        <p:nvSpPr>
          <p:cNvPr id="6" name="Rectangle 5"/>
          <p:cNvSpPr/>
          <p:nvPr/>
        </p:nvSpPr>
        <p:spPr>
          <a:xfrm>
            <a:off x="597755" y="2587536"/>
            <a:ext cx="1025236"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p>
        </p:txBody>
      </p:sp>
      <p:sp>
        <p:nvSpPr>
          <p:cNvPr id="8" name="Rectangle 7"/>
          <p:cNvSpPr/>
          <p:nvPr/>
        </p:nvSpPr>
        <p:spPr>
          <a:xfrm>
            <a:off x="750583" y="5111304"/>
            <a:ext cx="652744" cy="1200329"/>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4</a:t>
            </a:r>
          </a:p>
        </p:txBody>
      </p:sp>
    </p:spTree>
    <p:extLst>
      <p:ext uri="{BB962C8B-B14F-4D97-AF65-F5344CB8AC3E}">
        <p14:creationId xmlns:p14="http://schemas.microsoft.com/office/powerpoint/2010/main" val="984920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i="1" dirty="0">
                <a:solidFill>
                  <a:srgbClr val="FF0000"/>
                </a:solidFill>
              </a:rPr>
              <a:t>Enhance In-Class Learning</a:t>
            </a:r>
            <a:r>
              <a:rPr lang="en-US" dirty="0">
                <a:solidFill>
                  <a:srgbClr val="FF0000"/>
                </a:solidFill>
              </a:rPr>
              <a:t>:  Cover questions in class to clarify points of student confusion or reinforce understanding</a:t>
            </a:r>
            <a:endParaRPr lang="en-US" i="1" dirty="0">
              <a:solidFill>
                <a:srgbClr val="FF0000"/>
              </a:solidFill>
            </a:endParaRPr>
          </a:p>
        </p:txBody>
      </p:sp>
      <p:sp>
        <p:nvSpPr>
          <p:cNvPr id="3" name="Content Placeholder 2"/>
          <p:cNvSpPr>
            <a:spLocks noGrp="1"/>
          </p:cNvSpPr>
          <p:nvPr>
            <p:ph idx="1"/>
          </p:nvPr>
        </p:nvSpPr>
        <p:spPr/>
        <p:txBody>
          <a:bodyPr/>
          <a:lstStyle/>
          <a:p>
            <a:r>
              <a:rPr lang="en-US" dirty="0"/>
              <a:t>Display question that was assigned and students struggled with and cover together</a:t>
            </a:r>
          </a:p>
          <a:p>
            <a:r>
              <a:rPr lang="en-US" dirty="0"/>
              <a:t>Do a “mash-up” of questions, picking the parts the students struggled with and making your own variation</a:t>
            </a:r>
          </a:p>
          <a:p>
            <a:r>
              <a:rPr lang="en-US" dirty="0"/>
              <a:t>Save some higher-level questions (PMP or Synthesis) for in-class time</a:t>
            </a:r>
          </a:p>
          <a:p>
            <a:pPr lvl="1"/>
            <a:r>
              <a:rPr lang="en-US" dirty="0"/>
              <a:t>Run questions with polling software option (e.g., through TWEN, Zoom, </a:t>
            </a:r>
            <a:r>
              <a:rPr lang="en-US" dirty="0" err="1"/>
              <a:t>Socrative</a:t>
            </a:r>
            <a:r>
              <a:rPr lang="en-US" dirty="0"/>
              <a:t> or others) to see class wide responses</a:t>
            </a:r>
          </a:p>
          <a:p>
            <a:pPr lvl="1"/>
            <a:r>
              <a:rPr lang="en-US" dirty="0"/>
              <a:t>Have students discuss question in a group (in-person or remotely)</a:t>
            </a:r>
            <a:r>
              <a:rPr lang="en-US" dirty="0">
                <a:solidFill>
                  <a:srgbClr val="FF0000"/>
                </a:solidFill>
              </a:rPr>
              <a:t> </a:t>
            </a:r>
            <a:r>
              <a:rPr lang="en-US" dirty="0"/>
              <a:t>and click in to see response</a:t>
            </a:r>
          </a:p>
          <a:p>
            <a:pPr lvl="1"/>
            <a:endParaRPr lang="en-US" dirty="0"/>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640" y="5195402"/>
            <a:ext cx="4461318" cy="1551762"/>
          </a:xfrm>
          <a:prstGeom prst="rect">
            <a:avLst/>
          </a:prstGeom>
        </p:spPr>
      </p:pic>
      <p:sp>
        <p:nvSpPr>
          <p:cNvPr id="5" name="Donut 4"/>
          <p:cNvSpPr/>
          <p:nvPr/>
        </p:nvSpPr>
        <p:spPr>
          <a:xfrm flipH="1" flipV="1">
            <a:off x="7529790" y="5762285"/>
            <a:ext cx="866065" cy="959943"/>
          </a:xfrm>
          <a:prstGeom prst="donut">
            <a:avLst>
              <a:gd name="adj" fmla="val 7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onut 5"/>
          <p:cNvSpPr/>
          <p:nvPr/>
        </p:nvSpPr>
        <p:spPr>
          <a:xfrm flipH="1" flipV="1">
            <a:off x="9279005" y="5787221"/>
            <a:ext cx="866065" cy="959943"/>
          </a:xfrm>
          <a:prstGeom prst="donut">
            <a:avLst>
              <a:gd name="adj" fmla="val 7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7494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r>
              <a:rPr lang="en-US" dirty="0"/>
              <a:t>Teacher’s Manual on “Support” Link</a:t>
            </a:r>
          </a:p>
          <a:p>
            <a:r>
              <a:rPr lang="en-US" dirty="0"/>
              <a:t>Table of contents in MS Word available</a:t>
            </a:r>
          </a:p>
          <a:p>
            <a:pPr lvl="1"/>
            <a:r>
              <a:rPr lang="en-US" dirty="0"/>
              <a:t>Can help with assignments</a:t>
            </a:r>
          </a:p>
          <a:p>
            <a:r>
              <a:rPr lang="en-US" dirty="0"/>
              <a:t>Note-taking templates to give your students which track TOC</a:t>
            </a:r>
          </a:p>
          <a:p>
            <a:r>
              <a:rPr lang="en-US" dirty="0"/>
              <a:t>Coming “How To” videos</a:t>
            </a:r>
          </a:p>
          <a:p>
            <a:r>
              <a:rPr lang="en-US" dirty="0"/>
              <a:t>Coming YouTube channel with basic videos </a:t>
            </a:r>
          </a:p>
          <a:p>
            <a:pPr lvl="1"/>
            <a:r>
              <a:rPr lang="en-US" dirty="0">
                <a:hlinkClick r:id="rId2"/>
              </a:rPr>
              <a:t>www.youtube.com/professorupchurch</a:t>
            </a:r>
            <a:endParaRPr lang="en-US" dirty="0"/>
          </a:p>
          <a:p>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805" y="299844"/>
            <a:ext cx="2934109" cy="2781688"/>
          </a:xfrm>
          <a:prstGeom prst="rect">
            <a:avLst/>
          </a:prstGeom>
        </p:spPr>
      </p:pic>
    </p:spTree>
    <p:extLst>
      <p:ext uri="{BB962C8B-B14F-4D97-AF65-F5344CB8AC3E}">
        <p14:creationId xmlns:p14="http://schemas.microsoft.com/office/powerpoint/2010/main" val="732501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 &amp; A</a:t>
            </a:r>
            <a:endParaRPr lang="en-US" dirty="0"/>
          </a:p>
        </p:txBody>
      </p:sp>
      <p:sp>
        <p:nvSpPr>
          <p:cNvPr id="3" name="Content Placeholder 2"/>
          <p:cNvSpPr>
            <a:spLocks noGrp="1"/>
          </p:cNvSpPr>
          <p:nvPr>
            <p:ph idx="1"/>
          </p:nvPr>
        </p:nvSpPr>
        <p:spPr/>
        <p:txBody>
          <a:bodyPr/>
          <a:lstStyle/>
          <a:p>
            <a:r>
              <a:rPr lang="en-US" dirty="0"/>
              <a:t>Contact info</a:t>
            </a:r>
          </a:p>
          <a:p>
            <a:endParaRPr lang="en-US" dirty="0"/>
          </a:p>
          <a:p>
            <a:r>
              <a:rPr lang="en-US" dirty="0"/>
              <a:t>Angela Upchurch </a:t>
            </a:r>
            <a:r>
              <a:rPr lang="en-US" dirty="0">
                <a:hlinkClick r:id="rId2"/>
              </a:rPr>
              <a:t>aupchurch@siu.edu</a:t>
            </a:r>
            <a:endParaRPr lang="en-US" dirty="0"/>
          </a:p>
          <a:p>
            <a:r>
              <a:rPr lang="en-US" dirty="0"/>
              <a:t>Susan M. Gilles </a:t>
            </a:r>
            <a:r>
              <a:rPr lang="en-US" dirty="0">
                <a:hlinkClick r:id="rId3"/>
              </a:rPr>
              <a:t>sgilles@law.capital.edu</a:t>
            </a:r>
            <a:endParaRPr lang="en-US" dirty="0"/>
          </a:p>
          <a:p>
            <a:r>
              <a:rPr lang="en-US" dirty="0"/>
              <a:t>Cynthia M. Ho </a:t>
            </a:r>
            <a:r>
              <a:rPr lang="en-US" dirty="0">
                <a:hlinkClick r:id="rId4"/>
              </a:rPr>
              <a:t>cho@luc.edu</a:t>
            </a:r>
            <a:endParaRPr lang="en-US" dirty="0"/>
          </a:p>
          <a:p>
            <a:endParaRPr lang="en-US" dirty="0"/>
          </a:p>
        </p:txBody>
      </p:sp>
    </p:spTree>
    <p:extLst>
      <p:ext uri="{BB962C8B-B14F-4D97-AF65-F5344CB8AC3E}">
        <p14:creationId xmlns:p14="http://schemas.microsoft.com/office/powerpoint/2010/main" val="193938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This Session</a:t>
            </a:r>
          </a:p>
        </p:txBody>
      </p:sp>
      <p:sp>
        <p:nvSpPr>
          <p:cNvPr id="3" name="Content Placeholder 2"/>
          <p:cNvSpPr>
            <a:spLocks noGrp="1"/>
          </p:cNvSpPr>
          <p:nvPr>
            <p:ph idx="1"/>
          </p:nvPr>
        </p:nvSpPr>
        <p:spPr/>
        <p:txBody>
          <a:bodyPr/>
          <a:lstStyle/>
          <a:p>
            <a:pPr marL="571500" indent="-571500">
              <a:buFont typeface="+mj-lt"/>
              <a:buAutoNum type="romanUcPeriod"/>
            </a:pPr>
            <a:r>
              <a:rPr lang="en-US" dirty="0"/>
              <a:t>Ways to easily incorporate C&amp;L:CP into your Civ Pro course</a:t>
            </a:r>
          </a:p>
          <a:p>
            <a:pPr marL="571500" indent="-571500">
              <a:buFont typeface="+mj-lt"/>
              <a:buAutoNum type="romanUcPeriod"/>
            </a:pPr>
            <a:r>
              <a:rPr lang="en-US" dirty="0"/>
              <a:t>Preview Basics of C&amp;L:CP</a:t>
            </a:r>
          </a:p>
          <a:p>
            <a:pPr marL="571500" indent="-571500">
              <a:buFont typeface="+mj-lt"/>
              <a:buAutoNum type="romanUcPeriod"/>
            </a:pPr>
            <a:r>
              <a:rPr lang="en-US" dirty="0"/>
              <a:t>Demonstrate uses of C&amp;L:CP</a:t>
            </a:r>
          </a:p>
          <a:p>
            <a:pPr marL="571500" indent="-571500">
              <a:buFont typeface="+mj-lt"/>
              <a:buAutoNum type="romanUcPeriod"/>
            </a:pPr>
            <a:r>
              <a:rPr lang="en-US" dirty="0"/>
              <a:t>Q&amp;A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407" y="3775166"/>
            <a:ext cx="5110393" cy="2154985"/>
          </a:xfrm>
          <a:prstGeom prst="rect">
            <a:avLst/>
          </a:prstGeom>
        </p:spPr>
      </p:pic>
    </p:spTree>
    <p:extLst>
      <p:ext uri="{BB962C8B-B14F-4D97-AF65-F5344CB8AC3E}">
        <p14:creationId xmlns:p14="http://schemas.microsoft.com/office/powerpoint/2010/main" val="231898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Preview: Ways to incorporate C&amp;L:CP</a:t>
            </a:r>
          </a:p>
        </p:txBody>
      </p:sp>
      <p:sp>
        <p:nvSpPr>
          <p:cNvPr id="3" name="Content Placeholder 2"/>
          <p:cNvSpPr>
            <a:spLocks noGrp="1"/>
          </p:cNvSpPr>
          <p:nvPr>
            <p:ph idx="1"/>
          </p:nvPr>
        </p:nvSpPr>
        <p:spPr>
          <a:xfrm>
            <a:off x="1549556" y="1663755"/>
            <a:ext cx="9658015" cy="4972572"/>
          </a:xfrm>
        </p:spPr>
        <p:txBody>
          <a:bodyPr>
            <a:normAutofit lnSpcReduction="10000"/>
          </a:bodyPr>
          <a:lstStyle/>
          <a:p>
            <a:pPr marL="0" indent="0">
              <a:buNone/>
            </a:pPr>
            <a:r>
              <a:rPr lang="en-US" i="1" dirty="0"/>
              <a:t>Turn-key, easy to integrate supplement </a:t>
            </a:r>
            <a:endParaRPr lang="en-US" dirty="0"/>
          </a:p>
          <a:p>
            <a:pPr marL="0" indent="0">
              <a:buNone/>
            </a:pPr>
            <a:endParaRPr lang="en-US" i="1" dirty="0"/>
          </a:p>
          <a:p>
            <a:pPr marL="0" indent="0">
              <a:buNone/>
            </a:pPr>
            <a:r>
              <a:rPr lang="en-US" i="1" dirty="0"/>
              <a:t>Test student understanding at the end of a topic by running higher-level application questions</a:t>
            </a:r>
          </a:p>
          <a:p>
            <a:pPr marL="0" indent="0">
              <a:buNone/>
            </a:pPr>
            <a:endParaRPr lang="en-US" dirty="0"/>
          </a:p>
          <a:p>
            <a:pPr marL="0" indent="0">
              <a:buNone/>
            </a:pPr>
            <a:r>
              <a:rPr lang="en-US" i="1" dirty="0"/>
              <a:t>Preview material outside of class by running basic introductory questions (which can also constitute ABA class minutes)</a:t>
            </a:r>
          </a:p>
          <a:p>
            <a:pPr marL="0" indent="0">
              <a:buNone/>
            </a:pPr>
            <a:endParaRPr lang="en-US" dirty="0"/>
          </a:p>
          <a:p>
            <a:pPr marL="0" indent="0">
              <a:buNone/>
            </a:pPr>
            <a:r>
              <a:rPr lang="en-US" i="1" dirty="0"/>
              <a:t>Enhance in-class learning by running higher-level application questions (or reviewing tricky concepts with basic questions), rather than writing your own</a:t>
            </a:r>
            <a:endParaRPr lang="en-US" dirty="0"/>
          </a:p>
        </p:txBody>
      </p:sp>
      <p:sp>
        <p:nvSpPr>
          <p:cNvPr id="4" name="Rectangle 3"/>
          <p:cNvSpPr/>
          <p:nvPr/>
        </p:nvSpPr>
        <p:spPr>
          <a:xfrm>
            <a:off x="690312" y="3791858"/>
            <a:ext cx="835898"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p:cNvSpPr/>
          <p:nvPr/>
        </p:nvSpPr>
        <p:spPr>
          <a:xfrm>
            <a:off x="798824" y="1264097"/>
            <a:ext cx="704040"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p>
        </p:txBody>
      </p:sp>
      <p:sp>
        <p:nvSpPr>
          <p:cNvPr id="6" name="Rectangle 5"/>
          <p:cNvSpPr/>
          <p:nvPr/>
        </p:nvSpPr>
        <p:spPr>
          <a:xfrm>
            <a:off x="597755" y="2587536"/>
            <a:ext cx="1025236"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p>
        </p:txBody>
      </p:sp>
      <p:sp>
        <p:nvSpPr>
          <p:cNvPr id="8" name="Rectangle 7"/>
          <p:cNvSpPr/>
          <p:nvPr/>
        </p:nvSpPr>
        <p:spPr>
          <a:xfrm>
            <a:off x="750583" y="5111304"/>
            <a:ext cx="652744" cy="1200329"/>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4</a:t>
            </a:r>
          </a:p>
        </p:txBody>
      </p:sp>
    </p:spTree>
    <p:extLst>
      <p:ext uri="{BB962C8B-B14F-4D97-AF65-F5344CB8AC3E}">
        <p14:creationId xmlns:p14="http://schemas.microsoft.com/office/powerpoint/2010/main" val="222732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C&amp;L:CP – An Introduction</a:t>
            </a:r>
            <a:endParaRPr lang="en-US" dirty="0">
              <a:highlight>
                <a:srgbClr val="FFFF00"/>
              </a:highligh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85348"/>
            <a:ext cx="10515600" cy="4228328"/>
          </a:xfrm>
        </p:spPr>
      </p:pic>
    </p:spTree>
    <p:extLst>
      <p:ext uri="{BB962C8B-B14F-4D97-AF65-F5344CB8AC3E}">
        <p14:creationId xmlns:p14="http://schemas.microsoft.com/office/powerpoint/2010/main" val="123036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Choices: Supportive Tools</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149" y="1690688"/>
            <a:ext cx="8814148" cy="4058664"/>
          </a:xfrm>
        </p:spPr>
      </p:pic>
    </p:spTree>
    <p:extLst>
      <p:ext uri="{BB962C8B-B14F-4D97-AF65-F5344CB8AC3E}">
        <p14:creationId xmlns:p14="http://schemas.microsoft.com/office/powerpoint/2010/main" val="364412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Choices: Viewing Content </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77" y="1898073"/>
            <a:ext cx="11319846" cy="1959605"/>
          </a:xfrm>
        </p:spPr>
      </p:pic>
      <p:sp>
        <p:nvSpPr>
          <p:cNvPr id="6" name="Down Arrow 5"/>
          <p:cNvSpPr/>
          <p:nvPr/>
        </p:nvSpPr>
        <p:spPr>
          <a:xfrm rot="7926061">
            <a:off x="5583382" y="2660073"/>
            <a:ext cx="1995054" cy="1454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80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C&amp;L: CP Content</a:t>
            </a:r>
            <a:br>
              <a:rPr lang="en-US" dirty="0"/>
            </a:br>
            <a:r>
              <a:rPr lang="en-US" i="1" dirty="0"/>
              <a:t>Units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37" y="2054120"/>
            <a:ext cx="12320337" cy="3961670"/>
          </a:xfrm>
        </p:spPr>
      </p:pic>
    </p:spTree>
    <p:extLst>
      <p:ext uri="{BB962C8B-B14F-4D97-AF65-F5344CB8AC3E}">
        <p14:creationId xmlns:p14="http://schemas.microsoft.com/office/powerpoint/2010/main" val="1802411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3206</Words>
  <Application>Microsoft Macintosh PowerPoint</Application>
  <PresentationFormat>Widescreen</PresentationFormat>
  <Paragraphs>271</Paragraphs>
  <Slides>38</Slides>
  <Notes>23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Welcome!  Click &amp; Learn: Civil Procedure Zoom Session</vt:lpstr>
      <vt:lpstr>C&amp;L:CP is a great supplement to any Civil Pro Class</vt:lpstr>
      <vt:lpstr>C&amp;L can help easily meet ABA Requirements for online/distance class 306(d)</vt:lpstr>
      <vt:lpstr>Outline for This Session</vt:lpstr>
      <vt:lpstr>Preview: Ways to incorporate C&amp;L:CP</vt:lpstr>
      <vt:lpstr>C&amp;L:CP – An Introduction</vt:lpstr>
      <vt:lpstr>Main Choices: Supportive Tools</vt:lpstr>
      <vt:lpstr>Main Choices: Viewing Content </vt:lpstr>
      <vt:lpstr>Division of C&amp;L: CP Content Units</vt:lpstr>
      <vt:lpstr>Division of C&amp;L: Content Parts and Chapters</vt:lpstr>
      <vt:lpstr>Basic Structure of Content</vt:lpstr>
      <vt:lpstr>FAQ Example</vt:lpstr>
      <vt:lpstr>Basic Structure of Content</vt:lpstr>
      <vt:lpstr>Basic Structure of Content</vt:lpstr>
      <vt:lpstr>Basic Structure of Content</vt:lpstr>
      <vt:lpstr>Basic Structure of Content </vt:lpstr>
      <vt:lpstr>Digging Deeper: Ways to incorporate C&amp;L:CP</vt:lpstr>
      <vt:lpstr>Recommending/Requiring Portions of C&amp;L</vt:lpstr>
      <vt:lpstr>Digging Deeper: Ways to incorporate C&amp;L:CP</vt:lpstr>
      <vt:lpstr>Syllabus Example</vt:lpstr>
      <vt:lpstr>Assigning Questions</vt:lpstr>
      <vt:lpstr>Assigning Questions</vt:lpstr>
      <vt:lpstr>Want to know who is completing questions and how they are performing?</vt:lpstr>
      <vt:lpstr>Want to know who is completing questions and how they are performing?</vt:lpstr>
      <vt:lpstr>Want to know who is completing questions and how they are performing?</vt:lpstr>
      <vt:lpstr>Want to know who is completing questions and how they are performing?</vt:lpstr>
      <vt:lpstr>Want to know who is completing questions and how they are performing?</vt:lpstr>
      <vt:lpstr>Digging Deeper: Ways to incorporate C&amp;L:CP</vt:lpstr>
      <vt:lpstr>Preview and Supporting Learning Outside of Class</vt:lpstr>
      <vt:lpstr>Syllabus Example: Review and Supporting Learning Outside of Class</vt:lpstr>
      <vt:lpstr>Use student data to inform your teaching</vt:lpstr>
      <vt:lpstr>Use student data to inform your teaching</vt:lpstr>
      <vt:lpstr>Use student data to inform your teaching</vt:lpstr>
      <vt:lpstr>Use student data to inform your teaching</vt:lpstr>
      <vt:lpstr>Preview: Ways to incorporate C&amp;L:CP</vt:lpstr>
      <vt:lpstr>Enhance In-Class Learning:  Cover questions in class to clarify points of student confusion or reinforce understanding</vt:lpstr>
      <vt:lpstr>Additional Resources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Click &amp; Learn: Civil Procedure Zoom Session</dc:title>
  <dc:creator>Gilles, Susan</dc:creator>
  <cp:lastModifiedBy>Gilles, Susan</cp:lastModifiedBy>
  <cp:revision>8</cp:revision>
  <dcterms:created xsi:type="dcterms:W3CDTF">2020-06-25T02:45:25Z</dcterms:created>
  <dcterms:modified xsi:type="dcterms:W3CDTF">2020-06-26T16:54:10Z</dcterms:modified>
</cp:coreProperties>
</file>