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jpg&amp;ehk=l771WQqYrL5Jotce0AEhTQ&amp;r=0&amp;pid=OfficeInsert" ContentType="image/jpe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5"/>
  </p:sldMasterIdLst>
  <p:notesMasterIdLst>
    <p:notesMasterId r:id="rId41"/>
  </p:notesMasterIdLst>
  <p:handoutMasterIdLst>
    <p:handoutMasterId r:id="rId42"/>
  </p:handoutMasterIdLst>
  <p:sldIdLst>
    <p:sldId id="457" r:id="rId6"/>
    <p:sldId id="458" r:id="rId7"/>
    <p:sldId id="482" r:id="rId8"/>
    <p:sldId id="393" r:id="rId9"/>
    <p:sldId id="394" r:id="rId10"/>
    <p:sldId id="472" r:id="rId11"/>
    <p:sldId id="396" r:id="rId12"/>
    <p:sldId id="397" r:id="rId13"/>
    <p:sldId id="471" r:id="rId14"/>
    <p:sldId id="503" r:id="rId15"/>
    <p:sldId id="504" r:id="rId16"/>
    <p:sldId id="485" r:id="rId17"/>
    <p:sldId id="486" r:id="rId18"/>
    <p:sldId id="501" r:id="rId19"/>
    <p:sldId id="399" r:id="rId20"/>
    <p:sldId id="510" r:id="rId21"/>
    <p:sldId id="509" r:id="rId22"/>
    <p:sldId id="487" r:id="rId23"/>
    <p:sldId id="488" r:id="rId24"/>
    <p:sldId id="489" r:id="rId25"/>
    <p:sldId id="506" r:id="rId26"/>
    <p:sldId id="507" r:id="rId27"/>
    <p:sldId id="508" r:id="rId28"/>
    <p:sldId id="400" r:id="rId29"/>
    <p:sldId id="450" r:id="rId30"/>
    <p:sldId id="408" r:id="rId31"/>
    <p:sldId id="490" r:id="rId32"/>
    <p:sldId id="415" r:id="rId33"/>
    <p:sldId id="416" r:id="rId34"/>
    <p:sldId id="493" r:id="rId35"/>
    <p:sldId id="496" r:id="rId36"/>
    <p:sldId id="500" r:id="rId37"/>
    <p:sldId id="502" r:id="rId38"/>
    <p:sldId id="479" r:id="rId39"/>
    <p:sldId id="511" r:id="rId40"/>
  </p:sldIdLst>
  <p:sldSz cx="9144000" cy="6858000" type="screen4x3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3" autoAdjust="0"/>
    <p:restoredTop sz="94649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142" y="-84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719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930" y="0"/>
            <a:ext cx="3044719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045"/>
            <a:ext cx="3044719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930" y="8845045"/>
            <a:ext cx="3044719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DB09CD9-662A-4E40-9CED-9B90C7155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3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719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930" y="0"/>
            <a:ext cx="3044719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28" y="4423331"/>
            <a:ext cx="5621020" cy="419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045"/>
            <a:ext cx="3044719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930" y="8845045"/>
            <a:ext cx="3044719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0" tIns="46680" rIns="93360" bIns="46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7F3BD6-722A-450B-BA93-B391E7DD8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A79BF-2DA0-4D41-9B2A-286720B9F33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0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F26B9-817E-41E8-AFCE-FC3A8D7B9F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7725" cy="34925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1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1CE73-DA25-412F-80F6-1ADCD7D65EA7}" type="slidenum">
              <a:rPr lang="en-US"/>
              <a:pPr/>
              <a:t>18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7725" cy="34925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0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8552" indent="-29175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7003" indent="-23340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3804" indent="-23340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00605" indent="-23340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7407" indent="-2334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34208" indent="-2334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01009" indent="-2334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7810" indent="-2334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E7D9F1-9CB7-4254-AE5D-F3ED59BA6FA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7725" cy="34925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64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0213" y="457200"/>
            <a:ext cx="6207125" cy="46561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2628" y="4423331"/>
            <a:ext cx="5621020" cy="419052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604" tIns="45802" rIns="91604" bIns="4580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498B8-2F9B-4F8A-B032-DCB3DBD6C7EC}" type="slidenum">
              <a:rPr lang="en-US"/>
              <a:pPr/>
              <a:t>25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7725" cy="34925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A9F97-3D58-4A76-8D20-094A426C3FC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4CFDD23-4A6E-4490-B9A5-AFD2F9E436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08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533CF-5EBA-4973-A448-49A1D8361B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25C21-3527-4C9D-BFE8-8375871F1A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17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328A-3E08-426C-B822-D4EE530FA3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3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8DC856-C861-447D-933A-AE09D9A0DD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024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D6C18-02B1-4DC0-A063-F0951801CD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51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93E1C-BD8A-4B5A-9E21-1DD2365E16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04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35885-EE17-4821-A1B7-5D69CC01BE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0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28D56-972A-464B-B423-12633C7C98D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0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B1E9F5-40A2-4769-95BE-36696FF5CD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10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899399A-833E-4D35-B99F-8D71ECF9AE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3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89714A-89B2-4A9F-A2A2-B277739123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4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&amp;ehk=l771WQqYrL5Jotce0AEhTQ&amp;r=0&amp;pid=OfficeInsert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81200"/>
            <a:ext cx="7458075" cy="129897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Baskerville" charset="0"/>
                <a:ea typeface="Baskerville" charset="0"/>
                <a:cs typeface="Baskerville" charset="0"/>
              </a:rPr>
              <a:t>Residency Academic Orientation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332" y="4038600"/>
            <a:ext cx="6858000" cy="1033181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Baskerville" charset="0"/>
                <a:ea typeface="Baskerville" charset="0"/>
                <a:cs typeface="Baskerville" charset="0"/>
              </a:rPr>
              <a:t>Spring 2018</a:t>
            </a:r>
            <a:endParaRPr lang="en-US" sz="3400" dirty="0">
              <a:latin typeface="Baskerville" charset="0"/>
              <a:ea typeface="Baskerville" charset="0"/>
              <a:cs typeface="Baskerville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7200"/>
            <a:ext cx="5562600" cy="8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9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00900" cy="14859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Step One: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53" y="1581150"/>
            <a:ext cx="7200900" cy="3581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i="1" dirty="0"/>
              <a:t>Learning Goals and Plan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i="1" dirty="0"/>
              <a:t>Set goals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i="1" dirty="0"/>
              <a:t>Identify objectives – specific work assignment and experiences that you think will help you attain your goals</a:t>
            </a:r>
          </a:p>
          <a:p>
            <a:pPr eaLnBrk="1" hangingPunct="1">
              <a:buNone/>
              <a:defRPr/>
            </a:pPr>
            <a:endParaRPr lang="en-US" sz="3000" dirty="0"/>
          </a:p>
          <a:p>
            <a:pPr marL="0" indent="0" eaLnBrk="1" hangingPunct="1">
              <a:buNone/>
              <a:defRPr/>
            </a:pPr>
            <a:endParaRPr lang="en-US" sz="3000" dirty="0"/>
          </a:p>
          <a:p>
            <a:pPr marL="0" indent="0" eaLnBrk="1" hangingPunct="1"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600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86413"/>
            <a:ext cx="21050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Step One: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05000"/>
            <a:ext cx="7200900" cy="3581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i="1" dirty="0"/>
              <a:t>Learning Goals and Plan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i="1" dirty="0"/>
              <a:t>Set goals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i="1" dirty="0"/>
              <a:t>Identify objectives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i="1" dirty="0"/>
              <a:t>Set benchmarks      </a:t>
            </a:r>
          </a:p>
          <a:p>
            <a:pPr lvl="2">
              <a:defRPr/>
            </a:pPr>
            <a:r>
              <a:rPr lang="en-US" sz="2400" i="1" dirty="0"/>
              <a:t>The measure of whether the goal has been met</a:t>
            </a:r>
          </a:p>
          <a:p>
            <a:pPr eaLnBrk="1" hangingPunct="1">
              <a:buNone/>
              <a:defRPr/>
            </a:pPr>
            <a:endParaRPr lang="en-US" sz="3000" dirty="0"/>
          </a:p>
          <a:p>
            <a:pPr marL="0" indent="0" eaLnBrk="1" hangingPunct="1">
              <a:buNone/>
              <a:defRPr/>
            </a:pPr>
            <a:endParaRPr lang="en-US" sz="3000" dirty="0"/>
          </a:p>
          <a:p>
            <a:pPr marL="0" indent="0" eaLnBrk="1" hangingPunct="1"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600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5" name="Picture 4" descr="&lt;strong&gt;Check Mark&lt;/strong&gt; and Box by babylonica on Deviant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714875"/>
            <a:ext cx="3429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381000"/>
            <a:ext cx="7200900" cy="1485900"/>
          </a:xfrm>
        </p:spPr>
        <p:txBody>
          <a:bodyPr/>
          <a:lstStyle/>
          <a:p>
            <a:r>
              <a:rPr lang="en-US" dirty="0"/>
              <a:t>Example from Student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01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 1:  </a:t>
            </a:r>
            <a:r>
              <a:rPr lang="en-US" sz="2400" b="1" dirty="0"/>
              <a:t>Improve client interviewing skills</a:t>
            </a:r>
          </a:p>
          <a:p>
            <a:pPr marL="630238" lvl="0" indent="-6302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	Objective 1: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Read recommended materials on client interviewing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cs typeface="Arial" charset="0"/>
              </a:rPr>
              <a:t>	</a:t>
            </a:r>
            <a:r>
              <a:rPr lang="en-US" sz="2400" dirty="0"/>
              <a:t>Objective 2: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Observe at least 2 client conferences 	and interviews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ea typeface="Times New Roman" pitchFamily="18" charset="0"/>
                <a:cs typeface="Arial" charset="0"/>
              </a:rPr>
              <a:t>	</a:t>
            </a:r>
            <a:r>
              <a:rPr lang="en-US" sz="2400" dirty="0">
                <a:ea typeface="Times New Roman" pitchFamily="18" charset="0"/>
                <a:cs typeface="Arial" charset="0"/>
              </a:rPr>
              <a:t>Objective 3: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Plan for and </a:t>
            </a:r>
            <a:r>
              <a:rPr lang="en-US" sz="2400" dirty="0">
                <a:ea typeface="Times New Roman" pitchFamily="18" charset="0"/>
                <a:cs typeface="Arial" charset="0"/>
              </a:rPr>
              <a:t>c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onduct at least 2 client 	interviews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ea typeface="Times New Roman" pitchFamily="18" charset="0"/>
                <a:cs typeface="Arial" charset="0"/>
              </a:rPr>
              <a:t>	</a:t>
            </a:r>
            <a:r>
              <a:rPr lang="en-US" sz="2400" dirty="0">
                <a:ea typeface="Times New Roman" pitchFamily="18" charset="0"/>
                <a:cs typeface="Arial" charset="0"/>
              </a:rPr>
              <a:t>Objective 4: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Memorialize interviews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ea typeface="Times New Roman" pitchFamily="18" charset="0"/>
                <a:cs typeface="Arial" charset="0"/>
              </a:rPr>
              <a:t>	Objective 5: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Get feedback</a:t>
            </a:r>
          </a:p>
          <a:p>
            <a:pPr marL="0" indent="0">
              <a:buNone/>
            </a:pPr>
            <a:r>
              <a:rPr lang="en-US" sz="2400" dirty="0"/>
              <a:t>Benchmark for Goal 1: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ea typeface="Times New Roman" pitchFamily="18" charset="0"/>
                <a:cs typeface="Arial" charset="0"/>
              </a:rPr>
              <a:t>	a. Positive feedback from supervisor and, if possible, from clients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ea typeface="Times New Roman" pitchFamily="18" charset="0"/>
                <a:cs typeface="Arial" charset="0"/>
              </a:rPr>
              <a:t>    b. Produce Interviewing Checklist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4788"/>
            <a:ext cx="7200900" cy="1485900"/>
          </a:xfrm>
        </p:spPr>
        <p:txBody>
          <a:bodyPr/>
          <a:lstStyle/>
          <a:p>
            <a:r>
              <a:rPr lang="en-US" dirty="0"/>
              <a:t>Example from Student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63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 2: 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Develop network of professionals in my </a:t>
            </a:r>
            <a:r>
              <a:rPr lang="en-US" sz="2400" b="1" dirty="0" smtClean="0">
                <a:ea typeface="Times New Roman" pitchFamily="18" charset="0"/>
                <a:cs typeface="Arial" charset="0"/>
              </a:rPr>
              <a:t>field</a:t>
            </a:r>
            <a:endParaRPr lang="en-US" sz="2400" b="1" dirty="0">
              <a:ea typeface="Times New Roman" pitchFamily="18" charset="0"/>
              <a:cs typeface="Arial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	Objective 1: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Meet at least 5 lawyers and </a:t>
            </a:r>
            <a:r>
              <a:rPr lang="en-US" sz="2400" b="1" dirty="0" smtClean="0">
                <a:ea typeface="Times New Roman" pitchFamily="18" charset="0"/>
                <a:cs typeface="Arial" charset="0"/>
              </a:rPr>
              <a:t>others in my    field</a:t>
            </a:r>
            <a:endParaRPr lang="en-US" sz="2400" b="1" dirty="0">
              <a:ea typeface="Times New Roman" pitchFamily="18" charset="0"/>
              <a:cs typeface="Arial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ea typeface="Times New Roman" pitchFamily="18" charset="0"/>
                <a:cs typeface="Arial" charset="0"/>
              </a:rPr>
              <a:t> </a:t>
            </a:r>
            <a:r>
              <a:rPr lang="en-US" sz="2400" b="1" dirty="0">
                <a:cs typeface="Arial" charset="0"/>
              </a:rPr>
              <a:t>	</a:t>
            </a:r>
            <a:r>
              <a:rPr lang="en-US" sz="2400" dirty="0"/>
              <a:t>Objective 2: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Ask to attend attorney meetings </a:t>
            </a:r>
            <a:r>
              <a:rPr lang="en-US" sz="2400" b="1" dirty="0" smtClean="0">
                <a:ea typeface="Times New Roman" pitchFamily="18" charset="0"/>
                <a:cs typeface="Arial" charset="0"/>
              </a:rPr>
              <a:t>with my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supervisor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ea typeface="Times New Roman" pitchFamily="18" charset="0"/>
                <a:cs typeface="Arial" charset="0"/>
              </a:rPr>
              <a:t>	</a:t>
            </a:r>
            <a:r>
              <a:rPr lang="en-US" sz="2400" dirty="0">
                <a:ea typeface="Times New Roman" pitchFamily="18" charset="0"/>
                <a:cs typeface="Arial" charset="0"/>
              </a:rPr>
              <a:t>Objective 3: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Develop list of contacts.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ea typeface="Times New Roman" pitchFamily="18" charset="0"/>
                <a:cs typeface="Arial" charset="0"/>
              </a:rPr>
              <a:t>	</a:t>
            </a:r>
            <a:r>
              <a:rPr lang="en-US" sz="2400" dirty="0">
                <a:ea typeface="Times New Roman" pitchFamily="18" charset="0"/>
                <a:cs typeface="Arial" charset="0"/>
              </a:rPr>
              <a:t>Objective 4: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Make favorable impression on others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ea typeface="Times New Roman" pitchFamily="18" charset="0"/>
                <a:cs typeface="Arial" charset="0"/>
              </a:rPr>
              <a:t>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Benchmark for Goal 1: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ea typeface="Times New Roman" pitchFamily="18" charset="0"/>
                <a:cs typeface="Arial" charset="0"/>
              </a:rPr>
              <a:t>a.	List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of contacts who know me and have favorable impression. 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ea typeface="Times New Roman" pitchFamily="18" charset="0"/>
                <a:cs typeface="Arial" charset="0"/>
              </a:rPr>
              <a:t>b.	Have </a:t>
            </a:r>
            <a:r>
              <a:rPr lang="en-US" sz="2400" b="1" dirty="0">
                <a:ea typeface="Times New Roman" pitchFamily="18" charset="0"/>
                <a:cs typeface="Arial" charset="0"/>
              </a:rPr>
              <a:t>at least one lawyer willing to write positive recommendation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35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14" y="1828800"/>
            <a:ext cx="6646372" cy="2694781"/>
          </a:xfrm>
        </p:spPr>
      </p:pic>
    </p:spTree>
    <p:extLst>
      <p:ext uri="{BB962C8B-B14F-4D97-AF65-F5344CB8AC3E}">
        <p14:creationId xmlns:p14="http://schemas.microsoft.com/office/powerpoint/2010/main" val="34992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41" y="126997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Step Two:  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52800"/>
            <a:ext cx="8534400" cy="3505200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  <a:defRPr/>
            </a:pPr>
            <a:r>
              <a:rPr lang="en-US" sz="2800" dirty="0"/>
              <a:t>Hours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/>
              <a:t>	45 hours per credit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/>
              <a:t>		7 credits = 315 hours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/>
              <a:t>		8 credits = 360 hours</a:t>
            </a:r>
          </a:p>
          <a:p>
            <a:pPr marL="457200" lvl="1" indent="0" eaLnBrk="1" hangingPunct="1">
              <a:buNone/>
              <a:defRPr/>
            </a:pPr>
            <a:endParaRPr lang="en-US" sz="2800" dirty="0"/>
          </a:p>
          <a:p>
            <a:pPr marL="457200" lvl="1" indent="0" eaLnBrk="1" hangingPunct="1">
              <a:buNone/>
              <a:defRPr/>
            </a:pPr>
            <a:endParaRPr lang="en-US" sz="2800" dirty="0"/>
          </a:p>
          <a:p>
            <a:pPr marL="457200" lvl="1" indent="0" eaLnBrk="1" hangingPunct="1">
              <a:buNone/>
              <a:defRPr/>
            </a:pPr>
            <a:endParaRPr lang="en-US" dirty="0"/>
          </a:p>
        </p:txBody>
      </p:sp>
      <p:pic>
        <p:nvPicPr>
          <p:cNvPr id="12293" name="Picture 5" descr="Legal_Serv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48161"/>
            <a:ext cx="2597928" cy="184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Fig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00908"/>
            <a:ext cx="22767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41" y="126997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Step Two:  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199" cy="5638801"/>
          </a:xfrm>
        </p:spPr>
        <p:txBody>
          <a:bodyPr>
            <a:normAutofit lnSpcReduction="10000"/>
          </a:bodyPr>
          <a:lstStyle/>
          <a:p>
            <a:pPr marL="457200" lvl="1" indent="0" eaLnBrk="1" hangingPunct="1">
              <a:buNone/>
              <a:defRPr/>
            </a:pPr>
            <a:r>
              <a:rPr lang="en-US" sz="3200" dirty="0"/>
              <a:t>Timekeeping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/>
              <a:t>	General description of tasks with time for each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/>
              <a:t>	Tenths of hour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/>
              <a:t>	Multiple hours for one day</a:t>
            </a:r>
          </a:p>
          <a:p>
            <a:pPr marL="457200" lvl="1" indent="0" eaLnBrk="1" hangingPunct="1">
              <a:buNone/>
              <a:defRPr/>
            </a:pPr>
            <a:endParaRPr lang="en-US" sz="2800" dirty="0"/>
          </a:p>
          <a:p>
            <a:pPr marL="457200" lvl="1" indent="0" eaLnBrk="1" hangingPunct="1">
              <a:buNone/>
              <a:defRPr/>
            </a:pPr>
            <a:r>
              <a:rPr lang="en-US" sz="3200" dirty="0"/>
              <a:t>Example</a:t>
            </a:r>
          </a:p>
          <a:p>
            <a:pPr marL="457200" lvl="1" indent="0">
              <a:buNone/>
              <a:defRPr/>
            </a:pPr>
            <a:r>
              <a:rPr lang="en-US" sz="2800" dirty="0"/>
              <a:t>	7.5 total hours in a day, </a:t>
            </a:r>
          </a:p>
          <a:p>
            <a:pPr marL="1944688" lvl="1" indent="-1487488">
              <a:buNone/>
              <a:tabLst>
                <a:tab pos="1374775" algn="l"/>
              </a:tabLst>
              <a:defRPr/>
            </a:pPr>
            <a:r>
              <a:rPr lang="en-US" sz="2800" dirty="0"/>
              <a:t>	3.5 hours research for attorney X on       housing law</a:t>
            </a:r>
          </a:p>
          <a:p>
            <a:pPr marL="457200" lvl="1" indent="0">
              <a:buNone/>
              <a:defRPr/>
            </a:pPr>
            <a:r>
              <a:rPr lang="en-US" sz="2800" dirty="0"/>
              <a:t>		.8 meeting with attorney X </a:t>
            </a:r>
          </a:p>
          <a:p>
            <a:pPr marL="457200" lvl="1" indent="0">
              <a:buNone/>
              <a:defRPr/>
            </a:pPr>
            <a:r>
              <a:rPr lang="en-US" sz="2800" dirty="0"/>
              <a:t>		.2 email to client</a:t>
            </a:r>
          </a:p>
          <a:p>
            <a:pPr marL="457200" lvl="1" indent="0">
              <a:buNone/>
              <a:defRPr/>
            </a:pPr>
            <a:r>
              <a:rPr lang="en-US" sz="2800" dirty="0"/>
              <a:t>		3 hours draft memorandum</a:t>
            </a:r>
          </a:p>
          <a:p>
            <a:pPr marL="457200" lvl="1" indent="0" eaLnBrk="1" hangingPunct="1">
              <a:buNone/>
              <a:defRPr/>
            </a:pPr>
            <a:endParaRPr lang="en-US" sz="2800" dirty="0"/>
          </a:p>
          <a:p>
            <a:pPr marL="457200" lvl="1" indent="0" eaLnBrk="1" hangingPunct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41" y="126997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Step Two:  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52800"/>
            <a:ext cx="7886700" cy="3707882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en-US" sz="2800" dirty="0"/>
              <a:t>ABA Requirement for Academic Credit: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800" dirty="0"/>
              <a:t>Substantial lawyering experience reasonable similar to the experience of a lawyer advising or representing a client or engaging in other lawyering tasks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800" dirty="0"/>
              <a:t>Under the direct supervision of an attorney or judge</a:t>
            </a:r>
          </a:p>
          <a:p>
            <a:pPr marL="457200" lvl="1" indent="0" eaLnBrk="1" hangingPunct="1">
              <a:buNone/>
              <a:defRPr/>
            </a:pPr>
            <a:endParaRPr lang="en-US" dirty="0"/>
          </a:p>
        </p:txBody>
      </p:sp>
      <p:pic>
        <p:nvPicPr>
          <p:cNvPr id="12293" name="Picture 5" descr="Legal_Serv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48161"/>
            <a:ext cx="2597928" cy="184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Fig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93160"/>
            <a:ext cx="22767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48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/>
            </a:r>
            <a:br>
              <a:rPr lang="en-US" sz="3500" dirty="0"/>
            </a:br>
            <a:r>
              <a:rPr lang="en-US" sz="4000" dirty="0"/>
              <a:t>The Fundamental Tasks of a Lawyer</a:t>
            </a:r>
            <a:br>
              <a:rPr lang="en-US" sz="4000" dirty="0"/>
            </a:br>
            <a:r>
              <a:rPr lang="en-US" sz="4000" dirty="0"/>
              <a:t>			</a:t>
            </a:r>
            <a:r>
              <a:rPr lang="en-US" sz="2000" dirty="0"/>
              <a:t>*</a:t>
            </a:r>
            <a:r>
              <a:rPr lang="en-US" sz="2000" dirty="0" err="1"/>
              <a:t>MacCrate</a:t>
            </a:r>
            <a:r>
              <a:rPr lang="en-US" sz="2000" dirty="0"/>
              <a:t> Report, American Bar Association, 1992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467600" cy="5257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600" dirty="0"/>
              <a:t>Problem Solving</a:t>
            </a:r>
          </a:p>
          <a:p>
            <a:pPr eaLnBrk="1" hangingPunct="1"/>
            <a:r>
              <a:rPr lang="en-US" sz="2600" dirty="0"/>
              <a:t>Legal Analysis and Reasoning</a:t>
            </a:r>
          </a:p>
          <a:p>
            <a:pPr eaLnBrk="1" hangingPunct="1"/>
            <a:r>
              <a:rPr lang="en-US" sz="2600" dirty="0"/>
              <a:t>Factual Investigation</a:t>
            </a:r>
          </a:p>
          <a:p>
            <a:pPr eaLnBrk="1" hangingPunct="1"/>
            <a:r>
              <a:rPr lang="en-US" sz="2600" dirty="0"/>
              <a:t>Legal Research</a:t>
            </a:r>
          </a:p>
          <a:p>
            <a:pPr eaLnBrk="1" hangingPunct="1"/>
            <a:r>
              <a:rPr lang="en-US" sz="2600" dirty="0"/>
              <a:t>Communication</a:t>
            </a:r>
          </a:p>
          <a:p>
            <a:pPr eaLnBrk="1" hangingPunct="1"/>
            <a:r>
              <a:rPr lang="en-US" sz="2600" dirty="0"/>
              <a:t>Counseling</a:t>
            </a:r>
          </a:p>
          <a:p>
            <a:pPr eaLnBrk="1" hangingPunct="1"/>
            <a:r>
              <a:rPr lang="en-US" sz="2600" dirty="0"/>
              <a:t>Negotiation</a:t>
            </a:r>
          </a:p>
          <a:p>
            <a:pPr eaLnBrk="1" hangingPunct="1"/>
            <a:r>
              <a:rPr lang="en-US" sz="2600" dirty="0"/>
              <a:t>Understanding of Options of Litigation and Alternative Dispute Resolution</a:t>
            </a:r>
          </a:p>
          <a:p>
            <a:pPr eaLnBrk="1" hangingPunct="1"/>
            <a:r>
              <a:rPr lang="en-US" sz="2600" dirty="0"/>
              <a:t>Administrative Skills Necessary to Organize and Manage Legal Work Effectively</a:t>
            </a:r>
          </a:p>
          <a:p>
            <a:pPr eaLnBrk="1" hangingPunct="1"/>
            <a:r>
              <a:rPr lang="en-US" sz="2600" dirty="0"/>
              <a:t>Recognizing and Resolving Ethical Dilemmas</a:t>
            </a:r>
          </a:p>
        </p:txBody>
      </p:sp>
    </p:spTree>
    <p:extLst>
      <p:ext uri="{BB962C8B-B14F-4D97-AF65-F5344CB8AC3E}">
        <p14:creationId xmlns:p14="http://schemas.microsoft.com/office/powerpoint/2010/main" val="32433261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get good supervision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b="1" dirty="0"/>
              <a:t>NC Rule of Professional Conduct 1.1 -- Competence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A lawyer shall not handle a legal matter that the lawyer knows or should know he or she is not competent to handle without associating with a lawyer who is competent to handle the matter. </a:t>
            </a:r>
            <a:r>
              <a:rPr lang="en-US" altLang="en-US" sz="2400" b="1" dirty="0"/>
              <a:t>Competent representation requires the legal knowledge, skill, thoroughness, and preparation reasonably necessary for the representation.</a:t>
            </a:r>
            <a:br>
              <a:rPr lang="en-US" altLang="en-US" sz="2400" b="1" dirty="0"/>
            </a:br>
            <a:endParaRPr lang="en-US" altLang="en-US" sz="2400" b="1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</p:txBody>
      </p:sp>
      <p:sp>
        <p:nvSpPr>
          <p:cNvPr id="4" name="Star: 7 Points 3"/>
          <p:cNvSpPr/>
          <p:nvPr/>
        </p:nvSpPr>
        <p:spPr>
          <a:xfrm>
            <a:off x="6858000" y="1143000"/>
            <a:ext cx="2133600" cy="1673225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Ethics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Alert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50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sz="4500" i="1" dirty="0">
                <a:latin typeface="Baskerville" charset="0"/>
                <a:ea typeface="Baskerville" charset="0"/>
                <a:cs typeface="Baskerville" charset="0"/>
              </a:rPr>
              <a:t>Objectives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9200"/>
            <a:ext cx="8362950" cy="5638799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Baskerville" charset="0"/>
                <a:ea typeface="Baskerville" charset="0"/>
                <a:cs typeface="Baskerville" charset="0"/>
              </a:rPr>
              <a:t>Introductions</a:t>
            </a:r>
          </a:p>
          <a:p>
            <a:r>
              <a:rPr lang="en-US" sz="2600" dirty="0">
                <a:latin typeface="Baskerville" charset="0"/>
                <a:ea typeface="Baskerville" charset="0"/>
                <a:cs typeface="Baskerville" charset="0"/>
              </a:rPr>
              <a:t>Understand how a Residency differs from a Paid Internship</a:t>
            </a:r>
          </a:p>
          <a:p>
            <a:r>
              <a:rPr lang="en-US" sz="2600" dirty="0">
                <a:latin typeface="Baskerville" charset="0"/>
                <a:ea typeface="Baskerville" charset="0"/>
                <a:cs typeface="Baskerville" charset="0"/>
              </a:rPr>
              <a:t>Understand different components of the Residency Course</a:t>
            </a:r>
          </a:p>
          <a:p>
            <a:pPr lvl="1"/>
            <a:r>
              <a:rPr lang="en-US" sz="2600" dirty="0">
                <a:latin typeface="Baskerville" charset="0"/>
                <a:ea typeface="Baskerville" charset="0"/>
                <a:cs typeface="Baskerville" charset="0"/>
              </a:rPr>
              <a:t>Fieldwork requirements</a:t>
            </a:r>
          </a:p>
          <a:p>
            <a:pPr lvl="2"/>
            <a:r>
              <a:rPr lang="en-US" sz="2200" dirty="0">
                <a:latin typeface="Baskerville" charset="0"/>
                <a:ea typeface="Baskerville" charset="0"/>
                <a:cs typeface="Baskerville" charset="0"/>
              </a:rPr>
              <a:t>Ethical responsibilities</a:t>
            </a:r>
          </a:p>
          <a:p>
            <a:pPr lvl="1"/>
            <a:r>
              <a:rPr lang="en-US" sz="2600" dirty="0">
                <a:latin typeface="Baskerville" charset="0"/>
                <a:ea typeface="Baskerville" charset="0"/>
                <a:cs typeface="Baskerville" charset="0"/>
              </a:rPr>
              <a:t>Learning from Experience</a:t>
            </a:r>
          </a:p>
          <a:p>
            <a:pPr lvl="2"/>
            <a:r>
              <a:rPr lang="en-US" sz="2200" dirty="0">
                <a:latin typeface="Baskerville" charset="0"/>
                <a:ea typeface="Baskerville" charset="0"/>
                <a:cs typeface="Baskerville" charset="0"/>
              </a:rPr>
              <a:t>Goal-setting </a:t>
            </a:r>
          </a:p>
          <a:p>
            <a:pPr lvl="2"/>
            <a:r>
              <a:rPr lang="en-US" sz="2200" dirty="0">
                <a:latin typeface="Baskerville" charset="0"/>
                <a:ea typeface="Baskerville" charset="0"/>
                <a:cs typeface="Baskerville" charset="0"/>
              </a:rPr>
              <a:t>Reflection</a:t>
            </a:r>
          </a:p>
          <a:p>
            <a:pPr lvl="2"/>
            <a:r>
              <a:rPr lang="en-US" sz="2200" dirty="0">
                <a:latin typeface="Baskerville" charset="0"/>
                <a:ea typeface="Baskerville" charset="0"/>
                <a:cs typeface="Baskerville" charset="0"/>
              </a:rPr>
              <a:t>Feedback and Assessment</a:t>
            </a:r>
          </a:p>
          <a:p>
            <a:pPr lvl="2"/>
            <a:r>
              <a:rPr lang="en-US" sz="2200" dirty="0">
                <a:latin typeface="Baskerville" charset="0"/>
                <a:ea typeface="Baskerville" charset="0"/>
                <a:cs typeface="Baskerville" charset="0"/>
              </a:rPr>
              <a:t>Coaching</a:t>
            </a:r>
          </a:p>
          <a:p>
            <a:r>
              <a:rPr lang="en-US" sz="2800" dirty="0">
                <a:latin typeface="Baskerville" charset="0"/>
                <a:ea typeface="Baskerville" charset="0"/>
                <a:cs typeface="Baskerville" charset="0"/>
              </a:rPr>
              <a:t>Understand when and how to ask for help</a:t>
            </a:r>
          </a:p>
          <a:p>
            <a:endParaRPr lang="en-US" sz="3000" dirty="0">
              <a:latin typeface="Baskerville" charset="0"/>
              <a:ea typeface="Baskerville" charset="0"/>
              <a:cs typeface="Baskerv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92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6200"/>
            <a:ext cx="5177008" cy="665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76200" y="457200"/>
            <a:ext cx="2286000" cy="1371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Make sure you understand assignments from the beginning!</a:t>
            </a:r>
            <a:endParaRPr lang="en-US" sz="2400" dirty="0"/>
          </a:p>
        </p:txBody>
      </p:sp>
      <p:sp>
        <p:nvSpPr>
          <p:cNvPr id="4" name="Rounded Rectangle 1"/>
          <p:cNvSpPr/>
          <p:nvPr/>
        </p:nvSpPr>
        <p:spPr>
          <a:xfrm>
            <a:off x="6781800" y="5029200"/>
            <a:ext cx="2286000" cy="1371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REMEMBER</a:t>
            </a:r>
          </a:p>
          <a:p>
            <a:pPr algn="ctr"/>
            <a:r>
              <a:rPr lang="en-US" dirty="0"/>
              <a:t>Elon Law Librarians are available to help with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4147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dirty="0"/>
              <a:t>Seek feedback on all assignments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In a timely manner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Set appointment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Be prepared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Ask for examples when not clear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Keep the lines of communication open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/>
              <a:t>Be appreciative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344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ask for Feedback or Clarification When . . . .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You think that your supervisor is not as engaged as you would expect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You see body language or passive behavior that gives you a clue that something may be wrong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You have something specific you’re working to improve</a:t>
            </a:r>
          </a:p>
        </p:txBody>
      </p:sp>
    </p:spTree>
    <p:extLst>
      <p:ext uri="{BB962C8B-B14F-4D97-AF65-F5344CB8AC3E}">
        <p14:creationId xmlns:p14="http://schemas.microsoft.com/office/powerpoint/2010/main" val="32154739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81200"/>
            <a:ext cx="5710812" cy="25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325562"/>
          </a:xfrm>
        </p:spPr>
        <p:txBody>
          <a:bodyPr/>
          <a:lstStyle/>
          <a:p>
            <a:pPr eaLnBrk="1" hangingPunct="1">
              <a:defRPr/>
            </a:pPr>
            <a:r>
              <a:rPr lang="en-US" sz="4100" dirty="0"/>
              <a:t>Step Three:  Reflect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229600" cy="31242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Give Meaning to Observations and Experiences</a:t>
            </a:r>
          </a:p>
          <a:p>
            <a:pPr lvl="1" eaLnBrk="1" hangingPunct="1">
              <a:buNone/>
              <a:defRPr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3000" dirty="0"/>
          </a:p>
        </p:txBody>
      </p:sp>
      <p:pic>
        <p:nvPicPr>
          <p:cNvPr id="4" name="Picture 4" descr="MPj018283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133128"/>
            <a:ext cx="1527175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Fig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295400"/>
            <a:ext cx="1594952" cy="181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  </a:t>
            </a:r>
            <a:br>
              <a:rPr lang="en-US" sz="3500" dirty="0"/>
            </a:br>
            <a:r>
              <a:rPr lang="en-US" sz="3500" dirty="0"/>
              <a:t/>
            </a:r>
            <a:br>
              <a:rPr lang="en-US" sz="3500" dirty="0"/>
            </a:br>
            <a:r>
              <a:rPr lang="en-US" sz="4000" dirty="0"/>
              <a:t>The Best Lawyers are Reflective Lawyers</a:t>
            </a:r>
            <a:endParaRPr lang="en-US" sz="3500" dirty="0"/>
          </a:p>
        </p:txBody>
      </p:sp>
      <p:pic>
        <p:nvPicPr>
          <p:cNvPr id="10" name="Picture 4" descr="MPj04330930000[1]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31242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6" name="Picture 4" descr="MCDD01492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826793" y="3936207"/>
            <a:ext cx="17764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7" name="WordArt 5"/>
          <p:cNvSpPr>
            <a:spLocks noChangeArrowheads="1" noChangeShapeType="1" noTextEdit="1"/>
          </p:cNvSpPr>
          <p:nvPr/>
        </p:nvSpPr>
        <p:spPr bwMode="auto">
          <a:xfrm>
            <a:off x="5181600" y="3276600"/>
            <a:ext cx="838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b="1" kern="10" dirty="0">
                <a:ln w="9525">
                  <a:noFill/>
                  <a:round/>
                  <a:headEnd/>
                  <a:tailEnd/>
                </a:ln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Do</a:t>
            </a:r>
          </a:p>
        </p:txBody>
      </p:sp>
      <p:sp>
        <p:nvSpPr>
          <p:cNvPr id="187398" name="WordArt 6"/>
          <p:cNvSpPr>
            <a:spLocks noChangeArrowheads="1" noChangeShapeType="1" noTextEdit="1"/>
          </p:cNvSpPr>
          <p:nvPr/>
        </p:nvSpPr>
        <p:spPr bwMode="auto">
          <a:xfrm>
            <a:off x="7162800" y="4648200"/>
            <a:ext cx="1143000" cy="342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b="1" kern="10">
                <a:ln w="9525">
                  <a:noFill/>
                  <a:round/>
                  <a:headEnd/>
                  <a:tailEnd/>
                </a:ln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Reflect</a:t>
            </a:r>
          </a:p>
        </p:txBody>
      </p:sp>
      <p:sp>
        <p:nvSpPr>
          <p:cNvPr id="187399" name="WordArt 7"/>
          <p:cNvSpPr>
            <a:spLocks noChangeArrowheads="1" noChangeShapeType="1" noTextEdit="1"/>
          </p:cNvSpPr>
          <p:nvPr/>
        </p:nvSpPr>
        <p:spPr bwMode="auto">
          <a:xfrm>
            <a:off x="5029200" y="6172200"/>
            <a:ext cx="1371600" cy="342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b="1" kern="10">
                <a:ln w="9525">
                  <a:noFill/>
                  <a:round/>
                  <a:headEnd/>
                  <a:tailEnd/>
                </a:ln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Integrate</a:t>
            </a:r>
          </a:p>
        </p:txBody>
      </p:sp>
      <p:sp>
        <p:nvSpPr>
          <p:cNvPr id="187400" name="WordArt 8"/>
          <p:cNvSpPr>
            <a:spLocks noChangeArrowheads="1" noChangeShapeType="1" noTextEdit="1"/>
          </p:cNvSpPr>
          <p:nvPr/>
        </p:nvSpPr>
        <p:spPr bwMode="auto">
          <a:xfrm>
            <a:off x="3505200" y="4724400"/>
            <a:ext cx="9144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b="1" kern="10">
                <a:ln w="9525">
                  <a:noFill/>
                  <a:round/>
                  <a:headEnd/>
                  <a:tailEnd/>
                </a:ln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Plan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Reflection for Lawyers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4343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600" dirty="0"/>
              <a:t>  A process for developing professional knowledge, expertise, and judgment</a:t>
            </a:r>
          </a:p>
        </p:txBody>
      </p:sp>
      <p:pic>
        <p:nvPicPr>
          <p:cNvPr id="5124" name="Picture 5" descr="MPj04286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2971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324350" y="3276600"/>
            <a:ext cx="4743450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Building expertise is a process of adjustments</a:t>
            </a:r>
          </a:p>
          <a:p>
            <a:pPr marL="457200" lvl="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“Each step you take </a:t>
            </a:r>
            <a:r>
              <a:rPr lang="en-US" sz="2800" i="1" dirty="0">
                <a:solidFill>
                  <a:prstClr val="black"/>
                </a:solidFill>
                <a:latin typeface="Calibri" panose="020F0502020204030204"/>
              </a:rPr>
              <a:t>builds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on your experience and </a:t>
            </a:r>
            <a:r>
              <a:rPr lang="en-US" sz="2800" i="1" dirty="0">
                <a:solidFill>
                  <a:prstClr val="black"/>
                </a:solidFill>
                <a:latin typeface="Calibri" panose="020F0502020204030204"/>
              </a:rPr>
              <a:t>builds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your experience.” 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935162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Tools to Aid Reflection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Weekly Learning Journal</a:t>
            </a:r>
          </a:p>
          <a:p>
            <a:r>
              <a:rPr lang="en-US" sz="2800" dirty="0"/>
              <a:t>Feedback from Site Supervisor</a:t>
            </a:r>
          </a:p>
          <a:p>
            <a:r>
              <a:rPr lang="en-US" sz="2800" dirty="0"/>
              <a:t>Self-Assessment</a:t>
            </a:r>
          </a:p>
          <a:p>
            <a:r>
              <a:rPr lang="en-US" sz="2800" dirty="0"/>
              <a:t>Coaching from Faculty Supervisor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67941" name="Picture 5" descr="Farmland Preservation Too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735806"/>
            <a:ext cx="2438400" cy="2179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05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5400" dirty="0"/>
              <a:t>Reflective Lawyering Tool: </a:t>
            </a:r>
          </a:p>
        </p:txBody>
      </p:sp>
      <p:sp>
        <p:nvSpPr>
          <p:cNvPr id="12291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025"/>
            <a:r>
              <a:rPr lang="en-US" sz="3600" dirty="0"/>
              <a:t>The Learning Journal</a:t>
            </a:r>
          </a:p>
        </p:txBody>
      </p:sp>
      <p:pic>
        <p:nvPicPr>
          <p:cNvPr id="12292" name="Picture 2" descr="C:\Users\cadcock\AppData\Local\Microsoft\Windows\Temporary Internet Files\Content.IE5\PL10Q3QK\MPj043946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288" y="3843337"/>
            <a:ext cx="350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7044"/>
            <a:ext cx="7734300" cy="221684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Role of Journaling in Learning 				</a:t>
            </a:r>
            <a:r>
              <a:rPr lang="en-US" sz="2700" dirty="0"/>
              <a:t>*Benjamin Bloom on mastery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Enables complex inquiry</a:t>
            </a:r>
          </a:p>
          <a:p>
            <a:r>
              <a:rPr lang="en-US" sz="2800" dirty="0"/>
              <a:t>Writing creates knowledge</a:t>
            </a:r>
          </a:p>
          <a:p>
            <a:r>
              <a:rPr lang="en-US" sz="2800" dirty="0"/>
              <a:t>Memorializes reflection on experience</a:t>
            </a:r>
          </a:p>
          <a:p>
            <a:r>
              <a:rPr lang="en-US" sz="2800" dirty="0"/>
              <a:t>Therapeutic</a:t>
            </a:r>
          </a:p>
          <a:p>
            <a:r>
              <a:rPr lang="en-US" sz="2800" dirty="0"/>
              <a:t>Enhances observation skills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7815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askerville Old Face" panose="02020602080505020303" pitchFamily="18" charset="0"/>
              </a:rPr>
              <a:t>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askerville Old Face" panose="02020602080505020303" pitchFamily="18" charset="0"/>
              </a:rPr>
              <a:t>Where you will be working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Baskerville Old Face" panose="02020602080505020303" pitchFamily="18" charset="0"/>
              </a:rPr>
              <a:t>What you will be doing</a:t>
            </a:r>
          </a:p>
        </p:txBody>
      </p:sp>
    </p:spTree>
    <p:extLst>
      <p:ext uri="{BB962C8B-B14F-4D97-AF65-F5344CB8AC3E}">
        <p14:creationId xmlns:p14="http://schemas.microsoft.com/office/powerpoint/2010/main" val="356254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7"/>
            <a:ext cx="8058150" cy="1325563"/>
          </a:xfrm>
        </p:spPr>
        <p:txBody>
          <a:bodyPr/>
          <a:lstStyle/>
          <a:p>
            <a:r>
              <a:rPr lang="en-US" dirty="0"/>
              <a:t>Residency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239000" cy="4419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Begin with Prompts</a:t>
            </a:r>
          </a:p>
          <a:p>
            <a:pPr lvl="1"/>
            <a:r>
              <a:rPr lang="en-US" sz="2800" dirty="0"/>
              <a:t>record your own thoughts, ideas, responses and reactions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other reflections</a:t>
            </a:r>
          </a:p>
          <a:p>
            <a:pPr lvl="1"/>
            <a:r>
              <a:rPr lang="en-US" sz="2800" dirty="0"/>
              <a:t>Accomplishments, challenges, observations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Should reach a deeper level of understanding through process of analyzing questions and experiences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524000" y="2743200"/>
            <a:ext cx="685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/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147" name="AutoShape 5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Rule 1.6: Confidentiality of Information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485900"/>
            <a:ext cx="7200900" cy="3581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3300" dirty="0"/>
              <a:t>A lawyer shall not reveal </a:t>
            </a:r>
            <a:r>
              <a:rPr lang="en-US" altLang="en-US" sz="3300" b="1" dirty="0"/>
              <a:t>information acquired during the professional relationship with a client </a:t>
            </a:r>
            <a:r>
              <a:rPr lang="en-US" altLang="en-US" sz="3300" dirty="0"/>
              <a:t>unless</a:t>
            </a:r>
          </a:p>
          <a:p>
            <a:r>
              <a:rPr lang="en-US" altLang="en-US" sz="3300" dirty="0"/>
              <a:t>Client’s informed consent to disclosure </a:t>
            </a:r>
          </a:p>
          <a:p>
            <a:r>
              <a:rPr lang="en-US" altLang="en-US" sz="3300" dirty="0"/>
              <a:t>Impliedly authorized to carry out representation</a:t>
            </a:r>
          </a:p>
          <a:p>
            <a:r>
              <a:rPr lang="en-US" altLang="en-US" sz="3300" dirty="0"/>
              <a:t>Stated exceptions in 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300" b="1" dirty="0"/>
              <a:t> </a:t>
            </a:r>
          </a:p>
        </p:txBody>
      </p:sp>
      <p:sp>
        <p:nvSpPr>
          <p:cNvPr id="2" name="Star: 7 Points 1"/>
          <p:cNvSpPr/>
          <p:nvPr/>
        </p:nvSpPr>
        <p:spPr>
          <a:xfrm>
            <a:off x="6381750" y="4252002"/>
            <a:ext cx="2133600" cy="1920198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Ethics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Alert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“Shop Talk”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3152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Unless told otherwise by supervising attorney</a:t>
            </a:r>
          </a:p>
          <a:p>
            <a:pPr eaLnBrk="1" hangingPunct="1"/>
            <a:r>
              <a:rPr lang="en-US" altLang="en-US" sz="2800" dirty="0"/>
              <a:t>Avoid disclosure of identifying client information.  Take context into account. </a:t>
            </a:r>
          </a:p>
          <a:p>
            <a:pPr eaLnBrk="1" hangingPunct="1"/>
            <a:r>
              <a:rPr lang="en-US" altLang="en-US" sz="2800" dirty="0"/>
              <a:t>Couch problems in hypothetical questions</a:t>
            </a:r>
          </a:p>
        </p:txBody>
      </p:sp>
    </p:spTree>
    <p:extLst>
      <p:ext uri="{BB962C8B-B14F-4D97-AF65-F5344CB8AC3E}">
        <p14:creationId xmlns:p14="http://schemas.microsoft.com/office/powerpoint/2010/main" val="418065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6774804" cy="2848769"/>
          </a:xfrm>
        </p:spPr>
      </p:pic>
    </p:spTree>
    <p:extLst>
      <p:ext uri="{BB962C8B-B14F-4D97-AF65-F5344CB8AC3E}">
        <p14:creationId xmlns:p14="http://schemas.microsoft.com/office/powerpoint/2010/main" val="3611491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Stage Four of Learning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Integrate &amp; Improve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39147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676400"/>
            <a:ext cx="2967037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058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70" y="457200"/>
            <a:ext cx="5827031" cy="679839"/>
          </a:xfrm>
        </p:spPr>
        <p:txBody>
          <a:bodyPr>
            <a:normAutofit/>
          </a:bodyPr>
          <a:lstStyle/>
          <a:p>
            <a:r>
              <a:rPr lang="en-US" sz="4000" dirty="0"/>
              <a:t>Academic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543800" cy="4114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Orientation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Two Faculty-Resident Conferences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Two Affinity </a:t>
            </a:r>
            <a:r>
              <a:rPr lang="en-US" sz="2800" dirty="0"/>
              <a:t>Group Meetings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Mid-Term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Evaluation by Site Supervisor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Site and Faculty Supervisors Conference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Final Evaluation by Site Supervisor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495800" y="5181600"/>
            <a:ext cx="2971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WEB-EX</a:t>
            </a:r>
          </a:p>
        </p:txBody>
      </p:sp>
    </p:spTree>
    <p:extLst>
      <p:ext uri="{BB962C8B-B14F-4D97-AF65-F5344CB8AC3E}">
        <p14:creationId xmlns:p14="http://schemas.microsoft.com/office/powerpoint/2010/main" val="17904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685" y="799702"/>
            <a:ext cx="7772400" cy="1828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sz="3600" dirty="0"/>
              <a:t>How does a Residency Differ from a Paid Internship? (Other than not getting paid.)</a:t>
            </a:r>
            <a:endParaRPr lang="en-US" sz="3400" b="1" dirty="0"/>
          </a:p>
        </p:txBody>
      </p:sp>
      <p:pic>
        <p:nvPicPr>
          <p:cNvPr id="6148" name="Picture 4" descr="MPj017857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449" y="3008458"/>
            <a:ext cx="16716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MPj039935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819400"/>
            <a:ext cx="2989263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MCj0398403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24415"/>
            <a:ext cx="196532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609600"/>
            <a:ext cx="7696200" cy="2057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700" dirty="0"/>
              <a:t/>
            </a:r>
            <a:br>
              <a:rPr lang="en-US" sz="3700" dirty="0"/>
            </a:br>
            <a:r>
              <a:rPr lang="en-US" dirty="0"/>
              <a:t>A Residency is Focused on YOUR LEARNING </a:t>
            </a:r>
            <a:r>
              <a:rPr lang="en-US" sz="3700" dirty="0"/>
              <a:t/>
            </a:r>
            <a:br>
              <a:rPr lang="en-US" sz="3700" dirty="0"/>
            </a:br>
            <a:r>
              <a:rPr lang="en-US" sz="3700" dirty="0"/>
              <a:t/>
            </a:r>
            <a:br>
              <a:rPr lang="en-US" sz="3700" dirty="0"/>
            </a:br>
            <a:endParaRPr lang="en-US" sz="370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95600"/>
            <a:ext cx="28575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009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700" dirty="0"/>
              <a:t>Desired Learning Outcomes of Residency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/>
              <a:t>Lawyering Tasks – Complete basic lawyering tasks in a timely fashion and in the context of professional environment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Problem Solving – Handle basic legal problems arising from novel facts in a structured environment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Communication – Expand and refine written and oral communication skills in the context of professional environment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Judgment – Think strategically to respond to a legal problem in a structured environment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Ethics – Demonstrate understanding of ethical obligation in the representation of a client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Professionalism – Develop professional and ethical relationship with colleagues, clients and supervisors</a:t>
            </a:r>
          </a:p>
        </p:txBody>
      </p:sp>
    </p:spTree>
    <p:extLst>
      <p:ext uri="{BB962C8B-B14F-4D97-AF65-F5344CB8AC3E}">
        <p14:creationId xmlns:p14="http://schemas.microsoft.com/office/powerpoint/2010/main" val="2608706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ig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429000"/>
            <a:ext cx="2209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09728" cy="285273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/>
              <a:t>Learning from Experience:  </a:t>
            </a:r>
            <a:br>
              <a:rPr lang="en-US" dirty="0"/>
            </a:br>
            <a:r>
              <a:rPr lang="en-US" dirty="0"/>
              <a:t>The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Step One: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59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200" i="1" dirty="0"/>
              <a:t>Learning Goals and Plan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i="1" dirty="0"/>
              <a:t>Set goals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i="1" dirty="0"/>
              <a:t>Identify objectives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800" i="1" dirty="0"/>
              <a:t>Set benchmarks</a:t>
            </a:r>
          </a:p>
          <a:p>
            <a:pPr>
              <a:defRPr/>
            </a:pPr>
            <a:r>
              <a:rPr lang="en-US" sz="3200" i="1" dirty="0"/>
              <a:t>Complete in consultation with Site Supervisor and Faculty Supervisor</a:t>
            </a:r>
          </a:p>
          <a:p>
            <a:pPr lvl="1"/>
            <a:r>
              <a:rPr lang="en-US" sz="2800" dirty="0"/>
              <a:t>Draft plan</a:t>
            </a:r>
          </a:p>
          <a:p>
            <a:pPr lvl="1"/>
            <a:r>
              <a:rPr lang="en-US" sz="2800" dirty="0"/>
              <a:t>Review it with Site Supervisor</a:t>
            </a:r>
          </a:p>
          <a:p>
            <a:pPr lvl="1"/>
            <a:r>
              <a:rPr lang="en-US" sz="2800" dirty="0"/>
              <a:t>Revise it</a:t>
            </a:r>
          </a:p>
          <a:p>
            <a:pPr lvl="1"/>
            <a:r>
              <a:rPr lang="en-US" sz="2800" dirty="0"/>
              <a:t>Upload to TWEN and review with Faculty Supervisor</a:t>
            </a:r>
          </a:p>
          <a:p>
            <a:pPr lvl="1"/>
            <a:r>
              <a:rPr lang="en-US" sz="2800" dirty="0"/>
              <a:t>Revise it </a:t>
            </a:r>
          </a:p>
          <a:p>
            <a:pPr lvl="1"/>
            <a:r>
              <a:rPr lang="en-US" sz="2800" dirty="0"/>
              <a:t>Upload to TWEN</a:t>
            </a:r>
            <a:endParaRPr lang="en-US" i="1" dirty="0"/>
          </a:p>
          <a:p>
            <a:pPr eaLnBrk="1" hangingPunct="1">
              <a:buNone/>
              <a:defRPr/>
            </a:pPr>
            <a:endParaRPr lang="en-US" sz="3000" dirty="0"/>
          </a:p>
          <a:p>
            <a:pPr marL="0" indent="0" eaLnBrk="1" hangingPunct="1">
              <a:buNone/>
              <a:defRPr/>
            </a:pPr>
            <a:endParaRPr lang="en-US" sz="3000" dirty="0"/>
          </a:p>
          <a:p>
            <a:pPr marL="0" indent="0" eaLnBrk="1" hangingPunct="1"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600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5" name="Picture 5" descr="MCj023330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980" y="304800"/>
            <a:ext cx="1760538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Step One: 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82000" cy="5181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/>
              <a:t>How to identify individual goals</a:t>
            </a:r>
          </a:p>
          <a:p>
            <a:pPr lvl="1">
              <a:defRPr/>
            </a:pPr>
            <a:r>
              <a:rPr lang="en-US" sz="2600" dirty="0"/>
              <a:t>What do you want to do with your law degree? </a:t>
            </a:r>
          </a:p>
          <a:p>
            <a:pPr lvl="1" eaLnBrk="1" hangingPunct="1">
              <a:defRPr/>
            </a:pPr>
            <a:r>
              <a:rPr lang="en-US" sz="2600" dirty="0"/>
              <a:t>What are the essential lawyering competencies (knowledge, skills and values) necessary for accomplishing your career goals? </a:t>
            </a:r>
          </a:p>
          <a:p>
            <a:pPr lvl="1">
              <a:defRPr/>
            </a:pPr>
            <a:r>
              <a:rPr lang="en-US" sz="2600" dirty="0"/>
              <a:t>Where are you currently in developing these competencies?  </a:t>
            </a:r>
          </a:p>
          <a:p>
            <a:pPr lvl="2"/>
            <a:r>
              <a:rPr lang="en-US" dirty="0"/>
              <a:t>Which skills do you or other perceive as your weakest and in the most need of further development?  </a:t>
            </a:r>
          </a:p>
          <a:p>
            <a:pPr lvl="2"/>
            <a:r>
              <a:rPr lang="en-US" dirty="0"/>
              <a:t>Which skills are you least likely to acquire in your other courses in law school?  </a:t>
            </a:r>
            <a:endParaRPr lang="en-US" sz="2200" dirty="0"/>
          </a:p>
          <a:p>
            <a:pPr lvl="1">
              <a:defRPr/>
            </a:pPr>
            <a:r>
              <a:rPr lang="en-US" sz="2600" dirty="0"/>
              <a:t>What opportunities do your residency give you to improve on these competencies?  </a:t>
            </a:r>
          </a:p>
          <a:p>
            <a:pPr lvl="1"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endParaRPr lang="en-US" sz="3000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aculty - Teaching Materials" ma:contentTypeID="0x010100D40BD9D1F7E88D4FA926BB7AC8D7470500B2B89F3DB0499E4E8D213DAF853CB513" ma:contentTypeVersion="6" ma:contentTypeDescription="" ma:contentTypeScope="" ma:versionID="f98794553ecd86abf2023334aa626a5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4e40deff02e42f501fe778d1fa87e1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9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0" nillable="true" ma:displayName="Expiration Date" ma:hidden="true" ma:internalName="_dlc_ExpireDat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ExpireDateSaved xmlns="http://schemas.microsoft.com/sharepoint/v3" xsi:nil="true"/>
    <_dlc_ExpireDate xmlns="http://schemas.microsoft.com/sharepoint/v3">2013-10-23T16:55:57+00:00</_dlc_ExpireDat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368C88-4C58-4DF3-BC86-6A3BD7954BD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7CB20B-67FA-4971-BCF6-9A3797123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809BD8-C0C5-4781-B8CF-E53B9465329E}">
  <ds:schemaRefs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92D7EF7C-13FF-46DF-A074-C156893C8D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7523</TotalTime>
  <Words>788</Words>
  <Application>Microsoft Office PowerPoint</Application>
  <PresentationFormat>On-screen Show (4:3)</PresentationFormat>
  <Paragraphs>209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Baskerville</vt:lpstr>
      <vt:lpstr>Baskerville Old Face</vt:lpstr>
      <vt:lpstr>Calibri</vt:lpstr>
      <vt:lpstr>Franklin Gothic Book</vt:lpstr>
      <vt:lpstr>Times New Roman</vt:lpstr>
      <vt:lpstr>Wingdings</vt:lpstr>
      <vt:lpstr>Wingdings 2</vt:lpstr>
      <vt:lpstr>Crop</vt:lpstr>
      <vt:lpstr>Residency Academic Orientation</vt:lpstr>
      <vt:lpstr>Objectives for Today</vt:lpstr>
      <vt:lpstr>INTRODUCTIONS</vt:lpstr>
      <vt:lpstr>   </vt:lpstr>
      <vt:lpstr> A Residency is Focused on YOUR LEARNING   </vt:lpstr>
      <vt:lpstr>Desired Learning Outcomes of Residency </vt:lpstr>
      <vt:lpstr>Learning from Experience:   The Process</vt:lpstr>
      <vt:lpstr>Step One: Plan</vt:lpstr>
      <vt:lpstr>Step One:  Plan</vt:lpstr>
      <vt:lpstr>Step One: Plan</vt:lpstr>
      <vt:lpstr>Step One: Plan</vt:lpstr>
      <vt:lpstr>Example from Student A</vt:lpstr>
      <vt:lpstr>Example from Student A</vt:lpstr>
      <vt:lpstr>Resource</vt:lpstr>
      <vt:lpstr>Step Two:  Do </vt:lpstr>
      <vt:lpstr>Step Two:  Do </vt:lpstr>
      <vt:lpstr>Step Two:  Do </vt:lpstr>
      <vt:lpstr> The Fundamental Tasks of a Lawyer    *MacCrate Report, American Bar Association, 1992    </vt:lpstr>
      <vt:lpstr>How to get good supervision</vt:lpstr>
      <vt:lpstr>PowerPoint Presentation</vt:lpstr>
      <vt:lpstr>Seek feedback on all assignments</vt:lpstr>
      <vt:lpstr>Also ask for Feedback or Clarification When . . . . </vt:lpstr>
      <vt:lpstr>Resource</vt:lpstr>
      <vt:lpstr>Step Three:  Reflect</vt:lpstr>
      <vt:lpstr>    The Best Lawyers are Reflective Lawyers</vt:lpstr>
      <vt:lpstr>Reflection for Lawyers</vt:lpstr>
      <vt:lpstr> Tools to Aid Reflection</vt:lpstr>
      <vt:lpstr>Reflective Lawyering Tool: </vt:lpstr>
      <vt:lpstr> The Role of Journaling in Learning     *Benjamin Bloom on mastery learning   </vt:lpstr>
      <vt:lpstr>Residency Journal Entry</vt:lpstr>
      <vt:lpstr>Rule 1.6: Confidentiality of Information</vt:lpstr>
      <vt:lpstr>“Shop Talk”</vt:lpstr>
      <vt:lpstr>Resource</vt:lpstr>
      <vt:lpstr>Stage Four of Learning</vt:lpstr>
      <vt:lpstr>Academic Schedule</vt:lpstr>
    </vt:vector>
  </TitlesOfParts>
  <Company>Brooklyn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Francis Chin</dc:creator>
  <cp:lastModifiedBy>Anne Grier</cp:lastModifiedBy>
  <cp:revision>149</cp:revision>
  <cp:lastPrinted>2017-01-03T21:41:23Z</cp:lastPrinted>
  <dcterms:created xsi:type="dcterms:W3CDTF">2007-10-05T15:55:18Z</dcterms:created>
  <dcterms:modified xsi:type="dcterms:W3CDTF">2018-04-05T18:31:01Z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0x010100D40BD9D1F7E88D4FA926BB7AC8D7470500B2B89F3DB0499E4E8D213DAF853CB513</vt:lpwstr>
  </property>
  <property fmtid="{D5CDD505-2E9C-101B-9397-08002B2CF9AE}" pid="3" name="Order">
    <vt:r8>243600</vt:r8>
  </property>
  <property fmtid="{D5CDD505-2E9C-101B-9397-08002B2CF9AE}" pid="4" name="Project Name">
    <vt:lpwstr>externship</vt:lpwstr>
  </property>
  <property fmtid="{D5CDD505-2E9C-101B-9397-08002B2CF9AE}" pid="5" name="_dlc_policyId">
    <vt:lpwstr>0x010100D40BD9D1F7E88D4FA926BB7AC8D74705|-1002292729</vt:lpwstr>
  </property>
  <property fmtid="{D5CDD505-2E9C-101B-9397-08002B2CF9AE}" pid="6" name="ItemRetentionFormula">
    <vt:lpwstr>&lt;formula id="Microsoft.Office.RecordsManagement.PolicyFeatures.Expiration.Formula.BuiltIn"&gt;&lt;number&gt;14&lt;/number&gt;&lt;property&gt;Modified&lt;/property&gt;&lt;propertyId&gt;28cf69c5-fa48-462a-b5cd-27b6f9d2bd5f&lt;/propertyId&gt;&lt;period&gt;days&lt;/period&gt;&lt;/formula&gt;</vt:lpwstr>
  </property>
</Properties>
</file>