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86"/>
        <p:guide pos="38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7" name="Group 56"/>
          <p:cNvGrpSpPr/>
          <p:nvPr/>
        </p:nvGrpSpPr>
        <p:grpSpPr>
          <a:xfrm>
            <a:off x="27940" y="779780"/>
            <a:ext cx="11259820" cy="5186045"/>
            <a:chOff x="44" y="1228"/>
            <a:chExt cx="17732" cy="8167"/>
          </a:xfrm>
        </p:grpSpPr>
        <p:sp>
          <p:nvSpPr>
            <p:cNvPr id="4" name="Text Box 3"/>
            <p:cNvSpPr txBox="1"/>
            <p:nvPr/>
          </p:nvSpPr>
          <p:spPr>
            <a:xfrm>
              <a:off x="14820" y="4448"/>
              <a:ext cx="2957" cy="1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r>
                <a:rPr lang="pt-PT" altLang="en-US"/>
                <a:t>Diminuição de trabalhadores</a:t>
              </a:r>
              <a:endParaRPr lang="pt-PT" altLang="en-US"/>
            </a:p>
          </p:txBody>
        </p:sp>
        <p:sp>
          <p:nvSpPr>
            <p:cNvPr id="5" name="Text Box 4"/>
            <p:cNvSpPr txBox="1"/>
            <p:nvPr/>
          </p:nvSpPr>
          <p:spPr>
            <a:xfrm>
              <a:off x="2109" y="8379"/>
              <a:ext cx="2092" cy="1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r>
                <a:rPr lang="pt-PT" altLang="en-US"/>
                <a:t>Eventos externos</a:t>
              </a:r>
              <a:endParaRPr lang="pt-PT" altLang="en-US"/>
            </a:p>
          </p:txBody>
        </p:sp>
        <p:sp>
          <p:nvSpPr>
            <p:cNvPr id="6" name="Text Box 5"/>
            <p:cNvSpPr txBox="1"/>
            <p:nvPr/>
          </p:nvSpPr>
          <p:spPr>
            <a:xfrm>
              <a:off x="5119" y="8597"/>
              <a:ext cx="2957" cy="5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r>
                <a:rPr lang="pt-PT" altLang="en-US"/>
                <a:t>Trabalhadores</a:t>
              </a:r>
              <a:endParaRPr lang="pt-PT" altLang="en-US"/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2109" y="1228"/>
              <a:ext cx="2957" cy="5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r>
                <a:rPr lang="pt-PT" altLang="en-US"/>
                <a:t>Empregadores</a:t>
              </a:r>
              <a:endParaRPr lang="pt-PT" altLang="en-US"/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5643" y="1228"/>
              <a:ext cx="1854" cy="5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r>
                <a:rPr lang="pt-PT" altLang="en-US"/>
                <a:t>Métodos</a:t>
              </a:r>
              <a:endParaRPr lang="pt-PT" altLang="en-US"/>
            </a:p>
          </p:txBody>
        </p:sp>
        <p:cxnSp>
          <p:nvCxnSpPr>
            <p:cNvPr id="9" name="Straight Arrow Connector 8"/>
            <p:cNvCxnSpPr>
              <a:endCxn id="4" idx="1"/>
            </p:cNvCxnSpPr>
            <p:nvPr/>
          </p:nvCxnSpPr>
          <p:spPr>
            <a:xfrm flipV="1">
              <a:off x="1163" y="4956"/>
              <a:ext cx="13657" cy="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5" idx="0"/>
            </p:cNvCxnSpPr>
            <p:nvPr/>
          </p:nvCxnSpPr>
          <p:spPr>
            <a:xfrm flipV="1">
              <a:off x="3155" y="4970"/>
              <a:ext cx="1296" cy="3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7" idx="2"/>
            </p:cNvCxnSpPr>
            <p:nvPr/>
          </p:nvCxnSpPr>
          <p:spPr>
            <a:xfrm>
              <a:off x="3588" y="1808"/>
              <a:ext cx="845" cy="31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6" idx="0"/>
            </p:cNvCxnSpPr>
            <p:nvPr/>
          </p:nvCxnSpPr>
          <p:spPr>
            <a:xfrm flipV="1">
              <a:off x="6598" y="4951"/>
              <a:ext cx="1048" cy="36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8" idx="2"/>
            </p:cNvCxnSpPr>
            <p:nvPr/>
          </p:nvCxnSpPr>
          <p:spPr>
            <a:xfrm>
              <a:off x="6570" y="1808"/>
              <a:ext cx="1058" cy="31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 Box 13"/>
            <p:cNvSpPr txBox="1"/>
            <p:nvPr/>
          </p:nvSpPr>
          <p:spPr>
            <a:xfrm>
              <a:off x="1705" y="5464"/>
              <a:ext cx="203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pt-PT" altLang="en-US"/>
                <a:t>COVID-19</a:t>
              </a:r>
              <a:endParaRPr lang="pt-PT" altLang="en-US"/>
            </a:p>
          </p:txBody>
        </p:sp>
        <p:sp>
          <p:nvSpPr>
            <p:cNvPr id="15" name="Text Box 14"/>
            <p:cNvSpPr txBox="1"/>
            <p:nvPr/>
          </p:nvSpPr>
          <p:spPr>
            <a:xfrm>
              <a:off x="452" y="2185"/>
              <a:ext cx="2859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pt-PT" altLang="en-US"/>
                <a:t>Desmotivação</a:t>
              </a:r>
              <a:endParaRPr lang="pt-PT" altLang="en-US"/>
            </a:p>
          </p:txBody>
        </p:sp>
        <p:sp>
          <p:nvSpPr>
            <p:cNvPr id="16" name="Text Box 15"/>
            <p:cNvSpPr txBox="1"/>
            <p:nvPr/>
          </p:nvSpPr>
          <p:spPr>
            <a:xfrm>
              <a:off x="699" y="3099"/>
              <a:ext cx="261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pt-PT" altLang="en-US"/>
                <a:t>Salário baixo</a:t>
              </a:r>
              <a:endParaRPr lang="pt-PT" altLang="en-US"/>
            </a:p>
          </p:txBody>
        </p:sp>
        <p:sp>
          <p:nvSpPr>
            <p:cNvPr id="17" name="Text Box 16"/>
            <p:cNvSpPr txBox="1"/>
            <p:nvPr/>
          </p:nvSpPr>
          <p:spPr>
            <a:xfrm>
              <a:off x="44" y="4027"/>
              <a:ext cx="3923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pt-PT" altLang="en-US"/>
                <a:t>Mal comportamento</a:t>
              </a:r>
              <a:endParaRPr lang="pt-PT" altLang="en-US"/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4128" y="2410"/>
              <a:ext cx="2470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PT" altLang="en-US"/>
                <a:t>Sobrecarga de trabalho</a:t>
              </a:r>
              <a:endParaRPr lang="pt-PT" altLang="en-US"/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4451" y="3679"/>
              <a:ext cx="2604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PT" altLang="en-US"/>
                <a:t>Prazos muito curtos</a:t>
              </a:r>
              <a:endParaRPr lang="pt-PT" altLang="en-US"/>
            </a:p>
          </p:txBody>
        </p:sp>
        <p:sp>
          <p:nvSpPr>
            <p:cNvPr id="20" name="Text Box 19"/>
            <p:cNvSpPr txBox="1"/>
            <p:nvPr/>
          </p:nvSpPr>
          <p:spPr>
            <a:xfrm>
              <a:off x="1051" y="6221"/>
              <a:ext cx="2260" cy="1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PT" altLang="en-US"/>
                <a:t>Falta de procura de serviços</a:t>
              </a:r>
              <a:endParaRPr lang="pt-PT" altLang="en-US"/>
            </a:p>
          </p:txBody>
        </p:sp>
        <p:sp>
          <p:nvSpPr>
            <p:cNvPr id="21" name="Text Box 20"/>
            <p:cNvSpPr txBox="1"/>
            <p:nvPr/>
          </p:nvSpPr>
          <p:spPr>
            <a:xfrm>
              <a:off x="4264" y="5306"/>
              <a:ext cx="288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PT" altLang="en-US"/>
                <a:t>Desmotivação</a:t>
              </a:r>
              <a:endParaRPr lang="pt-PT" altLang="en-US"/>
            </a:p>
          </p:txBody>
        </p:sp>
        <p:sp>
          <p:nvSpPr>
            <p:cNvPr id="22" name="Text Box 21"/>
            <p:cNvSpPr txBox="1"/>
            <p:nvPr/>
          </p:nvSpPr>
          <p:spPr>
            <a:xfrm>
              <a:off x="3967" y="6221"/>
              <a:ext cx="29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pt-PT" altLang="en-US"/>
                <a:t>Salários baixos</a:t>
              </a:r>
              <a:endParaRPr lang="pt-PT" altLang="en-US"/>
            </a:p>
          </p:txBody>
        </p:sp>
        <p:sp>
          <p:nvSpPr>
            <p:cNvPr id="23" name="Text Box 22"/>
            <p:cNvSpPr txBox="1"/>
            <p:nvPr/>
          </p:nvSpPr>
          <p:spPr>
            <a:xfrm>
              <a:off x="3737" y="6801"/>
              <a:ext cx="2984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pt-PT" altLang="en-US"/>
                <a:t>Falta de tempo</a:t>
              </a:r>
              <a:endParaRPr lang="pt-PT" altLang="en-US"/>
            </a:p>
          </p:txBody>
        </p:sp>
        <p:sp>
          <p:nvSpPr>
            <p:cNvPr id="26" name="Text Box 25"/>
            <p:cNvSpPr txBox="1"/>
            <p:nvPr/>
          </p:nvSpPr>
          <p:spPr>
            <a:xfrm>
              <a:off x="9786" y="1228"/>
              <a:ext cx="1854" cy="5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r>
                <a:rPr lang="pt-PT" altLang="en-US"/>
                <a:t>Local</a:t>
              </a:r>
              <a:endParaRPr lang="pt-PT" altLang="en-US"/>
            </a:p>
          </p:txBody>
        </p:sp>
        <p:sp>
          <p:nvSpPr>
            <p:cNvPr id="27" name="Text Box 26"/>
            <p:cNvSpPr txBox="1"/>
            <p:nvPr/>
          </p:nvSpPr>
          <p:spPr>
            <a:xfrm>
              <a:off x="9972" y="8597"/>
              <a:ext cx="1854" cy="5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r>
                <a:rPr lang="pt-PT" altLang="en-US"/>
                <a:t>Clientes</a:t>
              </a:r>
              <a:endParaRPr lang="pt-PT" altLang="en-US"/>
            </a:p>
          </p:txBody>
        </p:sp>
        <p:cxnSp>
          <p:nvCxnSpPr>
            <p:cNvPr id="28" name="Straight Connector 27"/>
            <p:cNvCxnSpPr>
              <a:stCxn id="27" idx="0"/>
            </p:cNvCxnSpPr>
            <p:nvPr/>
          </p:nvCxnSpPr>
          <p:spPr>
            <a:xfrm flipV="1">
              <a:off x="10899" y="4914"/>
              <a:ext cx="896" cy="36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6" idx="2"/>
            </p:cNvCxnSpPr>
            <p:nvPr/>
          </p:nvCxnSpPr>
          <p:spPr>
            <a:xfrm>
              <a:off x="10713" y="1808"/>
              <a:ext cx="1063" cy="3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 Box 29"/>
            <p:cNvSpPr txBox="1"/>
            <p:nvPr/>
          </p:nvSpPr>
          <p:spPr>
            <a:xfrm>
              <a:off x="7990" y="2185"/>
              <a:ext cx="19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PT" altLang="en-US"/>
                <a:t>Excesso de ruídos</a:t>
              </a:r>
              <a:endParaRPr lang="pt-PT" altLang="en-US"/>
            </a:p>
          </p:txBody>
        </p:sp>
        <p:sp>
          <p:nvSpPr>
            <p:cNvPr id="31" name="Text Box 30"/>
            <p:cNvSpPr txBox="1"/>
            <p:nvPr/>
          </p:nvSpPr>
          <p:spPr>
            <a:xfrm>
              <a:off x="8076" y="3591"/>
              <a:ext cx="2845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PT" altLang="en-US"/>
                <a:t>Tira concentração</a:t>
              </a:r>
              <a:endParaRPr lang="pt-PT" altLang="en-US"/>
            </a:p>
          </p:txBody>
        </p:sp>
        <p:sp>
          <p:nvSpPr>
            <p:cNvPr id="32" name="Text Box 31"/>
            <p:cNvSpPr txBox="1"/>
            <p:nvPr/>
          </p:nvSpPr>
          <p:spPr>
            <a:xfrm>
              <a:off x="12233" y="1228"/>
              <a:ext cx="1854" cy="5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r>
                <a:rPr lang="pt-PT" altLang="en-US"/>
                <a:t>Material</a:t>
              </a:r>
              <a:endParaRPr lang="pt-PT" altLang="en-US"/>
            </a:p>
          </p:txBody>
        </p:sp>
        <p:cxnSp>
          <p:nvCxnSpPr>
            <p:cNvPr id="33" name="Straight Connector 32"/>
            <p:cNvCxnSpPr>
              <a:stCxn id="32" idx="2"/>
            </p:cNvCxnSpPr>
            <p:nvPr/>
          </p:nvCxnSpPr>
          <p:spPr>
            <a:xfrm>
              <a:off x="13160" y="1808"/>
              <a:ext cx="1064" cy="3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 Box 33"/>
            <p:cNvSpPr txBox="1"/>
            <p:nvPr/>
          </p:nvSpPr>
          <p:spPr>
            <a:xfrm>
              <a:off x="11308" y="1967"/>
              <a:ext cx="1970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PT" altLang="en-US"/>
                <a:t>Sem internet</a:t>
              </a:r>
              <a:endParaRPr lang="pt-PT" altLang="en-US"/>
            </a:p>
          </p:txBody>
        </p:sp>
        <p:sp>
          <p:nvSpPr>
            <p:cNvPr id="35" name="Text Box 34"/>
            <p:cNvSpPr txBox="1"/>
            <p:nvPr/>
          </p:nvSpPr>
          <p:spPr>
            <a:xfrm>
              <a:off x="11640" y="3389"/>
              <a:ext cx="2145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PT" altLang="en-US"/>
                <a:t>Sem máquinas</a:t>
              </a:r>
              <a:endParaRPr lang="pt-PT" altLang="en-US"/>
            </a:p>
          </p:txBody>
        </p:sp>
        <p:sp>
          <p:nvSpPr>
            <p:cNvPr id="36" name="Text Box 35"/>
            <p:cNvSpPr txBox="1"/>
            <p:nvPr/>
          </p:nvSpPr>
          <p:spPr>
            <a:xfrm>
              <a:off x="8498" y="5464"/>
              <a:ext cx="2304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PT" altLang="en-US"/>
                <a:t>Queda na procura</a:t>
              </a:r>
              <a:endParaRPr lang="pt-PT" altLang="en-US"/>
            </a:p>
          </p:txBody>
        </p:sp>
        <p:sp>
          <p:nvSpPr>
            <p:cNvPr id="37" name="Text Box 36"/>
            <p:cNvSpPr txBox="1"/>
            <p:nvPr/>
          </p:nvSpPr>
          <p:spPr>
            <a:xfrm>
              <a:off x="8093" y="6801"/>
              <a:ext cx="2190" cy="1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PT" altLang="en-US"/>
                <a:t>Aumento dos preços</a:t>
              </a:r>
              <a:endParaRPr lang="pt-PT" altLang="en-US"/>
            </a:p>
          </p:txBody>
        </p:sp>
        <p:cxnSp>
          <p:nvCxnSpPr>
            <p:cNvPr id="38" name="Straight Connector 37"/>
            <p:cNvCxnSpPr>
              <a:stCxn id="15" idx="3"/>
            </p:cNvCxnSpPr>
            <p:nvPr/>
          </p:nvCxnSpPr>
          <p:spPr>
            <a:xfrm flipV="1">
              <a:off x="3311" y="2466"/>
              <a:ext cx="430" cy="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16" idx="3"/>
            </p:cNvCxnSpPr>
            <p:nvPr/>
          </p:nvCxnSpPr>
          <p:spPr>
            <a:xfrm flipV="1">
              <a:off x="3311" y="3381"/>
              <a:ext cx="692" cy="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17" idx="3"/>
            </p:cNvCxnSpPr>
            <p:nvPr/>
          </p:nvCxnSpPr>
          <p:spPr>
            <a:xfrm flipV="1">
              <a:off x="3967" y="4316"/>
              <a:ext cx="297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14" idx="3"/>
            </p:cNvCxnSpPr>
            <p:nvPr/>
          </p:nvCxnSpPr>
          <p:spPr>
            <a:xfrm>
              <a:off x="3737" y="5754"/>
              <a:ext cx="3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20" idx="3"/>
            </p:cNvCxnSpPr>
            <p:nvPr/>
          </p:nvCxnSpPr>
          <p:spPr>
            <a:xfrm>
              <a:off x="3311" y="6947"/>
              <a:ext cx="356" cy="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18" idx="3"/>
            </p:cNvCxnSpPr>
            <p:nvPr/>
          </p:nvCxnSpPr>
          <p:spPr>
            <a:xfrm flipV="1">
              <a:off x="6598" y="2914"/>
              <a:ext cx="320" cy="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19" idx="3"/>
            </p:cNvCxnSpPr>
            <p:nvPr/>
          </p:nvCxnSpPr>
          <p:spPr>
            <a:xfrm flipV="1">
              <a:off x="7055" y="4185"/>
              <a:ext cx="311" cy="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21" idx="3"/>
              <a:endCxn id="21" idx="3"/>
            </p:cNvCxnSpPr>
            <p:nvPr/>
          </p:nvCxnSpPr>
          <p:spPr>
            <a:xfrm>
              <a:off x="7148" y="5596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endCxn id="21" idx="3"/>
            </p:cNvCxnSpPr>
            <p:nvPr/>
          </p:nvCxnSpPr>
          <p:spPr>
            <a:xfrm flipH="1">
              <a:off x="7148" y="5586"/>
              <a:ext cx="312" cy="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22" idx="3"/>
            </p:cNvCxnSpPr>
            <p:nvPr/>
          </p:nvCxnSpPr>
          <p:spPr>
            <a:xfrm flipV="1">
              <a:off x="6955" y="6502"/>
              <a:ext cx="224" cy="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23" idx="3"/>
            </p:cNvCxnSpPr>
            <p:nvPr/>
          </p:nvCxnSpPr>
          <p:spPr>
            <a:xfrm flipV="1">
              <a:off x="6721" y="7081"/>
              <a:ext cx="309" cy="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30" idx="3"/>
            </p:cNvCxnSpPr>
            <p:nvPr/>
          </p:nvCxnSpPr>
          <p:spPr>
            <a:xfrm flipV="1">
              <a:off x="9972" y="2690"/>
              <a:ext cx="1038" cy="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31" idx="3"/>
            </p:cNvCxnSpPr>
            <p:nvPr/>
          </p:nvCxnSpPr>
          <p:spPr>
            <a:xfrm flipV="1">
              <a:off x="10921" y="4092"/>
              <a:ext cx="556" cy="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36" idx="3"/>
            </p:cNvCxnSpPr>
            <p:nvPr/>
          </p:nvCxnSpPr>
          <p:spPr>
            <a:xfrm>
              <a:off x="10802" y="5972"/>
              <a:ext cx="712" cy="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37" idx="3"/>
            </p:cNvCxnSpPr>
            <p:nvPr/>
          </p:nvCxnSpPr>
          <p:spPr>
            <a:xfrm>
              <a:off x="10283" y="7527"/>
              <a:ext cx="858" cy="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12953" y="2447"/>
              <a:ext cx="4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13103" y="3699"/>
              <a:ext cx="691" cy="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348</Words>
  <Application>WPS Presentation</Application>
  <PresentationFormat>宽屏</PresentationFormat>
  <Paragraphs>48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SimSun</vt:lpstr>
      <vt:lpstr>Wingdings</vt:lpstr>
      <vt:lpstr>DejaVu Sans</vt:lpstr>
      <vt:lpstr>Arial Unicode MS</vt:lpstr>
      <vt:lpstr>Arial Black</vt:lpstr>
      <vt:lpstr>微软雅黑</vt:lpstr>
      <vt:lpstr>Droid Sans Fallback</vt:lpstr>
      <vt:lpstr>SimSun</vt:lpstr>
      <vt:lpstr>MT Extra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8</cp:revision>
  <dcterms:created xsi:type="dcterms:W3CDTF">2020-06-28T16:58:06Z</dcterms:created>
  <dcterms:modified xsi:type="dcterms:W3CDTF">2020-06-28T16:58:06Z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