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60" r:id="rId7"/>
    <p:sldId id="259" r:id="rId8"/>
    <p:sldId id="264" r:id="rId9"/>
    <p:sldId id="265" r:id="rId10"/>
    <p:sldId id="261" r:id="rId11"/>
    <p:sldId id="263" r:id="rId12"/>
    <p:sldId id="266" r:id="rId13"/>
    <p:sldId id="271" r:id="rId14"/>
    <p:sldId id="272" r:id="rId15"/>
    <p:sldId id="269" r:id="rId16"/>
    <p:sldId id="262" r:id="rId17"/>
    <p:sldId id="258" r:id="rId18"/>
    <p:sldId id="270" r:id="rId19"/>
    <p:sldId id="273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74" r:id="rId30"/>
    <p:sldId id="275" r:id="rId31"/>
    <p:sldId id="276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55C"/>
    <a:srgbClr val="4A5F52"/>
    <a:srgbClr val="42555D"/>
    <a:srgbClr val="000066"/>
    <a:srgbClr val="AF0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2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6DF49-30DB-4844-90E1-B3A15E08FA94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B3289-51B8-4B93-816A-1AED8A85626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2171700"/>
            <a:ext cx="9144000" cy="2514600"/>
          </a:xfrm>
        </p:spPr>
        <p:txBody>
          <a:bodyPr anchor="b"/>
          <a:lstStyle>
            <a:lvl1pPr algn="ctr">
              <a:defRPr sz="6000"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99514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002323"/>
          </a:xfrm>
          <a:prstGeom prst="rect">
            <a:avLst/>
          </a:prstGeom>
          <a:solidFill>
            <a:srgbClr val="AF0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15909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00000"/>
              </a:lnSpc>
              <a:spcAft>
                <a:spcPts val="0"/>
              </a:spcAft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Centro Paula Souza</a:t>
            </a:r>
            <a:endParaRPr lang="pt-BR" sz="2000" b="1" dirty="0">
              <a:solidFill>
                <a:schemeClr val="bg1"/>
              </a:solidFill>
              <a:effectLst/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  <a:p>
            <a:pPr indent="449580" algn="ctr">
              <a:lnSpc>
                <a:spcPct val="100000"/>
              </a:lnSpc>
              <a:spcAft>
                <a:spcPts val="0"/>
              </a:spcAft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Faculdade de Tecnologia de Ribeirão Preto</a:t>
            </a:r>
            <a:endParaRPr lang="pt-BR" sz="2000" b="1" dirty="0">
              <a:solidFill>
                <a:schemeClr val="bg1"/>
              </a:solidFill>
              <a:effectLst/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  <p:pic>
        <p:nvPicPr>
          <p:cNvPr id="10" name="Picture 2" descr="Resultado de imagem para logo fatec ribeirao pret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4" b="26191"/>
          <a:stretch>
            <a:fillRect/>
          </a:stretch>
        </p:blipFill>
        <p:spPr bwMode="auto">
          <a:xfrm>
            <a:off x="10183517" y="1002322"/>
            <a:ext cx="200848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 descr="Uma imagem contendo preto, vermelho, homem, desenho&#10;&#10;Descrição gerada automaticamente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t="8546" r="68806" b="17093"/>
          <a:stretch>
            <a:fillRect/>
          </a:stretch>
        </p:blipFill>
        <p:spPr>
          <a:xfrm>
            <a:off x="86264" y="54530"/>
            <a:ext cx="836761" cy="926889"/>
          </a:xfrm>
          <a:prstGeom prst="rect">
            <a:avLst/>
          </a:prstGeom>
        </p:spPr>
      </p:pic>
      <p:sp>
        <p:nvSpPr>
          <p:cNvPr id="15" name="CaixaDeTexto 14"/>
          <p:cNvSpPr txBox="1"/>
          <p:nvPr userDrawn="1"/>
        </p:nvSpPr>
        <p:spPr>
          <a:xfrm>
            <a:off x="9800073" y="247450"/>
            <a:ext cx="200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Engenharia de</a:t>
            </a:r>
            <a:endParaRPr lang="pt-BR" sz="14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  <a:p>
            <a:pPr algn="r"/>
            <a:r>
              <a:rPr lang="pt-BR" sz="14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Software</a:t>
            </a:r>
            <a:endParaRPr lang="pt-BR" sz="14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877017" y="124030"/>
            <a:ext cx="2622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Análise e</a:t>
            </a:r>
            <a:endParaRPr lang="pt-BR" sz="14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  <a:p>
            <a:pPr algn="l"/>
            <a:r>
              <a:rPr lang="pt-BR" sz="14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Desenvolvimento </a:t>
            </a:r>
            <a:endParaRPr lang="pt-BR" sz="14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  <a:p>
            <a:pPr algn="l"/>
            <a:r>
              <a:rPr lang="pt-BR" sz="14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de Sistemas</a:t>
            </a:r>
            <a:endParaRPr lang="pt-BR" sz="14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  <p:sp>
        <p:nvSpPr>
          <p:cNvPr id="21" name="Retângulo 20"/>
          <p:cNvSpPr/>
          <p:nvPr userDrawn="1"/>
        </p:nvSpPr>
        <p:spPr>
          <a:xfrm>
            <a:off x="11693425" y="15511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II</a:t>
            </a:r>
            <a:endParaRPr lang="pt-BR" sz="40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2171700"/>
            <a:ext cx="9144000" cy="2514600"/>
          </a:xfrm>
        </p:spPr>
        <p:txBody>
          <a:bodyPr anchor="b"/>
          <a:lstStyle>
            <a:lvl1pPr algn="ctr">
              <a:defRPr sz="6000"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99514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002323"/>
          </a:xfrm>
          <a:prstGeom prst="rect">
            <a:avLst/>
          </a:prstGeom>
          <a:solidFill>
            <a:srgbClr val="AF0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15909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00000"/>
              </a:lnSpc>
              <a:spcAft>
                <a:spcPts val="0"/>
              </a:spcAft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Centro Paula Souza</a:t>
            </a:r>
            <a:endParaRPr lang="pt-BR" sz="2000" b="1" dirty="0">
              <a:solidFill>
                <a:schemeClr val="bg1"/>
              </a:solidFill>
              <a:effectLst/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  <a:p>
            <a:pPr indent="449580" algn="ctr">
              <a:lnSpc>
                <a:spcPct val="100000"/>
              </a:lnSpc>
              <a:spcAft>
                <a:spcPts val="0"/>
              </a:spcAft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Faculdade de Tecnologia de Ribeirão Preto</a:t>
            </a:r>
            <a:endParaRPr lang="pt-BR" sz="2000" b="1" dirty="0">
              <a:solidFill>
                <a:schemeClr val="bg1"/>
              </a:solidFill>
              <a:effectLst/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  <p:pic>
        <p:nvPicPr>
          <p:cNvPr id="10" name="Picture 2" descr="Resultado de imagem para logo fatec ribeirao pret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4" b="26191"/>
          <a:stretch>
            <a:fillRect/>
          </a:stretch>
        </p:blipFill>
        <p:spPr bwMode="auto">
          <a:xfrm>
            <a:off x="10183517" y="1002322"/>
            <a:ext cx="200848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 descr="Uma imagem contendo preto, vermelho, homem, desenho&#10;&#10;Descrição gerada automaticamente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t="8546" r="68806" b="17093"/>
          <a:stretch>
            <a:fillRect/>
          </a:stretch>
        </p:blipFill>
        <p:spPr>
          <a:xfrm>
            <a:off x="86264" y="54530"/>
            <a:ext cx="836761" cy="926889"/>
          </a:xfrm>
          <a:prstGeom prst="rect">
            <a:avLst/>
          </a:prstGeom>
        </p:spPr>
      </p:pic>
      <p:sp>
        <p:nvSpPr>
          <p:cNvPr id="15" name="CaixaDeTexto 14"/>
          <p:cNvSpPr txBox="1"/>
          <p:nvPr userDrawn="1"/>
        </p:nvSpPr>
        <p:spPr>
          <a:xfrm>
            <a:off x="9800073" y="247450"/>
            <a:ext cx="200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Engenharia de</a:t>
            </a:r>
            <a:endParaRPr lang="pt-BR" sz="14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  <a:p>
            <a:pPr algn="r"/>
            <a:r>
              <a:rPr lang="pt-BR" sz="14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Software</a:t>
            </a:r>
            <a:endParaRPr lang="pt-BR" sz="14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877017" y="124030"/>
            <a:ext cx="2622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Análise e</a:t>
            </a:r>
            <a:endParaRPr lang="pt-BR" sz="14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  <a:p>
            <a:pPr algn="l"/>
            <a:r>
              <a:rPr lang="pt-BR" sz="14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Desenvolvimento </a:t>
            </a:r>
            <a:endParaRPr lang="pt-BR" sz="14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  <a:p>
            <a:pPr algn="l"/>
            <a:r>
              <a:rPr lang="pt-BR" sz="14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de Sistemas</a:t>
            </a:r>
            <a:endParaRPr lang="pt-BR" sz="14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  <p:sp>
        <p:nvSpPr>
          <p:cNvPr id="21" name="Retângulo 20"/>
          <p:cNvSpPr/>
          <p:nvPr userDrawn="1"/>
        </p:nvSpPr>
        <p:spPr>
          <a:xfrm>
            <a:off x="11693425" y="15511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II</a:t>
            </a:r>
            <a:endParaRPr lang="pt-BR" sz="40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198408" y="966363"/>
            <a:ext cx="11844067" cy="5806868"/>
          </a:xfrm>
        </p:spPr>
        <p:txBody>
          <a:bodyPr>
            <a:normAutofit/>
          </a:bodyPr>
          <a:lstStyle>
            <a:lvl1pPr>
              <a:defRPr sz="3200"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1pPr>
            <a:lvl2pPr>
              <a:defRPr sz="3200"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2pPr>
            <a:lvl3pPr>
              <a:defRPr sz="2800"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3pPr>
            <a:lvl4pPr>
              <a:defRPr sz="2000"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4pPr>
            <a:lvl5pPr>
              <a:defRPr sz="2000"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863002"/>
          </a:xfrm>
          <a:solidFill>
            <a:srgbClr val="AF0917"/>
          </a:solidFill>
        </p:spPr>
        <p:txBody>
          <a:bodyPr>
            <a:normAutofit/>
          </a:bodyPr>
          <a:lstStyle>
            <a:lvl1pPr marL="179705">
              <a:defRPr sz="3200">
                <a:solidFill>
                  <a:schemeClr val="bg1">
                    <a:lumMod val="95000"/>
                  </a:schemeClr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250392" y="6408106"/>
            <a:ext cx="2743200" cy="365125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02B1BF5-08E2-42C1-849C-8554D249F78C}" type="slidenum">
              <a:rPr lang="pt-BR" smtClean="0"/>
            </a:fld>
            <a:endParaRPr lang="pt-BR" dirty="0"/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9800073" y="195694"/>
            <a:ext cx="200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0" dirty="0">
                <a:solidFill>
                  <a:schemeClr val="bg1">
                    <a:lumMod val="95000"/>
                  </a:schemeClr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Engenharia de</a:t>
            </a:r>
            <a:endParaRPr lang="pt-BR" sz="1400" b="0" dirty="0">
              <a:solidFill>
                <a:schemeClr val="bg1">
                  <a:lumMod val="95000"/>
                </a:schemeClr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  <a:p>
            <a:pPr algn="r"/>
            <a:r>
              <a:rPr lang="pt-BR" sz="1400" b="0" dirty="0">
                <a:solidFill>
                  <a:schemeClr val="bg1">
                    <a:lumMod val="95000"/>
                  </a:schemeClr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Software</a:t>
            </a:r>
            <a:endParaRPr lang="pt-BR" sz="1400" b="0" dirty="0">
              <a:solidFill>
                <a:schemeClr val="bg1">
                  <a:lumMod val="95000"/>
                </a:schemeClr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11693425" y="103361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0" dirty="0">
                <a:solidFill>
                  <a:schemeClr val="bg1">
                    <a:lumMod val="95000"/>
                  </a:schemeClr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II</a:t>
            </a:r>
            <a:endParaRPr lang="pt-BR" sz="4000" b="0" dirty="0">
              <a:solidFill>
                <a:schemeClr val="bg1">
                  <a:lumMod val="95000"/>
                </a:schemeClr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10054" y="4383636"/>
            <a:ext cx="11571891" cy="2017165"/>
          </a:xfrm>
        </p:spPr>
        <p:txBody>
          <a:bodyPr anchor="b"/>
          <a:lstStyle>
            <a:lvl1pPr>
              <a:defRPr sz="6000">
                <a:solidFill>
                  <a:srgbClr val="4A555C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4162918"/>
          </a:xfrm>
          <a:prstGeom prst="rect">
            <a:avLst/>
          </a:prstGeom>
          <a:solidFill>
            <a:srgbClr val="AF0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9800073" y="247450"/>
            <a:ext cx="200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Engenharia de</a:t>
            </a:r>
            <a:endParaRPr lang="pt-BR" sz="14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  <a:p>
            <a:pPr algn="r"/>
            <a:r>
              <a:rPr lang="pt-BR" sz="14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Software</a:t>
            </a:r>
            <a:endParaRPr lang="pt-BR" sz="14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11693425" y="15511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II</a:t>
            </a:r>
            <a:endParaRPr lang="pt-BR" sz="40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198408" y="966363"/>
            <a:ext cx="11844067" cy="5806868"/>
          </a:xfrm>
        </p:spPr>
        <p:txBody>
          <a:bodyPr>
            <a:normAutofit/>
          </a:bodyPr>
          <a:lstStyle>
            <a:lvl1pPr>
              <a:defRPr sz="3200"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1pPr>
            <a:lvl2pPr>
              <a:defRPr sz="3200"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2pPr>
            <a:lvl3pPr>
              <a:defRPr sz="2800"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3pPr>
            <a:lvl4pPr>
              <a:defRPr sz="2000"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4pPr>
            <a:lvl5pPr>
              <a:defRPr sz="2000"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863002"/>
          </a:xfrm>
          <a:solidFill>
            <a:srgbClr val="AF0917"/>
          </a:solidFill>
        </p:spPr>
        <p:txBody>
          <a:bodyPr>
            <a:normAutofit/>
          </a:bodyPr>
          <a:lstStyle>
            <a:lvl1pPr marL="179705">
              <a:defRPr sz="3200">
                <a:solidFill>
                  <a:schemeClr val="bg1">
                    <a:lumMod val="95000"/>
                  </a:schemeClr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250392" y="6408106"/>
            <a:ext cx="2743200" cy="365125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02B1BF5-08E2-42C1-849C-8554D249F78C}" type="slidenum">
              <a:rPr lang="pt-BR" smtClean="0"/>
            </a:fld>
            <a:endParaRPr lang="pt-BR" dirty="0"/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9800073" y="195694"/>
            <a:ext cx="200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0" dirty="0">
                <a:solidFill>
                  <a:schemeClr val="bg1">
                    <a:lumMod val="95000"/>
                  </a:schemeClr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Engenharia de</a:t>
            </a:r>
            <a:endParaRPr lang="pt-BR" sz="1400" b="0" dirty="0">
              <a:solidFill>
                <a:schemeClr val="bg1">
                  <a:lumMod val="95000"/>
                </a:schemeClr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  <a:p>
            <a:pPr algn="r"/>
            <a:r>
              <a:rPr lang="pt-BR" sz="1400" b="0" dirty="0">
                <a:solidFill>
                  <a:schemeClr val="bg1">
                    <a:lumMod val="95000"/>
                  </a:schemeClr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Software</a:t>
            </a:r>
            <a:endParaRPr lang="pt-BR" sz="1400" b="0" dirty="0">
              <a:solidFill>
                <a:schemeClr val="bg1">
                  <a:lumMod val="95000"/>
                </a:schemeClr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11693425" y="103361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0" dirty="0">
                <a:solidFill>
                  <a:schemeClr val="bg1">
                    <a:lumMod val="95000"/>
                  </a:schemeClr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II</a:t>
            </a:r>
            <a:endParaRPr lang="pt-BR" sz="4000" b="0" dirty="0">
              <a:solidFill>
                <a:schemeClr val="bg1">
                  <a:lumMod val="95000"/>
                </a:schemeClr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10054" y="4383636"/>
            <a:ext cx="11571891" cy="2017165"/>
          </a:xfrm>
        </p:spPr>
        <p:txBody>
          <a:bodyPr anchor="b"/>
          <a:lstStyle>
            <a:lvl1pPr>
              <a:defRPr sz="6000">
                <a:solidFill>
                  <a:srgbClr val="4A555C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4162918"/>
          </a:xfrm>
          <a:prstGeom prst="rect">
            <a:avLst/>
          </a:prstGeom>
          <a:solidFill>
            <a:srgbClr val="AF0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9800073" y="247450"/>
            <a:ext cx="200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Engenharia de</a:t>
            </a:r>
            <a:endParaRPr lang="pt-BR" sz="14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  <a:p>
            <a:pPr algn="r"/>
            <a:r>
              <a:rPr lang="pt-BR" sz="14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Software</a:t>
            </a:r>
            <a:endParaRPr lang="pt-BR" sz="14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11693425" y="15511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0" dirty="0">
                <a:solidFill>
                  <a:schemeClr val="bg1"/>
                </a:solidFill>
                <a:latin typeface="Arial" panose="02080604020202020204" pitchFamily="34" charset="0"/>
                <a:ea typeface="Verdana" panose="020B0604030504040204" pitchFamily="34" charset="0"/>
                <a:cs typeface="Arial" panose="02080604020202020204" pitchFamily="34" charset="0"/>
              </a:rPr>
              <a:t>II</a:t>
            </a:r>
            <a:endParaRPr lang="pt-BR" sz="4000" b="0" dirty="0">
              <a:solidFill>
                <a:schemeClr val="bg1"/>
              </a:solidFill>
              <a:latin typeface="Arial" panose="02080604020202020204" pitchFamily="34" charset="0"/>
              <a:ea typeface="Verdana" panose="020B060403050404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50BD9-57FB-4973-83B8-08E57C16B8F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1BF5-08E2-42C1-849C-8554D249F78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sv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92729"/>
            <a:ext cx="9144000" cy="2514600"/>
          </a:xfrm>
        </p:spPr>
        <p:txBody>
          <a:bodyPr>
            <a:noAutofit/>
          </a:bodyPr>
          <a:lstStyle/>
          <a:p>
            <a:r>
              <a:rPr lang="pt-BR" sz="4400" dirty="0"/>
              <a:t>SOFTWARE DE CONTRATAÇÃO DE </a:t>
            </a:r>
            <a:r>
              <a:rPr lang="pt-PT" altLang="pt-BR" sz="4400" dirty="0"/>
              <a:t>FREELANCERS</a:t>
            </a:r>
            <a:endParaRPr lang="pt-PT" alt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altLang="pt-BR" dirty="0"/>
              <a:t>Eric Monteiro Galotti de Souza</a:t>
            </a:r>
            <a:endParaRPr lang="pt-PT" alt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295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latin typeface="Arial" panose="02080604020202020204" pitchFamily="34" charset="0"/>
                <a:cs typeface="Arial" panose="02080604020202020204" pitchFamily="34" charset="0"/>
              </a:rPr>
              <a:t>Diagrama de Caso de Uso do </a:t>
            </a:r>
            <a:r>
              <a:rPr lang="pt-BR" sz="3200" b="1" u="sng" dirty="0">
                <a:latin typeface="Arial" panose="02080604020202020204" pitchFamily="34" charset="0"/>
                <a:cs typeface="Arial" panose="02080604020202020204" pitchFamily="34" charset="0"/>
              </a:rPr>
              <a:t>Negócio</a:t>
            </a:r>
            <a:endParaRPr lang="pt-BR" sz="3200" b="1" u="sng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3" descr="userCase1"/>
          <p:cNvPicPr>
            <a:picLocks noChangeAspect="1"/>
          </p:cNvPicPr>
          <p:nvPr/>
        </p:nvPicPr>
        <p:blipFill>
          <a:blip r:embed="rId1"/>
          <a:srcRect l="3644" t="20915" r="40411" b="10310"/>
          <a:stretch>
            <a:fillRect/>
          </a:stretch>
        </p:blipFill>
        <p:spPr>
          <a:xfrm>
            <a:off x="2574290" y="1319530"/>
            <a:ext cx="7042785" cy="48679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295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latin typeface="Arial" panose="02080604020202020204" pitchFamily="34" charset="0"/>
                <a:cs typeface="Arial" panose="02080604020202020204" pitchFamily="34" charset="0"/>
              </a:rPr>
              <a:t>Diagrama de Causa e Efeito</a:t>
            </a:r>
            <a:endParaRPr lang="pt-BR" sz="3200" b="1" u="sng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2" name="Picture 2" descr="DiagIshikaw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1330960"/>
            <a:ext cx="9972675" cy="46018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Restrições</a:t>
            </a:r>
            <a:endParaRPr lang="pt-BR" dirty="0"/>
          </a:p>
          <a:p>
            <a:pPr marL="0" indent="0">
              <a:buNone/>
            </a:pPr>
            <a:r>
              <a:rPr lang="pt-BR" sz="2800" dirty="0"/>
              <a:t>O software é uma necessidade urgente da empresa e portanto ela providenciará quaisquer materiais e meios necessários para sua produção, independente de preço e espaço. </a:t>
            </a:r>
            <a:r>
              <a:rPr lang="pt-PT" altLang="pt-BR" sz="2800" dirty="0"/>
              <a:t>Portanto para os usuários do sistema haverá uma única restrição, ter um dispositivo com conexão a internet.</a:t>
            </a:r>
            <a:endParaRPr lang="pt-PT" alt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Negócio</a:t>
            </a:r>
            <a:endParaRPr lang="pt-BR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80604020202020204" pitchFamily="34" charset="0"/>
                <a:cs typeface="Arial" panose="02080604020202020204" pitchFamily="34" charset="0"/>
              </a:rPr>
              <a:t>Análise </a:t>
            </a:r>
            <a:br>
              <a:rPr lang="pt-BR" b="1" dirty="0">
                <a:latin typeface="Arial" panose="02080604020202020204" pitchFamily="34" charset="0"/>
                <a:cs typeface="Arial" panose="02080604020202020204" pitchFamily="34" charset="0"/>
              </a:rPr>
            </a:br>
            <a:r>
              <a:rPr lang="pt-BR" b="1" dirty="0">
                <a:latin typeface="Arial" panose="02080604020202020204" pitchFamily="34" charset="0"/>
                <a:cs typeface="Arial" panose="02080604020202020204" pitchFamily="34" charset="0"/>
              </a:rPr>
              <a:t>do Sistema</a:t>
            </a:r>
            <a:endParaRPr lang="pt-BR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3" name="Gráfico 2" descr="Interne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401175" y="4092703"/>
            <a:ext cx="2697900" cy="2697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42555D"/>
                </a:solidFill>
              </a:rPr>
              <a:t>Arquitetura</a:t>
            </a:r>
            <a:endParaRPr lang="pt-BR" dirty="0">
              <a:solidFill>
                <a:srgbClr val="42555D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Sistema</a:t>
            </a:r>
            <a:endParaRPr lang="pt-BR" dirty="0"/>
          </a:p>
        </p:txBody>
      </p:sp>
      <p:pic>
        <p:nvPicPr>
          <p:cNvPr id="4" name="Picture 4" descr="arquitetura"/>
          <p:cNvPicPr>
            <a:picLocks noChangeAspect="1"/>
          </p:cNvPicPr>
          <p:nvPr/>
        </p:nvPicPr>
        <p:blipFill>
          <a:blip r:embed="rId1"/>
          <a:srcRect l="19212" t="32109" r="24015" b="13845"/>
          <a:stretch>
            <a:fillRect/>
          </a:stretch>
        </p:blipFill>
        <p:spPr>
          <a:xfrm>
            <a:off x="2209800" y="1790065"/>
            <a:ext cx="7772400" cy="4160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295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latin typeface="Arial" panose="02080604020202020204" pitchFamily="34" charset="0"/>
                <a:cs typeface="Arial" panose="02080604020202020204" pitchFamily="34" charset="0"/>
              </a:rPr>
              <a:t>Diagrama de Caso de Uso do Sistema</a:t>
            </a:r>
            <a:endParaRPr lang="pt-BR" sz="3200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4" name="Picture 1" descr="UserCase"/>
          <p:cNvPicPr>
            <a:picLocks noChangeAspect="1"/>
          </p:cNvPicPr>
          <p:nvPr/>
        </p:nvPicPr>
        <p:blipFill>
          <a:blip r:embed="rId1"/>
          <a:srcRect l="22690" t="20915" r="6790" b="8248"/>
          <a:stretch>
            <a:fillRect/>
          </a:stretch>
        </p:blipFill>
        <p:spPr>
          <a:xfrm>
            <a:off x="1580515" y="878840"/>
            <a:ext cx="9030970" cy="50996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Prototipação das Interfaces Gráficas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Sistema</a:t>
            </a:r>
            <a:endParaRPr lang="pt-BR" dirty="0"/>
          </a:p>
        </p:txBody>
      </p:sp>
      <p:pic>
        <p:nvPicPr>
          <p:cNvPr id="22" name="Picture 22" descr="prototip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840" y="1579245"/>
            <a:ext cx="813187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Prototipação das Interfaces Gráficas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Sistema</a:t>
            </a:r>
            <a:endParaRPr lang="pt-BR" dirty="0"/>
          </a:p>
        </p:txBody>
      </p:sp>
      <p:pic>
        <p:nvPicPr>
          <p:cNvPr id="21" name="Picture 21" descr="prototipo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3908" y="1584325"/>
            <a:ext cx="813209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Prototipação das Interfaces Gráficas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Sistema</a:t>
            </a:r>
            <a:endParaRPr lang="pt-BR" dirty="0"/>
          </a:p>
        </p:txBody>
      </p:sp>
      <p:pic>
        <p:nvPicPr>
          <p:cNvPr id="20" name="Picture 20" descr="prototipo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9778" y="1584325"/>
            <a:ext cx="813209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Prototipação das Interfaces Gráficas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Sistema</a:t>
            </a:r>
            <a:endParaRPr lang="pt-BR" dirty="0"/>
          </a:p>
        </p:txBody>
      </p:sp>
      <p:pic>
        <p:nvPicPr>
          <p:cNvPr id="19" name="Picture 19" descr="prototipo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3908" y="1584325"/>
            <a:ext cx="813209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latin typeface="Arial" panose="02080604020202020204" pitchFamily="34" charset="0"/>
                <a:cs typeface="Arial" panose="02080604020202020204" pitchFamily="34" charset="0"/>
              </a:rPr>
              <a:t>Contextualização da Empresa</a:t>
            </a:r>
            <a:endParaRPr lang="pt-BR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/>
            <a:r>
              <a:rPr lang="pt-BR" dirty="0">
                <a:latin typeface="Arial" panose="02080604020202020204" pitchFamily="34" charset="0"/>
                <a:cs typeface="Arial" panose="02080604020202020204" pitchFamily="34" charset="0"/>
              </a:rPr>
              <a:t>Objetivo Geral e Específicos</a:t>
            </a:r>
            <a:endParaRPr lang="pt-BR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pt-BR" dirty="0">
                <a:latin typeface="Arial" panose="02080604020202020204" pitchFamily="34" charset="0"/>
                <a:cs typeface="Arial" panose="02080604020202020204" pitchFamily="34" charset="0"/>
              </a:rPr>
              <a:t>Análise do </a:t>
            </a:r>
            <a:r>
              <a:rPr lang="pt-BR" u="sng" dirty="0">
                <a:latin typeface="Arial" panose="02080604020202020204" pitchFamily="34" charset="0"/>
                <a:cs typeface="Arial" panose="02080604020202020204" pitchFamily="34" charset="0"/>
              </a:rPr>
              <a:t>Negócio</a:t>
            </a:r>
            <a:endParaRPr lang="pt-BR" u="sng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/>
            <a:r>
              <a:rPr lang="pt-BR" dirty="0">
                <a:latin typeface="Arial" panose="02080604020202020204" pitchFamily="34" charset="0"/>
                <a:cs typeface="Arial" panose="02080604020202020204" pitchFamily="34" charset="0"/>
              </a:rPr>
              <a:t>Escopo do Negócio e Descrição dos Stakeholders</a:t>
            </a:r>
            <a:endParaRPr lang="pt-BR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/>
            <a:r>
              <a:rPr lang="pt-BR" dirty="0">
                <a:latin typeface="Arial" panose="02080604020202020204" pitchFamily="34" charset="0"/>
                <a:cs typeface="Arial" panose="02080604020202020204" pitchFamily="34" charset="0"/>
              </a:rPr>
              <a:t>Elicitação e Diagrama de Caso de Uso</a:t>
            </a:r>
            <a:endParaRPr lang="pt-BR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/>
            <a:r>
              <a:rPr lang="pt-BR" dirty="0">
                <a:latin typeface="Arial" panose="02080604020202020204" pitchFamily="34" charset="0"/>
                <a:cs typeface="Arial" panose="02080604020202020204" pitchFamily="34" charset="0"/>
              </a:rPr>
              <a:t>Diagrama de Causa e Efeito e Restrições</a:t>
            </a:r>
            <a:endParaRPr lang="pt-BR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pt-BR" dirty="0">
                <a:latin typeface="Arial" panose="02080604020202020204" pitchFamily="34" charset="0"/>
                <a:cs typeface="Arial" panose="02080604020202020204" pitchFamily="34" charset="0"/>
              </a:rPr>
              <a:t>Análise do </a:t>
            </a:r>
            <a:r>
              <a:rPr lang="pt-BR" u="sng" dirty="0">
                <a:latin typeface="Arial" panose="02080604020202020204" pitchFamily="34" charset="0"/>
                <a:cs typeface="Arial" panose="02080604020202020204" pitchFamily="34" charset="0"/>
              </a:rPr>
              <a:t>Sistema</a:t>
            </a:r>
            <a:endParaRPr lang="pt-BR" u="sng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/>
            <a:r>
              <a:rPr lang="pt-BR" dirty="0">
                <a:latin typeface="Arial" panose="02080604020202020204" pitchFamily="34" charset="0"/>
                <a:cs typeface="Arial" panose="02080604020202020204" pitchFamily="34" charset="0"/>
              </a:rPr>
              <a:t>Arquitetura</a:t>
            </a:r>
            <a:endParaRPr lang="pt-BR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/>
            <a:r>
              <a:rPr lang="pt-BR" dirty="0">
                <a:latin typeface="Arial" panose="02080604020202020204" pitchFamily="34" charset="0"/>
                <a:cs typeface="Arial" panose="02080604020202020204" pitchFamily="34" charset="0"/>
              </a:rPr>
              <a:t>Diagrama de Caso de Uso</a:t>
            </a:r>
            <a:endParaRPr lang="pt-BR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/>
            <a:r>
              <a:rPr lang="pt-BR" dirty="0">
                <a:latin typeface="Arial" panose="02080604020202020204" pitchFamily="34" charset="0"/>
                <a:cs typeface="Arial" panose="02080604020202020204" pitchFamily="34" charset="0"/>
              </a:rPr>
              <a:t>Prototipação das Interfaces Gráficas</a:t>
            </a:r>
            <a:endParaRPr lang="pt-BR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/>
            <a:r>
              <a:rPr lang="pt-BR" dirty="0">
                <a:latin typeface="Arial" panose="02080604020202020204" pitchFamily="34" charset="0"/>
                <a:cs typeface="Arial" panose="02080604020202020204" pitchFamily="34" charset="0"/>
              </a:rPr>
              <a:t>Tecnologias para Desenvolvimento</a:t>
            </a:r>
            <a:endParaRPr lang="pt-BR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/>
            <a:r>
              <a:rPr lang="pt-BR" dirty="0"/>
              <a:t>Considerações Finais</a:t>
            </a:r>
            <a:endParaRPr lang="pt-BR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80604020202020204" pitchFamily="34" charset="0"/>
                <a:cs typeface="Arial" panose="02080604020202020204" pitchFamily="34" charset="0"/>
              </a:rPr>
              <a:t>Sumário</a:t>
            </a:r>
            <a:endParaRPr lang="pt-BR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Prototipação das Interfaces Gráficas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Sistema</a:t>
            </a:r>
            <a:endParaRPr lang="pt-BR" dirty="0"/>
          </a:p>
        </p:txBody>
      </p:sp>
      <p:pic>
        <p:nvPicPr>
          <p:cNvPr id="18" name="Picture 18" descr="prototipo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3908" y="1584325"/>
            <a:ext cx="813209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Prototipação das Interfaces Gráficas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Sistema</a:t>
            </a:r>
            <a:endParaRPr lang="pt-BR" dirty="0"/>
          </a:p>
        </p:txBody>
      </p:sp>
      <p:pic>
        <p:nvPicPr>
          <p:cNvPr id="17" name="Picture 17" descr="prototipo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3908" y="1583690"/>
            <a:ext cx="813209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Prototipação das Interfaces Gráficas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Sistema</a:t>
            </a:r>
            <a:endParaRPr lang="pt-BR" dirty="0"/>
          </a:p>
        </p:txBody>
      </p:sp>
      <p:pic>
        <p:nvPicPr>
          <p:cNvPr id="16" name="Picture 16" descr="prototipo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3908" y="1584325"/>
            <a:ext cx="813209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Prototipação das Interfaces Gráficas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Sistema</a:t>
            </a:r>
            <a:endParaRPr lang="pt-BR" dirty="0"/>
          </a:p>
        </p:txBody>
      </p:sp>
      <p:pic>
        <p:nvPicPr>
          <p:cNvPr id="15" name="Picture 15" descr="prototip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9778" y="1584325"/>
            <a:ext cx="813209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Prototipação das Interfaces Gráficas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Sistema</a:t>
            </a:r>
            <a:endParaRPr lang="pt-BR" dirty="0"/>
          </a:p>
        </p:txBody>
      </p:sp>
      <p:pic>
        <p:nvPicPr>
          <p:cNvPr id="14" name="Picture 14" descr="prototipo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3908" y="1584325"/>
            <a:ext cx="813209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Prototipação das Interfaces Gráficas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Sistema</a:t>
            </a:r>
            <a:endParaRPr lang="pt-BR" dirty="0"/>
          </a:p>
        </p:txBody>
      </p:sp>
      <p:pic>
        <p:nvPicPr>
          <p:cNvPr id="13" name="Picture 13" descr="prototipo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3908" y="1584325"/>
            <a:ext cx="813209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Tecnologias para Desenvolvimento</a:t>
            </a:r>
            <a:endParaRPr lang="pt-BR" dirty="0"/>
          </a:p>
          <a:p>
            <a:pPr marL="0" indent="0">
              <a:buNone/>
            </a:pPr>
            <a:r>
              <a:rPr lang="pt-BR" sz="2800" dirty="0"/>
              <a:t>Para o desenvolvimento do software serão utilizadas as seguinter tecnologias: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- HTML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- CSS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- Javascript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- Bootstrap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- PostgreSQL</a:t>
            </a:r>
            <a:endParaRPr lang="pt-BR" sz="2800" dirty="0"/>
          </a:p>
          <a:p>
            <a:pPr marL="0" indent="0">
              <a:buNone/>
            </a:pPr>
            <a:r>
              <a:rPr lang="pt-PT" altLang="pt-BR" sz="2800" dirty="0"/>
              <a:t>- Node.js</a:t>
            </a:r>
            <a:endParaRPr lang="pt-PT" alt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Sistema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  <a:endParaRPr lang="pt-BR" dirty="0"/>
          </a:p>
          <a:p>
            <a:pPr marL="0" indent="0">
              <a:buNone/>
            </a:pPr>
            <a:r>
              <a:rPr lang="pt-BR" sz="2800" dirty="0"/>
              <a:t>O projeto </a:t>
            </a:r>
            <a:r>
              <a:rPr lang="pt-PT" altLang="pt-BR" sz="2800" dirty="0"/>
              <a:t>tem como objetivo mudar permanentemente o processo de recrutamento da empresa de forma que se adapte a situação atual de pandemia</a:t>
            </a:r>
            <a:r>
              <a:rPr lang="pt-BR" sz="2800" dirty="0"/>
              <a:t>. A empresa fornecerá todo o material e suporte necessário, sendo que não será necessário se preocupar com restrições financeiras e materiais. </a:t>
            </a: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Sistema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Fim</a:t>
            </a:r>
            <a:endParaRPr lang="pt-B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80604020202020204" pitchFamily="34" charset="0"/>
                <a:cs typeface="Arial" panose="02080604020202020204" pitchFamily="34" charset="0"/>
              </a:rPr>
              <a:t>Contextualização </a:t>
            </a:r>
            <a:br>
              <a:rPr lang="pt-BR" b="1" dirty="0">
                <a:latin typeface="Arial" panose="02080604020202020204" pitchFamily="34" charset="0"/>
                <a:cs typeface="Arial" panose="02080604020202020204" pitchFamily="34" charset="0"/>
              </a:rPr>
            </a:br>
            <a:r>
              <a:rPr lang="pt-BR" b="1" dirty="0">
                <a:latin typeface="Arial" panose="02080604020202020204" pitchFamily="34" charset="0"/>
                <a:cs typeface="Arial" panose="02080604020202020204" pitchFamily="34" charset="0"/>
              </a:rPr>
              <a:t>da Empresa</a:t>
            </a:r>
            <a:endParaRPr lang="pt-BR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6" name="Gráfico 5" descr="Cidad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634046" y="4259811"/>
            <a:ext cx="2474365" cy="2474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A empresa MGSoftwares é uma empresa internacional de desenvolvimento de softwares</a:t>
            </a:r>
            <a:r>
              <a:rPr lang="pt-PT" altLang="pt-BR" sz="2800" dirty="0"/>
              <a:t>.</a:t>
            </a:r>
            <a:endParaRPr lang="pt-BR" sz="2800" dirty="0"/>
          </a:p>
          <a:p>
            <a:pPr marL="0" indent="0">
              <a:buNone/>
            </a:pPr>
            <a:r>
              <a:rPr lang="pt-PT" altLang="pt-BR" sz="2800" dirty="0"/>
              <a:t>A empresa possui cerca de 500 funcionários, dentre eles 200 são desenvolvedores</a:t>
            </a:r>
            <a:r>
              <a:rPr lang="pt-BR" sz="2800" dirty="0"/>
              <a:t>.</a:t>
            </a:r>
            <a:endParaRPr lang="pt-BR" sz="2800" dirty="0"/>
          </a:p>
          <a:p>
            <a:pPr marL="0" indent="0">
              <a:buNone/>
            </a:pPr>
            <a:r>
              <a:rPr lang="pt-PT" altLang="pt-BR" sz="2800" dirty="0"/>
              <a:t>Possui sede em diversos países.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Com início em 1980 a MGSoftwares tem como principal objetivo servir o alavancamento necessário para que grandes empresas façam sucesso no mercado, fornecendo todo o apoio tecnológico necessário através de softwares de alto nível.</a:t>
            </a: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 da Empresa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 Geral</a:t>
            </a:r>
            <a:endParaRPr lang="pt-BR" dirty="0"/>
          </a:p>
          <a:p>
            <a:pPr marL="0" indent="0">
              <a:buNone/>
            </a:pPr>
            <a:r>
              <a:rPr lang="pt-PT" altLang="pt-BR" sz="2800" dirty="0"/>
              <a:t>	</a:t>
            </a:r>
            <a:r>
              <a:rPr lang="pt-BR" sz="2800" dirty="0"/>
              <a:t>Fornecer para a empresa cliente uma plataforma capaz de </a:t>
            </a:r>
            <a:r>
              <a:rPr lang="pt-PT" altLang="pt-BR" sz="2800" dirty="0"/>
              <a:t>	</a:t>
            </a:r>
            <a:r>
              <a:rPr lang="pt-BR" sz="2800" dirty="0"/>
              <a:t>ser o meio de contratação de </a:t>
            </a:r>
            <a:r>
              <a:rPr lang="pt-PT" altLang="pt-BR" sz="2800" dirty="0"/>
              <a:t>	</a:t>
            </a:r>
            <a:r>
              <a:rPr lang="pt-BR" sz="2800" dirty="0"/>
              <a:t>freelancers para trabalhos </a:t>
            </a:r>
            <a:r>
              <a:rPr lang="pt-PT" altLang="pt-BR" sz="2800" dirty="0"/>
              <a:t>	</a:t>
            </a:r>
            <a:r>
              <a:rPr lang="pt-BR" sz="2800" dirty="0"/>
              <a:t>temporários online </a:t>
            </a:r>
            <a:r>
              <a:rPr lang="pt-PT" altLang="pt-BR" sz="2800" dirty="0"/>
              <a:t>em ambiente de pandemia</a:t>
            </a:r>
            <a:r>
              <a:rPr lang="pt-BR" sz="2800" dirty="0"/>
              <a:t>.</a:t>
            </a: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 da Empresa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  <a:endParaRPr lang="pt-BR" dirty="0"/>
          </a:p>
          <a:p>
            <a:r>
              <a:rPr lang="pt-BR" sz="2800" dirty="0"/>
              <a:t>Publicar vagas de trabalhos temporários</a:t>
            </a:r>
            <a:endParaRPr lang="pt-BR" sz="2800" dirty="0"/>
          </a:p>
          <a:p>
            <a:r>
              <a:rPr lang="pt-BR" sz="2800" dirty="0"/>
              <a:t>Receber currículos de freelancers</a:t>
            </a:r>
            <a:endParaRPr lang="pt-BR" sz="2800" dirty="0"/>
          </a:p>
          <a:p>
            <a:r>
              <a:rPr lang="pt-BR" sz="2800" dirty="0"/>
              <a:t>Realizar seleção de candidatos</a:t>
            </a:r>
            <a:endParaRPr lang="pt-BR" sz="2800" dirty="0"/>
          </a:p>
          <a:p>
            <a:r>
              <a:rPr lang="pt-BR" sz="2800" dirty="0"/>
              <a:t>Monitorar atividades dos trabalhos oferecidos</a:t>
            </a:r>
            <a:endParaRPr lang="pt-BR" sz="2800" dirty="0"/>
          </a:p>
          <a:p>
            <a:r>
              <a:rPr lang="pt-BR" sz="2800" dirty="0"/>
              <a:t>Funcionar como plataforma de pagamento aos contratados</a:t>
            </a:r>
            <a:endParaRPr lang="pt-BR" sz="2800" dirty="0"/>
          </a:p>
          <a:p>
            <a:r>
              <a:rPr lang="pt-BR" sz="2800" dirty="0"/>
              <a:t>Ser a plataforma utilizada para comunicação entre empresa e empregados freelancers</a:t>
            </a: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 da Empresa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054" y="4383636"/>
            <a:ext cx="9286791" cy="2017165"/>
          </a:xfrm>
        </p:spPr>
        <p:txBody>
          <a:bodyPr/>
          <a:lstStyle/>
          <a:p>
            <a:r>
              <a:rPr lang="pt-BR" b="1" dirty="0">
                <a:latin typeface="Arial" panose="02080604020202020204" pitchFamily="34" charset="0"/>
                <a:cs typeface="Arial" panose="02080604020202020204" pitchFamily="34" charset="0"/>
              </a:rPr>
              <a:t>Análise </a:t>
            </a:r>
            <a:br>
              <a:rPr lang="pt-BR" b="1" dirty="0">
                <a:latin typeface="Arial" panose="02080604020202020204" pitchFamily="34" charset="0"/>
                <a:cs typeface="Arial" panose="02080604020202020204" pitchFamily="34" charset="0"/>
              </a:rPr>
            </a:br>
            <a:r>
              <a:rPr lang="pt-BR" b="1" dirty="0">
                <a:latin typeface="Arial" panose="02080604020202020204" pitchFamily="34" charset="0"/>
                <a:cs typeface="Arial" panose="02080604020202020204" pitchFamily="34" charset="0"/>
              </a:rPr>
              <a:t>do Negócio</a:t>
            </a:r>
            <a:endParaRPr lang="pt-BR" b="1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6" name="Gráfico 5" descr="Dinheiro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596845" y="4302710"/>
            <a:ext cx="2380895" cy="2380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Escopo do Negócio e Stakeholders</a:t>
            </a:r>
            <a:endParaRPr lang="pt-BR" dirty="0"/>
          </a:p>
          <a:p>
            <a:pPr marL="0" indent="0">
              <a:buNone/>
            </a:pPr>
            <a:r>
              <a:rPr lang="pt-BR" sz="2800" dirty="0"/>
              <a:t>A empresa desenvolve softwares diversos, geralmente para grandes empresas. Tem no seu histórico o desenvolvimento de grandes plataformas famosas atualmente. As empresas cliente fazem contato e estabelecem todos os requisitos de seus projetos através de técnicas de elicitação. 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Negócio</a:t>
            </a:r>
            <a:endParaRPr lang="pt-BR" dirty="0"/>
          </a:p>
        </p:txBody>
      </p:sp>
      <p:pic>
        <p:nvPicPr>
          <p:cNvPr id="6" name="Picture 5" descr="stakeholders"/>
          <p:cNvPicPr>
            <a:picLocks noChangeAspect="1"/>
          </p:cNvPicPr>
          <p:nvPr/>
        </p:nvPicPr>
        <p:blipFill>
          <a:blip r:embed="rId1"/>
          <a:srcRect l="27014" t="44065" r="25947" b="39023"/>
          <a:stretch>
            <a:fillRect/>
          </a:stretch>
        </p:blipFill>
        <p:spPr>
          <a:xfrm>
            <a:off x="706755" y="3797935"/>
            <a:ext cx="10778490" cy="2178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Elicitação de Requisitos do Negócio</a:t>
            </a:r>
            <a:endParaRPr lang="pt-BR" dirty="0"/>
          </a:p>
          <a:p>
            <a:pPr marL="457200" lvl="1" indent="0">
              <a:buNone/>
            </a:pPr>
            <a:r>
              <a:rPr lang="pt-PT" altLang="pt-BR" i="1" dirty="0"/>
              <a:t>Entrevista </a:t>
            </a:r>
            <a:endParaRPr lang="pt-PT" altLang="pt-BR" sz="1400" dirty="0"/>
          </a:p>
          <a:p>
            <a:pPr lvl="1"/>
            <a:r>
              <a:rPr lang="pt-PT" altLang="pt-BR" sz="1400" dirty="0"/>
              <a:t>Durante a aplicação de freelancers ao invés do uso de currículum será feito a oferta de pagamento desejado e prazo de entrega. </a:t>
            </a:r>
            <a:endParaRPr lang="pt-PT" altLang="pt-BR" sz="1400" dirty="0"/>
          </a:p>
          <a:p>
            <a:pPr lvl="1"/>
            <a:r>
              <a:rPr lang="pt-PT" altLang="pt-BR" sz="1400" dirty="0"/>
              <a:t>Será usada uma escala de confiabilidade de freelancers, ao entregarem trabalhos os contratantes avaliarão o trabalho e atribuirão uma nota dentro dessa escala que entrará para o histórico de projetos do freelancer, portanto a confiabilidade de um freelancer será baseada na quantidade de projetos entregues e qualidade destes.</a:t>
            </a:r>
            <a:endParaRPr lang="pt-PT" altLang="pt-BR" sz="1400" dirty="0"/>
          </a:p>
          <a:p>
            <a:pPr lvl="1"/>
            <a:r>
              <a:rPr lang="pt-PT" altLang="pt-BR" sz="1400" dirty="0"/>
              <a:t>Existirão diversas categorias de trabalho de acordo com sua dificuldade, tempo de entrega, confiabilidade exigida e faixa de pagamento. Novos freelancers se aplicarão a trabalhos de categoria mais baixa, com menor pagamento e prazo de entrega maior para poder obter confiabilidade enquanto freelancers antigos realizarão trabalhos melhores pagos devido a sua experiência na plataforma e alta confiabilidade. Com esse sistema existe possibilidade de crescimento profissional e fácil entrada de novos profissionais, com baixa concorrência.</a:t>
            </a:r>
            <a:endParaRPr lang="pt-PT" altLang="pt-BR" sz="1400" dirty="0"/>
          </a:p>
          <a:p>
            <a:pPr lvl="1"/>
            <a:r>
              <a:rPr lang="pt-PT" altLang="pt-BR" sz="1400" dirty="0"/>
              <a:t>Na avaliação do projeto será verificado se os requisitos foram cumpridos e através disso será atribuída a nota confiabilidade e escala de pagamento. A escala de pagamento será a seguinte: </a:t>
            </a:r>
            <a:endParaRPr lang="pt-PT" altLang="pt-BR" sz="1400" dirty="0"/>
          </a:p>
          <a:p>
            <a:pPr lvl="2"/>
            <a:r>
              <a:rPr lang="pt-PT" altLang="pt-BR" sz="1225" dirty="0"/>
              <a:t>Projeto cumprido: pagamento integral;</a:t>
            </a:r>
            <a:endParaRPr lang="pt-PT" altLang="pt-BR" sz="1225" dirty="0"/>
          </a:p>
          <a:p>
            <a:pPr lvl="2"/>
            <a:r>
              <a:rPr lang="pt-PT" altLang="pt-BR" sz="1225" dirty="0"/>
              <a:t>Projeto parcialmente cumprido: metade do pagamento combinado e projeto retornado ao freelancer;</a:t>
            </a:r>
            <a:endParaRPr lang="pt-PT" altLang="pt-BR" sz="1225" dirty="0"/>
          </a:p>
          <a:p>
            <a:pPr lvl="2"/>
            <a:r>
              <a:rPr lang="pt-PT" altLang="pt-BR" sz="1225" dirty="0"/>
              <a:t>Projeto incompleto: 1/3 do pagamento combinado, finalização do contrato com o freelancer e retorno do projeto a plataforma;</a:t>
            </a:r>
            <a:endParaRPr lang="pt-PT" altLang="pt-BR" sz="1225" dirty="0"/>
          </a:p>
          <a:p>
            <a:pPr lvl="2"/>
            <a:r>
              <a:rPr lang="pt-PT" altLang="pt-BR" sz="1225" dirty="0"/>
              <a:t>Projeto não realizado: não haverá pagamento, finalização do contrato com o freelancer, retorno do projeto a plataforma e penalização de confiabilidade do freelancer;</a:t>
            </a:r>
            <a:endParaRPr lang="pt-PT" altLang="pt-BR" sz="1225" dirty="0"/>
          </a:p>
          <a:p>
            <a:pPr lvl="2"/>
            <a:r>
              <a:rPr lang="pt-PT" altLang="pt-BR" sz="1225" dirty="0"/>
              <a:t>Projeto atrasado: pagamento e confiabilidade reduzidos de acordo com o tempo de atraso.</a:t>
            </a:r>
            <a:endParaRPr lang="pt-PT" altLang="pt-BR" sz="1225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Negócio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5008</Words>
  <Application>WPS Presentation</Application>
  <PresentationFormat>Widescreen</PresentationFormat>
  <Paragraphs>140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SimSun</vt:lpstr>
      <vt:lpstr>Wingdings</vt:lpstr>
      <vt:lpstr>DejaVu Sans</vt:lpstr>
      <vt:lpstr>Verdana</vt:lpstr>
      <vt:lpstr>Ubuntu</vt:lpstr>
      <vt:lpstr>Calibri</vt:lpstr>
      <vt:lpstr>微软雅黑</vt:lpstr>
      <vt:lpstr>Droid Sans Fallback</vt:lpstr>
      <vt:lpstr>Arial Unicode MS</vt:lpstr>
      <vt:lpstr>Calibri Light</vt:lpstr>
      <vt:lpstr>Abyssinica SIL</vt:lpstr>
      <vt:lpstr>MT Extra</vt:lpstr>
      <vt:lpstr>Tema do Office</vt:lpstr>
      <vt:lpstr>1_Tema do Office</vt:lpstr>
      <vt:lpstr>SOFTWARE DE CONTRATAÇÃO DE FREELANCERS</vt:lpstr>
      <vt:lpstr>Sumário</vt:lpstr>
      <vt:lpstr>Contextualização  da Empresa</vt:lpstr>
      <vt:lpstr>Contextualização da Empresa</vt:lpstr>
      <vt:lpstr>Contextualização da Empresa</vt:lpstr>
      <vt:lpstr>Contextualização da Empresa</vt:lpstr>
      <vt:lpstr>Análise  do Negócio</vt:lpstr>
      <vt:lpstr>Análise do Negócio</vt:lpstr>
      <vt:lpstr>Análise do Negócio</vt:lpstr>
      <vt:lpstr>Diagrama de Caso de Uso do Negócio</vt:lpstr>
      <vt:lpstr>Diagrama de Causa e Efeito</vt:lpstr>
      <vt:lpstr>Análise do Negócio</vt:lpstr>
      <vt:lpstr>Análise  do Sistema</vt:lpstr>
      <vt:lpstr>Análise do Sistema</vt:lpstr>
      <vt:lpstr>Diagrama de Caso de Uso do Sistema</vt:lpstr>
      <vt:lpstr>Análise do Sistema</vt:lpstr>
      <vt:lpstr>Análise do Sistema</vt:lpstr>
      <vt:lpstr>Análise do Sistema</vt:lpstr>
      <vt:lpstr>Análise do Sistema</vt:lpstr>
      <vt:lpstr>Análise do Sistema</vt:lpstr>
      <vt:lpstr>Análise do Sistema</vt:lpstr>
      <vt:lpstr>Análise do Sistema</vt:lpstr>
      <vt:lpstr>Análise do Sistema</vt:lpstr>
      <vt:lpstr>Análise do Sistema</vt:lpstr>
      <vt:lpstr>Análise do Sistema</vt:lpstr>
      <vt:lpstr>Análise do Sistema</vt:lpstr>
      <vt:lpstr>Análise do Sistema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Plotze</dc:creator>
  <cp:lastModifiedBy>user</cp:lastModifiedBy>
  <cp:revision>39</cp:revision>
  <dcterms:created xsi:type="dcterms:W3CDTF">2020-07-01T11:43:46Z</dcterms:created>
  <dcterms:modified xsi:type="dcterms:W3CDTF">2020-07-01T11:43:46Z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0x01010030750AE2EEAC4C4D8879B1D784E938EA</vt:lpwstr>
  </property>
  <property fmtid="{D5CDD505-2E9C-101B-9397-08002B2CF9AE}" pid="3" name="KSOProductBuildVer">
    <vt:lpwstr>1033-11.1.0.9505</vt:lpwstr>
  </property>
</Properties>
</file>