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F0D23-0EFB-4E91-9162-7A5EF648571F}">
  <a:tblStyle styleId="{4E8F0D23-0EFB-4E91-9162-7A5EF64857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acktpub.com/product/tinyml-cookbook-second-edition/9781837637362" TargetMode="External"/><Relationship Id="rId3" Type="http://schemas.openxmlformats.org/officeDocument/2006/relationships/hyperlink" Target="https://www.amazon.com/TinyML-Learning-TensorFlow-Ultra-Low-Power-Microcontrollers/dp/1492052043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KQHQxMG1CZo" TargetMode="External"/><Relationship Id="rId3" Type="http://schemas.openxmlformats.org/officeDocument/2006/relationships/hyperlink" Target="https://www.youtube.com/watch?v=ks5kq1R0aws&amp;feature=youtu.be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GiwLluM5d2o" TargetMode="External"/><Relationship Id="rId3" Type="http://schemas.openxmlformats.org/officeDocument/2006/relationships/hyperlink" Target="https://www.youtube.com/watch?v=muZY1eCke40&amp;feature=youtu.b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aulStoffregen/CoreMark" TargetMode="External"/><Relationship Id="rId3" Type="http://schemas.openxmlformats.org/officeDocument/2006/relationships/hyperlink" Target="https://www.eembc.org/coremark/scores.php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c6a3e4b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4c6a3e4b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c6a3e4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c6a3e4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https://github.com/tensorflow/tflite-micro/tree/main/tensorflow/lite/micro/examples/micro_speech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4c6a3e4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4c6a3e4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https://github.com/tensorflow/tflite-micro/tree/main/tensorflow/lite/micro/examples/micro_speech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4c6a3e4b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4c6a3e4b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Object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c6a3e4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c6a3e4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### Object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4c6a3e4b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4c6a3e4b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c6a3e4b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c6a3e4b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Object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4c6a3e4b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4c6a3e4b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Object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374c313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374c313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1000"/>
              <a:t>TinyML cookbook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2"/>
              </a:rPr>
              <a:t>https://www.packtpub.com/product/tinyml-cookbook-second-edition/9781837637362</a:t>
            </a:r>
            <a:r>
              <a:rPr lang="en" sz="1000"/>
              <a:t> </a:t>
            </a:r>
            <a:br>
              <a:rPr lang="en" sz="1000"/>
            </a:br>
            <a:r>
              <a:rPr lang="en" sz="1000"/>
              <a:t>Gian Marco Iodice </a:t>
            </a:r>
            <a:br>
              <a:rPr lang="en" sz="1000"/>
            </a:b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TinyML: Machine Learning with TensorFlow Lite on Arduino and Ultra-Low-Power Microcontrollers</a:t>
            </a:r>
            <a:br>
              <a:rPr lang="en" sz="1000"/>
            </a:br>
            <a:r>
              <a:rPr lang="en" sz="1000" u="sng">
                <a:solidFill>
                  <a:schemeClr val="hlink"/>
                </a:solidFill>
                <a:hlinkClick r:id="rId3"/>
              </a:rPr>
              <a:t>https://www.amazon.com/TinyML-Learning-TensorFlow-Ultra-Low-Power-Microcontrollers/dp/1492052043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74c31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74c31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processing</a:t>
            </a:r>
            <a:br>
              <a:rPr lang="en"/>
            </a:br>
            <a:r>
              <a:rPr lang="en"/>
              <a:t>Extracting information from sensor data</a:t>
            </a:r>
            <a:br>
              <a:rPr lang="en"/>
            </a:br>
            <a:br>
              <a:rPr lang="en"/>
            </a:br>
            <a:r>
              <a:rPr lang="en"/>
              <a:t>Especially rich/flexible sensors that contains many kinds of of information.</a:t>
            </a:r>
            <a:br>
              <a:rPr lang="en"/>
            </a:br>
            <a:r>
              <a:rPr lang="en"/>
              <a:t>Camera / Image. </a:t>
            </a:r>
            <a:br>
              <a:rPr lang="en"/>
            </a:br>
            <a:r>
              <a:rPr lang="en"/>
              <a:t>Microphone / sound / audio.</a:t>
            </a:r>
            <a:br>
              <a:rPr lang="en"/>
            </a:br>
            <a:r>
              <a:rPr lang="en"/>
              <a:t>Accelerometer / IMU.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when it is not feasible / desirable to transmit the data to a bigger system for analysis</a:t>
            </a:r>
            <a:br>
              <a:rPr lang="en"/>
            </a:br>
            <a:br>
              <a:rPr lang="en"/>
            </a:br>
            <a:r>
              <a:rPr lang="en"/>
              <a:t>Bandwidth. Range</a:t>
            </a:r>
            <a:br>
              <a:rPr lang="en"/>
            </a:br>
            <a:r>
              <a:rPr lang="en"/>
              <a:t>Power consumption</a:t>
            </a:r>
            <a:br>
              <a:rPr lang="en"/>
            </a:br>
            <a:r>
              <a:rPr lang="en"/>
              <a:t>Reliability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c6a3e4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c6a3e4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processing</a:t>
            </a:r>
            <a:br>
              <a:rPr lang="en"/>
            </a:br>
            <a:r>
              <a:rPr lang="en"/>
              <a:t>Extracting information from sensor data</a:t>
            </a:r>
            <a:br>
              <a:rPr lang="en"/>
            </a:br>
            <a:br>
              <a:rPr lang="en"/>
            </a:br>
            <a:r>
              <a:rPr lang="en"/>
              <a:t>Especially rich/flexible sensors that contains many kinds of of information.</a:t>
            </a:r>
            <a:br>
              <a:rPr lang="en"/>
            </a:br>
            <a:r>
              <a:rPr lang="en"/>
              <a:t>Camera / Image. </a:t>
            </a:r>
            <a:br>
              <a:rPr lang="en"/>
            </a:br>
            <a:r>
              <a:rPr lang="en"/>
              <a:t>Microphone / sound / audio.</a:t>
            </a:r>
            <a:br>
              <a:rPr lang="en"/>
            </a:br>
            <a:r>
              <a:rPr lang="en"/>
              <a:t>Accelerometer / IMU.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Especially when it is not feasible / desirable to transmit the data to a bigger system for analysis</a:t>
            </a:r>
            <a:br>
              <a:rPr lang="en"/>
            </a:br>
            <a:br>
              <a:rPr lang="en"/>
            </a:br>
            <a:r>
              <a:rPr lang="en"/>
              <a:t>Bandwidth. Range</a:t>
            </a:r>
            <a:br>
              <a:rPr lang="en"/>
            </a:br>
            <a:r>
              <a:rPr lang="en"/>
              <a:t>Power consumption</a:t>
            </a:r>
            <a:br>
              <a:rPr lang="en"/>
            </a:br>
            <a:r>
              <a:rPr lang="en"/>
              <a:t>Reliability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c6a3e4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c6a3e4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Environmental Sound Classification on Microcontroller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https://www.youtube.com/watch?v=KQHQxMG1CZo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Full talk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https://www.youtube.com/watch?v=ks5kq1R0aws&amp;feature=youtu.be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c6a3e4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c6a3e4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Roest</a:t>
            </a:r>
            <a:br>
              <a:rPr lang="en"/>
            </a:br>
            <a:r>
              <a:rPr lang="en"/>
              <a:t>Demo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https://www.youtube.com/watch?v=GiwLluM5d2o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r>
              <a:rPr lang="en"/>
              <a:t>Full talk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https://www.youtube.com/watch?v=muZY1eCke40&amp;feature=youtu.be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374c313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374c313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Limitations. RAM, FLASH,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Microcontrollers span a large range</a:t>
            </a:r>
            <a:br>
              <a:rPr lang="en"/>
            </a:br>
            <a:r>
              <a:rPr lang="en"/>
              <a:t>Trend: Getting more power for same 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 simplified matrix? Boards vs abilities?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374c313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374c313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Coremark</a:t>
            </a:r>
            <a:br>
              <a:rPr lang="en"/>
            </a:br>
            <a:r>
              <a:rPr lang="en"/>
              <a:t>Mega 7.03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https://github.com/PaulStoffregen/CoreMark</a:t>
            </a:r>
            <a:r>
              <a:rPr lang="en"/>
              <a:t>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https://www.eembc.org/coremark/scores.php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>
                <a:solidFill>
                  <a:schemeClr val="dk1"/>
                </a:solidFill>
              </a:rPr>
              <a:t>Accelerometers/IMU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100-1kHz. Every N seconds.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Human Activity Detection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Basically anything 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 16 khz. Not 48 kHz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Specialized detectors. 1-100 classes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Image/video.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Low resolution, low framerate.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Specialized detectors. 1-10 classes. Not ImageNet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Classification and object detection. Edge Impulse FOMO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OpenMV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https://docs.edgeimpulse.com/docs/edge-impulse-studio/learning-blocks/object-detection/fomo-object-detection-for-constrained-devices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5bf0ce2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5bf0ce2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4c6a3e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4c6a3e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ensorflow/tflite-micro-arduino-examples#how-to-install" TargetMode="External"/><Relationship Id="rId4" Type="http://schemas.openxmlformats.org/officeDocument/2006/relationships/hyperlink" Target="https://tinyml.seas.harvard.edu/magic_wand/" TargetMode="External"/><Relationship Id="rId5" Type="http://schemas.openxmlformats.org/officeDocument/2006/relationships/hyperlink" Target="https://www.youtube.com/watch?v=vKRdQHO7tI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cp2qRrhaZRA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cp2qRrhaZRA" TargetMode="External"/><Relationship Id="rId4" Type="http://schemas.openxmlformats.org/officeDocument/2006/relationships/hyperlink" Target="https://github.com/tensorflow/tflite-micro/tree/main/tensorflow/lite/micro/examples/micro_speech" TargetMode="External"/><Relationship Id="rId5" Type="http://schemas.openxmlformats.org/officeDocument/2006/relationships/hyperlink" Target="https://github.com/tensorflow/tflite-micro/tree/main/tensorflow/lite/micro/examples/micro_speech" TargetMode="External"/><Relationship Id="rId6" Type="http://schemas.openxmlformats.org/officeDocument/2006/relationships/hyperlink" Target="https://github.com/tensorflow/tflite-micro/tree/main/tensorflow/lite/micro/examples/micro_speech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openmv.io/library/omv.tf.html" TargetMode="External"/><Relationship Id="rId4" Type="http://schemas.openxmlformats.org/officeDocument/2006/relationships/hyperlink" Target="https://github.com/ARM-software/EndpointAI/tree/60b2a782194d74662eaf57051c71b799f5076f60/ProofOfConcepts/Vision/OpenMvCupDetect" TargetMode="External"/><Relationship Id="rId5" Type="http://schemas.openxmlformats.org/officeDocument/2006/relationships/hyperlink" Target="https://github.com/ARM-software/EndpointAI/tree/60b2a782194d74662eaf57051c71b799f5076f60/ProofOfConcepts/Vision/OpenMvCupDetect" TargetMode="External"/><Relationship Id="rId6" Type="http://schemas.openxmlformats.org/officeDocument/2006/relationships/hyperlink" Target="https://github.com/ARM-software/EndpointAI/tree/60b2a782194d74662eaf57051c71b799f5076f60/ProofOfConcepts/Vision/OpenMvCupDetect" TargetMode="External"/><Relationship Id="rId7" Type="http://schemas.openxmlformats.org/officeDocument/2006/relationships/hyperlink" Target="https://docs.arduino.cc/tutorials/portenta-vision-shield/creating-basic-face-filter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github.com/emlearn/emlearn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s://hackaday.io/project/194511-1-dollar-tinyml" TargetMode="External"/><Relationship Id="rId5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KQHQxMG1CZo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GiwLluM5d2o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Lfv3WJnYhX0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on Microcontrollers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60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Days 2024 @ Bitraf, Oslo</a:t>
            </a:r>
            <a:br>
              <a:rPr lang="en"/>
            </a:br>
            <a:r>
              <a:rPr lang="en"/>
              <a:t>Jon Nordby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“Magic Wand” using Accelerometer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Lite Micro Arduino library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https://github.com/tensorflow/tflite-micro-arduino-examples#how-to-install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custom gestures. </a:t>
            </a:r>
            <a:r>
              <a:rPr lang="en"/>
              <a:t>Online gesture recorder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https://tinyml.seas.harvard.edu/magic_wand/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tinyML Summit 2021 Tutorial: Building a Magic Wand (</a:t>
            </a:r>
            <a:r>
              <a:rPr lang="en"/>
              <a:t>Pete Warden)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https://www.youtube.com/watch?v=vKRdQHO7tIY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Command Recognition u</a:t>
            </a:r>
            <a:r>
              <a:rPr lang="en"/>
              <a:t>sing Microphone</a:t>
            </a:r>
            <a:endParaRPr/>
          </a:p>
        </p:txBody>
      </p:sp>
      <p:pic>
        <p:nvPicPr>
          <p:cNvPr descr="We're building a voice-controlled robot!&#10;&#10;In this video, I show how you can build a voice-controlled robot using the ESP32 and TensorFlow Lite.&#10;&#10;We'll train up a neural network to recognise the basic command words &quot;Left&quot;, &quot;Right&quot;, &quot;Forward&quot; and &quot;Backward&quot;.&#10;&#10;We'll then run this model on the ESP32 using TensorFlow Lite and drive a little robot around.&#10;&#10;All the code is in GitHub here - https://github.com/atomic14/voice-controlled-robot&#10;&#10;Let me know if you try it out in the comments - I'd love to know if you get it working and build a robot!&#10;&#10;Components:&#10;&#10;INMP441 I2S Microphone: https://amzn.to/3cicuiv&#10;ICS-43434 I2S Microphone: https://www.tindie.com/products/21519/&#10;ESP32 Dev board: https://amzn.to/3gb6fyc&#10;Cotinuous 360 degree Servo: https://amzn.to/3imwx35&#10;&#10;---&#10;&#10;&#10;Want to help support the channel? I'm accepting coffee on https://ko-fi.com/atomic14" id="121" name="Google Shape;121;p23" title="Build Your Own Voice-Controlled Robot with ESP32 &amp; TensorFlow Lit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250" y="1170125"/>
            <a:ext cx="7063778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Command Recognition using Microphone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Your Own Voice-Controlled Robot with ESP32 &amp; TensorFlow Lite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https://www.youtube.com/watch?v=cp2qRrhaZRA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</a:t>
            </a:r>
            <a:r>
              <a:rPr lang="en"/>
              <a:t> 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https://github.com/tensorflow/tflite-micro/</a:t>
            </a:r>
            <a:br>
              <a:rPr lang="en" u="sng">
                <a:solidFill>
                  <a:schemeClr val="hlink"/>
                </a:solidFill>
                <a:hlinkClick r:id="rId5"/>
              </a:rPr>
            </a:br>
            <a:r>
              <a:rPr lang="en" u="sng">
                <a:solidFill>
                  <a:schemeClr val="hlink"/>
                </a:solidFill>
                <a:hlinkClick r:id="rId6"/>
              </a:rPr>
              <a:t>tree/main/tensorflow/lite/micro/examples/micro_speech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train custom models</a:t>
            </a:r>
            <a:br>
              <a:rPr lang="en"/>
            </a:br>
            <a:r>
              <a:rPr lang="en"/>
              <a:t>Can be adapted to detecting Sound Events that are not speech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/ Object tracking using camera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400" y="1152475"/>
            <a:ext cx="5265525" cy="3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/ Object tracking using camera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OpenMV Tensorflow Lite micro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https://docs.openmv.io/library/omv.tf.html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Cup detection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OpenMV Convolutional Neural Network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https://github.com/ARM-software/EndpointAI/tree/</a:t>
            </a:r>
            <a:br>
              <a:rPr lang="en" u="sng">
                <a:solidFill>
                  <a:schemeClr val="hlink"/>
                </a:solidFill>
                <a:hlinkClick r:id="rId5"/>
              </a:rPr>
            </a:br>
            <a:r>
              <a:rPr lang="en" u="sng">
                <a:solidFill>
                  <a:schemeClr val="hlink"/>
                </a:solidFill>
                <a:hlinkClick r:id="rId6"/>
              </a:rPr>
              <a:t>60b2a782194d74662eaf57051c71b799f5076f60/ProofOfConcepts/Vision/OpenMvCupDetect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OpenMV Arduino tutorial face detection Haar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https://docs.arduino.cc/tutorials/portenta-vision-shield/creating-basic-face-filter/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mlearn  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 for “classical” ML models (pre neural-networks)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Running on the smallest microcontrollers &lt; 16 kB RAM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Used in 30+ RnD projects worldwide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http://github.com/emlearn/emlearn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4">
            <a:alphaModFix/>
          </a:blip>
          <a:srcRect b="0" l="0" r="26696" t="0"/>
          <a:stretch/>
        </p:blipFill>
        <p:spPr>
          <a:xfrm>
            <a:off x="0" y="2557478"/>
            <a:ext cx="2927372" cy="258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 rotWithShape="1">
          <a:blip r:embed="rId5">
            <a:alphaModFix/>
          </a:blip>
          <a:srcRect b="0" l="0" r="22498" t="0"/>
          <a:stretch/>
        </p:blipFill>
        <p:spPr>
          <a:xfrm>
            <a:off x="6353398" y="2557478"/>
            <a:ext cx="2790600" cy="258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6">
            <a:alphaModFix/>
          </a:blip>
          <a:srcRect b="0" l="1287" r="22102" t="0"/>
          <a:stretch/>
        </p:blipFill>
        <p:spPr>
          <a:xfrm>
            <a:off x="2364141" y="2557478"/>
            <a:ext cx="3989256" cy="258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4825" y="208875"/>
            <a:ext cx="1937474" cy="1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12002"/>
          <a:stretch/>
        </p:blipFill>
        <p:spPr>
          <a:xfrm>
            <a:off x="5133250" y="1909575"/>
            <a:ext cx="3811925" cy="293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dollar TinyML system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Sound and accelerometer sensing using ML</a:t>
            </a:r>
            <a:br>
              <a:rPr lang="en"/>
            </a:br>
            <a:r>
              <a:rPr lang="en"/>
              <a:t>for under 1 USD in total component cost (BOM)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https://hackaday.io/project/194511-1-dollar-tinyml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Challenge: 3 kB RAM / 32 kB FLASH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5">
            <a:alphaModFix/>
          </a:blip>
          <a:srcRect b="7757" l="2910" r="14649" t="35330"/>
          <a:stretch/>
        </p:blipFill>
        <p:spPr>
          <a:xfrm>
            <a:off x="311700" y="2571750"/>
            <a:ext cx="4589123" cy="22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is used in sensor-systems to extract useful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microcontrollers can handle many tasks: motion data, sound and image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Open source software libraries available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ML on microcontrollers?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Extracting useful </a:t>
            </a:r>
            <a:r>
              <a:rPr b="1" lang="en"/>
              <a:t>information</a:t>
            </a:r>
            <a:br>
              <a:rPr b="1" lang="en"/>
            </a:br>
            <a:r>
              <a:rPr lang="en"/>
              <a:t>from sensor </a:t>
            </a:r>
            <a:r>
              <a:rPr i="1" lang="en"/>
              <a:t>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0" y="138463"/>
            <a:ext cx="8651702" cy="48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classification of noise for Noise Monitoring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lassification is done entirely on sensor unit. Display only visualizes the results.  Full report and code at:&#10;&#10;https://github.com/jonnor/ESC-CNN-microcontroller" id="75" name="Google Shape;75;p16" title="Environmental Sound Classification on Microcontroll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525" y="1152475"/>
            <a:ext cx="6987750" cy="39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coffee bean roasting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 title="Roest coffee roaster with first crack detection powered by Soundsens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50" y="1152475"/>
            <a:ext cx="6985625" cy="39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done </a:t>
            </a:r>
            <a:r>
              <a:rPr lang="en"/>
              <a:t>&amp; not </a:t>
            </a:r>
            <a:br>
              <a:rPr lang="en"/>
            </a:br>
            <a:r>
              <a:rPr lang="en"/>
              <a:t>(on generic microcontroller)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Machine Learning requires compute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Microcontrollers have limited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AM, FLASH, CPU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19"/>
          <p:cNvGraphicFramePr/>
          <p:nvPr/>
        </p:nvGraphicFramePr>
        <p:xfrm>
          <a:off x="357375" y="14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{4E8F0D23-0EFB-4E91-9162-7A5EF648571F}</a:tableStyleId>
              </a:tblPr>
              <a:tblGrid>
                <a:gridCol w="2363425"/>
                <a:gridCol w="622575"/>
                <a:gridCol w="924425"/>
                <a:gridCol w="1073050"/>
                <a:gridCol w="1431050"/>
                <a:gridCol w="718050"/>
                <a:gridCol w="684575"/>
                <a:gridCol w="735875"/>
              </a:tblGrid>
              <a:tr h="72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RAM</a:t>
                      </a:r>
                      <a:br>
                        <a:rPr lang="en" sz="1200"/>
                      </a:br>
                      <a:r>
                        <a:rPr lang="en" sz="1200"/>
                        <a:t>(kB)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FLASH</a:t>
                      </a:r>
                      <a:br>
                        <a:rPr lang="en" sz="1200"/>
                      </a:br>
                      <a:r>
                        <a:rPr lang="en" sz="1200"/>
                        <a:t>(kB)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CPU</a:t>
                      </a:r>
                      <a:r>
                        <a:rPr lang="en" sz="1200"/>
                        <a:t> (CoreMark)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IMU</a:t>
                      </a:r>
                      <a:br>
                        <a:rPr lang="en" sz="1200"/>
                      </a:br>
                      <a:r>
                        <a:rPr lang="en" sz="1000"/>
                        <a:t>100 hz</a:t>
                      </a:r>
                      <a:br>
                        <a:rPr lang="en" sz="1000"/>
                      </a:br>
                      <a:r>
                        <a:rPr lang="en" sz="1000"/>
                        <a:t>5 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Sound</a:t>
                      </a:r>
                      <a:br>
                        <a:rPr lang="en" sz="1200"/>
                      </a:br>
                      <a:r>
                        <a:rPr lang="en" sz="1000"/>
                        <a:t>16 kHz</a:t>
                      </a:r>
                      <a:br>
                        <a:rPr lang="en" sz="1000"/>
                      </a:br>
                      <a:r>
                        <a:rPr lang="en" sz="1000"/>
                        <a:t>1 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Image</a:t>
                      </a:r>
                      <a:br>
                        <a:rPr lang="en" sz="1200"/>
                      </a:br>
                      <a:r>
                        <a:rPr lang="en" sz="1000"/>
                        <a:t>64x64 px</a:t>
                      </a:r>
                      <a:br>
                        <a:rPr lang="en" sz="1000"/>
                      </a:br>
                      <a:r>
                        <a:rPr lang="en" sz="1000"/>
                        <a:t>1 fps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Arduino Uno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ATMega 328 @ 16 Mhz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❌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❌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Arduino Nano BLE 33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NRF52840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ARM Cortex M4F @ 64 Mhz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1 000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❌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Arduino Nano ESP32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ESP32-S3 @ 240 Mhz</a:t>
                      </a:r>
                      <a:br>
                        <a:rPr lang="en" sz="1200">
                          <a:solidFill>
                            <a:schemeClr val="dk1"/>
                          </a:solidFill>
                        </a:rPr>
                      </a:b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8 000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16 000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613</a:t>
                      </a:r>
                      <a:br>
                        <a:rPr lang="en" sz="1200"/>
                      </a:br>
                      <a:r>
                        <a:rPr lang="en" sz="1200"/>
                        <a:t>(per core)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Teensy 4.0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ARM Cortex M7 @ 600 Mhz</a:t>
                      </a:r>
                      <a:br>
                        <a:rPr lang="en" sz="1200"/>
                      </a:b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2 000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2313</a:t>
                      </a:r>
                      <a:br>
                        <a:rPr lang="en" sz="1200"/>
                      </a:br>
                      <a:r>
                        <a:rPr lang="en" sz="1200"/>
                        <a:t>(per core)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300">
                          <a:solidFill>
                            <a:schemeClr val="dk1"/>
                          </a:solidFill>
                        </a:rPr>
                        <a:t>✓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feasibility versus microcontroller 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Getting Started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“Magic Wand” using Accelerometer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agic Wand demo using Arduino Nano 33 BLE Sense board, powered by TensorFlow Lite for Microcontrollers and PlatformIO. I made this video to wish you all (who're celebrating) a Merry Christmas, and Happy New Year 2020!&#10;&#10;Proper writing on this project is here: https://www.hackster.io/andri/ai-powered-magic-wand-ab1c90&#10;&#10;Refer to this video to run the project by yourself: https://youtu.be/bI1XIB1efM0 &#10;&#10;Source code: https://github.com/andriyadi/MagicWand-TFLite-Arduino" id="109" name="Google Shape;109;p21" title="Magic Wand on Arduino Nano 33 BLE Sense using TensorFlow Lit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950" y="1152475"/>
            <a:ext cx="709515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