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588" r:id="rId3"/>
    <p:sldId id="1599" r:id="rId4"/>
    <p:sldId id="1609" r:id="rId5"/>
    <p:sldId id="1611" r:id="rId6"/>
    <p:sldId id="1601" r:id="rId7"/>
    <p:sldId id="1610" r:id="rId8"/>
    <p:sldId id="1617" r:id="rId9"/>
    <p:sldId id="1618" r:id="rId10"/>
    <p:sldId id="1619" r:id="rId11"/>
    <p:sldId id="1612" r:id="rId12"/>
    <p:sldId id="1613" r:id="rId13"/>
    <p:sldId id="1614" r:id="rId14"/>
    <p:sldId id="1615" r:id="rId15"/>
    <p:sldId id="1603" r:id="rId16"/>
    <p:sldId id="1604" r:id="rId17"/>
    <p:sldId id="1607" r:id="rId18"/>
    <p:sldId id="1622" r:id="rId19"/>
    <p:sldId id="1626" r:id="rId20"/>
    <p:sldId id="1627" r:id="rId21"/>
    <p:sldId id="1620" r:id="rId22"/>
    <p:sldId id="1623" r:id="rId23"/>
    <p:sldId id="1621" r:id="rId24"/>
    <p:sldId id="1624" r:id="rId25"/>
    <p:sldId id="1625" r:id="rId26"/>
    <p:sldId id="1628" r:id="rId27"/>
    <p:sldId id="1629" r:id="rId28"/>
    <p:sldId id="1630" r:id="rId29"/>
    <p:sldId id="16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4319">
          <p15:clr>
            <a:srgbClr val="A4A3A4"/>
          </p15:clr>
        </p15:guide>
        <p15:guide id="4"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7280" autoAdjust="0"/>
  </p:normalViewPr>
  <p:slideViewPr>
    <p:cSldViewPr snapToGrid="0">
      <p:cViewPr varScale="1">
        <p:scale>
          <a:sx n="72" d="100"/>
          <a:sy n="72" d="100"/>
        </p:scale>
        <p:origin x="1094" y="58"/>
      </p:cViewPr>
      <p:guideLst>
        <p:guide orient="horz" pos="2160"/>
        <p:guide pos="3840"/>
        <p:guide orient="horz" pos="4319"/>
        <p:guide pos="384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74718-754F-4E07-9605-F6005C29891E}" type="datetimeFigureOut">
              <a:rPr lang="en-US" smtClean="0"/>
              <a:t>1/7/2024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A7449-0C62-42CB-B32A-6A9BAFE4E3B6}" type="slidenum">
              <a:rPr lang="en-US" smtClean="0"/>
              <a:t>‹#›</a:t>
            </a:fld>
            <a:endParaRPr lang="en-US" dirty="0"/>
          </a:p>
        </p:txBody>
      </p:sp>
    </p:spTree>
    <p:extLst>
      <p:ext uri="{BB962C8B-B14F-4D97-AF65-F5344CB8AC3E}">
        <p14:creationId xmlns:p14="http://schemas.microsoft.com/office/powerpoint/2010/main" val="119223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E5A7449-0C62-42CB-B32A-6A9BAFE4E3B6}" type="slidenum">
              <a:rPr lang="en-US" smtClean="0"/>
              <a:t>3</a:t>
            </a:fld>
            <a:endParaRPr lang="en-US" dirty="0"/>
          </a:p>
        </p:txBody>
      </p:sp>
    </p:spTree>
    <p:extLst>
      <p:ext uri="{BB962C8B-B14F-4D97-AF65-F5344CB8AC3E}">
        <p14:creationId xmlns:p14="http://schemas.microsoft.com/office/powerpoint/2010/main" val="355363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nabla_w</a:t>
            </a:r>
            <a:r>
              <a:rPr lang="en-US" dirty="0"/>
              <a:t>\</a:t>
            </a:r>
            <a:r>
              <a:rPr lang="en-US" dirty="0" err="1"/>
              <a:t>mathcal</a:t>
            </a:r>
            <a:r>
              <a:rPr lang="en-US" dirty="0"/>
              <a:t>{L} = \</a:t>
            </a:r>
            <a:r>
              <a:rPr lang="en-US" dirty="0" err="1"/>
              <a:t>nabla_w</a:t>
            </a:r>
            <a:r>
              <a:rPr lang="en-US" dirty="0"/>
              <a:t> \frac{1}{N}\sum_{j=1}^</a:t>
            </a:r>
            <a:r>
              <a:rPr lang="en-US" dirty="0" err="1"/>
              <a:t>NL_j</a:t>
            </a:r>
            <a:r>
              <a:rPr lang="en-US" dirty="0"/>
              <a:t>(w) + \lambda w</a:t>
            </a:r>
          </a:p>
          <a:p>
            <a:endParaRPr lang="en-US" dirty="0"/>
          </a:p>
          <a:p>
            <a:r>
              <a:rPr lang="en-US" dirty="0"/>
              <a:t>w_{i+1} = </a:t>
            </a:r>
            <a:r>
              <a:rPr lang="en-US" dirty="0" err="1"/>
              <a:t>w_i</a:t>
            </a:r>
            <a:r>
              <a:rPr lang="en-US" dirty="0"/>
              <a:t> -\eta \</a:t>
            </a:r>
            <a:r>
              <a:rPr lang="en-US" dirty="0" err="1"/>
              <a:t>nabla_w</a:t>
            </a:r>
            <a:r>
              <a:rPr lang="en-US" dirty="0"/>
              <a:t> \frac{1}{N}\sum_{j=1}^</a:t>
            </a:r>
            <a:r>
              <a:rPr lang="en-US" dirty="0" err="1"/>
              <a:t>NL_j</a:t>
            </a:r>
            <a:r>
              <a:rPr lang="en-US" dirty="0"/>
              <a:t>|_{</a:t>
            </a:r>
            <a:r>
              <a:rPr lang="en-US" dirty="0" err="1"/>
              <a:t>w_i</a:t>
            </a:r>
            <a:r>
              <a:rPr lang="en-US" dirty="0"/>
              <a:t>} -\eta \lambda </a:t>
            </a:r>
            <a:r>
              <a:rPr lang="en-US" dirty="0" err="1"/>
              <a:t>w_i</a:t>
            </a:r>
            <a:endParaRPr lang="en-US" dirty="0"/>
          </a:p>
        </p:txBody>
      </p:sp>
      <p:sp>
        <p:nvSpPr>
          <p:cNvPr id="4" name="Slide Number Placeholder 3"/>
          <p:cNvSpPr>
            <a:spLocks noGrp="1"/>
          </p:cNvSpPr>
          <p:nvPr>
            <p:ph type="sldNum" sz="quarter" idx="5"/>
          </p:nvPr>
        </p:nvSpPr>
        <p:spPr/>
        <p:txBody>
          <a:bodyPr/>
          <a:lstStyle/>
          <a:p>
            <a:fld id="{4E5A7449-0C62-42CB-B32A-6A9BAFE4E3B6}" type="slidenum">
              <a:rPr lang="en-US" smtClean="0"/>
              <a:t>10</a:t>
            </a:fld>
            <a:endParaRPr lang="en-US" dirty="0"/>
          </a:p>
        </p:txBody>
      </p:sp>
    </p:spTree>
    <p:extLst>
      <p:ext uri="{BB962C8B-B14F-4D97-AF65-F5344CB8AC3E}">
        <p14:creationId xmlns:p14="http://schemas.microsoft.com/office/powerpoint/2010/main" val="55390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 \</a:t>
            </a:r>
            <a:r>
              <a:rPr lang="en-US" dirty="0" err="1"/>
              <a:t>leftrightarrow</a:t>
            </a:r>
            <a:r>
              <a:rPr lang="en-US" dirty="0"/>
              <a:t> -\eta \</a:t>
            </a:r>
            <a:r>
              <a:rPr lang="en-US" dirty="0" err="1"/>
              <a:t>nabla_w</a:t>
            </a:r>
            <a:r>
              <a:rPr lang="en-US" dirty="0"/>
              <a:t> \</a:t>
            </a:r>
            <a:r>
              <a:rPr lang="en-US" dirty="0" err="1"/>
              <a:t>mathcal</a:t>
            </a:r>
            <a:r>
              <a:rPr lang="en-US" dirty="0"/>
              <a:t>{L}</a:t>
            </a:r>
          </a:p>
          <a:p>
            <a:endParaRPr lang="en-IL" dirty="0"/>
          </a:p>
        </p:txBody>
      </p:sp>
      <p:sp>
        <p:nvSpPr>
          <p:cNvPr id="4" name="Slide Number Placeholder 3"/>
          <p:cNvSpPr>
            <a:spLocks noGrp="1"/>
          </p:cNvSpPr>
          <p:nvPr>
            <p:ph type="sldNum" sz="quarter" idx="5"/>
          </p:nvPr>
        </p:nvSpPr>
        <p:spPr/>
        <p:txBody>
          <a:bodyPr/>
          <a:lstStyle/>
          <a:p>
            <a:fld id="{4E5A7449-0C62-42CB-B32A-6A9BAFE4E3B6}" type="slidenum">
              <a:rPr lang="en-US" smtClean="0"/>
              <a:t>12</a:t>
            </a:fld>
            <a:endParaRPr lang="en-US" dirty="0"/>
          </a:p>
        </p:txBody>
      </p:sp>
    </p:spTree>
    <p:extLst>
      <p:ext uri="{BB962C8B-B14F-4D97-AF65-F5344CB8AC3E}">
        <p14:creationId xmlns:p14="http://schemas.microsoft.com/office/powerpoint/2010/main" val="39517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Courier New" panose="02070309020205020404" pitchFamily="49" charset="0"/>
              </a:rPr>
              <a:t>\left</a:t>
            </a:r>
            <a:r>
              <a:rPr lang="en-US" b="1" i="0" dirty="0">
                <a:solidFill>
                  <a:srgbClr val="66AA66"/>
                </a:solidFill>
                <a:effectLst/>
                <a:latin typeface="Courier New" panose="02070309020205020404" pitchFamily="49" charset="0"/>
              </a:rPr>
              <a:t>\{</a:t>
            </a:r>
            <a:r>
              <a:rPr lang="en-US" b="1" i="0" dirty="0">
                <a:solidFill>
                  <a:srgbClr val="000000"/>
                </a:solidFill>
                <a:effectLst/>
                <a:latin typeface="Courier New" panose="02070309020205020404" pitchFamily="49" charset="0"/>
              </a:rPr>
              <a:t>\begin</a:t>
            </a:r>
            <a:r>
              <a:rPr lang="en-US" b="1" i="0" dirty="0">
                <a:solidFill>
                  <a:srgbClr val="66AA66"/>
                </a:solidFill>
                <a:effectLst/>
                <a:latin typeface="Courier New" panose="02070309020205020404" pitchFamily="49" charset="0"/>
              </a:rPr>
              <a:t>{</a:t>
            </a:r>
            <a:r>
              <a:rPr lang="en-US" b="0" i="0" dirty="0">
                <a:solidFill>
                  <a:srgbClr val="005577"/>
                </a:solidFill>
                <a:effectLst/>
                <a:latin typeface="Courier New" panose="02070309020205020404" pitchFamily="49" charset="0"/>
              </a:rPr>
              <a:t>matrix</a:t>
            </a:r>
            <a:r>
              <a:rPr lang="en-US" b="1" i="0" dirty="0">
                <a:solidFill>
                  <a:srgbClr val="66AA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solidFill>
                  <a:srgbClr val="005577"/>
                </a:solidFill>
                <a:effectLst/>
                <a:latin typeface="Courier New" panose="02070309020205020404" pitchFamily="49" charset="0"/>
              </a:rPr>
              <a:t>v</a:t>
            </a:r>
            <a:r>
              <a:rPr lang="en-US" b="1" i="0" dirty="0" err="1">
                <a:solidFill>
                  <a:srgbClr val="00AA00"/>
                </a:solidFill>
                <a:effectLst/>
                <a:latin typeface="Courier New" panose="02070309020205020404" pitchFamily="49" charset="0"/>
              </a:rPr>
              <a:t>_</a:t>
            </a:r>
            <a:r>
              <a:rPr lang="en-US" b="0" i="0" dirty="0" err="1">
                <a:solidFill>
                  <a:srgbClr val="005577"/>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a:t>
            </a:r>
            <a:r>
              <a:rPr lang="en-US" b="1" i="0" dirty="0">
                <a:solidFill>
                  <a:srgbClr val="000000"/>
                </a:solidFill>
                <a:effectLst/>
                <a:latin typeface="Courier New" panose="02070309020205020404" pitchFamily="49" charset="0"/>
              </a:rPr>
              <a:t>\alpha</a:t>
            </a:r>
            <a:r>
              <a:rPr lang="en-US" b="0" i="0" dirty="0">
                <a:solidFill>
                  <a:srgbClr val="000000"/>
                </a:solidFill>
                <a:effectLst/>
                <a:latin typeface="Courier New" panose="02070309020205020404" pitchFamily="49" charset="0"/>
              </a:rPr>
              <a:t> </a:t>
            </a:r>
            <a:r>
              <a:rPr lang="en-US" b="0" i="0" dirty="0">
                <a:solidFill>
                  <a:srgbClr val="005577"/>
                </a:solidFill>
                <a:effectLst/>
                <a:latin typeface="Courier New" panose="02070309020205020404" pitchFamily="49" charset="0"/>
              </a:rPr>
              <a:t>v</a:t>
            </a:r>
            <a:r>
              <a:rPr lang="en-US" b="1" i="0" dirty="0">
                <a:solidFill>
                  <a:srgbClr val="00AA00"/>
                </a:solidFill>
                <a:effectLst/>
                <a:latin typeface="Courier New" panose="02070309020205020404" pitchFamily="49" charset="0"/>
              </a:rPr>
              <a:t>_</a:t>
            </a:r>
            <a:r>
              <a:rPr lang="en-US" b="1" i="0" dirty="0">
                <a:solidFill>
                  <a:srgbClr val="66AA66"/>
                </a:solidFill>
                <a:effectLst/>
                <a:latin typeface="Courier New" panose="02070309020205020404" pitchFamily="49" charset="0"/>
              </a:rPr>
              <a:t>{</a:t>
            </a:r>
            <a:r>
              <a:rPr lang="en-US" b="0" i="0" dirty="0">
                <a:solidFill>
                  <a:srgbClr val="005577"/>
                </a:solidFill>
                <a:effectLst/>
                <a:latin typeface="Courier New" panose="02070309020205020404" pitchFamily="49" charset="0"/>
              </a:rPr>
              <a:t>i</a:t>
            </a:r>
            <a:r>
              <a:rPr lang="en-US" b="1" i="0" dirty="0">
                <a:solidFill>
                  <a:srgbClr val="00AA00"/>
                </a:solidFill>
                <a:effectLst/>
                <a:latin typeface="Courier New" panose="02070309020205020404" pitchFamily="49" charset="0"/>
              </a:rPr>
              <a:t>-</a:t>
            </a:r>
            <a:r>
              <a:rPr lang="en-US" b="1" i="0" dirty="0">
                <a:solidFill>
                  <a:srgbClr val="006600"/>
                </a:solidFill>
                <a:effectLst/>
                <a:latin typeface="Courier New" panose="02070309020205020404" pitchFamily="49" charset="0"/>
              </a:rPr>
              <a:t>1</a:t>
            </a:r>
            <a:r>
              <a:rPr lang="en-US" b="1" i="0" dirty="0">
                <a:solidFill>
                  <a:srgbClr val="66AA66"/>
                </a:solidFill>
                <a:effectLst/>
                <a:latin typeface="Courier New" panose="02070309020205020404" pitchFamily="49" charset="0"/>
              </a:rPr>
              <a:t>}</a:t>
            </a:r>
            <a:r>
              <a:rPr lang="en-US" b="1" i="0" dirty="0">
                <a:solidFill>
                  <a:srgbClr val="00AA00"/>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000000"/>
                </a:solidFill>
                <a:effectLst/>
                <a:latin typeface="Courier New" panose="02070309020205020404" pitchFamily="49" charset="0"/>
              </a:rPr>
              <a:t>\eta</a:t>
            </a:r>
            <a:r>
              <a:rPr lang="en-US" b="0" i="0" dirty="0">
                <a:solidFill>
                  <a:srgbClr val="000000"/>
                </a:solidFill>
                <a:effectLst/>
                <a:latin typeface="Courier New" panose="02070309020205020404" pitchFamily="49" charset="0"/>
              </a:rPr>
              <a:t> </a:t>
            </a:r>
            <a:r>
              <a:rPr lang="en-US" b="1" i="0" dirty="0">
                <a:solidFill>
                  <a:srgbClr val="000000"/>
                </a:solidFill>
                <a:effectLst/>
                <a:latin typeface="Courier New" panose="02070309020205020404" pitchFamily="49" charset="0"/>
              </a:rPr>
              <a:t>\</a:t>
            </a:r>
            <a:r>
              <a:rPr lang="en-US" b="1" i="0" dirty="0" err="1">
                <a:solidFill>
                  <a:srgbClr val="000000"/>
                </a:solidFill>
                <a:effectLst/>
                <a:latin typeface="Courier New" panose="02070309020205020404" pitchFamily="49" charset="0"/>
              </a:rPr>
              <a:t>nabla</a:t>
            </a:r>
            <a:r>
              <a:rPr lang="en-US" b="1" i="0" dirty="0" err="1">
                <a:solidFill>
                  <a:srgbClr val="00AA00"/>
                </a:solidFill>
                <a:effectLst/>
                <a:latin typeface="Courier New" panose="02070309020205020404" pitchFamily="49" charset="0"/>
              </a:rPr>
              <a:t>_</a:t>
            </a:r>
            <a:r>
              <a:rPr lang="en-US" b="0" i="0" dirty="0" err="1">
                <a:solidFill>
                  <a:srgbClr val="005577"/>
                </a:solidFill>
                <a:effectLst/>
                <a:latin typeface="Courier New" panose="02070309020205020404" pitchFamily="49" charset="0"/>
              </a:rPr>
              <a:t>w</a:t>
            </a:r>
            <a:r>
              <a:rPr lang="en-US" b="0" i="0" dirty="0">
                <a:solidFill>
                  <a:srgbClr val="000000"/>
                </a:solidFill>
                <a:effectLst/>
                <a:latin typeface="Courier New" panose="02070309020205020404" pitchFamily="49" charset="0"/>
              </a:rPr>
              <a:t> </a:t>
            </a:r>
            <a:r>
              <a:rPr lang="en-US" b="1" i="0" dirty="0">
                <a:solidFill>
                  <a:srgbClr val="000000"/>
                </a:solidFill>
                <a:effectLst/>
                <a:latin typeface="Courier New" panose="02070309020205020404" pitchFamily="49" charset="0"/>
              </a:rPr>
              <a:t>\sum</a:t>
            </a:r>
            <a:r>
              <a:rPr lang="en-US" b="1" i="0" dirty="0">
                <a:solidFill>
                  <a:srgbClr val="00AA00"/>
                </a:solidFill>
                <a:effectLst/>
                <a:latin typeface="Courier New" panose="02070309020205020404" pitchFamily="49" charset="0"/>
              </a:rPr>
              <a:t>_</a:t>
            </a:r>
            <a:r>
              <a:rPr lang="en-US" b="1" i="0" dirty="0">
                <a:solidFill>
                  <a:srgbClr val="66AA66"/>
                </a:solidFill>
                <a:effectLst/>
                <a:latin typeface="Courier New" panose="02070309020205020404" pitchFamily="49" charset="0"/>
              </a:rPr>
              <a:t>{</a:t>
            </a:r>
            <a:r>
              <a:rPr lang="en-US" b="0" i="0" dirty="0">
                <a:solidFill>
                  <a:srgbClr val="005577"/>
                </a:solidFill>
                <a:effectLst/>
                <a:latin typeface="Courier New" panose="02070309020205020404" pitchFamily="49" charset="0"/>
              </a:rPr>
              <a:t>j</a:t>
            </a:r>
            <a:r>
              <a:rPr lang="en-US" b="0" i="0" dirty="0">
                <a:solidFill>
                  <a:srgbClr val="000000"/>
                </a:solidFill>
                <a:effectLst/>
                <a:latin typeface="Courier New" panose="02070309020205020404" pitchFamily="49" charset="0"/>
              </a:rPr>
              <a:t>=</a:t>
            </a:r>
            <a:r>
              <a:rPr lang="en-US" b="1" i="0" dirty="0">
                <a:solidFill>
                  <a:srgbClr val="006600"/>
                </a:solidFill>
                <a:effectLst/>
                <a:latin typeface="Courier New" panose="02070309020205020404" pitchFamily="49" charset="0"/>
              </a:rPr>
              <a:t>0</a:t>
            </a:r>
            <a:r>
              <a:rPr lang="en-US" b="1" i="0" dirty="0">
                <a:solidFill>
                  <a:srgbClr val="66AA66"/>
                </a:solidFill>
                <a:effectLst/>
                <a:latin typeface="Courier New" panose="02070309020205020404" pitchFamily="49" charset="0"/>
              </a:rPr>
              <a:t>}</a:t>
            </a:r>
            <a:r>
              <a:rPr lang="en-US" b="1" i="0" dirty="0">
                <a:solidFill>
                  <a:srgbClr val="00AA00"/>
                </a:solidFill>
                <a:effectLst/>
                <a:latin typeface="Courier New" panose="02070309020205020404" pitchFamily="49" charset="0"/>
              </a:rPr>
              <a:t>^</a:t>
            </a:r>
            <a:r>
              <a:rPr lang="en-US" b="0" i="0" dirty="0" err="1">
                <a:solidFill>
                  <a:srgbClr val="005577"/>
                </a:solidFill>
                <a:effectLst/>
                <a:latin typeface="Courier New" panose="02070309020205020404" pitchFamily="49" charset="0"/>
              </a:rPr>
              <a:t>NL</a:t>
            </a:r>
            <a:r>
              <a:rPr lang="en-US" b="1" i="0" dirty="0" err="1">
                <a:solidFill>
                  <a:srgbClr val="00AA00"/>
                </a:solidFill>
                <a:effectLst/>
                <a:latin typeface="Courier New" panose="02070309020205020404" pitchFamily="49" charset="0"/>
              </a:rPr>
              <a:t>_</a:t>
            </a:r>
            <a:r>
              <a:rPr lang="en-US" b="0" i="0" dirty="0" err="1">
                <a:solidFill>
                  <a:srgbClr val="005577"/>
                </a:solidFill>
                <a:effectLst/>
                <a:latin typeface="Courier New" panose="02070309020205020404" pitchFamily="49" charset="0"/>
              </a:rPr>
              <a:t>j</a:t>
            </a:r>
            <a:r>
              <a:rPr lang="en-US" b="1" i="0" dirty="0">
                <a:solidFill>
                  <a:srgbClr val="66AA66"/>
                </a:solidFill>
                <a:effectLst/>
                <a:latin typeface="Courier New" panose="02070309020205020404" pitchFamily="49" charset="0"/>
              </a:rPr>
              <a:t>(</a:t>
            </a:r>
            <a:r>
              <a:rPr lang="en-US" b="0" i="0" dirty="0">
                <a:solidFill>
                  <a:srgbClr val="005577"/>
                </a:solidFill>
                <a:effectLst/>
                <a:latin typeface="Courier New" panose="02070309020205020404" pitchFamily="49" charset="0"/>
              </a:rPr>
              <a:t>w</a:t>
            </a:r>
            <a:r>
              <a:rPr lang="en-US" b="1" i="0" dirty="0">
                <a:solidFill>
                  <a:srgbClr val="66AA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FF0000"/>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solidFill>
                  <a:srgbClr val="005577"/>
                </a:solidFill>
                <a:effectLst/>
                <a:latin typeface="Courier New" panose="02070309020205020404" pitchFamily="49" charset="0"/>
              </a:rPr>
              <a:t>w</a:t>
            </a:r>
            <a:r>
              <a:rPr lang="en-US" b="1" i="0" dirty="0" err="1">
                <a:solidFill>
                  <a:srgbClr val="00AA00"/>
                </a:solidFill>
                <a:effectLst/>
                <a:latin typeface="Courier New" panose="02070309020205020404" pitchFamily="49" charset="0"/>
              </a:rPr>
              <a:t>_</a:t>
            </a:r>
            <a:r>
              <a:rPr lang="en-US" b="0" i="0" dirty="0" err="1">
                <a:solidFill>
                  <a:srgbClr val="005577"/>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a:t>
            </a:r>
            <a:r>
              <a:rPr lang="en-US" b="0" i="0" dirty="0">
                <a:solidFill>
                  <a:srgbClr val="005577"/>
                </a:solidFill>
                <a:effectLst/>
                <a:latin typeface="Courier New" panose="02070309020205020404" pitchFamily="49" charset="0"/>
              </a:rPr>
              <a:t>w</a:t>
            </a:r>
            <a:r>
              <a:rPr lang="en-US" b="1" i="0" dirty="0">
                <a:solidFill>
                  <a:srgbClr val="00AA00"/>
                </a:solidFill>
                <a:effectLst/>
                <a:latin typeface="Courier New" panose="02070309020205020404" pitchFamily="49" charset="0"/>
              </a:rPr>
              <a:t>_</a:t>
            </a:r>
            <a:r>
              <a:rPr lang="en-US" b="1" i="0" dirty="0">
                <a:solidFill>
                  <a:srgbClr val="66AA66"/>
                </a:solidFill>
                <a:effectLst/>
                <a:latin typeface="Courier New" panose="02070309020205020404" pitchFamily="49" charset="0"/>
              </a:rPr>
              <a:t>{</a:t>
            </a:r>
            <a:r>
              <a:rPr lang="en-US" b="0" i="0" dirty="0">
                <a:solidFill>
                  <a:srgbClr val="005577"/>
                </a:solidFill>
                <a:effectLst/>
                <a:latin typeface="Courier New" panose="02070309020205020404" pitchFamily="49" charset="0"/>
              </a:rPr>
              <a:t>i</a:t>
            </a:r>
            <a:r>
              <a:rPr lang="en-US" b="1" i="0" dirty="0">
                <a:solidFill>
                  <a:srgbClr val="00AA00"/>
                </a:solidFill>
                <a:effectLst/>
                <a:latin typeface="Courier New" panose="02070309020205020404" pitchFamily="49" charset="0"/>
              </a:rPr>
              <a:t>-</a:t>
            </a:r>
            <a:r>
              <a:rPr lang="en-US" b="1" i="0" dirty="0">
                <a:solidFill>
                  <a:srgbClr val="006600"/>
                </a:solidFill>
                <a:effectLst/>
                <a:latin typeface="Courier New" panose="02070309020205020404" pitchFamily="49" charset="0"/>
              </a:rPr>
              <a:t>1</a:t>
            </a:r>
            <a:r>
              <a:rPr lang="en-US" b="1" i="0" dirty="0">
                <a:solidFill>
                  <a:srgbClr val="66AA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00AA00"/>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solidFill>
                  <a:srgbClr val="005577"/>
                </a:solidFill>
                <a:effectLst/>
                <a:latin typeface="Courier New" panose="02070309020205020404" pitchFamily="49" charset="0"/>
              </a:rPr>
              <a:t>v</a:t>
            </a:r>
            <a:r>
              <a:rPr lang="en-US" b="1" i="0" dirty="0" err="1">
                <a:solidFill>
                  <a:srgbClr val="00AA00"/>
                </a:solidFill>
                <a:effectLst/>
                <a:latin typeface="Courier New" panose="02070309020205020404" pitchFamily="49" charset="0"/>
              </a:rPr>
              <a:t>_</a:t>
            </a:r>
            <a:r>
              <a:rPr lang="en-US" b="0" i="0" dirty="0" err="1">
                <a:solidFill>
                  <a:srgbClr val="005577"/>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1" i="0" dirty="0">
                <a:solidFill>
                  <a:srgbClr val="000000"/>
                </a:solidFill>
                <a:effectLst/>
                <a:latin typeface="Courier New" panose="02070309020205020404" pitchFamily="49" charset="0"/>
              </a:rPr>
              <a:t>\end</a:t>
            </a:r>
            <a:r>
              <a:rPr lang="en-US" b="1" i="0" dirty="0">
                <a:solidFill>
                  <a:srgbClr val="66AA66"/>
                </a:solidFill>
                <a:effectLst/>
                <a:latin typeface="Courier New" panose="02070309020205020404" pitchFamily="49" charset="0"/>
              </a:rPr>
              <a:t>{</a:t>
            </a:r>
            <a:r>
              <a:rPr lang="en-US" b="0" i="0" dirty="0">
                <a:solidFill>
                  <a:srgbClr val="005577"/>
                </a:solidFill>
                <a:effectLst/>
                <a:latin typeface="Courier New" panose="02070309020205020404" pitchFamily="49" charset="0"/>
              </a:rPr>
              <a:t>matrix</a:t>
            </a:r>
            <a:r>
              <a:rPr lang="en-US" b="1" i="0" dirty="0">
                <a:solidFill>
                  <a:srgbClr val="66AA66"/>
                </a:solidFill>
                <a:effectLst/>
                <a:latin typeface="Courier New" panose="02070309020205020404" pitchFamily="49" charset="0"/>
              </a:rPr>
              <a:t>}</a:t>
            </a:r>
            <a:r>
              <a:rPr lang="en-US" b="1" i="0" dirty="0">
                <a:solidFill>
                  <a:srgbClr val="000000"/>
                </a:solidFill>
                <a:effectLst/>
                <a:latin typeface="Courier New" panose="02070309020205020404" pitchFamily="49" charset="0"/>
              </a:rPr>
              <a:t>\right</a:t>
            </a:r>
            <a:r>
              <a:rPr lang="en-US" b="0" i="0" dirty="0">
                <a:solidFill>
                  <a:srgbClr val="000000"/>
                </a:solidFill>
                <a:effectLst/>
                <a:latin typeface="Courier New" panose="02070309020205020404" pitchFamily="49" charset="0"/>
              </a:rPr>
              <a:t>.</a:t>
            </a:r>
            <a:endParaRPr lang="en-IL" dirty="0"/>
          </a:p>
        </p:txBody>
      </p:sp>
      <p:sp>
        <p:nvSpPr>
          <p:cNvPr id="4" name="Slide Number Placeholder 3"/>
          <p:cNvSpPr>
            <a:spLocks noGrp="1"/>
          </p:cNvSpPr>
          <p:nvPr>
            <p:ph type="sldNum" sz="quarter" idx="5"/>
          </p:nvPr>
        </p:nvSpPr>
        <p:spPr/>
        <p:txBody>
          <a:bodyPr/>
          <a:lstStyle/>
          <a:p>
            <a:fld id="{4E5A7449-0C62-42CB-B32A-6A9BAFE4E3B6}" type="slidenum">
              <a:rPr lang="en-US" smtClean="0"/>
              <a:t>14</a:t>
            </a:fld>
            <a:endParaRPr lang="en-US" dirty="0"/>
          </a:p>
        </p:txBody>
      </p:sp>
    </p:spTree>
    <p:extLst>
      <p:ext uri="{BB962C8B-B14F-4D97-AF65-F5344CB8AC3E}">
        <p14:creationId xmlns:p14="http://schemas.microsoft.com/office/powerpoint/2010/main" val="191504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Adjusting the setup to have more cycles for </a:t>
            </a:r>
            <a:r>
              <a:rPr lang="en-US" dirty="0" err="1"/>
              <a:t>CyclicLR</a:t>
            </a:r>
            <a:r>
              <a:rPr lang="en-US" dirty="0"/>
              <a:t>, halving the initial learning rate for </a:t>
            </a:r>
            <a:r>
              <a:rPr lang="en-US" dirty="0" err="1"/>
              <a:t>ConstantLR</a:t>
            </a:r>
            <a:r>
              <a:rPr lang="en-US" dirty="0"/>
              <a:t>, </a:t>
            </a:r>
          </a:p>
          <a:p>
            <a:r>
              <a:rPr lang="en-US" dirty="0"/>
              <a:t># and using for loops for more efficient implementation</a:t>
            </a:r>
          </a:p>
          <a:p>
            <a:endParaRPr lang="en-US" dirty="0"/>
          </a:p>
          <a:p>
            <a:r>
              <a:rPr lang="en-US" dirty="0"/>
              <a:t># List of optimizers and corresponding schedulers</a:t>
            </a:r>
          </a:p>
          <a:p>
            <a:r>
              <a:rPr lang="en-US" dirty="0"/>
              <a:t>optimizers = []</a:t>
            </a:r>
          </a:p>
          <a:p>
            <a:r>
              <a:rPr lang="en-US" dirty="0"/>
              <a:t>schedulers = []</a:t>
            </a:r>
          </a:p>
          <a:p>
            <a:endParaRPr lang="en-US" dirty="0"/>
          </a:p>
          <a:p>
            <a:r>
              <a:rPr lang="en-US" dirty="0"/>
              <a:t># Initial learning rates for different schedulers</a:t>
            </a:r>
          </a:p>
          <a:p>
            <a:r>
              <a:rPr lang="en-US" dirty="0" err="1"/>
              <a:t>initial_lrs</a:t>
            </a:r>
            <a:r>
              <a:rPr lang="en-US" dirty="0"/>
              <a:t> = [0.005, 0.01, 0.01, 0.01, 0.01]  # Halving the initial LR for </a:t>
            </a:r>
            <a:r>
              <a:rPr lang="en-US" dirty="0" err="1"/>
              <a:t>ConstantLR</a:t>
            </a:r>
            <a:endParaRPr lang="en-US" dirty="0"/>
          </a:p>
          <a:p>
            <a:endParaRPr lang="en-US" dirty="0"/>
          </a:p>
          <a:p>
            <a:r>
              <a:rPr lang="en-US" dirty="0"/>
              <a:t># Creating the optimizers and schedulers</a:t>
            </a:r>
          </a:p>
          <a:p>
            <a:r>
              <a:rPr lang="en-US" dirty="0"/>
              <a:t>for </a:t>
            </a:r>
            <a:r>
              <a:rPr lang="en-US" dirty="0" err="1"/>
              <a:t>lr</a:t>
            </a:r>
            <a:r>
              <a:rPr lang="en-US" dirty="0"/>
              <a:t> in </a:t>
            </a:r>
            <a:r>
              <a:rPr lang="en-US" dirty="0" err="1"/>
              <a:t>initial_lrs</a:t>
            </a:r>
            <a:r>
              <a:rPr lang="en-US" dirty="0"/>
              <a:t>:</a:t>
            </a:r>
          </a:p>
          <a:p>
            <a:r>
              <a:rPr lang="en-US" dirty="0"/>
              <a:t>    optimizer = </a:t>
            </a:r>
            <a:r>
              <a:rPr lang="en-US" dirty="0" err="1"/>
              <a:t>torch.optim.SGD</a:t>
            </a:r>
            <a:r>
              <a:rPr lang="en-US" dirty="0"/>
              <a:t>([</a:t>
            </a:r>
            <a:r>
              <a:rPr lang="en-US" dirty="0" err="1"/>
              <a:t>torch.zeros</a:t>
            </a:r>
            <a:r>
              <a:rPr lang="en-US" dirty="0"/>
              <a:t>(1)], </a:t>
            </a:r>
            <a:r>
              <a:rPr lang="en-US" dirty="0" err="1"/>
              <a:t>lr</a:t>
            </a:r>
            <a:r>
              <a:rPr lang="en-US" dirty="0"/>
              <a:t>=</a:t>
            </a:r>
            <a:r>
              <a:rPr lang="en-US" dirty="0" err="1"/>
              <a:t>lr</a:t>
            </a:r>
            <a:r>
              <a:rPr lang="en-US" dirty="0"/>
              <a:t>, momentum=0.9)</a:t>
            </a:r>
          </a:p>
          <a:p>
            <a:r>
              <a:rPr lang="en-US" dirty="0"/>
              <a:t>    </a:t>
            </a:r>
            <a:r>
              <a:rPr lang="en-US" dirty="0" err="1"/>
              <a:t>optimizers.append</a:t>
            </a:r>
            <a:r>
              <a:rPr lang="en-US" dirty="0"/>
              <a:t>(optimizer)</a:t>
            </a:r>
          </a:p>
          <a:p>
            <a:endParaRPr lang="en-US" dirty="0"/>
          </a:p>
          <a:p>
            <a:r>
              <a:rPr lang="en-US" dirty="0"/>
              <a:t>schedulers = [</a:t>
            </a:r>
          </a:p>
          <a:p>
            <a:r>
              <a:rPr lang="en-US" dirty="0"/>
              <a:t>    </a:t>
            </a:r>
            <a:r>
              <a:rPr lang="en-US" dirty="0" err="1"/>
              <a:t>torch.optim.lr_scheduler.LambdaLR</a:t>
            </a:r>
            <a:r>
              <a:rPr lang="en-US" dirty="0"/>
              <a:t>(optimizers[0], </a:t>
            </a:r>
            <a:r>
              <a:rPr lang="en-US" dirty="0" err="1"/>
              <a:t>lr_lambda</a:t>
            </a:r>
            <a:r>
              <a:rPr lang="en-US" dirty="0"/>
              <a:t>=lambda epoch: 1),</a:t>
            </a:r>
          </a:p>
          <a:p>
            <a:r>
              <a:rPr lang="en-US" dirty="0"/>
              <a:t>    </a:t>
            </a:r>
            <a:r>
              <a:rPr lang="en-US" dirty="0" err="1"/>
              <a:t>StepLR</a:t>
            </a:r>
            <a:r>
              <a:rPr lang="en-US" dirty="0"/>
              <a:t>(optimizers[1], </a:t>
            </a:r>
            <a:r>
              <a:rPr lang="en-US" dirty="0" err="1"/>
              <a:t>step_size</a:t>
            </a:r>
            <a:r>
              <a:rPr lang="en-US" dirty="0"/>
              <a:t>=30, gamma=0.1),</a:t>
            </a:r>
          </a:p>
          <a:p>
            <a:r>
              <a:rPr lang="en-US" dirty="0"/>
              <a:t>    </a:t>
            </a:r>
            <a:r>
              <a:rPr lang="en-US" dirty="0" err="1"/>
              <a:t>ExponentialLR</a:t>
            </a:r>
            <a:r>
              <a:rPr lang="en-US" dirty="0"/>
              <a:t>(optimizers[2], gamma=0.95),</a:t>
            </a:r>
          </a:p>
          <a:p>
            <a:r>
              <a:rPr lang="en-US" dirty="0"/>
              <a:t>    </a:t>
            </a:r>
            <a:r>
              <a:rPr lang="en-US" dirty="0" err="1"/>
              <a:t>CosineAnnealingLR</a:t>
            </a:r>
            <a:r>
              <a:rPr lang="en-US" dirty="0"/>
              <a:t>(optimizers[3], </a:t>
            </a:r>
            <a:r>
              <a:rPr lang="en-US" dirty="0" err="1"/>
              <a:t>T_max</a:t>
            </a:r>
            <a:r>
              <a:rPr lang="en-US" dirty="0"/>
              <a:t>=100, </a:t>
            </a:r>
            <a:r>
              <a:rPr lang="en-US" dirty="0" err="1"/>
              <a:t>eta_min</a:t>
            </a:r>
            <a:r>
              <a:rPr lang="en-US" dirty="0"/>
              <a:t>=0.001),</a:t>
            </a:r>
          </a:p>
          <a:p>
            <a:r>
              <a:rPr lang="en-US" dirty="0"/>
              <a:t>    </a:t>
            </a:r>
            <a:r>
              <a:rPr lang="en-US" dirty="0" err="1"/>
              <a:t>torch.optim.lr_scheduler.CyclicLR</a:t>
            </a:r>
            <a:r>
              <a:rPr lang="en-US" dirty="0"/>
              <a:t>(optimizers[4], </a:t>
            </a:r>
            <a:r>
              <a:rPr lang="en-US" dirty="0" err="1"/>
              <a:t>base_lr</a:t>
            </a:r>
            <a:r>
              <a:rPr lang="en-US" dirty="0"/>
              <a:t>=0.001, </a:t>
            </a:r>
            <a:r>
              <a:rPr lang="en-US" dirty="0" err="1"/>
              <a:t>max_lr</a:t>
            </a:r>
            <a:r>
              <a:rPr lang="en-US" dirty="0"/>
              <a:t>=0.01, </a:t>
            </a:r>
            <a:r>
              <a:rPr lang="en-US" dirty="0" err="1"/>
              <a:t>step_size_up</a:t>
            </a:r>
            <a:r>
              <a:rPr lang="en-US" dirty="0"/>
              <a:t>=20, </a:t>
            </a:r>
            <a:r>
              <a:rPr lang="en-US" dirty="0" err="1"/>
              <a:t>step_size_down</a:t>
            </a:r>
            <a:r>
              <a:rPr lang="en-US" dirty="0"/>
              <a:t>=30)</a:t>
            </a:r>
          </a:p>
          <a:p>
            <a:r>
              <a:rPr lang="en-US" dirty="0"/>
              <a:t>]</a:t>
            </a:r>
          </a:p>
          <a:p>
            <a:endParaRPr lang="en-US" dirty="0"/>
          </a:p>
          <a:p>
            <a:r>
              <a:rPr lang="en-US" dirty="0"/>
              <a:t># Number of epochs for demonstration</a:t>
            </a:r>
          </a:p>
          <a:p>
            <a:r>
              <a:rPr lang="en-US" dirty="0" err="1"/>
              <a:t>num_epochs</a:t>
            </a:r>
            <a:r>
              <a:rPr lang="en-US" dirty="0"/>
              <a:t> = 100</a:t>
            </a:r>
          </a:p>
          <a:p>
            <a:endParaRPr lang="en-US" dirty="0"/>
          </a:p>
          <a:p>
            <a:r>
              <a:rPr lang="en-US" dirty="0"/>
              <a:t># Storing learning rates</a:t>
            </a:r>
          </a:p>
          <a:p>
            <a:r>
              <a:rPr lang="en-US" dirty="0" err="1"/>
              <a:t>lr_lists</a:t>
            </a:r>
            <a:r>
              <a:rPr lang="en-US" dirty="0"/>
              <a:t> = [[] for _ in range(</a:t>
            </a:r>
            <a:r>
              <a:rPr lang="en-US" dirty="0" err="1"/>
              <a:t>len</a:t>
            </a:r>
            <a:r>
              <a:rPr lang="en-US" dirty="0"/>
              <a:t>(schedulers))]</a:t>
            </a:r>
          </a:p>
          <a:p>
            <a:endParaRPr lang="en-US" dirty="0"/>
          </a:p>
          <a:p>
            <a:r>
              <a:rPr lang="en-US" dirty="0"/>
              <a:t>for epoch in range(</a:t>
            </a:r>
            <a:r>
              <a:rPr lang="en-US" dirty="0" err="1"/>
              <a:t>num_epochs</a:t>
            </a:r>
            <a:r>
              <a:rPr lang="en-US" dirty="0"/>
              <a:t>):</a:t>
            </a:r>
          </a:p>
          <a:p>
            <a:r>
              <a:rPr lang="en-US" dirty="0"/>
              <a:t>    for </a:t>
            </a:r>
            <a:r>
              <a:rPr lang="en-US" dirty="0" err="1"/>
              <a:t>i</a:t>
            </a:r>
            <a:r>
              <a:rPr lang="en-US" dirty="0"/>
              <a:t>, scheduler in enumerate(schedulers):</a:t>
            </a:r>
          </a:p>
          <a:p>
            <a:r>
              <a:rPr lang="en-US" dirty="0"/>
              <a:t>        </a:t>
            </a:r>
            <a:r>
              <a:rPr lang="en-US" dirty="0" err="1"/>
              <a:t>lr_lists</a:t>
            </a:r>
            <a:r>
              <a:rPr lang="en-US" dirty="0"/>
              <a:t>[</a:t>
            </a:r>
            <a:r>
              <a:rPr lang="en-US" dirty="0" err="1"/>
              <a:t>i</a:t>
            </a:r>
            <a:r>
              <a:rPr lang="en-US" dirty="0"/>
              <a:t>].append(</a:t>
            </a:r>
            <a:r>
              <a:rPr lang="en-US" dirty="0" err="1"/>
              <a:t>scheduler.get_last_lr</a:t>
            </a:r>
            <a:r>
              <a:rPr lang="en-US" dirty="0"/>
              <a:t>()[0])</a:t>
            </a:r>
          </a:p>
          <a:p>
            <a:r>
              <a:rPr lang="en-US" dirty="0"/>
              <a:t>        </a:t>
            </a:r>
            <a:r>
              <a:rPr lang="en-US" dirty="0" err="1"/>
              <a:t>scheduler.step</a:t>
            </a:r>
            <a:r>
              <a:rPr lang="en-US" dirty="0"/>
              <a:t>()</a:t>
            </a:r>
          </a:p>
          <a:p>
            <a:endParaRPr lang="en-US" dirty="0"/>
          </a:p>
          <a:p>
            <a:r>
              <a:rPr lang="en-US" dirty="0"/>
              <a:t># Plotting</a:t>
            </a:r>
          </a:p>
          <a:p>
            <a:r>
              <a:rPr lang="en-US" dirty="0" err="1"/>
              <a:t>plt.figure</a:t>
            </a:r>
            <a:r>
              <a:rPr lang="en-US" dirty="0"/>
              <a:t>(</a:t>
            </a:r>
            <a:r>
              <a:rPr lang="en-US" dirty="0" err="1"/>
              <a:t>figsize</a:t>
            </a:r>
            <a:r>
              <a:rPr lang="en-US" dirty="0"/>
              <a:t>=(12, 8))</a:t>
            </a:r>
          </a:p>
          <a:p>
            <a:r>
              <a:rPr lang="en-US" dirty="0" err="1"/>
              <a:t>scheduler_names</a:t>
            </a:r>
            <a:r>
              <a:rPr lang="en-US" dirty="0"/>
              <a:t> = ['</a:t>
            </a:r>
            <a:r>
              <a:rPr lang="en-US" dirty="0" err="1"/>
              <a:t>ConstantLR</a:t>
            </a:r>
            <a:r>
              <a:rPr lang="en-US" dirty="0"/>
              <a:t>', '</a:t>
            </a:r>
            <a:r>
              <a:rPr lang="en-US" dirty="0" err="1"/>
              <a:t>StepLR</a:t>
            </a:r>
            <a:r>
              <a:rPr lang="en-US" dirty="0"/>
              <a:t>', '</a:t>
            </a:r>
            <a:r>
              <a:rPr lang="en-US" dirty="0" err="1"/>
              <a:t>ExponentialLR</a:t>
            </a:r>
            <a:r>
              <a:rPr lang="en-US" dirty="0"/>
              <a:t>', '</a:t>
            </a:r>
            <a:r>
              <a:rPr lang="en-US" dirty="0" err="1"/>
              <a:t>CosineAnnealingLR</a:t>
            </a:r>
            <a:r>
              <a:rPr lang="en-US" dirty="0"/>
              <a:t>', '</a:t>
            </a:r>
            <a:r>
              <a:rPr lang="en-US" dirty="0" err="1"/>
              <a:t>CyclicLR</a:t>
            </a:r>
            <a:r>
              <a:rPr lang="en-US" dirty="0"/>
              <a:t>']</a:t>
            </a:r>
          </a:p>
          <a:p>
            <a:r>
              <a:rPr lang="en-US" dirty="0"/>
              <a:t>for </a:t>
            </a:r>
            <a:r>
              <a:rPr lang="en-US" dirty="0" err="1"/>
              <a:t>i</a:t>
            </a:r>
            <a:r>
              <a:rPr lang="en-US" dirty="0"/>
              <a:t>, </a:t>
            </a:r>
            <a:r>
              <a:rPr lang="en-US" dirty="0" err="1"/>
              <a:t>lr_list</a:t>
            </a:r>
            <a:r>
              <a:rPr lang="en-US" dirty="0"/>
              <a:t> in enumerate(</a:t>
            </a:r>
            <a:r>
              <a:rPr lang="en-US" dirty="0" err="1"/>
              <a:t>lr_lists</a:t>
            </a:r>
            <a:r>
              <a:rPr lang="en-US" dirty="0"/>
              <a:t>):</a:t>
            </a:r>
          </a:p>
          <a:p>
            <a:r>
              <a:rPr lang="en-US" dirty="0"/>
              <a:t>    </a:t>
            </a:r>
            <a:r>
              <a:rPr lang="en-US" dirty="0" err="1"/>
              <a:t>plt.plot</a:t>
            </a:r>
            <a:r>
              <a:rPr lang="en-US" dirty="0"/>
              <a:t>(</a:t>
            </a:r>
            <a:r>
              <a:rPr lang="en-US" dirty="0" err="1"/>
              <a:t>lr_list</a:t>
            </a:r>
            <a:r>
              <a:rPr lang="en-US" dirty="0"/>
              <a:t>, label=</a:t>
            </a:r>
            <a:r>
              <a:rPr lang="en-US" dirty="0" err="1"/>
              <a:t>scheduler_names</a:t>
            </a:r>
            <a:r>
              <a:rPr lang="en-US" dirty="0"/>
              <a:t>[</a:t>
            </a:r>
            <a:r>
              <a:rPr lang="en-US" dirty="0" err="1"/>
              <a:t>i</a:t>
            </a:r>
            <a:r>
              <a:rPr lang="en-US" dirty="0"/>
              <a:t>])</a:t>
            </a:r>
          </a:p>
          <a:p>
            <a:endParaRPr lang="en-US" dirty="0"/>
          </a:p>
          <a:p>
            <a:r>
              <a:rPr lang="en-US" dirty="0" err="1"/>
              <a:t>plt.xlabel</a:t>
            </a:r>
            <a:r>
              <a:rPr lang="en-US" dirty="0"/>
              <a:t>('Epoch')</a:t>
            </a:r>
          </a:p>
          <a:p>
            <a:r>
              <a:rPr lang="en-US" dirty="0" err="1"/>
              <a:t>plt.ylabel</a:t>
            </a:r>
            <a:r>
              <a:rPr lang="en-US" dirty="0"/>
              <a:t>('Learning Rate')</a:t>
            </a:r>
          </a:p>
          <a:p>
            <a:r>
              <a:rPr lang="en-US" dirty="0" err="1"/>
              <a:t>plt.title</a:t>
            </a:r>
            <a:r>
              <a:rPr lang="en-US" dirty="0"/>
              <a:t>('Comparison of Learning Rate Schedulers in </a:t>
            </a:r>
            <a:r>
              <a:rPr lang="en-US" dirty="0" err="1"/>
              <a:t>PyTorch</a:t>
            </a:r>
            <a:r>
              <a:rPr lang="en-US" dirty="0"/>
              <a:t> (Efficient Implementation)')</a:t>
            </a:r>
          </a:p>
          <a:p>
            <a:r>
              <a:rPr lang="en-US" dirty="0" err="1"/>
              <a:t>plt.legend</a:t>
            </a:r>
            <a:r>
              <a:rPr lang="en-US" dirty="0"/>
              <a:t>()</a:t>
            </a:r>
          </a:p>
          <a:p>
            <a:r>
              <a:rPr lang="en-US" dirty="0" err="1"/>
              <a:t>plt.grid</a:t>
            </a:r>
            <a:r>
              <a:rPr lang="en-US" dirty="0"/>
              <a:t>(True)</a:t>
            </a:r>
          </a:p>
          <a:p>
            <a:r>
              <a:rPr lang="en-US" dirty="0" err="1"/>
              <a:t>plt.show</a:t>
            </a:r>
            <a:r>
              <a:rPr lang="en-US" dirty="0"/>
              <a:t>()</a:t>
            </a:r>
          </a:p>
          <a:p>
            <a:endParaRPr lang="en-IL" dirty="0"/>
          </a:p>
        </p:txBody>
      </p:sp>
      <p:sp>
        <p:nvSpPr>
          <p:cNvPr id="4" name="Slide Number Placeholder 3"/>
          <p:cNvSpPr>
            <a:spLocks noGrp="1"/>
          </p:cNvSpPr>
          <p:nvPr>
            <p:ph type="sldNum" sz="quarter" idx="5"/>
          </p:nvPr>
        </p:nvSpPr>
        <p:spPr/>
        <p:txBody>
          <a:bodyPr/>
          <a:lstStyle/>
          <a:p>
            <a:fld id="{4E5A7449-0C62-42CB-B32A-6A9BAFE4E3B6}" type="slidenum">
              <a:rPr lang="en-US" smtClean="0"/>
              <a:t>28</a:t>
            </a:fld>
            <a:endParaRPr lang="en-US" dirty="0"/>
          </a:p>
        </p:txBody>
      </p:sp>
    </p:spTree>
    <p:extLst>
      <p:ext uri="{BB962C8B-B14F-4D97-AF65-F5344CB8AC3E}">
        <p14:creationId xmlns:p14="http://schemas.microsoft.com/office/powerpoint/2010/main" val="337701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
            <a:ext cx="103632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828800" y="5105400"/>
            <a:ext cx="85344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164448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24281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22281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50192305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3412"/>
          </a:xfrm>
        </p:spPr>
        <p:txBody>
          <a:bodyPr/>
          <a:lstStyle/>
          <a:p>
            <a:r>
              <a:rPr lang="en-US"/>
              <a:t>Click to edit Master title style</a:t>
            </a:r>
          </a:p>
        </p:txBody>
      </p:sp>
      <p:sp>
        <p:nvSpPr>
          <p:cNvPr id="3" name="Text Placeholder 2"/>
          <p:cNvSpPr>
            <a:spLocks noGrp="1"/>
          </p:cNvSpPr>
          <p:nvPr>
            <p:ph type="body" sz="half" idx="1"/>
          </p:nvPr>
        </p:nvSpPr>
        <p:spPr>
          <a:xfrm>
            <a:off x="609600" y="1052513"/>
            <a:ext cx="5384800" cy="5472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52513"/>
            <a:ext cx="5384800" cy="5472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33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28467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365394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167492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403986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26799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71390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387759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dirty="0"/>
          </a:p>
        </p:txBody>
      </p:sp>
    </p:spTree>
    <p:extLst>
      <p:ext uri="{BB962C8B-B14F-4D97-AF65-F5344CB8AC3E}">
        <p14:creationId xmlns:p14="http://schemas.microsoft.com/office/powerpoint/2010/main" val="192013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0"/>
            <a:ext cx="117856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203200" y="762000"/>
            <a:ext cx="117856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1/7/2024</a:t>
            </a:fld>
            <a:endParaRPr lang="en-US" dirty="0"/>
          </a:p>
        </p:txBody>
      </p:sp>
      <p:sp>
        <p:nvSpPr>
          <p:cNvPr id="5" name="Footer Placeholder 4"/>
          <p:cNvSpPr>
            <a:spLocks noGrp="1"/>
          </p:cNvSpPr>
          <p:nvPr>
            <p:ph type="ftr" sz="quarter" idx="3"/>
          </p:nvPr>
        </p:nvSpPr>
        <p:spPr>
          <a:xfrm>
            <a:off x="41656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dirty="0"/>
          </a:p>
        </p:txBody>
      </p:sp>
    </p:spTree>
    <p:extLst>
      <p:ext uri="{BB962C8B-B14F-4D97-AF65-F5344CB8AC3E}">
        <p14:creationId xmlns:p14="http://schemas.microsoft.com/office/powerpoint/2010/main" val="2789509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cs231n.stanford.edu/index.html"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papers.nips.cc/paper_files/paper/2012/hash/c399862d3b9d6b76c8436e924a68c45b-Abstrac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NN Architectures</a:t>
            </a:r>
          </a:p>
        </p:txBody>
      </p:sp>
      <p:sp>
        <p:nvSpPr>
          <p:cNvPr id="3" name="Subtitle 2"/>
          <p:cNvSpPr>
            <a:spLocks noGrp="1"/>
          </p:cNvSpPr>
          <p:nvPr>
            <p:ph type="subTitle" idx="1"/>
          </p:nvPr>
        </p:nvSpPr>
        <p:spPr/>
        <p:txBody>
          <a:bodyPr/>
          <a:lstStyle/>
          <a:p>
            <a:endParaRPr lang="en-US" dirty="0"/>
          </a:p>
        </p:txBody>
      </p:sp>
      <p:pic>
        <p:nvPicPr>
          <p:cNvPr id="4" name="Picture 2" descr="Overfitting and underfitting in machine learning | SuperAnnotate">
            <a:extLst>
              <a:ext uri="{FF2B5EF4-FFF2-40B4-BE49-F238E27FC236}">
                <a16:creationId xmlns:a16="http://schemas.microsoft.com/office/drawing/2014/main" id="{6D287ED2-1BE5-AE68-0C5C-CE2EE54F5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950" y="953387"/>
            <a:ext cx="9682099" cy="463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8DB9-3E74-50E8-FC12-1B9CFBAC0A9E}"/>
              </a:ext>
            </a:extLst>
          </p:cNvPr>
          <p:cNvSpPr>
            <a:spLocks noGrp="1"/>
          </p:cNvSpPr>
          <p:nvPr>
            <p:ph type="title"/>
          </p:nvPr>
        </p:nvSpPr>
        <p:spPr/>
        <p:txBody>
          <a:bodyPr/>
          <a:lstStyle/>
          <a:p>
            <a:r>
              <a:rPr lang="en-US" dirty="0"/>
              <a:t>L2 regularization</a:t>
            </a:r>
            <a:endParaRPr lang="en-IL" dirty="0"/>
          </a:p>
        </p:txBody>
      </p:sp>
      <p:sp>
        <p:nvSpPr>
          <p:cNvPr id="3" name="Content Placeholder 2">
            <a:extLst>
              <a:ext uri="{FF2B5EF4-FFF2-40B4-BE49-F238E27FC236}">
                <a16:creationId xmlns:a16="http://schemas.microsoft.com/office/drawing/2014/main" id="{212D7B1B-CBAA-9F32-A4E6-503657712CBF}"/>
              </a:ext>
            </a:extLst>
          </p:cNvPr>
          <p:cNvSpPr>
            <a:spLocks noGrp="1"/>
          </p:cNvSpPr>
          <p:nvPr>
            <p:ph idx="1"/>
          </p:nvPr>
        </p:nvSpPr>
        <p:spPr/>
        <p:txBody>
          <a:bodyPr/>
          <a:lstStyle/>
          <a:p>
            <a:endParaRPr lang="en-US" dirty="0">
              <a:latin typeface="Söhne"/>
            </a:endParaRPr>
          </a:p>
          <a:p>
            <a:pPr marL="0" indent="0">
              <a:buNone/>
            </a:pPr>
            <a:endParaRPr lang="en-US" dirty="0">
              <a:latin typeface="Söhne"/>
            </a:endParaRPr>
          </a:p>
          <a:p>
            <a:endParaRPr lang="en-US" dirty="0">
              <a:latin typeface="Söhne"/>
            </a:endParaRPr>
          </a:p>
          <a:p>
            <a:r>
              <a:rPr lang="en-US" dirty="0">
                <a:latin typeface="Söhne"/>
              </a:rPr>
              <a:t>Regularizing for small weights can lead to smoother model representation and better generalization.</a:t>
            </a:r>
          </a:p>
          <a:p>
            <a:r>
              <a:rPr lang="en-US" b="0" i="0" dirty="0">
                <a:effectLst/>
                <a:latin typeface="Söhne"/>
              </a:rPr>
              <a:t>Meaning our SGD step will look like: </a:t>
            </a:r>
          </a:p>
          <a:p>
            <a:endParaRPr lang="en-US" dirty="0">
              <a:latin typeface="Söhne"/>
            </a:endParaRPr>
          </a:p>
          <a:p>
            <a:endParaRPr lang="en-US" b="0" i="0" dirty="0">
              <a:effectLst/>
              <a:latin typeface="Söhne"/>
            </a:endParaRPr>
          </a:p>
          <a:p>
            <a:endParaRPr lang="en-US" dirty="0">
              <a:latin typeface="Söhne"/>
            </a:endParaRPr>
          </a:p>
          <a:p>
            <a:r>
              <a:rPr lang="en-US" b="0" i="0" dirty="0">
                <a:effectLst/>
                <a:latin typeface="Söhne"/>
              </a:rPr>
              <a:t>This is also called </a:t>
            </a:r>
            <a:r>
              <a:rPr lang="en-US" b="1" i="0" dirty="0">
                <a:effectLst/>
                <a:latin typeface="Söhne"/>
              </a:rPr>
              <a:t>weight decay </a:t>
            </a:r>
            <a:r>
              <a:rPr lang="en-US" b="0" i="0" dirty="0">
                <a:effectLst/>
                <a:latin typeface="Söhne"/>
              </a:rPr>
              <a:t>because we are removing a bit of the old weights from the new weights every iteration</a:t>
            </a:r>
          </a:p>
          <a:p>
            <a:endParaRPr lang="en-US" b="0" i="0" dirty="0">
              <a:effectLst/>
              <a:latin typeface="Söhne"/>
            </a:endParaRPr>
          </a:p>
          <a:p>
            <a:endParaRPr lang="en-US" b="0" i="0" dirty="0">
              <a:effectLst/>
              <a:latin typeface="Söhne"/>
            </a:endParaRPr>
          </a:p>
        </p:txBody>
      </p:sp>
      <p:pic>
        <p:nvPicPr>
          <p:cNvPr id="5" name="Picture 4">
            <a:extLst>
              <a:ext uri="{FF2B5EF4-FFF2-40B4-BE49-F238E27FC236}">
                <a16:creationId xmlns:a16="http://schemas.microsoft.com/office/drawing/2014/main" id="{AADC4677-B845-1C37-440C-86A9E9F21BE6}"/>
              </a:ext>
            </a:extLst>
          </p:cNvPr>
          <p:cNvPicPr>
            <a:picLocks noChangeAspect="1"/>
          </p:cNvPicPr>
          <p:nvPr/>
        </p:nvPicPr>
        <p:blipFill>
          <a:blip r:embed="rId3"/>
          <a:stretch>
            <a:fillRect/>
          </a:stretch>
        </p:blipFill>
        <p:spPr>
          <a:xfrm>
            <a:off x="3666239" y="797982"/>
            <a:ext cx="4476750" cy="1152525"/>
          </a:xfrm>
          <a:prstGeom prst="rect">
            <a:avLst/>
          </a:prstGeom>
        </p:spPr>
      </p:pic>
      <p:pic>
        <p:nvPicPr>
          <p:cNvPr id="10" name="Picture 9">
            <a:extLst>
              <a:ext uri="{FF2B5EF4-FFF2-40B4-BE49-F238E27FC236}">
                <a16:creationId xmlns:a16="http://schemas.microsoft.com/office/drawing/2014/main" id="{994F4E13-E0B3-CFAE-BF9C-8C0B2D4CB85C}"/>
              </a:ext>
            </a:extLst>
          </p:cNvPr>
          <p:cNvPicPr>
            <a:picLocks noChangeAspect="1"/>
          </p:cNvPicPr>
          <p:nvPr/>
        </p:nvPicPr>
        <p:blipFill>
          <a:blip r:embed="rId4"/>
          <a:stretch>
            <a:fillRect/>
          </a:stretch>
        </p:blipFill>
        <p:spPr>
          <a:xfrm>
            <a:off x="3251901" y="3754969"/>
            <a:ext cx="5305425" cy="1152525"/>
          </a:xfrm>
          <a:prstGeom prst="rect">
            <a:avLst/>
          </a:prstGeom>
        </p:spPr>
      </p:pic>
    </p:spTree>
    <p:extLst>
      <p:ext uri="{BB962C8B-B14F-4D97-AF65-F5344CB8AC3E}">
        <p14:creationId xmlns:p14="http://schemas.microsoft.com/office/powerpoint/2010/main" val="105370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0832-E406-A994-676C-1B1793B41B13}"/>
              </a:ext>
            </a:extLst>
          </p:cNvPr>
          <p:cNvSpPr>
            <a:spLocks noGrp="1"/>
          </p:cNvSpPr>
          <p:nvPr>
            <p:ph type="title"/>
          </p:nvPr>
        </p:nvSpPr>
        <p:spPr/>
        <p:txBody>
          <a:bodyPr/>
          <a:lstStyle/>
          <a:p>
            <a:r>
              <a:rPr lang="en-US" dirty="0"/>
              <a:t>SGD + momentum</a:t>
            </a:r>
            <a:endParaRPr lang="en-IL" dirty="0"/>
          </a:p>
        </p:txBody>
      </p:sp>
      <p:sp>
        <p:nvSpPr>
          <p:cNvPr id="3" name="Content Placeholder 2">
            <a:extLst>
              <a:ext uri="{FF2B5EF4-FFF2-40B4-BE49-F238E27FC236}">
                <a16:creationId xmlns:a16="http://schemas.microsoft.com/office/drawing/2014/main" id="{B9C4EE44-7F91-3CC7-D3BD-D1702C2F2304}"/>
              </a:ext>
            </a:extLst>
          </p:cNvPr>
          <p:cNvSpPr>
            <a:spLocks noGrp="1"/>
          </p:cNvSpPr>
          <p:nvPr>
            <p:ph idx="1"/>
          </p:nvPr>
        </p:nvSpPr>
        <p:spPr/>
        <p:txBody>
          <a:bodyPr/>
          <a:lstStyle/>
          <a:p>
            <a:r>
              <a:rPr lang="en-US" dirty="0"/>
              <a:t>Main problem with SGD: can get “stuck” in zero gradient places: local minima &amp; saddle points</a:t>
            </a:r>
          </a:p>
          <a:p>
            <a:pPr marL="457200" lvl="1" indent="0">
              <a:buNone/>
            </a:pPr>
            <a:endParaRPr lang="en-IL" dirty="0"/>
          </a:p>
        </p:txBody>
      </p:sp>
      <p:pic>
        <p:nvPicPr>
          <p:cNvPr id="5" name="Picture 4">
            <a:extLst>
              <a:ext uri="{FF2B5EF4-FFF2-40B4-BE49-F238E27FC236}">
                <a16:creationId xmlns:a16="http://schemas.microsoft.com/office/drawing/2014/main" id="{47369573-87FF-3018-835C-6FD8020F0E79}"/>
              </a:ext>
            </a:extLst>
          </p:cNvPr>
          <p:cNvPicPr>
            <a:picLocks noChangeAspect="1"/>
          </p:cNvPicPr>
          <p:nvPr/>
        </p:nvPicPr>
        <p:blipFill>
          <a:blip r:embed="rId2"/>
          <a:stretch>
            <a:fillRect/>
          </a:stretch>
        </p:blipFill>
        <p:spPr>
          <a:xfrm>
            <a:off x="649760" y="1974125"/>
            <a:ext cx="3429297" cy="1889924"/>
          </a:xfrm>
          <a:prstGeom prst="rect">
            <a:avLst/>
          </a:prstGeom>
        </p:spPr>
      </p:pic>
      <p:pic>
        <p:nvPicPr>
          <p:cNvPr id="7" name="Picture 6">
            <a:extLst>
              <a:ext uri="{FF2B5EF4-FFF2-40B4-BE49-F238E27FC236}">
                <a16:creationId xmlns:a16="http://schemas.microsoft.com/office/drawing/2014/main" id="{7632EE31-F79B-98AA-617E-1079A7405BCE}"/>
              </a:ext>
            </a:extLst>
          </p:cNvPr>
          <p:cNvPicPr>
            <a:picLocks noChangeAspect="1"/>
          </p:cNvPicPr>
          <p:nvPr/>
        </p:nvPicPr>
        <p:blipFill>
          <a:blip r:embed="rId3"/>
          <a:stretch>
            <a:fillRect/>
          </a:stretch>
        </p:blipFill>
        <p:spPr>
          <a:xfrm>
            <a:off x="4600199" y="1447509"/>
            <a:ext cx="3833192" cy="3353091"/>
          </a:xfrm>
          <a:prstGeom prst="rect">
            <a:avLst/>
          </a:prstGeom>
        </p:spPr>
      </p:pic>
    </p:spTree>
    <p:extLst>
      <p:ext uri="{BB962C8B-B14F-4D97-AF65-F5344CB8AC3E}">
        <p14:creationId xmlns:p14="http://schemas.microsoft.com/office/powerpoint/2010/main" val="425160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0613-87A1-12B0-CDC2-2624A79A415C}"/>
              </a:ext>
            </a:extLst>
          </p:cNvPr>
          <p:cNvSpPr>
            <a:spLocks noGrp="1"/>
          </p:cNvSpPr>
          <p:nvPr>
            <p:ph type="title"/>
          </p:nvPr>
        </p:nvSpPr>
        <p:spPr/>
        <p:txBody>
          <a:bodyPr/>
          <a:lstStyle/>
          <a:p>
            <a:r>
              <a:rPr lang="en-US" dirty="0"/>
              <a:t>SGD + momentum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2DFCC-B01E-57E3-8E35-5EF5C51C64F6}"/>
                  </a:ext>
                </a:extLst>
              </p:cNvPr>
              <p:cNvSpPr>
                <a:spLocks noGrp="1"/>
              </p:cNvSpPr>
              <p:nvPr>
                <p:ph idx="1"/>
              </p:nvPr>
            </p:nvSpPr>
            <p:spPr/>
            <p:txBody>
              <a:bodyPr/>
              <a:lstStyle/>
              <a:p>
                <a:r>
                  <a:rPr lang="en-US" dirty="0"/>
                  <a:t>Original SGD: </a:t>
                </a:r>
              </a:p>
              <a:p>
                <a:endParaRPr lang="en-US" dirty="0"/>
              </a:p>
              <a:p>
                <a:endParaRPr lang="en-US" dirty="0"/>
              </a:p>
              <a:p>
                <a:r>
                  <a:rPr lang="en-US" dirty="0"/>
                  <a:t>Let's compare this to the simplest velocity-distance physics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𝑣𝑡</m:t>
                      </m:r>
                    </m:oMath>
                  </m:oMathPara>
                </a14:m>
                <a:endParaRPr lang="en-US" dirty="0"/>
              </a:p>
              <a:p>
                <a:r>
                  <a:rPr lang="en-US" dirty="0"/>
                  <a:t>Assuming that each step is a time of 1, we have </a:t>
                </a:r>
              </a:p>
              <a:p>
                <a:endParaRPr lang="en-US" dirty="0"/>
              </a:p>
              <a:p>
                <a:pPr marL="0" indent="0">
                  <a:buNone/>
                </a:pPr>
                <a:endParaRPr lang="en-US" dirty="0"/>
              </a:p>
              <a:p>
                <a:r>
                  <a:rPr lang="en-US" dirty="0"/>
                  <a:t>When the gradient is 0, the velocity is 0 and we are stuck.</a:t>
                </a:r>
                <a:endParaRPr lang="en-IL" dirty="0"/>
              </a:p>
            </p:txBody>
          </p:sp>
        </mc:Choice>
        <mc:Fallback xmlns="">
          <p:sp>
            <p:nvSpPr>
              <p:cNvPr id="3" name="Content Placeholder 2">
                <a:extLst>
                  <a:ext uri="{FF2B5EF4-FFF2-40B4-BE49-F238E27FC236}">
                    <a16:creationId xmlns:a16="http://schemas.microsoft.com/office/drawing/2014/main" id="{DB02DFCC-B01E-57E3-8E35-5EF5C51C64F6}"/>
                  </a:ext>
                </a:extLst>
              </p:cNvPr>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IL">
                    <a:noFill/>
                  </a:rPr>
                  <a:t> </a:t>
                </a:r>
              </a:p>
            </p:txBody>
          </p:sp>
        </mc:Fallback>
      </mc:AlternateContent>
      <p:pic>
        <p:nvPicPr>
          <p:cNvPr id="9" name="Picture 8">
            <a:extLst>
              <a:ext uri="{FF2B5EF4-FFF2-40B4-BE49-F238E27FC236}">
                <a16:creationId xmlns:a16="http://schemas.microsoft.com/office/drawing/2014/main" id="{E275B7BA-5E0E-FC72-22CB-E0AE05D62BA2}"/>
              </a:ext>
            </a:extLst>
          </p:cNvPr>
          <p:cNvPicPr>
            <a:picLocks noChangeAspect="1"/>
          </p:cNvPicPr>
          <p:nvPr/>
        </p:nvPicPr>
        <p:blipFill>
          <a:blip r:embed="rId4"/>
          <a:stretch>
            <a:fillRect/>
          </a:stretch>
        </p:blipFill>
        <p:spPr>
          <a:xfrm>
            <a:off x="4643436" y="1378744"/>
            <a:ext cx="2905125" cy="323850"/>
          </a:xfrm>
          <a:prstGeom prst="rect">
            <a:avLst/>
          </a:prstGeom>
        </p:spPr>
      </p:pic>
      <p:pic>
        <p:nvPicPr>
          <p:cNvPr id="11" name="Picture 10">
            <a:extLst>
              <a:ext uri="{FF2B5EF4-FFF2-40B4-BE49-F238E27FC236}">
                <a16:creationId xmlns:a16="http://schemas.microsoft.com/office/drawing/2014/main" id="{096B3174-6D7D-FD22-F817-355DFA362A9D}"/>
              </a:ext>
            </a:extLst>
          </p:cNvPr>
          <p:cNvPicPr>
            <a:picLocks noChangeAspect="1"/>
          </p:cNvPicPr>
          <p:nvPr/>
        </p:nvPicPr>
        <p:blipFill>
          <a:blip r:embed="rId5"/>
          <a:stretch>
            <a:fillRect/>
          </a:stretch>
        </p:blipFill>
        <p:spPr>
          <a:xfrm>
            <a:off x="4536832" y="3999302"/>
            <a:ext cx="3118331" cy="517187"/>
          </a:xfrm>
          <a:prstGeom prst="rect">
            <a:avLst/>
          </a:prstGeom>
        </p:spPr>
      </p:pic>
    </p:spTree>
    <p:extLst>
      <p:ext uri="{BB962C8B-B14F-4D97-AF65-F5344CB8AC3E}">
        <p14:creationId xmlns:p14="http://schemas.microsoft.com/office/powerpoint/2010/main" val="151694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0613-87A1-12B0-CDC2-2624A79A415C}"/>
              </a:ext>
            </a:extLst>
          </p:cNvPr>
          <p:cNvSpPr>
            <a:spLocks noGrp="1"/>
          </p:cNvSpPr>
          <p:nvPr>
            <p:ph type="title"/>
          </p:nvPr>
        </p:nvSpPr>
        <p:spPr/>
        <p:txBody>
          <a:bodyPr/>
          <a:lstStyle/>
          <a:p>
            <a:r>
              <a:rPr lang="en-US" dirty="0"/>
              <a:t>SGD + momentum</a:t>
            </a:r>
            <a:endParaRPr lang="en-IL" dirty="0"/>
          </a:p>
        </p:txBody>
      </p:sp>
      <p:sp>
        <p:nvSpPr>
          <p:cNvPr id="3" name="Content Placeholder 2">
            <a:extLst>
              <a:ext uri="{FF2B5EF4-FFF2-40B4-BE49-F238E27FC236}">
                <a16:creationId xmlns:a16="http://schemas.microsoft.com/office/drawing/2014/main" id="{DB02DFCC-B01E-57E3-8E35-5EF5C51C64F6}"/>
              </a:ext>
            </a:extLst>
          </p:cNvPr>
          <p:cNvSpPr>
            <a:spLocks noGrp="1"/>
          </p:cNvSpPr>
          <p:nvPr>
            <p:ph idx="1"/>
          </p:nvPr>
        </p:nvSpPr>
        <p:spPr/>
        <p:txBody>
          <a:bodyPr/>
          <a:lstStyle/>
          <a:p>
            <a:r>
              <a:rPr lang="en-US" dirty="0"/>
              <a:t>If we “remember” the previous velocity and mean it with our current velocity, we can maintain “momentum”.</a:t>
            </a:r>
            <a:endParaRPr lang="en-IL" dirty="0"/>
          </a:p>
        </p:txBody>
      </p:sp>
      <p:pic>
        <p:nvPicPr>
          <p:cNvPr id="5" name="Picture 2" descr="Role of Optimizers in Neural Networks">
            <a:extLst>
              <a:ext uri="{FF2B5EF4-FFF2-40B4-BE49-F238E27FC236}">
                <a16:creationId xmlns:a16="http://schemas.microsoft.com/office/drawing/2014/main" id="{432588AD-AE7C-2748-7106-5BF256AA1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62200"/>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51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0613-87A1-12B0-CDC2-2624A79A415C}"/>
              </a:ext>
            </a:extLst>
          </p:cNvPr>
          <p:cNvSpPr>
            <a:spLocks noGrp="1"/>
          </p:cNvSpPr>
          <p:nvPr>
            <p:ph type="title"/>
          </p:nvPr>
        </p:nvSpPr>
        <p:spPr/>
        <p:txBody>
          <a:bodyPr/>
          <a:lstStyle/>
          <a:p>
            <a:r>
              <a:rPr lang="en-US" dirty="0"/>
              <a:t>SGD + momentum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2DFCC-B01E-57E3-8E35-5EF5C51C64F6}"/>
                  </a:ext>
                </a:extLst>
              </p:cNvPr>
              <p:cNvSpPr>
                <a:spLocks noGrp="1"/>
              </p:cNvSpPr>
              <p:nvPr>
                <p:ph idx="1"/>
              </p:nvPr>
            </p:nvSpPr>
            <p:spPr/>
            <p:txBody>
              <a:bodyPr/>
              <a:lstStyle/>
              <a:p>
                <a:r>
                  <a:rPr lang="en-US" dirty="0"/>
                  <a:t>Original SGD: </a:t>
                </a:r>
              </a:p>
              <a:p>
                <a:endParaRPr lang="en-US" dirty="0"/>
              </a:p>
              <a:p>
                <a:endParaRPr lang="en-US" dirty="0"/>
              </a:p>
              <a:p>
                <a:r>
                  <a:rPr lang="en-US" dirty="0"/>
                  <a:t>SGD + momentum:</a:t>
                </a:r>
              </a:p>
              <a:p>
                <a:endParaRPr lang="en-US" dirty="0"/>
              </a:p>
              <a:p>
                <a:endParaRPr lang="en-US" dirty="0"/>
              </a:p>
              <a:p>
                <a:endParaRPr lang="en-US" dirty="0"/>
              </a:p>
              <a:p>
                <a:endParaRPr lang="en-US" dirty="0"/>
              </a:p>
              <a:p>
                <a:r>
                  <a:rPr lang="en-US" i="0" dirty="0">
                    <a:solidFill>
                      <a:schemeClr val="tx1"/>
                    </a:solidFill>
                    <a:effectLst/>
                    <a:latin typeface="+mj-lt"/>
                  </a:rPr>
                  <a:t>Where </a:t>
                </a:r>
                <a14:m>
                  <m:oMath xmlns:m="http://schemas.openxmlformats.org/officeDocument/2006/math">
                    <m:r>
                      <a:rPr lang="en-US" b="0" i="1" dirty="0" smtClean="0">
                        <a:solidFill>
                          <a:schemeClr val="tx1"/>
                        </a:solidFill>
                        <a:effectLst/>
                        <a:latin typeface="Cambria Math" panose="02040503050406030204" pitchFamily="18" charset="0"/>
                      </a:rPr>
                      <m:t>𝛼</m:t>
                    </m:r>
                    <m:r>
                      <a:rPr lang="en-US" b="0" i="1" dirty="0" smtClean="0">
                        <a:solidFill>
                          <a:schemeClr val="tx1"/>
                        </a:solidFill>
                        <a:effectLst/>
                        <a:latin typeface="Cambria Math" panose="02040503050406030204" pitchFamily="18" charset="0"/>
                      </a:rPr>
                      <m:t> </m:t>
                    </m:r>
                  </m:oMath>
                </a14:m>
                <a:r>
                  <a:rPr lang="en-US" i="0" dirty="0">
                    <a:solidFill>
                      <a:schemeClr val="tx1"/>
                    </a:solidFill>
                    <a:effectLst/>
                    <a:latin typeface="+mj-lt"/>
                  </a:rPr>
                  <a:t>is the momentum coefficient : A typical choice is between 0.5 and 0.9. Higher values give more weight to past gradients.</a:t>
                </a:r>
                <a:endParaRPr lang="en-US" dirty="0">
                  <a:solidFill>
                    <a:schemeClr val="tx1"/>
                  </a:solidFill>
                  <a:latin typeface="+mj-lt"/>
                </a:endParaRPr>
              </a:p>
              <a:p>
                <a:endParaRPr lang="en-US" dirty="0"/>
              </a:p>
            </p:txBody>
          </p:sp>
        </mc:Choice>
        <mc:Fallback xmlns="">
          <p:sp>
            <p:nvSpPr>
              <p:cNvPr id="3" name="Content Placeholder 2">
                <a:extLst>
                  <a:ext uri="{FF2B5EF4-FFF2-40B4-BE49-F238E27FC236}">
                    <a16:creationId xmlns:a16="http://schemas.microsoft.com/office/drawing/2014/main" id="{DB02DFCC-B01E-57E3-8E35-5EF5C51C64F6}"/>
                  </a:ext>
                </a:extLst>
              </p:cNvPr>
              <p:cNvSpPr>
                <a:spLocks noGrp="1" noRot="1" noChangeAspect="1" noMove="1" noResize="1" noEditPoints="1" noAdjustHandles="1" noChangeArrowheads="1" noChangeShapeType="1" noTextEdit="1"/>
              </p:cNvSpPr>
              <p:nvPr>
                <p:ph idx="1"/>
              </p:nvPr>
            </p:nvSpPr>
            <p:spPr>
              <a:blipFill>
                <a:blip r:embed="rId3"/>
                <a:stretch>
                  <a:fillRect l="-931" t="-959"/>
                </a:stretch>
              </a:blipFill>
            </p:spPr>
            <p:txBody>
              <a:bodyPr/>
              <a:lstStyle/>
              <a:p>
                <a:r>
                  <a:rPr lang="en-IL">
                    <a:noFill/>
                  </a:rPr>
                  <a:t> </a:t>
                </a:r>
              </a:p>
            </p:txBody>
          </p:sp>
        </mc:Fallback>
      </mc:AlternateContent>
      <p:pic>
        <p:nvPicPr>
          <p:cNvPr id="6" name="Picture 5">
            <a:extLst>
              <a:ext uri="{FF2B5EF4-FFF2-40B4-BE49-F238E27FC236}">
                <a16:creationId xmlns:a16="http://schemas.microsoft.com/office/drawing/2014/main" id="{1A8ADEEE-3DFB-D3C4-BBE4-20ECBF354055}"/>
              </a:ext>
            </a:extLst>
          </p:cNvPr>
          <p:cNvPicPr>
            <a:picLocks noChangeAspect="1"/>
          </p:cNvPicPr>
          <p:nvPr/>
        </p:nvPicPr>
        <p:blipFill>
          <a:blip r:embed="rId4"/>
          <a:stretch>
            <a:fillRect/>
          </a:stretch>
        </p:blipFill>
        <p:spPr>
          <a:xfrm>
            <a:off x="8729331" y="0"/>
            <a:ext cx="3462670" cy="3039902"/>
          </a:xfrm>
          <a:prstGeom prst="rect">
            <a:avLst/>
          </a:prstGeom>
        </p:spPr>
      </p:pic>
      <p:pic>
        <p:nvPicPr>
          <p:cNvPr id="8" name="Picture 7">
            <a:extLst>
              <a:ext uri="{FF2B5EF4-FFF2-40B4-BE49-F238E27FC236}">
                <a16:creationId xmlns:a16="http://schemas.microsoft.com/office/drawing/2014/main" id="{E4EE9C3F-27C5-EB6A-6010-A5B56FDD19B8}"/>
              </a:ext>
            </a:extLst>
          </p:cNvPr>
          <p:cNvPicPr>
            <a:picLocks noChangeAspect="1"/>
          </p:cNvPicPr>
          <p:nvPr/>
        </p:nvPicPr>
        <p:blipFill>
          <a:blip r:embed="rId5"/>
          <a:stretch>
            <a:fillRect/>
          </a:stretch>
        </p:blipFill>
        <p:spPr>
          <a:xfrm>
            <a:off x="4643436" y="1378744"/>
            <a:ext cx="2905125" cy="323850"/>
          </a:xfrm>
          <a:prstGeom prst="rect">
            <a:avLst/>
          </a:prstGeom>
        </p:spPr>
      </p:pic>
      <p:pic>
        <p:nvPicPr>
          <p:cNvPr id="10" name="Picture 9">
            <a:extLst>
              <a:ext uri="{FF2B5EF4-FFF2-40B4-BE49-F238E27FC236}">
                <a16:creationId xmlns:a16="http://schemas.microsoft.com/office/drawing/2014/main" id="{5729D037-4AF9-15E8-B5C2-841D117ED523}"/>
              </a:ext>
            </a:extLst>
          </p:cNvPr>
          <p:cNvPicPr>
            <a:picLocks noChangeAspect="1"/>
          </p:cNvPicPr>
          <p:nvPr/>
        </p:nvPicPr>
        <p:blipFill>
          <a:blip r:embed="rId6"/>
          <a:stretch>
            <a:fillRect/>
          </a:stretch>
        </p:blipFill>
        <p:spPr>
          <a:xfrm>
            <a:off x="3645064" y="2877214"/>
            <a:ext cx="4901868" cy="1301381"/>
          </a:xfrm>
          <a:prstGeom prst="rect">
            <a:avLst/>
          </a:prstGeom>
        </p:spPr>
      </p:pic>
    </p:spTree>
    <p:extLst>
      <p:ext uri="{BB962C8B-B14F-4D97-AF65-F5344CB8AC3E}">
        <p14:creationId xmlns:p14="http://schemas.microsoft.com/office/powerpoint/2010/main" val="226663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7443-6F8C-4BC8-AC66-DF8ABF29040A}"/>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1A242346-5952-41BA-9BB6-EA8DB090B9D0}"/>
              </a:ext>
            </a:extLst>
          </p:cNvPr>
          <p:cNvSpPr>
            <a:spLocks noGrp="1"/>
          </p:cNvSpPr>
          <p:nvPr>
            <p:ph idx="1"/>
          </p:nvPr>
        </p:nvSpPr>
        <p:spPr/>
        <p:txBody>
          <a:bodyPr/>
          <a:lstStyle/>
          <a:p>
            <a:r>
              <a:rPr lang="en-US" dirty="0"/>
              <a:t>Winner of IMAGENET 2014 classification challenge (Oxford research)</a:t>
            </a:r>
          </a:p>
          <a:p>
            <a:r>
              <a:rPr lang="en-US" dirty="0"/>
              <a:t>16 layers (there are also other variations with 11,13 and 19 layers)- meaning the NN can learn more abstract features.</a:t>
            </a:r>
          </a:p>
          <a:p>
            <a:r>
              <a:rPr lang="en-US" dirty="0"/>
              <a:t>138M parameters.</a:t>
            </a:r>
          </a:p>
          <a:p>
            <a:r>
              <a:rPr lang="en-US" dirty="0"/>
              <a:t>Used small receptive fields with stacked conv layers (shown before)- compared to 11X11 and 5X5 in </a:t>
            </a:r>
            <a:r>
              <a:rPr lang="en-US" dirty="0" err="1"/>
              <a:t>AlexNet</a:t>
            </a:r>
            <a:r>
              <a:rPr lang="en-US" dirty="0"/>
              <a:t>, her there is only 3X3 layers.</a:t>
            </a:r>
          </a:p>
          <a:p>
            <a:r>
              <a:rPr lang="en-US" dirty="0"/>
              <a:t>Still in use today!</a:t>
            </a:r>
          </a:p>
        </p:txBody>
      </p:sp>
      <p:pic>
        <p:nvPicPr>
          <p:cNvPr id="13314" name="Picture 2" descr="Fig. A1. The standard VGG-16 network architecture as proposed in [32]. Note that only layers “conv1” to “fc7” are used in the feature extractor.">
            <a:extLst>
              <a:ext uri="{FF2B5EF4-FFF2-40B4-BE49-F238E27FC236}">
                <a16:creationId xmlns:a16="http://schemas.microsoft.com/office/drawing/2014/main" id="{748DF374-F49E-4B42-9E9E-55935FB84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10" y="3773307"/>
            <a:ext cx="4855535" cy="308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19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B2A9-5B01-47EC-8FB6-98A6D3C06478}"/>
              </a:ext>
            </a:extLst>
          </p:cNvPr>
          <p:cNvSpPr>
            <a:spLocks noGrp="1"/>
          </p:cNvSpPr>
          <p:nvPr>
            <p:ph type="title"/>
          </p:nvPr>
        </p:nvSpPr>
        <p:spPr/>
        <p:txBody>
          <a:bodyPr/>
          <a:lstStyle/>
          <a:p>
            <a:r>
              <a:rPr lang="en-US" dirty="0" err="1"/>
              <a:t>ResNet</a:t>
            </a:r>
            <a:endParaRPr lang="en-US" dirty="0"/>
          </a:p>
        </p:txBody>
      </p:sp>
      <p:sp>
        <p:nvSpPr>
          <p:cNvPr id="3" name="Content Placeholder 2">
            <a:extLst>
              <a:ext uri="{FF2B5EF4-FFF2-40B4-BE49-F238E27FC236}">
                <a16:creationId xmlns:a16="http://schemas.microsoft.com/office/drawing/2014/main" id="{8CE1742F-113C-41F4-93C7-10370BA2831D}"/>
              </a:ext>
            </a:extLst>
          </p:cNvPr>
          <p:cNvSpPr>
            <a:spLocks noGrp="1"/>
          </p:cNvSpPr>
          <p:nvPr>
            <p:ph idx="1"/>
          </p:nvPr>
        </p:nvSpPr>
        <p:spPr/>
        <p:txBody>
          <a:bodyPr/>
          <a:lstStyle/>
          <a:p>
            <a:r>
              <a:rPr lang="en-US" dirty="0"/>
              <a:t>Winner of IMAGENET 2015 classification challenge (Microsoft research).</a:t>
            </a:r>
          </a:p>
          <a:p>
            <a:r>
              <a:rPr lang="en-US" dirty="0"/>
              <a:t>152 layers (there are also other variations with 18,</a:t>
            </a:r>
            <a:r>
              <a:rPr lang="he-IL" dirty="0"/>
              <a:t> </a:t>
            </a:r>
            <a:r>
              <a:rPr lang="en-US" dirty="0"/>
              <a:t>34,</a:t>
            </a:r>
            <a:r>
              <a:rPr lang="he-IL" dirty="0"/>
              <a:t> </a:t>
            </a:r>
            <a:r>
              <a:rPr lang="en-US" dirty="0"/>
              <a:t>50 and 101 layers).</a:t>
            </a:r>
          </a:p>
          <a:p>
            <a:r>
              <a:rPr lang="en-US" dirty="0"/>
              <a:t>60M parameters (&lt;0.5X VGG16!!!).</a:t>
            </a:r>
          </a:p>
          <a:p>
            <a:r>
              <a:rPr lang="en-US" dirty="0"/>
              <a:t>Still in use today!</a:t>
            </a:r>
          </a:p>
          <a:p>
            <a:endParaRPr lang="en-US" dirty="0"/>
          </a:p>
        </p:txBody>
      </p:sp>
      <p:pic>
        <p:nvPicPr>
          <p:cNvPr id="7" name="Picture 6" descr="A picture containing text&#10;&#10;Description automatically generated">
            <a:extLst>
              <a:ext uri="{FF2B5EF4-FFF2-40B4-BE49-F238E27FC236}">
                <a16:creationId xmlns:a16="http://schemas.microsoft.com/office/drawing/2014/main" id="{7B7C1C0B-E7C3-45AE-9375-51B477017169}"/>
              </a:ext>
            </a:extLst>
          </p:cNvPr>
          <p:cNvPicPr>
            <a:picLocks noChangeAspect="1"/>
          </p:cNvPicPr>
          <p:nvPr/>
        </p:nvPicPr>
        <p:blipFill>
          <a:blip r:embed="rId2"/>
          <a:stretch>
            <a:fillRect/>
          </a:stretch>
        </p:blipFill>
        <p:spPr>
          <a:xfrm>
            <a:off x="0" y="4654626"/>
            <a:ext cx="12192000" cy="2203374"/>
          </a:xfrm>
          <a:prstGeom prst="rect">
            <a:avLst/>
          </a:prstGeom>
        </p:spPr>
      </p:pic>
    </p:spTree>
    <p:extLst>
      <p:ext uri="{BB962C8B-B14F-4D97-AF65-F5344CB8AC3E}">
        <p14:creationId xmlns:p14="http://schemas.microsoft.com/office/powerpoint/2010/main" val="425480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D04F-E25C-400D-848A-74261B5E8C2B}"/>
              </a:ext>
            </a:extLst>
          </p:cNvPr>
          <p:cNvSpPr>
            <a:spLocks noGrp="1"/>
          </p:cNvSpPr>
          <p:nvPr>
            <p:ph type="title"/>
          </p:nvPr>
        </p:nvSpPr>
        <p:spPr/>
        <p:txBody>
          <a:bodyPr/>
          <a:lstStyle/>
          <a:p>
            <a:r>
              <a:rPr lang="en-US" dirty="0" err="1"/>
              <a:t>ResNet</a:t>
            </a:r>
            <a:endParaRPr lang="en-US" dirty="0"/>
          </a:p>
        </p:txBody>
      </p:sp>
      <p:sp>
        <p:nvSpPr>
          <p:cNvPr id="3" name="Content Placeholder 2">
            <a:extLst>
              <a:ext uri="{FF2B5EF4-FFF2-40B4-BE49-F238E27FC236}">
                <a16:creationId xmlns:a16="http://schemas.microsoft.com/office/drawing/2014/main" id="{A7C357BC-CE55-4F88-9111-13C3456F9CB6}"/>
              </a:ext>
            </a:extLst>
          </p:cNvPr>
          <p:cNvSpPr>
            <a:spLocks noGrp="1"/>
          </p:cNvSpPr>
          <p:nvPr>
            <p:ph idx="1"/>
          </p:nvPr>
        </p:nvSpPr>
        <p:spPr/>
        <p:txBody>
          <a:bodyPr/>
          <a:lstStyle/>
          <a:p>
            <a:r>
              <a:rPr lang="en-US" dirty="0"/>
              <a:t>Interesting blocks:</a:t>
            </a:r>
          </a:p>
          <a:p>
            <a:pPr lvl="1"/>
            <a:r>
              <a:rPr lang="en-US" dirty="0"/>
              <a:t>Batch normalization.</a:t>
            </a:r>
          </a:p>
          <a:p>
            <a:pPr lvl="1"/>
            <a:r>
              <a:rPr lang="en-US" dirty="0"/>
              <a:t>Residual block.</a:t>
            </a:r>
          </a:p>
        </p:txBody>
      </p:sp>
      <p:pic>
        <p:nvPicPr>
          <p:cNvPr id="4" name="Picture 3" descr="A picture containing text, flash memory&#10;&#10;Description automatically generated">
            <a:extLst>
              <a:ext uri="{FF2B5EF4-FFF2-40B4-BE49-F238E27FC236}">
                <a16:creationId xmlns:a16="http://schemas.microsoft.com/office/drawing/2014/main" id="{86D77D0C-694F-40BF-A524-22F0110CD72A}"/>
              </a:ext>
            </a:extLst>
          </p:cNvPr>
          <p:cNvPicPr>
            <a:picLocks noChangeAspect="1"/>
          </p:cNvPicPr>
          <p:nvPr/>
        </p:nvPicPr>
        <p:blipFill>
          <a:blip r:embed="rId2"/>
          <a:stretch>
            <a:fillRect/>
          </a:stretch>
        </p:blipFill>
        <p:spPr>
          <a:xfrm>
            <a:off x="1937757" y="2679634"/>
            <a:ext cx="8316486" cy="3115110"/>
          </a:xfrm>
          <a:prstGeom prst="rect">
            <a:avLst/>
          </a:prstGeom>
        </p:spPr>
      </p:pic>
    </p:spTree>
    <p:extLst>
      <p:ext uri="{BB962C8B-B14F-4D97-AF65-F5344CB8AC3E}">
        <p14:creationId xmlns:p14="http://schemas.microsoft.com/office/powerpoint/2010/main" val="134088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A383-A371-F19B-EF7F-4C98469741EF}"/>
              </a:ext>
            </a:extLst>
          </p:cNvPr>
          <p:cNvSpPr>
            <a:spLocks noGrp="1"/>
          </p:cNvSpPr>
          <p:nvPr>
            <p:ph type="title"/>
          </p:nvPr>
        </p:nvSpPr>
        <p:spPr/>
        <p:txBody>
          <a:bodyPr/>
          <a:lstStyle/>
          <a:p>
            <a:r>
              <a:rPr lang="en-US" dirty="0"/>
              <a:t>Residual Block</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07A1F5-71D3-69D7-EE5C-C4E6B38CC847}"/>
                  </a:ext>
                </a:extLst>
              </p:cNvPr>
              <p:cNvSpPr>
                <a:spLocks noGrp="1"/>
              </p:cNvSpPr>
              <p:nvPr>
                <p:ph idx="1"/>
              </p:nvPr>
            </p:nvSpPr>
            <p:spPr>
              <a:xfrm>
                <a:off x="203200" y="762000"/>
                <a:ext cx="9270409" cy="5715000"/>
              </a:xfrm>
            </p:spPr>
            <p:txBody>
              <a:bodyPr/>
              <a:lstStyle/>
              <a:p>
                <a:r>
                  <a:rPr lang="en-US" dirty="0"/>
                  <a:t>Question: VGG16 works great! Why can't we simply add more layers to it to get a better result?</a:t>
                </a:r>
              </a:p>
              <a:p>
                <a:pPr lvl="1"/>
                <a:r>
                  <a:rPr lang="en-US" b="1" dirty="0"/>
                  <a:t>Naïve approach</a:t>
                </a:r>
                <a:r>
                  <a:rPr lang="en-US" dirty="0"/>
                  <a:t>: </a:t>
                </a:r>
                <a:r>
                  <a:rPr lang="en-US" b="0" i="0" dirty="0">
                    <a:effectLst/>
                    <a:latin typeface="Söhne"/>
                  </a:rPr>
                  <a:t>Adding more depth to a neural network enhances its expressiveness, enabling it to approximate a wider variety of functions and represent more complex data distributions.</a:t>
                </a:r>
              </a:p>
              <a:p>
                <a:pPr lvl="1"/>
                <a:r>
                  <a:rPr lang="en-US" b="1" dirty="0">
                    <a:latin typeface="Söhne"/>
                  </a:rPr>
                  <a:t>Actual result</a:t>
                </a:r>
                <a:r>
                  <a:rPr lang="en-US" dirty="0">
                    <a:latin typeface="Söhne"/>
                  </a:rPr>
                  <a:t>: we get a </a:t>
                </a:r>
                <a:r>
                  <a:rPr lang="en-US" b="1" dirty="0">
                    <a:latin typeface="Söhne"/>
                  </a:rPr>
                  <a:t>degradation</a:t>
                </a:r>
                <a:r>
                  <a:rPr lang="en-US" dirty="0">
                    <a:latin typeface="Söhne"/>
                  </a:rPr>
                  <a:t> of the loss score on the test dataset.</a:t>
                </a:r>
              </a:p>
              <a:p>
                <a:pPr lvl="1"/>
                <a:endParaRPr lang="en-US" dirty="0">
                  <a:latin typeface="Söhne"/>
                </a:endParaRPr>
              </a:p>
              <a:p>
                <a:r>
                  <a:rPr lang="en-US" dirty="0">
                    <a:latin typeface="Söhne"/>
                  </a:rPr>
                  <a:t>Why is that? Each NN architecture can represent a different variety of functions, but we don’t know if we’ll get closer to our goal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oMath>
                </a14:m>
                <a:r>
                  <a:rPr lang="en-US" dirty="0">
                    <a:latin typeface="Söhne"/>
                  </a:rPr>
                  <a:t>.</a:t>
                </a:r>
              </a:p>
            </p:txBody>
          </p:sp>
        </mc:Choice>
        <mc:Fallback>
          <p:sp>
            <p:nvSpPr>
              <p:cNvPr id="3" name="Content Placeholder 2">
                <a:extLst>
                  <a:ext uri="{FF2B5EF4-FFF2-40B4-BE49-F238E27FC236}">
                    <a16:creationId xmlns:a16="http://schemas.microsoft.com/office/drawing/2014/main" id="{DC07A1F5-71D3-69D7-EE5C-C4E6B38CC847}"/>
                  </a:ext>
                </a:extLst>
              </p:cNvPr>
              <p:cNvSpPr>
                <a:spLocks noGrp="1" noRot="1" noChangeAspect="1" noMove="1" noResize="1" noEditPoints="1" noAdjustHandles="1" noChangeArrowheads="1" noChangeShapeType="1" noTextEdit="1"/>
              </p:cNvSpPr>
              <p:nvPr>
                <p:ph idx="1"/>
              </p:nvPr>
            </p:nvSpPr>
            <p:spPr>
              <a:xfrm>
                <a:off x="203200" y="762000"/>
                <a:ext cx="9270409" cy="5715000"/>
              </a:xfrm>
              <a:blipFill>
                <a:blip r:embed="rId2"/>
                <a:stretch>
                  <a:fillRect l="-1183" t="-959" r="-329"/>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8BB4173-FB8C-1984-0261-4EA619EE6074}"/>
              </a:ext>
            </a:extLst>
          </p:cNvPr>
          <p:cNvPicPr>
            <a:picLocks noChangeAspect="1"/>
          </p:cNvPicPr>
          <p:nvPr/>
        </p:nvPicPr>
        <p:blipFill rotWithShape="1">
          <a:blip r:embed="rId3"/>
          <a:srcRect l="1" r="65839"/>
          <a:stretch/>
        </p:blipFill>
        <p:spPr>
          <a:xfrm>
            <a:off x="9656689" y="948553"/>
            <a:ext cx="2677078" cy="4960894"/>
          </a:xfrm>
          <a:prstGeom prst="rect">
            <a:avLst/>
          </a:prstGeom>
        </p:spPr>
      </p:pic>
    </p:spTree>
    <p:extLst>
      <p:ext uri="{BB962C8B-B14F-4D97-AF65-F5344CB8AC3E}">
        <p14:creationId xmlns:p14="http://schemas.microsoft.com/office/powerpoint/2010/main" val="2962130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1F26-69D3-03D6-FE34-E210B8C5A5A9}"/>
              </a:ext>
            </a:extLst>
          </p:cNvPr>
          <p:cNvSpPr>
            <a:spLocks noGrp="1"/>
          </p:cNvSpPr>
          <p:nvPr>
            <p:ph type="title"/>
          </p:nvPr>
        </p:nvSpPr>
        <p:spPr/>
        <p:txBody>
          <a:bodyPr/>
          <a:lstStyle/>
          <a:p>
            <a:r>
              <a:rPr lang="en-US" dirty="0"/>
              <a:t>Function class representation</a:t>
            </a:r>
            <a:endParaRPr lang="en-IL" dirty="0"/>
          </a:p>
        </p:txBody>
      </p:sp>
      <p:sp>
        <p:nvSpPr>
          <p:cNvPr id="3" name="Content Placeholder 2">
            <a:extLst>
              <a:ext uri="{FF2B5EF4-FFF2-40B4-BE49-F238E27FC236}">
                <a16:creationId xmlns:a16="http://schemas.microsoft.com/office/drawing/2014/main" id="{8A17E167-BB7B-D859-02E1-0B366A9EA30D}"/>
              </a:ext>
            </a:extLst>
          </p:cNvPr>
          <p:cNvSpPr>
            <a:spLocks noGrp="1"/>
          </p:cNvSpPr>
          <p:nvPr>
            <p:ph idx="1"/>
          </p:nvPr>
        </p:nvSpPr>
        <p:spPr>
          <a:xfrm>
            <a:off x="203200" y="762000"/>
            <a:ext cx="6006214" cy="5715000"/>
          </a:xfrm>
        </p:spPr>
        <p:txBody>
          <a:bodyPr/>
          <a:lstStyle/>
          <a:p>
            <a:r>
              <a:rPr lang="en-US" dirty="0"/>
              <a:t>Illustration of a more complex NN architectures that degrade the loss score.</a:t>
            </a:r>
            <a:endParaRPr lang="he-IL" dirty="0"/>
          </a:p>
          <a:p>
            <a:endParaRPr lang="en-US" dirty="0"/>
          </a:p>
          <a:p>
            <a:endParaRPr lang="en-US" dirty="0"/>
          </a:p>
          <a:p>
            <a:endParaRPr lang="en-US" dirty="0"/>
          </a:p>
          <a:p>
            <a:endParaRPr lang="en-US" dirty="0"/>
          </a:p>
          <a:p>
            <a:r>
              <a:rPr lang="en-US" dirty="0"/>
              <a:t>We want to make sure that each more complex NN </a:t>
            </a:r>
            <a:r>
              <a:rPr lang="en-US" b="1" dirty="0"/>
              <a:t>contains</a:t>
            </a:r>
            <a:r>
              <a:rPr lang="en-US" dirty="0"/>
              <a:t> all possible functions of the les complex architecture.</a:t>
            </a:r>
            <a:endParaRPr lang="en-IL" dirty="0"/>
          </a:p>
        </p:txBody>
      </p:sp>
      <p:grpSp>
        <p:nvGrpSpPr>
          <p:cNvPr id="8" name="Group 7">
            <a:extLst>
              <a:ext uri="{FF2B5EF4-FFF2-40B4-BE49-F238E27FC236}">
                <a16:creationId xmlns:a16="http://schemas.microsoft.com/office/drawing/2014/main" id="{5C4D72C3-8526-F301-C327-064D65BBB7A4}"/>
              </a:ext>
            </a:extLst>
          </p:cNvPr>
          <p:cNvGrpSpPr/>
          <p:nvPr/>
        </p:nvGrpSpPr>
        <p:grpSpPr>
          <a:xfrm>
            <a:off x="5586813" y="572907"/>
            <a:ext cx="6605187" cy="3331258"/>
            <a:chOff x="837605" y="2421703"/>
            <a:chExt cx="6605187" cy="3331258"/>
          </a:xfrm>
        </p:grpSpPr>
        <p:pic>
          <p:nvPicPr>
            <p:cNvPr id="5" name="Picture 4">
              <a:extLst>
                <a:ext uri="{FF2B5EF4-FFF2-40B4-BE49-F238E27FC236}">
                  <a16:creationId xmlns:a16="http://schemas.microsoft.com/office/drawing/2014/main" id="{008F987B-27FF-51CA-A119-7CCD2A3BD3CE}"/>
                </a:ext>
              </a:extLst>
            </p:cNvPr>
            <p:cNvPicPr>
              <a:picLocks noChangeAspect="1"/>
            </p:cNvPicPr>
            <p:nvPr/>
          </p:nvPicPr>
          <p:blipFill rotWithShape="1">
            <a:blip r:embed="rId2"/>
            <a:srcRect t="16290" r="44396"/>
            <a:stretch/>
          </p:blipFill>
          <p:spPr>
            <a:xfrm>
              <a:off x="837605" y="2421703"/>
              <a:ext cx="5380077" cy="3331258"/>
            </a:xfrm>
            <a:prstGeom prst="rect">
              <a:avLst/>
            </a:prstGeom>
          </p:spPr>
        </p:pic>
        <p:pic>
          <p:nvPicPr>
            <p:cNvPr id="7" name="Picture 6">
              <a:extLst>
                <a:ext uri="{FF2B5EF4-FFF2-40B4-BE49-F238E27FC236}">
                  <a16:creationId xmlns:a16="http://schemas.microsoft.com/office/drawing/2014/main" id="{D4962D65-2674-81FC-8DE4-BA55802FBCBD}"/>
                </a:ext>
              </a:extLst>
            </p:cNvPr>
            <p:cNvPicPr>
              <a:picLocks noChangeAspect="1"/>
            </p:cNvPicPr>
            <p:nvPr/>
          </p:nvPicPr>
          <p:blipFill rotWithShape="1">
            <a:blip r:embed="rId2"/>
            <a:srcRect l="76581" t="-191" r="15617" b="81043"/>
            <a:stretch/>
          </p:blipFill>
          <p:spPr>
            <a:xfrm>
              <a:off x="6687879" y="3619500"/>
              <a:ext cx="754913" cy="762001"/>
            </a:xfrm>
            <a:prstGeom prst="rect">
              <a:avLst/>
            </a:prstGeom>
          </p:spPr>
        </p:pic>
      </p:grpSp>
      <p:grpSp>
        <p:nvGrpSpPr>
          <p:cNvPr id="10" name="Group 9">
            <a:extLst>
              <a:ext uri="{FF2B5EF4-FFF2-40B4-BE49-F238E27FC236}">
                <a16:creationId xmlns:a16="http://schemas.microsoft.com/office/drawing/2014/main" id="{7DFE19C5-349F-D349-D51E-31D9CE0EB67A}"/>
              </a:ext>
            </a:extLst>
          </p:cNvPr>
          <p:cNvGrpSpPr/>
          <p:nvPr/>
        </p:nvGrpSpPr>
        <p:grpSpPr>
          <a:xfrm>
            <a:off x="7614684" y="3429259"/>
            <a:ext cx="4475716" cy="3331258"/>
            <a:chOff x="2967075" y="3176618"/>
            <a:chExt cx="4475716" cy="3331258"/>
          </a:xfrm>
        </p:grpSpPr>
        <p:pic>
          <p:nvPicPr>
            <p:cNvPr id="6" name="Picture 5">
              <a:extLst>
                <a:ext uri="{FF2B5EF4-FFF2-40B4-BE49-F238E27FC236}">
                  <a16:creationId xmlns:a16="http://schemas.microsoft.com/office/drawing/2014/main" id="{CA7DE938-9FE9-4E59-C25B-46F46B657066}"/>
                </a:ext>
              </a:extLst>
            </p:cNvPr>
            <p:cNvPicPr>
              <a:picLocks noChangeAspect="1"/>
            </p:cNvPicPr>
            <p:nvPr/>
          </p:nvPicPr>
          <p:blipFill rotWithShape="1">
            <a:blip r:embed="rId2"/>
            <a:srcRect l="56117" t="16290"/>
            <a:stretch/>
          </p:blipFill>
          <p:spPr>
            <a:xfrm>
              <a:off x="2967075" y="3176618"/>
              <a:ext cx="4245934" cy="3331258"/>
            </a:xfrm>
            <a:prstGeom prst="rect">
              <a:avLst/>
            </a:prstGeom>
          </p:spPr>
        </p:pic>
        <p:pic>
          <p:nvPicPr>
            <p:cNvPr id="9" name="Picture 8">
              <a:extLst>
                <a:ext uri="{FF2B5EF4-FFF2-40B4-BE49-F238E27FC236}">
                  <a16:creationId xmlns:a16="http://schemas.microsoft.com/office/drawing/2014/main" id="{D360927F-E89C-C777-32E1-E1A092C76EF9}"/>
                </a:ext>
              </a:extLst>
            </p:cNvPr>
            <p:cNvPicPr>
              <a:picLocks noChangeAspect="1"/>
            </p:cNvPicPr>
            <p:nvPr/>
          </p:nvPicPr>
          <p:blipFill rotWithShape="1">
            <a:blip r:embed="rId2"/>
            <a:srcRect l="76581" t="-191" r="15617" b="81043"/>
            <a:stretch/>
          </p:blipFill>
          <p:spPr>
            <a:xfrm>
              <a:off x="6687878" y="4355434"/>
              <a:ext cx="754913" cy="762001"/>
            </a:xfrm>
            <a:prstGeom prst="rect">
              <a:avLst/>
            </a:prstGeom>
          </p:spPr>
        </p:pic>
      </p:grpSp>
    </p:spTree>
    <p:extLst>
      <p:ext uri="{BB962C8B-B14F-4D97-AF65-F5344CB8AC3E}">
        <p14:creationId xmlns:p14="http://schemas.microsoft.com/office/powerpoint/2010/main" val="385856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http://cs231n.stanford.edu/index.html</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27268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A966-7658-026C-8009-A56AFC26096C}"/>
              </a:ext>
            </a:extLst>
          </p:cNvPr>
          <p:cNvSpPr>
            <a:spLocks noGrp="1"/>
          </p:cNvSpPr>
          <p:nvPr>
            <p:ph type="title"/>
          </p:nvPr>
        </p:nvSpPr>
        <p:spPr/>
        <p:txBody>
          <a:bodyPr/>
          <a:lstStyle/>
          <a:p>
            <a:r>
              <a:rPr lang="en-US" dirty="0"/>
              <a:t>Skip connection</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F8797F-9BBA-83BD-981D-8984D8F7AD5B}"/>
                  </a:ext>
                </a:extLst>
              </p:cNvPr>
              <p:cNvSpPr>
                <a:spLocks noGrp="1"/>
              </p:cNvSpPr>
              <p:nvPr>
                <p:ph idx="1"/>
              </p:nvPr>
            </p:nvSpPr>
            <p:spPr/>
            <p:txBody>
              <a:bodyPr/>
              <a:lstStyle/>
              <a:p>
                <a:r>
                  <a:rPr lang="en-US" dirty="0"/>
                  <a:t>By adding to some NN architecture a residual block (NN block with “skip connection”/”residual connection”), we can always zero out all weights in that block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in the example) and get the exact representation of the base architecture!</a:t>
                </a:r>
              </a:p>
              <a:p>
                <a:r>
                  <a:rPr lang="en-US" dirty="0"/>
                  <a:t>By doing this we know that we can’t get degradation of the results.</a:t>
                </a:r>
                <a:endParaRPr lang="en-IL" dirty="0"/>
              </a:p>
            </p:txBody>
          </p:sp>
        </mc:Choice>
        <mc:Fallback>
          <p:sp>
            <p:nvSpPr>
              <p:cNvPr id="3" name="Content Placeholder 2">
                <a:extLst>
                  <a:ext uri="{FF2B5EF4-FFF2-40B4-BE49-F238E27FC236}">
                    <a16:creationId xmlns:a16="http://schemas.microsoft.com/office/drawing/2014/main" id="{62F8797F-9BBA-83BD-981D-8984D8F7AD5B}"/>
                  </a:ext>
                </a:extLst>
              </p:cNvPr>
              <p:cNvSpPr>
                <a:spLocks noGrp="1" noRot="1" noChangeAspect="1" noMove="1" noResize="1" noEditPoints="1" noAdjustHandles="1" noChangeArrowheads="1" noChangeShapeType="1" noTextEdit="1"/>
              </p:cNvSpPr>
              <p:nvPr>
                <p:ph idx="1"/>
              </p:nvPr>
            </p:nvSpPr>
            <p:spPr>
              <a:blipFill>
                <a:blip r:embed="rId2"/>
                <a:stretch>
                  <a:fillRect l="-931" t="-959" r="-724"/>
                </a:stretch>
              </a:blipFill>
            </p:spPr>
            <p:txBody>
              <a:bodyPr/>
              <a:lstStyle/>
              <a:p>
                <a:r>
                  <a:rPr lang="en-IL">
                    <a:noFill/>
                  </a:rPr>
                  <a:t> </a:t>
                </a:r>
              </a:p>
            </p:txBody>
          </p:sp>
        </mc:Fallback>
      </mc:AlternateContent>
      <p:pic>
        <p:nvPicPr>
          <p:cNvPr id="5" name="Picture 4">
            <a:extLst>
              <a:ext uri="{FF2B5EF4-FFF2-40B4-BE49-F238E27FC236}">
                <a16:creationId xmlns:a16="http://schemas.microsoft.com/office/drawing/2014/main" id="{34370466-C16F-72E5-C473-1D05F09E3982}"/>
              </a:ext>
            </a:extLst>
          </p:cNvPr>
          <p:cNvPicPr>
            <a:picLocks noChangeAspect="1"/>
          </p:cNvPicPr>
          <p:nvPr/>
        </p:nvPicPr>
        <p:blipFill>
          <a:blip r:embed="rId3"/>
          <a:stretch>
            <a:fillRect/>
          </a:stretch>
        </p:blipFill>
        <p:spPr>
          <a:xfrm>
            <a:off x="3663507" y="2997314"/>
            <a:ext cx="4864986" cy="3860686"/>
          </a:xfrm>
          <a:prstGeom prst="rect">
            <a:avLst/>
          </a:prstGeom>
        </p:spPr>
      </p:pic>
    </p:spTree>
    <p:extLst>
      <p:ext uri="{BB962C8B-B14F-4D97-AF65-F5344CB8AC3E}">
        <p14:creationId xmlns:p14="http://schemas.microsoft.com/office/powerpoint/2010/main" val="324266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C049-1150-3F4E-43B9-4E1BBCC4E120}"/>
              </a:ext>
            </a:extLst>
          </p:cNvPr>
          <p:cNvSpPr>
            <a:spLocks noGrp="1"/>
          </p:cNvSpPr>
          <p:nvPr>
            <p:ph type="title"/>
          </p:nvPr>
        </p:nvSpPr>
        <p:spPr/>
        <p:txBody>
          <a:bodyPr/>
          <a:lstStyle/>
          <a:p>
            <a:r>
              <a:rPr lang="en-US" dirty="0"/>
              <a:t>Batch normalization</a:t>
            </a:r>
            <a:endParaRPr lang="en-IL" dirty="0"/>
          </a:p>
        </p:txBody>
      </p:sp>
      <p:sp>
        <p:nvSpPr>
          <p:cNvPr id="3" name="Content Placeholder 2">
            <a:extLst>
              <a:ext uri="{FF2B5EF4-FFF2-40B4-BE49-F238E27FC236}">
                <a16:creationId xmlns:a16="http://schemas.microsoft.com/office/drawing/2014/main" id="{DF44EE89-8FE7-0809-A0A2-957C0C373BD1}"/>
              </a:ext>
            </a:extLst>
          </p:cNvPr>
          <p:cNvSpPr>
            <a:spLocks noGrp="1"/>
          </p:cNvSpPr>
          <p:nvPr>
            <p:ph idx="1"/>
          </p:nvPr>
        </p:nvSpPr>
        <p:spPr/>
        <p:txBody>
          <a:bodyPr/>
          <a:lstStyle/>
          <a:p>
            <a:r>
              <a:rPr lang="en-US" b="0" i="0" dirty="0">
                <a:effectLst/>
              </a:rPr>
              <a:t>Batch norm normalizes (and then scales) the inputs of each layer in a way similar to how inputs to the network are normalized. This can lead to better and faster convergence.</a:t>
            </a:r>
            <a:endParaRPr lang="en-US" dirty="0"/>
          </a:p>
          <a:p>
            <a:r>
              <a:rPr lang="en-US" b="0" i="0" dirty="0">
                <a:solidFill>
                  <a:srgbClr val="202122"/>
                </a:solidFill>
                <a:effectLst/>
              </a:rPr>
              <a:t>Although batch normalization has become popular due to its strong empirical performance, the working mechanism of the method is not yet well-understood. [Wikipedia].</a:t>
            </a:r>
          </a:p>
          <a:p>
            <a:endParaRPr lang="en-US" b="0" i="0" dirty="0">
              <a:effectLst/>
            </a:endParaRPr>
          </a:p>
          <a:p>
            <a:endParaRPr lang="en-IL" dirty="0"/>
          </a:p>
        </p:txBody>
      </p:sp>
      <p:pic>
        <p:nvPicPr>
          <p:cNvPr id="4" name="Picture 2" descr="Screen-Shot-2018-01-23-at-2.27.20-PM">
            <a:extLst>
              <a:ext uri="{FF2B5EF4-FFF2-40B4-BE49-F238E27FC236}">
                <a16:creationId xmlns:a16="http://schemas.microsoft.com/office/drawing/2014/main" id="{10B67E71-1F27-93F9-2414-08F3BA511B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2" t="26645" r="7570" b="7356"/>
          <a:stretch/>
        </p:blipFill>
        <p:spPr bwMode="auto">
          <a:xfrm>
            <a:off x="3969643" y="3429000"/>
            <a:ext cx="822235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65404B-4809-150B-F536-4BC3CB248314}"/>
              </a:ext>
            </a:extLst>
          </p:cNvPr>
          <p:cNvPicPr>
            <a:picLocks noChangeAspect="1"/>
          </p:cNvPicPr>
          <p:nvPr/>
        </p:nvPicPr>
        <p:blipFill>
          <a:blip r:embed="rId3"/>
          <a:stretch>
            <a:fillRect/>
          </a:stretch>
        </p:blipFill>
        <p:spPr>
          <a:xfrm>
            <a:off x="0" y="3619500"/>
            <a:ext cx="2790825" cy="2533650"/>
          </a:xfrm>
          <a:prstGeom prst="rect">
            <a:avLst/>
          </a:prstGeom>
        </p:spPr>
      </p:pic>
    </p:spTree>
    <p:extLst>
      <p:ext uri="{BB962C8B-B14F-4D97-AF65-F5344CB8AC3E}">
        <p14:creationId xmlns:p14="http://schemas.microsoft.com/office/powerpoint/2010/main" val="8663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F4A6-C039-E93B-3BA1-3B98BA903B28}"/>
              </a:ext>
            </a:extLst>
          </p:cNvPr>
          <p:cNvSpPr>
            <a:spLocks noGrp="1"/>
          </p:cNvSpPr>
          <p:nvPr>
            <p:ph type="title"/>
          </p:nvPr>
        </p:nvSpPr>
        <p:spPr/>
        <p:txBody>
          <a:bodyPr/>
          <a:lstStyle/>
          <a:p>
            <a:r>
              <a:rPr lang="en-US" dirty="0"/>
              <a:t>Batch norm - inference</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79A924-8149-DCB1-EC3A-0FA17AC0A61A}"/>
                  </a:ext>
                </a:extLst>
              </p:cNvPr>
              <p:cNvSpPr>
                <a:spLocks noGrp="1"/>
              </p:cNvSpPr>
              <p:nvPr>
                <p:ph idx="1"/>
              </p:nvPr>
            </p:nvSpPr>
            <p:spPr/>
            <p:txBody>
              <a:bodyPr>
                <a:normAutofit/>
              </a:bodyPr>
              <a:lstStyle/>
              <a:p>
                <a:pPr marL="514350" indent="-514350">
                  <a:buAutoNum type="arabicPeriod"/>
                </a:pPr>
                <a:r>
                  <a:rPr lang="en-US" dirty="0"/>
                  <a:t>Normalize each feature map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 by its relevant moving mean and moving variance:</a:t>
                </a:r>
              </a:p>
              <a:p>
                <a:pPr marL="0" indent="0" algn="ctr">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acc>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𝑚𝑜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sub>
                              <m:sup/>
                            </m:sSubSup>
                          </m:num>
                          <m:den>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𝑣𝑎𝑟</m:t>
                                </m:r>
                              </m:e>
                              <m:sub>
                                <m:r>
                                  <a:rPr lang="en-US" b="0" i="1" smtClean="0">
                                    <a:latin typeface="Cambria Math" panose="02040503050406030204" pitchFamily="18" charset="0"/>
                                  </a:rPr>
                                  <m:t>𝑚𝑜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sub>
                              <m:sup/>
                            </m:sSubSup>
                          </m:den>
                        </m:f>
                      </m:e>
                    </m:box>
                  </m:oMath>
                </a14:m>
                <a:endParaRPr lang="en-US" dirty="0"/>
              </a:p>
              <a:p>
                <a:pPr marL="0" indent="0">
                  <a:buNone/>
                </a:pPr>
                <a:r>
                  <a:rPr lang="en-US" dirty="0"/>
                  <a:t>2.    Scale each normed feature map by its relevant beta and gamma:</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acc>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oMath>
                  </m:oMathPara>
                </a14:m>
                <a:endParaRPr lang="en-US" dirty="0"/>
              </a:p>
              <a:p>
                <a:pPr marL="0" indent="0">
                  <a:buNone/>
                </a:pPr>
                <a:endParaRPr lang="en-US" dirty="0"/>
              </a:p>
              <a:p>
                <a:r>
                  <a:rPr lang="en-US" dirty="0"/>
                  <a:t>Why are we scaling after norm? </a:t>
                </a:r>
              </a:p>
              <a:p>
                <a:pPr lvl="1"/>
                <a:r>
                  <a:rPr lang="en-US" b="0" i="0" dirty="0">
                    <a:solidFill>
                      <a:srgbClr val="202122"/>
                    </a:solidFill>
                    <a:effectLst/>
                  </a:rPr>
                  <a:t>We can say that it gives a proportional strength back to the relevant features (representation power).</a:t>
                </a:r>
              </a:p>
              <a:p>
                <a:pPr lvl="1"/>
                <a:r>
                  <a:rPr lang="en-US" dirty="0">
                    <a:solidFill>
                      <a:srgbClr val="202122"/>
                    </a:solidFill>
                  </a:rPr>
                  <a:t>We can also look at this as another neuron per feature mask.</a:t>
                </a:r>
                <a:endParaRPr lang="en-US" dirty="0"/>
              </a:p>
            </p:txBody>
          </p:sp>
        </mc:Choice>
        <mc:Fallback>
          <p:sp>
            <p:nvSpPr>
              <p:cNvPr id="3" name="Content Placeholder 2">
                <a:extLst>
                  <a:ext uri="{FF2B5EF4-FFF2-40B4-BE49-F238E27FC236}">
                    <a16:creationId xmlns:a16="http://schemas.microsoft.com/office/drawing/2014/main" id="{6E79A924-8149-DCB1-EC3A-0FA17AC0A61A}"/>
                  </a:ext>
                </a:extLst>
              </p:cNvPr>
              <p:cNvSpPr>
                <a:spLocks noGrp="1" noRot="1" noChangeAspect="1" noMove="1" noResize="1" noEditPoints="1" noAdjustHandles="1" noChangeArrowheads="1" noChangeShapeType="1" noTextEdit="1"/>
              </p:cNvSpPr>
              <p:nvPr>
                <p:ph idx="1"/>
              </p:nvPr>
            </p:nvSpPr>
            <p:spPr>
              <a:blipFill>
                <a:blip r:embed="rId2"/>
                <a:stretch>
                  <a:fillRect l="-1086" t="-1173"/>
                </a:stretch>
              </a:blipFill>
            </p:spPr>
            <p:txBody>
              <a:bodyPr/>
              <a:lstStyle/>
              <a:p>
                <a:r>
                  <a:rPr lang="en-IL">
                    <a:noFill/>
                  </a:rPr>
                  <a:t> </a:t>
                </a:r>
              </a:p>
            </p:txBody>
          </p:sp>
        </mc:Fallback>
      </mc:AlternateContent>
    </p:spTree>
    <p:extLst>
      <p:ext uri="{BB962C8B-B14F-4D97-AF65-F5344CB8AC3E}">
        <p14:creationId xmlns:p14="http://schemas.microsoft.com/office/powerpoint/2010/main" val="2579021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F4A6-C039-E93B-3BA1-3B98BA903B28}"/>
              </a:ext>
            </a:extLst>
          </p:cNvPr>
          <p:cNvSpPr>
            <a:spLocks noGrp="1"/>
          </p:cNvSpPr>
          <p:nvPr>
            <p:ph type="title"/>
          </p:nvPr>
        </p:nvSpPr>
        <p:spPr/>
        <p:txBody>
          <a:bodyPr/>
          <a:lstStyle/>
          <a:p>
            <a:r>
              <a:rPr lang="en-US" dirty="0"/>
              <a:t>Batch norm- number of params</a:t>
            </a:r>
            <a:endParaRPr lang="en-IL" dirty="0"/>
          </a:p>
        </p:txBody>
      </p:sp>
      <p:sp>
        <p:nvSpPr>
          <p:cNvPr id="3" name="Content Placeholder 2">
            <a:extLst>
              <a:ext uri="{FF2B5EF4-FFF2-40B4-BE49-F238E27FC236}">
                <a16:creationId xmlns:a16="http://schemas.microsoft.com/office/drawing/2014/main" id="{6E79A924-8149-DCB1-EC3A-0FA17AC0A61A}"/>
              </a:ext>
            </a:extLst>
          </p:cNvPr>
          <p:cNvSpPr>
            <a:spLocks noGrp="1"/>
          </p:cNvSpPr>
          <p:nvPr>
            <p:ph idx="1"/>
          </p:nvPr>
        </p:nvSpPr>
        <p:spPr/>
        <p:txBody>
          <a:bodyPr/>
          <a:lstStyle/>
          <a:p>
            <a:r>
              <a:rPr lang="en-US" b="0" i="0" dirty="0">
                <a:effectLst/>
              </a:rPr>
              <a:t>the number of params you have is determined by the dimensionality of the feature maps in your network layer. </a:t>
            </a:r>
          </a:p>
          <a:p>
            <a:pPr lvl="1"/>
            <a:r>
              <a:rPr kumimoji="0" lang="en-IL" altLang="en-IL" b="0" i="0" u="none" strike="noStrike" cap="none" normalizeH="0" baseline="0" dirty="0">
                <a:ln>
                  <a:noFill/>
                </a:ln>
                <a:effectLst/>
              </a:rPr>
              <a:t>For example, if a convolutional layer outputs a tensor of shape </a:t>
            </a:r>
            <a:r>
              <a:rPr kumimoji="0" lang="en-IL" altLang="en-IL" b="1" i="0" u="none" strike="noStrike" cap="none" normalizeH="0" baseline="0" dirty="0">
                <a:ln>
                  <a:noFill/>
                </a:ln>
                <a:effectLst/>
              </a:rPr>
              <a:t>[</a:t>
            </a:r>
            <a:r>
              <a:rPr kumimoji="0" lang="en-IL" altLang="en-IL" b="1" i="0" u="none" strike="noStrike" cap="none" normalizeH="0" baseline="0" dirty="0" err="1">
                <a:ln>
                  <a:noFill/>
                </a:ln>
                <a:effectLst/>
              </a:rPr>
              <a:t>batch_size</a:t>
            </a:r>
            <a:r>
              <a:rPr kumimoji="0" lang="en-IL" altLang="en-IL" b="1" i="0" u="none" strike="noStrike" cap="none" normalizeH="0" baseline="0" dirty="0">
                <a:ln>
                  <a:noFill/>
                </a:ln>
                <a:effectLst/>
              </a:rPr>
              <a:t>, </a:t>
            </a:r>
            <a:r>
              <a:rPr kumimoji="0" lang="en-IL" altLang="en-IL" b="1" i="0" u="none" strike="noStrike" cap="none" normalizeH="0" baseline="0" dirty="0" err="1">
                <a:ln>
                  <a:noFill/>
                </a:ln>
                <a:effectLst/>
              </a:rPr>
              <a:t>num_channels</a:t>
            </a:r>
            <a:r>
              <a:rPr kumimoji="0" lang="en-IL" altLang="en-IL" b="1" i="0" u="none" strike="noStrike" cap="none" normalizeH="0" baseline="0" dirty="0">
                <a:ln>
                  <a:noFill/>
                </a:ln>
                <a:effectLst/>
              </a:rPr>
              <a:t>, height, width]</a:t>
            </a:r>
            <a:r>
              <a:rPr kumimoji="0" lang="en-IL" altLang="en-IL" b="0" i="0" u="none" strike="noStrike" cap="none" normalizeH="0" baseline="0" dirty="0">
                <a:ln>
                  <a:noFill/>
                </a:ln>
                <a:effectLst/>
              </a:rPr>
              <a:t>, there will be</a:t>
            </a:r>
            <a:r>
              <a:rPr kumimoji="0" lang="en-US" altLang="en-IL" b="0" i="0" u="none" strike="noStrike" cap="none" normalizeH="0" baseline="0" dirty="0">
                <a:ln>
                  <a:noFill/>
                </a:ln>
                <a:effectLst/>
              </a:rPr>
              <a:t> 4 vectors size</a:t>
            </a:r>
            <a:r>
              <a:rPr kumimoji="0" lang="en-IL" altLang="en-IL" b="0" i="0" u="none" strike="noStrike" cap="none" normalizeH="0" baseline="0" dirty="0">
                <a:ln>
                  <a:noFill/>
                </a:ln>
                <a:effectLst/>
              </a:rPr>
              <a:t> </a:t>
            </a:r>
            <a:r>
              <a:rPr kumimoji="0" lang="en-IL" altLang="en-IL" b="1" i="0" u="none" strike="noStrike" cap="none" normalizeH="0" baseline="0" dirty="0" err="1">
                <a:ln>
                  <a:noFill/>
                </a:ln>
                <a:effectLst/>
              </a:rPr>
              <a:t>num_channels</a:t>
            </a:r>
            <a:r>
              <a:rPr kumimoji="0" lang="en-US" altLang="en-IL" b="1" i="0" u="none" strike="noStrike" cap="none" normalizeH="0" baseline="0" dirty="0">
                <a:ln>
                  <a:noFill/>
                </a:ln>
                <a:effectLst/>
              </a:rPr>
              <a:t> </a:t>
            </a:r>
            <a:r>
              <a:rPr lang="en-US" altLang="en-IL" dirty="0"/>
              <a:t>for the mean, variance, beta and gamma</a:t>
            </a:r>
            <a:r>
              <a:rPr lang="en-US" altLang="en-IL" b="1" dirty="0"/>
              <a:t>.</a:t>
            </a:r>
            <a:endParaRPr kumimoji="0" lang="en-IL" altLang="en-IL" sz="3600" b="0" i="0" u="none" strike="noStrike" cap="none" normalizeH="0" baseline="0" dirty="0">
              <a:ln>
                <a:noFill/>
              </a:ln>
              <a:effectLst/>
            </a:endParaRPr>
          </a:p>
          <a:p>
            <a:pPr marL="0" indent="0">
              <a:buNone/>
            </a:pPr>
            <a:endParaRPr lang="en-US" dirty="0"/>
          </a:p>
        </p:txBody>
      </p:sp>
      <p:pic>
        <p:nvPicPr>
          <p:cNvPr id="1031" name="Picture 7" descr="In-layer normalization techniques for training very deep neural networks ">
            <a:extLst>
              <a:ext uri="{FF2B5EF4-FFF2-40B4-BE49-F238E27FC236}">
                <a16:creationId xmlns:a16="http://schemas.microsoft.com/office/drawing/2014/main" id="{A29A9687-73FB-4F10-3CDB-6B9A1D807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210" r="31628" b="51848"/>
          <a:stretch/>
        </p:blipFill>
        <p:spPr bwMode="auto">
          <a:xfrm>
            <a:off x="7764138" y="3710763"/>
            <a:ext cx="3729657" cy="289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553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F4A6-C039-E93B-3BA1-3B98BA903B28}"/>
              </a:ext>
            </a:extLst>
          </p:cNvPr>
          <p:cNvSpPr>
            <a:spLocks noGrp="1"/>
          </p:cNvSpPr>
          <p:nvPr>
            <p:ph type="title"/>
          </p:nvPr>
        </p:nvSpPr>
        <p:spPr/>
        <p:txBody>
          <a:bodyPr/>
          <a:lstStyle/>
          <a:p>
            <a:r>
              <a:rPr lang="en-US" dirty="0"/>
              <a:t>Batch norm - train</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79A924-8149-DCB1-EC3A-0FA17AC0A61A}"/>
                  </a:ext>
                </a:extLst>
              </p:cNvPr>
              <p:cNvSpPr>
                <a:spLocks noGrp="1"/>
              </p:cNvSpPr>
              <p:nvPr>
                <p:ph idx="1"/>
              </p:nvPr>
            </p:nvSpPr>
            <p:spPr/>
            <p:txBody>
              <a:bodyPr/>
              <a:lstStyle/>
              <a:p>
                <a:r>
                  <a:rPr lang="en-US" dirty="0"/>
                  <a:t>We want to learn the bias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oMath>
                </a14:m>
                <a:r>
                  <a:rPr lang="en-US" dirty="0"/>
                  <a:t> and scale factor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of the normalization of each feature map.</a:t>
                </a:r>
              </a:p>
              <a:p>
                <a:r>
                  <a:rPr lang="en-US" dirty="0"/>
                  <a:t>We also want to calc the moving mean and variance.</a:t>
                </a:r>
                <a:endParaRPr lang="en-IL" dirty="0"/>
              </a:p>
            </p:txBody>
          </p:sp>
        </mc:Choice>
        <mc:Fallback>
          <p:sp>
            <p:nvSpPr>
              <p:cNvPr id="3" name="Content Placeholder 2">
                <a:extLst>
                  <a:ext uri="{FF2B5EF4-FFF2-40B4-BE49-F238E27FC236}">
                    <a16:creationId xmlns:a16="http://schemas.microsoft.com/office/drawing/2014/main" id="{6E79A924-8149-DCB1-EC3A-0FA17AC0A61A}"/>
                  </a:ext>
                </a:extLst>
              </p:cNvPr>
              <p:cNvSpPr>
                <a:spLocks noGrp="1" noRot="1" noChangeAspect="1" noMove="1" noResize="1" noEditPoints="1" noAdjustHandles="1" noChangeArrowheads="1" noChangeShapeType="1" noTextEdit="1"/>
              </p:cNvSpPr>
              <p:nvPr>
                <p:ph idx="1"/>
              </p:nvPr>
            </p:nvSpPr>
            <p:spPr>
              <a:blipFill>
                <a:blip r:embed="rId2"/>
                <a:stretch>
                  <a:fillRect l="-931" t="-959"/>
                </a:stretch>
              </a:blipFill>
            </p:spPr>
            <p:txBody>
              <a:bodyPr/>
              <a:lstStyle/>
              <a:p>
                <a:r>
                  <a:rPr lang="en-IL">
                    <a:noFill/>
                  </a:rPr>
                  <a:t> </a:t>
                </a:r>
              </a:p>
            </p:txBody>
          </p:sp>
        </mc:Fallback>
      </mc:AlternateContent>
    </p:spTree>
    <p:extLst>
      <p:ext uri="{BB962C8B-B14F-4D97-AF65-F5344CB8AC3E}">
        <p14:creationId xmlns:p14="http://schemas.microsoft.com/office/powerpoint/2010/main" val="2546164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Rounded Corners 3">
                <a:extLst>
                  <a:ext uri="{FF2B5EF4-FFF2-40B4-BE49-F238E27FC236}">
                    <a16:creationId xmlns:a16="http://schemas.microsoft.com/office/drawing/2014/main" id="{923C4E43-35B8-3BC8-3D8C-46043DE3DC0F}"/>
                  </a:ext>
                </a:extLst>
              </p:cNvPr>
              <p:cNvSpPr/>
              <p:nvPr/>
            </p:nvSpPr>
            <p:spPr>
              <a:xfrm>
                <a:off x="868325" y="1967028"/>
                <a:ext cx="4699592" cy="333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Calc mean and var (sample variance) per feature(</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𝒊</m:t>
                        </m:r>
                      </m:sub>
                    </m:sSub>
                  </m:oMath>
                </a14:m>
                <a:r>
                  <a:rPr lang="en-US" sz="2000" b="1" dirty="0"/>
                  <a:t>)</a:t>
                </a:r>
              </a:p>
              <a:p>
                <a:pPr algn="ctr"/>
                <a:endParaRPr lang="en-US" sz="2000" dirty="0"/>
              </a:p>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𝑀</m:t>
                          </m:r>
                        </m:den>
                      </m:f>
                      <m:r>
                        <m:rPr>
                          <m:sty m:val="p"/>
                        </m:rPr>
                        <a:rPr lang="en-US" sz="2000" b="0" i="0" smtClean="0">
                          <a:latin typeface="Cambria Math" panose="02040503050406030204" pitchFamily="18" charset="0"/>
                        </a:rPr>
                        <m:t>Σ</m:t>
                      </m:r>
                      <m:sSub>
                        <m:sSubPr>
                          <m:ctrlPr>
                            <a:rPr lang="en-US" sz="2000" b="0" i="0" smtClean="0">
                              <a:latin typeface="Cambria Math" panose="02040503050406030204" pitchFamily="18" charset="0"/>
                            </a:rPr>
                          </m:ctrlPr>
                        </m:sSubPr>
                        <m:e>
                          <m:r>
                            <m:rPr>
                              <m:sty m:val="p"/>
                            </m:rPr>
                            <a:rPr lang="en-US" sz="2000" b="0" i="0" smtClean="0">
                              <a:latin typeface="Cambria Math" panose="02040503050406030204" pitchFamily="18" charset="0"/>
                            </a:rPr>
                            <m:t>X</m:t>
                          </m:r>
                        </m:e>
                        <m:sub>
                          <m:r>
                            <m:rPr>
                              <m:sty m:val="p"/>
                            </m:rPr>
                            <a:rPr lang="en-US" sz="2000" b="0" i="0" smtClean="0">
                              <a:latin typeface="Cambria Math" panose="02040503050406030204" pitchFamily="18" charset="0"/>
                            </a:rPr>
                            <m:t>i</m:t>
                          </m:r>
                        </m:sub>
                      </m:sSub>
                    </m:oMath>
                  </m:oMathPara>
                </a14:m>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m:rPr>
                                  <m:sty m:val="p"/>
                                </m:rPr>
                                <a:rPr lang="en-US" sz="2000">
                                  <a:latin typeface="Cambria Math" panose="02040503050406030204" pitchFamily="18" charset="0"/>
                                </a:rPr>
                                <m:t>Σ</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𝑀</m:t>
                          </m:r>
                          <m:r>
                            <a:rPr lang="en-US" sz="2000" b="0" i="1" smtClean="0">
                              <a:latin typeface="Cambria Math" panose="02040503050406030204" pitchFamily="18" charset="0"/>
                            </a:rPr>
                            <m:t>−1</m:t>
                          </m:r>
                        </m:den>
                      </m:f>
                    </m:oMath>
                  </m:oMathPara>
                </a14:m>
                <a:endParaRPr lang="en-US" sz="2000" dirty="0"/>
              </a:p>
              <a:p>
                <a:pPr algn="ctr"/>
                <a:endParaRPr lang="en-US" sz="2000" dirty="0"/>
              </a:p>
              <a:p>
                <a:pPr algn="ctr"/>
                <a14:m>
                  <m:oMath xmlns:m="http://schemas.openxmlformats.org/officeDocument/2006/math">
                    <m:r>
                      <a:rPr lang="en-US" sz="2000" b="1" i="1" dirty="0" smtClean="0">
                        <a:latin typeface="Cambria Math" panose="02040503050406030204" pitchFamily="18" charset="0"/>
                      </a:rPr>
                      <m:t>𝒊</m:t>
                    </m:r>
                  </m:oMath>
                </a14:m>
                <a:r>
                  <a:rPr lang="en-US" sz="2000" dirty="0"/>
                  <a:t>: feature index (not iteration!)</a:t>
                </a:r>
              </a:p>
              <a:p>
                <a:pPr algn="ctr"/>
                <a14:m>
                  <m:oMath xmlns:m="http://schemas.openxmlformats.org/officeDocument/2006/math">
                    <m:r>
                      <a:rPr lang="en-US" sz="2000" b="1" i="1" dirty="0" smtClean="0">
                        <a:latin typeface="Cambria Math" panose="02040503050406030204" pitchFamily="18" charset="0"/>
                      </a:rPr>
                      <m:t>𝑴</m:t>
                    </m:r>
                  </m:oMath>
                </a14:m>
                <a:r>
                  <a:rPr lang="en-US" sz="2000" dirty="0"/>
                  <a:t>: </a:t>
                </a:r>
                <a:r>
                  <a:rPr kumimoji="0" lang="en-IL" altLang="en-IL" sz="2000" i="0" u="none" strike="noStrike" cap="none" normalizeH="0" baseline="0" dirty="0" err="1">
                    <a:ln>
                      <a:noFill/>
                    </a:ln>
                    <a:effectLst/>
                  </a:rPr>
                  <a:t>batch_size</a:t>
                </a:r>
                <a:r>
                  <a:rPr lang="en-US" altLang="en-IL" sz="2000" dirty="0"/>
                  <a:t>*</a:t>
                </a:r>
                <a:r>
                  <a:rPr kumimoji="0" lang="en-IL" altLang="en-IL" sz="2000" i="0" u="none" strike="noStrike" cap="none" normalizeH="0" baseline="0" dirty="0">
                    <a:ln>
                      <a:noFill/>
                    </a:ln>
                    <a:effectLst/>
                  </a:rPr>
                  <a:t>height</a:t>
                </a:r>
                <a:r>
                  <a:rPr kumimoji="0" lang="en-US" altLang="en-IL" sz="2000" i="0" u="none" strike="noStrike" cap="none" normalizeH="0" baseline="0" dirty="0">
                    <a:ln>
                      <a:noFill/>
                    </a:ln>
                    <a:effectLst/>
                  </a:rPr>
                  <a:t>*</a:t>
                </a:r>
                <a:r>
                  <a:rPr kumimoji="0" lang="en-IL" altLang="en-IL" sz="2000" i="0" u="none" strike="noStrike" cap="none" normalizeH="0" baseline="0" dirty="0">
                    <a:ln>
                      <a:noFill/>
                    </a:ln>
                    <a:effectLst/>
                  </a:rPr>
                  <a:t>width</a:t>
                </a:r>
                <a:endParaRPr kumimoji="0" lang="en-US" altLang="en-IL" sz="2000" i="0" u="none" strike="noStrike" cap="none" normalizeH="0" baseline="0" dirty="0">
                  <a:ln>
                    <a:noFill/>
                  </a:ln>
                  <a:effectLst/>
                </a:endParaRPr>
              </a:p>
            </p:txBody>
          </p:sp>
        </mc:Choice>
        <mc:Fallback>
          <p:sp>
            <p:nvSpPr>
              <p:cNvPr id="4" name="Rectangle: Rounded Corners 3">
                <a:extLst>
                  <a:ext uri="{FF2B5EF4-FFF2-40B4-BE49-F238E27FC236}">
                    <a16:creationId xmlns:a16="http://schemas.microsoft.com/office/drawing/2014/main" id="{923C4E43-35B8-3BC8-3D8C-46043DE3DC0F}"/>
                  </a:ext>
                </a:extLst>
              </p:cNvPr>
              <p:cNvSpPr>
                <a:spLocks noRot="1" noChangeAspect="1" noMove="1" noResize="1" noEditPoints="1" noAdjustHandles="1" noChangeArrowheads="1" noChangeShapeType="1" noTextEdit="1"/>
              </p:cNvSpPr>
              <p:nvPr/>
            </p:nvSpPr>
            <p:spPr>
              <a:xfrm>
                <a:off x="868325" y="1967028"/>
                <a:ext cx="4699592" cy="3338624"/>
              </a:xfrm>
              <a:prstGeom prst="roundRect">
                <a:avLst/>
              </a:prstGeom>
              <a:blipFill>
                <a:blip r:embed="rId2"/>
                <a:stretch>
                  <a:fillRect/>
                </a:stretch>
              </a:blipFill>
            </p:spPr>
            <p:txBody>
              <a:bodyPr/>
              <a:lstStyle/>
              <a:p>
                <a:r>
                  <a:rPr lang="en-IL">
                    <a:noFill/>
                  </a:rPr>
                  <a:t> </a:t>
                </a:r>
              </a:p>
            </p:txBody>
          </p:sp>
        </mc:Fallback>
      </mc:AlternateContent>
      <p:cxnSp>
        <p:nvCxnSpPr>
          <p:cNvPr id="6" name="Straight Arrow Connector 5">
            <a:extLst>
              <a:ext uri="{FF2B5EF4-FFF2-40B4-BE49-F238E27FC236}">
                <a16:creationId xmlns:a16="http://schemas.microsoft.com/office/drawing/2014/main" id="{0A969EFB-702F-472D-7223-AFA678BA4DD8}"/>
              </a:ext>
            </a:extLst>
          </p:cNvPr>
          <p:cNvCxnSpPr>
            <a:cxnSpLocks/>
            <a:stCxn id="4" idx="3"/>
            <a:endCxn id="7" idx="1"/>
          </p:cNvCxnSpPr>
          <p:nvPr/>
        </p:nvCxnSpPr>
        <p:spPr>
          <a:xfrm flipV="1">
            <a:off x="5567917" y="2147780"/>
            <a:ext cx="460744" cy="1488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B99A928E-598C-9DDB-39E8-CBA0C93F86E1}"/>
                  </a:ext>
                </a:extLst>
              </p:cNvPr>
              <p:cNvSpPr/>
              <p:nvPr/>
            </p:nvSpPr>
            <p:spPr>
              <a:xfrm>
                <a:off x="6028661" y="1073891"/>
                <a:ext cx="2459665" cy="21477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Normalize each feature</a:t>
                </a:r>
              </a:p>
              <a:p>
                <a:pPr algn="ctr"/>
                <a:endParaRPr lang="en-US" sz="2000" dirty="0"/>
              </a:p>
              <a:p>
                <a:pPr algn="ct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𝑖</m:t>
                              </m:r>
                            </m:sub>
                          </m:sSub>
                        </m:num>
                        <m:den>
                          <m:r>
                            <a:rPr lang="en-US" sz="2000" b="0" i="1" smtClean="0">
                              <a:latin typeface="Cambria Math" panose="02040503050406030204" pitchFamily="18" charset="0"/>
                            </a:rPr>
                            <m:t>𝑣𝑎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den>
                      </m:f>
                    </m:oMath>
                  </m:oMathPara>
                </a14:m>
                <a:endParaRPr lang="en-US" sz="2000" dirty="0"/>
              </a:p>
            </p:txBody>
          </p:sp>
        </mc:Choice>
        <mc:Fallback>
          <p:sp>
            <p:nvSpPr>
              <p:cNvPr id="7" name="Rectangle: Rounded Corners 6">
                <a:extLst>
                  <a:ext uri="{FF2B5EF4-FFF2-40B4-BE49-F238E27FC236}">
                    <a16:creationId xmlns:a16="http://schemas.microsoft.com/office/drawing/2014/main" id="{B99A928E-598C-9DDB-39E8-CBA0C93F86E1}"/>
                  </a:ext>
                </a:extLst>
              </p:cNvPr>
              <p:cNvSpPr>
                <a:spLocks noRot="1" noChangeAspect="1" noMove="1" noResize="1" noEditPoints="1" noAdjustHandles="1" noChangeArrowheads="1" noChangeShapeType="1" noTextEdit="1"/>
              </p:cNvSpPr>
              <p:nvPr/>
            </p:nvSpPr>
            <p:spPr>
              <a:xfrm>
                <a:off x="6028661" y="1073891"/>
                <a:ext cx="2459665" cy="2147777"/>
              </a:xfrm>
              <a:prstGeom prst="round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5" name="Rectangle: Rounded Corners 14">
                <a:extLst>
                  <a:ext uri="{FF2B5EF4-FFF2-40B4-BE49-F238E27FC236}">
                    <a16:creationId xmlns:a16="http://schemas.microsoft.com/office/drawing/2014/main" id="{FBFD98C9-59F4-8A13-F811-F5BF29E94FC6}"/>
                  </a:ext>
                </a:extLst>
              </p:cNvPr>
              <p:cNvSpPr/>
              <p:nvPr/>
            </p:nvSpPr>
            <p:spPr>
              <a:xfrm>
                <a:off x="8871098" y="1084526"/>
                <a:ext cx="2459665" cy="21477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Scale and shift</a:t>
                </a:r>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𝑜𝑢</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𝑖</m:t>
                          </m:r>
                        </m:sub>
                      </m:sSub>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𝑖</m:t>
                          </m:r>
                        </m:sub>
                      </m:sSub>
                    </m:oMath>
                  </m:oMathPara>
                </a14:m>
                <a:endParaRPr lang="en-US" sz="2000" dirty="0"/>
              </a:p>
            </p:txBody>
          </p:sp>
        </mc:Choice>
        <mc:Fallback>
          <p:sp>
            <p:nvSpPr>
              <p:cNvPr id="15" name="Rectangle: Rounded Corners 14">
                <a:extLst>
                  <a:ext uri="{FF2B5EF4-FFF2-40B4-BE49-F238E27FC236}">
                    <a16:creationId xmlns:a16="http://schemas.microsoft.com/office/drawing/2014/main" id="{FBFD98C9-59F4-8A13-F811-F5BF29E94FC6}"/>
                  </a:ext>
                </a:extLst>
              </p:cNvPr>
              <p:cNvSpPr>
                <a:spLocks noRot="1" noChangeAspect="1" noMove="1" noResize="1" noEditPoints="1" noAdjustHandles="1" noChangeArrowheads="1" noChangeShapeType="1" noTextEdit="1"/>
              </p:cNvSpPr>
              <p:nvPr/>
            </p:nvSpPr>
            <p:spPr>
              <a:xfrm>
                <a:off x="8871098" y="1084526"/>
                <a:ext cx="2459665" cy="2147777"/>
              </a:xfrm>
              <a:prstGeom prst="roundRect">
                <a:avLst/>
              </a:prstGeom>
              <a:blipFill>
                <a:blip r:embed="rId4"/>
                <a:stretch>
                  <a:fillRect/>
                </a:stretch>
              </a:blipFill>
            </p:spPr>
            <p:txBody>
              <a:bodyPr/>
              <a:lstStyle/>
              <a:p>
                <a:r>
                  <a:rPr lang="en-IL">
                    <a:noFill/>
                  </a:rPr>
                  <a:t> </a:t>
                </a:r>
              </a:p>
            </p:txBody>
          </p:sp>
        </mc:Fallback>
      </mc:AlternateContent>
      <p:cxnSp>
        <p:nvCxnSpPr>
          <p:cNvPr id="16" name="Straight Arrow Connector 15">
            <a:extLst>
              <a:ext uri="{FF2B5EF4-FFF2-40B4-BE49-F238E27FC236}">
                <a16:creationId xmlns:a16="http://schemas.microsoft.com/office/drawing/2014/main" id="{ADE62085-F9A2-7E3B-BE74-02D5CEFA2F1A}"/>
              </a:ext>
            </a:extLst>
          </p:cNvPr>
          <p:cNvCxnSpPr>
            <a:cxnSpLocks/>
            <a:stCxn id="7" idx="3"/>
            <a:endCxn id="15" idx="1"/>
          </p:cNvCxnSpPr>
          <p:nvPr/>
        </p:nvCxnSpPr>
        <p:spPr>
          <a:xfrm>
            <a:off x="8488326" y="2147780"/>
            <a:ext cx="382772" cy="1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39B7E8-084A-AC0F-1925-6EA70B5C3500}"/>
              </a:ext>
            </a:extLst>
          </p:cNvPr>
          <p:cNvCxnSpPr>
            <a:cxnSpLocks/>
            <a:stCxn id="4" idx="3"/>
            <a:endCxn id="21" idx="1"/>
          </p:cNvCxnSpPr>
          <p:nvPr/>
        </p:nvCxnSpPr>
        <p:spPr>
          <a:xfrm>
            <a:off x="5567917" y="3636340"/>
            <a:ext cx="460744" cy="125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Rectangle: Rounded Corners 20">
                <a:extLst>
                  <a:ext uri="{FF2B5EF4-FFF2-40B4-BE49-F238E27FC236}">
                    <a16:creationId xmlns:a16="http://schemas.microsoft.com/office/drawing/2014/main" id="{CE1890A0-4D8D-806E-CA54-04079600F18A}"/>
                  </a:ext>
                </a:extLst>
              </p:cNvPr>
              <p:cNvSpPr/>
              <p:nvPr/>
            </p:nvSpPr>
            <p:spPr>
              <a:xfrm>
                <a:off x="6028661" y="3817092"/>
                <a:ext cx="5302102" cy="21477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Update moving params</a:t>
                </a:r>
              </a:p>
              <a:p>
                <a:pPr algn="ctr"/>
                <a:endParaRPr lang="en-US" sz="2000" dirty="0"/>
              </a:p>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𝑚𝑜𝑣</m:t>
                              </m:r>
                            </m:sub>
                          </m:sSub>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𝑚𝑜𝑣</m:t>
                              </m:r>
                            </m:sub>
                          </m:sSub>
                        </m:e>
                        <m:sub>
                          <m:r>
                            <a:rPr lang="en-US" sz="2000" i="1">
                              <a:latin typeface="Cambria Math" panose="02040503050406030204" pitchFamily="18" charset="0"/>
                            </a:rPr>
                            <m:t>𝑖</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𝛼</m:t>
                          </m:r>
                        </m:e>
                      </m:d>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oMath>
                  </m:oMathPara>
                </a14:m>
                <a:endParaRPr lang="en-US" sz="2000" dirty="0"/>
              </a:p>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𝑣𝑎𝑟</m:t>
                              </m:r>
                            </m:e>
                            <m:sub>
                              <m:r>
                                <a:rPr lang="en-US" sz="2000" b="0" i="1" smtClean="0">
                                  <a:latin typeface="Cambria Math" panose="02040503050406030204" pitchFamily="18" charset="0"/>
                                </a:rPr>
                                <m:t>𝑚𝑜𝑣</m:t>
                              </m:r>
                            </m:sub>
                          </m:sSub>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𝑣𝑎𝑟</m:t>
                              </m:r>
                            </m:e>
                            <m:sub>
                              <m:r>
                                <a:rPr lang="en-US" sz="2000" i="1">
                                  <a:latin typeface="Cambria Math" panose="02040503050406030204" pitchFamily="18" charset="0"/>
                                </a:rPr>
                                <m:t>𝑚𝑜𝑣</m:t>
                              </m:r>
                            </m:sub>
                          </m:sSub>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𝛼</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𝑣𝑎𝑟</m:t>
                          </m:r>
                        </m:e>
                        <m:sub>
                          <m:r>
                            <a:rPr lang="en-US" sz="2000" b="0" i="1" smtClean="0">
                              <a:latin typeface="Cambria Math" panose="02040503050406030204" pitchFamily="18" charset="0"/>
                            </a:rPr>
                            <m:t>𝑖</m:t>
                          </m:r>
                        </m:sub>
                      </m:sSub>
                    </m:oMath>
                  </m:oMathPara>
                </a14:m>
                <a:endParaRPr lang="en-US" sz="2000" dirty="0"/>
              </a:p>
              <a:p>
                <a:pPr algn="ctr"/>
                <a:endParaRPr lang="en-US" sz="2000" dirty="0"/>
              </a:p>
              <a:p>
                <a:pPr algn="ctr"/>
                <a14:m>
                  <m:oMath xmlns:m="http://schemas.openxmlformats.org/officeDocument/2006/math">
                    <m:r>
                      <a:rPr lang="en-US" sz="2000" b="1" i="1" smtClean="0">
                        <a:latin typeface="Cambria Math" panose="02040503050406030204" pitchFamily="18" charset="0"/>
                      </a:rPr>
                      <m:t>𝜶</m:t>
                    </m:r>
                  </m:oMath>
                </a14:m>
                <a:r>
                  <a:rPr lang="en-US" sz="2000" dirty="0"/>
                  <a:t>: momentum of moving params</a:t>
                </a:r>
              </a:p>
            </p:txBody>
          </p:sp>
        </mc:Choice>
        <mc:Fallback>
          <p:sp>
            <p:nvSpPr>
              <p:cNvPr id="21" name="Rectangle: Rounded Corners 20">
                <a:extLst>
                  <a:ext uri="{FF2B5EF4-FFF2-40B4-BE49-F238E27FC236}">
                    <a16:creationId xmlns:a16="http://schemas.microsoft.com/office/drawing/2014/main" id="{CE1890A0-4D8D-806E-CA54-04079600F18A}"/>
                  </a:ext>
                </a:extLst>
              </p:cNvPr>
              <p:cNvSpPr>
                <a:spLocks noRot="1" noChangeAspect="1" noMove="1" noResize="1" noEditPoints="1" noAdjustHandles="1" noChangeArrowheads="1" noChangeShapeType="1" noTextEdit="1"/>
              </p:cNvSpPr>
              <p:nvPr/>
            </p:nvSpPr>
            <p:spPr>
              <a:xfrm>
                <a:off x="6028661" y="3817092"/>
                <a:ext cx="5302102" cy="2147777"/>
              </a:xfrm>
              <a:prstGeom prst="roundRect">
                <a:avLst/>
              </a:prstGeom>
              <a:blipFill>
                <a:blip r:embed="rId5"/>
                <a:stretch>
                  <a:fillRect b="-843"/>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71EF157-2574-C083-C072-594086C6CD8C}"/>
                  </a:ext>
                </a:extLst>
              </p:cNvPr>
              <p:cNvSpPr txBox="1"/>
              <p:nvPr/>
            </p:nvSpPr>
            <p:spPr>
              <a:xfrm>
                <a:off x="90377" y="3447760"/>
                <a:ext cx="35087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oMath>
                  </m:oMathPara>
                </a14:m>
                <a:endParaRPr lang="en-IL" dirty="0"/>
              </a:p>
            </p:txBody>
          </p:sp>
        </mc:Choice>
        <mc:Fallback>
          <p:sp>
            <p:nvSpPr>
              <p:cNvPr id="26" name="TextBox 25">
                <a:extLst>
                  <a:ext uri="{FF2B5EF4-FFF2-40B4-BE49-F238E27FC236}">
                    <a16:creationId xmlns:a16="http://schemas.microsoft.com/office/drawing/2014/main" id="{971EF157-2574-C083-C072-594086C6CD8C}"/>
                  </a:ext>
                </a:extLst>
              </p:cNvPr>
              <p:cNvSpPr txBox="1">
                <a:spLocks noRot="1" noChangeAspect="1" noMove="1" noResize="1" noEditPoints="1" noAdjustHandles="1" noChangeArrowheads="1" noChangeShapeType="1" noTextEdit="1"/>
              </p:cNvSpPr>
              <p:nvPr/>
            </p:nvSpPr>
            <p:spPr>
              <a:xfrm>
                <a:off x="90377" y="3447760"/>
                <a:ext cx="350876" cy="369332"/>
              </a:xfrm>
              <a:prstGeom prst="rect">
                <a:avLst/>
              </a:prstGeom>
              <a:blipFill>
                <a:blip r:embed="rId6"/>
                <a:stretch>
                  <a:fillRect/>
                </a:stretch>
              </a:blipFill>
            </p:spPr>
            <p:txBody>
              <a:bodyPr/>
              <a:lstStyle/>
              <a:p>
                <a:r>
                  <a:rPr lang="en-IL">
                    <a:noFill/>
                  </a:rPr>
                  <a:t> </a:t>
                </a:r>
              </a:p>
            </p:txBody>
          </p:sp>
        </mc:Fallback>
      </mc:AlternateContent>
      <p:cxnSp>
        <p:nvCxnSpPr>
          <p:cNvPr id="27" name="Straight Arrow Connector 26">
            <a:extLst>
              <a:ext uri="{FF2B5EF4-FFF2-40B4-BE49-F238E27FC236}">
                <a16:creationId xmlns:a16="http://schemas.microsoft.com/office/drawing/2014/main" id="{C5C35DCA-3DB4-550D-EF80-A36D4ED14129}"/>
              </a:ext>
            </a:extLst>
          </p:cNvPr>
          <p:cNvCxnSpPr>
            <a:cxnSpLocks/>
            <a:stCxn id="26" idx="3"/>
            <a:endCxn id="4" idx="1"/>
          </p:cNvCxnSpPr>
          <p:nvPr/>
        </p:nvCxnSpPr>
        <p:spPr>
          <a:xfrm>
            <a:off x="441253" y="3632426"/>
            <a:ext cx="427072" cy="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BC81A85-1524-6EAA-DD81-E1E02481B842}"/>
              </a:ext>
            </a:extLst>
          </p:cNvPr>
          <p:cNvCxnSpPr>
            <a:cxnSpLocks/>
            <a:stCxn id="15" idx="3"/>
            <a:endCxn id="47" idx="1"/>
          </p:cNvCxnSpPr>
          <p:nvPr/>
        </p:nvCxnSpPr>
        <p:spPr>
          <a:xfrm flipV="1">
            <a:off x="11330763" y="2158414"/>
            <a:ext cx="373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FEB50449-6C58-A6FF-888D-363CAF01AD2F}"/>
                  </a:ext>
                </a:extLst>
              </p:cNvPr>
              <p:cNvSpPr txBox="1"/>
              <p:nvPr/>
            </p:nvSpPr>
            <p:spPr>
              <a:xfrm>
                <a:off x="11704673" y="1973748"/>
                <a:ext cx="35087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𝑜𝑢𝑡</m:t>
                      </m:r>
                    </m:oMath>
                  </m:oMathPara>
                </a14:m>
                <a:endParaRPr lang="en-IL" dirty="0"/>
              </a:p>
            </p:txBody>
          </p:sp>
        </mc:Choice>
        <mc:Fallback>
          <p:sp>
            <p:nvSpPr>
              <p:cNvPr id="47" name="TextBox 46">
                <a:extLst>
                  <a:ext uri="{FF2B5EF4-FFF2-40B4-BE49-F238E27FC236}">
                    <a16:creationId xmlns:a16="http://schemas.microsoft.com/office/drawing/2014/main" id="{FEB50449-6C58-A6FF-888D-363CAF01AD2F}"/>
                  </a:ext>
                </a:extLst>
              </p:cNvPr>
              <p:cNvSpPr txBox="1">
                <a:spLocks noRot="1" noChangeAspect="1" noMove="1" noResize="1" noEditPoints="1" noAdjustHandles="1" noChangeArrowheads="1" noChangeShapeType="1" noTextEdit="1"/>
              </p:cNvSpPr>
              <p:nvPr/>
            </p:nvSpPr>
            <p:spPr>
              <a:xfrm>
                <a:off x="11704673" y="1973748"/>
                <a:ext cx="350876" cy="369332"/>
              </a:xfrm>
              <a:prstGeom prst="rect">
                <a:avLst/>
              </a:prstGeom>
              <a:blipFill>
                <a:blip r:embed="rId7"/>
                <a:stretch>
                  <a:fillRect r="-46552"/>
                </a:stretch>
              </a:blipFill>
            </p:spPr>
            <p:txBody>
              <a:bodyPr/>
              <a:lstStyle/>
              <a:p>
                <a:r>
                  <a:rPr lang="en-IL">
                    <a:noFill/>
                  </a:rPr>
                  <a:t> </a:t>
                </a:r>
              </a:p>
            </p:txBody>
          </p:sp>
        </mc:Fallback>
      </mc:AlternateContent>
      <p:sp>
        <p:nvSpPr>
          <p:cNvPr id="51" name="Rectangle: Rounded Corners 50">
            <a:extLst>
              <a:ext uri="{FF2B5EF4-FFF2-40B4-BE49-F238E27FC236}">
                <a16:creationId xmlns:a16="http://schemas.microsoft.com/office/drawing/2014/main" id="{F05315B8-C891-BDBB-BFD0-9177F0AFF5B4}"/>
              </a:ext>
            </a:extLst>
          </p:cNvPr>
          <p:cNvSpPr/>
          <p:nvPr/>
        </p:nvSpPr>
        <p:spPr>
          <a:xfrm>
            <a:off x="680485" y="425304"/>
            <a:ext cx="10845206" cy="580537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ln w="0"/>
                <a:solidFill>
                  <a:schemeClr val="tx1"/>
                </a:solidFill>
                <a:effectLst>
                  <a:outerShdw blurRad="38100" dist="19050" dir="2700000" algn="tl" rotWithShape="0">
                    <a:schemeClr val="dk1">
                      <a:alpha val="40000"/>
                    </a:schemeClr>
                  </a:outerShdw>
                </a:effectLst>
              </a:rPr>
              <a:t>Batch Norm Block (forward training mode)</a:t>
            </a:r>
            <a:endParaRPr lang="en-IL"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491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78FF-5BF6-AF99-8221-76565EE4F8EA}"/>
              </a:ext>
            </a:extLst>
          </p:cNvPr>
          <p:cNvSpPr>
            <a:spLocks noGrp="1"/>
          </p:cNvSpPr>
          <p:nvPr>
            <p:ph type="title"/>
          </p:nvPr>
        </p:nvSpPr>
        <p:spPr/>
        <p:txBody>
          <a:bodyPr/>
          <a:lstStyle/>
          <a:p>
            <a:r>
              <a:rPr lang="en-US" dirty="0"/>
              <a:t>More basic building blocks</a:t>
            </a:r>
            <a:endParaRPr lang="en-IL" dirty="0"/>
          </a:p>
        </p:txBody>
      </p:sp>
      <p:sp>
        <p:nvSpPr>
          <p:cNvPr id="3" name="Content Placeholder 2">
            <a:extLst>
              <a:ext uri="{FF2B5EF4-FFF2-40B4-BE49-F238E27FC236}">
                <a16:creationId xmlns:a16="http://schemas.microsoft.com/office/drawing/2014/main" id="{1CC7D266-3B1F-A0C9-1068-910657EC0914}"/>
              </a:ext>
            </a:extLst>
          </p:cNvPr>
          <p:cNvSpPr>
            <a:spLocks noGrp="1"/>
          </p:cNvSpPr>
          <p:nvPr>
            <p:ph idx="1"/>
          </p:nvPr>
        </p:nvSpPr>
        <p:spPr/>
        <p:txBody>
          <a:bodyPr/>
          <a:lstStyle/>
          <a:p>
            <a:r>
              <a:rPr lang="en-US" dirty="0"/>
              <a:t>Schedulers </a:t>
            </a:r>
          </a:p>
          <a:p>
            <a:r>
              <a:rPr lang="en-US" dirty="0"/>
              <a:t>ADAM optimizer</a:t>
            </a:r>
            <a:endParaRPr lang="en-IL" dirty="0"/>
          </a:p>
        </p:txBody>
      </p:sp>
    </p:spTree>
    <p:extLst>
      <p:ext uri="{BB962C8B-B14F-4D97-AF65-F5344CB8AC3E}">
        <p14:creationId xmlns:p14="http://schemas.microsoft.com/office/powerpoint/2010/main" val="2930963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D96F-AFD1-D4BD-B883-AFA859656F60}"/>
              </a:ext>
            </a:extLst>
          </p:cNvPr>
          <p:cNvSpPr>
            <a:spLocks noGrp="1"/>
          </p:cNvSpPr>
          <p:nvPr>
            <p:ph type="title"/>
          </p:nvPr>
        </p:nvSpPr>
        <p:spPr/>
        <p:txBody>
          <a:bodyPr/>
          <a:lstStyle/>
          <a:p>
            <a:r>
              <a:rPr lang="en-US" dirty="0"/>
              <a:t>Learning rate schedulers</a:t>
            </a:r>
            <a:endParaRPr lang="en-IL" dirty="0"/>
          </a:p>
        </p:txBody>
      </p:sp>
      <p:sp>
        <p:nvSpPr>
          <p:cNvPr id="3" name="Content Placeholder 2">
            <a:extLst>
              <a:ext uri="{FF2B5EF4-FFF2-40B4-BE49-F238E27FC236}">
                <a16:creationId xmlns:a16="http://schemas.microsoft.com/office/drawing/2014/main" id="{7B5D367F-D60B-E2BE-D4A8-9293E1D10FDE}"/>
              </a:ext>
            </a:extLst>
          </p:cNvPr>
          <p:cNvSpPr>
            <a:spLocks noGrp="1"/>
          </p:cNvSpPr>
          <p:nvPr>
            <p:ph idx="1"/>
          </p:nvPr>
        </p:nvSpPr>
        <p:spPr/>
        <p:txBody>
          <a:bodyPr/>
          <a:lstStyle/>
          <a:p>
            <a:r>
              <a:rPr lang="en-US" b="0" i="0" dirty="0">
                <a:effectLst/>
                <a:latin typeface="Söhne"/>
              </a:rPr>
              <a:t>Learning rate schedulers in neural networks are used to adjust the learning rate during training. This can help improve training speed and model performance by controlling the learning rate's fine-tuning throughout the training process.</a:t>
            </a:r>
          </a:p>
          <a:p>
            <a:endParaRPr lang="en-US" dirty="0">
              <a:latin typeface="Söhne"/>
            </a:endParaRPr>
          </a:p>
          <a:p>
            <a:endParaRPr lang="en-IL" dirty="0"/>
          </a:p>
        </p:txBody>
      </p:sp>
    </p:spTree>
    <p:extLst>
      <p:ext uri="{BB962C8B-B14F-4D97-AF65-F5344CB8AC3E}">
        <p14:creationId xmlns:p14="http://schemas.microsoft.com/office/powerpoint/2010/main" val="3087082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46AE-84B2-43E1-9993-70A935B249F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CEE90E98-9522-3F79-FFAB-E2C0917F3D96}"/>
              </a:ext>
            </a:extLst>
          </p:cNvPr>
          <p:cNvSpPr>
            <a:spLocks noGrp="1"/>
          </p:cNvSpPr>
          <p:nvPr>
            <p:ph idx="1"/>
          </p:nvPr>
        </p:nvSpPr>
        <p:spPr/>
        <p:txBody>
          <a:bodyPr/>
          <a:lstStyle/>
          <a:p>
            <a:endParaRPr lang="en-IL"/>
          </a:p>
        </p:txBody>
      </p:sp>
      <p:pic>
        <p:nvPicPr>
          <p:cNvPr id="4" name="Picture 2" descr="Output image">
            <a:extLst>
              <a:ext uri="{FF2B5EF4-FFF2-40B4-BE49-F238E27FC236}">
                <a16:creationId xmlns:a16="http://schemas.microsoft.com/office/drawing/2014/main" id="{8F819B77-4C38-F95F-3E7E-55C5C77FD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0"/>
            <a:ext cx="9972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2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8EE0-ABDC-5AC7-DA7A-EFBA69E20116}"/>
              </a:ext>
            </a:extLst>
          </p:cNvPr>
          <p:cNvSpPr>
            <a:spLocks noGrp="1"/>
          </p:cNvSpPr>
          <p:nvPr>
            <p:ph type="title"/>
          </p:nvPr>
        </p:nvSpPr>
        <p:spPr/>
        <p:txBody>
          <a:bodyPr/>
          <a:lstStyle/>
          <a:p>
            <a:r>
              <a:rPr lang="en-US" dirty="0"/>
              <a:t>Basic schedulers</a:t>
            </a:r>
            <a:endParaRPr lang="en-IL" dirty="0"/>
          </a:p>
        </p:txBody>
      </p:sp>
      <p:sp>
        <p:nvSpPr>
          <p:cNvPr id="3" name="Content Placeholder 2">
            <a:extLst>
              <a:ext uri="{FF2B5EF4-FFF2-40B4-BE49-F238E27FC236}">
                <a16:creationId xmlns:a16="http://schemas.microsoft.com/office/drawing/2014/main" id="{B5E65F90-4225-70A1-1B67-7895367B9D3D}"/>
              </a:ext>
            </a:extLst>
          </p:cNvPr>
          <p:cNvSpPr>
            <a:spLocks noGrp="1"/>
          </p:cNvSpPr>
          <p:nvPr>
            <p:ph idx="1"/>
          </p:nvPr>
        </p:nvSpPr>
        <p:spPr/>
        <p:txBody>
          <a:bodyPr>
            <a:noAutofit/>
          </a:bodyPr>
          <a:lstStyle/>
          <a:p>
            <a:pPr algn="l">
              <a:buFont typeface="+mj-lt"/>
              <a:buAutoNum type="arabicPeriod"/>
            </a:pPr>
            <a:r>
              <a:rPr lang="en-US" sz="1600" b="1" i="0" dirty="0" err="1">
                <a:effectLst/>
                <a:latin typeface="Söhne"/>
              </a:rPr>
              <a:t>StepLR</a:t>
            </a:r>
            <a:r>
              <a:rPr lang="en-US" sz="1600" b="0" i="0" dirty="0">
                <a:effectLst/>
                <a:latin typeface="Söhne"/>
              </a:rPr>
              <a:t>:</a:t>
            </a:r>
          </a:p>
          <a:p>
            <a:pPr marL="742950" lvl="1" indent="-285750" algn="l">
              <a:buFont typeface="+mj-lt"/>
              <a:buAutoNum type="arabicPeriod"/>
            </a:pPr>
            <a:r>
              <a:rPr lang="en-US" sz="1600" b="1" i="0" dirty="0">
                <a:effectLst/>
                <a:latin typeface="Söhne"/>
              </a:rPr>
              <a:t>What it does</a:t>
            </a:r>
            <a:r>
              <a:rPr lang="en-US" sz="1600" b="0" i="0" dirty="0">
                <a:effectLst/>
                <a:latin typeface="Söhne"/>
              </a:rPr>
              <a:t>: Decreases the learning rate by a certain factor every fixed number of epochs.</a:t>
            </a:r>
          </a:p>
          <a:p>
            <a:pPr marL="742950" lvl="1" indent="-285750" algn="l">
              <a:buFont typeface="+mj-lt"/>
              <a:buAutoNum type="arabicPeriod"/>
            </a:pPr>
            <a:r>
              <a:rPr lang="en-US" sz="1600" b="1" i="0" dirty="0">
                <a:effectLst/>
                <a:latin typeface="Söhne"/>
              </a:rPr>
              <a:t>Theory</a:t>
            </a:r>
            <a:r>
              <a:rPr lang="en-US" sz="1600" b="0" i="0" dirty="0">
                <a:effectLst/>
                <a:latin typeface="Söhne"/>
              </a:rPr>
              <a:t>: The step decay is based on the idea that as you get closer to the optimal weights, you want to make smaller updates. Large updates in the later stages of training can overshoot the optimal values. By reducing the learning rate at regular intervals, the model makes increasingly finer adjustments, leading to more stable convergence.</a:t>
            </a:r>
          </a:p>
          <a:p>
            <a:pPr algn="l">
              <a:buFont typeface="+mj-lt"/>
              <a:buAutoNum type="arabicPeriod"/>
            </a:pPr>
            <a:r>
              <a:rPr lang="en-US" sz="1600" b="1" i="0" dirty="0" err="1">
                <a:effectLst/>
                <a:latin typeface="Söhne"/>
              </a:rPr>
              <a:t>ExponentialLR</a:t>
            </a:r>
            <a:r>
              <a:rPr lang="en-US" sz="1600" b="0" i="0" dirty="0">
                <a:effectLst/>
                <a:latin typeface="Söhne"/>
              </a:rPr>
              <a:t>:</a:t>
            </a:r>
          </a:p>
          <a:p>
            <a:pPr marL="742950" lvl="1" indent="-285750" algn="l">
              <a:buFont typeface="+mj-lt"/>
              <a:buAutoNum type="arabicPeriod"/>
            </a:pPr>
            <a:r>
              <a:rPr lang="en-US" sz="1600" b="1" i="0" dirty="0">
                <a:effectLst/>
                <a:latin typeface="Söhne"/>
              </a:rPr>
              <a:t>What it does</a:t>
            </a:r>
            <a:r>
              <a:rPr lang="en-US" sz="1600" b="0" i="0" dirty="0">
                <a:effectLst/>
                <a:latin typeface="Söhne"/>
              </a:rPr>
              <a:t>: Reduces the learning rate by a fixed multiplicative factor each epoch.</a:t>
            </a:r>
          </a:p>
          <a:p>
            <a:pPr marL="742950" lvl="1" indent="-285750" algn="l">
              <a:buFont typeface="+mj-lt"/>
              <a:buAutoNum type="arabicPeriod"/>
            </a:pPr>
            <a:r>
              <a:rPr lang="en-US" sz="1600" b="1" i="0" dirty="0">
                <a:effectLst/>
                <a:latin typeface="Söhne"/>
              </a:rPr>
              <a:t>Theory</a:t>
            </a:r>
            <a:r>
              <a:rPr lang="en-US" sz="1600" b="0" i="0" dirty="0">
                <a:effectLst/>
                <a:latin typeface="Söhne"/>
              </a:rPr>
              <a:t>: Similar to step decay, exponential decay ensures that the updates become progressively smaller. This approach is smoother compared to the abrupt changes in </a:t>
            </a:r>
            <a:r>
              <a:rPr lang="en-US" sz="1600" b="0" i="0" dirty="0" err="1">
                <a:effectLst/>
                <a:latin typeface="Söhne"/>
              </a:rPr>
              <a:t>StepLR</a:t>
            </a:r>
            <a:r>
              <a:rPr lang="en-US" sz="1600" b="0" i="0" dirty="0">
                <a:effectLst/>
                <a:latin typeface="Söhne"/>
              </a:rPr>
              <a:t> and can lead to more stable training, especially in the final stages of convergence.</a:t>
            </a:r>
          </a:p>
          <a:p>
            <a:pPr algn="l">
              <a:buFont typeface="+mj-lt"/>
              <a:buAutoNum type="arabicPeriod"/>
            </a:pPr>
            <a:r>
              <a:rPr lang="en-US" sz="1600" b="1" i="0" dirty="0" err="1">
                <a:effectLst/>
                <a:latin typeface="Söhne"/>
              </a:rPr>
              <a:t>CosineAnnealingLR</a:t>
            </a:r>
            <a:r>
              <a:rPr lang="en-US" sz="1600" b="0" i="0" dirty="0">
                <a:effectLst/>
                <a:latin typeface="Söhne"/>
              </a:rPr>
              <a:t>:</a:t>
            </a:r>
          </a:p>
          <a:p>
            <a:pPr marL="742950" lvl="1" indent="-285750" algn="l">
              <a:buFont typeface="+mj-lt"/>
              <a:buAutoNum type="arabicPeriod"/>
            </a:pPr>
            <a:r>
              <a:rPr lang="en-US" sz="1600" b="1" i="0" dirty="0">
                <a:effectLst/>
                <a:latin typeface="Söhne"/>
              </a:rPr>
              <a:t>What it does</a:t>
            </a:r>
            <a:r>
              <a:rPr lang="en-US" sz="1600" b="0" i="0" dirty="0">
                <a:effectLst/>
                <a:latin typeface="Söhne"/>
              </a:rPr>
              <a:t>: Adjusts the learning rate following a cosine curve, decreasing it to a minimum value and then increasing it back, potentially multiple times during training.</a:t>
            </a:r>
          </a:p>
          <a:p>
            <a:pPr marL="742950" lvl="1" indent="-285750" algn="l">
              <a:buFont typeface="+mj-lt"/>
              <a:buAutoNum type="arabicPeriod"/>
            </a:pPr>
            <a:r>
              <a:rPr lang="en-US" sz="1600" b="1" i="0" dirty="0">
                <a:effectLst/>
                <a:latin typeface="Söhne"/>
              </a:rPr>
              <a:t>Theory</a:t>
            </a:r>
            <a:r>
              <a:rPr lang="en-US" sz="1600" b="0" i="0" dirty="0">
                <a:effectLst/>
                <a:latin typeface="Söhne"/>
              </a:rPr>
              <a:t>: This scheduler is inspired by the annealing process in metallurgy, a technique involving heating and controlled cooling of a material. In the context of optimization, this can be seen as a way to escape local minima – the increasing phases can provide enough "energy" to jump out of local minima, potentially finding better global minima.</a:t>
            </a:r>
          </a:p>
          <a:p>
            <a:pPr algn="l">
              <a:buFont typeface="+mj-lt"/>
              <a:buAutoNum type="arabicPeriod"/>
            </a:pPr>
            <a:r>
              <a:rPr lang="en-US" sz="1600" b="1" i="0" dirty="0" err="1">
                <a:effectLst/>
                <a:latin typeface="Söhne"/>
              </a:rPr>
              <a:t>CyclicLR</a:t>
            </a:r>
            <a:r>
              <a:rPr lang="en-US" sz="1600" b="0" i="0" dirty="0">
                <a:effectLst/>
                <a:latin typeface="Söhne"/>
              </a:rPr>
              <a:t>:</a:t>
            </a:r>
          </a:p>
          <a:p>
            <a:pPr marL="742950" lvl="1" indent="-285750" algn="l">
              <a:buFont typeface="+mj-lt"/>
              <a:buAutoNum type="arabicPeriod"/>
            </a:pPr>
            <a:r>
              <a:rPr lang="en-US" sz="1600" b="1" i="0" dirty="0">
                <a:effectLst/>
                <a:latin typeface="Söhne"/>
              </a:rPr>
              <a:t>What it does</a:t>
            </a:r>
            <a:r>
              <a:rPr lang="en-US" sz="1600" b="0" i="0" dirty="0">
                <a:effectLst/>
                <a:latin typeface="Söhne"/>
              </a:rPr>
              <a:t>: Varies the learning rate between two boundaries in a cyclical manner with a certain step size.</a:t>
            </a:r>
          </a:p>
          <a:p>
            <a:pPr marL="742950" lvl="1" indent="-285750" algn="l">
              <a:buFont typeface="+mj-lt"/>
              <a:buAutoNum type="arabicPeriod"/>
            </a:pPr>
            <a:r>
              <a:rPr lang="en-US" sz="1600" b="1" i="0" dirty="0">
                <a:effectLst/>
                <a:latin typeface="Söhne"/>
              </a:rPr>
              <a:t>Theory</a:t>
            </a:r>
            <a:r>
              <a:rPr lang="en-US" sz="1600" b="0" i="0" dirty="0">
                <a:effectLst/>
                <a:latin typeface="Söhne"/>
              </a:rPr>
              <a:t>: Proposed by Leslie N. Smith, the cyclic learning rate scheduler is based on the observation that increasing the learning rate can help escape saddle points and local minima, while decreasing it helps in fine-tuning the convergence. By cycling the learning rate, it combines the benefits of exploring the weight space (at higher learning rates) and fine-tuning (at lower learning rates).</a:t>
            </a:r>
          </a:p>
        </p:txBody>
      </p:sp>
    </p:spTree>
    <p:extLst>
      <p:ext uri="{BB962C8B-B14F-4D97-AF65-F5344CB8AC3E}">
        <p14:creationId xmlns:p14="http://schemas.microsoft.com/office/powerpoint/2010/main" val="204956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6A10-1DDE-481F-B902-9F7C7F26D914}"/>
              </a:ext>
            </a:extLst>
          </p:cNvPr>
          <p:cNvSpPr>
            <a:spLocks noGrp="1"/>
          </p:cNvSpPr>
          <p:nvPr>
            <p:ph type="title"/>
          </p:nvPr>
        </p:nvSpPr>
        <p:spPr/>
        <p:txBody>
          <a:bodyPr/>
          <a:lstStyle/>
          <a:p>
            <a:r>
              <a:rPr lang="en-US" dirty="0" err="1"/>
              <a:t>Alexnet</a:t>
            </a:r>
            <a:endParaRPr lang="en-US" dirty="0"/>
          </a:p>
        </p:txBody>
      </p:sp>
      <p:sp>
        <p:nvSpPr>
          <p:cNvPr id="3" name="Content Placeholder 2">
            <a:extLst>
              <a:ext uri="{FF2B5EF4-FFF2-40B4-BE49-F238E27FC236}">
                <a16:creationId xmlns:a16="http://schemas.microsoft.com/office/drawing/2014/main" id="{61F8E4AD-89F7-4401-BBAC-AE41796102AD}"/>
              </a:ext>
            </a:extLst>
          </p:cNvPr>
          <p:cNvSpPr>
            <a:spLocks noGrp="1"/>
          </p:cNvSpPr>
          <p:nvPr>
            <p:ph idx="1"/>
          </p:nvPr>
        </p:nvSpPr>
        <p:spPr/>
        <p:txBody>
          <a:bodyPr/>
          <a:lstStyle/>
          <a:p>
            <a:r>
              <a:rPr lang="en-US" dirty="0"/>
              <a:t>The winner of the 2012 IMAGENET competition (classification % of top 5 out of 1000 labels).</a:t>
            </a:r>
          </a:p>
          <a:p>
            <a:endParaRPr lang="en-US" dirty="0"/>
          </a:p>
          <a:p>
            <a:r>
              <a:rPr lang="en-US" dirty="0"/>
              <a:t>224X224X3 input. </a:t>
            </a:r>
          </a:p>
          <a:p>
            <a:r>
              <a:rPr lang="en-US" dirty="0"/>
              <a:t>8 learnable layers.</a:t>
            </a:r>
          </a:p>
          <a:p>
            <a:r>
              <a:rPr lang="en-US" i="0" dirty="0">
                <a:solidFill>
                  <a:srgbClr val="202124"/>
                </a:solidFill>
                <a:effectLst/>
              </a:rPr>
              <a:t>61M parameters.</a:t>
            </a:r>
          </a:p>
          <a:p>
            <a:r>
              <a:rPr lang="en-US" dirty="0">
                <a:solidFill>
                  <a:srgbClr val="202124"/>
                </a:solidFill>
              </a:rPr>
              <a:t>Note the big kernel sizes.</a:t>
            </a:r>
            <a:endParaRPr lang="en-US" i="0" dirty="0">
              <a:solidFill>
                <a:srgbClr val="202124"/>
              </a:solidFill>
              <a:effectLst/>
            </a:endParaRPr>
          </a:p>
          <a:p>
            <a:endParaRPr lang="en-US" dirty="0"/>
          </a:p>
          <a:p>
            <a:endParaRPr lang="en-US" dirty="0"/>
          </a:p>
          <a:p>
            <a:endParaRPr lang="en-US" dirty="0"/>
          </a:p>
        </p:txBody>
      </p:sp>
      <p:grpSp>
        <p:nvGrpSpPr>
          <p:cNvPr id="6" name="Group 5">
            <a:extLst>
              <a:ext uri="{FF2B5EF4-FFF2-40B4-BE49-F238E27FC236}">
                <a16:creationId xmlns:a16="http://schemas.microsoft.com/office/drawing/2014/main" id="{CCEB80E8-D8F5-4BF2-830D-84F9FAC3916B}"/>
              </a:ext>
            </a:extLst>
          </p:cNvPr>
          <p:cNvGrpSpPr/>
          <p:nvPr/>
        </p:nvGrpSpPr>
        <p:grpSpPr>
          <a:xfrm>
            <a:off x="4748736" y="1351280"/>
            <a:ext cx="4029971" cy="5506720"/>
            <a:chOff x="7645523" y="1524000"/>
            <a:chExt cx="3801248" cy="5242560"/>
          </a:xfrm>
        </p:grpSpPr>
        <p:pic>
          <p:nvPicPr>
            <p:cNvPr id="5" name="Picture 4" descr="Table&#10;&#10;Description automatically generated with medium confidence">
              <a:extLst>
                <a:ext uri="{FF2B5EF4-FFF2-40B4-BE49-F238E27FC236}">
                  <a16:creationId xmlns:a16="http://schemas.microsoft.com/office/drawing/2014/main" id="{A9D7E4A4-B2B5-4123-AD73-117FA6717B34}"/>
                </a:ext>
              </a:extLst>
            </p:cNvPr>
            <p:cNvPicPr>
              <a:picLocks noChangeAspect="1"/>
            </p:cNvPicPr>
            <p:nvPr/>
          </p:nvPicPr>
          <p:blipFill rotWithShape="1">
            <a:blip r:embed="rId3"/>
            <a:srcRect t="5014"/>
            <a:stretch/>
          </p:blipFill>
          <p:spPr>
            <a:xfrm>
              <a:off x="7645523" y="1524000"/>
              <a:ext cx="3801248" cy="5196840"/>
            </a:xfrm>
            <a:prstGeom prst="rect">
              <a:avLst/>
            </a:prstGeom>
          </p:spPr>
        </p:pic>
        <p:pic>
          <p:nvPicPr>
            <p:cNvPr id="11266" name="Picture 2">
              <a:extLst>
                <a:ext uri="{FF2B5EF4-FFF2-40B4-BE49-F238E27FC236}">
                  <a16:creationId xmlns:a16="http://schemas.microsoft.com/office/drawing/2014/main" id="{1C1DD110-BB37-4801-B8BF-4234ECE6A4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777" t="85250" r="1810" b="10598"/>
            <a:stretch/>
          </p:blipFill>
          <p:spPr bwMode="auto">
            <a:xfrm>
              <a:off x="9639299" y="6526530"/>
              <a:ext cx="659131" cy="2400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635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FA7C-4AD4-ED8F-CFDB-21CC7DD6A17F}"/>
              </a:ext>
            </a:extLst>
          </p:cNvPr>
          <p:cNvSpPr>
            <a:spLocks noGrp="1"/>
          </p:cNvSpPr>
          <p:nvPr>
            <p:ph type="title"/>
          </p:nvPr>
        </p:nvSpPr>
        <p:spPr/>
        <p:txBody>
          <a:bodyPr/>
          <a:lstStyle/>
          <a:p>
            <a:r>
              <a:rPr lang="en-US" dirty="0" err="1"/>
              <a:t>Alexnet</a:t>
            </a:r>
            <a:endParaRPr lang="en-IL" dirty="0"/>
          </a:p>
        </p:txBody>
      </p:sp>
      <p:sp>
        <p:nvSpPr>
          <p:cNvPr id="3" name="Content Placeholder 2">
            <a:extLst>
              <a:ext uri="{FF2B5EF4-FFF2-40B4-BE49-F238E27FC236}">
                <a16:creationId xmlns:a16="http://schemas.microsoft.com/office/drawing/2014/main" id="{0533D960-93C4-0664-FA12-5DB6B16D996F}"/>
              </a:ext>
            </a:extLst>
          </p:cNvPr>
          <p:cNvSpPr>
            <a:spLocks noGrp="1"/>
          </p:cNvSpPr>
          <p:nvPr>
            <p:ph idx="1"/>
          </p:nvPr>
        </p:nvSpPr>
        <p:spPr/>
        <p:txBody>
          <a:bodyPr>
            <a:normAutofit/>
          </a:bodyPr>
          <a:lstStyle/>
          <a:p>
            <a:r>
              <a:rPr lang="en-US" dirty="0"/>
              <a:t>Article: </a:t>
            </a:r>
            <a:r>
              <a:rPr lang="en-US" dirty="0">
                <a:hlinkClick r:id="rId2"/>
              </a:rPr>
              <a:t>https://papers.nips.cc/paper_files/paper/2012/hash/c399862d3b9d6b76c8436e924a68c45b-Abstract.html</a:t>
            </a:r>
            <a:endParaRPr lang="en-US" dirty="0"/>
          </a:p>
          <a:p>
            <a:r>
              <a:rPr lang="en-US" dirty="0"/>
              <a:t>Publication Date: 2012</a:t>
            </a:r>
          </a:p>
          <a:p>
            <a:r>
              <a:rPr lang="en-US" dirty="0">
                <a:latin typeface="+mj-lt"/>
              </a:rPr>
              <a:t>Authors: </a:t>
            </a:r>
          </a:p>
          <a:p>
            <a:pPr lvl="1"/>
            <a:r>
              <a:rPr lang="en-US" b="0" i="1" dirty="0">
                <a:effectLst/>
                <a:latin typeface="+mj-lt"/>
              </a:rPr>
              <a:t>Alex </a:t>
            </a:r>
            <a:r>
              <a:rPr lang="en-US" b="0" i="1" dirty="0" err="1">
                <a:effectLst/>
                <a:latin typeface="+mj-lt"/>
              </a:rPr>
              <a:t>Krizhevsky</a:t>
            </a:r>
            <a:endParaRPr lang="en-US" b="0" i="1" dirty="0">
              <a:effectLst/>
              <a:latin typeface="+mj-lt"/>
            </a:endParaRPr>
          </a:p>
          <a:p>
            <a:pPr lvl="1"/>
            <a:r>
              <a:rPr lang="en-US" b="0" i="1" dirty="0">
                <a:effectLst/>
                <a:latin typeface="+mj-lt"/>
              </a:rPr>
              <a:t> Ilya </a:t>
            </a:r>
            <a:r>
              <a:rPr lang="en-US" b="0" i="1" dirty="0" err="1">
                <a:effectLst/>
                <a:latin typeface="+mj-lt"/>
              </a:rPr>
              <a:t>Sutskever</a:t>
            </a:r>
            <a:r>
              <a:rPr lang="en-US" b="0" i="1" dirty="0">
                <a:effectLst/>
                <a:latin typeface="+mj-lt"/>
              </a:rPr>
              <a:t> – later OpenAI co-founder</a:t>
            </a:r>
          </a:p>
          <a:p>
            <a:pPr lvl="1"/>
            <a:r>
              <a:rPr lang="en-US" b="0" i="1" dirty="0">
                <a:effectLst/>
                <a:latin typeface="+mj-lt"/>
              </a:rPr>
              <a:t> Geoffrey E. Hinton- </a:t>
            </a:r>
            <a:r>
              <a:rPr lang="en-US" b="0" i="0" dirty="0">
                <a:effectLst/>
                <a:latin typeface="+mj-lt"/>
              </a:rPr>
              <a:t>Received the 2018 </a:t>
            </a:r>
            <a:r>
              <a:rPr lang="en-US" b="0" i="0" u="none" strike="noStrike" dirty="0">
                <a:effectLst/>
                <a:latin typeface="+mj-lt"/>
              </a:rPr>
              <a:t>Turing Award</a:t>
            </a:r>
            <a:r>
              <a:rPr lang="en-US" b="0" i="0" dirty="0">
                <a:effectLst/>
                <a:latin typeface="+mj-lt"/>
              </a:rPr>
              <a:t>, often referred to as the "</a:t>
            </a:r>
            <a:r>
              <a:rPr lang="en-US" b="0" i="0" u="none" strike="noStrike" dirty="0">
                <a:effectLst/>
                <a:latin typeface="+mj-lt"/>
              </a:rPr>
              <a:t>Nobel Prize of Computing</a:t>
            </a:r>
            <a:r>
              <a:rPr lang="en-US" b="0" i="0" dirty="0">
                <a:effectLst/>
                <a:latin typeface="+mj-lt"/>
              </a:rPr>
              <a:t>", together with </a:t>
            </a:r>
            <a:r>
              <a:rPr lang="en-US" b="0" i="0" u="none" strike="noStrike" dirty="0">
                <a:effectLst/>
                <a:latin typeface="+mj-lt"/>
              </a:rPr>
              <a:t>Yoshua Bengio</a:t>
            </a:r>
            <a:r>
              <a:rPr lang="en-US" b="0" i="0" dirty="0">
                <a:effectLst/>
                <a:latin typeface="+mj-lt"/>
              </a:rPr>
              <a:t> and </a:t>
            </a:r>
            <a:r>
              <a:rPr lang="en-US" b="0" i="0" u="none" strike="noStrike" dirty="0">
                <a:effectLst/>
                <a:latin typeface="+mj-lt"/>
              </a:rPr>
              <a:t>Yann LeCun</a:t>
            </a:r>
            <a:r>
              <a:rPr lang="en-US" b="0" i="0" dirty="0">
                <a:effectLst/>
                <a:latin typeface="+mj-lt"/>
              </a:rPr>
              <a:t>, for their work on deep learning. They are sometimes referred to as the "Godfathers of Deep Learning“ (Wikipedia)</a:t>
            </a:r>
            <a:endParaRPr lang="en-US" dirty="0">
              <a:latin typeface="+mj-lt"/>
            </a:endParaRPr>
          </a:p>
          <a:p>
            <a:endParaRPr lang="en-IL" dirty="0"/>
          </a:p>
        </p:txBody>
      </p:sp>
    </p:spTree>
    <p:extLst>
      <p:ext uri="{BB962C8B-B14F-4D97-AF65-F5344CB8AC3E}">
        <p14:creationId xmlns:p14="http://schemas.microsoft.com/office/powerpoint/2010/main" val="209514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FA7C-4AD4-ED8F-CFDB-21CC7DD6A17F}"/>
              </a:ext>
            </a:extLst>
          </p:cNvPr>
          <p:cNvSpPr>
            <a:spLocks noGrp="1"/>
          </p:cNvSpPr>
          <p:nvPr>
            <p:ph type="title"/>
          </p:nvPr>
        </p:nvSpPr>
        <p:spPr/>
        <p:txBody>
          <a:bodyPr/>
          <a:lstStyle/>
          <a:p>
            <a:r>
              <a:rPr lang="en-US" dirty="0" err="1"/>
              <a:t>Alexnet</a:t>
            </a:r>
            <a:endParaRPr lang="en-IL" dirty="0"/>
          </a:p>
        </p:txBody>
      </p:sp>
      <p:sp>
        <p:nvSpPr>
          <p:cNvPr id="3" name="Content Placeholder 2">
            <a:extLst>
              <a:ext uri="{FF2B5EF4-FFF2-40B4-BE49-F238E27FC236}">
                <a16:creationId xmlns:a16="http://schemas.microsoft.com/office/drawing/2014/main" id="{0533D960-93C4-0664-FA12-5DB6B16D996F}"/>
              </a:ext>
            </a:extLst>
          </p:cNvPr>
          <p:cNvSpPr>
            <a:spLocks noGrp="1"/>
          </p:cNvSpPr>
          <p:nvPr>
            <p:ph idx="1"/>
          </p:nvPr>
        </p:nvSpPr>
        <p:spPr/>
        <p:txBody>
          <a:bodyPr>
            <a:normAutofit/>
          </a:bodyPr>
          <a:lstStyle/>
          <a:p>
            <a:r>
              <a:rPr lang="en-US" dirty="0"/>
              <a:t>Key take aways:</a:t>
            </a:r>
          </a:p>
          <a:p>
            <a:pPr lvl="1"/>
            <a:r>
              <a:rPr lang="en-US" dirty="0"/>
              <a:t>Dropouts</a:t>
            </a:r>
          </a:p>
          <a:p>
            <a:pPr lvl="1"/>
            <a:r>
              <a:rPr lang="en-US" dirty="0"/>
              <a:t>L2 regularization</a:t>
            </a:r>
          </a:p>
          <a:p>
            <a:pPr lvl="1"/>
            <a:r>
              <a:rPr lang="en-US" dirty="0"/>
              <a:t>Better optimization: SGD + momentum + weight decay</a:t>
            </a:r>
            <a:endParaRPr lang="en-IL" dirty="0"/>
          </a:p>
        </p:txBody>
      </p:sp>
    </p:spTree>
    <p:extLst>
      <p:ext uri="{BB962C8B-B14F-4D97-AF65-F5344CB8AC3E}">
        <p14:creationId xmlns:p14="http://schemas.microsoft.com/office/powerpoint/2010/main" val="90160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3B3C-0C7F-434D-85DD-FC18EB2B2D5C}"/>
              </a:ext>
            </a:extLst>
          </p:cNvPr>
          <p:cNvSpPr>
            <a:spLocks noGrp="1"/>
          </p:cNvSpPr>
          <p:nvPr>
            <p:ph type="title"/>
          </p:nvPr>
        </p:nvSpPr>
        <p:spPr/>
        <p:txBody>
          <a:bodyPr/>
          <a:lstStyle/>
          <a:p>
            <a:r>
              <a:rPr lang="en-US" dirty="0"/>
              <a:t>Dropout</a:t>
            </a:r>
          </a:p>
        </p:txBody>
      </p:sp>
      <p:sp>
        <p:nvSpPr>
          <p:cNvPr id="3" name="Content Placeholder 2">
            <a:extLst>
              <a:ext uri="{FF2B5EF4-FFF2-40B4-BE49-F238E27FC236}">
                <a16:creationId xmlns:a16="http://schemas.microsoft.com/office/drawing/2014/main" id="{4EFE96F2-88F7-4549-B60A-B80733DB0680}"/>
              </a:ext>
            </a:extLst>
          </p:cNvPr>
          <p:cNvSpPr>
            <a:spLocks noGrp="1"/>
          </p:cNvSpPr>
          <p:nvPr>
            <p:ph idx="1"/>
          </p:nvPr>
        </p:nvSpPr>
        <p:spPr/>
        <p:txBody>
          <a:bodyPr/>
          <a:lstStyle/>
          <a:p>
            <a:r>
              <a:rPr lang="en-US" dirty="0">
                <a:solidFill>
                  <a:srgbClr val="3C3C3C"/>
                </a:solidFill>
              </a:rPr>
              <a:t>N</a:t>
            </a:r>
            <a:r>
              <a:rPr lang="en-US" b="0" i="0" dirty="0">
                <a:solidFill>
                  <a:srgbClr val="3C3C3C"/>
                </a:solidFill>
                <a:effectLst/>
              </a:rPr>
              <a:t>euron is dropped from the network with a probability of </a:t>
            </a:r>
            <a:r>
              <a:rPr lang="en-US" b="1" dirty="0">
                <a:solidFill>
                  <a:srgbClr val="3C3C3C"/>
                </a:solidFill>
              </a:rPr>
              <a:t>X</a:t>
            </a:r>
            <a:r>
              <a:rPr lang="en-US" b="0" i="0" dirty="0">
                <a:solidFill>
                  <a:srgbClr val="3C3C3C"/>
                </a:solidFill>
                <a:effectLst/>
              </a:rPr>
              <a:t>. When a neuron is dropped, it does not contribute to either forward or backward propagation. </a:t>
            </a:r>
            <a:endParaRPr lang="en-US" dirty="0">
              <a:solidFill>
                <a:srgbClr val="3C3C3C"/>
              </a:solidFill>
            </a:endParaRPr>
          </a:p>
          <a:p>
            <a:r>
              <a:rPr lang="en-US" dirty="0">
                <a:solidFill>
                  <a:srgbClr val="3C3C3C"/>
                </a:solidFill>
              </a:rPr>
              <a:t>E</a:t>
            </a:r>
            <a:r>
              <a:rPr lang="en-US" b="0" i="0" dirty="0">
                <a:solidFill>
                  <a:srgbClr val="3C3C3C"/>
                </a:solidFill>
                <a:effectLst/>
              </a:rPr>
              <a:t>very input goes through a different network architecture, </a:t>
            </a:r>
            <a:r>
              <a:rPr lang="en-US" dirty="0">
                <a:solidFill>
                  <a:srgbClr val="3C3C3C"/>
                </a:solidFill>
              </a:rPr>
              <a:t>a</a:t>
            </a:r>
            <a:r>
              <a:rPr lang="en-US" b="0" i="0" dirty="0">
                <a:solidFill>
                  <a:srgbClr val="3C3C3C"/>
                </a:solidFill>
                <a:effectLst/>
              </a:rPr>
              <a:t>s a result, the learnt weight parameters are more robust.</a:t>
            </a:r>
          </a:p>
          <a:p>
            <a:r>
              <a:rPr lang="en-US" b="0" i="0" dirty="0">
                <a:solidFill>
                  <a:srgbClr val="3C3C3C"/>
                </a:solidFill>
                <a:effectLst/>
              </a:rPr>
              <a:t>During testing, there is no dropout and the whole network is used, but output is scaled by a factor of </a:t>
            </a:r>
            <a:r>
              <a:rPr lang="en-US" b="1" i="0" dirty="0">
                <a:solidFill>
                  <a:srgbClr val="3C3C3C"/>
                </a:solidFill>
                <a:effectLst/>
              </a:rPr>
              <a:t>1/X</a:t>
            </a:r>
            <a:r>
              <a:rPr lang="en-US" b="0" i="0" dirty="0">
                <a:solidFill>
                  <a:srgbClr val="3C3C3C"/>
                </a:solidFill>
                <a:effectLst/>
              </a:rPr>
              <a:t> to account for the missed neurons while training. </a:t>
            </a:r>
          </a:p>
        </p:txBody>
      </p:sp>
      <p:pic>
        <p:nvPicPr>
          <p:cNvPr id="12290" name="Picture 2" descr="Dropout in (Deep) Machine learning | by Amar Budhiraja | Medium">
            <a:extLst>
              <a:ext uri="{FF2B5EF4-FFF2-40B4-BE49-F238E27FC236}">
                <a16:creationId xmlns:a16="http://schemas.microsoft.com/office/drawing/2014/main" id="{7707CE1C-F5D8-4725-9BBB-50B67BAF5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595" y="3923166"/>
            <a:ext cx="5727405" cy="28527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97BCB9-2B17-4523-9713-33BE72EB0A34}"/>
              </a:ext>
            </a:extLst>
          </p:cNvPr>
          <p:cNvPicPr>
            <a:picLocks noChangeAspect="1"/>
          </p:cNvPicPr>
          <p:nvPr/>
        </p:nvPicPr>
        <p:blipFill rotWithShape="1">
          <a:blip r:embed="rId3"/>
          <a:srcRect l="16444" t="24288" r="21111" b="12136"/>
          <a:stretch/>
        </p:blipFill>
        <p:spPr>
          <a:xfrm>
            <a:off x="336402" y="3568105"/>
            <a:ext cx="4214333" cy="3216992"/>
          </a:xfrm>
          <a:prstGeom prst="rect">
            <a:avLst/>
          </a:prstGeom>
        </p:spPr>
      </p:pic>
    </p:spTree>
    <p:extLst>
      <p:ext uri="{BB962C8B-B14F-4D97-AF65-F5344CB8AC3E}">
        <p14:creationId xmlns:p14="http://schemas.microsoft.com/office/powerpoint/2010/main" val="370029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15CB-71DB-75F2-48BE-71E4772B5C18}"/>
              </a:ext>
            </a:extLst>
          </p:cNvPr>
          <p:cNvSpPr>
            <a:spLocks noGrp="1"/>
          </p:cNvSpPr>
          <p:nvPr>
            <p:ph type="title"/>
          </p:nvPr>
        </p:nvSpPr>
        <p:spPr/>
        <p:txBody>
          <a:bodyPr/>
          <a:lstStyle/>
          <a:p>
            <a:r>
              <a:rPr lang="en-US" dirty="0"/>
              <a:t>Dropout</a:t>
            </a:r>
            <a:endParaRPr lang="en-IL" dirty="0"/>
          </a:p>
        </p:txBody>
      </p:sp>
      <p:sp>
        <p:nvSpPr>
          <p:cNvPr id="3" name="Content Placeholder 2">
            <a:extLst>
              <a:ext uri="{FF2B5EF4-FFF2-40B4-BE49-F238E27FC236}">
                <a16:creationId xmlns:a16="http://schemas.microsoft.com/office/drawing/2014/main" id="{A0FA8A62-90F3-CBC5-0AA4-9C855BE96740}"/>
              </a:ext>
            </a:extLst>
          </p:cNvPr>
          <p:cNvSpPr>
            <a:spLocks noGrp="1"/>
          </p:cNvSpPr>
          <p:nvPr>
            <p:ph idx="1"/>
          </p:nvPr>
        </p:nvSpPr>
        <p:spPr/>
        <p:txBody>
          <a:bodyPr>
            <a:normAutofit/>
          </a:bodyPr>
          <a:lstStyle/>
          <a:p>
            <a:r>
              <a:rPr lang="en-US" b="1" dirty="0">
                <a:latin typeface="Söhne"/>
              </a:rPr>
              <a:t>A</a:t>
            </a:r>
            <a:r>
              <a:rPr lang="en-US" b="1" i="0" dirty="0">
                <a:effectLst/>
                <a:latin typeface="Söhne"/>
              </a:rPr>
              <a:t>dvantage</a:t>
            </a:r>
            <a:r>
              <a:rPr lang="en-US" b="0" i="0" dirty="0">
                <a:effectLst/>
                <a:latin typeface="Söhne"/>
              </a:rPr>
              <a:t>: with dropout, the remaining neurons must learn to handle a broader range of features on their own, rather than relying on a specific combination of other neurons (“co-adaptation”). </a:t>
            </a:r>
          </a:p>
          <a:p>
            <a:pPr lvl="1"/>
            <a:r>
              <a:rPr lang="en-US" b="0" i="0" dirty="0">
                <a:effectLst/>
                <a:latin typeface="Söhne"/>
              </a:rPr>
              <a:t>This leads to a more robust model that is better at representing the underlying data distribution (generalization), rather than overly specific features of the training set (overfitting).</a:t>
            </a:r>
          </a:p>
          <a:p>
            <a:endParaRPr lang="en-US" dirty="0">
              <a:solidFill>
                <a:srgbClr val="D1D5DB"/>
              </a:solidFill>
              <a:latin typeface="Söhne"/>
            </a:endParaRPr>
          </a:p>
          <a:p>
            <a:r>
              <a:rPr lang="en-US" b="1" dirty="0"/>
              <a:t>Disadvantage</a:t>
            </a:r>
            <a:r>
              <a:rPr lang="en-US" dirty="0"/>
              <a:t>: dropout can slow down the convergence of a training process. This is because, on each iteration, only a subset of neurons is active.</a:t>
            </a:r>
            <a:endParaRPr lang="en-IL" dirty="0"/>
          </a:p>
        </p:txBody>
      </p:sp>
    </p:spTree>
    <p:extLst>
      <p:ext uri="{BB962C8B-B14F-4D97-AF65-F5344CB8AC3E}">
        <p14:creationId xmlns:p14="http://schemas.microsoft.com/office/powerpoint/2010/main" val="365259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8DB9-3E74-50E8-FC12-1B9CFBAC0A9E}"/>
              </a:ext>
            </a:extLst>
          </p:cNvPr>
          <p:cNvSpPr>
            <a:spLocks noGrp="1"/>
          </p:cNvSpPr>
          <p:nvPr>
            <p:ph type="title"/>
          </p:nvPr>
        </p:nvSpPr>
        <p:spPr/>
        <p:txBody>
          <a:bodyPr/>
          <a:lstStyle/>
          <a:p>
            <a:r>
              <a:rPr lang="en-US" dirty="0"/>
              <a:t>L2 regularization</a:t>
            </a:r>
            <a:endParaRPr lang="en-IL" dirty="0"/>
          </a:p>
        </p:txBody>
      </p:sp>
      <p:sp>
        <p:nvSpPr>
          <p:cNvPr id="3" name="Content Placeholder 2">
            <a:extLst>
              <a:ext uri="{FF2B5EF4-FFF2-40B4-BE49-F238E27FC236}">
                <a16:creationId xmlns:a16="http://schemas.microsoft.com/office/drawing/2014/main" id="{212D7B1B-CBAA-9F32-A4E6-503657712CBF}"/>
              </a:ext>
            </a:extLst>
          </p:cNvPr>
          <p:cNvSpPr>
            <a:spLocks noGrp="1"/>
          </p:cNvSpPr>
          <p:nvPr>
            <p:ph idx="1"/>
          </p:nvPr>
        </p:nvSpPr>
        <p:spPr/>
        <p:txBody>
          <a:bodyPr/>
          <a:lstStyle/>
          <a:p>
            <a:r>
              <a:rPr lang="en-US" b="0" i="0" dirty="0">
                <a:effectLst/>
                <a:latin typeface="Söhne"/>
              </a:rPr>
              <a:t>Also known as ridge regression or Tikhonov regularization.</a:t>
            </a:r>
          </a:p>
          <a:p>
            <a:r>
              <a:rPr lang="en-US" dirty="0">
                <a:latin typeface="Söhne"/>
              </a:rPr>
              <a:t>A</a:t>
            </a:r>
            <a:r>
              <a:rPr lang="en-US" b="0" i="0" dirty="0">
                <a:effectLst/>
                <a:latin typeface="Söhne"/>
              </a:rPr>
              <a:t> technique used to reduce the complexity of a model and can give better generalization.</a:t>
            </a:r>
          </a:p>
          <a:p>
            <a:r>
              <a:rPr lang="en-US" dirty="0">
                <a:latin typeface="Söhne"/>
              </a:rPr>
              <a:t>This is how we can change our loss function:</a:t>
            </a:r>
          </a:p>
          <a:p>
            <a:endParaRPr lang="en-US" b="0" i="0" dirty="0">
              <a:solidFill>
                <a:srgbClr val="D1D5DB"/>
              </a:solidFill>
              <a:effectLst/>
              <a:latin typeface="Söhne"/>
            </a:endParaRPr>
          </a:p>
          <a:p>
            <a:endParaRPr lang="en-US" dirty="0"/>
          </a:p>
          <a:p>
            <a:endParaRPr lang="en-US" dirty="0"/>
          </a:p>
          <a:p>
            <a:endParaRPr lang="en-US" dirty="0"/>
          </a:p>
          <a:p>
            <a:r>
              <a:rPr lang="en-US" dirty="0"/>
              <a:t>The bigger weights give bigger loss error and therefore the model will want to learn smaller weights.</a:t>
            </a:r>
            <a:endParaRPr lang="en-IL" dirty="0"/>
          </a:p>
        </p:txBody>
      </p:sp>
      <p:pic>
        <p:nvPicPr>
          <p:cNvPr id="5" name="Picture 4">
            <a:extLst>
              <a:ext uri="{FF2B5EF4-FFF2-40B4-BE49-F238E27FC236}">
                <a16:creationId xmlns:a16="http://schemas.microsoft.com/office/drawing/2014/main" id="{AADC4677-B845-1C37-440C-86A9E9F21BE6}"/>
              </a:ext>
            </a:extLst>
          </p:cNvPr>
          <p:cNvPicPr>
            <a:picLocks noChangeAspect="1"/>
          </p:cNvPicPr>
          <p:nvPr/>
        </p:nvPicPr>
        <p:blipFill>
          <a:blip r:embed="rId2"/>
          <a:stretch>
            <a:fillRect/>
          </a:stretch>
        </p:blipFill>
        <p:spPr>
          <a:xfrm>
            <a:off x="3857625" y="2852737"/>
            <a:ext cx="4476750" cy="1152525"/>
          </a:xfrm>
          <a:prstGeom prst="rect">
            <a:avLst/>
          </a:prstGeom>
        </p:spPr>
      </p:pic>
      <p:sp>
        <p:nvSpPr>
          <p:cNvPr id="6" name="Right Brace 5">
            <a:extLst>
              <a:ext uri="{FF2B5EF4-FFF2-40B4-BE49-F238E27FC236}">
                <a16:creationId xmlns:a16="http://schemas.microsoft.com/office/drawing/2014/main" id="{F20CC714-303B-70D4-61A8-B4D13AB0BD6B}"/>
              </a:ext>
            </a:extLst>
          </p:cNvPr>
          <p:cNvSpPr/>
          <p:nvPr/>
        </p:nvSpPr>
        <p:spPr>
          <a:xfrm rot="5400000">
            <a:off x="7603081" y="3452370"/>
            <a:ext cx="508757" cy="11057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L"/>
          </a:p>
        </p:txBody>
      </p:sp>
      <p:sp>
        <p:nvSpPr>
          <p:cNvPr id="7" name="TextBox 6">
            <a:extLst>
              <a:ext uri="{FF2B5EF4-FFF2-40B4-BE49-F238E27FC236}">
                <a16:creationId xmlns:a16="http://schemas.microsoft.com/office/drawing/2014/main" id="{FA456864-5C65-6149-D164-1D8D0E92F9DC}"/>
              </a:ext>
            </a:extLst>
          </p:cNvPr>
          <p:cNvSpPr txBox="1"/>
          <p:nvPr/>
        </p:nvSpPr>
        <p:spPr>
          <a:xfrm>
            <a:off x="7208875" y="4259641"/>
            <a:ext cx="3005470" cy="369332"/>
          </a:xfrm>
          <a:prstGeom prst="rect">
            <a:avLst/>
          </a:prstGeom>
          <a:noFill/>
        </p:spPr>
        <p:txBody>
          <a:bodyPr wrap="square" rtlCol="0">
            <a:spAutoFit/>
          </a:bodyPr>
          <a:lstStyle/>
          <a:p>
            <a:r>
              <a:rPr lang="en-US" dirty="0"/>
              <a:t>L2 regularization</a:t>
            </a:r>
            <a:endParaRPr lang="en-IL" dirty="0"/>
          </a:p>
        </p:txBody>
      </p:sp>
    </p:spTree>
    <p:extLst>
      <p:ext uri="{BB962C8B-B14F-4D97-AF65-F5344CB8AC3E}">
        <p14:creationId xmlns:p14="http://schemas.microsoft.com/office/powerpoint/2010/main" val="300129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8DB9-3E74-50E8-FC12-1B9CFBAC0A9E}"/>
              </a:ext>
            </a:extLst>
          </p:cNvPr>
          <p:cNvSpPr>
            <a:spLocks noGrp="1"/>
          </p:cNvSpPr>
          <p:nvPr>
            <p:ph type="title"/>
          </p:nvPr>
        </p:nvSpPr>
        <p:spPr/>
        <p:txBody>
          <a:bodyPr/>
          <a:lstStyle/>
          <a:p>
            <a:r>
              <a:rPr lang="en-US" dirty="0"/>
              <a:t>L2 regularization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2D7B1B-CBAA-9F32-A4E6-503657712CBF}"/>
                  </a:ext>
                </a:extLst>
              </p:cNvPr>
              <p:cNvSpPr>
                <a:spLocks noGrp="1"/>
              </p:cNvSpPr>
              <p:nvPr>
                <p:ph idx="1"/>
              </p:nvPr>
            </p:nvSpPr>
            <p:spPr/>
            <p:txBody>
              <a:bodyPr/>
              <a:lstStyle/>
              <a:p>
                <a:endParaRPr lang="en-US" dirty="0">
                  <a:latin typeface="Söhne"/>
                </a:endParaRPr>
              </a:p>
              <a:p>
                <a:pPr marL="0" indent="0">
                  <a:buNone/>
                </a:pPr>
                <a:endParaRPr lang="en-US" dirty="0">
                  <a:latin typeface="Söhne"/>
                </a:endParaRPr>
              </a:p>
              <a:p>
                <a:r>
                  <a:rPr lang="en-US" dirty="0">
                    <a:latin typeface="Söhne"/>
                  </a:rPr>
                  <a:t>why big weights are bad?</a:t>
                </a:r>
              </a:p>
              <a:p>
                <a:r>
                  <a:rPr lang="en-US" dirty="0">
                    <a:latin typeface="Söhne"/>
                  </a:rPr>
                  <a:t>Let’s assume we have </a:t>
                </a:r>
                <a14:m>
                  <m:oMath xmlns:m="http://schemas.openxmlformats.org/officeDocument/2006/math">
                    <m:r>
                      <a:rPr lang="en-US" i="1" dirty="0" smtClean="0">
                        <a:latin typeface="Cambria Math" panose="02040503050406030204" pitchFamily="18" charset="0"/>
                      </a:rPr>
                      <m:t>𝑊</m:t>
                    </m:r>
                    <m:r>
                      <a:rPr lang="en-US" i="1" dirty="0" smtClean="0">
                        <a:latin typeface="Cambria Math" panose="02040503050406030204" pitchFamily="18" charset="0"/>
                      </a:rPr>
                      <m:t>&gt;&gt;1</m:t>
                    </m:r>
                  </m:oMath>
                </a14:m>
                <a:r>
                  <a:rPr lang="en-US" b="0" i="0" dirty="0">
                    <a:effectLst/>
                    <a:latin typeface="Söhne"/>
                  </a:rPr>
                  <a:t>, each small change in input </a:t>
                </a:r>
                <a14:m>
                  <m:oMath xmlns:m="http://schemas.openxmlformats.org/officeDocument/2006/math">
                    <m:r>
                      <a:rPr lang="en-US" b="0" i="1" smtClean="0">
                        <a:effectLst/>
                        <a:latin typeface="Cambria Math" panose="02040503050406030204" pitchFamily="18" charset="0"/>
                      </a:rPr>
                      <m:t>𝑋</m:t>
                    </m:r>
                  </m:oMath>
                </a14:m>
                <a:r>
                  <a:rPr lang="en-US" b="0" i="0" dirty="0">
                    <a:effectLst/>
                    <a:latin typeface="Söhne"/>
                  </a:rPr>
                  <a:t> to the </a:t>
                </a:r>
                <a:r>
                  <a:rPr lang="en-US" dirty="0">
                    <a:latin typeface="Söhne"/>
                  </a:rPr>
                  <a:t>NN </a:t>
                </a:r>
                <a:r>
                  <a:rPr lang="en-US" b="0" i="0" dirty="0">
                    <a:effectLst/>
                    <a:latin typeface="Söhne"/>
                  </a:rPr>
                  <a:t>can lead to a big change in the outputs results, making the model </a:t>
                </a:r>
                <a:r>
                  <a:rPr lang="en-US" b="1" i="0" dirty="0">
                    <a:effectLst/>
                    <a:latin typeface="Söhne"/>
                  </a:rPr>
                  <a:t>more complex</a:t>
                </a:r>
                <a:r>
                  <a:rPr lang="en-US" b="0" i="0" dirty="0">
                    <a:effectLst/>
                    <a:latin typeface="Söhne"/>
                  </a:rPr>
                  <a:t>.</a:t>
                </a:r>
              </a:p>
              <a:p>
                <a:r>
                  <a:rPr lang="en-US" dirty="0">
                    <a:latin typeface="Söhne"/>
                  </a:rPr>
                  <a:t>A complex model is sensitive to outliers and therefore overfitting on the training data.</a:t>
                </a:r>
              </a:p>
              <a:p>
                <a:endParaRPr lang="en-US" b="0" i="0" dirty="0">
                  <a:effectLst/>
                  <a:latin typeface="Söhne"/>
                </a:endParaRPr>
              </a:p>
              <a:p>
                <a:endParaRPr lang="en-US" b="0" i="0" dirty="0">
                  <a:effectLst/>
                  <a:latin typeface="Söhne"/>
                </a:endParaRPr>
              </a:p>
            </p:txBody>
          </p:sp>
        </mc:Choice>
        <mc:Fallback xmlns="">
          <p:sp>
            <p:nvSpPr>
              <p:cNvPr id="3" name="Content Placeholder 2">
                <a:extLst>
                  <a:ext uri="{FF2B5EF4-FFF2-40B4-BE49-F238E27FC236}">
                    <a16:creationId xmlns:a16="http://schemas.microsoft.com/office/drawing/2014/main" id="{212D7B1B-CBAA-9F32-A4E6-503657712CBF}"/>
                  </a:ext>
                </a:extLst>
              </p:cNvPr>
              <p:cNvSpPr>
                <a:spLocks noGrp="1" noRot="1" noChangeAspect="1" noMove="1" noResize="1" noEditPoints="1" noAdjustHandles="1" noChangeArrowheads="1" noChangeShapeType="1" noTextEdit="1"/>
              </p:cNvSpPr>
              <p:nvPr>
                <p:ph idx="1"/>
              </p:nvPr>
            </p:nvSpPr>
            <p:spPr>
              <a:blipFill>
                <a:blip r:embed="rId2"/>
                <a:stretch>
                  <a:fillRect l="-931"/>
                </a:stretch>
              </a:blipFill>
            </p:spPr>
            <p:txBody>
              <a:bodyPr/>
              <a:lstStyle/>
              <a:p>
                <a:r>
                  <a:rPr lang="en-IL">
                    <a:noFill/>
                  </a:rPr>
                  <a:t> </a:t>
                </a:r>
              </a:p>
            </p:txBody>
          </p:sp>
        </mc:Fallback>
      </mc:AlternateContent>
      <p:pic>
        <p:nvPicPr>
          <p:cNvPr id="5" name="Picture 4">
            <a:extLst>
              <a:ext uri="{FF2B5EF4-FFF2-40B4-BE49-F238E27FC236}">
                <a16:creationId xmlns:a16="http://schemas.microsoft.com/office/drawing/2014/main" id="{AADC4677-B845-1C37-440C-86A9E9F21BE6}"/>
              </a:ext>
            </a:extLst>
          </p:cNvPr>
          <p:cNvPicPr>
            <a:picLocks noChangeAspect="1"/>
          </p:cNvPicPr>
          <p:nvPr/>
        </p:nvPicPr>
        <p:blipFill>
          <a:blip r:embed="rId3"/>
          <a:stretch>
            <a:fillRect/>
          </a:stretch>
        </p:blipFill>
        <p:spPr>
          <a:xfrm>
            <a:off x="3666239" y="797982"/>
            <a:ext cx="4476750" cy="1152525"/>
          </a:xfrm>
          <a:prstGeom prst="rect">
            <a:avLst/>
          </a:prstGeom>
        </p:spPr>
      </p:pic>
      <p:pic>
        <p:nvPicPr>
          <p:cNvPr id="5122" name="Picture 2" descr="Overfitting and underfitting in machine learning | SuperAnnotate">
            <a:extLst>
              <a:ext uri="{FF2B5EF4-FFF2-40B4-BE49-F238E27FC236}">
                <a16:creationId xmlns:a16="http://schemas.microsoft.com/office/drawing/2014/main" id="{444F5EB1-69F0-E568-2224-5E7F37DCD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419" y="3741701"/>
            <a:ext cx="6503581" cy="311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943612"/>
      </p:ext>
    </p:extLst>
  </p:cSld>
  <p:clrMapOvr>
    <a:masterClrMapping/>
  </p:clrMapOvr>
</p:sld>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20496</TotalTime>
  <Words>2261</Words>
  <Application>Microsoft Office PowerPoint</Application>
  <PresentationFormat>Widescreen</PresentationFormat>
  <Paragraphs>229</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Courier New</vt:lpstr>
      <vt:lpstr>Söhne</vt:lpstr>
      <vt:lpstr>class_layout</vt:lpstr>
      <vt:lpstr>NN Architectures</vt:lpstr>
      <vt:lpstr>References</vt:lpstr>
      <vt:lpstr>Alexnet</vt:lpstr>
      <vt:lpstr>Alexnet</vt:lpstr>
      <vt:lpstr>Alexnet</vt:lpstr>
      <vt:lpstr>Dropout</vt:lpstr>
      <vt:lpstr>Dropout</vt:lpstr>
      <vt:lpstr>L2 regularization</vt:lpstr>
      <vt:lpstr>L2 regularization</vt:lpstr>
      <vt:lpstr>L2 regularization</vt:lpstr>
      <vt:lpstr>SGD + momentum</vt:lpstr>
      <vt:lpstr>SGD + momentum</vt:lpstr>
      <vt:lpstr>SGD + momentum</vt:lpstr>
      <vt:lpstr>SGD + momentum</vt:lpstr>
      <vt:lpstr>VGG16</vt:lpstr>
      <vt:lpstr>ResNet</vt:lpstr>
      <vt:lpstr>ResNet</vt:lpstr>
      <vt:lpstr>Residual Block</vt:lpstr>
      <vt:lpstr>Function class representation</vt:lpstr>
      <vt:lpstr>Skip connection</vt:lpstr>
      <vt:lpstr>Batch normalization</vt:lpstr>
      <vt:lpstr>Batch norm - inference</vt:lpstr>
      <vt:lpstr>Batch norm- number of params</vt:lpstr>
      <vt:lpstr>Batch norm - train</vt:lpstr>
      <vt:lpstr>PowerPoint Presentation</vt:lpstr>
      <vt:lpstr>More basic building blocks</vt:lpstr>
      <vt:lpstr>Learning rate schedulers</vt:lpstr>
      <vt:lpstr>PowerPoint Presentation</vt:lpstr>
      <vt:lpstr>Basic schedulers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2</dc:title>
  <dc:creator> </dc:creator>
  <cp:lastModifiedBy>Yoni Chechik</cp:lastModifiedBy>
  <cp:revision>311</cp:revision>
  <dcterms:created xsi:type="dcterms:W3CDTF">2019-11-08T16:12:10Z</dcterms:created>
  <dcterms:modified xsi:type="dcterms:W3CDTF">2024-01-08T15:05:22Z</dcterms:modified>
</cp:coreProperties>
</file>