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588" r:id="rId3"/>
    <p:sldId id="1599" r:id="rId4"/>
    <p:sldId id="1609" r:id="rId5"/>
    <p:sldId id="1611" r:id="rId6"/>
    <p:sldId id="1601" r:id="rId7"/>
    <p:sldId id="1610" r:id="rId8"/>
    <p:sldId id="1617" r:id="rId9"/>
    <p:sldId id="1618" r:id="rId10"/>
    <p:sldId id="1619" r:id="rId11"/>
    <p:sldId id="1612" r:id="rId12"/>
    <p:sldId id="1613" r:id="rId13"/>
    <p:sldId id="1614" r:id="rId14"/>
    <p:sldId id="1615" r:id="rId15"/>
    <p:sldId id="1603" r:id="rId16"/>
    <p:sldId id="1604" r:id="rId17"/>
    <p:sldId id="1607" r:id="rId18"/>
    <p:sldId id="16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280" autoAdjust="0"/>
  </p:normalViewPr>
  <p:slideViewPr>
    <p:cSldViewPr snapToGrid="0">
      <p:cViewPr varScale="1">
        <p:scale>
          <a:sx n="72" d="100"/>
          <a:sy n="72" d="100"/>
        </p:scale>
        <p:origin x="1094" y="58"/>
      </p:cViewPr>
      <p:guideLst>
        <p:guide orient="horz" pos="2160"/>
        <p:guide pos="3840"/>
        <p:guide orient="horz" pos="4319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3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nabla_w</a:t>
            </a:r>
            <a:r>
              <a:rPr lang="en-US" dirty="0"/>
              <a:t>\</a:t>
            </a:r>
            <a:r>
              <a:rPr lang="en-US" dirty="0" err="1"/>
              <a:t>mathcal</a:t>
            </a:r>
            <a:r>
              <a:rPr lang="en-US" dirty="0"/>
              <a:t>{L} = \</a:t>
            </a:r>
            <a:r>
              <a:rPr lang="en-US" dirty="0" err="1"/>
              <a:t>nabla_w</a:t>
            </a:r>
            <a:r>
              <a:rPr lang="en-US" dirty="0"/>
              <a:t> \frac{1}{N}\sum_{j=1}^</a:t>
            </a:r>
            <a:r>
              <a:rPr lang="en-US" dirty="0" err="1"/>
              <a:t>NL_j</a:t>
            </a:r>
            <a:r>
              <a:rPr lang="en-US" dirty="0"/>
              <a:t>(w) + \lambda w</a:t>
            </a:r>
          </a:p>
          <a:p>
            <a:endParaRPr lang="en-US" dirty="0"/>
          </a:p>
          <a:p>
            <a:r>
              <a:rPr lang="en-US" dirty="0"/>
              <a:t>w_{i+1} = </a:t>
            </a:r>
            <a:r>
              <a:rPr lang="en-US" dirty="0" err="1"/>
              <a:t>w_i</a:t>
            </a:r>
            <a:r>
              <a:rPr lang="en-US" dirty="0"/>
              <a:t> -\eta \</a:t>
            </a:r>
            <a:r>
              <a:rPr lang="en-US" dirty="0" err="1"/>
              <a:t>nabla_w</a:t>
            </a:r>
            <a:r>
              <a:rPr lang="en-US" dirty="0"/>
              <a:t> \frac{1}{N}\sum_{j=1}^</a:t>
            </a:r>
            <a:r>
              <a:rPr lang="en-US" dirty="0" err="1"/>
              <a:t>NL_j</a:t>
            </a:r>
            <a:r>
              <a:rPr lang="en-US" dirty="0"/>
              <a:t>|_{</a:t>
            </a:r>
            <a:r>
              <a:rPr lang="en-US" dirty="0" err="1"/>
              <a:t>w_i</a:t>
            </a:r>
            <a:r>
              <a:rPr lang="en-US" dirty="0"/>
              <a:t>} -\eta \lambda </a:t>
            </a:r>
            <a:r>
              <a:rPr lang="en-US" dirty="0" err="1"/>
              <a:t>w_i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\</a:t>
            </a:r>
            <a:r>
              <a:rPr lang="en-US" dirty="0" err="1"/>
              <a:t>leftrightarrow</a:t>
            </a:r>
            <a:r>
              <a:rPr lang="en-US" dirty="0"/>
              <a:t> -\eta \</a:t>
            </a:r>
            <a:r>
              <a:rPr lang="en-US" dirty="0" err="1"/>
              <a:t>nabla_w</a:t>
            </a:r>
            <a:r>
              <a:rPr lang="en-US" dirty="0"/>
              <a:t> \</a:t>
            </a:r>
            <a:r>
              <a:rPr lang="en-US" dirty="0" err="1"/>
              <a:t>mathcal</a:t>
            </a:r>
            <a:r>
              <a:rPr lang="en-US" dirty="0"/>
              <a:t>{L}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\left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\{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\begin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US" b="1" i="0" dirty="0" err="1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\alpha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\eta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nabla</a:t>
            </a:r>
            <a:r>
              <a:rPr lang="en-US" b="1" i="0" dirty="0" err="1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\sum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NL</a:t>
            </a:r>
            <a:r>
              <a:rPr lang="en-US" b="1" i="0" dirty="0" err="1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\\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b="1" i="0" dirty="0" err="1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US" b="1" i="0" dirty="0" err="1">
                <a:solidFill>
                  <a:srgbClr val="00AA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\end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i="0" dirty="0">
                <a:solidFill>
                  <a:srgbClr val="005577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b="1" i="0" dirty="0">
                <a:solidFill>
                  <a:srgbClr val="66AA66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\right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3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52513"/>
            <a:ext cx="5384800" cy="54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4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33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2" Type="http://schemas.openxmlformats.org/officeDocument/2006/relationships/hyperlink" Target="http://cs231n.stanford.ed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~1638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_files/paper/2012/hash/c399862d3b9d6b76c8436e924a68c45b-Abstra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NN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repare the ImageNet dataset — gluoncv 0.11.0 documentation">
            <a:extLst>
              <a:ext uri="{FF2B5EF4-FFF2-40B4-BE49-F238E27FC236}">
                <a16:creationId xmlns:a16="http://schemas.microsoft.com/office/drawing/2014/main" id="{5937785D-608D-4AA4-865A-F0C00DB9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148080"/>
            <a:ext cx="11432540" cy="4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8DB9-3E74-50E8-FC12-1B9CFBAC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7B1B-CBAA-9F32-A4E6-50365771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öhne"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Regularizing for small weights can lead to smoother model representation and better generalization.</a:t>
            </a:r>
          </a:p>
          <a:p>
            <a:r>
              <a:rPr lang="en-US" b="0" i="0" dirty="0">
                <a:effectLst/>
                <a:latin typeface="Söhne"/>
              </a:rPr>
              <a:t>Meaning our SGD step will look like: </a:t>
            </a:r>
          </a:p>
          <a:p>
            <a:endParaRPr lang="en-US" dirty="0"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is also called </a:t>
            </a:r>
            <a:r>
              <a:rPr lang="en-US" b="1" i="0" dirty="0">
                <a:effectLst/>
                <a:latin typeface="Söhne"/>
              </a:rPr>
              <a:t>weight decay </a:t>
            </a:r>
            <a:r>
              <a:rPr lang="en-US" b="0" i="0" dirty="0">
                <a:effectLst/>
                <a:latin typeface="Söhne"/>
              </a:rPr>
              <a:t>because we are removing a bit of the old weights from the new weights every iteration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C4677-B845-1C37-440C-86A9E9F2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39" y="797982"/>
            <a:ext cx="4476750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F4E13-E0B3-CFAE-BF9C-8C0B2D4CB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901" y="3754969"/>
            <a:ext cx="5305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0832-E406-A994-676C-1B1793B4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+ momentum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EE44-7F91-3CC7-D3BD-D1702C2F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problem with SGD: can get “stuck” in zero gradient places: local minima &amp; saddle points</a:t>
            </a:r>
          </a:p>
          <a:p>
            <a:pPr marL="457200" lvl="1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69573-87FF-3018-835C-6FD8020F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0" y="1974125"/>
            <a:ext cx="3429297" cy="18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2EE31-F79B-98AA-617E-1079A740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99" y="1447509"/>
            <a:ext cx="3833192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0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0613-87A1-12B0-CDC2-2624A79A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+ momentum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2DFCC-B01E-57E3-8E35-5EF5C51C6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SGD: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Let's compare this to the simplest velocity-distance physics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that each step is a time of 1,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When the gradient is 0, the velocity is 0 and we are stuck.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2DFCC-B01E-57E3-8E35-5EF5C51C6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275B7BA-5E0E-FC72-22CB-E0AE05D62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6" y="1378744"/>
            <a:ext cx="2905125" cy="323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B3174-6D7D-FD22-F817-355DFA362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832" y="3999302"/>
            <a:ext cx="3118331" cy="5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4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0613-87A1-12B0-CDC2-2624A79A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+ momentum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DFCC-B01E-57E3-8E35-5EF5C51C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“remember” the previous velocity and mean it with our current velocity, we can maintain “momentum”.</a:t>
            </a:r>
            <a:endParaRPr lang="en-IL" dirty="0"/>
          </a:p>
        </p:txBody>
      </p:sp>
      <p:pic>
        <p:nvPicPr>
          <p:cNvPr id="5" name="Picture 2" descr="Role of Optimizers in Neural Networks">
            <a:extLst>
              <a:ext uri="{FF2B5EF4-FFF2-40B4-BE49-F238E27FC236}">
                <a16:creationId xmlns:a16="http://schemas.microsoft.com/office/drawing/2014/main" id="{432588AD-AE7C-2748-7106-5BF256AA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1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0613-87A1-12B0-CDC2-2624A79A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+ momentum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2DFCC-B01E-57E3-8E35-5EF5C51C6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SGD: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SGD + momentum: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0" dirty="0">
                    <a:solidFill>
                      <a:schemeClr val="tx1"/>
                    </a:solidFill>
                    <a:effectLst/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solidFill>
                      <a:schemeClr val="tx1"/>
                    </a:solidFill>
                    <a:effectLst/>
                    <a:latin typeface="+mj-lt"/>
                  </a:rPr>
                  <a:t>is the momentum coefficient : A typical choice is between 0.5 and 0.9. Higher values give more weight to past gradients.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2DFCC-B01E-57E3-8E35-5EF5C51C6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A8ADEEE-3DFB-D3C4-BBE4-20ECBF354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331" y="0"/>
            <a:ext cx="3462670" cy="3039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E9C3F-27C5-EB6A-6010-A5B56FDD1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6" y="1378744"/>
            <a:ext cx="290512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9D037-4AF9-15E8-B5C2-841D117ED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064" y="2877214"/>
            <a:ext cx="4901868" cy="13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443-6F8C-4BC8-AC66-DF8ABF29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2346-5952-41BA-9BB6-EA8DB090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 of IMAGENET 2014 classification challenge (Oxford research)</a:t>
            </a:r>
          </a:p>
          <a:p>
            <a:r>
              <a:rPr lang="en-US" dirty="0"/>
              <a:t>16 layers (there are also other variations with 11,13 and 19 layers)- meaning the NN can learn more abstract features.</a:t>
            </a:r>
          </a:p>
          <a:p>
            <a:r>
              <a:rPr lang="en-US" dirty="0"/>
              <a:t>138M parameters.</a:t>
            </a:r>
          </a:p>
          <a:p>
            <a:r>
              <a:rPr lang="en-US" dirty="0"/>
              <a:t>Used small receptive fields with stacked conv layers (shown before)- compared to 11X11 and 5X5 in </a:t>
            </a:r>
            <a:r>
              <a:rPr lang="en-US" dirty="0" err="1"/>
              <a:t>AlexNet</a:t>
            </a:r>
            <a:r>
              <a:rPr lang="en-US" dirty="0"/>
              <a:t>, her there is only 3X3 layers.</a:t>
            </a:r>
          </a:p>
          <a:p>
            <a:r>
              <a:rPr lang="en-US" dirty="0"/>
              <a:t>Still in use today!</a:t>
            </a:r>
          </a:p>
        </p:txBody>
      </p:sp>
      <p:pic>
        <p:nvPicPr>
          <p:cNvPr id="13314" name="Picture 2" descr="Fig. A1. The standard VGG-16 network architecture as proposed in [32]. Note that only layers “conv1” to “fc7” are used in the feature extractor.">
            <a:extLst>
              <a:ext uri="{FF2B5EF4-FFF2-40B4-BE49-F238E27FC236}">
                <a16:creationId xmlns:a16="http://schemas.microsoft.com/office/drawing/2014/main" id="{748DF374-F49E-4B42-9E9E-55935FB8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3773307"/>
            <a:ext cx="4855535" cy="30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9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B2A9-5B01-47EC-8FB6-98A6D3C0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742F-113C-41F4-93C7-10370BA2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 of IMAGENET 2015 classification challenge (Microsoft research).</a:t>
            </a:r>
          </a:p>
          <a:p>
            <a:r>
              <a:rPr lang="en-US" dirty="0"/>
              <a:t>152 layers (there are also other variations with 18,34,50 and 101 layers).</a:t>
            </a:r>
          </a:p>
          <a:p>
            <a:r>
              <a:rPr lang="en-US" dirty="0"/>
              <a:t>60M parameters (&lt;0.5X VGG16!!!).</a:t>
            </a:r>
          </a:p>
          <a:p>
            <a:r>
              <a:rPr lang="en-US" dirty="0"/>
              <a:t>Still in use today!</a:t>
            </a:r>
          </a:p>
          <a:p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B7C1C0B-E7C3-45AE-9375-51B47701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4626"/>
            <a:ext cx="12192000" cy="22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0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D04F-E25C-400D-848A-74261B5E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57BC-CE55-4F88-9111-13C3456F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blocks:</a:t>
            </a:r>
          </a:p>
          <a:p>
            <a:pPr lvl="1"/>
            <a:r>
              <a:rPr lang="en-US" dirty="0"/>
              <a:t>Batch norm (for vanishing gradient problem).</a:t>
            </a:r>
          </a:p>
          <a:p>
            <a:pPr lvl="1"/>
            <a:r>
              <a:rPr lang="en-US" dirty="0"/>
              <a:t>Residual block (for train accuracy degradation) – out of scope.</a:t>
            </a:r>
          </a:p>
        </p:txBody>
      </p:sp>
      <p:pic>
        <p:nvPicPr>
          <p:cNvPr id="4" name="Picture 3" descr="A picture containing text, flash memory&#10;&#10;Description automatically generated">
            <a:extLst>
              <a:ext uri="{FF2B5EF4-FFF2-40B4-BE49-F238E27FC236}">
                <a16:creationId xmlns:a16="http://schemas.microsoft.com/office/drawing/2014/main" id="{86D77D0C-694F-40BF-A524-22F0110C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14" y="3742890"/>
            <a:ext cx="831648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61DE-9627-49B8-B414-ECE1F1A4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D495-BCE6-4351-AD70-EED7BF92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http://cs231n.stanford.edu/index.html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A10-1DDE-481F-B902-9F7C7F2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E4AD-89F7-4401-BBAC-AE417961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winner of the 2012 IMAGENET competition (classification % of top 5 out of 1000 labels).</a:t>
            </a:r>
          </a:p>
          <a:p>
            <a:endParaRPr lang="en-US" dirty="0"/>
          </a:p>
          <a:p>
            <a:r>
              <a:rPr lang="en-US" dirty="0"/>
              <a:t>224X224X3 input. </a:t>
            </a:r>
          </a:p>
          <a:p>
            <a:r>
              <a:rPr lang="en-US" dirty="0"/>
              <a:t>8 learnable layers.</a:t>
            </a: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61M parameters.</a:t>
            </a:r>
          </a:p>
          <a:p>
            <a:r>
              <a:rPr lang="en-US" dirty="0">
                <a:solidFill>
                  <a:srgbClr val="202124"/>
                </a:solidFill>
              </a:rPr>
              <a:t>Note the big kernel sizes.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EB80E8-D8F5-4BF2-830D-84F9FAC3916B}"/>
              </a:ext>
            </a:extLst>
          </p:cNvPr>
          <p:cNvGrpSpPr/>
          <p:nvPr/>
        </p:nvGrpSpPr>
        <p:grpSpPr>
          <a:xfrm>
            <a:off x="4748736" y="1351280"/>
            <a:ext cx="4029971" cy="5506720"/>
            <a:chOff x="7645523" y="1524000"/>
            <a:chExt cx="3801248" cy="5242560"/>
          </a:xfrm>
        </p:grpSpPr>
        <p:pic>
          <p:nvPicPr>
            <p:cNvPr id="5" name="Picture 4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A9D7E4A4-B2B5-4123-AD73-117FA6717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/>
            <a:stretch/>
          </p:blipFill>
          <p:spPr>
            <a:xfrm>
              <a:off x="7645523" y="1524000"/>
              <a:ext cx="3801248" cy="5196840"/>
            </a:xfrm>
            <a:prstGeom prst="rect">
              <a:avLst/>
            </a:prstGeom>
          </p:spPr>
        </p:pic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1C1DD110-BB37-4801-B8BF-4234ECE6A4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7" t="85250" r="1810" b="10598"/>
            <a:stretch/>
          </p:blipFill>
          <p:spPr bwMode="auto">
            <a:xfrm>
              <a:off x="9639299" y="6526530"/>
              <a:ext cx="659131" cy="24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35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FA7C-4AD4-ED8F-CFDB-21CC7DD6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D960-93C4-0664-FA12-5DB6B16D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https://papers.nips.cc/paper_files/paper/2012/hash/c399862d3b9d6b76c8436e924a68c45b-Abstract.html</a:t>
            </a:r>
            <a:endParaRPr lang="en-US" dirty="0"/>
          </a:p>
          <a:p>
            <a:r>
              <a:rPr lang="en-US" dirty="0"/>
              <a:t>Publication Date: 2012</a:t>
            </a:r>
          </a:p>
          <a:p>
            <a:r>
              <a:rPr lang="en-US" dirty="0">
                <a:latin typeface="+mj-lt"/>
              </a:rPr>
              <a:t>Authors: </a:t>
            </a:r>
          </a:p>
          <a:p>
            <a:pPr lvl="1"/>
            <a:r>
              <a:rPr lang="en-US" b="0" i="1" dirty="0">
                <a:effectLst/>
                <a:latin typeface="+mj-lt"/>
              </a:rPr>
              <a:t>Alex </a:t>
            </a:r>
            <a:r>
              <a:rPr lang="en-US" b="0" i="1" dirty="0" err="1">
                <a:effectLst/>
                <a:latin typeface="+mj-lt"/>
              </a:rPr>
              <a:t>Krizhevsky</a:t>
            </a:r>
            <a:endParaRPr lang="en-US" b="0" i="1" dirty="0">
              <a:effectLst/>
              <a:latin typeface="+mj-lt"/>
            </a:endParaRPr>
          </a:p>
          <a:p>
            <a:pPr lvl="1"/>
            <a:r>
              <a:rPr lang="en-US" b="0" i="1" dirty="0">
                <a:effectLst/>
                <a:latin typeface="+mj-lt"/>
              </a:rPr>
              <a:t> Ilya </a:t>
            </a:r>
            <a:r>
              <a:rPr lang="en-US" b="0" i="1" dirty="0" err="1">
                <a:effectLst/>
                <a:latin typeface="+mj-lt"/>
              </a:rPr>
              <a:t>Sutskever</a:t>
            </a:r>
            <a:r>
              <a:rPr lang="en-US" b="0" i="1" dirty="0">
                <a:effectLst/>
                <a:latin typeface="+mj-lt"/>
              </a:rPr>
              <a:t> – later OpenAI co-founder</a:t>
            </a:r>
          </a:p>
          <a:p>
            <a:pPr lvl="1"/>
            <a:r>
              <a:rPr lang="en-US" b="0" i="1" dirty="0">
                <a:effectLst/>
                <a:latin typeface="+mj-lt"/>
              </a:rPr>
              <a:t> Geoffrey E. Hinton- </a:t>
            </a:r>
            <a:r>
              <a:rPr lang="en-US" b="0" i="0" dirty="0">
                <a:effectLst/>
                <a:latin typeface="+mj-lt"/>
              </a:rPr>
              <a:t>Received the 2018 </a:t>
            </a:r>
            <a:r>
              <a:rPr lang="en-US" b="0" i="0" u="none" strike="noStrike" dirty="0">
                <a:effectLst/>
                <a:latin typeface="+mj-lt"/>
              </a:rPr>
              <a:t>Turing Award</a:t>
            </a:r>
            <a:r>
              <a:rPr lang="en-US" b="0" i="0" dirty="0">
                <a:effectLst/>
                <a:latin typeface="+mj-lt"/>
              </a:rPr>
              <a:t>, often referred to as the "</a:t>
            </a:r>
            <a:r>
              <a:rPr lang="en-US" b="0" i="0" u="none" strike="noStrike" dirty="0">
                <a:effectLst/>
                <a:latin typeface="+mj-lt"/>
              </a:rPr>
              <a:t>Nobel Prize of Computing</a:t>
            </a:r>
            <a:r>
              <a:rPr lang="en-US" b="0" i="0" dirty="0">
                <a:effectLst/>
                <a:latin typeface="+mj-lt"/>
              </a:rPr>
              <a:t>", together with </a:t>
            </a:r>
            <a:r>
              <a:rPr lang="en-US" b="0" i="0" u="none" strike="noStrike" dirty="0">
                <a:effectLst/>
                <a:latin typeface="+mj-lt"/>
              </a:rPr>
              <a:t>Yoshua Bengio</a:t>
            </a:r>
            <a:r>
              <a:rPr lang="en-US" b="0" i="0" dirty="0">
                <a:effectLst/>
                <a:latin typeface="+mj-lt"/>
              </a:rPr>
              <a:t> and </a:t>
            </a:r>
            <a:r>
              <a:rPr lang="en-US" b="0" i="0" u="none" strike="noStrike" dirty="0">
                <a:effectLst/>
                <a:latin typeface="+mj-lt"/>
              </a:rPr>
              <a:t>Yann LeCun</a:t>
            </a:r>
            <a:r>
              <a:rPr lang="en-US" b="0" i="0" dirty="0">
                <a:effectLst/>
                <a:latin typeface="+mj-lt"/>
              </a:rPr>
              <a:t>, for their work on deep learning. They are sometimes referred to as the "Godfathers of Deep Learning“ (Wikipedia)</a:t>
            </a:r>
            <a:endParaRPr lang="en-US" dirty="0">
              <a:latin typeface="+mj-lt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514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FA7C-4AD4-ED8F-CFDB-21CC7DD6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D960-93C4-0664-FA12-5DB6B16D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 aways:</a:t>
            </a:r>
          </a:p>
          <a:p>
            <a:pPr lvl="1"/>
            <a:r>
              <a:rPr lang="en-US" dirty="0"/>
              <a:t>Dropouts</a:t>
            </a:r>
          </a:p>
          <a:p>
            <a:pPr lvl="1"/>
            <a:r>
              <a:rPr lang="en-US" dirty="0"/>
              <a:t>L2 regularization</a:t>
            </a:r>
          </a:p>
          <a:p>
            <a:pPr lvl="1"/>
            <a:r>
              <a:rPr lang="en-US" dirty="0"/>
              <a:t>Better optimization: SGD + momentum + weight decay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0160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3B3C-0C7F-434D-85DD-FC18EB2B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96F2-88F7-4549-B60A-B80733DB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C3C3C"/>
                </a:solidFill>
              </a:rPr>
              <a:t>N</a:t>
            </a:r>
            <a:r>
              <a:rPr lang="en-US" b="0" i="0" dirty="0">
                <a:solidFill>
                  <a:srgbClr val="3C3C3C"/>
                </a:solidFill>
                <a:effectLst/>
              </a:rPr>
              <a:t>euron is dropped from the network with a probability of </a:t>
            </a:r>
            <a:r>
              <a:rPr lang="en-US" b="1" dirty="0">
                <a:solidFill>
                  <a:srgbClr val="3C3C3C"/>
                </a:solidFill>
              </a:rPr>
              <a:t>X</a:t>
            </a:r>
            <a:r>
              <a:rPr lang="en-US" b="0" i="0" dirty="0">
                <a:solidFill>
                  <a:srgbClr val="3C3C3C"/>
                </a:solidFill>
                <a:effectLst/>
              </a:rPr>
              <a:t>. When a neuron is dropped, it does not contribute to either forward or backward propagation. </a:t>
            </a:r>
            <a:endParaRPr lang="en-US" dirty="0">
              <a:solidFill>
                <a:srgbClr val="3C3C3C"/>
              </a:solidFill>
            </a:endParaRPr>
          </a:p>
          <a:p>
            <a:r>
              <a:rPr lang="en-US" dirty="0">
                <a:solidFill>
                  <a:srgbClr val="3C3C3C"/>
                </a:solidFill>
              </a:rPr>
              <a:t>E</a:t>
            </a:r>
            <a:r>
              <a:rPr lang="en-US" b="0" i="0" dirty="0">
                <a:solidFill>
                  <a:srgbClr val="3C3C3C"/>
                </a:solidFill>
                <a:effectLst/>
              </a:rPr>
              <a:t>very input goes through a different network architecture, </a:t>
            </a:r>
            <a:r>
              <a:rPr lang="en-US" dirty="0">
                <a:solidFill>
                  <a:srgbClr val="3C3C3C"/>
                </a:solidFill>
              </a:rPr>
              <a:t>a</a:t>
            </a:r>
            <a:r>
              <a:rPr lang="en-US" b="0" i="0" dirty="0">
                <a:solidFill>
                  <a:srgbClr val="3C3C3C"/>
                </a:solidFill>
                <a:effectLst/>
              </a:rPr>
              <a:t>s a result, the learnt weight parameters are more robust.</a:t>
            </a:r>
          </a:p>
          <a:p>
            <a:r>
              <a:rPr lang="en-US" b="0" i="0" dirty="0">
                <a:solidFill>
                  <a:srgbClr val="3C3C3C"/>
                </a:solidFill>
                <a:effectLst/>
              </a:rPr>
              <a:t>During testing, there is no dropout and the whole network is used, but output is scaled by a factor of </a:t>
            </a:r>
            <a:r>
              <a:rPr lang="en-US" b="1" i="0" dirty="0">
                <a:solidFill>
                  <a:srgbClr val="3C3C3C"/>
                </a:solidFill>
                <a:effectLst/>
              </a:rPr>
              <a:t>1/X</a:t>
            </a:r>
            <a:r>
              <a:rPr lang="en-US" b="0" i="0" dirty="0">
                <a:solidFill>
                  <a:srgbClr val="3C3C3C"/>
                </a:solidFill>
                <a:effectLst/>
              </a:rPr>
              <a:t> to account for the missed neurons while training. </a:t>
            </a:r>
          </a:p>
        </p:txBody>
      </p:sp>
      <p:pic>
        <p:nvPicPr>
          <p:cNvPr id="12290" name="Picture 2" descr="Dropout in (Deep) Machine learning | by Amar Budhiraja | Medium">
            <a:extLst>
              <a:ext uri="{FF2B5EF4-FFF2-40B4-BE49-F238E27FC236}">
                <a16:creationId xmlns:a16="http://schemas.microsoft.com/office/drawing/2014/main" id="{7707CE1C-F5D8-4725-9BBB-50B67BAF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95" y="3923166"/>
            <a:ext cx="5727405" cy="28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97BCB9-2B17-4523-9713-33BE72EB0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44" t="24288" r="21111" b="12136"/>
          <a:stretch/>
        </p:blipFill>
        <p:spPr>
          <a:xfrm>
            <a:off x="336402" y="3568105"/>
            <a:ext cx="4214333" cy="32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15CB-71DB-75F2-48BE-71E4772B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8A62-90F3-CBC5-0AA4-9C855BE9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öhne"/>
              </a:rPr>
              <a:t>A</a:t>
            </a:r>
            <a:r>
              <a:rPr lang="en-US" b="1" i="0" dirty="0">
                <a:effectLst/>
                <a:latin typeface="Söhne"/>
              </a:rPr>
              <a:t>dvantage</a:t>
            </a:r>
            <a:r>
              <a:rPr lang="en-US" b="0" i="0" dirty="0">
                <a:effectLst/>
                <a:latin typeface="Söhne"/>
              </a:rPr>
              <a:t>: with dropout, the remaining neurons must learn to handle a broader range of features on their own, rather than relying on a specific combination of other neurons (“co-adaptation”).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This leads to a more robust model that is better at representing the underlying data distribution (generalization), rather than overly specific features of the training set (overfitting).</a:t>
            </a: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1" dirty="0"/>
              <a:t>Disadvantage</a:t>
            </a:r>
            <a:r>
              <a:rPr lang="en-US" dirty="0"/>
              <a:t>: dropout can slow down the convergence of a training process. This is because, on each iteration, only a subset of neurons is active.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259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8DB9-3E74-50E8-FC12-1B9CFBAC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7B1B-CBAA-9F32-A4E6-50365771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Also known as ridge regression or Tikhonov regularization.</a:t>
            </a:r>
          </a:p>
          <a:p>
            <a:r>
              <a:rPr lang="en-US" dirty="0">
                <a:latin typeface="Söhne"/>
              </a:rPr>
              <a:t>A</a:t>
            </a:r>
            <a:r>
              <a:rPr lang="en-US" b="0" i="0" dirty="0">
                <a:effectLst/>
                <a:latin typeface="Söhne"/>
              </a:rPr>
              <a:t> technique used to reduce the complexity of a model and can give better generalization.</a:t>
            </a:r>
          </a:p>
          <a:p>
            <a:r>
              <a:rPr lang="en-US" dirty="0">
                <a:latin typeface="Söhne"/>
              </a:rPr>
              <a:t>This is how we can change our loss function: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bigger weights give bigger loss error and therefore the model will want to learn smaller weights.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C4677-B845-1C37-440C-86A9E9F2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852737"/>
            <a:ext cx="4476750" cy="11525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20CC714-303B-70D4-61A8-B4D13AB0BD6B}"/>
              </a:ext>
            </a:extLst>
          </p:cNvPr>
          <p:cNvSpPr/>
          <p:nvPr/>
        </p:nvSpPr>
        <p:spPr>
          <a:xfrm rot="5400000">
            <a:off x="7603081" y="3452370"/>
            <a:ext cx="508757" cy="11057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56864-5C65-6149-D164-1D8D0E92F9DC}"/>
              </a:ext>
            </a:extLst>
          </p:cNvPr>
          <p:cNvSpPr txBox="1"/>
          <p:nvPr/>
        </p:nvSpPr>
        <p:spPr>
          <a:xfrm>
            <a:off x="7208875" y="4259641"/>
            <a:ext cx="30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regularization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12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8DB9-3E74-50E8-FC12-1B9CFBAC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D7B1B-CBAA-9F32-A4E6-503657712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>
                  <a:latin typeface="Söhne"/>
                </a:endParaRPr>
              </a:p>
              <a:p>
                <a:pPr marL="0" indent="0">
                  <a:buNone/>
                </a:pPr>
                <a:endParaRPr lang="en-US" dirty="0">
                  <a:latin typeface="Söhne"/>
                </a:endParaRPr>
              </a:p>
              <a:p>
                <a:r>
                  <a:rPr lang="en-US" dirty="0">
                    <a:latin typeface="Söhne"/>
                  </a:rPr>
                  <a:t>why big weights are bad?</a:t>
                </a:r>
              </a:p>
              <a:p>
                <a:r>
                  <a:rPr lang="en-US" dirty="0">
                    <a:latin typeface="Söhne"/>
                  </a:rPr>
                  <a:t>Let’s assume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&gt;&gt;1</m:t>
                    </m:r>
                  </m:oMath>
                </a14:m>
                <a:r>
                  <a:rPr lang="en-US" b="0" i="0" dirty="0">
                    <a:effectLst/>
                    <a:latin typeface="Söhne"/>
                  </a:rPr>
                  <a:t>, each small change in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0" dirty="0">
                    <a:effectLst/>
                    <a:latin typeface="Söhne"/>
                  </a:rPr>
                  <a:t> to the </a:t>
                </a:r>
                <a:r>
                  <a:rPr lang="en-US" dirty="0">
                    <a:latin typeface="Söhne"/>
                  </a:rPr>
                  <a:t>NN </a:t>
                </a:r>
                <a:r>
                  <a:rPr lang="en-US" b="0" i="0" dirty="0">
                    <a:effectLst/>
                    <a:latin typeface="Söhne"/>
                  </a:rPr>
                  <a:t>can lead to a big change in the outputs results, making the model </a:t>
                </a:r>
                <a:r>
                  <a:rPr lang="en-US" b="1" i="0" dirty="0">
                    <a:effectLst/>
                    <a:latin typeface="Söhne"/>
                  </a:rPr>
                  <a:t>more complex</a:t>
                </a:r>
                <a:r>
                  <a:rPr lang="en-US" b="0" i="0" dirty="0">
                    <a:effectLst/>
                    <a:latin typeface="Söhne"/>
                  </a:rPr>
                  <a:t>.</a:t>
                </a:r>
              </a:p>
              <a:p>
                <a:r>
                  <a:rPr lang="en-US" dirty="0">
                    <a:latin typeface="Söhne"/>
                  </a:rPr>
                  <a:t>A complex model is sensitive to outliers and therefore overfitting on the training data.</a:t>
                </a:r>
              </a:p>
              <a:p>
                <a:endParaRPr lang="en-US" b="0" i="0" dirty="0">
                  <a:effectLst/>
                  <a:latin typeface="Söhne"/>
                </a:endParaRPr>
              </a:p>
              <a:p>
                <a:endParaRPr lang="en-US" b="0" i="0" dirty="0">
                  <a:effectLst/>
                  <a:latin typeface="Söhne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D7B1B-CBAA-9F32-A4E6-503657712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DC4677-B845-1C37-440C-86A9E9F2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39" y="797982"/>
            <a:ext cx="4476750" cy="1152525"/>
          </a:xfrm>
          <a:prstGeom prst="rect">
            <a:avLst/>
          </a:prstGeom>
        </p:spPr>
      </p:pic>
      <p:pic>
        <p:nvPicPr>
          <p:cNvPr id="5122" name="Picture 2" descr="Overfitting and underfitting in machine learning | SuperAnnotate">
            <a:extLst>
              <a:ext uri="{FF2B5EF4-FFF2-40B4-BE49-F238E27FC236}">
                <a16:creationId xmlns:a16="http://schemas.microsoft.com/office/drawing/2014/main" id="{444F5EB1-69F0-E568-2224-5E7F37DC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18" y="3741700"/>
            <a:ext cx="6503581" cy="31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361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18720</TotalTime>
  <Words>947</Words>
  <Application>Microsoft Office PowerPoint</Application>
  <PresentationFormat>Widescreen</PresentationFormat>
  <Paragraphs>109</Paragraphs>
  <Slides>18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Söhne</vt:lpstr>
      <vt:lpstr>class_layout</vt:lpstr>
      <vt:lpstr>NN Architectures</vt:lpstr>
      <vt:lpstr>References</vt:lpstr>
      <vt:lpstr>Alexnet</vt:lpstr>
      <vt:lpstr>Alexnet</vt:lpstr>
      <vt:lpstr>Alexnet</vt:lpstr>
      <vt:lpstr>Dropout</vt:lpstr>
      <vt:lpstr>Dropout</vt:lpstr>
      <vt:lpstr>L2 regularization</vt:lpstr>
      <vt:lpstr>L2 regularization</vt:lpstr>
      <vt:lpstr>L2 regularization</vt:lpstr>
      <vt:lpstr>SGD + momentum</vt:lpstr>
      <vt:lpstr>SGD + momentum</vt:lpstr>
      <vt:lpstr>SGD + momentum</vt:lpstr>
      <vt:lpstr>SGD + momentum</vt:lpstr>
      <vt:lpstr>VGG16</vt:lpstr>
      <vt:lpstr>ResNet</vt:lpstr>
      <vt:lpstr>ResNet</vt:lpstr>
      <vt:lpstr>Vanishing 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2</dc:title>
  <dc:creator> </dc:creator>
  <cp:lastModifiedBy>Yoni Chechik</cp:lastModifiedBy>
  <cp:revision>295</cp:revision>
  <dcterms:created xsi:type="dcterms:W3CDTF">2019-11-08T16:12:10Z</dcterms:created>
  <dcterms:modified xsi:type="dcterms:W3CDTF">2024-01-01T15:03:17Z</dcterms:modified>
</cp:coreProperties>
</file>