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348" r:id="rId3"/>
    <p:sldId id="303" r:id="rId4"/>
    <p:sldId id="2356" r:id="rId5"/>
    <p:sldId id="2360" r:id="rId6"/>
    <p:sldId id="2414" r:id="rId7"/>
    <p:sldId id="2362" r:id="rId8"/>
    <p:sldId id="2367" r:id="rId9"/>
    <p:sldId id="2410" r:id="rId10"/>
    <p:sldId id="2369" r:id="rId11"/>
    <p:sldId id="2418" r:id="rId12"/>
    <p:sldId id="2419" r:id="rId13"/>
    <p:sldId id="2429" r:id="rId14"/>
    <p:sldId id="2420" r:id="rId15"/>
    <p:sldId id="2421" r:id="rId16"/>
    <p:sldId id="2422" r:id="rId17"/>
    <p:sldId id="2428" r:id="rId18"/>
    <p:sldId id="2380" r:id="rId19"/>
    <p:sldId id="2409" r:id="rId20"/>
    <p:sldId id="2430" r:id="rId21"/>
    <p:sldId id="2349" r:id="rId22"/>
    <p:sldId id="2350" r:id="rId23"/>
    <p:sldId id="2358" r:id="rId24"/>
    <p:sldId id="2352" r:id="rId25"/>
    <p:sldId id="2432" r:id="rId26"/>
    <p:sldId id="2431" r:id="rId27"/>
    <p:sldId id="2359" r:id="rId28"/>
    <p:sldId id="305" r:id="rId29"/>
    <p:sldId id="2413" r:id="rId30"/>
    <p:sldId id="2368" r:id="rId31"/>
    <p:sldId id="2364" r:id="rId32"/>
    <p:sldId id="2411" r:id="rId33"/>
    <p:sldId id="2382" r:id="rId34"/>
    <p:sldId id="2415" r:id="rId35"/>
    <p:sldId id="2416" r:id="rId36"/>
    <p:sldId id="2383" r:id="rId37"/>
    <p:sldId id="2384" r:id="rId38"/>
    <p:sldId id="2385" r:id="rId39"/>
    <p:sldId id="2387" r:id="rId40"/>
    <p:sldId id="2417" r:id="rId41"/>
    <p:sldId id="2388" r:id="rId42"/>
    <p:sldId id="2389" r:id="rId43"/>
    <p:sldId id="2393" r:id="rId44"/>
    <p:sldId id="2394" r:id="rId45"/>
    <p:sldId id="2412" r:id="rId46"/>
    <p:sldId id="2402" r:id="rId47"/>
    <p:sldId id="2408" r:id="rId48"/>
    <p:sldId id="2397" r:id="rId49"/>
    <p:sldId id="2399" r:id="rId50"/>
    <p:sldId id="2400" r:id="rId51"/>
    <p:sldId id="2406" r:id="rId52"/>
    <p:sldId id="2401" r:id="rId53"/>
    <p:sldId id="2404" r:id="rId54"/>
    <p:sldId id="2405" r:id="rId55"/>
    <p:sldId id="239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443A9-F23A-48DF-A7F1-69ACC1B2952D}" type="datetimeFigureOut">
              <a:rPr lang="en-US" smtClean="0"/>
              <a:t>29-Dec-20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C88C-95A5-4E0F-9A58-E5C8FBF954FD}" type="slidenum">
              <a:rPr lang="en-US" smtClean="0"/>
              <a:t>‹#›</a:t>
            </a:fld>
            <a:endParaRPr lang="en-US"/>
          </a:p>
        </p:txBody>
      </p:sp>
    </p:spTree>
    <p:extLst>
      <p:ext uri="{BB962C8B-B14F-4D97-AF65-F5344CB8AC3E}">
        <p14:creationId xmlns:p14="http://schemas.microsoft.com/office/powerpoint/2010/main" val="384533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31</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33</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\begin{</a:t>
            </a:r>
            <a:r>
              <a:rPr lang="en-US" dirty="0" err="1"/>
              <a:t>bmatrix</a:t>
            </a:r>
            <a:r>
              <a:rPr lang="en-US" dirty="0"/>
              <a:t>}\</a:t>
            </a:r>
            <a:r>
              <a:rPr lang="en-US" dirty="0" err="1"/>
              <a:t>widetilde</a:t>
            </a:r>
            <a:r>
              <a:rPr lang="en-US" dirty="0"/>
              <a:t>{u}</a:t>
            </a:r>
          </a:p>
          <a:p>
            <a:r>
              <a:rPr lang="en-US" dirty="0"/>
              <a:t>\\ \</a:t>
            </a:r>
            <a:r>
              <a:rPr lang="en-US" dirty="0" err="1"/>
              <a:t>widetilde</a:t>
            </a:r>
            <a:r>
              <a:rPr lang="en-US" dirty="0"/>
              <a:t>{v}</a:t>
            </a:r>
          </a:p>
          <a:p>
            <a:r>
              <a:rPr lang="en-US" dirty="0"/>
              <a:t>\\\widetilde{w}</a:t>
            </a:r>
          </a:p>
          <a:p>
            <a:endParaRPr lang="en-US" dirty="0"/>
          </a:p>
          <a:p>
            <a:r>
              <a:rPr lang="en-US" dirty="0"/>
              <a:t>\end{</a:t>
            </a:r>
            <a:r>
              <a:rPr lang="en-US" dirty="0" err="1"/>
              <a:t>bmatrix</a:t>
            </a:r>
            <a:r>
              <a:rPr lang="en-US" dirty="0"/>
              <a:t>}</a:t>
            </a:r>
          </a:p>
          <a:p>
            <a:endParaRPr lang="en-US" dirty="0"/>
          </a:p>
          <a:p>
            <a:r>
              <a:rPr lang="en-US" dirty="0"/>
              <a:t>=</a:t>
            </a:r>
          </a:p>
          <a:p>
            <a:r>
              <a:rPr lang="en-US" dirty="0"/>
              <a:t>K^{-1}</a:t>
            </a:r>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r>
              <a:rPr lang="en-US" dirty="0"/>
              <a:t> = </a:t>
            </a:r>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r>
              <a:rPr lang="en-US" dirty="0"/>
              <a:t>\\</a:t>
            </a:r>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dirty="0"/>
              <a:t>-RC</a:t>
            </a:r>
          </a:p>
          <a:p>
            <a:endParaRPr lang="en-US" dirty="0"/>
          </a:p>
          <a:p>
            <a:r>
              <a:rPr lang="en-US" dirty="0"/>
              <a:t>=</a:t>
            </a:r>
          </a:p>
          <a:p>
            <a:endParaRPr lang="en-US" dirty="0"/>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a:t>+t</a:t>
            </a:r>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34</a:t>
            </a:fld>
            <a:endParaRPr lang="en-US"/>
          </a:p>
        </p:txBody>
      </p:sp>
    </p:spTree>
    <p:extLst>
      <p:ext uri="{BB962C8B-B14F-4D97-AF65-F5344CB8AC3E}">
        <p14:creationId xmlns:p14="http://schemas.microsoft.com/office/powerpoint/2010/main" val="267727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43</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4761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51</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310231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21</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22</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23</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24</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27</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28</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29-Dec-20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29-Dec-20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29-Dec-20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29-Dec-20</a:t>
            </a:fld>
            <a:endParaRPr lang="en-US"/>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iismath.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7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40.png"/><Relationship Id="rId7" Type="http://schemas.openxmlformats.org/officeDocument/2006/relationships/image" Target="../media/image18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8.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27.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13" Type="http://schemas.openxmlformats.org/officeDocument/2006/relationships/image" Target="../media/image35.png"/><Relationship Id="rId3"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33.png"/><Relationship Id="rId5" Type="http://schemas.openxmlformats.org/officeDocument/2006/relationships/image" Target="../media/image31.gif"/><Relationship Id="rId10" Type="http://schemas.openxmlformats.org/officeDocument/2006/relationships/image" Target="../media/image32.png"/><Relationship Id="rId4" Type="http://schemas.openxmlformats.org/officeDocument/2006/relationships/image" Target="../media/image30.gif"/><Relationship Id="rId9" Type="http://schemas.openxmlformats.org/officeDocument/2006/relationships/image" Target="../media/image170.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2.gif"/><Relationship Id="rId7" Type="http://schemas.openxmlformats.org/officeDocument/2006/relationships/image" Target="../media/image38.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gif"/><Relationship Id="rId11" Type="http://schemas.openxmlformats.org/officeDocument/2006/relationships/image" Target="../media/image43.png"/><Relationship Id="rId5" Type="http://schemas.openxmlformats.org/officeDocument/2006/relationships/image" Target="../media/image30.gif"/><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2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7.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6.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2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3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gif"/><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8.gif"/></Relationships>
</file>

<file path=ppt/slides/_rels/slide34.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5" Type="http://schemas.openxmlformats.org/officeDocument/2006/relationships/image" Target="../media/image550.png"/><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3.gif"/><Relationship Id="rId4" Type="http://schemas.openxmlformats.org/officeDocument/2006/relationships/image" Target="../media/image62.gif"/></Relationships>
</file>

<file path=ppt/slides/_rels/slide44.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65.jpe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tags" Target="../tags/tag10.xml"/><Relationship Id="rId7" Type="http://schemas.openxmlformats.org/officeDocument/2006/relationships/image" Target="../media/image66.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5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9.jpeg"/></Relationships>
</file>

<file path=ppt/slides/_rels/slide52.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73.png"/><Relationship Id="rId4" Type="http://schemas.openxmlformats.org/officeDocument/2006/relationships/hyperlink" Target="http://www.vision.caltech.edu/bouguetj/calib_doc/htmls/exampl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0.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a:xfrm>
            <a:off x="1828800" y="5392132"/>
            <a:ext cx="8534400" cy="1465868"/>
          </a:xfrm>
        </p:spPr>
        <p:txBody>
          <a:bodyPr/>
          <a:lstStyle/>
          <a:p>
            <a:endParaRPr lang="en-US" dirty="0"/>
          </a:p>
        </p:txBody>
      </p:sp>
      <p:pic>
        <p:nvPicPr>
          <p:cNvPr id="5" name="Picture 4" descr="A view of a city&#10;&#10;Description automatically generated">
            <a:extLst>
              <a:ext uri="{FF2B5EF4-FFF2-40B4-BE49-F238E27FC236}">
                <a16:creationId xmlns:a16="http://schemas.microsoft.com/office/drawing/2014/main" id="{EDDF213C-3EFD-4058-9BDC-BA3150E2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447" y="868497"/>
            <a:ext cx="6601905" cy="4951429"/>
          </a:xfrm>
          <a:prstGeom prst="rect">
            <a:avLst/>
          </a:prstGeom>
        </p:spPr>
      </p:pic>
      <p:sp>
        <p:nvSpPr>
          <p:cNvPr id="6" name="Subtitle 2">
            <a:extLst>
              <a:ext uri="{FF2B5EF4-FFF2-40B4-BE49-F238E27FC236}">
                <a16:creationId xmlns:a16="http://schemas.microsoft.com/office/drawing/2014/main" id="{E0416501-1A19-41E3-9E46-859F1DE7D385}"/>
              </a:ext>
            </a:extLst>
          </p:cNvPr>
          <p:cNvSpPr txBox="1">
            <a:spLocks/>
          </p:cNvSpPr>
          <p:nvPr/>
        </p:nvSpPr>
        <p:spPr>
          <a:xfrm>
            <a:off x="1727199" y="5819925"/>
            <a:ext cx="8534400" cy="886407"/>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Yoni Chechik</a:t>
            </a:r>
          </a:p>
          <a:p>
            <a:r>
              <a:rPr lang="en-US" dirty="0">
                <a:hlinkClick r:id="rId3"/>
              </a:rPr>
              <a:t>www.AIisMath.com</a:t>
            </a:r>
            <a:endParaRPr lang="en-US" dirty="0"/>
          </a:p>
          <a:p>
            <a:endParaRPr lang="en-US" dirty="0"/>
          </a:p>
        </p:txBody>
      </p:sp>
    </p:spTree>
    <p:extLst>
      <p:ext uri="{BB962C8B-B14F-4D97-AF65-F5344CB8AC3E}">
        <p14:creationId xmlns:p14="http://schemas.microsoft.com/office/powerpoint/2010/main" val="47983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b="1" dirty="0"/>
                  <a:t>We are given a point in world coordinates and we transform it to the camera coordinate system: </a:t>
                </a:r>
                <a14:m>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𝒘𝒐𝒓𝒍𝒅</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𝒄𝒂𝒎𝒆𝒓𝒂</m:t>
                        </m:r>
                      </m:sub>
                    </m:sSub>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31" t="-959"/>
                </a:stretch>
              </a:blipFill>
            </p:spPr>
            <p:txBody>
              <a:bodyPr/>
              <a:lstStyle/>
              <a:p>
                <a:r>
                  <a:rPr lang="en-US">
                    <a:noFill/>
                  </a:rPr>
                  <a:t> </a:t>
                </a:r>
              </a:p>
            </p:txBody>
          </p:sp>
        </mc:Fallback>
      </mc:AlternateContent>
    </p:spTree>
    <p:extLst>
      <p:ext uri="{BB962C8B-B14F-4D97-AF65-F5344CB8AC3E}">
        <p14:creationId xmlns:p14="http://schemas.microsoft.com/office/powerpoint/2010/main" val="129183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739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highlight>
                      <a:srgbClr val="FFFF00"/>
                    </a:highlight>
                  </a:rPr>
                  <a:t>How to represent </a:t>
                </a:r>
                <a14:m>
                  <m:oMath xmlns:m="http://schemas.openxmlformats.org/officeDocument/2006/math">
                    <m:sSub>
                      <m:sSubPr>
                        <m:ctrlPr>
                          <a:rPr lang="en-US" b="0" i="1" smtClean="0">
                            <a:highlight>
                              <a:srgbClr val="FFFF00"/>
                            </a:highlight>
                            <a:latin typeface="Cambria Math" panose="02040503050406030204" pitchFamily="18" charset="0"/>
                          </a:rPr>
                        </m:ctrlPr>
                      </m:sSubPr>
                      <m:e>
                        <m:r>
                          <a:rPr lang="en-US" b="0" i="1" smtClean="0">
                            <a:highlight>
                              <a:srgbClr val="FFFF00"/>
                            </a:highlight>
                            <a:latin typeface="Cambria Math" panose="02040503050406030204" pitchFamily="18" charset="0"/>
                          </a:rPr>
                          <m:t>𝑋</m:t>
                        </m:r>
                      </m:e>
                      <m:sub>
                        <m:r>
                          <a:rPr lang="en-US" b="0" i="1" smtClean="0">
                            <a:highlight>
                              <a:srgbClr val="FFFF00"/>
                            </a:highlight>
                            <a:latin typeface="Cambria Math" panose="02040503050406030204" pitchFamily="18" charset="0"/>
                          </a:rPr>
                          <m:t>𝐴</m:t>
                        </m:r>
                      </m:sub>
                    </m:sSub>
                  </m:oMath>
                </a14:m>
                <a:r>
                  <a:rPr lang="en-US" dirty="0">
                    <a:highlight>
                      <a:srgbClr val="FFFF00"/>
                    </a:highlight>
                  </a:rPr>
                  <a:t> in coordinate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161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1999"/>
                <a:ext cx="11785600" cy="2392099"/>
              </a:xfrm>
            </p:spPr>
            <p:txBody>
              <a:bodyPr>
                <a:normAutofit/>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1999"/>
                <a:ext cx="11785600" cy="2392099"/>
              </a:xfrm>
              <a:blipFill>
                <a:blip r:embed="rId2"/>
                <a:stretch>
                  <a:fillRect l="-931" t="-2296"/>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687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950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Tree>
    <p:extLst>
      <p:ext uri="{BB962C8B-B14F-4D97-AF65-F5344CB8AC3E}">
        <p14:creationId xmlns:p14="http://schemas.microsoft.com/office/powerpoint/2010/main" val="202100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518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4997962-64A9-4050-AAF6-99F87186495C}"/>
                  </a:ext>
                </a:extLst>
              </p:cNvPr>
              <p:cNvSpPr txBox="1"/>
              <p:nvPr/>
            </p:nvSpPr>
            <p:spPr>
              <a:xfrm>
                <a:off x="8021420" y="4820644"/>
                <a:ext cx="1945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r>
                        <a:rPr lang="en-US" b="0" i="1" dirty="0" smtClean="0">
                          <a:latin typeface="Cambria Math" panose="02040503050406030204" pitchFamily="18" charset="0"/>
                        </a:rPr>
                        <m:t>𝑅</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B4997962-64A9-4050-AAF6-99F87186495C}"/>
                  </a:ext>
                </a:extLst>
              </p:cNvPr>
              <p:cNvSpPr txBox="1">
                <a:spLocks noRot="1" noChangeAspect="1" noMove="1" noResize="1" noEditPoints="1" noAdjustHandles="1" noChangeArrowheads="1" noChangeShapeType="1" noTextEdit="1"/>
              </p:cNvSpPr>
              <p:nvPr/>
            </p:nvSpPr>
            <p:spPr>
              <a:xfrm>
                <a:off x="8021420" y="4820644"/>
                <a:ext cx="194553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126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2">
            <a:extLst>
              <a:ext uri="{FF2B5EF4-FFF2-40B4-BE49-F238E27FC236}">
                <a16:creationId xmlns:a16="http://schemas.microsoft.com/office/drawing/2014/main" id="{4FB4CBAD-131D-4EA7-B124-5EF953338E5D}"/>
              </a:ext>
            </a:extLst>
          </p:cNvPr>
          <p:cNvSpPr/>
          <p:nvPr/>
        </p:nvSpPr>
        <p:spPr>
          <a:xfrm>
            <a:off x="4767308" y="5684670"/>
            <a:ext cx="2654423" cy="9380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079141" y="1711173"/>
            <a:ext cx="4191000" cy="106753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203200" y="762000"/>
                <a:ext cx="11785600" cy="6096000"/>
              </a:xfrm>
            </p:spPr>
            <p:txBody>
              <a:bodyPr>
                <a:normAutofit/>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r>
                  <a:rPr lang="en-US" dirty="0"/>
                  <a:t>In OpenCV they do a different transformation that first does a rotation and then translation: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groupCh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𝑅</m:t>
                                </m:r>
                              </m:e>
                              <m:e>
                                <m:r>
                                  <a:rPr lang="en-US" b="0" i="1" smtClean="0">
                                    <a:latin typeface="Cambria Math" panose="02040503050406030204" pitchFamily="18" charset="0"/>
                                  </a:rPr>
                                  <m:t>𝑡</m:t>
                                </m:r>
                              </m:e>
                            </m:mr>
                            <m:mr>
                              <m:e>
                                <m:r>
                                  <a:rPr lang="en-US" b="0" i="1" smtClean="0">
                                    <a:latin typeface="Cambria Math" panose="02040503050406030204" pitchFamily="18" charset="0"/>
                                  </a:rPr>
                                  <m:t>0</m:t>
                                </m:r>
                              </m:e>
                              <m:e>
                                <m:r>
                                  <a:rPr lang="en-US" i="1">
                                    <a:latin typeface="Cambria Math"/>
                                  </a:rPr>
                                  <m:t>1</m:t>
                                </m:r>
                              </m:e>
                            </m:mr>
                          </m:m>
                        </m:e>
                      </m:d>
                      <m:sSub>
                        <m:sSubPr>
                          <m:ctrlPr>
                            <a:rPr lang="en-US" i="1">
                              <a:latin typeface="Cambria Math" panose="02040503050406030204" pitchFamily="18" charset="0"/>
                            </a:rPr>
                          </m:ctrlPr>
                        </m:sSubPr>
                        <m:e>
                          <m:r>
                            <a:rPr lang="en-US" i="1">
                              <a:latin typeface="Cambria Math"/>
                            </a:rPr>
                            <m:t>𝑋</m:t>
                          </m:r>
                        </m:e>
                        <m:sub>
                          <m:r>
                            <a:rPr lang="en-US" i="1">
                              <a:latin typeface="Cambria Math"/>
                            </a:rPr>
                            <m:t>𝑤</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03200" y="762000"/>
                <a:ext cx="11785600" cy="6096000"/>
              </a:xfrm>
              <a:blipFill>
                <a:blip r:embed="rId2"/>
                <a:stretch>
                  <a:fillRect l="-931"/>
                </a:stretch>
              </a:blipFill>
            </p:spPr>
            <p:txBody>
              <a:bodyPr/>
              <a:lstStyle/>
              <a:p>
                <a:r>
                  <a:rPr lang="en-US">
                    <a:noFill/>
                  </a:rPr>
                  <a:t> </a:t>
                </a:r>
              </a:p>
            </p:txBody>
          </p:sp>
        </mc:Fallback>
      </mc:AlternateContent>
    </p:spTree>
    <p:extLst>
      <p:ext uri="{BB962C8B-B14F-4D97-AF65-F5344CB8AC3E}">
        <p14:creationId xmlns:p14="http://schemas.microsoft.com/office/powerpoint/2010/main" val="10070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b="1" dirty="0"/>
              <a:t>Perspective projection</a:t>
            </a:r>
          </a:p>
          <a:p>
            <a:r>
              <a:rPr lang="en-US" dirty="0"/>
              <a:t>Camera </a:t>
            </a:r>
            <a:r>
              <a:rPr lang="en-US"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411565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658667" y="3143479"/>
            <a:ext cx="2476741"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m:rPr>
                          <m:nor/>
                        </m:rPr>
                        <a:rPr lang="en-US" dirty="0"/>
                        <m:t>Recap</m:t>
                      </m:r>
                      <m:r>
                        <m:rPr>
                          <m:nor/>
                        </m:rPr>
                        <a:rPr lang="en-US" dirty="0"/>
                        <m:t>: </m:t>
                      </m:r>
                      <m:r>
                        <m:rPr>
                          <m:nor/>
                        </m:rPr>
                        <a:rPr lang="en-US" dirty="0"/>
                        <m:t>perspective</m:t>
                      </m:r>
                      <m:r>
                        <m:rPr>
                          <m:nor/>
                        </m:rPr>
                        <a:rPr lang="en-US" dirty="0"/>
                        <m:t> </m:t>
                      </m:r>
                      <m:r>
                        <m:rPr>
                          <m:nor/>
                        </m:rPr>
                        <a:rPr lang="en-US" dirty="0"/>
                        <m:t>projection</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𝒘𝒐𝒓𝒍𝒅</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𝒄𝒂𝒎𝒆𝒓𝒂</m:t>
                        </m:r>
                      </m:sub>
                    </m:sSub>
                  </m:oMath>
                </a14:m>
                <a:r>
                  <a:rPr lang="en-US" b="1" dirty="0">
                    <a:solidFill>
                      <a:prstClr val="black"/>
                    </a:solidFill>
                  </a:rPr>
                  <a:t> Done.</a:t>
                </a:r>
              </a:p>
              <a:p>
                <a:r>
                  <a:rPr lang="en-US" dirty="0">
                    <a:solidFill>
                      <a:prstClr val="black"/>
                    </a:solidFill>
                  </a:rPr>
                  <a:t>Now: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𝑂</m:t>
                        </m:r>
                      </m:e>
                      <m:sub>
                        <m:r>
                          <a:rPr lang="en-US" b="0" i="1" smtClean="0">
                            <a:solidFill>
                              <a:prstClr val="black"/>
                            </a:solidFill>
                            <a:latin typeface="Cambria Math" panose="02040503050406030204" pitchFamily="18" charset="0"/>
                          </a:rPr>
                          <m:t>𝑐𝑎𝑚𝑒𝑟𝑎</m:t>
                        </m:r>
                      </m:sub>
                    </m:sSub>
                    <m:r>
                      <a:rPr lang="en-US" b="0" i="1" smtClean="0">
                        <a:solidFill>
                          <a:prstClr val="black"/>
                        </a:solidFill>
                        <a:latin typeface="Cambria Math" panose="02040503050406030204" pitchFamily="18" charset="0"/>
                      </a:rPr>
                      <m:t>→</m:t>
                    </m:r>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𝑂</m:t>
                        </m:r>
                      </m:e>
                      <m:sub>
                        <m:r>
                          <a:rPr lang="en-US" b="0" i="1" smtClean="0">
                            <a:solidFill>
                              <a:prstClr val="black"/>
                            </a:solidFill>
                            <a:latin typeface="Cambria Math" panose="02040503050406030204" pitchFamily="18" charset="0"/>
                          </a:rPr>
                          <m:t>𝑛𝑜𝑟𝑚</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𝑖𝑚𝑎𝑔𝑒</m:t>
                        </m:r>
                      </m:sub>
                    </m:sSub>
                    <m:r>
                      <a:rPr lang="en-US" b="0" i="1" smtClean="0">
                        <a:solidFill>
                          <a:prstClr val="black"/>
                        </a:solidFill>
                        <a:latin typeface="Cambria Math" panose="02040503050406030204" pitchFamily="18" charset="0"/>
                      </a:rPr>
                      <m:t> </m:t>
                    </m:r>
                  </m:oMath>
                </a14:m>
                <a:r>
                  <a:rPr lang="en-US" dirty="0">
                    <a:solidFill>
                      <a:prstClr val="black"/>
                    </a:solidFill>
                  </a:rPr>
                  <a:t>(already saw this: 3D -&gt; 2D perspective projection)</a:t>
                </a:r>
              </a:p>
              <a:p>
                <a:endParaRPr lang="en-US" b="1" dirty="0">
                  <a:solidFill>
                    <a:prstClr val="black"/>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sp>
        <p:nvSpPr>
          <p:cNvPr id="4" name="Line"/>
          <p:cNvSpPr/>
          <p:nvPr/>
        </p:nvSpPr>
        <p:spPr>
          <a:xfrm>
            <a:off x="3052900" y="4256694"/>
            <a:ext cx="1496348" cy="2832"/>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4"/>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a:off x="3066293" y="4261157"/>
            <a:ext cx="0" cy="609365"/>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H="1">
            <a:off x="4935142" y="2612136"/>
            <a:ext cx="259657" cy="229120"/>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5206134" y="2614969"/>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5"/>
          <a:stretch>
            <a:fillRect/>
          </a:stretch>
        </p:blipFill>
        <p:spPr>
          <a:xfrm>
            <a:off x="5138432" y="3498246"/>
            <a:ext cx="187524" cy="151805"/>
          </a:xfrm>
          <a:prstGeom prst="rect">
            <a:avLst/>
          </a:prstGeom>
          <a:ln w="12700">
            <a:miter lim="400000"/>
          </a:ln>
        </p:spPr>
      </p:pic>
      <p:sp>
        <p:nvSpPr>
          <p:cNvPr id="19" name="image point"/>
          <p:cNvSpPr txBox="1"/>
          <p:nvPr/>
        </p:nvSpPr>
        <p:spPr>
          <a:xfrm>
            <a:off x="5313936" y="3498721"/>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cxnSpLocks/>
            <a:endCxn id="4" idx="0"/>
          </p:cNvCxnSpPr>
          <p:nvPr/>
        </p:nvCxnSpPr>
        <p:spPr>
          <a:xfrm flipH="1">
            <a:off x="3052900" y="1917116"/>
            <a:ext cx="5931936"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H="1">
            <a:off x="2805333" y="4245341"/>
            <a:ext cx="265471" cy="255849"/>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6"/>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7"/>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8"/>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5156491" y="2231826"/>
                <a:ext cx="1247101"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156491" y="2231826"/>
                <a:ext cx="1247101" cy="471540"/>
              </a:xfrm>
              <a:prstGeom prst="rect">
                <a:avLst/>
              </a:prstGeom>
              <a:blipFill>
                <a:blip r:embed="rId9"/>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a:off x="4956049" y="4252453"/>
            <a:ext cx="11337" cy="58335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H="1">
            <a:off x="4595758" y="4236635"/>
            <a:ext cx="364803" cy="281655"/>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938880-4731-4334-A6C9-28C4B4E4714C}"/>
                  </a:ext>
                </a:extLst>
              </p:cNvPr>
              <p:cNvSpPr txBox="1"/>
              <p:nvPr/>
            </p:nvSpPr>
            <p:spPr>
              <a:xfrm>
                <a:off x="3539982" y="5280486"/>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31938880-4731-4334-A6C9-28C4B4E4714C}"/>
                  </a:ext>
                </a:extLst>
              </p:cNvPr>
              <p:cNvSpPr txBox="1">
                <a:spLocks noRot="1" noChangeAspect="1" noMove="1" noResize="1" noEditPoints="1" noAdjustHandles="1" noChangeArrowheads="1" noChangeShapeType="1" noTextEdit="1"/>
              </p:cNvSpPr>
              <p:nvPr/>
            </p:nvSpPr>
            <p:spPr>
              <a:xfrm>
                <a:off x="3539982" y="5280486"/>
                <a:ext cx="32993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C4BFCA1-574D-47B9-9D5D-32119A13A1DC}"/>
                  </a:ext>
                </a:extLst>
              </p:cNvPr>
              <p:cNvSpPr txBox="1"/>
              <p:nvPr/>
            </p:nvSpPr>
            <p:spPr>
              <a:xfrm>
                <a:off x="2498872" y="4150774"/>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3" name="TextBox 32">
                <a:extLst>
                  <a:ext uri="{FF2B5EF4-FFF2-40B4-BE49-F238E27FC236}">
                    <a16:creationId xmlns:a16="http://schemas.microsoft.com/office/drawing/2014/main" id="{8C4BFCA1-574D-47B9-9D5D-32119A13A1DC}"/>
                  </a:ext>
                </a:extLst>
              </p:cNvPr>
              <p:cNvSpPr txBox="1">
                <a:spLocks noRot="1" noChangeAspect="1" noMove="1" noResize="1" noEditPoints="1" noAdjustHandles="1" noChangeArrowheads="1" noChangeShapeType="1" noTextEdit="1"/>
              </p:cNvSpPr>
              <p:nvPr/>
            </p:nvSpPr>
            <p:spPr>
              <a:xfrm>
                <a:off x="2498872" y="4150774"/>
                <a:ext cx="329938"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505810F-0098-464E-A57F-408F683DA414}"/>
                  </a:ext>
                </a:extLst>
              </p:cNvPr>
              <p:cNvSpPr txBox="1"/>
              <p:nvPr/>
            </p:nvSpPr>
            <p:spPr>
              <a:xfrm flipH="1">
                <a:off x="4596203" y="446513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4" name="TextBox 33">
                <a:extLst>
                  <a:ext uri="{FF2B5EF4-FFF2-40B4-BE49-F238E27FC236}">
                    <a16:creationId xmlns:a16="http://schemas.microsoft.com/office/drawing/2014/main" id="{9505810F-0098-464E-A57F-408F683DA414}"/>
                  </a:ext>
                </a:extLst>
              </p:cNvPr>
              <p:cNvSpPr txBox="1">
                <a:spLocks noRot="1" noChangeAspect="1" noMove="1" noResize="1" noEditPoints="1" noAdjustHandles="1" noChangeArrowheads="1" noChangeShapeType="1" noTextEdit="1"/>
              </p:cNvSpPr>
              <p:nvPr/>
            </p:nvSpPr>
            <p:spPr>
              <a:xfrm flipH="1">
                <a:off x="4596203" y="4465138"/>
                <a:ext cx="45719" cy="369332"/>
              </a:xfrm>
              <a:prstGeom prst="rect">
                <a:avLst/>
              </a:prstGeom>
              <a:blipFill>
                <a:blip r:embed="rId12"/>
                <a:stretch>
                  <a:fillRect l="-85714" r="-38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F92E7F-7C0E-4402-843A-55DEBD407E7F}"/>
                  </a:ext>
                </a:extLst>
              </p:cNvPr>
              <p:cNvSpPr txBox="1"/>
              <p:nvPr/>
            </p:nvSpPr>
            <p:spPr>
              <a:xfrm>
                <a:off x="2035170" y="466629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5" name="TextBox 34">
                <a:extLst>
                  <a:ext uri="{FF2B5EF4-FFF2-40B4-BE49-F238E27FC236}">
                    <a16:creationId xmlns:a16="http://schemas.microsoft.com/office/drawing/2014/main" id="{5FF92E7F-7C0E-4402-843A-55DEBD407E7F}"/>
                  </a:ext>
                </a:extLst>
              </p:cNvPr>
              <p:cNvSpPr txBox="1">
                <a:spLocks noRot="1" noChangeAspect="1" noMove="1" noResize="1" noEditPoints="1" noAdjustHandles="1" noChangeArrowheads="1" noChangeShapeType="1" noTextEdit="1"/>
              </p:cNvSpPr>
              <p:nvPr/>
            </p:nvSpPr>
            <p:spPr>
              <a:xfrm>
                <a:off x="2035170" y="4666298"/>
                <a:ext cx="329938" cy="369332"/>
              </a:xfrm>
              <a:prstGeom prst="rect">
                <a:avLst/>
              </a:prstGeom>
              <a:blipFill>
                <a:blip r:embed="rId1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F740435-32F5-4C3D-8880-DDB64145CCF2}"/>
                  </a:ext>
                </a:extLst>
              </p:cNvPr>
              <p:cNvSpPr txBox="1"/>
              <p:nvPr/>
            </p:nvSpPr>
            <p:spPr>
              <a:xfrm>
                <a:off x="2753035" y="4583452"/>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F740435-32F5-4C3D-8880-DDB64145CCF2}"/>
                  </a:ext>
                </a:extLst>
              </p:cNvPr>
              <p:cNvSpPr txBox="1">
                <a:spLocks noRot="1" noChangeAspect="1" noMove="1" noResize="1" noEditPoints="1" noAdjustHandles="1" noChangeArrowheads="1" noChangeShapeType="1" noTextEdit="1"/>
              </p:cNvSpPr>
              <p:nvPr/>
            </p:nvSpPr>
            <p:spPr>
              <a:xfrm>
                <a:off x="2753035" y="4583452"/>
                <a:ext cx="329938"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A52258E-CF72-4DED-A584-9547653DC6F8}"/>
                  </a:ext>
                </a:extLst>
              </p:cNvPr>
              <p:cNvSpPr txBox="1"/>
              <p:nvPr/>
            </p:nvSpPr>
            <p:spPr>
              <a:xfrm>
                <a:off x="4714442" y="453747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7" name="TextBox 36">
                <a:extLst>
                  <a:ext uri="{FF2B5EF4-FFF2-40B4-BE49-F238E27FC236}">
                    <a16:creationId xmlns:a16="http://schemas.microsoft.com/office/drawing/2014/main" id="{4A52258E-CF72-4DED-A584-9547653DC6F8}"/>
                  </a:ext>
                </a:extLst>
              </p:cNvPr>
              <p:cNvSpPr txBox="1">
                <a:spLocks noRot="1" noChangeAspect="1" noMove="1" noResize="1" noEditPoints="1" noAdjustHandles="1" noChangeArrowheads="1" noChangeShapeType="1" noTextEdit="1"/>
              </p:cNvSpPr>
              <p:nvPr/>
            </p:nvSpPr>
            <p:spPr>
              <a:xfrm>
                <a:off x="4714442" y="4537470"/>
                <a:ext cx="329938" cy="369332"/>
              </a:xfrm>
              <a:prstGeom prst="rect">
                <a:avLst/>
              </a:prstGeom>
              <a:blipFill>
                <a:blip r:embed="rId1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5852603-1254-43D2-B10F-6D84DF1D97B1}"/>
                  </a:ext>
                </a:extLst>
              </p:cNvPr>
              <p:cNvSpPr txBox="1"/>
              <p:nvPr/>
            </p:nvSpPr>
            <p:spPr>
              <a:xfrm>
                <a:off x="1623305" y="439422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8" name="TextBox 37">
                <a:extLst>
                  <a:ext uri="{FF2B5EF4-FFF2-40B4-BE49-F238E27FC236}">
                    <a16:creationId xmlns:a16="http://schemas.microsoft.com/office/drawing/2014/main" id="{05852603-1254-43D2-B10F-6D84DF1D97B1}"/>
                  </a:ext>
                </a:extLst>
              </p:cNvPr>
              <p:cNvSpPr txBox="1">
                <a:spLocks noRot="1" noChangeAspect="1" noMove="1" noResize="1" noEditPoints="1" noAdjustHandles="1" noChangeArrowheads="1" noChangeShapeType="1" noTextEdit="1"/>
              </p:cNvSpPr>
              <p:nvPr/>
            </p:nvSpPr>
            <p:spPr>
              <a:xfrm>
                <a:off x="1623305" y="4394220"/>
                <a:ext cx="32993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D50C08-87DF-4138-A10A-E0248D5C69D7}"/>
                  </a:ext>
                </a:extLst>
              </p:cNvPr>
              <p:cNvSpPr txBox="1"/>
              <p:nvPr/>
            </p:nvSpPr>
            <p:spPr>
              <a:xfrm>
                <a:off x="9869883" y="416813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9" name="TextBox 38">
                <a:extLst>
                  <a:ext uri="{FF2B5EF4-FFF2-40B4-BE49-F238E27FC236}">
                    <a16:creationId xmlns:a16="http://schemas.microsoft.com/office/drawing/2014/main" id="{12D50C08-87DF-4138-A10A-E0248D5C69D7}"/>
                  </a:ext>
                </a:extLst>
              </p:cNvPr>
              <p:cNvSpPr txBox="1">
                <a:spLocks noRot="1" noChangeAspect="1" noMove="1" noResize="1" noEditPoints="1" noAdjustHandles="1" noChangeArrowheads="1" noChangeShapeType="1" noTextEdit="1"/>
              </p:cNvSpPr>
              <p:nvPr/>
            </p:nvSpPr>
            <p:spPr>
              <a:xfrm>
                <a:off x="9869883" y="4168138"/>
                <a:ext cx="32993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D7CBC27-86AE-4B20-BCCC-0E8C03FA9666}"/>
                  </a:ext>
                </a:extLst>
              </p:cNvPr>
              <p:cNvSpPr txBox="1"/>
              <p:nvPr/>
            </p:nvSpPr>
            <p:spPr>
              <a:xfrm>
                <a:off x="4826553" y="243520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40" name="TextBox 39">
                <a:extLst>
                  <a:ext uri="{FF2B5EF4-FFF2-40B4-BE49-F238E27FC236}">
                    <a16:creationId xmlns:a16="http://schemas.microsoft.com/office/drawing/2014/main" id="{0D7CBC27-86AE-4B20-BCCC-0E8C03FA9666}"/>
                  </a:ext>
                </a:extLst>
              </p:cNvPr>
              <p:cNvSpPr txBox="1">
                <a:spLocks noRot="1" noChangeAspect="1" noMove="1" noResize="1" noEditPoints="1" noAdjustHandles="1" noChangeArrowheads="1" noChangeShapeType="1" noTextEdit="1"/>
              </p:cNvSpPr>
              <p:nvPr/>
            </p:nvSpPr>
            <p:spPr>
              <a:xfrm>
                <a:off x="4826553" y="2435201"/>
                <a:ext cx="329938"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CC53A9-FB00-40D9-B81C-05E1E53A58B7}"/>
                  </a:ext>
                </a:extLst>
              </p:cNvPr>
              <p:cNvSpPr txBox="1"/>
              <p:nvPr/>
            </p:nvSpPr>
            <p:spPr>
              <a:xfrm>
                <a:off x="5228311" y="292547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41" name="TextBox 40">
                <a:extLst>
                  <a:ext uri="{FF2B5EF4-FFF2-40B4-BE49-F238E27FC236}">
                    <a16:creationId xmlns:a16="http://schemas.microsoft.com/office/drawing/2014/main" id="{D2CC53A9-FB00-40D9-B81C-05E1E53A58B7}"/>
                  </a:ext>
                </a:extLst>
              </p:cNvPr>
              <p:cNvSpPr txBox="1">
                <a:spLocks noRot="1" noChangeAspect="1" noMove="1" noResize="1" noEditPoints="1" noAdjustHandles="1" noChangeArrowheads="1" noChangeShapeType="1" noTextEdit="1"/>
              </p:cNvSpPr>
              <p:nvPr/>
            </p:nvSpPr>
            <p:spPr>
              <a:xfrm>
                <a:off x="5228311" y="2925471"/>
                <a:ext cx="329938" cy="369332"/>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760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4190461"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3911757" y="2209801"/>
            <a:ext cx="5750856" cy="3845217"/>
            <a:chOff x="3490920" y="1500385"/>
            <a:chExt cx="7073547"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3490920" y="2799937"/>
              <a:ext cx="1752809" cy="1004684"/>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904001" y="2537008"/>
              <a:ext cx="3488893" cy="689093"/>
            </a:xfrm>
            <a:prstGeom prst="line">
              <a:avLst/>
            </a:prstGeom>
            <a:ln w="25400">
              <a:solidFill>
                <a:srgbClr val="000000"/>
              </a:solidFill>
              <a:miter lim="400000"/>
              <a:headEnd type="oval"/>
              <a:tail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a:defRPr/>
              </a:pPr>
              <a:r>
                <a:rPr sz="2400" dirty="0">
                  <a:solidFill>
                    <a:prstClr val="black"/>
                  </a:solidFill>
                  <a:latin typeface="Calibri Light" panose="020F0302020204030204"/>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sz="2400" dirty="0">
                  <a:solidFill>
                    <a:prstClr val="black"/>
                  </a:solidFill>
                  <a:latin typeface="Calibri Light" panose="020F0302020204030204"/>
                </a:rPr>
                <a:t>principal axis</a:t>
              </a:r>
            </a:p>
          </p:txBody>
        </p:sp>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3"/>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3696"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5196" y="3265528"/>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3211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211292" y="4753073"/>
                <a:ext cx="2294088" cy="441468"/>
              </a:xfrm>
              <a:prstGeom prst="rect">
                <a:avLst/>
              </a:prstGeom>
              <a:blipFill>
                <a:blip r:embed="rId9"/>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2" name="Line">
            <a:extLst>
              <a:ext uri="{FF2B5EF4-FFF2-40B4-BE49-F238E27FC236}">
                <a16:creationId xmlns:a16="http://schemas.microsoft.com/office/drawing/2014/main" id="{32BE99DE-E105-4586-9E74-8DAF1E109B52}"/>
              </a:ext>
            </a:extLst>
          </p:cNvPr>
          <p:cNvSpPr/>
          <p:nvPr/>
        </p:nvSpPr>
        <p:spPr>
          <a:xfrm flipH="1" flipV="1">
            <a:off x="6429577" y="4368527"/>
            <a:ext cx="1825" cy="339092"/>
          </a:xfrm>
          <a:prstGeom prst="line">
            <a:avLst/>
          </a:prstGeom>
          <a:ln w="38100">
            <a:solidFill>
              <a:srgbClr val="FFFF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23" name="Line">
            <a:extLst>
              <a:ext uri="{FF2B5EF4-FFF2-40B4-BE49-F238E27FC236}">
                <a16:creationId xmlns:a16="http://schemas.microsoft.com/office/drawing/2014/main" id="{B346BF0D-839B-4909-A6CA-B643E172A41F}"/>
              </a:ext>
            </a:extLst>
          </p:cNvPr>
          <p:cNvSpPr/>
          <p:nvPr/>
        </p:nvSpPr>
        <p:spPr>
          <a:xfrm flipV="1">
            <a:off x="6416345" y="4540182"/>
            <a:ext cx="306735" cy="182944"/>
          </a:xfrm>
          <a:prstGeom prst="line">
            <a:avLst/>
          </a:prstGeom>
          <a:ln w="38100">
            <a:solidFill>
              <a:srgbClr val="FFFF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2BAE4D-98BB-4071-885B-F4F4F50D3084}"/>
                  </a:ext>
                </a:extLst>
              </p:cNvPr>
              <p:cNvSpPr txBox="1"/>
              <p:nvPr/>
            </p:nvSpPr>
            <p:spPr>
              <a:xfrm>
                <a:off x="6091490" y="4306438"/>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p:txBody>
          </p:sp>
        </mc:Choice>
        <mc:Fallback xmlns="">
          <p:sp>
            <p:nvSpPr>
              <p:cNvPr id="4" name="TextBox 3">
                <a:extLst>
                  <a:ext uri="{FF2B5EF4-FFF2-40B4-BE49-F238E27FC236}">
                    <a16:creationId xmlns:a16="http://schemas.microsoft.com/office/drawing/2014/main" id="{892BAE4D-98BB-4071-885B-F4F4F50D3084}"/>
                  </a:ext>
                </a:extLst>
              </p:cNvPr>
              <p:cNvSpPr txBox="1">
                <a:spLocks noRot="1" noChangeAspect="1" noMove="1" noResize="1" noEditPoints="1" noAdjustHandles="1" noChangeArrowheads="1" noChangeShapeType="1" noTextEdit="1"/>
              </p:cNvSpPr>
              <p:nvPr/>
            </p:nvSpPr>
            <p:spPr>
              <a:xfrm>
                <a:off x="6091490" y="4306438"/>
                <a:ext cx="394639" cy="369332"/>
              </a:xfrm>
              <a:prstGeom prst="rect">
                <a:avLst/>
              </a:prstGeom>
              <a:blipFill>
                <a:blip r:embed="rId10"/>
                <a:stretch>
                  <a:fillRect r="-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F5D54FD-3EF8-42D2-AF11-6C36F8CFD85D}"/>
                  </a:ext>
                </a:extLst>
              </p:cNvPr>
              <p:cNvSpPr txBox="1"/>
              <p:nvPr/>
            </p:nvSpPr>
            <p:spPr>
              <a:xfrm>
                <a:off x="6693930" y="4281943"/>
                <a:ext cx="1050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oMath>
                  </m:oMathPara>
                </a14:m>
                <a:endParaRPr lang="en-US" dirty="0"/>
              </a:p>
            </p:txBody>
          </p:sp>
        </mc:Choice>
        <mc:Fallback xmlns="">
          <p:sp>
            <p:nvSpPr>
              <p:cNvPr id="24" name="TextBox 23">
                <a:extLst>
                  <a:ext uri="{FF2B5EF4-FFF2-40B4-BE49-F238E27FC236}">
                    <a16:creationId xmlns:a16="http://schemas.microsoft.com/office/drawing/2014/main" id="{CF5D54FD-3EF8-42D2-AF11-6C36F8CFD85D}"/>
                  </a:ext>
                </a:extLst>
              </p:cNvPr>
              <p:cNvSpPr txBox="1">
                <a:spLocks noRot="1" noChangeAspect="1" noMove="1" noResize="1" noEditPoints="1" noAdjustHandles="1" noChangeArrowheads="1" noChangeShapeType="1" noTextEdit="1"/>
              </p:cNvSpPr>
              <p:nvPr/>
            </p:nvSpPr>
            <p:spPr>
              <a:xfrm>
                <a:off x="6693930" y="4281943"/>
                <a:ext cx="105024" cy="369332"/>
              </a:xfrm>
              <a:prstGeom prst="rect">
                <a:avLst/>
              </a:prstGeom>
              <a:blipFill>
                <a:blip r:embed="rId11"/>
                <a:stretch>
                  <a:fillRect l="-5882" r="-14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A8DEA52-D1FE-4B64-8BB2-CFC1FA98E780}"/>
                  </a:ext>
                </a:extLst>
              </p:cNvPr>
              <p:cNvSpPr txBox="1"/>
              <p:nvPr/>
            </p:nvSpPr>
            <p:spPr>
              <a:xfrm>
                <a:off x="9016221" y="4486561"/>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25" name="TextBox 24">
                <a:extLst>
                  <a:ext uri="{FF2B5EF4-FFF2-40B4-BE49-F238E27FC236}">
                    <a16:creationId xmlns:a16="http://schemas.microsoft.com/office/drawing/2014/main" id="{3A8DEA52-D1FE-4B64-8BB2-CFC1FA98E780}"/>
                  </a:ext>
                </a:extLst>
              </p:cNvPr>
              <p:cNvSpPr txBox="1">
                <a:spLocks noRot="1" noChangeAspect="1" noMove="1" noResize="1" noEditPoints="1" noAdjustHandles="1" noChangeArrowheads="1" noChangeShapeType="1" noTextEdit="1"/>
              </p:cNvSpPr>
              <p:nvPr/>
            </p:nvSpPr>
            <p:spPr>
              <a:xfrm>
                <a:off x="9016221" y="4486561"/>
                <a:ext cx="394639" cy="369332"/>
              </a:xfrm>
              <a:prstGeom prst="rect">
                <a:avLst/>
              </a:prstGeom>
              <a:blipFill>
                <a:blip r:embed="rId12"/>
                <a:stretch>
                  <a:fillRect r="-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0B3D6EE-CAA5-4F02-B3F6-C087845E3E0C}"/>
                  </a:ext>
                </a:extLst>
              </p:cNvPr>
              <p:cNvSpPr txBox="1"/>
              <p:nvPr/>
            </p:nvSpPr>
            <p:spPr>
              <a:xfrm>
                <a:off x="3911757" y="2209801"/>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26" name="TextBox 25">
                <a:extLst>
                  <a:ext uri="{FF2B5EF4-FFF2-40B4-BE49-F238E27FC236}">
                    <a16:creationId xmlns:a16="http://schemas.microsoft.com/office/drawing/2014/main" id="{20B3D6EE-CAA5-4F02-B3F6-C087845E3E0C}"/>
                  </a:ext>
                </a:extLst>
              </p:cNvPr>
              <p:cNvSpPr txBox="1">
                <a:spLocks noRot="1" noChangeAspect="1" noMove="1" noResize="1" noEditPoints="1" noAdjustHandles="1" noChangeArrowheads="1" noChangeShapeType="1" noTextEdit="1"/>
              </p:cNvSpPr>
              <p:nvPr/>
            </p:nvSpPr>
            <p:spPr>
              <a:xfrm>
                <a:off x="3911757" y="2209801"/>
                <a:ext cx="394639" cy="369332"/>
              </a:xfrm>
              <a:prstGeom prst="rect">
                <a:avLst/>
              </a:prstGeom>
              <a:blipFill>
                <a:blip r:embed="rId13"/>
                <a:stretch>
                  <a:fillRect r="-125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2B212DA-6356-4FCF-B5FE-9F59121ECB0B}"/>
                  </a:ext>
                </a:extLst>
              </p:cNvPr>
              <p:cNvSpPr txBox="1"/>
              <p:nvPr/>
            </p:nvSpPr>
            <p:spPr>
              <a:xfrm>
                <a:off x="5189289" y="3296771"/>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p:txBody>
          </p:sp>
        </mc:Choice>
        <mc:Fallback xmlns="">
          <p:sp>
            <p:nvSpPr>
              <p:cNvPr id="27" name="TextBox 26">
                <a:extLst>
                  <a:ext uri="{FF2B5EF4-FFF2-40B4-BE49-F238E27FC236}">
                    <a16:creationId xmlns:a16="http://schemas.microsoft.com/office/drawing/2014/main" id="{02B212DA-6356-4FCF-B5FE-9F59121ECB0B}"/>
                  </a:ext>
                </a:extLst>
              </p:cNvPr>
              <p:cNvSpPr txBox="1">
                <a:spLocks noRot="1" noChangeAspect="1" noMove="1" noResize="1" noEditPoints="1" noAdjustHandles="1" noChangeArrowheads="1" noChangeShapeType="1" noTextEdit="1"/>
              </p:cNvSpPr>
              <p:nvPr/>
            </p:nvSpPr>
            <p:spPr>
              <a:xfrm>
                <a:off x="5189289" y="3296771"/>
                <a:ext cx="394639" cy="369332"/>
              </a:xfrm>
              <a:prstGeom prst="rect">
                <a:avLst/>
              </a:prstGeom>
              <a:blipFill>
                <a:blip r:embed="rId14"/>
                <a:stretch>
                  <a:fillRect r="-12308"/>
                </a:stretch>
              </a:blipFill>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42" name="Content Placeholder 2"/>
          <p:cNvSpPr txBox="1">
            <a:spLocks/>
          </p:cNvSpPr>
          <p:nvPr/>
        </p:nvSpPr>
        <p:spPr>
          <a:xfrm>
            <a:off x="203200" y="762000"/>
            <a:ext cx="117856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154"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
        <p:nvSpPr>
          <p:cNvPr id="31" name="Line">
            <a:extLst>
              <a:ext uri="{FF2B5EF4-FFF2-40B4-BE49-F238E27FC236}">
                <a16:creationId xmlns:a16="http://schemas.microsoft.com/office/drawing/2014/main" id="{1E7A4D45-C6A5-4492-9BD6-DB1C321885E3}"/>
              </a:ext>
            </a:extLst>
          </p:cNvPr>
          <p:cNvSpPr/>
          <p:nvPr/>
        </p:nvSpPr>
        <p:spPr>
          <a:xfrm>
            <a:off x="2973734" y="4820918"/>
            <a:ext cx="5797517" cy="1"/>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Line">
            <a:extLst>
              <a:ext uri="{FF2B5EF4-FFF2-40B4-BE49-F238E27FC236}">
                <a16:creationId xmlns:a16="http://schemas.microsoft.com/office/drawing/2014/main" id="{866AFC3E-AF82-4EC0-90D9-092D5AFEF771}"/>
              </a:ext>
            </a:extLst>
          </p:cNvPr>
          <p:cNvSpPr/>
          <p:nvPr/>
        </p:nvSpPr>
        <p:spPr>
          <a:xfrm flipH="1" flipV="1">
            <a:off x="2973735" y="3180492"/>
            <a:ext cx="1304" cy="3129009"/>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Line">
            <a:extLst>
              <a:ext uri="{FF2B5EF4-FFF2-40B4-BE49-F238E27FC236}">
                <a16:creationId xmlns:a16="http://schemas.microsoft.com/office/drawing/2014/main" id="{65C4C800-FA8B-4E56-AB7D-3BED70AB2AB9}"/>
              </a:ext>
            </a:extLst>
          </p:cNvPr>
          <p:cNvSpPr/>
          <p:nvPr/>
        </p:nvSpPr>
        <p:spPr>
          <a:xfrm flipV="1">
            <a:off x="2984827" y="3568354"/>
            <a:ext cx="4455878" cy="1252564"/>
          </a:xfrm>
          <a:prstGeom prst="line">
            <a:avLst/>
          </a:prstGeom>
          <a:ln w="127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Line">
            <a:extLst>
              <a:ext uri="{FF2B5EF4-FFF2-40B4-BE49-F238E27FC236}">
                <a16:creationId xmlns:a16="http://schemas.microsoft.com/office/drawing/2014/main" id="{60D7689D-006D-4563-B4C3-358E5C929196}"/>
              </a:ext>
            </a:extLst>
          </p:cNvPr>
          <p:cNvSpPr/>
          <p:nvPr/>
        </p:nvSpPr>
        <p:spPr>
          <a:xfrm flipV="1">
            <a:off x="6314138" y="3278549"/>
            <a:ext cx="1" cy="2598420"/>
          </a:xfrm>
          <a:prstGeom prst="line">
            <a:avLst/>
          </a:prstGeom>
          <a:ln w="50800">
            <a:solidFill>
              <a:srgbClr val="FF93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Line">
            <a:extLst>
              <a:ext uri="{FF2B5EF4-FFF2-40B4-BE49-F238E27FC236}">
                <a16:creationId xmlns:a16="http://schemas.microsoft.com/office/drawing/2014/main" id="{D95D3224-9E6C-443F-ADDE-851A0D6167C8}"/>
              </a:ext>
            </a:extLst>
          </p:cNvPr>
          <p:cNvSpPr/>
          <p:nvPr/>
        </p:nvSpPr>
        <p:spPr>
          <a:xfrm>
            <a:off x="3065004" y="5583040"/>
            <a:ext cx="4305026"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latex-image-16.pdf" descr="latex-image-16.pdf">
            <a:extLst>
              <a:ext uri="{FF2B5EF4-FFF2-40B4-BE49-F238E27FC236}">
                <a16:creationId xmlns:a16="http://schemas.microsoft.com/office/drawing/2014/main" id="{75CD0ED3-9354-450E-9D51-141DB4145E56}"/>
              </a:ext>
            </a:extLst>
          </p:cNvPr>
          <p:cNvPicPr>
            <a:picLocks noChangeAspect="1"/>
          </p:cNvPicPr>
          <p:nvPr/>
        </p:nvPicPr>
        <p:blipFill>
          <a:blip r:embed="rId4"/>
          <a:stretch>
            <a:fillRect/>
          </a:stretch>
        </p:blipFill>
        <p:spPr>
          <a:xfrm>
            <a:off x="4753514" y="5051127"/>
            <a:ext cx="110315" cy="263208"/>
          </a:xfrm>
          <a:prstGeom prst="rect">
            <a:avLst/>
          </a:prstGeom>
          <a:ln w="12700">
            <a:miter lim="400000"/>
          </a:ln>
        </p:spPr>
      </p:pic>
      <p:sp>
        <p:nvSpPr>
          <p:cNvPr id="46" name="Line">
            <a:extLst>
              <a:ext uri="{FF2B5EF4-FFF2-40B4-BE49-F238E27FC236}">
                <a16:creationId xmlns:a16="http://schemas.microsoft.com/office/drawing/2014/main" id="{4821541A-0DD2-4813-B390-56D47FD5F4E6}"/>
              </a:ext>
            </a:extLst>
          </p:cNvPr>
          <p:cNvSpPr/>
          <p:nvPr/>
        </p:nvSpPr>
        <p:spPr>
          <a:xfrm>
            <a:off x="2984431" y="3563671"/>
            <a:ext cx="4403609" cy="1"/>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Line">
            <a:extLst>
              <a:ext uri="{FF2B5EF4-FFF2-40B4-BE49-F238E27FC236}">
                <a16:creationId xmlns:a16="http://schemas.microsoft.com/office/drawing/2014/main" id="{D3FFE903-9E4F-4F4C-89C9-3E1F202DCCD6}"/>
              </a:ext>
            </a:extLst>
          </p:cNvPr>
          <p:cNvSpPr/>
          <p:nvPr/>
        </p:nvSpPr>
        <p:spPr>
          <a:xfrm>
            <a:off x="7421773" y="3638619"/>
            <a:ext cx="1" cy="1146315"/>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Line">
            <a:extLst>
              <a:ext uri="{FF2B5EF4-FFF2-40B4-BE49-F238E27FC236}">
                <a16:creationId xmlns:a16="http://schemas.microsoft.com/office/drawing/2014/main" id="{032F6E11-6511-4995-A8A2-71D0786DD0F2}"/>
              </a:ext>
            </a:extLst>
          </p:cNvPr>
          <p:cNvSpPr/>
          <p:nvPr/>
        </p:nvSpPr>
        <p:spPr>
          <a:xfrm>
            <a:off x="3033722" y="4949418"/>
            <a:ext cx="3221732"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image plane">
            <a:extLst>
              <a:ext uri="{FF2B5EF4-FFF2-40B4-BE49-F238E27FC236}">
                <a16:creationId xmlns:a16="http://schemas.microsoft.com/office/drawing/2014/main" id="{B831D7D1-CFF1-4FC6-92EB-6BEBA9B2D17B}"/>
              </a:ext>
            </a:extLst>
          </p:cNvPr>
          <p:cNvSpPr txBox="1"/>
          <p:nvPr/>
        </p:nvSpPr>
        <p:spPr>
          <a:xfrm>
            <a:off x="5467898" y="2861700"/>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50" name="Line">
            <a:extLst>
              <a:ext uri="{FF2B5EF4-FFF2-40B4-BE49-F238E27FC236}">
                <a16:creationId xmlns:a16="http://schemas.microsoft.com/office/drawing/2014/main" id="{E8168C1E-68B4-45A8-BBD8-88F9E03667EC}"/>
              </a:ext>
            </a:extLst>
          </p:cNvPr>
          <p:cNvSpPr/>
          <p:nvPr/>
        </p:nvSpPr>
        <p:spPr>
          <a:xfrm rot="5400000">
            <a:off x="6047133" y="4366585"/>
            <a:ext cx="836696" cy="0"/>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Line">
            <a:extLst>
              <a:ext uri="{FF2B5EF4-FFF2-40B4-BE49-F238E27FC236}">
                <a16:creationId xmlns:a16="http://schemas.microsoft.com/office/drawing/2014/main" id="{AB0D02AE-96FF-4FC6-8277-FCB1C159B1D7}"/>
              </a:ext>
            </a:extLst>
          </p:cNvPr>
          <p:cNvSpPr/>
          <p:nvPr/>
        </p:nvSpPr>
        <p:spPr>
          <a:xfrm>
            <a:off x="6314137" y="3891464"/>
            <a:ext cx="388373" cy="0"/>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2" name="Picture 2" descr="https://latex.codecogs.com/gif.latex?%5Cdpi%7B300%7D%20%5Cbegin%7Bbmatrix%7Dx%20%5C%5C%20y%20%5C%5C%20z%20%5Cend%7Bbmatrix%7D">
            <a:extLst>
              <a:ext uri="{FF2B5EF4-FFF2-40B4-BE49-F238E27FC236}">
                <a16:creationId xmlns:a16="http://schemas.microsoft.com/office/drawing/2014/main" id="{7B530461-B620-4C00-B13F-E22507597F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6684" y="2996654"/>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https://latex.codecogs.com/gif.latex?%5Cdpi%7B300%7D%20%5Cbegin%7Bbmatrix%7Du%20%5C%5C%20v%20%5Cend%7Bbmatrix%7D">
            <a:extLst>
              <a:ext uri="{FF2B5EF4-FFF2-40B4-BE49-F238E27FC236}">
                <a16:creationId xmlns:a16="http://schemas.microsoft.com/office/drawing/2014/main" id="{FEE52771-DDF9-4EB7-A279-A18028617D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569" y="3638619"/>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s://latex.codecogs.com/gif.latex?%5Cdpi%7B300%7D%20v">
            <a:extLst>
              <a:ext uri="{FF2B5EF4-FFF2-40B4-BE49-F238E27FC236}">
                <a16:creationId xmlns:a16="http://schemas.microsoft.com/office/drawing/2014/main" id="{3B54D200-4973-4B7C-AFC3-662EAC7A0D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324" y="4285822"/>
            <a:ext cx="161526" cy="1615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9AF5B9A-B4B0-4109-81EE-5312A4F8808D}"/>
                  </a:ext>
                </a:extLst>
              </p:cNvPr>
              <p:cNvSpPr txBox="1"/>
              <p:nvPr/>
            </p:nvSpPr>
            <p:spPr>
              <a:xfrm>
                <a:off x="2971905" y="2911964"/>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55" name="TextBox 54">
                <a:extLst>
                  <a:ext uri="{FF2B5EF4-FFF2-40B4-BE49-F238E27FC236}">
                    <a16:creationId xmlns:a16="http://schemas.microsoft.com/office/drawing/2014/main" id="{79AF5B9A-B4B0-4109-81EE-5312A4F8808D}"/>
                  </a:ext>
                </a:extLst>
              </p:cNvPr>
              <p:cNvSpPr txBox="1">
                <a:spLocks noRot="1" noChangeAspect="1" noMove="1" noResize="1" noEditPoints="1" noAdjustHandles="1" noChangeArrowheads="1" noChangeShapeType="1" noTextEdit="1"/>
              </p:cNvSpPr>
              <p:nvPr/>
            </p:nvSpPr>
            <p:spPr>
              <a:xfrm>
                <a:off x="2971905" y="2911964"/>
                <a:ext cx="394639" cy="369332"/>
              </a:xfrm>
              <a:prstGeom prst="rect">
                <a:avLst/>
              </a:prstGeom>
              <a:blipFill>
                <a:blip r:embed="rId8"/>
                <a:stretch>
                  <a:fillRect r="-125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A0E5ACE-F9B4-49AC-AAE4-92AC4C448C08}"/>
                  </a:ext>
                </a:extLst>
              </p:cNvPr>
              <p:cNvSpPr txBox="1"/>
              <p:nvPr/>
            </p:nvSpPr>
            <p:spPr>
              <a:xfrm>
                <a:off x="8553887" y="4820918"/>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56" name="TextBox 55">
                <a:extLst>
                  <a:ext uri="{FF2B5EF4-FFF2-40B4-BE49-F238E27FC236}">
                    <a16:creationId xmlns:a16="http://schemas.microsoft.com/office/drawing/2014/main" id="{1A0E5ACE-F9B4-49AC-AAE4-92AC4C448C08}"/>
                  </a:ext>
                </a:extLst>
              </p:cNvPr>
              <p:cNvSpPr txBox="1">
                <a:spLocks noRot="1" noChangeAspect="1" noMove="1" noResize="1" noEditPoints="1" noAdjustHandles="1" noChangeArrowheads="1" noChangeShapeType="1" noTextEdit="1"/>
              </p:cNvSpPr>
              <p:nvPr/>
            </p:nvSpPr>
            <p:spPr>
              <a:xfrm>
                <a:off x="8553887" y="4820918"/>
                <a:ext cx="394639" cy="369332"/>
              </a:xfrm>
              <a:prstGeom prst="rect">
                <a:avLst/>
              </a:prstGeom>
              <a:blipFill>
                <a:blip r:embed="rId9"/>
                <a:stretch>
                  <a:fillRect r="-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67A0CD9-1CD5-4F49-927B-523C2BC7045D}"/>
                  </a:ext>
                </a:extLst>
              </p:cNvPr>
              <p:cNvSpPr txBox="1"/>
              <p:nvPr/>
            </p:nvSpPr>
            <p:spPr>
              <a:xfrm>
                <a:off x="5299060" y="5561178"/>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7" name="TextBox 56">
                <a:extLst>
                  <a:ext uri="{FF2B5EF4-FFF2-40B4-BE49-F238E27FC236}">
                    <a16:creationId xmlns:a16="http://schemas.microsoft.com/office/drawing/2014/main" id="{F67A0CD9-1CD5-4F49-927B-523C2BC7045D}"/>
                  </a:ext>
                </a:extLst>
              </p:cNvPr>
              <p:cNvSpPr txBox="1">
                <a:spLocks noRot="1" noChangeAspect="1" noMove="1" noResize="1" noEditPoints="1" noAdjustHandles="1" noChangeArrowheads="1" noChangeShapeType="1" noTextEdit="1"/>
              </p:cNvSpPr>
              <p:nvPr/>
            </p:nvSpPr>
            <p:spPr>
              <a:xfrm>
                <a:off x="5299060" y="5561178"/>
                <a:ext cx="39463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1FEA65B-6B4F-4DF8-97B6-9ABB16C50E22}"/>
                  </a:ext>
                </a:extLst>
              </p:cNvPr>
              <p:cNvSpPr txBox="1"/>
              <p:nvPr/>
            </p:nvSpPr>
            <p:spPr>
              <a:xfrm>
                <a:off x="7450493" y="4132380"/>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oMath>
                  </m:oMathPara>
                </a14:m>
                <a:endParaRPr lang="en-US" dirty="0"/>
              </a:p>
            </p:txBody>
          </p:sp>
        </mc:Choice>
        <mc:Fallback xmlns="">
          <p:sp>
            <p:nvSpPr>
              <p:cNvPr id="58" name="TextBox 57">
                <a:extLst>
                  <a:ext uri="{FF2B5EF4-FFF2-40B4-BE49-F238E27FC236}">
                    <a16:creationId xmlns:a16="http://schemas.microsoft.com/office/drawing/2014/main" id="{41FEA65B-6B4F-4DF8-97B6-9ABB16C50E22}"/>
                  </a:ext>
                </a:extLst>
              </p:cNvPr>
              <p:cNvSpPr txBox="1">
                <a:spLocks noRot="1" noChangeAspect="1" noMove="1" noResize="1" noEditPoints="1" noAdjustHandles="1" noChangeArrowheads="1" noChangeShapeType="1" noTextEdit="1"/>
              </p:cNvSpPr>
              <p:nvPr/>
            </p:nvSpPr>
            <p:spPr>
              <a:xfrm>
                <a:off x="7450493" y="4132380"/>
                <a:ext cx="394639" cy="369332"/>
              </a:xfrm>
              <a:prstGeom prst="rect">
                <a:avLst/>
              </a:prstGeom>
              <a:blipFill>
                <a:blip r:embed="rId11"/>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4293087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676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245097" y="762000"/>
                <a:ext cx="10270503"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245097" y="762000"/>
                <a:ext cx="10270503" cy="5715000"/>
              </a:xfrm>
              <a:blipFill>
                <a:blip r:embed="rId3"/>
                <a:stretch>
                  <a:fillRect l="-1068"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1" y="1447801"/>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a:p>
            <a:pPr lvl="1"/>
            <a:r>
              <a:rPr lang="en-US" dirty="0"/>
              <a:t>The perspective projection matrix transforms us from the </a:t>
            </a:r>
            <a:r>
              <a:rPr lang="en-US" b="1" dirty="0"/>
              <a:t>camera coordinate system </a:t>
            </a:r>
            <a:r>
              <a:rPr lang="en-US" dirty="0"/>
              <a:t>to the </a:t>
            </a:r>
            <a:r>
              <a:rPr lang="en-US" b="1" dirty="0"/>
              <a:t>normalized image coordinate </a:t>
            </a:r>
            <a:r>
              <a:rPr lang="en-US" dirty="0"/>
              <a:t>system. </a:t>
            </a:r>
          </a:p>
          <a:p>
            <a:pPr lvl="1"/>
            <a:r>
              <a:rPr lang="en-US" dirty="0"/>
              <a:t>The intrinsic matrix transforms us from the </a:t>
            </a:r>
            <a:r>
              <a:rPr lang="en-US" b="1" dirty="0"/>
              <a:t>normalized image space</a:t>
            </a:r>
            <a:r>
              <a:rPr lang="en-US" dirty="0"/>
              <a:t> to the </a:t>
            </a:r>
            <a:r>
              <a:rPr lang="en-US" b="1" dirty="0"/>
              <a:t>image space</a:t>
            </a:r>
            <a:r>
              <a:rPr lang="en-US" dirty="0"/>
              <a:t>.</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2286000" y="4418634"/>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4610100" y="4247369"/>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1752601" y="5504670"/>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3886200" y="5485435"/>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85466"/>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b="1" dirty="0"/>
              <a:t>Camera </a:t>
            </a:r>
            <a:r>
              <a:rPr lang="en-US" b="1"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1676118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658667" y="3143479"/>
            <a:ext cx="2476741"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m:rPr>
                          <m:nor/>
                        </m:rPr>
                        <a:rPr lang="en-US" dirty="0"/>
                        <m:t>Intrinsic</m:t>
                      </m:r>
                      <m:r>
                        <m:rPr>
                          <m:nor/>
                        </m:rPr>
                        <a:rPr lang="en-US" dirty="0"/>
                        <m:t> </m:t>
                      </m:r>
                      <m:r>
                        <m:rPr>
                          <m:nor/>
                        </m:rPr>
                        <a:rPr lang="en-US" dirty="0"/>
                        <m:t>camera</m:t>
                      </m:r>
                      <m:r>
                        <m:rPr>
                          <m:nor/>
                        </m:rPr>
                        <a:rPr lang="en-US" dirty="0"/>
                        <m:t> </m:t>
                      </m:r>
                      <m:r>
                        <m:rPr>
                          <m:nor/>
                        </m:rPr>
                        <a:rPr lang="en-US" dirty="0"/>
                        <m:t>matrix</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𝑶</m:t>
                        </m:r>
                      </m:e>
                      <m:sub>
                        <m:r>
                          <a:rPr lang="en-US" b="1" i="1">
                            <a:solidFill>
                              <a:prstClr val="black"/>
                            </a:solidFill>
                            <a:latin typeface="Cambria Math" panose="02040503050406030204" pitchFamily="18" charset="0"/>
                          </a:rPr>
                          <m:t>𝒘𝒐𝒓𝒍𝒅</m:t>
                        </m:r>
                      </m:sub>
                    </m:sSub>
                    <m:r>
                      <a:rPr lang="en-US" b="1" i="1">
                        <a:solidFill>
                          <a:prstClr val="black"/>
                        </a:solidFill>
                        <a:latin typeface="Cambria Math" panose="02040503050406030204" pitchFamily="18" charset="0"/>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𝑶</m:t>
                        </m:r>
                      </m:e>
                      <m:sub>
                        <m:r>
                          <a:rPr lang="en-US" b="1" i="1">
                            <a:solidFill>
                              <a:prstClr val="black"/>
                            </a:solidFill>
                            <a:latin typeface="Cambria Math" panose="02040503050406030204" pitchFamily="18" charset="0"/>
                          </a:rPr>
                          <m:t>𝒄𝒂𝒎𝒆𝒓𝒂</m:t>
                        </m:r>
                      </m:sub>
                    </m:sSub>
                    <m:r>
                      <a:rPr lang="en-US" b="1" i="1">
                        <a:solidFill>
                          <a:prstClr val="black"/>
                        </a:solidFill>
                        <a:latin typeface="Cambria Math" panose="02040503050406030204" pitchFamily="18" charset="0"/>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𝑶</m:t>
                        </m:r>
                      </m:e>
                      <m:sub>
                        <m:r>
                          <a:rPr lang="en-US" b="1" i="1">
                            <a:solidFill>
                              <a:prstClr val="black"/>
                            </a:solidFill>
                            <a:latin typeface="Cambria Math" panose="02040503050406030204" pitchFamily="18" charset="0"/>
                          </a:rPr>
                          <m:t>𝒏𝒐𝒓𝒎</m:t>
                        </m:r>
                        <m:r>
                          <a:rPr lang="en-US" b="1" i="1">
                            <a:solidFill>
                              <a:prstClr val="black"/>
                            </a:solidFill>
                            <a:latin typeface="Cambria Math" panose="02040503050406030204" pitchFamily="18" charset="0"/>
                          </a:rPr>
                          <m:t>.  </m:t>
                        </m:r>
                        <m:r>
                          <a:rPr lang="en-US" b="1" i="1">
                            <a:solidFill>
                              <a:prstClr val="black"/>
                            </a:solidFill>
                            <a:latin typeface="Cambria Math" panose="02040503050406030204" pitchFamily="18" charset="0"/>
                          </a:rPr>
                          <m:t>𝒊𝒎𝒂𝒈𝒆</m:t>
                        </m:r>
                      </m:sub>
                    </m:sSub>
                  </m:oMath>
                </a14:m>
                <a:r>
                  <a:rPr lang="en-US" b="1" dirty="0">
                    <a:solidFill>
                      <a:prstClr val="black"/>
                    </a:solidFill>
                  </a:rPr>
                  <a:t> Done.</a:t>
                </a:r>
              </a:p>
              <a:p>
                <a:r>
                  <a:rPr lang="en-US" dirty="0">
                    <a:solidFill>
                      <a:prstClr val="black"/>
                    </a:solidFill>
                  </a:rPr>
                  <a:t>Now: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𝑛𝑜𝑟𝑚</m:t>
                        </m:r>
                        <m:r>
                          <a:rPr lang="en-US" b="0" i="1">
                            <a:solidFill>
                              <a:prstClr val="black"/>
                            </a:solidFill>
                            <a:latin typeface="Cambria Math" panose="02040503050406030204" pitchFamily="18" charset="0"/>
                          </a:rPr>
                          <m:t>.  </m:t>
                        </m:r>
                        <m:r>
                          <a:rPr lang="en-US" b="0" i="1">
                            <a:solidFill>
                              <a:prstClr val="black"/>
                            </a:solidFill>
                            <a:latin typeface="Cambria Math" panose="02040503050406030204" pitchFamily="18" charset="0"/>
                          </a:rPr>
                          <m:t>𝑖𝑚𝑎𝑔𝑒</m:t>
                        </m:r>
                      </m:sub>
                    </m:sSub>
                    <m:r>
                      <a:rPr lang="en-US" b="0"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𝑖𝑚𝑎𝑔𝑒</m:t>
                        </m:r>
                      </m:sub>
                    </m:sSub>
                  </m:oMath>
                </a14:m>
                <a:endParaRPr lang="en-US" dirty="0">
                  <a:solidFill>
                    <a:prstClr val="black"/>
                  </a:solidFill>
                </a:endParaRPr>
              </a:p>
              <a:p>
                <a:endParaRPr lang="en-US" b="1" dirty="0">
                  <a:solidFill>
                    <a:prstClr val="black"/>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sp>
        <p:nvSpPr>
          <p:cNvPr id="4" name="Line"/>
          <p:cNvSpPr/>
          <p:nvPr/>
        </p:nvSpPr>
        <p:spPr>
          <a:xfrm>
            <a:off x="3052900" y="4256694"/>
            <a:ext cx="1496348" cy="2832"/>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4"/>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a:off x="3066293" y="4261157"/>
            <a:ext cx="0" cy="609365"/>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H="1">
            <a:off x="4935142" y="2612136"/>
            <a:ext cx="259657" cy="229120"/>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5206134" y="2614969"/>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5"/>
          <a:stretch>
            <a:fillRect/>
          </a:stretch>
        </p:blipFill>
        <p:spPr>
          <a:xfrm>
            <a:off x="5138432" y="3498246"/>
            <a:ext cx="187524" cy="151805"/>
          </a:xfrm>
          <a:prstGeom prst="rect">
            <a:avLst/>
          </a:prstGeom>
          <a:ln w="12700">
            <a:miter lim="400000"/>
          </a:ln>
        </p:spPr>
      </p:pic>
      <p:sp>
        <p:nvSpPr>
          <p:cNvPr id="19" name="image point"/>
          <p:cNvSpPr txBox="1"/>
          <p:nvPr/>
        </p:nvSpPr>
        <p:spPr>
          <a:xfrm>
            <a:off x="5313936" y="3498721"/>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cxnSpLocks/>
            <a:endCxn id="4" idx="0"/>
          </p:cNvCxnSpPr>
          <p:nvPr/>
        </p:nvCxnSpPr>
        <p:spPr>
          <a:xfrm flipH="1">
            <a:off x="3052900" y="1917116"/>
            <a:ext cx="5931936"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H="1">
            <a:off x="2805333" y="4245341"/>
            <a:ext cx="265471" cy="255849"/>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6"/>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7"/>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8"/>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5156491" y="2231826"/>
                <a:ext cx="1247101"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156491" y="2231826"/>
                <a:ext cx="1247101" cy="471540"/>
              </a:xfrm>
              <a:prstGeom prst="rect">
                <a:avLst/>
              </a:prstGeom>
              <a:blipFill>
                <a:blip r:embed="rId9"/>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a:off x="4956049" y="4252453"/>
            <a:ext cx="11337" cy="58335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H="1">
            <a:off x="4595758" y="4236635"/>
            <a:ext cx="364803" cy="281655"/>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938880-4731-4334-A6C9-28C4B4E4714C}"/>
                  </a:ext>
                </a:extLst>
              </p:cNvPr>
              <p:cNvSpPr txBox="1"/>
              <p:nvPr/>
            </p:nvSpPr>
            <p:spPr>
              <a:xfrm>
                <a:off x="3539982" y="5280486"/>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31938880-4731-4334-A6C9-28C4B4E4714C}"/>
                  </a:ext>
                </a:extLst>
              </p:cNvPr>
              <p:cNvSpPr txBox="1">
                <a:spLocks noRot="1" noChangeAspect="1" noMove="1" noResize="1" noEditPoints="1" noAdjustHandles="1" noChangeArrowheads="1" noChangeShapeType="1" noTextEdit="1"/>
              </p:cNvSpPr>
              <p:nvPr/>
            </p:nvSpPr>
            <p:spPr>
              <a:xfrm>
                <a:off x="3539982" y="5280486"/>
                <a:ext cx="32993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C4BFCA1-574D-47B9-9D5D-32119A13A1DC}"/>
                  </a:ext>
                </a:extLst>
              </p:cNvPr>
              <p:cNvSpPr txBox="1"/>
              <p:nvPr/>
            </p:nvSpPr>
            <p:spPr>
              <a:xfrm>
                <a:off x="2498872" y="4150774"/>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3" name="TextBox 32">
                <a:extLst>
                  <a:ext uri="{FF2B5EF4-FFF2-40B4-BE49-F238E27FC236}">
                    <a16:creationId xmlns:a16="http://schemas.microsoft.com/office/drawing/2014/main" id="{8C4BFCA1-574D-47B9-9D5D-32119A13A1DC}"/>
                  </a:ext>
                </a:extLst>
              </p:cNvPr>
              <p:cNvSpPr txBox="1">
                <a:spLocks noRot="1" noChangeAspect="1" noMove="1" noResize="1" noEditPoints="1" noAdjustHandles="1" noChangeArrowheads="1" noChangeShapeType="1" noTextEdit="1"/>
              </p:cNvSpPr>
              <p:nvPr/>
            </p:nvSpPr>
            <p:spPr>
              <a:xfrm>
                <a:off x="2498872" y="4150774"/>
                <a:ext cx="329938"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505810F-0098-464E-A57F-408F683DA414}"/>
                  </a:ext>
                </a:extLst>
              </p:cNvPr>
              <p:cNvSpPr txBox="1"/>
              <p:nvPr/>
            </p:nvSpPr>
            <p:spPr>
              <a:xfrm flipH="1">
                <a:off x="4596203" y="446513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4" name="TextBox 33">
                <a:extLst>
                  <a:ext uri="{FF2B5EF4-FFF2-40B4-BE49-F238E27FC236}">
                    <a16:creationId xmlns:a16="http://schemas.microsoft.com/office/drawing/2014/main" id="{9505810F-0098-464E-A57F-408F683DA414}"/>
                  </a:ext>
                </a:extLst>
              </p:cNvPr>
              <p:cNvSpPr txBox="1">
                <a:spLocks noRot="1" noChangeAspect="1" noMove="1" noResize="1" noEditPoints="1" noAdjustHandles="1" noChangeArrowheads="1" noChangeShapeType="1" noTextEdit="1"/>
              </p:cNvSpPr>
              <p:nvPr/>
            </p:nvSpPr>
            <p:spPr>
              <a:xfrm flipH="1">
                <a:off x="4596203" y="4465138"/>
                <a:ext cx="45719" cy="369332"/>
              </a:xfrm>
              <a:prstGeom prst="rect">
                <a:avLst/>
              </a:prstGeom>
              <a:blipFill>
                <a:blip r:embed="rId12"/>
                <a:stretch>
                  <a:fillRect l="-85714" r="-38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F92E7F-7C0E-4402-843A-55DEBD407E7F}"/>
                  </a:ext>
                </a:extLst>
              </p:cNvPr>
              <p:cNvSpPr txBox="1"/>
              <p:nvPr/>
            </p:nvSpPr>
            <p:spPr>
              <a:xfrm>
                <a:off x="2035170" y="466629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5" name="TextBox 34">
                <a:extLst>
                  <a:ext uri="{FF2B5EF4-FFF2-40B4-BE49-F238E27FC236}">
                    <a16:creationId xmlns:a16="http://schemas.microsoft.com/office/drawing/2014/main" id="{5FF92E7F-7C0E-4402-843A-55DEBD407E7F}"/>
                  </a:ext>
                </a:extLst>
              </p:cNvPr>
              <p:cNvSpPr txBox="1">
                <a:spLocks noRot="1" noChangeAspect="1" noMove="1" noResize="1" noEditPoints="1" noAdjustHandles="1" noChangeArrowheads="1" noChangeShapeType="1" noTextEdit="1"/>
              </p:cNvSpPr>
              <p:nvPr/>
            </p:nvSpPr>
            <p:spPr>
              <a:xfrm>
                <a:off x="2035170" y="4666298"/>
                <a:ext cx="329938" cy="369332"/>
              </a:xfrm>
              <a:prstGeom prst="rect">
                <a:avLst/>
              </a:prstGeom>
              <a:blipFill>
                <a:blip r:embed="rId1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F740435-32F5-4C3D-8880-DDB64145CCF2}"/>
                  </a:ext>
                </a:extLst>
              </p:cNvPr>
              <p:cNvSpPr txBox="1"/>
              <p:nvPr/>
            </p:nvSpPr>
            <p:spPr>
              <a:xfrm>
                <a:off x="2753035" y="4583452"/>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F740435-32F5-4C3D-8880-DDB64145CCF2}"/>
                  </a:ext>
                </a:extLst>
              </p:cNvPr>
              <p:cNvSpPr txBox="1">
                <a:spLocks noRot="1" noChangeAspect="1" noMove="1" noResize="1" noEditPoints="1" noAdjustHandles="1" noChangeArrowheads="1" noChangeShapeType="1" noTextEdit="1"/>
              </p:cNvSpPr>
              <p:nvPr/>
            </p:nvSpPr>
            <p:spPr>
              <a:xfrm>
                <a:off x="2753035" y="4583452"/>
                <a:ext cx="329938"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A52258E-CF72-4DED-A584-9547653DC6F8}"/>
                  </a:ext>
                </a:extLst>
              </p:cNvPr>
              <p:cNvSpPr txBox="1"/>
              <p:nvPr/>
            </p:nvSpPr>
            <p:spPr>
              <a:xfrm>
                <a:off x="4714442" y="453747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7" name="TextBox 36">
                <a:extLst>
                  <a:ext uri="{FF2B5EF4-FFF2-40B4-BE49-F238E27FC236}">
                    <a16:creationId xmlns:a16="http://schemas.microsoft.com/office/drawing/2014/main" id="{4A52258E-CF72-4DED-A584-9547653DC6F8}"/>
                  </a:ext>
                </a:extLst>
              </p:cNvPr>
              <p:cNvSpPr txBox="1">
                <a:spLocks noRot="1" noChangeAspect="1" noMove="1" noResize="1" noEditPoints="1" noAdjustHandles="1" noChangeArrowheads="1" noChangeShapeType="1" noTextEdit="1"/>
              </p:cNvSpPr>
              <p:nvPr/>
            </p:nvSpPr>
            <p:spPr>
              <a:xfrm>
                <a:off x="4714442" y="4537470"/>
                <a:ext cx="329938" cy="369332"/>
              </a:xfrm>
              <a:prstGeom prst="rect">
                <a:avLst/>
              </a:prstGeom>
              <a:blipFill>
                <a:blip r:embed="rId1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5852603-1254-43D2-B10F-6D84DF1D97B1}"/>
                  </a:ext>
                </a:extLst>
              </p:cNvPr>
              <p:cNvSpPr txBox="1"/>
              <p:nvPr/>
            </p:nvSpPr>
            <p:spPr>
              <a:xfrm>
                <a:off x="1623305" y="439422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8" name="TextBox 37">
                <a:extLst>
                  <a:ext uri="{FF2B5EF4-FFF2-40B4-BE49-F238E27FC236}">
                    <a16:creationId xmlns:a16="http://schemas.microsoft.com/office/drawing/2014/main" id="{05852603-1254-43D2-B10F-6D84DF1D97B1}"/>
                  </a:ext>
                </a:extLst>
              </p:cNvPr>
              <p:cNvSpPr txBox="1">
                <a:spLocks noRot="1" noChangeAspect="1" noMove="1" noResize="1" noEditPoints="1" noAdjustHandles="1" noChangeArrowheads="1" noChangeShapeType="1" noTextEdit="1"/>
              </p:cNvSpPr>
              <p:nvPr/>
            </p:nvSpPr>
            <p:spPr>
              <a:xfrm>
                <a:off x="1623305" y="4394220"/>
                <a:ext cx="32993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D50C08-87DF-4138-A10A-E0248D5C69D7}"/>
                  </a:ext>
                </a:extLst>
              </p:cNvPr>
              <p:cNvSpPr txBox="1"/>
              <p:nvPr/>
            </p:nvSpPr>
            <p:spPr>
              <a:xfrm>
                <a:off x="9869883" y="416813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9" name="TextBox 38">
                <a:extLst>
                  <a:ext uri="{FF2B5EF4-FFF2-40B4-BE49-F238E27FC236}">
                    <a16:creationId xmlns:a16="http://schemas.microsoft.com/office/drawing/2014/main" id="{12D50C08-87DF-4138-A10A-E0248D5C69D7}"/>
                  </a:ext>
                </a:extLst>
              </p:cNvPr>
              <p:cNvSpPr txBox="1">
                <a:spLocks noRot="1" noChangeAspect="1" noMove="1" noResize="1" noEditPoints="1" noAdjustHandles="1" noChangeArrowheads="1" noChangeShapeType="1" noTextEdit="1"/>
              </p:cNvSpPr>
              <p:nvPr/>
            </p:nvSpPr>
            <p:spPr>
              <a:xfrm>
                <a:off x="9869883" y="4168138"/>
                <a:ext cx="32993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D7CBC27-86AE-4B20-BCCC-0E8C03FA9666}"/>
                  </a:ext>
                </a:extLst>
              </p:cNvPr>
              <p:cNvSpPr txBox="1"/>
              <p:nvPr/>
            </p:nvSpPr>
            <p:spPr>
              <a:xfrm>
                <a:off x="4826553" y="243520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40" name="TextBox 39">
                <a:extLst>
                  <a:ext uri="{FF2B5EF4-FFF2-40B4-BE49-F238E27FC236}">
                    <a16:creationId xmlns:a16="http://schemas.microsoft.com/office/drawing/2014/main" id="{0D7CBC27-86AE-4B20-BCCC-0E8C03FA9666}"/>
                  </a:ext>
                </a:extLst>
              </p:cNvPr>
              <p:cNvSpPr txBox="1">
                <a:spLocks noRot="1" noChangeAspect="1" noMove="1" noResize="1" noEditPoints="1" noAdjustHandles="1" noChangeArrowheads="1" noChangeShapeType="1" noTextEdit="1"/>
              </p:cNvSpPr>
              <p:nvPr/>
            </p:nvSpPr>
            <p:spPr>
              <a:xfrm>
                <a:off x="4826553" y="2435201"/>
                <a:ext cx="329938"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CC53A9-FB00-40D9-B81C-05E1E53A58B7}"/>
                  </a:ext>
                </a:extLst>
              </p:cNvPr>
              <p:cNvSpPr txBox="1"/>
              <p:nvPr/>
            </p:nvSpPr>
            <p:spPr>
              <a:xfrm>
                <a:off x="5228311" y="292547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41" name="TextBox 40">
                <a:extLst>
                  <a:ext uri="{FF2B5EF4-FFF2-40B4-BE49-F238E27FC236}">
                    <a16:creationId xmlns:a16="http://schemas.microsoft.com/office/drawing/2014/main" id="{D2CC53A9-FB00-40D9-B81C-05E1E53A58B7}"/>
                  </a:ext>
                </a:extLst>
              </p:cNvPr>
              <p:cNvSpPr txBox="1">
                <a:spLocks noRot="1" noChangeAspect="1" noMove="1" noResize="1" noEditPoints="1" noAdjustHandles="1" noChangeArrowheads="1" noChangeShapeType="1" noTextEdit="1"/>
              </p:cNvSpPr>
              <p:nvPr/>
            </p:nvSpPr>
            <p:spPr>
              <a:xfrm>
                <a:off x="5228311" y="2925471"/>
                <a:ext cx="329938" cy="369332"/>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4354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a:t>
                </a:r>
                <a:r>
                  <a:rPr lang="en-US" b="1" dirty="0"/>
                  <a:t>normalized image space </a:t>
                </a:r>
                <a:r>
                  <a:rPr lang="en-US" dirty="0"/>
                  <a:t>(also known as </a:t>
                </a:r>
                <a:r>
                  <a:rPr lang="en-US" b="1" dirty="0"/>
                  <a:t>projected camera space</a:t>
                </a:r>
                <a:r>
                  <a:rPr lang="en-US" dirty="0"/>
                  <a:t>)</a:t>
                </a:r>
                <a:r>
                  <a:rPr lang="en-US" b="1" dirty="0"/>
                  <a:t> </a:t>
                </a:r>
                <a:r>
                  <a:rPr lang="en-US" dirty="0"/>
                  <a:t>to the image space.</a:t>
                </a:r>
              </a:p>
              <a:p>
                <a:pPr lvl="1"/>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𝑛𝑜𝑟𝑚</m:t>
                        </m:r>
                        <m:r>
                          <a:rPr lang="en-US" b="0" i="1">
                            <a:solidFill>
                              <a:prstClr val="black"/>
                            </a:solidFill>
                            <a:latin typeface="Cambria Math" panose="02040503050406030204" pitchFamily="18" charset="0"/>
                          </a:rPr>
                          <m:t>.  </m:t>
                        </m:r>
                        <m:r>
                          <a:rPr lang="en-US" b="0" i="1">
                            <a:solidFill>
                              <a:prstClr val="black"/>
                            </a:solidFill>
                            <a:latin typeface="Cambria Math" panose="02040503050406030204" pitchFamily="18" charset="0"/>
                          </a:rPr>
                          <m:t>𝑖𝑚𝑎𝑔𝑒</m:t>
                        </m:r>
                      </m:sub>
                    </m:sSub>
                    <m:r>
                      <a:rPr lang="en-US" b="0"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𝑖𝑚𝑎𝑔𝑒</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a:t> is a ratio between the normalized image space to image space in pixels in x direction.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a:t> is the same…)</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𝑥</m:t>
                          </m:r>
                        </m:sub>
                      </m:sSub>
                      <m:r>
                        <a:rPr lang="en-US" b="0" i="1" smtClean="0">
                          <a:latin typeface="Cambria Math" panose="02040503050406030204" pitchFamily="18" charset="0"/>
                        </a:rPr>
                        <m:t>𝑓</m:t>
                      </m:r>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r>
                        <a:rPr lang="en-US" i="1">
                          <a:latin typeface="Cambria Math" panose="02040503050406030204" pitchFamily="18" charset="0"/>
                        </a:rPr>
                        <m:t>𝑓</m:t>
                      </m:r>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highlight>
                  <a:srgbClr val="FFFF00"/>
                </a:highlight>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H="1">
            <a:off x="6051851" y="3333136"/>
            <a:ext cx="6697" cy="81078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2"/>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6570"/>
                <a:ext cx="2294088" cy="63517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b="0" i="1" smtClean="0">
                                  <a:solidFill>
                                    <a:prstClr val="black"/>
                                  </a:solidFill>
                                  <a:latin typeface="Cambria Math" panose="02040503050406030204" pitchFamily="18" charset="0"/>
                                </a:rPr>
                              </m:ctrlPr>
                            </m:eqArrPr>
                            <m:e>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e>
                            <m:e>
                              <m:r>
                                <a:rPr lang="en-US" sz="2400" b="0" i="1" smtClean="0">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6570"/>
                <a:ext cx="2294088" cy="635175"/>
              </a:xfrm>
              <a:prstGeom prst="rect">
                <a:avLst/>
              </a:prstGeom>
              <a:blipFill>
                <a:blip r:embed="rId4"/>
                <a:stretch>
                  <a:fillRect b="-11538"/>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4787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b="1" dirty="0"/>
              <a:t>What is camera calibration?</a:t>
            </a:r>
          </a:p>
          <a:p>
            <a:r>
              <a:rPr lang="en-US" dirty="0"/>
              <a:t>Camera </a:t>
            </a:r>
            <a:r>
              <a:rPr lang="en-US" dirty="0" err="1"/>
              <a:t>extrinsics</a:t>
            </a:r>
            <a:endParaRPr lang="en-US" dirty="0"/>
          </a:p>
          <a:p>
            <a:r>
              <a:rPr lang="en-US" dirty="0"/>
              <a:t>Perspective projection</a:t>
            </a:r>
            <a:endParaRPr lang="en-US" b="1" dirty="0"/>
          </a:p>
          <a:p>
            <a:r>
              <a:rPr lang="en-US" dirty="0"/>
              <a:t>Camera </a:t>
            </a:r>
            <a:r>
              <a:rPr lang="en-US"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a:extLst>
              <a:ext uri="{FF2B5EF4-FFF2-40B4-BE49-F238E27FC236}">
                <a16:creationId xmlns:a16="http://schemas.microsoft.com/office/drawing/2014/main" id="{0FCA4CE4-3A78-451A-A4A2-B5E5EBBC6521}"/>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 name="Line">
            <a:extLst>
              <a:ext uri="{FF2B5EF4-FFF2-40B4-BE49-F238E27FC236}">
                <a16:creationId xmlns:a16="http://schemas.microsoft.com/office/drawing/2014/main" id="{7691E176-8526-49CB-AF53-DEA9902CB20B}"/>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9" name="Line">
            <a:extLst>
              <a:ext uri="{FF2B5EF4-FFF2-40B4-BE49-F238E27FC236}">
                <a16:creationId xmlns:a16="http://schemas.microsoft.com/office/drawing/2014/main" id="{891163D1-DD1F-4BA2-A5FF-6E0CDC114C44}"/>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20" name="Line">
            <a:extLst>
              <a:ext uri="{FF2B5EF4-FFF2-40B4-BE49-F238E27FC236}">
                <a16:creationId xmlns:a16="http://schemas.microsoft.com/office/drawing/2014/main" id="{0A45684F-8E2B-4264-9E73-25A8A872C54F}"/>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C8C6A62D-B802-46B4-A06F-633C641357AF}"/>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C8C6A62D-B802-46B4-A06F-633C641357AF}"/>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3"/>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22" name="CCD array">
            <a:extLst>
              <a:ext uri="{FF2B5EF4-FFF2-40B4-BE49-F238E27FC236}">
                <a16:creationId xmlns:a16="http://schemas.microsoft.com/office/drawing/2014/main" id="{EF02C8F1-4F08-4EAB-82F2-BA7661882371}"/>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23" name="Line">
            <a:extLst>
              <a:ext uri="{FF2B5EF4-FFF2-40B4-BE49-F238E27FC236}">
                <a16:creationId xmlns:a16="http://schemas.microsoft.com/office/drawing/2014/main" id="{C58DA944-B15C-49D8-B1AB-57604FF1FB42}"/>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24" name="pasted-image.pdf" descr="pasted-image.pdf">
            <a:extLst>
              <a:ext uri="{FF2B5EF4-FFF2-40B4-BE49-F238E27FC236}">
                <a16:creationId xmlns:a16="http://schemas.microsoft.com/office/drawing/2014/main" id="{E62E2AF6-26B2-40C4-A766-D0D825B0540B}"/>
              </a:ext>
            </a:extLst>
          </p:cNvPr>
          <p:cNvPicPr>
            <a:picLocks noChangeAspect="1"/>
          </p:cNvPicPr>
          <p:nvPr/>
        </p:nvPicPr>
        <p:blipFill>
          <a:blip r:embed="rId4"/>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25" name="image coordinate system">
                <a:extLst>
                  <a:ext uri="{FF2B5EF4-FFF2-40B4-BE49-F238E27FC236}">
                    <a16:creationId xmlns:a16="http://schemas.microsoft.com/office/drawing/2014/main" id="{50A1A02C-51B1-461B-9951-5279EE0F7B01}"/>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panose="02040503050406030204" pitchFamily="18" charset="0"/>
                                </a:rPr>
                                <m:t>𝑛𝑜𝑟𝑚</m:t>
                              </m:r>
                              <m:r>
                                <a:rPr lang="en-US" sz="2400" i="1">
                                  <a:solidFill>
                                    <a:prstClr val="black"/>
                                  </a:solidFill>
                                  <a:latin typeface="Cambria Math" panose="02040503050406030204" pitchFamily="18" charset="0"/>
                                </a:rPr>
                                <m:t>. </m:t>
                              </m:r>
                            </m:e>
                            <m:e>
                              <m:r>
                                <a:rPr lang="en-US" sz="2400" i="1">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25" name="image coordinate system">
                <a:extLst>
                  <a:ext uri="{FF2B5EF4-FFF2-40B4-BE49-F238E27FC236}">
                    <a16:creationId xmlns:a16="http://schemas.microsoft.com/office/drawing/2014/main" id="{50A1A02C-51B1-461B-9951-5279EE0F7B01}"/>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5"/>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15" name="Line">
            <a:extLst>
              <a:ext uri="{FF2B5EF4-FFF2-40B4-BE49-F238E27FC236}">
                <a16:creationId xmlns:a16="http://schemas.microsoft.com/office/drawing/2014/main" id="{8E766F2E-7601-4ECE-864C-FD50AD210199}"/>
              </a:ext>
            </a:extLst>
          </p:cNvPr>
          <p:cNvSpPr/>
          <p:nvPr/>
        </p:nvSpPr>
        <p:spPr>
          <a:xfrm flipH="1">
            <a:off x="6051851" y="3333136"/>
            <a:ext cx="6697" cy="81078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Tree>
    <p:extLst>
      <p:ext uri="{BB962C8B-B14F-4D97-AF65-F5344CB8AC3E}">
        <p14:creationId xmlns:p14="http://schemas.microsoft.com/office/powerpoint/2010/main" val="294825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3733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dirty="0"/>
              <a:t>Camera </a:t>
            </a:r>
            <a:r>
              <a:rPr lang="en-US" dirty="0" err="1"/>
              <a:t>intrinsics</a:t>
            </a:r>
            <a:endParaRPr lang="en-US" dirty="0"/>
          </a:p>
          <a:p>
            <a:r>
              <a:rPr lang="en-US" b="1"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428957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52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00201"/>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1618-246F-49C2-8BA2-713F06150B9B}"/>
              </a:ext>
            </a:extLst>
          </p:cNvPr>
          <p:cNvSpPr>
            <a:spLocks noGrp="1"/>
          </p:cNvSpPr>
          <p:nvPr>
            <p:ph type="title"/>
          </p:nvPr>
        </p:nvSpPr>
        <p:spPr/>
        <p:txBody>
          <a:bodyPr/>
          <a:lstStyle/>
          <a:p>
            <a:r>
              <a:rPr lang="en-US" dirty="0"/>
              <a:t>Side note: normalized image coordinates</a:t>
            </a:r>
          </a:p>
        </p:txBody>
      </p:sp>
      <p:sp>
        <p:nvSpPr>
          <p:cNvPr id="3" name="Content Placeholder 2">
            <a:extLst>
              <a:ext uri="{FF2B5EF4-FFF2-40B4-BE49-F238E27FC236}">
                <a16:creationId xmlns:a16="http://schemas.microsoft.com/office/drawing/2014/main" id="{77FD0BEC-B6C4-4F63-AD1B-520E1DE856B3}"/>
              </a:ext>
            </a:extLst>
          </p:cNvPr>
          <p:cNvSpPr>
            <a:spLocks noGrp="1"/>
          </p:cNvSpPr>
          <p:nvPr>
            <p:ph idx="1"/>
          </p:nvPr>
        </p:nvSpPr>
        <p:spPr/>
        <p:txBody>
          <a:bodyPr/>
          <a:lstStyle/>
          <a:p>
            <a:r>
              <a:rPr lang="en-US" dirty="0"/>
              <a:t>A projection into 2D where the intrinsic matrix is already embedded at the coordinate given</a:t>
            </a:r>
          </a:p>
          <a:p>
            <a:r>
              <a:rPr lang="en-US" dirty="0"/>
              <a:t>We will use it when we already know the intrinsic of the camera and just interested in the extrinsic:</a:t>
            </a:r>
          </a:p>
          <a:p>
            <a:endParaRPr lang="en-US" dirty="0"/>
          </a:p>
        </p:txBody>
      </p:sp>
      <p:pic>
        <p:nvPicPr>
          <p:cNvPr id="1030" name="Picture 6">
            <a:extLst>
              <a:ext uri="{FF2B5EF4-FFF2-40B4-BE49-F238E27FC236}">
                <a16:creationId xmlns:a16="http://schemas.microsoft.com/office/drawing/2014/main" id="{8A141A4F-7C17-48A5-906D-55BEA35DE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70329"/>
            <a:ext cx="12039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37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dirty="0"/>
              <a:t>Camera </a:t>
            </a:r>
            <a:r>
              <a:rPr lang="en-US" dirty="0" err="1"/>
              <a:t>intrinsics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3076829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332736" y="3276601"/>
            <a:ext cx="3526529" cy="1307803"/>
          </a:xfrm>
          <a:prstGeom prst="rect">
            <a:avLst/>
          </a:prstGeom>
          <a:ln w="12700">
            <a:miter lim="400000"/>
          </a:ln>
        </p:spPr>
      </p:pic>
      <p:sp>
        <p:nvSpPr>
          <p:cNvPr id="5"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6" name="Content Placeholder 3"/>
          <p:cNvSpPr txBox="1">
            <a:spLocks/>
          </p:cNvSpPr>
          <p:nvPr/>
        </p:nvSpPr>
        <p:spPr>
          <a:xfrm>
            <a:off x="226243" y="762000"/>
            <a:ext cx="1165153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490882" y="807568"/>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4746882"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6353466" y="4862459"/>
            <a:ext cx="1091655" cy="812602"/>
          </a:xfrm>
          <a:prstGeom prst="rect">
            <a:avLst/>
          </a:prstGeom>
          <a:ln w="12700">
            <a:miter lim="400000"/>
          </a:ln>
        </p:spPr>
      </p:pic>
      <p:sp>
        <p:nvSpPr>
          <p:cNvPr id="229" name="Inhomogeneous coordinates"/>
          <p:cNvSpPr txBox="1"/>
          <p:nvPr/>
        </p:nvSpPr>
        <p:spPr>
          <a:xfrm>
            <a:off x="4167961" y="4094487"/>
            <a:ext cx="40652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Heterogeneous</a:t>
            </a:r>
            <a:r>
              <a:rPr sz="2531" kern="0" dirty="0">
                <a:solidFill>
                  <a:srgbClr val="000000"/>
                </a:solidFill>
                <a:latin typeface="Helvetica Light"/>
                <a:sym typeface="Helvetica Light"/>
              </a:rPr>
              <a:t> coordinates</a:t>
            </a:r>
          </a:p>
        </p:txBody>
      </p:sp>
      <p:sp>
        <p:nvSpPr>
          <p:cNvPr id="230" name="(non-linear correlation between coordinates)"/>
          <p:cNvSpPr txBox="1"/>
          <p:nvPr/>
        </p:nvSpPr>
        <p:spPr>
          <a:xfrm>
            <a:off x="3863388" y="5904101"/>
            <a:ext cx="46743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algn="ctr" defTabSz="410751" hangingPunct="0">
              <a:defRPr/>
            </a:pPr>
            <a:r>
              <a:rPr sz="1969" kern="0" dirty="0">
                <a:solidFill>
                  <a:srgbClr val="000000"/>
                </a:solidFill>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4486067" y="2722954"/>
            <a:ext cx="3219869" cy="1065158"/>
          </a:xfrm>
          <a:prstGeom prst="rect">
            <a:avLst/>
          </a:prstGeom>
          <a:ln w="12700">
            <a:miter lim="400000"/>
          </a:ln>
        </p:spPr>
      </p:pic>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88357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4642316"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6248900" y="1103061"/>
            <a:ext cx="1091655" cy="812602"/>
          </a:xfrm>
          <a:prstGeom prst="rect">
            <a:avLst/>
          </a:prstGeom>
          <a:ln w="12700">
            <a:miter lim="400000"/>
          </a:ln>
        </p:spPr>
      </p:pic>
      <p:sp>
        <p:nvSpPr>
          <p:cNvPr id="240" name="Make them linear with algebraic manipulation…"/>
          <p:cNvSpPr txBox="1"/>
          <p:nvPr/>
        </p:nvSpPr>
        <p:spPr>
          <a:xfrm>
            <a:off x="2646338" y="2656808"/>
            <a:ext cx="68993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3400413" y="5028321"/>
            <a:ext cx="5391176" cy="124053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algn="ctr" defTabSz="410751" hangingPunct="0">
              <a:defRPr/>
            </a:pPr>
            <a:r>
              <a:rPr sz="2531" kern="0" dirty="0">
                <a:solidFill>
                  <a:srgbClr val="000000"/>
                </a:solidFill>
                <a:latin typeface="Helvetica Light"/>
                <a:sym typeface="Helvetica Light"/>
              </a:rPr>
              <a:t>Now </a:t>
            </a:r>
            <a:r>
              <a:rPr lang="en-US" sz="2531" kern="0" dirty="0">
                <a:solidFill>
                  <a:srgbClr val="000000"/>
                </a:solidFill>
                <a:latin typeface="Helvetica Light"/>
                <a:sym typeface="Helvetica Light"/>
              </a:rPr>
              <a:t>we</a:t>
            </a:r>
            <a:r>
              <a:rPr sz="2531" kern="0" dirty="0">
                <a:solidFill>
                  <a:srgbClr val="000000"/>
                </a:solidFill>
                <a:latin typeface="Helvetica Light"/>
                <a:sym typeface="Helvetica Light"/>
              </a:rPr>
              <a:t> can setup a system of linear equations with multiple point correspondences</a:t>
            </a:r>
            <a:endParaRPr sz="1969" kern="0" dirty="0">
              <a:solidFill>
                <a:srgbClr val="000000"/>
              </a:solidFill>
              <a:latin typeface="Helvetica Light"/>
              <a:sym typeface="Helvetica Light"/>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pic>
        <p:nvPicPr>
          <p:cNvPr id="10" name="latex-image-6.pdf" descr="latex-image-6.pdf">
            <a:extLst>
              <a:ext uri="{FF2B5EF4-FFF2-40B4-BE49-F238E27FC236}">
                <a16:creationId xmlns:a16="http://schemas.microsoft.com/office/drawing/2014/main" id="{A226B815-8E4E-45E0-8CC5-D36CE27427F4}"/>
              </a:ext>
            </a:extLst>
          </p:cNvPr>
          <p:cNvPicPr>
            <a:picLocks noChangeAspect="1"/>
          </p:cNvPicPr>
          <p:nvPr/>
        </p:nvPicPr>
        <p:blipFill>
          <a:blip r:embed="rId4"/>
          <a:stretch>
            <a:fillRect/>
          </a:stretch>
        </p:blipFill>
        <p:spPr>
          <a:xfrm>
            <a:off x="4993645" y="4071698"/>
            <a:ext cx="2029271" cy="383977"/>
          </a:xfrm>
          <a:prstGeom prst="rect">
            <a:avLst/>
          </a:prstGeom>
          <a:ln w="12700">
            <a:miter lim="400000"/>
          </a:ln>
        </p:spPr>
      </p:pic>
      <p:pic>
        <p:nvPicPr>
          <p:cNvPr id="11" name="latex-image-7.pdf" descr="latex-image-7.pdf">
            <a:extLst>
              <a:ext uri="{FF2B5EF4-FFF2-40B4-BE49-F238E27FC236}">
                <a16:creationId xmlns:a16="http://schemas.microsoft.com/office/drawing/2014/main" id="{C6646F23-7E5A-45B7-800D-014BD279B7FD}"/>
              </a:ext>
            </a:extLst>
          </p:cNvPr>
          <p:cNvPicPr>
            <a:picLocks noChangeAspect="1"/>
          </p:cNvPicPr>
          <p:nvPr/>
        </p:nvPicPr>
        <p:blipFill>
          <a:blip r:embed="rId5"/>
          <a:stretch>
            <a:fillRect/>
          </a:stretch>
        </p:blipFill>
        <p:spPr>
          <a:xfrm>
            <a:off x="4993645" y="3586989"/>
            <a:ext cx="2042666" cy="383977"/>
          </a:xfrm>
          <a:prstGeom prst="rect">
            <a:avLst/>
          </a:prstGeom>
          <a:ln w="12700">
            <a:miter lim="400000"/>
          </a:ln>
        </p:spPr>
      </p:pic>
    </p:spTree>
    <p:extLst>
      <p:ext uri="{BB962C8B-B14F-4D97-AF65-F5344CB8AC3E}">
        <p14:creationId xmlns:p14="http://schemas.microsoft.com/office/powerpoint/2010/main" val="1034462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74668" y="1833652"/>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sp>
        <p:nvSpPr>
          <p:cNvPr id="246" name="In matrix form …"/>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cxnSp>
        <p:nvCxnSpPr>
          <p:cNvPr id="3" name="Straight Arrow Connector 2"/>
          <p:cNvCxnSpPr/>
          <p:nvPr/>
        </p:nvCxnSpPr>
        <p:spPr>
          <a:xfrm flipH="1">
            <a:off x="8610600" y="1732920"/>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15400" y="1010917"/>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9" name="In matrix form …">
            <a:extLst>
              <a:ext uri="{FF2B5EF4-FFF2-40B4-BE49-F238E27FC236}">
                <a16:creationId xmlns:a16="http://schemas.microsoft.com/office/drawing/2014/main" id="{63F3361E-20CA-4759-8451-3F7223C0ADD5}"/>
              </a:ext>
            </a:extLst>
          </p:cNvPr>
          <p:cNvSpPr txBox="1"/>
          <p:nvPr/>
        </p:nvSpPr>
        <p:spPr>
          <a:xfrm>
            <a:off x="2612740" y="5707172"/>
            <a:ext cx="5400517"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And this its how it looks in full notation:</a:t>
            </a:r>
            <a:endParaRPr sz="2531" kern="0" dirty="0">
              <a:solidFill>
                <a:srgbClr val="000000"/>
              </a:solidFill>
              <a:latin typeface="Helvetica Light"/>
              <a:sym typeface="Helvetica Light"/>
            </a:endParaRPr>
          </a:p>
        </p:txBody>
      </p:sp>
    </p:spTree>
    <p:extLst>
      <p:ext uri="{BB962C8B-B14F-4D97-AF65-F5344CB8AC3E}">
        <p14:creationId xmlns:p14="http://schemas.microsoft.com/office/powerpoint/2010/main" val="389291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DB046-E977-4D8F-BBD5-9FFA85A5015C}"/>
              </a:ext>
            </a:extLst>
          </p:cNvPr>
          <p:cNvPicPr>
            <a:picLocks noChangeAspect="1"/>
          </p:cNvPicPr>
          <p:nvPr/>
        </p:nvPicPr>
        <p:blipFill>
          <a:blip r:embed="rId2"/>
          <a:stretch>
            <a:fillRect/>
          </a:stretch>
        </p:blipFill>
        <p:spPr>
          <a:xfrm>
            <a:off x="1653155" y="37806"/>
            <a:ext cx="8885690" cy="6782388"/>
          </a:xfrm>
          <a:prstGeom prst="rect">
            <a:avLst/>
          </a:prstGeom>
        </p:spPr>
      </p:pic>
    </p:spTree>
    <p:extLst>
      <p:ext uri="{BB962C8B-B14F-4D97-AF65-F5344CB8AC3E}">
        <p14:creationId xmlns:p14="http://schemas.microsoft.com/office/powerpoint/2010/main" val="1748727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sp>
        <p:nvSpPr>
          <p:cNvPr id="248" name="For N points …"/>
          <p:cNvSpPr txBox="1"/>
          <p:nvPr/>
        </p:nvSpPr>
        <p:spPr>
          <a:xfrm>
            <a:off x="2890848" y="4043714"/>
            <a:ext cx="225382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5226874" y="4170969"/>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id="{52EE6C8F-4A70-4C1A-82EC-97BC5027BC40}"/>
              </a:ext>
            </a:extLst>
          </p:cNvPr>
          <p:cNvSpPr txBox="1"/>
          <p:nvPr/>
        </p:nvSpPr>
        <p:spPr>
          <a:xfrm>
            <a:off x="8873920" y="5719622"/>
            <a:ext cx="1702640" cy="98123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do we solve this system?</a:t>
            </a:r>
            <a:endParaRPr sz="1969" kern="0" dirty="0">
              <a:solidFill>
                <a:schemeClr val="tx1"/>
              </a:solidFill>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10" name="How can we make these relations linear?">
            <a:extLst>
              <a:ext uri="{FF2B5EF4-FFF2-40B4-BE49-F238E27FC236}">
                <a16:creationId xmlns:a16="http://schemas.microsoft.com/office/drawing/2014/main" id="{52EE6C8F-4A70-4C1A-82EC-97BC5027BC40}"/>
              </a:ext>
            </a:extLst>
          </p:cNvPr>
          <p:cNvSpPr txBox="1"/>
          <p:nvPr/>
        </p:nvSpPr>
        <p:spPr>
          <a:xfrm>
            <a:off x="2133600" y="5486400"/>
            <a:ext cx="1702640" cy="128426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many points do we need to solve this problem?</a:t>
            </a:r>
            <a:endParaRPr sz="1969" kern="0" dirty="0">
              <a:solidFill>
                <a:schemeClr val="tx1"/>
              </a:solidFill>
            </a:endParaRPr>
          </a:p>
        </p:txBody>
      </p:sp>
      <p:sp>
        <p:nvSpPr>
          <p:cNvPr id="11" name="In matrix form …">
            <a:extLst>
              <a:ext uri="{FF2B5EF4-FFF2-40B4-BE49-F238E27FC236}">
                <a16:creationId xmlns:a16="http://schemas.microsoft.com/office/drawing/2014/main" id="{69E947AB-0710-44E7-8393-2C21CAFB3235}"/>
              </a:ext>
            </a:extLst>
          </p:cNvPr>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spTree>
    <p:extLst>
      <p:ext uri="{BB962C8B-B14F-4D97-AF65-F5344CB8AC3E}">
        <p14:creationId xmlns:p14="http://schemas.microsoft.com/office/powerpoint/2010/main" val="2615048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3454035" y="914401"/>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3354937" y="1752601"/>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7430299" y="2209800"/>
            <a:ext cx="1212206" cy="1160860"/>
          </a:xfrm>
          <a:prstGeom prst="rect">
            <a:avLst/>
          </a:prstGeom>
          <a:ln w="12700">
            <a:miter lim="400000"/>
          </a:ln>
        </p:spPr>
      </p:pic>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79109" y="762000"/>
                <a:ext cx="11717518"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 of the calibration matrix</a:t>
                </a:r>
                <a14:m>
                  <m:oMath xmlns:m="http://schemas.openxmlformats.org/officeDocument/2006/math">
                    <m:r>
                      <a:rPr lang="en-US" b="1" i="1" dirty="0" smtClean="0">
                        <a:latin typeface="Cambria Math" panose="02040503050406030204" pitchFamily="18" charset="0"/>
                      </a:rPr>
                      <m:t> </m:t>
                    </m:r>
                  </m:oMath>
                </a14:m>
                <a:r>
                  <a:rPr lang="en-US" dirty="0"/>
                  <a:t>+ the constraint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79109" y="762000"/>
                <a:ext cx="11717518" cy="5715000"/>
              </a:xfrm>
              <a:prstGeom prst="rect">
                <a:avLst/>
              </a:prstGeom>
              <a:blipFill>
                <a:blip r:embed="rId5"/>
                <a:stretch>
                  <a:fillRect l="-936" r="-1508" b="-746"/>
                </a:stretch>
              </a:blipFill>
            </p:spPr>
            <p:txBody>
              <a:bodyPr/>
              <a:lstStyle/>
              <a:p>
                <a:r>
                  <a:rPr lang="en-US">
                    <a:noFill/>
                  </a:rPr>
                  <a:t> </a:t>
                </a:r>
              </a:p>
            </p:txBody>
          </p:sp>
        </mc:Fallback>
      </mc:AlternateContent>
    </p:spTree>
    <p:extLst>
      <p:ext uri="{BB962C8B-B14F-4D97-AF65-F5344CB8AC3E}">
        <p14:creationId xmlns:p14="http://schemas.microsoft.com/office/powerpoint/2010/main" val="3530167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F44E5D91-E707-4634-B507-529A02CF6FD8}"/>
                  </a:ext>
                </a:extLst>
              </p:cNvPr>
              <p:cNvSpPr>
                <a:spLocks noGrp="1" noRot="1" noChangeAspect="1" noMove="1" noResize="1" noEditPoints="1" noAdjustHandles="1" noChangeArrowheads="1" noChangeShapeType="1" noTextEdit="1"/>
              </p:cNvSpPr>
              <p:nvPr>
                <p:ph idx="1"/>
              </p:nvPr>
            </p:nvSpPr>
            <p:spPr>
              <a:blipFill>
                <a:blip r:embed="rId3"/>
                <a:stretch>
                  <a:fillRect l="-931" t="-1706"/>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63" y="1248621"/>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99" y="2390776"/>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20831" y="3971188"/>
            <a:ext cx="10018336"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256" y="762000"/>
                <a:ext cx="11698664"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i="1">
                        <a:latin typeface="Cambria Math"/>
                      </a:rPr>
                      <m:t>𝑃</m:t>
                    </m:r>
                    <m:r>
                      <a:rPr lang="en-US" i="1">
                        <a:latin typeface="Cambria Math"/>
                      </a:rPr>
                      <m:t> </m:t>
                    </m:r>
                  </m:oMath>
                </a14:m>
                <a:r>
                  <a:rPr lang="en-US" dirty="0"/>
                  <a:t>matrix into </a:t>
                </a:r>
                <a14:m>
                  <m:oMath xmlns:m="http://schemas.openxmlformats.org/officeDocument/2006/math">
                    <m:r>
                      <a:rPr lang="en-US" i="1" dirty="0">
                        <a:latin typeface="Cambria Math"/>
                      </a:rPr>
                      <m:t>𝐾</m:t>
                    </m:r>
                    <m:r>
                      <a:rPr lang="en-US" i="1" dirty="0">
                        <a:latin typeface="Cambria Math"/>
                      </a:rPr>
                      <m:t>, </m:t>
                    </m:r>
                    <m:r>
                      <a:rPr lang="en-US" i="1" dirty="0">
                        <a:latin typeface="Cambria Math"/>
                      </a:rPr>
                      <m:t>𝑅</m:t>
                    </m:r>
                    <m:r>
                      <a:rPr lang="en-US" i="1" dirty="0">
                        <a:latin typeface="Cambria Math"/>
                      </a:rPr>
                      <m:t> </m:t>
                    </m:r>
                  </m:oMath>
                </a14:m>
                <a:r>
                  <a:rPr lang="en-US" dirty="0">
                    <a:latin typeface="+mj-lt"/>
                  </a:rPr>
                  <a:t>and</a:t>
                </a:r>
                <a14:m>
                  <m:oMath xmlns:m="http://schemas.openxmlformats.org/officeDocument/2006/math">
                    <m:r>
                      <a:rPr lang="en-US" i="1" dirty="0">
                        <a:latin typeface="Cambria Math"/>
                      </a:rPr>
                      <m:t> </m:t>
                    </m:r>
                    <m:r>
                      <a:rPr lang="en-US" i="1" dirty="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m:t>
                      </m:r>
                      <m:r>
                        <a:rPr lang="en-US" i="1">
                          <a:latin typeface="Cambria Math"/>
                        </a:rPr>
                        <m:t>𝐾</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3</m:t>
                              </m:r>
                              <m:r>
                                <a:rPr lang="en-US" i="1">
                                  <a:latin typeface="Cambria Math"/>
                                </a:rPr>
                                <m:t>𝑋</m:t>
                              </m:r>
                              <m:r>
                                <a:rPr lang="en-US" i="1">
                                  <a:latin typeface="Cambria Math"/>
                                </a:rPr>
                                <m:t>3</m:t>
                              </m:r>
                            </m:sub>
                          </m:sSub>
                        </m:e>
                      </m:d>
                      <m:r>
                        <a:rPr lang="en-US" i="1">
                          <a:latin typeface="Cambria Math"/>
                        </a:rPr>
                        <m:t>−</m:t>
                      </m:r>
                      <m:r>
                        <a:rPr lang="en-US" i="1">
                          <a:latin typeface="Cambria Math"/>
                        </a:rPr>
                        <m:t>𝑅</m:t>
                      </m:r>
                      <m:sSub>
                        <m:sSubPr>
                          <m:ctrlPr>
                            <a:rPr lang="en-US" i="1">
                              <a:latin typeface="Cambria Math" panose="02040503050406030204" pitchFamily="18" charset="0"/>
                            </a:rPr>
                          </m:ctrlPr>
                        </m:sSubPr>
                        <m:e>
                          <m:r>
                            <a:rPr lang="en-US" i="1">
                              <a:latin typeface="Cambria Math"/>
                            </a:rPr>
                            <m:t>𝐶</m:t>
                          </m:r>
                        </m:e>
                        <m:sub>
                          <m:r>
                            <a:rPr lang="en-US" i="1">
                              <a:latin typeface="Cambria Math"/>
                            </a:rPr>
                            <m:t>3</m:t>
                          </m:r>
                          <m:r>
                            <a:rPr lang="en-US" i="1">
                              <a:latin typeface="Cambria Math"/>
                            </a:rPr>
                            <m:t>𝑋</m:t>
                          </m:r>
                          <m:r>
                            <a:rPr lang="en-US" i="1">
                              <a:latin typeface="Cambria Math"/>
                            </a:rPr>
                            <m:t>1</m:t>
                          </m:r>
                        </m:sub>
                      </m:sSub>
                      <m:r>
                        <a:rPr lang="en-US" i="1">
                          <a:latin typeface="Cambria Math"/>
                        </a:rPr>
                        <m:t>]=[</m:t>
                      </m:r>
                      <m:r>
                        <a:rPr lang="en-US" i="1">
                          <a:latin typeface="Cambria Math"/>
                        </a:rPr>
                        <m:t>𝑀</m:t>
                      </m:r>
                      <m:r>
                        <a:rPr lang="en-US" i="1">
                          <a:latin typeface="Cambria Math"/>
                        </a:rPr>
                        <m:t>|−</m:t>
                      </m:r>
                      <m:r>
                        <a:rPr lang="en-US" i="1">
                          <a:latin typeface="Cambria Math"/>
                        </a:rPr>
                        <m:t>𝑀𝐶</m:t>
                      </m:r>
                      <m:r>
                        <a:rPr lang="en-US" i="1">
                          <a:latin typeface="Cambria Math"/>
                        </a:rPr>
                        <m:t>]</m:t>
                      </m:r>
                    </m:oMath>
                  </m:oMathPara>
                </a14:m>
                <a:endParaRPr lang="en-US" dirty="0"/>
              </a:p>
              <a:p>
                <a:r>
                  <a:rPr lang="en-US" b="1" dirty="0"/>
                  <a:t>Finding </a:t>
                </a:r>
                <a14:m>
                  <m:oMath xmlns:m="http://schemas.openxmlformats.org/officeDocument/2006/math">
                    <m:r>
                      <a:rPr lang="en-US" b="1" i="1">
                        <a:latin typeface="Cambria Math"/>
                      </a:rPr>
                      <m:t>𝑪</m:t>
                    </m:r>
                  </m:oMath>
                </a14:m>
                <a:r>
                  <a:rPr lang="en-US" b="1" dirty="0"/>
                  <a:t>: </a:t>
                </a:r>
                <a:r>
                  <a:rPr lang="en-US" dirty="0"/>
                  <a:t>take only the rightmost column of </a:t>
                </a:r>
                <a14:m>
                  <m:oMath xmlns:m="http://schemas.openxmlformats.org/officeDocument/2006/math">
                    <m:r>
                      <a:rPr lang="en-US" i="1">
                        <a:latin typeface="Cambria Math"/>
                      </a:rPr>
                      <m:t>𝑃</m:t>
                    </m:r>
                  </m:oMath>
                </a14:m>
                <a:r>
                  <a:rPr lang="en-US" dirty="0"/>
                  <a:t> and multiply it from the left by </a:t>
                </a:r>
                <a14:m>
                  <m:oMath xmlns:m="http://schemas.openxmlformats.org/officeDocument/2006/math">
                    <m:r>
                      <a:rPr lang="en-US" i="1">
                        <a:latin typeface="Cambria Math"/>
                      </a:rPr>
                      <m:t>−</m:t>
                    </m:r>
                    <m:sSup>
                      <m:sSupPr>
                        <m:ctrlPr>
                          <a:rPr lang="en-US" i="1">
                            <a:latin typeface="Cambria Math" panose="02040503050406030204" pitchFamily="18" charset="0"/>
                          </a:rPr>
                        </m:ctrlPr>
                      </m:sSupPr>
                      <m:e>
                        <m:r>
                          <a:rPr lang="en-US" i="1">
                            <a:latin typeface="Cambria Math"/>
                          </a:rPr>
                          <m:t>𝑀</m:t>
                        </m:r>
                      </m:e>
                      <m:sup>
                        <m:r>
                          <a:rPr lang="en-US" i="1">
                            <a:latin typeface="Cambria Math"/>
                          </a:rPr>
                          <m:t>−</m:t>
                        </m:r>
                        <m:r>
                          <a:rPr lang="en-US" i="1">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i="1">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256" y="762000"/>
                <a:ext cx="11698664" cy="5715000"/>
              </a:xfrm>
              <a:prstGeom prst="rect">
                <a:avLst/>
              </a:prstGeom>
              <a:blipFill>
                <a:blip r:embed="rId3"/>
                <a:stretch>
                  <a:fillRect l="-938"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dirty="0"/>
              <a:t>Camera </a:t>
            </a:r>
            <a:r>
              <a:rPr lang="en-US" dirty="0" err="1"/>
              <a:t>intrinsics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100207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CalCube"/>
          <p:cNvPicPr>
            <a:picLocks noChangeAspect="1" noChangeArrowheads="1"/>
          </p:cNvPicPr>
          <p:nvPr>
            <p:custDataLst>
              <p:tags r:id="rId1"/>
            </p:custDataLst>
          </p:nvPr>
        </p:nvPicPr>
        <p:blipFill>
          <a:blip r:embed="rId4" cstate="print"/>
          <a:srcRect/>
          <a:stretch>
            <a:fillRect/>
          </a:stretch>
        </p:blipFill>
        <p:spPr bwMode="auto">
          <a:xfrm>
            <a:off x="7162801" y="3581401"/>
            <a:ext cx="2888207" cy="3173819"/>
          </a:xfrm>
          <a:prstGeom prst="rect">
            <a:avLst/>
          </a:prstGeom>
          <a:noFill/>
        </p:spPr>
      </p:pic>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73377" y="762000"/>
            <a:ext cx="10242223"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90000"/>
              </a:lnSpc>
              <a:spcAft>
                <a:spcPct val="0"/>
              </a:spcAft>
              <a:buNone/>
              <a:defRPr/>
            </a:pPr>
            <a:r>
              <a:rPr lang="en-US" dirty="0">
                <a:solidFill>
                  <a:srgbClr val="000000"/>
                </a:solidFill>
              </a:rPr>
              <a:t>Place a known object in the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identify correspondences between image and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compute mapping from scene to image</a:t>
            </a:r>
          </a:p>
          <a:p>
            <a:pPr lvl="0" eaLnBrk="0" fontAlgn="base" hangingPunct="0">
              <a:lnSpc>
                <a:spcPct val="90000"/>
              </a:lnSpc>
              <a:spcAft>
                <a:spcPct val="0"/>
              </a:spcAft>
              <a:buNone/>
              <a:defRPr/>
            </a:pPr>
            <a:r>
              <a:rPr lang="en-US" dirty="0">
                <a:solidFill>
                  <a:srgbClr val="000000"/>
                </a:solidFill>
              </a:rPr>
              <a:t>Issues:</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geometry very accurately</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3D-&gt;2D correspondence</a:t>
            </a:r>
          </a:p>
          <a:p>
            <a:pPr lvl="1" eaLnBrk="0" fontAlgn="base" hangingPunct="0">
              <a:lnSpc>
                <a:spcPct val="90000"/>
              </a:lnSpc>
              <a:spcAft>
                <a:spcPct val="0"/>
              </a:spcAft>
              <a:buFontTx/>
              <a:buChar char="•"/>
              <a:defRPr/>
            </a:pPr>
            <a:endParaRPr lang="en-US" sz="2800" dirty="0">
              <a:solidFill>
                <a:srgbClr val="000000"/>
              </a:solidFill>
            </a:endParaRPr>
          </a:p>
          <a:p>
            <a:pPr marL="400050" eaLnBrk="0" fontAlgn="base" hangingPunct="0">
              <a:lnSpc>
                <a:spcPct val="90000"/>
              </a:lnSpc>
              <a:spcAft>
                <a:spcPct val="0"/>
              </a:spcAft>
              <a:defRPr/>
            </a:pPr>
            <a:endParaRPr lang="en-US" dirty="0">
              <a:solidFill>
                <a:srgbClr val="000000"/>
              </a:solidFill>
            </a:endParaRPr>
          </a:p>
          <a:p>
            <a:endParaRPr lang="en-US" dirty="0"/>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1588421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03200" y="762000"/>
            <a:ext cx="103124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lnSpc>
                <a:spcPct val="90000"/>
              </a:lnSpc>
              <a:spcAft>
                <a:spcPct val="0"/>
              </a:spcAft>
              <a:defRPr/>
            </a:pPr>
            <a:r>
              <a:rPr lang="en-US" dirty="0">
                <a:solidFill>
                  <a:srgbClr val="000000"/>
                </a:solidFill>
              </a:rPr>
              <a:t>Advantages:</a:t>
            </a:r>
          </a:p>
          <a:p>
            <a:pPr marL="914400" lvl="1" indent="-457200" eaLnBrk="0" fontAlgn="base" hangingPunct="0">
              <a:lnSpc>
                <a:spcPct val="90000"/>
              </a:lnSpc>
              <a:spcAft>
                <a:spcPct val="0"/>
              </a:spcAft>
              <a:defRPr/>
            </a:pPr>
            <a:r>
              <a:rPr lang="en-US" sz="2800" dirty="0">
                <a:solidFill>
                  <a:srgbClr val="000000"/>
                </a:solidFill>
              </a:rPr>
              <a:t>Very simple to formulate.</a:t>
            </a:r>
          </a:p>
          <a:p>
            <a:pPr marL="914400" lvl="1" indent="-457200" eaLnBrk="0" fontAlgn="base" hangingPunct="0">
              <a:lnSpc>
                <a:spcPct val="90000"/>
              </a:lnSpc>
              <a:spcAft>
                <a:spcPct val="0"/>
              </a:spcAft>
              <a:defRPr/>
            </a:pPr>
            <a:r>
              <a:rPr lang="en-US" sz="2800" dirty="0">
                <a:solidFill>
                  <a:srgbClr val="000000"/>
                </a:solidFill>
              </a:rPr>
              <a:t>Analytical solution.</a:t>
            </a:r>
          </a:p>
          <a:p>
            <a:pPr eaLnBrk="0" fontAlgn="base" hangingPunct="0">
              <a:lnSpc>
                <a:spcPct val="90000"/>
              </a:lnSpc>
              <a:spcAft>
                <a:spcPct val="0"/>
              </a:spcAft>
              <a:defRPr/>
            </a:pPr>
            <a:r>
              <a:rPr lang="en-US" dirty="0">
                <a:solidFill>
                  <a:srgbClr val="000000"/>
                </a:solidFill>
              </a:rPr>
              <a:t>Disadvantages:</a:t>
            </a:r>
          </a:p>
          <a:p>
            <a:pPr lvl="1" eaLnBrk="0" fontAlgn="base" hangingPunct="0">
              <a:lnSpc>
                <a:spcPct val="90000"/>
              </a:lnSpc>
              <a:spcAft>
                <a:spcPct val="0"/>
              </a:spcAft>
              <a:defRPr/>
            </a:pPr>
            <a:r>
              <a:rPr lang="en-US" dirty="0">
                <a:solidFill>
                  <a:srgbClr val="000000"/>
                </a:solidFill>
              </a:rPr>
              <a:t>Doesn’t model radial/ tangential distortion.</a:t>
            </a:r>
            <a:endParaRPr lang="en-US" sz="2800" dirty="0">
              <a:solidFill>
                <a:srgbClr val="000000"/>
              </a:solidFill>
            </a:endParaRPr>
          </a:p>
          <a:p>
            <a:pPr eaLnBrk="0" fontAlgn="base" hangingPunct="0">
              <a:lnSpc>
                <a:spcPct val="120000"/>
              </a:lnSpc>
              <a:spcAft>
                <a:spcPct val="0"/>
              </a:spcAft>
              <a:defRPr/>
            </a:pPr>
            <a:r>
              <a:rPr lang="en-US" dirty="0">
                <a:solidFill>
                  <a:srgbClr val="000000"/>
                </a:solidFill>
              </a:rPr>
              <a:t>For these reasons, </a:t>
            </a:r>
            <a:r>
              <a:rPr lang="en-US" i="1" dirty="0">
                <a:solidFill>
                  <a:srgbClr val="000000"/>
                </a:solidFill>
              </a:rPr>
              <a:t>nonlinear methods</a:t>
            </a:r>
            <a:r>
              <a:rPr lang="en-US" dirty="0">
                <a:solidFill>
                  <a:srgbClr val="000000"/>
                </a:solidFill>
              </a:rPr>
              <a:t> are preferred.</a:t>
            </a:r>
          </a:p>
          <a:p>
            <a:pPr marL="914400" lvl="1" indent="-457200" eaLnBrk="0" fontAlgn="base" hangingPunct="0">
              <a:lnSpc>
                <a:spcPct val="120000"/>
              </a:lnSpc>
              <a:spcAft>
                <a:spcPct val="0"/>
              </a:spcAft>
              <a:defRPr/>
            </a:pPr>
            <a:r>
              <a:rPr lang="en-US" sz="2800" dirty="0">
                <a:solidFill>
                  <a:srgbClr val="000000"/>
                </a:solidFill>
              </a:rPr>
              <a:t>Define error function E between projected 3D points and image points.</a:t>
            </a:r>
          </a:p>
          <a:p>
            <a:pPr marL="914400" lvl="1" indent="-457200" eaLnBrk="0" fontAlgn="base" hangingPunct="0">
              <a:lnSpc>
                <a:spcPct val="120000"/>
              </a:lnSpc>
              <a:spcAft>
                <a:spcPct val="0"/>
              </a:spcAft>
              <a:defRPr/>
            </a:pPr>
            <a:r>
              <a:rPr lang="en-US" sz="2800" dirty="0">
                <a:solidFill>
                  <a:srgbClr val="000000"/>
                </a:solidFill>
              </a:rPr>
              <a:t>E encompass </a:t>
            </a:r>
            <a:r>
              <a:rPr lang="en-US" sz="2800" dirty="0" err="1">
                <a:solidFill>
                  <a:srgbClr val="000000"/>
                </a:solidFill>
              </a:rPr>
              <a:t>intrinsics</a:t>
            </a:r>
            <a:r>
              <a:rPr lang="en-US" sz="2800" dirty="0">
                <a:solidFill>
                  <a:srgbClr val="000000"/>
                </a:solidFill>
              </a:rPr>
              <a:t>, </a:t>
            </a:r>
            <a:r>
              <a:rPr lang="en-US" sz="2800" dirty="0" err="1">
                <a:solidFill>
                  <a:srgbClr val="000000"/>
                </a:solidFill>
              </a:rPr>
              <a:t>extrinsics</a:t>
            </a:r>
            <a:r>
              <a:rPr lang="en-US" sz="2800" dirty="0">
                <a:solidFill>
                  <a:srgbClr val="000000"/>
                </a:solidFill>
              </a:rPr>
              <a:t>, radial distortion and tangential distortion.</a:t>
            </a:r>
          </a:p>
          <a:p>
            <a:pPr marL="914400" lvl="1" indent="-457200" eaLnBrk="0" fontAlgn="base" hangingPunct="0">
              <a:lnSpc>
                <a:spcPct val="120000"/>
              </a:lnSpc>
              <a:spcAft>
                <a:spcPct val="0"/>
              </a:spcAft>
              <a:defRPr/>
            </a:pPr>
            <a:r>
              <a:rPr lang="en-US" sz="2800" dirty="0">
                <a:solidFill>
                  <a:srgbClr val="000000"/>
                </a:solidFill>
              </a:rPr>
              <a:t>Minimize E using nonlinear optimization techniques.</a:t>
            </a:r>
          </a:p>
          <a:p>
            <a:pPr marL="800100" lvl="1" indent="-342900" eaLnBrk="0" fontAlgn="base" hangingPunct="0">
              <a:lnSpc>
                <a:spcPct val="90000"/>
              </a:lnSpc>
              <a:spcAft>
                <a:spcPct val="0"/>
              </a:spcAft>
              <a:buFont typeface="Arial" panose="020B0604020202020204" pitchFamily="34" charset="0"/>
              <a:buChar char="•"/>
              <a:defRPr/>
            </a:pPr>
            <a:endParaRPr lang="en-US" sz="2800" dirty="0">
              <a:solidFill>
                <a:srgbClr val="000000"/>
              </a:solidFill>
            </a:endParaRPr>
          </a:p>
          <a:p>
            <a:pPr lvl="1" eaLnBrk="0" fontAlgn="base" hangingPunct="0">
              <a:lnSpc>
                <a:spcPct val="90000"/>
              </a:lnSpc>
              <a:spcAft>
                <a:spcPct val="0"/>
              </a:spcAft>
              <a:buFontTx/>
              <a:buChar char="•"/>
              <a:defRPr/>
            </a:pPr>
            <a:endParaRPr lang="en-US" sz="2800" dirty="0">
              <a:solidFill>
                <a:srgbClr val="000000"/>
              </a:solidFill>
            </a:endParaRPr>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406494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676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Radial distortion</a:t>
            </a:r>
          </a:p>
        </p:txBody>
      </p:sp>
      <p:sp>
        <p:nvSpPr>
          <p:cNvPr id="25603" name="Rectangle 3"/>
          <p:cNvSpPr>
            <a:spLocks noGrp="1" noChangeArrowheads="1"/>
          </p:cNvSpPr>
          <p:nvPr>
            <p:ph type="body" idx="1"/>
            <p:custDataLst>
              <p:tags r:id="rId2"/>
            </p:custDataLst>
          </p:nvPr>
        </p:nvSpPr>
        <p:spPr>
          <a:xfrm>
            <a:off x="2209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3186114" y="1447801"/>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3429000" y="3668713"/>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No distortion</a:t>
            </a:r>
          </a:p>
        </p:txBody>
      </p:sp>
      <p:sp>
        <p:nvSpPr>
          <p:cNvPr id="25606" name="Text Box 6"/>
          <p:cNvSpPr txBox="1">
            <a:spLocks noChangeArrowheads="1"/>
          </p:cNvSpPr>
          <p:nvPr>
            <p:custDataLst>
              <p:tags r:id="rId5"/>
            </p:custDataLst>
          </p:nvPr>
        </p:nvSpPr>
        <p:spPr bwMode="auto">
          <a:xfrm>
            <a:off x="5340350" y="3668713"/>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Pin cushion</a:t>
            </a:r>
          </a:p>
        </p:txBody>
      </p:sp>
      <p:sp>
        <p:nvSpPr>
          <p:cNvPr id="25607" name="Text Box 7"/>
          <p:cNvSpPr txBox="1">
            <a:spLocks noChangeArrowheads="1"/>
          </p:cNvSpPr>
          <p:nvPr>
            <p:custDataLst>
              <p:tags r:id="rId6"/>
            </p:custDataLst>
          </p:nvPr>
        </p:nvSpPr>
        <p:spPr bwMode="auto">
          <a:xfrm>
            <a:off x="7588250" y="3668713"/>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highlight>
                  <a:srgbClr val="FFFF00"/>
                </a:highlight>
              </a:rPr>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4364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3525838" y="3657601"/>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p>
        </p:txBody>
      </p:sp>
      <p:sp>
        <p:nvSpPr>
          <p:cNvPr id="9" name="Rectangle 2"/>
          <p:cNvSpPr txBox="1">
            <a:spLocks noChangeArrowheads="1"/>
          </p:cNvSpPr>
          <p:nvPr>
            <p:custDataLst>
              <p:tags r:id="rId4"/>
            </p:custDataLst>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8FDDB-7F3B-495B-9769-7188EED5DEED}"/>
              </a:ext>
            </a:extLst>
          </p:cNvPr>
          <p:cNvGrpSpPr/>
          <p:nvPr/>
        </p:nvGrpSpPr>
        <p:grpSpPr>
          <a:xfrm>
            <a:off x="1617686" y="1554163"/>
            <a:ext cx="8956631" cy="4393967"/>
            <a:chOff x="384862" y="1325562"/>
            <a:chExt cx="11942175" cy="4393967"/>
          </a:xfrm>
        </p:grpSpPr>
        <p:pic>
          <p:nvPicPr>
            <p:cNvPr id="43" name="Picture 12">
              <a:extLst>
                <a:ext uri="{FF2B5EF4-FFF2-40B4-BE49-F238E27FC236}">
                  <a16:creationId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a16="http://schemas.microsoft.com/office/drawing/2014/main" id="{6E02A6E0-8F76-4425-95D1-267B4F5784CF}"/>
              </a:ext>
            </a:extLst>
          </p:cNvPr>
          <p:cNvSpPr txBox="1">
            <a:spLocks noChangeArrowheads="1"/>
          </p:cNvSpPr>
          <p:nvPr/>
        </p:nvSpPr>
        <p:spPr bwMode="auto">
          <a:xfrm>
            <a:off x="1617686" y="5948130"/>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before</a:t>
            </a:r>
          </a:p>
        </p:txBody>
      </p:sp>
      <p:sp>
        <p:nvSpPr>
          <p:cNvPr id="48" name="Text Box 15">
            <a:extLst>
              <a:ext uri="{FF2B5EF4-FFF2-40B4-BE49-F238E27FC236}">
                <a16:creationId xmlns:a16="http://schemas.microsoft.com/office/drawing/2014/main" id="{3E5FF5C8-C8A1-4AF0-967B-7E13048893D5}"/>
              </a:ext>
            </a:extLst>
          </p:cNvPr>
          <p:cNvSpPr txBox="1">
            <a:spLocks noChangeArrowheads="1"/>
          </p:cNvSpPr>
          <p:nvPr/>
        </p:nvSpPr>
        <p:spPr bwMode="auto">
          <a:xfrm>
            <a:off x="6159476" y="5948130"/>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after</a:t>
            </a:r>
          </a:p>
        </p:txBody>
      </p:sp>
      <p:sp>
        <p:nvSpPr>
          <p:cNvPr id="8" name="Title 1">
            <a:extLst>
              <a:ext uri="{FF2B5EF4-FFF2-40B4-BE49-F238E27FC236}">
                <a16:creationId xmlns:a16="http://schemas.microsoft.com/office/drawing/2014/main" id="{C340553C-D18E-4182-8690-BA1D70B539B8}"/>
              </a:ext>
            </a:extLst>
          </p:cNvPr>
          <p:cNvSpPr>
            <a:spLocks noGrp="1"/>
          </p:cNvSpPr>
          <p:nvPr>
            <p:ph type="title"/>
          </p:nvPr>
        </p:nvSpPr>
        <p:spPr>
          <a:xfrm>
            <a:off x="1676400" y="0"/>
            <a:ext cx="8839200" cy="762000"/>
          </a:xfrm>
        </p:spPr>
        <p:txBody>
          <a:bodyPr>
            <a:normAutofit/>
          </a:bodyPr>
          <a:lstStyle/>
          <a:p>
            <a:r>
              <a:rPr lang="en-US" dirty="0"/>
              <a:t>Radial distortion</a:t>
            </a:r>
          </a:p>
        </p:txBody>
      </p:sp>
    </p:spTree>
    <p:extLst>
      <p:ext uri="{BB962C8B-B14F-4D97-AF65-F5344CB8AC3E}">
        <p14:creationId xmlns:p14="http://schemas.microsoft.com/office/powerpoint/2010/main" val="748255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r>
              <a:rPr lang="en-US" dirty="0"/>
              <a:t>Another kind of distortion caused by the camera sensor not being completely parallel to the lens and image plane.</a:t>
            </a:r>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438401"/>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3414713" y="1066800"/>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Multi plane calibration</a:t>
            </a:r>
          </a:p>
        </p:txBody>
      </p:sp>
      <p:sp>
        <p:nvSpPr>
          <p:cNvPr id="3" name="Content Placeholder 2"/>
          <p:cNvSpPr txBox="1">
            <a:spLocks/>
          </p:cNvSpPr>
          <p:nvPr/>
        </p:nvSpPr>
        <p:spPr>
          <a:xfrm>
            <a:off x="141401" y="762000"/>
            <a:ext cx="11755225"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Aft>
                <a:spcPct val="0"/>
              </a:spcAft>
              <a:defRPr/>
            </a:pPr>
            <a:r>
              <a:rPr lang="en-US" dirty="0">
                <a:solidFill>
                  <a:srgbClr val="000000"/>
                </a:solidFill>
              </a:rPr>
              <a:t>Advantages:</a:t>
            </a:r>
          </a:p>
          <a:p>
            <a:pPr marL="838200" lvl="1" indent="-381000" eaLnBrk="0" fontAlgn="base" hangingPunct="0">
              <a:spcAft>
                <a:spcPct val="0"/>
              </a:spcAft>
              <a:buFontTx/>
              <a:buChar char="•"/>
              <a:defRPr/>
            </a:pPr>
            <a:r>
              <a:rPr lang="en-US" sz="2800" dirty="0">
                <a:solidFill>
                  <a:srgbClr val="000000"/>
                </a:solidFill>
              </a:rPr>
              <a:t>Only requires a plane</a:t>
            </a:r>
          </a:p>
          <a:p>
            <a:pPr marL="838200" lvl="1" indent="-381000" eaLnBrk="0" fontAlgn="base" hangingPunct="0">
              <a:spcAft>
                <a:spcPct val="0"/>
              </a:spcAft>
              <a:buFontTx/>
              <a:buChar char="•"/>
              <a:defRPr/>
            </a:pPr>
            <a:r>
              <a:rPr lang="en-US" sz="2800" dirty="0">
                <a:solidFill>
                  <a:srgbClr val="000000"/>
                </a:solidFill>
              </a:rPr>
              <a:t>Don’t have to know positions/orientations</a:t>
            </a:r>
          </a:p>
          <a:p>
            <a:pPr lvl="0" eaLnBrk="0" fontAlgn="base" hangingPunct="0">
              <a:lnSpc>
                <a:spcPct val="110000"/>
              </a:lnSpc>
              <a:spcAft>
                <a:spcPct val="0"/>
              </a:spcAft>
              <a:defRPr/>
            </a:pPr>
            <a:r>
              <a:rPr lang="en-US" dirty="0">
                <a:solidFill>
                  <a:srgbClr val="000000"/>
                </a:solidFill>
                <a:cs typeface="Arial" charset="0"/>
              </a:rPr>
              <a:t>Disadvantage: </a:t>
            </a:r>
          </a:p>
          <a:p>
            <a:pPr marL="800100" lvl="1" indent="-342900" eaLnBrk="0" fontAlgn="base" hangingPunct="0">
              <a:lnSpc>
                <a:spcPct val="110000"/>
              </a:lnSpc>
              <a:spcAft>
                <a:spcPct val="0"/>
              </a:spcAft>
              <a:buFont typeface="Arial" panose="020B0604020202020204" pitchFamily="34" charset="0"/>
              <a:buChar char="•"/>
              <a:defRPr/>
            </a:pPr>
            <a:r>
              <a:rPr lang="en-US" sz="2800" dirty="0">
                <a:solidFill>
                  <a:srgbClr val="000000"/>
                </a:solidFill>
                <a:cs typeface="Arial" charset="0"/>
              </a:rPr>
              <a:t>Need to solve non-linear optimization problem.</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7040564" y="4343400"/>
            <a:ext cx="3475036" cy="2438596"/>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203200" y="762000"/>
            <a:ext cx="11785600" cy="5968738"/>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3124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3429001"/>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5943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953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953000" y="3429000"/>
                <a:ext cx="1981200" cy="1931106"/>
              </a:xfrm>
              <a:prstGeom prst="rect">
                <a:avLst/>
              </a:prstGeom>
              <a:blipFill>
                <a:blip r:embed="rId4"/>
                <a:stretch>
                  <a:fillRect l="-1231" t="-1899" r="-2769"/>
                </a:stretch>
              </a:blipFill>
            </p:spPr>
            <p:txBody>
              <a:bodyPr/>
              <a:lstStyle/>
              <a:p>
                <a:r>
                  <a:rPr lang="en-US">
                    <a:noFill/>
                  </a:rPr>
                  <a:t> </a:t>
                </a:r>
              </a:p>
            </p:txBody>
          </p:sp>
        </mc:Fallback>
      </mc:AlternateContent>
      <p:sp>
        <p:nvSpPr>
          <p:cNvPr id="15" name="Left Brace 14"/>
          <p:cNvSpPr/>
          <p:nvPr/>
        </p:nvSpPr>
        <p:spPr>
          <a:xfrm rot="16200000">
            <a:off x="5243514" y="1098233"/>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6504625"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770498"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8013386"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28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658667" y="3143479"/>
            <a:ext cx="2476741"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5967274"/>
              </a:xfrm>
            </p:spPr>
            <p:txBody>
              <a:bodyPr>
                <a:normAutofit/>
              </a:bodyPr>
              <a:lstStyle/>
              <a:p>
                <a:r>
                  <a:rPr lang="en-US" dirty="0">
                    <a:solidFill>
                      <a:prstClr val="black"/>
                    </a:solidFill>
                  </a:rPr>
                  <a:t>There are 3 coordinate systems that are discussed in general: world, camera, and image coordinate systems.</a:t>
                </a:r>
              </a:p>
              <a:p>
                <a:pPr lvl="1"/>
                <a:r>
                  <a:rPr lang="en-US" dirty="0">
                    <a:solidFill>
                      <a:prstClr val="black"/>
                    </a:solidFill>
                  </a:rPr>
                  <a:t>(and also normalized image coo. System…)</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r>
                  <a:rPr lang="en-US" b="1" dirty="0">
                    <a:solidFill>
                      <a:prstClr val="black"/>
                    </a:solidFill>
                  </a:rPr>
                  <a:t>This is what we need to do: </a:t>
                </a:r>
                <a14:m>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𝒘𝒐𝒓𝒍𝒅</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𝒄𝒂𝒎𝒆𝒓𝒂</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𝒏𝒐𝒓𝒎</m:t>
                        </m:r>
                        <m:r>
                          <a:rPr lang="en-US" b="1" i="1" smtClean="0">
                            <a:solidFill>
                              <a:prstClr val="black"/>
                            </a:solidFill>
                            <a:latin typeface="Cambria Math" panose="02040503050406030204" pitchFamily="18" charset="0"/>
                          </a:rPr>
                          <m:t>.  </m:t>
                        </m:r>
                        <m:r>
                          <a:rPr lang="en-US" b="1" i="1" smtClean="0">
                            <a:solidFill>
                              <a:prstClr val="black"/>
                            </a:solidFill>
                            <a:latin typeface="Cambria Math" panose="02040503050406030204" pitchFamily="18" charset="0"/>
                          </a:rPr>
                          <m:t>𝒊𝒎𝒂𝒈𝒆</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𝒊𝒎𝒂𝒈𝒆</m:t>
                        </m:r>
                      </m:sub>
                    </m:sSub>
                  </m:oMath>
                </a14:m>
                <a:endParaRPr lang="en-US" b="1" dirty="0">
                  <a:solidFill>
                    <a:prstClr val="black"/>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5967274"/>
              </a:xfrm>
              <a:blipFill>
                <a:blip r:embed="rId2"/>
                <a:stretch>
                  <a:fillRect l="-931" t="-919"/>
                </a:stretch>
              </a:blipFill>
            </p:spPr>
            <p:txBody>
              <a:bodyPr/>
              <a:lstStyle/>
              <a:p>
                <a:r>
                  <a:rPr lang="en-US">
                    <a:noFill/>
                  </a:rPr>
                  <a:t> </a:t>
                </a:r>
              </a:p>
            </p:txBody>
          </p:sp>
        </mc:Fallback>
      </mc:AlternateContent>
      <p:sp>
        <p:nvSpPr>
          <p:cNvPr id="4" name="Line"/>
          <p:cNvSpPr/>
          <p:nvPr/>
        </p:nvSpPr>
        <p:spPr>
          <a:xfrm>
            <a:off x="3052900" y="4256694"/>
            <a:ext cx="1496348" cy="2832"/>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3"/>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a:off x="3066293" y="4261157"/>
            <a:ext cx="0" cy="609365"/>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H="1">
            <a:off x="4935142" y="2612136"/>
            <a:ext cx="259657" cy="229120"/>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5206134" y="2614969"/>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4"/>
          <a:stretch>
            <a:fillRect/>
          </a:stretch>
        </p:blipFill>
        <p:spPr>
          <a:xfrm>
            <a:off x="5138432" y="3498246"/>
            <a:ext cx="187524" cy="151805"/>
          </a:xfrm>
          <a:prstGeom prst="rect">
            <a:avLst/>
          </a:prstGeom>
          <a:ln w="12700">
            <a:miter lim="400000"/>
          </a:ln>
        </p:spPr>
      </p:pic>
      <p:sp>
        <p:nvSpPr>
          <p:cNvPr id="19" name="image point"/>
          <p:cNvSpPr txBox="1"/>
          <p:nvPr/>
        </p:nvSpPr>
        <p:spPr>
          <a:xfrm>
            <a:off x="5313936" y="3498721"/>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cxnSpLocks/>
            <a:endCxn id="4" idx="0"/>
          </p:cNvCxnSpPr>
          <p:nvPr/>
        </p:nvCxnSpPr>
        <p:spPr>
          <a:xfrm flipH="1">
            <a:off x="3052900" y="1917116"/>
            <a:ext cx="5931936"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H="1">
            <a:off x="2805333" y="4245341"/>
            <a:ext cx="265471" cy="255849"/>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5"/>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6"/>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7"/>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5156491" y="2231826"/>
                <a:ext cx="1247101"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156491" y="2231826"/>
                <a:ext cx="1247101" cy="471540"/>
              </a:xfrm>
              <a:prstGeom prst="rect">
                <a:avLst/>
              </a:prstGeom>
              <a:blipFill>
                <a:blip r:embed="rId8"/>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a:off x="4956049" y="4252453"/>
            <a:ext cx="11337" cy="58335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H="1">
            <a:off x="4595758" y="4236635"/>
            <a:ext cx="364803" cy="281655"/>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938880-4731-4334-A6C9-28C4B4E4714C}"/>
                  </a:ext>
                </a:extLst>
              </p:cNvPr>
              <p:cNvSpPr txBox="1"/>
              <p:nvPr/>
            </p:nvSpPr>
            <p:spPr>
              <a:xfrm>
                <a:off x="3539982" y="5280486"/>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31938880-4731-4334-A6C9-28C4B4E4714C}"/>
                  </a:ext>
                </a:extLst>
              </p:cNvPr>
              <p:cNvSpPr txBox="1">
                <a:spLocks noRot="1" noChangeAspect="1" noMove="1" noResize="1" noEditPoints="1" noAdjustHandles="1" noChangeArrowheads="1" noChangeShapeType="1" noTextEdit="1"/>
              </p:cNvSpPr>
              <p:nvPr/>
            </p:nvSpPr>
            <p:spPr>
              <a:xfrm>
                <a:off x="3539982" y="5280486"/>
                <a:ext cx="32993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C4BFCA1-574D-47B9-9D5D-32119A13A1DC}"/>
                  </a:ext>
                </a:extLst>
              </p:cNvPr>
              <p:cNvSpPr txBox="1"/>
              <p:nvPr/>
            </p:nvSpPr>
            <p:spPr>
              <a:xfrm>
                <a:off x="2498872" y="4150774"/>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3" name="TextBox 32">
                <a:extLst>
                  <a:ext uri="{FF2B5EF4-FFF2-40B4-BE49-F238E27FC236}">
                    <a16:creationId xmlns:a16="http://schemas.microsoft.com/office/drawing/2014/main" id="{8C4BFCA1-574D-47B9-9D5D-32119A13A1DC}"/>
                  </a:ext>
                </a:extLst>
              </p:cNvPr>
              <p:cNvSpPr txBox="1">
                <a:spLocks noRot="1" noChangeAspect="1" noMove="1" noResize="1" noEditPoints="1" noAdjustHandles="1" noChangeArrowheads="1" noChangeShapeType="1" noTextEdit="1"/>
              </p:cNvSpPr>
              <p:nvPr/>
            </p:nvSpPr>
            <p:spPr>
              <a:xfrm>
                <a:off x="2498872" y="4150774"/>
                <a:ext cx="32993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505810F-0098-464E-A57F-408F683DA414}"/>
                  </a:ext>
                </a:extLst>
              </p:cNvPr>
              <p:cNvSpPr txBox="1"/>
              <p:nvPr/>
            </p:nvSpPr>
            <p:spPr>
              <a:xfrm flipH="1">
                <a:off x="4596203" y="446513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4" name="TextBox 33">
                <a:extLst>
                  <a:ext uri="{FF2B5EF4-FFF2-40B4-BE49-F238E27FC236}">
                    <a16:creationId xmlns:a16="http://schemas.microsoft.com/office/drawing/2014/main" id="{9505810F-0098-464E-A57F-408F683DA414}"/>
                  </a:ext>
                </a:extLst>
              </p:cNvPr>
              <p:cNvSpPr txBox="1">
                <a:spLocks noRot="1" noChangeAspect="1" noMove="1" noResize="1" noEditPoints="1" noAdjustHandles="1" noChangeArrowheads="1" noChangeShapeType="1" noTextEdit="1"/>
              </p:cNvSpPr>
              <p:nvPr/>
            </p:nvSpPr>
            <p:spPr>
              <a:xfrm flipH="1">
                <a:off x="4596203" y="4465138"/>
                <a:ext cx="45719" cy="369332"/>
              </a:xfrm>
              <a:prstGeom prst="rect">
                <a:avLst/>
              </a:prstGeom>
              <a:blipFill>
                <a:blip r:embed="rId11"/>
                <a:stretch>
                  <a:fillRect l="-85714" r="-38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F92E7F-7C0E-4402-843A-55DEBD407E7F}"/>
                  </a:ext>
                </a:extLst>
              </p:cNvPr>
              <p:cNvSpPr txBox="1"/>
              <p:nvPr/>
            </p:nvSpPr>
            <p:spPr>
              <a:xfrm>
                <a:off x="2035170" y="466629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5" name="TextBox 34">
                <a:extLst>
                  <a:ext uri="{FF2B5EF4-FFF2-40B4-BE49-F238E27FC236}">
                    <a16:creationId xmlns:a16="http://schemas.microsoft.com/office/drawing/2014/main" id="{5FF92E7F-7C0E-4402-843A-55DEBD407E7F}"/>
                  </a:ext>
                </a:extLst>
              </p:cNvPr>
              <p:cNvSpPr txBox="1">
                <a:spLocks noRot="1" noChangeAspect="1" noMove="1" noResize="1" noEditPoints="1" noAdjustHandles="1" noChangeArrowheads="1" noChangeShapeType="1" noTextEdit="1"/>
              </p:cNvSpPr>
              <p:nvPr/>
            </p:nvSpPr>
            <p:spPr>
              <a:xfrm>
                <a:off x="2035170" y="4666298"/>
                <a:ext cx="329938" cy="369332"/>
              </a:xfrm>
              <a:prstGeom prst="rect">
                <a:avLst/>
              </a:prstGeom>
              <a:blipFill>
                <a:blip r:embed="rId1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F740435-32F5-4C3D-8880-DDB64145CCF2}"/>
                  </a:ext>
                </a:extLst>
              </p:cNvPr>
              <p:cNvSpPr txBox="1"/>
              <p:nvPr/>
            </p:nvSpPr>
            <p:spPr>
              <a:xfrm>
                <a:off x="2753035" y="4583452"/>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F740435-32F5-4C3D-8880-DDB64145CCF2}"/>
                  </a:ext>
                </a:extLst>
              </p:cNvPr>
              <p:cNvSpPr txBox="1">
                <a:spLocks noRot="1" noChangeAspect="1" noMove="1" noResize="1" noEditPoints="1" noAdjustHandles="1" noChangeArrowheads="1" noChangeShapeType="1" noTextEdit="1"/>
              </p:cNvSpPr>
              <p:nvPr/>
            </p:nvSpPr>
            <p:spPr>
              <a:xfrm>
                <a:off x="2753035" y="4583452"/>
                <a:ext cx="329938"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A52258E-CF72-4DED-A584-9547653DC6F8}"/>
                  </a:ext>
                </a:extLst>
              </p:cNvPr>
              <p:cNvSpPr txBox="1"/>
              <p:nvPr/>
            </p:nvSpPr>
            <p:spPr>
              <a:xfrm>
                <a:off x="4714442" y="453747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7" name="TextBox 36">
                <a:extLst>
                  <a:ext uri="{FF2B5EF4-FFF2-40B4-BE49-F238E27FC236}">
                    <a16:creationId xmlns:a16="http://schemas.microsoft.com/office/drawing/2014/main" id="{4A52258E-CF72-4DED-A584-9547653DC6F8}"/>
                  </a:ext>
                </a:extLst>
              </p:cNvPr>
              <p:cNvSpPr txBox="1">
                <a:spLocks noRot="1" noChangeAspect="1" noMove="1" noResize="1" noEditPoints="1" noAdjustHandles="1" noChangeArrowheads="1" noChangeShapeType="1" noTextEdit="1"/>
              </p:cNvSpPr>
              <p:nvPr/>
            </p:nvSpPr>
            <p:spPr>
              <a:xfrm>
                <a:off x="4714442" y="4537470"/>
                <a:ext cx="329938" cy="369332"/>
              </a:xfrm>
              <a:prstGeom prst="rect">
                <a:avLst/>
              </a:prstGeom>
              <a:blipFill>
                <a:blip r:embed="rId1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5852603-1254-43D2-B10F-6D84DF1D97B1}"/>
                  </a:ext>
                </a:extLst>
              </p:cNvPr>
              <p:cNvSpPr txBox="1"/>
              <p:nvPr/>
            </p:nvSpPr>
            <p:spPr>
              <a:xfrm>
                <a:off x="1623305" y="439422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8" name="TextBox 37">
                <a:extLst>
                  <a:ext uri="{FF2B5EF4-FFF2-40B4-BE49-F238E27FC236}">
                    <a16:creationId xmlns:a16="http://schemas.microsoft.com/office/drawing/2014/main" id="{05852603-1254-43D2-B10F-6D84DF1D97B1}"/>
                  </a:ext>
                </a:extLst>
              </p:cNvPr>
              <p:cNvSpPr txBox="1">
                <a:spLocks noRot="1" noChangeAspect="1" noMove="1" noResize="1" noEditPoints="1" noAdjustHandles="1" noChangeArrowheads="1" noChangeShapeType="1" noTextEdit="1"/>
              </p:cNvSpPr>
              <p:nvPr/>
            </p:nvSpPr>
            <p:spPr>
              <a:xfrm>
                <a:off x="1623305" y="4394220"/>
                <a:ext cx="329938"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D50C08-87DF-4138-A10A-E0248D5C69D7}"/>
                  </a:ext>
                </a:extLst>
              </p:cNvPr>
              <p:cNvSpPr txBox="1"/>
              <p:nvPr/>
            </p:nvSpPr>
            <p:spPr>
              <a:xfrm>
                <a:off x="9869883" y="416813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9" name="TextBox 38">
                <a:extLst>
                  <a:ext uri="{FF2B5EF4-FFF2-40B4-BE49-F238E27FC236}">
                    <a16:creationId xmlns:a16="http://schemas.microsoft.com/office/drawing/2014/main" id="{12D50C08-87DF-4138-A10A-E0248D5C69D7}"/>
                  </a:ext>
                </a:extLst>
              </p:cNvPr>
              <p:cNvSpPr txBox="1">
                <a:spLocks noRot="1" noChangeAspect="1" noMove="1" noResize="1" noEditPoints="1" noAdjustHandles="1" noChangeArrowheads="1" noChangeShapeType="1" noTextEdit="1"/>
              </p:cNvSpPr>
              <p:nvPr/>
            </p:nvSpPr>
            <p:spPr>
              <a:xfrm>
                <a:off x="9869883" y="4168138"/>
                <a:ext cx="32993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D7CBC27-86AE-4B20-BCCC-0E8C03FA9666}"/>
                  </a:ext>
                </a:extLst>
              </p:cNvPr>
              <p:cNvSpPr txBox="1"/>
              <p:nvPr/>
            </p:nvSpPr>
            <p:spPr>
              <a:xfrm>
                <a:off x="4826553" y="243520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40" name="TextBox 39">
                <a:extLst>
                  <a:ext uri="{FF2B5EF4-FFF2-40B4-BE49-F238E27FC236}">
                    <a16:creationId xmlns:a16="http://schemas.microsoft.com/office/drawing/2014/main" id="{0D7CBC27-86AE-4B20-BCCC-0E8C03FA9666}"/>
                  </a:ext>
                </a:extLst>
              </p:cNvPr>
              <p:cNvSpPr txBox="1">
                <a:spLocks noRot="1" noChangeAspect="1" noMove="1" noResize="1" noEditPoints="1" noAdjustHandles="1" noChangeArrowheads="1" noChangeShapeType="1" noTextEdit="1"/>
              </p:cNvSpPr>
              <p:nvPr/>
            </p:nvSpPr>
            <p:spPr>
              <a:xfrm>
                <a:off x="4826553" y="2435201"/>
                <a:ext cx="32993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CC53A9-FB00-40D9-B81C-05E1E53A58B7}"/>
                  </a:ext>
                </a:extLst>
              </p:cNvPr>
              <p:cNvSpPr txBox="1"/>
              <p:nvPr/>
            </p:nvSpPr>
            <p:spPr>
              <a:xfrm>
                <a:off x="5228311" y="292547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41" name="TextBox 40">
                <a:extLst>
                  <a:ext uri="{FF2B5EF4-FFF2-40B4-BE49-F238E27FC236}">
                    <a16:creationId xmlns:a16="http://schemas.microsoft.com/office/drawing/2014/main" id="{D2CC53A9-FB00-40D9-B81C-05E1E53A58B7}"/>
                  </a:ext>
                </a:extLst>
              </p:cNvPr>
              <p:cNvSpPr txBox="1">
                <a:spLocks noRot="1" noChangeAspect="1" noMove="1" noResize="1" noEditPoints="1" noAdjustHandles="1" noChangeArrowheads="1" noChangeShapeType="1" noTextEdit="1"/>
              </p:cNvSpPr>
              <p:nvPr/>
            </p:nvSpPr>
            <p:spPr>
              <a:xfrm>
                <a:off x="5228311" y="2925471"/>
                <a:ext cx="329938" cy="369332"/>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b="1" dirty="0"/>
              <a:t>Camera </a:t>
            </a:r>
            <a:r>
              <a:rPr lang="en-US" b="1" dirty="0" err="1"/>
              <a:t>extrinsics</a:t>
            </a:r>
            <a:endParaRPr lang="en-US" b="1" dirty="0"/>
          </a:p>
          <a:p>
            <a:r>
              <a:rPr lang="en-US" dirty="0"/>
              <a:t>Perspective projection</a:t>
            </a:r>
            <a:endParaRPr lang="en-US" b="1" dirty="0"/>
          </a:p>
          <a:p>
            <a:r>
              <a:rPr lang="en-US" dirty="0"/>
              <a:t>Camera </a:t>
            </a:r>
            <a:r>
              <a:rPr lang="en-US" dirty="0" err="1"/>
              <a:t>intrinsics</a:t>
            </a:r>
            <a:endParaRPr lang="en-US" b="1"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3642175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3209</Words>
  <Application>Microsoft Office PowerPoint</Application>
  <PresentationFormat>Widescreen</PresentationFormat>
  <Paragraphs>688</Paragraphs>
  <Slides>55</Slides>
  <Notes>19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Cambria Math</vt:lpstr>
      <vt:lpstr>Helvetica</vt:lpstr>
      <vt:lpstr>Helvetica Light</vt:lpstr>
      <vt:lpstr>class_layout</vt:lpstr>
      <vt:lpstr>Camera calibration</vt:lpstr>
      <vt:lpstr>References</vt:lpstr>
      <vt:lpstr>Contents</vt:lpstr>
      <vt:lpstr>What is camera calibration</vt:lpstr>
      <vt:lpstr>Starting from the end</vt:lpstr>
      <vt:lpstr>Starting from the end</vt:lpstr>
      <vt:lpstr>Starting from the end</vt:lpstr>
      <vt:lpstr>Coordinate systems</vt:lpstr>
      <vt:lpstr>Contents</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Contents</vt:lpstr>
      <vt:lpstr>"Recap: perspective projection"</vt:lpstr>
      <vt:lpstr>Recap: perspective projection</vt:lpstr>
      <vt:lpstr>Recap: perspective projection</vt:lpstr>
      <vt:lpstr>Recap: perspective projection</vt:lpstr>
      <vt:lpstr>Recap: perspective projection</vt:lpstr>
      <vt:lpstr>Contents</vt:lpstr>
      <vt:lpstr>"Intrinsic camera matrix"</vt:lpstr>
      <vt:lpstr>Intrinsic camera matrix</vt:lpstr>
      <vt:lpstr>Intrinsic camera matrix</vt:lpstr>
      <vt:lpstr>Intrinsic camera matrix</vt:lpstr>
      <vt:lpstr>Intrinsic camera matrix</vt:lpstr>
      <vt:lpstr>Intrinsic camera matrix</vt:lpstr>
      <vt:lpstr>Contents</vt:lpstr>
      <vt:lpstr>Full camera matrix</vt:lpstr>
      <vt:lpstr>Side note: normalized image coordinates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Contents</vt:lpstr>
      <vt:lpstr>Geometric calibration</vt:lpstr>
      <vt:lpstr>Geometric calibration</vt:lpstr>
      <vt:lpstr>PowerPoint Presentation</vt:lpstr>
      <vt:lpstr>Radial distortion</vt:lpstr>
      <vt:lpstr>Radial distortion</vt:lpstr>
      <vt:lpstr>Radial distortion</vt:lpstr>
      <vt:lpstr>PowerPoint Presentation</vt:lpstr>
      <vt:lpstr>Tangential distortion</vt:lpstr>
      <vt:lpstr>Tangential distortion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calibration</dc:title>
  <dc:creator> </dc:creator>
  <cp:lastModifiedBy>yoni chechik</cp:lastModifiedBy>
  <cp:revision>34</cp:revision>
  <dcterms:created xsi:type="dcterms:W3CDTF">2019-11-08T16:12:10Z</dcterms:created>
  <dcterms:modified xsi:type="dcterms:W3CDTF">2020-12-29T07:41:53Z</dcterms:modified>
</cp:coreProperties>
</file>