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5" r:id="rId12"/>
    <p:sldId id="266" r:id="rId13"/>
    <p:sldId id="273" r:id="rId14"/>
    <p:sldId id="275" r:id="rId15"/>
    <p:sldId id="267" r:id="rId16"/>
    <p:sldId id="268" r:id="rId17"/>
    <p:sldId id="276" r:id="rId18"/>
    <p:sldId id="277" r:id="rId19"/>
    <p:sldId id="274" r:id="rId20"/>
    <p:sldId id="269" r:id="rId21"/>
    <p:sldId id="270" r:id="rId22"/>
    <p:sldId id="278" r:id="rId23"/>
    <p:sldId id="279" r:id="rId24"/>
    <p:sldId id="271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12/2/18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12/2/18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12/2/18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ricMaibach/AkronAshevilleWeatherAnalysi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908A8-8B44-F34E-8235-3E653DA4B0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Weather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46C2EB-6679-354A-AFE8-79E293639E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Akron, OH and Asheville, NC</a:t>
            </a:r>
          </a:p>
        </p:txBody>
      </p:sp>
    </p:spTree>
    <p:extLst>
      <p:ext uri="{BB962C8B-B14F-4D97-AF65-F5344CB8AC3E}">
        <p14:creationId xmlns:p14="http://schemas.microsoft.com/office/powerpoint/2010/main" val="3130308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8E77D-2AC5-DE41-802F-32B30D011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837071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837B-E55A-3D4A-8F50-2EE2D1CFC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DDFB2-9380-3848-A76E-184FC82BF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779043"/>
            <a:ext cx="7729728" cy="3609442"/>
          </a:xfrm>
        </p:spPr>
        <p:txBody>
          <a:bodyPr>
            <a:normAutofit/>
          </a:bodyPr>
          <a:lstStyle/>
          <a:p>
            <a:r>
              <a:rPr lang="en-US" sz="2400" dirty="0"/>
              <a:t>Two sample Z test</a:t>
            </a:r>
          </a:p>
          <a:p>
            <a:r>
              <a:rPr lang="en-US" sz="2400" dirty="0"/>
              <a:t>Population distribution unknown, but because sample size is large can assume normal by central limit theorem</a:t>
            </a:r>
          </a:p>
          <a:p>
            <a:r>
              <a:rPr lang="en-US" sz="2400" dirty="0"/>
              <a:t>95% confidence</a:t>
            </a:r>
          </a:p>
          <a:p>
            <a:r>
              <a:rPr lang="en-US" sz="2400" dirty="0"/>
              <a:t>Two sample z test used.</a:t>
            </a:r>
          </a:p>
        </p:txBody>
      </p:sp>
    </p:spTree>
    <p:extLst>
      <p:ext uri="{BB962C8B-B14F-4D97-AF65-F5344CB8AC3E}">
        <p14:creationId xmlns:p14="http://schemas.microsoft.com/office/powerpoint/2010/main" val="369893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3BCD-B5A1-C746-880F-363363F8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4ED6-5B02-4A45-9046-C08BBB0D1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575" y="2638044"/>
            <a:ext cx="9678939" cy="4077562"/>
          </a:xfrm>
        </p:spPr>
        <p:txBody>
          <a:bodyPr/>
          <a:lstStyle/>
          <a:p>
            <a:r>
              <a:rPr lang="en-US" sz="2400" dirty="0"/>
              <a:t>H</a:t>
            </a:r>
            <a:r>
              <a:rPr lang="en-US" sz="2400" baseline="-25000" dirty="0"/>
              <a:t>0</a:t>
            </a:r>
            <a:r>
              <a:rPr lang="en-US" sz="2400" dirty="0"/>
              <a:t>:  Akron average temperature – Asheville average temperature = -5</a:t>
            </a:r>
          </a:p>
          <a:p>
            <a:r>
              <a:rPr lang="en-US" sz="2400" dirty="0"/>
              <a:t>Ha:  Akron average temperature – Asheville average temperature &lt; -5</a:t>
            </a:r>
          </a:p>
          <a:p>
            <a:r>
              <a:rPr lang="en-US" sz="2400" dirty="0"/>
              <a:t>Test statistic: z = -0.090892</a:t>
            </a:r>
          </a:p>
          <a:p>
            <a:r>
              <a:rPr lang="en-US" sz="2400" dirty="0"/>
              <a:t>Lower-tailed test</a:t>
            </a:r>
          </a:p>
          <a:p>
            <a:r>
              <a:rPr lang="en-US" sz="2400" dirty="0"/>
              <a:t>-0.090892 &gt; -1.645</a:t>
            </a:r>
          </a:p>
          <a:p>
            <a:r>
              <a:rPr lang="en-US" sz="2400" dirty="0"/>
              <a:t>Fail to reject null hypothesis, inconclusive</a:t>
            </a:r>
          </a:p>
        </p:txBody>
      </p:sp>
    </p:spTree>
    <p:extLst>
      <p:ext uri="{BB962C8B-B14F-4D97-AF65-F5344CB8AC3E}">
        <p14:creationId xmlns:p14="http://schemas.microsoft.com/office/powerpoint/2010/main" val="2514617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8813D-10A8-E440-8752-E14E2693E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deeper</a:t>
            </a:r>
          </a:p>
        </p:txBody>
      </p:sp>
    </p:spTree>
    <p:extLst>
      <p:ext uri="{BB962C8B-B14F-4D97-AF65-F5344CB8AC3E}">
        <p14:creationId xmlns:p14="http://schemas.microsoft.com/office/powerpoint/2010/main" val="2317434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1582BC-5362-3848-9C41-3E4A2EB96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plot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758B81-337D-124F-9282-901A5367D0B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03562" y="2317749"/>
            <a:ext cx="5984875" cy="420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364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E1B13-5428-CE44-806F-9F1D907EB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by month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EEB106-49EB-D24A-9076-ADA70762A4D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1219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90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8BC7E-06ED-F74E-95BC-D99633F25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descriptive statistics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81C04B-8394-0D45-9DD2-4BEE370608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0603170"/>
              </p:ext>
            </p:extLst>
          </p:nvPr>
        </p:nvGraphicFramePr>
        <p:xfrm>
          <a:off x="1242020" y="2478276"/>
          <a:ext cx="4585646" cy="38185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92823">
                  <a:extLst>
                    <a:ext uri="{9D8B030D-6E8A-4147-A177-3AD203B41FA5}">
                      <a16:colId xmlns:a16="http://schemas.microsoft.com/office/drawing/2014/main" val="1346830769"/>
                    </a:ext>
                  </a:extLst>
                </a:gridCol>
                <a:gridCol w="2292823">
                  <a:extLst>
                    <a:ext uri="{9D8B030D-6E8A-4147-A177-3AD203B41FA5}">
                      <a16:colId xmlns:a16="http://schemas.microsoft.com/office/drawing/2014/main" val="519785049"/>
                    </a:ext>
                  </a:extLst>
                </a:gridCol>
              </a:tblGrid>
              <a:tr h="426879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Descriptive Statistics for Akron Winter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526061"/>
                  </a:ext>
                </a:extLst>
              </a:tr>
              <a:tr h="426879">
                <a:tc>
                  <a:txBody>
                    <a:bodyPr/>
                    <a:lstStyle/>
                    <a:p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TAVG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436913523"/>
                  </a:ext>
                </a:extLst>
              </a:tr>
              <a:tr h="4268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Observations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361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649528894"/>
                  </a:ext>
                </a:extLst>
              </a:tr>
              <a:tr h="4268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Mean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29.70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163179727"/>
                  </a:ext>
                </a:extLst>
              </a:tr>
              <a:tr h="4268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Median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2666479075"/>
                  </a:ext>
                </a:extLst>
              </a:tr>
              <a:tr h="4268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Standard Deviation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13.16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502609734"/>
                  </a:ext>
                </a:extLst>
              </a:tr>
              <a:tr h="4268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Minimum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468979741"/>
                  </a:ext>
                </a:extLst>
              </a:tr>
              <a:tr h="4268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Maximum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63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52930818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0678B69-2427-CB45-B4E7-06784E309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6202601"/>
              </p:ext>
            </p:extLst>
          </p:nvPr>
        </p:nvGraphicFramePr>
        <p:xfrm>
          <a:off x="6364335" y="2478274"/>
          <a:ext cx="4585646" cy="38185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92823">
                  <a:extLst>
                    <a:ext uri="{9D8B030D-6E8A-4147-A177-3AD203B41FA5}">
                      <a16:colId xmlns:a16="http://schemas.microsoft.com/office/drawing/2014/main" val="439082584"/>
                    </a:ext>
                  </a:extLst>
                </a:gridCol>
                <a:gridCol w="2292823">
                  <a:extLst>
                    <a:ext uri="{9D8B030D-6E8A-4147-A177-3AD203B41FA5}">
                      <a16:colId xmlns:a16="http://schemas.microsoft.com/office/drawing/2014/main" val="3526715626"/>
                    </a:ext>
                  </a:extLst>
                </a:gridCol>
              </a:tblGrid>
              <a:tr h="629163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Descriptive Statistics For Asheville Winter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346264"/>
                  </a:ext>
                </a:extLst>
              </a:tr>
              <a:tr h="426708">
                <a:tc>
                  <a:txBody>
                    <a:bodyPr/>
                    <a:lstStyle/>
                    <a:p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TAVG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2034033680"/>
                  </a:ext>
                </a:extLst>
              </a:tr>
              <a:tr h="4267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Observations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361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012896363"/>
                  </a:ext>
                </a:extLst>
              </a:tr>
              <a:tr h="4267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Mean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39.94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2339184729"/>
                  </a:ext>
                </a:extLst>
              </a:tr>
              <a:tr h="4267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Median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955749092"/>
                  </a:ext>
                </a:extLst>
              </a:tr>
              <a:tr h="6291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Standard Deviation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10.42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2042307569"/>
                  </a:ext>
                </a:extLst>
              </a:tr>
              <a:tr h="4267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Minimum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7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501288905"/>
                  </a:ext>
                </a:extLst>
              </a:tr>
              <a:tr h="4267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Maximum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64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972127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555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8BC7E-06ED-F74E-95BC-D99633F25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 descriptive statistics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81C04B-8394-0D45-9DD2-4BEE370608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0133355"/>
              </p:ext>
            </p:extLst>
          </p:nvPr>
        </p:nvGraphicFramePr>
        <p:xfrm>
          <a:off x="1242020" y="2478276"/>
          <a:ext cx="4585646" cy="38185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92823">
                  <a:extLst>
                    <a:ext uri="{9D8B030D-6E8A-4147-A177-3AD203B41FA5}">
                      <a16:colId xmlns:a16="http://schemas.microsoft.com/office/drawing/2014/main" val="1346830769"/>
                    </a:ext>
                  </a:extLst>
                </a:gridCol>
                <a:gridCol w="2292823">
                  <a:extLst>
                    <a:ext uri="{9D8B030D-6E8A-4147-A177-3AD203B41FA5}">
                      <a16:colId xmlns:a16="http://schemas.microsoft.com/office/drawing/2014/main" val="519785049"/>
                    </a:ext>
                  </a:extLst>
                </a:gridCol>
              </a:tblGrid>
              <a:tr h="426879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Descriptive Statistics for Akron Summer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526061"/>
                  </a:ext>
                </a:extLst>
              </a:tr>
              <a:tr h="426879">
                <a:tc>
                  <a:txBody>
                    <a:bodyPr/>
                    <a:lstStyle/>
                    <a:p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TAVG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436913523"/>
                  </a:ext>
                </a:extLst>
              </a:tr>
              <a:tr h="4268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Observations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368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649528894"/>
                  </a:ext>
                </a:extLst>
              </a:tr>
              <a:tr h="4268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Mean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71.77</a:t>
                      </a: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163179727"/>
                  </a:ext>
                </a:extLst>
              </a:tr>
              <a:tr h="4268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Median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72</a:t>
                      </a: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2666479075"/>
                  </a:ext>
                </a:extLst>
              </a:tr>
              <a:tr h="4268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Standard Deviation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5.22</a:t>
                      </a: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502609734"/>
                  </a:ext>
                </a:extLst>
              </a:tr>
              <a:tr h="4268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Minimum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468979741"/>
                  </a:ext>
                </a:extLst>
              </a:tr>
              <a:tr h="4268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Maximum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83</a:t>
                      </a: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52930818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0678B69-2427-CB45-B4E7-06784E309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8889137"/>
              </p:ext>
            </p:extLst>
          </p:nvPr>
        </p:nvGraphicFramePr>
        <p:xfrm>
          <a:off x="6364335" y="2478274"/>
          <a:ext cx="4585646" cy="38185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92823">
                  <a:extLst>
                    <a:ext uri="{9D8B030D-6E8A-4147-A177-3AD203B41FA5}">
                      <a16:colId xmlns:a16="http://schemas.microsoft.com/office/drawing/2014/main" val="439082584"/>
                    </a:ext>
                  </a:extLst>
                </a:gridCol>
                <a:gridCol w="2292823">
                  <a:extLst>
                    <a:ext uri="{9D8B030D-6E8A-4147-A177-3AD203B41FA5}">
                      <a16:colId xmlns:a16="http://schemas.microsoft.com/office/drawing/2014/main" val="3526715626"/>
                    </a:ext>
                  </a:extLst>
                </a:gridCol>
              </a:tblGrid>
              <a:tr h="629163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Descriptive Statistics For Asheville Summer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346264"/>
                  </a:ext>
                </a:extLst>
              </a:tr>
              <a:tr h="426708">
                <a:tc>
                  <a:txBody>
                    <a:bodyPr/>
                    <a:lstStyle/>
                    <a:p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TAVG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2034033680"/>
                  </a:ext>
                </a:extLst>
              </a:tr>
              <a:tr h="4267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Observations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368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012896363"/>
                  </a:ext>
                </a:extLst>
              </a:tr>
              <a:tr h="4267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Mean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72.63</a:t>
                      </a: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2339184729"/>
                  </a:ext>
                </a:extLst>
              </a:tr>
              <a:tr h="4267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Median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73</a:t>
                      </a: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955749092"/>
                  </a:ext>
                </a:extLst>
              </a:tr>
              <a:tr h="6291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Standard Deviation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3.28</a:t>
                      </a: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2042307569"/>
                  </a:ext>
                </a:extLst>
              </a:tr>
              <a:tr h="4267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Minimum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501288905"/>
                  </a:ext>
                </a:extLst>
              </a:tr>
              <a:tr h="4267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Maximum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972127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8827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9A112-B0B6-A342-BE68-7AFC39BA1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080" y="2274230"/>
            <a:ext cx="4270248" cy="704087"/>
          </a:xfrm>
        </p:spPr>
        <p:txBody>
          <a:bodyPr>
            <a:normAutofit/>
          </a:bodyPr>
          <a:lstStyle/>
          <a:p>
            <a:r>
              <a:rPr lang="en-US" sz="2400" dirty="0"/>
              <a:t>Winter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C481F1A-DD59-3640-961B-47A69E297A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93674" y="2313432"/>
            <a:ext cx="4270248" cy="704087"/>
          </a:xfrm>
        </p:spPr>
        <p:txBody>
          <a:bodyPr>
            <a:normAutofit/>
          </a:bodyPr>
          <a:lstStyle/>
          <a:p>
            <a:r>
              <a:rPr lang="en-US" sz="2400" dirty="0"/>
              <a:t>Summer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DD6DF-430C-AD47-B38C-693EFC53B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plot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6EE7EA-4398-B245-AE07-6EA5C45F7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8" y="3017518"/>
            <a:ext cx="6059533" cy="38404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45B933-E597-1D45-B6E9-5FD12F91E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029" y="3017519"/>
            <a:ext cx="6059535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500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D41C3-0A65-5C4B-AEDE-9AB86657C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again</a:t>
            </a:r>
          </a:p>
        </p:txBody>
      </p:sp>
    </p:spTree>
    <p:extLst>
      <p:ext uri="{BB962C8B-B14F-4D97-AF65-F5344CB8AC3E}">
        <p14:creationId xmlns:p14="http://schemas.microsoft.com/office/powerpoint/2010/main" val="20774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F5041-4163-7C44-880B-0DEA8000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651421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EB6D5-62BE-1A42-BB23-12F31D73B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9C17F-94A8-C14E-BD0B-2DD9A27A6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Two sample Z test</a:t>
            </a:r>
          </a:p>
          <a:p>
            <a:r>
              <a:rPr lang="en-US" sz="2400" dirty="0"/>
              <a:t>Population distribution unknown, but because sample size is large can assume normal by central limit theorem</a:t>
            </a:r>
          </a:p>
          <a:p>
            <a:r>
              <a:rPr lang="en-US" sz="2400" dirty="0"/>
              <a:t>95% confidence</a:t>
            </a:r>
          </a:p>
          <a:p>
            <a:r>
              <a:rPr lang="en-US" sz="2400" dirty="0"/>
              <a:t>Two sample z test used.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34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3403-9A23-A542-B199-F19483057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E60BA-6828-BE4E-BDDB-32FF6B144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2638044"/>
            <a:ext cx="11128375" cy="4019835"/>
          </a:xfrm>
        </p:spPr>
        <p:txBody>
          <a:bodyPr>
            <a:normAutofit/>
          </a:bodyPr>
          <a:lstStyle/>
          <a:p>
            <a:r>
              <a:rPr lang="en-US" sz="2400" dirty="0"/>
              <a:t>H</a:t>
            </a:r>
            <a:r>
              <a:rPr lang="en-US" sz="2400" baseline="-25000" dirty="0"/>
              <a:t>0</a:t>
            </a:r>
            <a:r>
              <a:rPr lang="en-US" sz="2400" dirty="0"/>
              <a:t>:  Akron winter average temperature – Asheville winter average temperature = -8</a:t>
            </a:r>
          </a:p>
          <a:p>
            <a:r>
              <a:rPr lang="en-US" sz="2400" dirty="0"/>
              <a:t>Ha:  Akron winter average temperature – Asheville winter average temperature &lt; -8</a:t>
            </a:r>
          </a:p>
          <a:p>
            <a:r>
              <a:rPr lang="en-US" sz="2400" dirty="0"/>
              <a:t>Test statistic: z = -2.530</a:t>
            </a:r>
          </a:p>
          <a:p>
            <a:r>
              <a:rPr lang="en-US" sz="2400" dirty="0"/>
              <a:t>Lower-tailed test</a:t>
            </a:r>
          </a:p>
          <a:p>
            <a:r>
              <a:rPr lang="en-US" sz="2400" dirty="0"/>
              <a:t>-2.530 &lt; -1.645</a:t>
            </a:r>
          </a:p>
          <a:p>
            <a:r>
              <a:rPr lang="en-US" sz="2400" dirty="0"/>
              <a:t>Reject null hypothesis, Asheville winter average temperature greater than 8 degrees warmer than Akron’s winter average temperature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678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EB6D5-62BE-1A42-BB23-12F31D73B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9C17F-94A8-C14E-BD0B-2DD9A27A6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Two sample Z test</a:t>
            </a:r>
          </a:p>
          <a:p>
            <a:r>
              <a:rPr lang="en-US" sz="2400" dirty="0"/>
              <a:t>Population distribution unknown, but because sample size is large can assume normal by central limit theorem</a:t>
            </a:r>
          </a:p>
          <a:p>
            <a:r>
              <a:rPr lang="en-US" sz="2400" dirty="0"/>
              <a:t>95% confidence</a:t>
            </a:r>
          </a:p>
          <a:p>
            <a:r>
              <a:rPr lang="en-US" sz="2400" dirty="0"/>
              <a:t>Two sample z test used.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91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3403-9A23-A542-B199-F19483057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E60BA-6828-BE4E-BDDB-32FF6B144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2638044"/>
            <a:ext cx="11128375" cy="310198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H</a:t>
            </a:r>
            <a:r>
              <a:rPr lang="en-US" sz="2400" baseline="-25000" dirty="0"/>
              <a:t>0</a:t>
            </a:r>
            <a:r>
              <a:rPr lang="en-US" sz="2400" dirty="0"/>
              <a:t>:  Akron winter average temperature – Asheville winter average temperature = -2</a:t>
            </a:r>
          </a:p>
          <a:p>
            <a:r>
              <a:rPr lang="en-US" sz="2400" dirty="0"/>
              <a:t>Ha:  Akron winter average temperature – Asheville winter average temperature &gt; -2</a:t>
            </a:r>
          </a:p>
          <a:p>
            <a:r>
              <a:rPr lang="en-US" sz="2400" dirty="0"/>
              <a:t>Test statistic: z = 3.551</a:t>
            </a:r>
          </a:p>
          <a:p>
            <a:r>
              <a:rPr lang="en-US" sz="2400" dirty="0"/>
              <a:t>Upper-tailed test</a:t>
            </a:r>
          </a:p>
          <a:p>
            <a:r>
              <a:rPr lang="en-US" sz="2400" dirty="0"/>
              <a:t>3.551 &gt; 1.645</a:t>
            </a:r>
          </a:p>
          <a:p>
            <a:r>
              <a:rPr lang="en-US" sz="2400" dirty="0"/>
              <a:t>Reject null hypothesis, Asheville summer average temperature less than 2 degrees warmer than Akron’s winter average temperature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77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4E903-7628-694C-BD3A-EAF9D39C2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7B349-FCAD-6847-B3BC-B2A8372E9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181" y="2638044"/>
            <a:ext cx="9409545" cy="4039077"/>
          </a:xfrm>
        </p:spPr>
        <p:txBody>
          <a:bodyPr>
            <a:normAutofit/>
          </a:bodyPr>
          <a:lstStyle/>
          <a:p>
            <a:r>
              <a:rPr lang="en-US" sz="2400" dirty="0"/>
              <a:t>When looking at the </a:t>
            </a:r>
            <a:r>
              <a:rPr lang="en-US" sz="2400"/>
              <a:t>entire year, </a:t>
            </a:r>
            <a:r>
              <a:rPr lang="en-US" sz="2400" dirty="0"/>
              <a:t>then we are not able to make on conclusions about the temperature difference between Akron, OH and Asheville, NC</a:t>
            </a:r>
          </a:p>
          <a:p>
            <a:r>
              <a:rPr lang="en-US" sz="2400" dirty="0"/>
              <a:t>When looking at just the winter months, we are able to conclude that the average temperature in Asheville, NC is greater than 8 degrees warmer than Akron, OH.</a:t>
            </a:r>
          </a:p>
          <a:p>
            <a:r>
              <a:rPr lang="en-US" sz="2400" dirty="0"/>
              <a:t>When looking at just the summer months, we are able to conclude that the average temperature in Asheville, NC is less then 2 degrees warmer than Akron, OH.</a:t>
            </a:r>
          </a:p>
        </p:txBody>
      </p:sp>
    </p:spTree>
    <p:extLst>
      <p:ext uri="{BB962C8B-B14F-4D97-AF65-F5344CB8AC3E}">
        <p14:creationId xmlns:p14="http://schemas.microsoft.com/office/powerpoint/2010/main" val="10311076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E3925-FBFF-F64E-B3AC-7D793BC0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7045D-ECF9-FF4C-8BE3-48062AA47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Access data, calculations, and full report at </a:t>
            </a:r>
            <a:r>
              <a:rPr lang="en-US" sz="2400" dirty="0">
                <a:hlinkClick r:id="rId2"/>
              </a:rPr>
              <a:t>https://github.com/EricMaibach/AkronAshevilleWeatherAnalysis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094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0FD82-F9F7-7041-949F-EF057412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C4017-D269-694B-8E83-31E0B75A2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Analyze historical weather data from Akron, OH and Asheville, NC</a:t>
            </a:r>
          </a:p>
          <a:p>
            <a:r>
              <a:rPr lang="en-US" sz="2400" dirty="0"/>
              <a:t>Determine whether the average temperature in Asheville, NC is warmer than Akron, OH</a:t>
            </a:r>
          </a:p>
        </p:txBody>
      </p:sp>
    </p:spTree>
    <p:extLst>
      <p:ext uri="{BB962C8B-B14F-4D97-AF65-F5344CB8AC3E}">
        <p14:creationId xmlns:p14="http://schemas.microsoft.com/office/powerpoint/2010/main" val="501251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211B3-BDE4-1641-852E-190B320E3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Asheville, </a:t>
            </a:r>
            <a:r>
              <a:rPr lang="en-US"/>
              <a:t>NC overview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03FD7A26-8820-2240-BC48-501F6C540D6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2539" b="12539"/>
          <a:stretch/>
        </p:blipFill>
        <p:spPr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18446-A9BA-834D-AF60-4DC9B3A8C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8636" y="3549918"/>
            <a:ext cx="5445606" cy="2954021"/>
          </a:xfrm>
        </p:spPr>
        <p:txBody>
          <a:bodyPr>
            <a:normAutofit/>
          </a:bodyPr>
          <a:lstStyle/>
          <a:p>
            <a:pPr algn="l"/>
            <a:r>
              <a:rPr lang="en-US" sz="2600" dirty="0"/>
              <a:t>Located in north east North Carolina.</a:t>
            </a:r>
          </a:p>
          <a:p>
            <a:pPr algn="l"/>
            <a:r>
              <a:rPr lang="en-US" sz="2600" dirty="0"/>
              <a:t>Population of 89,121</a:t>
            </a:r>
          </a:p>
          <a:p>
            <a:pPr algn="l"/>
            <a:r>
              <a:rPr lang="en-US" sz="2600" dirty="0"/>
              <a:t>Known for vibrant art culture and historical architecture </a:t>
            </a:r>
          </a:p>
          <a:p>
            <a:pPr algn="l"/>
            <a:r>
              <a:rPr lang="en-US" sz="2600" dirty="0"/>
              <a:t>Amazing PubCycle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0185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2B4B0-47D9-D349-881C-E1A7F43417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Akron, OH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0B0AC8-433A-D342-BE0E-86F072827D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Latitude 40.9181</a:t>
            </a:r>
          </a:p>
          <a:p>
            <a:r>
              <a:rPr lang="en-US" sz="2400" dirty="0"/>
              <a:t>Elevation 369.7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CBA5E9-6C96-F34D-ABF6-E0D53CF5D94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Latitude 35.4319</a:t>
            </a:r>
          </a:p>
          <a:p>
            <a:r>
              <a:rPr lang="en-US" sz="2400" dirty="0"/>
              <a:t>Elevation 645.3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24A58A-0189-7B4D-A767-52C7DC3FE3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Asheville, NC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BE82B-D1F9-8946-9DD0-E6F2DBF2D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403941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EBFC5B5-BF6B-8D42-962C-792B3CF37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997997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3CEDD-E42C-8D47-A67F-14C0BCBD4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E3BD5-CE3B-414A-80D4-B85730BD2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From National Oceanic and Atmospheric Administration Global Historical Climate Daily dataset</a:t>
            </a:r>
          </a:p>
          <a:p>
            <a:r>
              <a:rPr lang="en-US" sz="2400" dirty="0"/>
              <a:t>Daily records from 01/01/2014 to 12/31/2017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E96F1B3-DB2C-034B-9553-583F62D58D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8834002"/>
              </p:ext>
            </p:extLst>
          </p:nvPr>
        </p:nvGraphicFramePr>
        <p:xfrm>
          <a:off x="1135062" y="3983180"/>
          <a:ext cx="9921876" cy="24723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3804">
                  <a:extLst>
                    <a:ext uri="{9D8B030D-6E8A-4147-A177-3AD203B41FA5}">
                      <a16:colId xmlns:a16="http://schemas.microsoft.com/office/drawing/2014/main" val="3822041047"/>
                    </a:ext>
                  </a:extLst>
                </a:gridCol>
                <a:gridCol w="1287571">
                  <a:extLst>
                    <a:ext uri="{9D8B030D-6E8A-4147-A177-3AD203B41FA5}">
                      <a16:colId xmlns:a16="http://schemas.microsoft.com/office/drawing/2014/main" val="1605770339"/>
                    </a:ext>
                  </a:extLst>
                </a:gridCol>
                <a:gridCol w="7220501">
                  <a:extLst>
                    <a:ext uri="{9D8B030D-6E8A-4147-A177-3AD203B41FA5}">
                      <a16:colId xmlns:a16="http://schemas.microsoft.com/office/drawing/2014/main" val="3974616933"/>
                    </a:ext>
                  </a:extLst>
                </a:gridCol>
              </a:tblGrid>
              <a:tr h="6180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Field Name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F0502020204030204" pitchFamily="34" charset="0"/>
                        <a:cs typeface="Times New Roman" panose="020F0502020204030204" pitchFamily="34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Data Type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F0502020204030204" pitchFamily="34" charset="0"/>
                        <a:cs typeface="Times New Roman" panose="020F0502020204030204" pitchFamily="34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Description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F0502020204030204" pitchFamily="34" charset="0"/>
                        <a:cs typeface="Times New Roman" panose="020F0502020204030204" pitchFamily="34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764329904"/>
                  </a:ext>
                </a:extLst>
              </a:tr>
              <a:tr h="6180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STATION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F0502020204030204" pitchFamily="34" charset="0"/>
                        <a:cs typeface="Times New Roman" panose="020F0502020204030204" pitchFamily="34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String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F0502020204030204" pitchFamily="34" charset="0"/>
                        <a:cs typeface="Times New Roman" panose="020F0502020204030204" pitchFamily="34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Station ID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F0502020204030204" pitchFamily="34" charset="0"/>
                        <a:cs typeface="Times New Roman" panose="020F0502020204030204" pitchFamily="34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732114415"/>
                  </a:ext>
                </a:extLst>
              </a:tr>
              <a:tr h="6180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Date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F0502020204030204" pitchFamily="34" charset="0"/>
                        <a:cs typeface="Times New Roman" panose="020F0502020204030204" pitchFamily="34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Date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F0502020204030204" pitchFamily="34" charset="0"/>
                        <a:cs typeface="Times New Roman" panose="020F0502020204030204" pitchFamily="34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Date of the weather record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F0502020204030204" pitchFamily="34" charset="0"/>
                        <a:cs typeface="Times New Roman" panose="020F0502020204030204" pitchFamily="34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559152250"/>
                  </a:ext>
                </a:extLst>
              </a:tr>
              <a:tr h="6180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TAGV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F0502020204030204" pitchFamily="34" charset="0"/>
                        <a:cs typeface="Times New Roman" panose="020F0502020204030204" pitchFamily="34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Integer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F0502020204030204" pitchFamily="34" charset="0"/>
                        <a:cs typeface="Times New Roman" panose="020F0502020204030204" pitchFamily="34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Average temperature in Fahrenheit (average of hourly values)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F0502020204030204" pitchFamily="34" charset="0"/>
                        <a:cs typeface="Times New Roman" panose="020F0502020204030204" pitchFamily="34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2594226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151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64264-F175-7842-8AA8-41832FCDF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7AE0E-F602-F947-8290-6E2BF77BA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21C9568-F414-154A-B162-BC4AD497CF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8388466"/>
              </p:ext>
            </p:extLst>
          </p:nvPr>
        </p:nvGraphicFramePr>
        <p:xfrm>
          <a:off x="889000" y="2638043"/>
          <a:ext cx="5011904" cy="2590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05952">
                  <a:extLst>
                    <a:ext uri="{9D8B030D-6E8A-4147-A177-3AD203B41FA5}">
                      <a16:colId xmlns:a16="http://schemas.microsoft.com/office/drawing/2014/main" val="3137569525"/>
                    </a:ext>
                  </a:extLst>
                </a:gridCol>
                <a:gridCol w="2505952">
                  <a:extLst>
                    <a:ext uri="{9D8B030D-6E8A-4147-A177-3AD203B41FA5}">
                      <a16:colId xmlns:a16="http://schemas.microsoft.com/office/drawing/2014/main" val="2187295906"/>
                    </a:ext>
                  </a:extLst>
                </a:gridCol>
              </a:tblGrid>
              <a:tr h="306437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Descriptive Statistics for Akron Data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577272"/>
                  </a:ext>
                </a:extLst>
              </a:tr>
              <a:tr h="306437">
                <a:tc>
                  <a:txBody>
                    <a:bodyPr/>
                    <a:lstStyle/>
                    <a:p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TAVG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986388153"/>
                  </a:ext>
                </a:extLst>
              </a:tr>
              <a:tr h="3064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Observations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1,461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4001373801"/>
                  </a:ext>
                </a:extLst>
              </a:tr>
              <a:tr h="3064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Mean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51.93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244413720"/>
                  </a:ext>
                </a:extLst>
              </a:tr>
              <a:tr h="3064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Median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087860924"/>
                  </a:ext>
                </a:extLst>
              </a:tr>
              <a:tr h="3064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Standard Deviation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19.178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4097303769"/>
                  </a:ext>
                </a:extLst>
              </a:tr>
              <a:tr h="3064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Minimum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105081776"/>
                  </a:ext>
                </a:extLst>
              </a:tr>
              <a:tr h="3064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Maximum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83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58981528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4A7F532-E4A6-4441-B2E3-5D21F6B267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147354"/>
              </p:ext>
            </p:extLst>
          </p:nvPr>
        </p:nvGraphicFramePr>
        <p:xfrm>
          <a:off x="6096000" y="2638043"/>
          <a:ext cx="5207000" cy="2590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03500">
                  <a:extLst>
                    <a:ext uri="{9D8B030D-6E8A-4147-A177-3AD203B41FA5}">
                      <a16:colId xmlns:a16="http://schemas.microsoft.com/office/drawing/2014/main" val="541016693"/>
                    </a:ext>
                  </a:extLst>
                </a:gridCol>
                <a:gridCol w="2603500">
                  <a:extLst>
                    <a:ext uri="{9D8B030D-6E8A-4147-A177-3AD203B41FA5}">
                      <a16:colId xmlns:a16="http://schemas.microsoft.com/office/drawing/2014/main" val="2660617689"/>
                    </a:ext>
                  </a:extLst>
                </a:gridCol>
              </a:tblGrid>
              <a:tr h="306437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Descriptive Statistics For Asheville Data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966313"/>
                  </a:ext>
                </a:extLst>
              </a:tr>
              <a:tr h="306437">
                <a:tc>
                  <a:txBody>
                    <a:bodyPr/>
                    <a:lstStyle/>
                    <a:p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TAVG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365126442"/>
                  </a:ext>
                </a:extLst>
              </a:tr>
              <a:tr h="3064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Observations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1,461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476150902"/>
                  </a:ext>
                </a:extLst>
              </a:tr>
              <a:tr h="3064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Mean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56.99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972757416"/>
                  </a:ext>
                </a:extLst>
              </a:tr>
              <a:tr h="3064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Median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59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928216480"/>
                  </a:ext>
                </a:extLst>
              </a:tr>
              <a:tr h="3064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Standard Deviation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14.73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259024862"/>
                  </a:ext>
                </a:extLst>
              </a:tr>
              <a:tr h="3064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Minimum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501627045"/>
                  </a:ext>
                </a:extLst>
              </a:tr>
              <a:tr h="3064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Maximum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80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989909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3008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1582BC-5362-3848-9C41-3E4A2EB96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plot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758B81-337D-124F-9282-901A5367D0B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03562" y="2317749"/>
            <a:ext cx="5984875" cy="420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39472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Parcel</vt:lpstr>
      <vt:lpstr>Weather Analysis </vt:lpstr>
      <vt:lpstr>Introduction</vt:lpstr>
      <vt:lpstr>Purpose</vt:lpstr>
      <vt:lpstr>Asheville, NC overview</vt:lpstr>
      <vt:lpstr>Comparison</vt:lpstr>
      <vt:lpstr>Data</vt:lpstr>
      <vt:lpstr>Source</vt:lpstr>
      <vt:lpstr>Descriptive Statistics</vt:lpstr>
      <vt:lpstr>Box plot</vt:lpstr>
      <vt:lpstr>Test</vt:lpstr>
      <vt:lpstr>Test</vt:lpstr>
      <vt:lpstr>Test</vt:lpstr>
      <vt:lpstr>Looking deeper</vt:lpstr>
      <vt:lpstr>Box plot</vt:lpstr>
      <vt:lpstr>Data by month</vt:lpstr>
      <vt:lpstr>Winter descriptive statistics</vt:lpstr>
      <vt:lpstr>Summer descriptive statistics</vt:lpstr>
      <vt:lpstr>Box plot</vt:lpstr>
      <vt:lpstr>Test again</vt:lpstr>
      <vt:lpstr>Winter test</vt:lpstr>
      <vt:lpstr>Winter test</vt:lpstr>
      <vt:lpstr>Summer test</vt:lpstr>
      <vt:lpstr>Summer test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Analysis </dc:title>
  <dc:creator>Eric Maibach</dc:creator>
  <cp:lastModifiedBy>Eric Maibach</cp:lastModifiedBy>
  <cp:revision>9</cp:revision>
  <dcterms:created xsi:type="dcterms:W3CDTF">2018-12-02T01:01:35Z</dcterms:created>
  <dcterms:modified xsi:type="dcterms:W3CDTF">2018-12-03T03:27:42Z</dcterms:modified>
</cp:coreProperties>
</file>