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73" r:id="rId14"/>
    <p:sldId id="275" r:id="rId15"/>
    <p:sldId id="267" r:id="rId16"/>
    <p:sldId id="268" r:id="rId17"/>
    <p:sldId id="276" r:id="rId18"/>
    <p:sldId id="277" r:id="rId19"/>
    <p:sldId id="274" r:id="rId20"/>
    <p:sldId id="269" r:id="rId21"/>
    <p:sldId id="270" r:id="rId22"/>
    <p:sldId id="278" r:id="rId23"/>
    <p:sldId id="279" r:id="rId24"/>
    <p:sldId id="27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Maibach/AkronAshevilleWeather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08A8-8B44-F34E-8235-3E653DA4B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6C2EB-6679-354A-AFE8-79E293639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Akron, OH and Asheville, NC</a:t>
            </a:r>
          </a:p>
        </p:txBody>
      </p:sp>
    </p:spTree>
    <p:extLst>
      <p:ext uri="{BB962C8B-B14F-4D97-AF65-F5344CB8AC3E}">
        <p14:creationId xmlns:p14="http://schemas.microsoft.com/office/powerpoint/2010/main" val="313030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E77D-2AC5-DE41-802F-32B30D01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3707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837B-E55A-3D4A-8F50-2EE2D1CF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DFB2-9380-3848-A76E-184FC82B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79043"/>
            <a:ext cx="7729728" cy="3609442"/>
          </a:xfrm>
        </p:spPr>
        <p:txBody>
          <a:bodyPr>
            <a:normAutofit/>
          </a:bodyPr>
          <a:lstStyle/>
          <a:p>
            <a:r>
              <a:rPr lang="en-US" sz="2400" dirty="0"/>
              <a:t>Two sample Z test</a:t>
            </a:r>
          </a:p>
          <a:p>
            <a:r>
              <a:rPr lang="en-US" sz="2400" dirty="0"/>
              <a:t>Population distribution unknown, but because sample size is large can assume normal by central limit theorem</a:t>
            </a:r>
          </a:p>
          <a:p>
            <a:r>
              <a:rPr lang="en-US" sz="2400" dirty="0"/>
              <a:t>95% confidence</a:t>
            </a:r>
          </a:p>
        </p:txBody>
      </p:sp>
    </p:spTree>
    <p:extLst>
      <p:ext uri="{BB962C8B-B14F-4D97-AF65-F5344CB8AC3E}">
        <p14:creationId xmlns:p14="http://schemas.microsoft.com/office/powerpoint/2010/main" val="36989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3BCD-B5A1-C746-880F-363363F8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4ED6-5B02-4A45-9046-C08BBB0D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77562"/>
          </a:xfrm>
        </p:spPr>
        <p:txBody>
          <a:bodyPr/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average temperature – Asheville average temperature = -5</a:t>
            </a:r>
          </a:p>
          <a:p>
            <a:r>
              <a:rPr lang="en-US" sz="2400" dirty="0"/>
              <a:t>Ha:  Akron average temperature – Asheville average temperature &lt; -5</a:t>
            </a:r>
          </a:p>
          <a:p>
            <a:r>
              <a:rPr lang="en-US" sz="2400" dirty="0"/>
              <a:t>Test statistic: z = -0.090892</a:t>
            </a:r>
          </a:p>
          <a:p>
            <a:r>
              <a:rPr lang="en-US" sz="2400" dirty="0"/>
              <a:t>-0.090892 &gt; -1.645</a:t>
            </a:r>
          </a:p>
          <a:p>
            <a:r>
              <a:rPr lang="en-US" sz="2400" dirty="0"/>
              <a:t>Fail to reject null hypothesis, inconclusive</a:t>
            </a:r>
          </a:p>
        </p:txBody>
      </p:sp>
    </p:spTree>
    <p:extLst>
      <p:ext uri="{BB962C8B-B14F-4D97-AF65-F5344CB8AC3E}">
        <p14:creationId xmlns:p14="http://schemas.microsoft.com/office/powerpoint/2010/main" val="251461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813D-10A8-E440-8752-E14E2693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deeper</a:t>
            </a:r>
          </a:p>
        </p:txBody>
      </p:sp>
    </p:spTree>
    <p:extLst>
      <p:ext uri="{BB962C8B-B14F-4D97-AF65-F5344CB8AC3E}">
        <p14:creationId xmlns:p14="http://schemas.microsoft.com/office/powerpoint/2010/main" val="231743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82BC-5362-3848-9C41-3E4A2EB9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58B81-337D-124F-9282-901A5367D0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3562" y="2317749"/>
            <a:ext cx="5984875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6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1B13-5428-CE44-806F-9F1D907E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by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EB106-49EB-D24A-9076-ADA70762A4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BC7E-06ED-F74E-95BC-D99633F2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descriptive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81C04B-8394-0D45-9DD2-4BEE37060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603170"/>
              </p:ext>
            </p:extLst>
          </p:nvPr>
        </p:nvGraphicFramePr>
        <p:xfrm>
          <a:off x="1242020" y="2478276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1346830769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519785049"/>
                    </a:ext>
                  </a:extLst>
                </a:gridCol>
              </a:tblGrid>
              <a:tr h="4268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Akron Winter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2606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36913523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4952889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29.70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163179727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66479075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13.16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0260973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6897974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293081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678B69-2427-CB45-B4E7-06784E309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202601"/>
              </p:ext>
            </p:extLst>
          </p:nvPr>
        </p:nvGraphicFramePr>
        <p:xfrm>
          <a:off x="6364335" y="2478274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439082584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3526715626"/>
                    </a:ext>
                  </a:extLst>
                </a:gridCol>
              </a:tblGrid>
              <a:tr h="62916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Asheville Winter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46264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34033680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12896363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39.94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33918472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55749092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10.42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4230756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288905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Maximum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97212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55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BC7E-06ED-F74E-95BC-D99633F2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descriptive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81C04B-8394-0D45-9DD2-4BEE37060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263381"/>
              </p:ext>
            </p:extLst>
          </p:nvPr>
        </p:nvGraphicFramePr>
        <p:xfrm>
          <a:off x="1242020" y="2478276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1346830769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519785049"/>
                    </a:ext>
                  </a:extLst>
                </a:gridCol>
              </a:tblGrid>
              <a:tr h="4268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Descriptive Statistics for Akron Summer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2606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TAVG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36913523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368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4952889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71.77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163179727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66479075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5.22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0260973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6897974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293081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678B69-2427-CB45-B4E7-06784E309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889137"/>
              </p:ext>
            </p:extLst>
          </p:nvPr>
        </p:nvGraphicFramePr>
        <p:xfrm>
          <a:off x="6364335" y="2478274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439082584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3526715626"/>
                    </a:ext>
                  </a:extLst>
                </a:gridCol>
              </a:tblGrid>
              <a:tr h="62916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Descriptive Statistics For Asheville Summer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46264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34033680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368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12896363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72.63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33918472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55749092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3.28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4230756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288905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Maximum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97212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82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9A112-B0B6-A342-BE68-7AFC39BA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080" y="2274230"/>
            <a:ext cx="4270248" cy="704087"/>
          </a:xfrm>
        </p:spPr>
        <p:txBody>
          <a:bodyPr>
            <a:normAutofit/>
          </a:bodyPr>
          <a:lstStyle/>
          <a:p>
            <a:r>
              <a:rPr lang="en-US" sz="2400" dirty="0"/>
              <a:t>Winter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481F1A-DD59-3640-961B-47A69E297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93674" y="2313432"/>
            <a:ext cx="4270248" cy="704087"/>
          </a:xfrm>
        </p:spPr>
        <p:txBody>
          <a:bodyPr>
            <a:normAutofit/>
          </a:bodyPr>
          <a:lstStyle/>
          <a:p>
            <a:r>
              <a:rPr lang="en-US" sz="2400" dirty="0"/>
              <a:t>Summer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DD6DF-430C-AD47-B38C-693EFC53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EE7EA-4398-B245-AE07-6EA5C45F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" y="3017519"/>
            <a:ext cx="6059533" cy="321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45B933-E597-1D45-B6E9-5FD12F91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29" y="3017519"/>
            <a:ext cx="6059535" cy="32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0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41C3-0A65-5C4B-AEDE-9AB86657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again</a:t>
            </a:r>
          </a:p>
        </p:txBody>
      </p:sp>
    </p:spTree>
    <p:extLst>
      <p:ext uri="{BB962C8B-B14F-4D97-AF65-F5344CB8AC3E}">
        <p14:creationId xmlns:p14="http://schemas.microsoft.com/office/powerpoint/2010/main" val="207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5041-4163-7C44-880B-0DEA800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142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B6D5-62BE-1A42-BB23-12F31D73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C17F-94A8-C14E-BD0B-2DD9A27A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sample Z test</a:t>
            </a:r>
          </a:p>
          <a:p>
            <a:r>
              <a:rPr lang="en-US" sz="2400" dirty="0"/>
              <a:t>Population distribution unknown, but because sample size is large can assume normal by central limit theorem</a:t>
            </a:r>
          </a:p>
          <a:p>
            <a:r>
              <a:rPr lang="en-US" sz="2400" dirty="0"/>
              <a:t>95% confidence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3403-9A23-A542-B199-F1948305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60BA-6828-BE4E-BDDB-32FF6B14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2638044"/>
            <a:ext cx="11128375" cy="3101983"/>
          </a:xfrm>
        </p:spPr>
        <p:txBody>
          <a:bodyPr>
            <a:norm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winter average temperature – Asheville winter average temperature = -8</a:t>
            </a:r>
          </a:p>
          <a:p>
            <a:r>
              <a:rPr lang="en-US" sz="2400" dirty="0"/>
              <a:t>Ha:  Akron winter average temperature – Asheville winter average temperature &lt; -8</a:t>
            </a:r>
          </a:p>
          <a:p>
            <a:r>
              <a:rPr lang="en-US" sz="2400" dirty="0"/>
              <a:t>Test statistic: z = -2.530</a:t>
            </a:r>
          </a:p>
          <a:p>
            <a:r>
              <a:rPr lang="en-US" sz="2400" dirty="0"/>
              <a:t>-2.530 &lt; -1.645</a:t>
            </a:r>
          </a:p>
          <a:p>
            <a:r>
              <a:rPr lang="en-US" sz="2400" dirty="0"/>
              <a:t>Reject null hypothesis, Asheville winter average temperature </a:t>
            </a:r>
            <a:r>
              <a:rPr lang="en-US" sz="2400"/>
              <a:t>greater than </a:t>
            </a:r>
            <a:r>
              <a:rPr lang="en-US" sz="2400" dirty="0"/>
              <a:t>8 degrees warmer than Akron’s winter average temperature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78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B6D5-62BE-1A42-BB23-12F31D73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C17F-94A8-C14E-BD0B-2DD9A27A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sample Z test</a:t>
            </a:r>
          </a:p>
          <a:p>
            <a:r>
              <a:rPr lang="en-US" sz="2400" dirty="0"/>
              <a:t>Population distribution unknown, but because sample size is large can assume normal by central limit theorem</a:t>
            </a:r>
          </a:p>
          <a:p>
            <a:r>
              <a:rPr lang="en-US" sz="2400" dirty="0"/>
              <a:t>95% confidence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3403-9A23-A542-B199-F1948305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60BA-6828-BE4E-BDDB-32FF6B14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2638044"/>
            <a:ext cx="11128375" cy="3101983"/>
          </a:xfrm>
        </p:spPr>
        <p:txBody>
          <a:bodyPr>
            <a:norm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winter average temperature – Asheville winter average temperature = -2</a:t>
            </a:r>
          </a:p>
          <a:p>
            <a:r>
              <a:rPr lang="en-US" sz="2400" dirty="0"/>
              <a:t>Ha:  Akron winter average temperature – Asheville winter average temperature &gt; -2</a:t>
            </a:r>
          </a:p>
          <a:p>
            <a:r>
              <a:rPr lang="en-US" sz="2400" dirty="0"/>
              <a:t>Test statistic: z = 3.551</a:t>
            </a:r>
          </a:p>
          <a:p>
            <a:r>
              <a:rPr lang="en-US" sz="2400" dirty="0"/>
              <a:t>3.551 &gt; 1.645</a:t>
            </a:r>
          </a:p>
          <a:p>
            <a:r>
              <a:rPr lang="en-US" sz="2400" dirty="0"/>
              <a:t>Reject null hypothesis, Asheville summer average temperature less than 2 degrees warmer than Akron’s winter average temperature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E903-7628-694C-BD3A-EAF9D39C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B349-FCAD-6847-B3BC-B2A8372E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27831"/>
          </a:xfrm>
        </p:spPr>
        <p:txBody>
          <a:bodyPr>
            <a:normAutofit/>
          </a:bodyPr>
          <a:lstStyle/>
          <a:p>
            <a:r>
              <a:rPr lang="en-US" sz="2400" dirty="0"/>
              <a:t>When looking at the entire year temperature, then we are not able to make on conclusions about the temperature difference between Akron, OH and Asheville, NC</a:t>
            </a:r>
          </a:p>
          <a:p>
            <a:r>
              <a:rPr lang="en-US" sz="2400" dirty="0"/>
              <a:t>When looking at just the winter months, we are able to conclude that the average temperature in Asheville, NC is greater than 8 degrees warmer than Akron, OH.</a:t>
            </a:r>
          </a:p>
          <a:p>
            <a:r>
              <a:rPr lang="en-US" sz="2400" dirty="0"/>
              <a:t>When looking at just the summer months, we are able to conclude that the average temperature in Asheville, NC is less then 2 degrees warmer than Akron, OH.</a:t>
            </a:r>
          </a:p>
        </p:txBody>
      </p:sp>
    </p:spTree>
    <p:extLst>
      <p:ext uri="{BB962C8B-B14F-4D97-AF65-F5344CB8AC3E}">
        <p14:creationId xmlns:p14="http://schemas.microsoft.com/office/powerpoint/2010/main" val="1031107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3925-FBFF-F64E-B3AC-7D793B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045D-ECF9-FF4C-8BE3-48062AA4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Access data, calculations, and full report at </a:t>
            </a:r>
            <a:r>
              <a:rPr lang="en-US" sz="2400" dirty="0">
                <a:hlinkClick r:id="rId2"/>
              </a:rPr>
              <a:t>https://github.com/EricMaibach/AkronAshevilleWeatherAnalysis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9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FD82-F9F7-7041-949F-EF05741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4017-D269-694B-8E83-31E0B75A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Analyze historical weather data from Akron, OH and Asheville, NC</a:t>
            </a:r>
          </a:p>
          <a:p>
            <a:r>
              <a:rPr lang="en-US" sz="2400" dirty="0"/>
              <a:t>Determine whether the average temperature in Asheville, NC is warmer than Akron, OH</a:t>
            </a:r>
          </a:p>
        </p:txBody>
      </p:sp>
    </p:spTree>
    <p:extLst>
      <p:ext uri="{BB962C8B-B14F-4D97-AF65-F5344CB8AC3E}">
        <p14:creationId xmlns:p14="http://schemas.microsoft.com/office/powerpoint/2010/main" val="50125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11B3-BDE4-1641-852E-190B320E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Asheville, </a:t>
            </a:r>
            <a:r>
              <a:rPr lang="en-US"/>
              <a:t>NC overview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3FD7A26-8820-2240-BC48-501F6C540D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539" b="12539"/>
          <a:stretch/>
        </p:blipFill>
        <p:spPr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8446-A9BA-834D-AF60-4DC9B3A8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636" y="3549918"/>
            <a:ext cx="5445606" cy="2954021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Located in north east North Carolina.</a:t>
            </a:r>
          </a:p>
          <a:p>
            <a:pPr algn="l"/>
            <a:r>
              <a:rPr lang="en-US" sz="2600" dirty="0"/>
              <a:t>Population of 89,121</a:t>
            </a:r>
          </a:p>
          <a:p>
            <a:pPr algn="l"/>
            <a:r>
              <a:rPr lang="en-US" sz="2600" dirty="0"/>
              <a:t>Known for vibrant art culture and historical architecture </a:t>
            </a:r>
          </a:p>
          <a:p>
            <a:pPr algn="l"/>
            <a:r>
              <a:rPr lang="en-US" sz="2600" dirty="0"/>
              <a:t>Amazing </a:t>
            </a:r>
            <a:r>
              <a:rPr lang="en-US" sz="2600" dirty="0" err="1"/>
              <a:t>Pubcycle</a:t>
            </a:r>
            <a:endParaRPr lang="en-US" sz="26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1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B4B0-47D9-D349-881C-E1A7F4341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Akron, OH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B0AC8-433A-D342-BE0E-86F072827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Latitude 40.9181</a:t>
            </a:r>
          </a:p>
          <a:p>
            <a:r>
              <a:rPr lang="en-US" sz="2400" dirty="0"/>
              <a:t>Elevation 369.7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CBA5E9-6C96-F34D-ABF6-E0D53CF5D9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Latitude 35.4319</a:t>
            </a:r>
          </a:p>
          <a:p>
            <a:r>
              <a:rPr lang="en-US" sz="2400" dirty="0"/>
              <a:t>Elevation 645.3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24A58A-0189-7B4D-A767-52C7DC3FE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Asheville, NC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BE82B-D1F9-8946-9DD0-E6F2DBF2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40394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BFC5B5-BF6B-8D42-962C-792B3CF3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9799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CEDD-E42C-8D47-A67F-14C0BCBD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E3BD5-CE3B-414A-80D4-B85730BD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National Oceanic and Atmospheric Administration Global Historical Climate Daily dataset</a:t>
            </a:r>
          </a:p>
          <a:p>
            <a:r>
              <a:rPr lang="en-US" sz="2400" dirty="0"/>
              <a:t>Daily records from 01/01/2014 to 12/31/2017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96F1B3-DB2C-034B-9553-583F62D58D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834002"/>
              </p:ext>
            </p:extLst>
          </p:nvPr>
        </p:nvGraphicFramePr>
        <p:xfrm>
          <a:off x="1135062" y="3983180"/>
          <a:ext cx="9921876" cy="2472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804">
                  <a:extLst>
                    <a:ext uri="{9D8B030D-6E8A-4147-A177-3AD203B41FA5}">
                      <a16:colId xmlns:a16="http://schemas.microsoft.com/office/drawing/2014/main" val="3822041047"/>
                    </a:ext>
                  </a:extLst>
                </a:gridCol>
                <a:gridCol w="1287571">
                  <a:extLst>
                    <a:ext uri="{9D8B030D-6E8A-4147-A177-3AD203B41FA5}">
                      <a16:colId xmlns:a16="http://schemas.microsoft.com/office/drawing/2014/main" val="1605770339"/>
                    </a:ext>
                  </a:extLst>
                </a:gridCol>
                <a:gridCol w="7220501">
                  <a:extLst>
                    <a:ext uri="{9D8B030D-6E8A-4147-A177-3AD203B41FA5}">
                      <a16:colId xmlns:a16="http://schemas.microsoft.com/office/drawing/2014/main" val="3974616933"/>
                    </a:ext>
                  </a:extLst>
                </a:gridCol>
              </a:tblGrid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Field 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Type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764329904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Station 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732114415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 of the weather record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59152250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TAGV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Integer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Average temperature in Fahrenheit (average of hourly values)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594226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5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4264-F175-7842-8AA8-41832FCD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AE0E-F602-F947-8290-6E2BF77B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1C9568-F414-154A-B162-BC4AD497C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388466"/>
              </p:ext>
            </p:extLst>
          </p:nvPr>
        </p:nvGraphicFramePr>
        <p:xfrm>
          <a:off x="889000" y="2638043"/>
          <a:ext cx="5011904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952">
                  <a:extLst>
                    <a:ext uri="{9D8B030D-6E8A-4147-A177-3AD203B41FA5}">
                      <a16:colId xmlns:a16="http://schemas.microsoft.com/office/drawing/2014/main" val="3137569525"/>
                    </a:ext>
                  </a:extLst>
                </a:gridCol>
                <a:gridCol w="2505952">
                  <a:extLst>
                    <a:ext uri="{9D8B030D-6E8A-4147-A177-3AD203B41FA5}">
                      <a16:colId xmlns:a16="http://schemas.microsoft.com/office/drawing/2014/main" val="2187295906"/>
                    </a:ext>
                  </a:extLst>
                </a:gridCol>
              </a:tblGrid>
              <a:tr h="30643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Descriptive Statistics for Akron Data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7727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86388153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1,461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001373801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51.93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44413720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87860924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19.178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097303769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05081776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898152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A7F532-E4A6-4441-B2E3-5D21F6B26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47354"/>
              </p:ext>
            </p:extLst>
          </p:nvPr>
        </p:nvGraphicFramePr>
        <p:xfrm>
          <a:off x="6096000" y="2638043"/>
          <a:ext cx="520700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541016693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660617689"/>
                    </a:ext>
                  </a:extLst>
                </a:gridCol>
              </a:tblGrid>
              <a:tr h="30643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Asheville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66313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36512644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1,461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47615090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56.99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72757416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28216480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14.73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25902486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627045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89909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00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82BC-5362-3848-9C41-3E4A2EB9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58B81-337D-124F-9282-901A5367D0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3562" y="2317749"/>
            <a:ext cx="5984875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947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Parcel</vt:lpstr>
      <vt:lpstr>Weather Analysis </vt:lpstr>
      <vt:lpstr>Introduction</vt:lpstr>
      <vt:lpstr>Purpose</vt:lpstr>
      <vt:lpstr>Asheville, NC overview</vt:lpstr>
      <vt:lpstr>Comparison</vt:lpstr>
      <vt:lpstr>Data</vt:lpstr>
      <vt:lpstr>Source</vt:lpstr>
      <vt:lpstr>Descriptive Statistics</vt:lpstr>
      <vt:lpstr>Box plot</vt:lpstr>
      <vt:lpstr>Test</vt:lpstr>
      <vt:lpstr>Test</vt:lpstr>
      <vt:lpstr>Test</vt:lpstr>
      <vt:lpstr>Looking deeper</vt:lpstr>
      <vt:lpstr>Box plot</vt:lpstr>
      <vt:lpstr>Data by month</vt:lpstr>
      <vt:lpstr>Winter descriptive statistics</vt:lpstr>
      <vt:lpstr>Summer descriptive statistics</vt:lpstr>
      <vt:lpstr>Box plot</vt:lpstr>
      <vt:lpstr>Test again</vt:lpstr>
      <vt:lpstr>Winter test</vt:lpstr>
      <vt:lpstr>Winter test</vt:lpstr>
      <vt:lpstr>Summer test</vt:lpstr>
      <vt:lpstr>Summer test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</dc:title>
  <dc:creator>Eric Maibach</dc:creator>
  <cp:lastModifiedBy>Eric Maibach</cp:lastModifiedBy>
  <cp:revision>8</cp:revision>
  <dcterms:created xsi:type="dcterms:W3CDTF">2018-12-02T01:01:35Z</dcterms:created>
  <dcterms:modified xsi:type="dcterms:W3CDTF">2018-12-02T20:32:07Z</dcterms:modified>
</cp:coreProperties>
</file>