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81" r:id="rId15"/>
    <p:sldId id="267" r:id="rId16"/>
    <p:sldId id="268" r:id="rId17"/>
    <p:sldId id="276" r:id="rId18"/>
    <p:sldId id="277" r:id="rId19"/>
    <p:sldId id="274" r:id="rId20"/>
    <p:sldId id="269" r:id="rId21"/>
    <p:sldId id="270" r:id="rId22"/>
    <p:sldId id="278" r:id="rId23"/>
    <p:sldId id="279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Maibach/AkronAshevilleWeather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08A8-8B44-F34E-8235-3E653DA4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C2EB-6679-354A-AFE8-79E29363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 and Asheville, NC</a:t>
            </a:r>
          </a:p>
        </p:txBody>
      </p:sp>
    </p:spTree>
    <p:extLst>
      <p:ext uri="{BB962C8B-B14F-4D97-AF65-F5344CB8AC3E}">
        <p14:creationId xmlns:p14="http://schemas.microsoft.com/office/powerpoint/2010/main" val="31303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77D-2AC5-DE41-802F-32B30D0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370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37B-E55A-3D4A-8F50-2EE2D1C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DFB2-9380-3848-A76E-184FC82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79043"/>
            <a:ext cx="7729728" cy="3609442"/>
          </a:xfrm>
        </p:spPr>
        <p:txBody>
          <a:bodyPr>
            <a:normAutofit/>
          </a:bodyPr>
          <a:lstStyle/>
          <a:p>
            <a:r>
              <a:rPr lang="en-US" sz="2400" dirty="0"/>
              <a:t>Two sample Z test was used.</a:t>
            </a:r>
          </a:p>
          <a:p>
            <a:r>
              <a:rPr lang="en-US" sz="2400" dirty="0"/>
              <a:t>Population distribution unknown, but because sample size is large can assume normal by central limit theorem.</a:t>
            </a:r>
          </a:p>
          <a:p>
            <a:r>
              <a:rPr lang="en-US" sz="2400" dirty="0"/>
              <a:t>95% confidence.</a:t>
            </a:r>
          </a:p>
        </p:txBody>
      </p:sp>
    </p:spTree>
    <p:extLst>
      <p:ext uri="{BB962C8B-B14F-4D97-AF65-F5344CB8AC3E}">
        <p14:creationId xmlns:p14="http://schemas.microsoft.com/office/powerpoint/2010/main" val="3698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BCD-B5A1-C746-880F-363363F8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6-5B02-4A45-9046-C08BBB0D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75" y="2638044"/>
            <a:ext cx="9678939" cy="4077562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average temperature – Asheville average temperature = -5</a:t>
            </a:r>
          </a:p>
          <a:p>
            <a:r>
              <a:rPr lang="en-US" sz="2400" dirty="0"/>
              <a:t>Ha:  Akron average temperature – Asheville average temperature &lt; -5</a:t>
            </a:r>
          </a:p>
          <a:p>
            <a:r>
              <a:rPr lang="en-US" sz="2400" dirty="0"/>
              <a:t>Test statistic: z = -0.090892</a:t>
            </a:r>
          </a:p>
          <a:p>
            <a:r>
              <a:rPr lang="en-US" sz="2400" dirty="0"/>
              <a:t>Lower-tailed test</a:t>
            </a:r>
          </a:p>
          <a:p>
            <a:r>
              <a:rPr lang="en-US" sz="2400" dirty="0"/>
              <a:t>-0.090892 &gt; -1.645</a:t>
            </a:r>
          </a:p>
          <a:p>
            <a:r>
              <a:rPr lang="en-US" sz="2400" dirty="0"/>
              <a:t>Fail to reject null hypothesis, inconclusive</a:t>
            </a:r>
          </a:p>
        </p:txBody>
      </p:sp>
    </p:spTree>
    <p:extLst>
      <p:ext uri="{BB962C8B-B14F-4D97-AF65-F5344CB8AC3E}">
        <p14:creationId xmlns:p14="http://schemas.microsoft.com/office/powerpoint/2010/main" val="251461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813D-10A8-E440-8752-E14E269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</p:spTree>
    <p:extLst>
      <p:ext uri="{BB962C8B-B14F-4D97-AF65-F5344CB8AC3E}">
        <p14:creationId xmlns:p14="http://schemas.microsoft.com/office/powerpoint/2010/main" val="23174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B79F1-30A2-784C-BB94-08B9EB26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33" y="2309091"/>
            <a:ext cx="6557734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9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1B13-5428-CE44-806F-9F1D907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by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7C0E4-C2D0-2443-B71D-4F60E5A3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95" y="2309091"/>
            <a:ext cx="8570810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03170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Akron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02601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39.94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33355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TAVG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89137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Asheville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72.63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2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A112-B0B6-A342-BE68-7AFC39BA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080" y="2274230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Winter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81F1A-DD59-3640-961B-47A69E297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3674" y="2313432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Summer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D6DF-430C-AD47-B38C-693EFC53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EE7EA-4398-B245-AE07-6EA5C45F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" y="3017518"/>
            <a:ext cx="6059533" cy="3840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5B933-E597-1D45-B6E9-5FD12F91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29" y="3017519"/>
            <a:ext cx="605953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41C3-0A65-5C4B-AEDE-9AB86657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again</a:t>
            </a:r>
          </a:p>
        </p:txBody>
      </p:sp>
    </p:spTree>
    <p:extLst>
      <p:ext uri="{BB962C8B-B14F-4D97-AF65-F5344CB8AC3E}">
        <p14:creationId xmlns:p14="http://schemas.microsoft.com/office/powerpoint/2010/main" val="20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5041-4163-7C44-880B-0DEA800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42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 was used.</a:t>
            </a:r>
          </a:p>
          <a:p>
            <a:r>
              <a:rPr lang="en-US" sz="2400" dirty="0"/>
              <a:t>Population distribution unknown, but because sample size is large can assume normal by central limit theorem.</a:t>
            </a:r>
          </a:p>
          <a:p>
            <a:r>
              <a:rPr lang="en-US" sz="2400" dirty="0"/>
              <a:t>95%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4019835"/>
          </a:xfrm>
        </p:spPr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-8</a:t>
            </a:r>
          </a:p>
          <a:p>
            <a:r>
              <a:rPr lang="en-US" sz="2400" dirty="0"/>
              <a:t>Ha:  Akron winter average temperature – Asheville winter average temperature &lt; -8</a:t>
            </a:r>
          </a:p>
          <a:p>
            <a:r>
              <a:rPr lang="en-US" sz="2400" dirty="0"/>
              <a:t>Test statistic: z = -2.530</a:t>
            </a:r>
          </a:p>
          <a:p>
            <a:r>
              <a:rPr lang="en-US" sz="2400" dirty="0"/>
              <a:t>Lower-tailed test</a:t>
            </a:r>
          </a:p>
          <a:p>
            <a:r>
              <a:rPr lang="en-US" sz="2400" dirty="0"/>
              <a:t>-2.530 &lt; -1.645</a:t>
            </a:r>
          </a:p>
          <a:p>
            <a:r>
              <a:rPr lang="en-US" sz="2400" dirty="0"/>
              <a:t>Reject null hypothesis, Asheville winter average temperature greater than 8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7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 was used.</a:t>
            </a:r>
          </a:p>
          <a:p>
            <a:r>
              <a:rPr lang="en-US" sz="2400" dirty="0"/>
              <a:t>Population distribution unknown, but because sample size is large can assume normal by central limit theorem.</a:t>
            </a:r>
          </a:p>
          <a:p>
            <a:r>
              <a:rPr lang="en-US" sz="2400" dirty="0"/>
              <a:t>95%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31019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summer average temperature – Asheville summer average temperature = -2</a:t>
            </a:r>
          </a:p>
          <a:p>
            <a:r>
              <a:rPr lang="en-US" sz="2400" dirty="0"/>
              <a:t>Ha:  Akron summer average temperature – Asheville summer average temperature &gt; -2</a:t>
            </a:r>
          </a:p>
          <a:p>
            <a:r>
              <a:rPr lang="en-US" sz="2400" dirty="0"/>
              <a:t>Test statistic: z = 3.551</a:t>
            </a:r>
          </a:p>
          <a:p>
            <a:r>
              <a:rPr lang="en-US" sz="2400" dirty="0"/>
              <a:t>Upper-tailed test</a:t>
            </a:r>
          </a:p>
          <a:p>
            <a:r>
              <a:rPr lang="en-US" sz="2400" dirty="0"/>
              <a:t>3.551 &gt; 1.645</a:t>
            </a:r>
          </a:p>
          <a:p>
            <a:r>
              <a:rPr lang="en-US" sz="2400" dirty="0"/>
              <a:t>Reject null hypothesis, Asheville summer average temperature less than 2 degrees warmer than Akron’s summer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903-7628-694C-BD3A-EAF9D39C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349-FCAD-6847-B3BC-B2A8372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181" y="2638044"/>
            <a:ext cx="9409545" cy="4039077"/>
          </a:xfrm>
        </p:spPr>
        <p:txBody>
          <a:bodyPr>
            <a:normAutofit/>
          </a:bodyPr>
          <a:lstStyle/>
          <a:p>
            <a:r>
              <a:rPr lang="en-US" sz="2400" dirty="0"/>
              <a:t>When looking at the </a:t>
            </a:r>
            <a:r>
              <a:rPr lang="en-US" sz="2400"/>
              <a:t>entire year, </a:t>
            </a:r>
            <a:r>
              <a:rPr lang="en-US" sz="2400" dirty="0"/>
              <a:t>then we are not able to make on conclusions about the temperature difference between Akron, OH and Asheville, NC</a:t>
            </a:r>
          </a:p>
          <a:p>
            <a:r>
              <a:rPr lang="en-US" sz="2400" dirty="0"/>
              <a:t>When looking at just the winter months, we are able to conclude that the average temperature in Asheville, NC is greater than 8 degrees warmer than Akron, OH.</a:t>
            </a:r>
          </a:p>
          <a:p>
            <a:r>
              <a:rPr lang="en-US" sz="2400" dirty="0"/>
              <a:t>When looking at just the summer months, we are able to conclude that the average temperature in Asheville, NC is less then 2 degrees warmer than Akron, OH.</a:t>
            </a:r>
          </a:p>
        </p:txBody>
      </p:sp>
    </p:spTree>
    <p:extLst>
      <p:ext uri="{BB962C8B-B14F-4D97-AF65-F5344CB8AC3E}">
        <p14:creationId xmlns:p14="http://schemas.microsoft.com/office/powerpoint/2010/main" val="103110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925-FBFF-F64E-B3AC-7D793B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45D-ECF9-FF4C-8BE3-48062AA4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 data, calculations, and full report at </a:t>
            </a:r>
            <a:r>
              <a:rPr lang="en-US" sz="2400" dirty="0">
                <a:hlinkClick r:id="rId2"/>
              </a:rPr>
              <a:t>https://github.com/EricMaibach/AkronAshevilleWeatherAnalysis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9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FD82-F9F7-7041-949F-EF05741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4017-D269-694B-8E83-31E0B75A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historical weather data from Akron, OH and Asheville, NC</a:t>
            </a:r>
          </a:p>
          <a:p>
            <a:r>
              <a:rPr lang="en-US" sz="2400" dirty="0"/>
              <a:t>Determine whether the average temperature in Asheville, NC is warmer than Akron, OH</a:t>
            </a:r>
          </a:p>
        </p:txBody>
      </p:sp>
    </p:spTree>
    <p:extLst>
      <p:ext uri="{BB962C8B-B14F-4D97-AF65-F5344CB8AC3E}">
        <p14:creationId xmlns:p14="http://schemas.microsoft.com/office/powerpoint/2010/main" val="5012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1B3-BDE4-1641-852E-190B320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Asheville, </a:t>
            </a:r>
            <a:r>
              <a:rPr lang="en-US"/>
              <a:t>NC 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FD7A26-8820-2240-BC48-501F6C540D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39" b="12539"/>
          <a:stretch/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8446-A9BA-834D-AF60-4DC9B3A8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36" y="3549918"/>
            <a:ext cx="5445606" cy="2954021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Located in northeast North Carolina.</a:t>
            </a:r>
          </a:p>
          <a:p>
            <a:pPr algn="l"/>
            <a:r>
              <a:rPr lang="en-US" sz="2600" dirty="0"/>
              <a:t>Population of 89,121</a:t>
            </a:r>
          </a:p>
          <a:p>
            <a:pPr algn="l"/>
            <a:r>
              <a:rPr lang="en-US" sz="2600" dirty="0"/>
              <a:t>Known for vibrant art culture and historical architecture </a:t>
            </a:r>
          </a:p>
          <a:p>
            <a:pPr algn="l"/>
            <a:r>
              <a:rPr lang="en-US" sz="2600" dirty="0"/>
              <a:t>Amazing PubCycle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1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4B0-47D9-D349-881C-E1A7F4341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B0AC8-433A-D342-BE0E-86F072827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40.9181</a:t>
            </a:r>
          </a:p>
          <a:p>
            <a:r>
              <a:rPr lang="en-US" sz="2400" dirty="0"/>
              <a:t>Elevation 369.7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CBA5E9-6C96-F34D-ABF6-E0D53CF5D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35.4319</a:t>
            </a:r>
          </a:p>
          <a:p>
            <a:r>
              <a:rPr lang="en-US" sz="2400" dirty="0"/>
              <a:t>Elevation 645.3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4A58A-0189-7B4D-A767-52C7DC3FE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Asheville, NC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BE82B-D1F9-8946-9DD0-E6F2DBF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39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FC5B5-BF6B-8D42-962C-792B3CF3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7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CEDD-E42C-8D47-A67F-14C0BCB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3BD5-CE3B-414A-80D4-B85730BD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National Oceanic and Atmospheric Administration Global Historical Climate Daily dataset</a:t>
            </a:r>
          </a:p>
          <a:p>
            <a:r>
              <a:rPr lang="en-US" sz="2400" dirty="0"/>
              <a:t>Daily records from 01/01/2014 to 12/31/2017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6F1B3-DB2C-034B-9553-583F62D58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834002"/>
              </p:ext>
            </p:extLst>
          </p:nvPr>
        </p:nvGraphicFramePr>
        <p:xfrm>
          <a:off x="1135062" y="3983180"/>
          <a:ext cx="9921876" cy="2472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04">
                  <a:extLst>
                    <a:ext uri="{9D8B030D-6E8A-4147-A177-3AD203B41FA5}">
                      <a16:colId xmlns:a16="http://schemas.microsoft.com/office/drawing/2014/main" val="3822041047"/>
                    </a:ext>
                  </a:extLst>
                </a:gridCol>
                <a:gridCol w="1287571">
                  <a:extLst>
                    <a:ext uri="{9D8B030D-6E8A-4147-A177-3AD203B41FA5}">
                      <a16:colId xmlns:a16="http://schemas.microsoft.com/office/drawing/2014/main" val="1605770339"/>
                    </a:ext>
                  </a:extLst>
                </a:gridCol>
                <a:gridCol w="7220501">
                  <a:extLst>
                    <a:ext uri="{9D8B030D-6E8A-4147-A177-3AD203B41FA5}">
                      <a16:colId xmlns:a16="http://schemas.microsoft.com/office/drawing/2014/main" val="3974616933"/>
                    </a:ext>
                  </a:extLst>
                </a:gridCol>
              </a:tblGrid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Field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64329904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Station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732114415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of the weather record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59152250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TAGV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temperature in Fahrenheit (average of hourly values)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9422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4264-F175-7842-8AA8-41832FC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AE0E-F602-F947-8290-6E2BF77B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1C9568-F414-154A-B162-BC4AD497C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388466"/>
              </p:ext>
            </p:extLst>
          </p:nvPr>
        </p:nvGraphicFramePr>
        <p:xfrm>
          <a:off x="889000" y="2638043"/>
          <a:ext cx="501190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952">
                  <a:extLst>
                    <a:ext uri="{9D8B030D-6E8A-4147-A177-3AD203B41FA5}">
                      <a16:colId xmlns:a16="http://schemas.microsoft.com/office/drawing/2014/main" val="3137569525"/>
                    </a:ext>
                  </a:extLst>
                </a:gridCol>
                <a:gridCol w="2505952">
                  <a:extLst>
                    <a:ext uri="{9D8B030D-6E8A-4147-A177-3AD203B41FA5}">
                      <a16:colId xmlns:a16="http://schemas.microsoft.com/office/drawing/2014/main" val="2187295906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7727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8638815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1,461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01373801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51.93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4441372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87860924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19.178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97303769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0508177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898152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A7F532-E4A6-4441-B2E3-5D21F6B26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47354"/>
              </p:ext>
            </p:extLst>
          </p:nvPr>
        </p:nvGraphicFramePr>
        <p:xfrm>
          <a:off x="6096000" y="2638043"/>
          <a:ext cx="52070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54101669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660617689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6631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36512644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1,461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7615090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56.99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7275741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2821648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902486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627045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8990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B79F1-30A2-784C-BB94-08B9EB26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33" y="2309091"/>
            <a:ext cx="6557734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4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Parcel</vt:lpstr>
      <vt:lpstr>Weather Analysis </vt:lpstr>
      <vt:lpstr>Introduction</vt:lpstr>
      <vt:lpstr>Purpose</vt:lpstr>
      <vt:lpstr>Asheville, NC overview</vt:lpstr>
      <vt:lpstr>Comparison</vt:lpstr>
      <vt:lpstr>Data</vt:lpstr>
      <vt:lpstr>Source</vt:lpstr>
      <vt:lpstr>Descriptive Statistics</vt:lpstr>
      <vt:lpstr>Box plot</vt:lpstr>
      <vt:lpstr>Test</vt:lpstr>
      <vt:lpstr>Test</vt:lpstr>
      <vt:lpstr>Test</vt:lpstr>
      <vt:lpstr>Looking deeper</vt:lpstr>
      <vt:lpstr>Box plot</vt:lpstr>
      <vt:lpstr>Data by month</vt:lpstr>
      <vt:lpstr>Winter descriptive statistics</vt:lpstr>
      <vt:lpstr>Summer descriptive statistics</vt:lpstr>
      <vt:lpstr>Box plot</vt:lpstr>
      <vt:lpstr>Test again</vt:lpstr>
      <vt:lpstr>Winter test</vt:lpstr>
      <vt:lpstr>Winter test</vt:lpstr>
      <vt:lpstr>Summer test</vt:lpstr>
      <vt:lpstr>Summer test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</dc:title>
  <dc:creator>Eric Maibach</dc:creator>
  <cp:lastModifiedBy>Eric Maibach</cp:lastModifiedBy>
  <cp:revision>11</cp:revision>
  <dcterms:created xsi:type="dcterms:W3CDTF">2018-12-02T01:01:35Z</dcterms:created>
  <dcterms:modified xsi:type="dcterms:W3CDTF">2018-12-04T00:08:22Z</dcterms:modified>
</cp:coreProperties>
</file>