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70" r:id="rId3"/>
    <p:sldId id="278" r:id="rId4"/>
    <p:sldId id="329" r:id="rId5"/>
    <p:sldId id="279" r:id="rId6"/>
    <p:sldId id="257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82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00" r:id="rId26"/>
    <p:sldId id="299" r:id="rId2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Objects="1">
      <p:cViewPr>
        <p:scale>
          <a:sx n="75" d="100"/>
          <a:sy n="75" d="100"/>
        </p:scale>
        <p:origin x="1694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8F690F-BFEF-FAAC-7C76-EEFC5B664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7D973F-23B3-6C2A-FDFE-427517BB47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A49B-8E1D-42B6-9FE8-75C94E32D515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D7A3B1-C2EB-034C-A3C5-A031EC0260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A43CD7-4120-738B-7579-8C74367129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F85C-D552-4264-9ADF-B13B43F851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678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6881-F7D2-45A8-82AF-F5A02C7048CE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D117-7701-4084-A134-945589351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7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D117-7701-4084-A134-94558935187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2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D117-7701-4084-A134-9455893518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9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D117-7701-4084-A134-94558935187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8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10B-2683-453D-BD81-8D1E8660726B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45F-EFBE-46ED-88F4-BB46CA9210F5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0F24-CEB3-4918-A41B-2019F2FFEEFA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0F1A-217A-4CA0-BF69-F7B6C70DFD04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AE23-29BD-45D8-8EB6-6089DD631F6E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B40E-CBEC-44A0-AEBC-500A47CFF92F}" type="datetime1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F8C6-F934-4393-B6DA-B1F379855306}" type="datetime1">
              <a:rPr lang="it-IT" smtClean="0"/>
              <a:t>08/01/2024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981-4867-4FFB-9E50-BE95DF8B8D93}" type="datetime1">
              <a:rPr lang="it-IT" smtClean="0"/>
              <a:t>08/01/2024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014-E216-4B5F-90AD-C98E06B33F70}" type="datetime1">
              <a:rPr lang="it-IT" smtClean="0"/>
              <a:t>08/01/2024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3A7-D00B-4459-906C-1D74F8B3A57C}" type="datetime1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6483-2C9A-4876-A1C3-31C7CDB710C5}" type="datetime1">
              <a:rPr lang="it-IT" smtClean="0"/>
              <a:t>08/01/2024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C4C7-25E7-41A6-A59F-A73DC84A835D}" type="datetime1">
              <a:rPr lang="it-IT" smtClean="0"/>
              <a:t>08/01/2024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5"/>
            <a:ext cx="2163936" cy="16945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2E2A9B-74B2-48B2-BD6E-89E880FB39EA}"/>
              </a:ext>
            </a:extLst>
          </p:cNvPr>
          <p:cNvSpPr txBox="1"/>
          <p:nvPr userDrawn="1"/>
        </p:nvSpPr>
        <p:spPr>
          <a:xfrm>
            <a:off x="8332559" y="6583362"/>
            <a:ext cx="81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C77C4B-86E8-4CD9-AA6D-95699EBC504A}" type="slidenum">
              <a: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‹N›</a:t>
            </a:fld>
            <a:r>
              <a:rPr lang="it-IT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/ 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1331640" y="2163095"/>
            <a:ext cx="7242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0C6365-C14C-4D52-9A61-94476AF64BF8}"/>
              </a:ext>
            </a:extLst>
          </p:cNvPr>
          <p:cNvSpPr txBox="1"/>
          <p:nvPr/>
        </p:nvSpPr>
        <p:spPr>
          <a:xfrm>
            <a:off x="4644008" y="2932536"/>
            <a:ext cx="390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Applicazione per eseguire il kernel processing imaging con java e CUDA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181926-6D08-4579-8B2E-28577950568D}"/>
              </a:ext>
            </a:extLst>
          </p:cNvPr>
          <p:cNvSpPr txBox="1"/>
          <p:nvPr/>
        </p:nvSpPr>
        <p:spPr>
          <a:xfrm>
            <a:off x="6656230" y="4144360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Lorenzo Meoni</a:t>
            </a:r>
          </a:p>
          <a:p>
            <a:pPr algn="r"/>
            <a:r>
              <a:rPr lang="it-IT" sz="1600" b="1" dirty="0">
                <a:latin typeface=""/>
              </a:rPr>
              <a:t>Alessio Corsinovi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B203F91-1F41-4DA6-9866-3486E602E3FB}"/>
              </a:ext>
            </a:extLst>
          </p:cNvPr>
          <p:cNvSpPr txBox="1"/>
          <p:nvPr/>
        </p:nvSpPr>
        <p:spPr>
          <a:xfrm>
            <a:off x="5148064" y="6160466"/>
            <a:ext cx="3711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200" dirty="0">
                <a:latin typeface="F33"/>
              </a:rPr>
              <a:t>Corso di Laurea </a:t>
            </a:r>
            <a:r>
              <a:rPr lang="it-IT" sz="1200" dirty="0"/>
              <a:t>Magistrale</a:t>
            </a:r>
            <a:r>
              <a:rPr lang="it-IT" sz="1200" dirty="0">
                <a:latin typeface="F33"/>
              </a:rPr>
              <a:t> in Ingegneria Informatica </a:t>
            </a:r>
            <a:r>
              <a:rPr lang="it-IT" sz="1200" dirty="0" err="1">
                <a:latin typeface="F29"/>
              </a:rPr>
              <a:t>Parallel</a:t>
            </a:r>
            <a:r>
              <a:rPr lang="it-IT" sz="1200" dirty="0">
                <a:latin typeface="F29"/>
              </a:rPr>
              <a:t> Computing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32E08F-51B3-4B9D-B88E-7E0C586682A4}"/>
              </a:ext>
            </a:extLst>
          </p:cNvPr>
          <p:cNvSpPr txBox="1"/>
          <p:nvPr/>
        </p:nvSpPr>
        <p:spPr>
          <a:xfrm>
            <a:off x="6550432" y="53600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Prof. Marco Bertini</a:t>
            </a:r>
          </a:p>
        </p:txBody>
      </p:sp>
    </p:spTree>
    <p:extLst>
      <p:ext uri="{BB962C8B-B14F-4D97-AF65-F5344CB8AC3E}">
        <p14:creationId xmlns:p14="http://schemas.microsoft.com/office/powerpoint/2010/main" val="423235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Java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C9714F-7126-1486-B7AA-A1251843A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792000" y="1988840"/>
            <a:ext cx="7560000" cy="3479684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5EFEAC7-D1AF-6384-BAF8-FD2661057E72}"/>
              </a:ext>
            </a:extLst>
          </p:cNvPr>
          <p:cNvSpPr txBox="1">
            <a:spLocks/>
          </p:cNvSpPr>
          <p:nvPr/>
        </p:nvSpPr>
        <p:spPr>
          <a:xfrm>
            <a:off x="623100" y="546852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sz="2800" b="1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67308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</a:t>
            </a:r>
            <a:endParaRPr lang="it-IT" sz="20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5EFEAC7-D1AF-6384-BAF8-FD2661057E72}"/>
              </a:ext>
            </a:extLst>
          </p:cNvPr>
          <p:cNvSpPr txBox="1">
            <a:spLocks/>
          </p:cNvSpPr>
          <p:nvPr/>
        </p:nvSpPr>
        <p:spPr>
          <a:xfrm>
            <a:off x="755576" y="1732382"/>
            <a:ext cx="8229600" cy="472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F29"/>
              </a:rPr>
              <a:t>Test con</a:t>
            </a:r>
            <a:r>
              <a:rPr lang="it-IT" sz="2400" b="0" i="0" u="none" strike="noStrike" baseline="0" dirty="0">
                <a:latin typeface="F29"/>
              </a:rPr>
              <a:t> 2 kernel:</a:t>
            </a:r>
          </a:p>
          <a:p>
            <a:pPr lvl="1"/>
            <a:r>
              <a:rPr lang="it-IT" sz="2400" b="1" i="0" u="none" strike="noStrike" baseline="0" dirty="0" err="1">
                <a:latin typeface="F29"/>
              </a:rPr>
              <a:t>filterImageGlobal</a:t>
            </a:r>
            <a:r>
              <a:rPr lang="it-IT" sz="2400" dirty="0">
                <a:latin typeface="F29"/>
              </a:rPr>
              <a:t>: legge i pixel dell’immagine direttamente dalla global </a:t>
            </a:r>
            <a:r>
              <a:rPr lang="it-IT" sz="2400" dirty="0" err="1">
                <a:latin typeface="F29"/>
              </a:rPr>
              <a:t>memory</a:t>
            </a:r>
            <a:endParaRPr lang="it-IT" sz="2400" b="0" i="0" u="none" strike="noStrike" baseline="0" dirty="0">
              <a:latin typeface="F29"/>
            </a:endParaRPr>
          </a:p>
          <a:p>
            <a:pPr lvl="1"/>
            <a:r>
              <a:rPr lang="it-IT" sz="2400" b="1" i="0" u="none" strike="noStrike" baseline="0" dirty="0" err="1">
                <a:latin typeface="F29"/>
              </a:rPr>
              <a:t>filterImageShared</a:t>
            </a:r>
            <a:r>
              <a:rPr lang="it-IT" sz="2400" b="0" i="0" u="none" strike="noStrike" baseline="0" dirty="0">
                <a:latin typeface="F29"/>
              </a:rPr>
              <a:t>: sfrutta </a:t>
            </a:r>
            <a:r>
              <a:rPr lang="it-IT" sz="2400" b="1" i="0" u="none" strike="noStrike" baseline="0" dirty="0" err="1">
                <a:latin typeface="F29"/>
              </a:rPr>
              <a:t>costant</a:t>
            </a:r>
            <a:r>
              <a:rPr lang="it-IT" sz="2400" b="1" i="0" u="none" strike="noStrike" baseline="0" dirty="0">
                <a:latin typeface="F29"/>
              </a:rPr>
              <a:t> </a:t>
            </a:r>
            <a:r>
              <a:rPr lang="it-IT" sz="2400" b="1" i="0" u="none" strike="noStrike" baseline="0" dirty="0" err="1">
                <a:latin typeface="F29"/>
              </a:rPr>
              <a:t>memory</a:t>
            </a:r>
            <a:r>
              <a:rPr lang="it-IT" sz="2400" b="0" i="0" u="none" strike="noStrike" baseline="0" dirty="0">
                <a:latin typeface="F29"/>
              </a:rPr>
              <a:t> e </a:t>
            </a:r>
            <a:r>
              <a:rPr lang="it-IT" sz="2400" b="1" i="0" u="none" strike="noStrike" baseline="0" dirty="0" err="1">
                <a:latin typeface="F29"/>
              </a:rPr>
              <a:t>shared</a:t>
            </a:r>
            <a:r>
              <a:rPr lang="it-IT" sz="2400" b="1" i="0" u="none" strike="noStrike" baseline="0" dirty="0">
                <a:latin typeface="F29"/>
              </a:rPr>
              <a:t> </a:t>
            </a:r>
            <a:r>
              <a:rPr lang="it-IT" sz="2400" b="1" i="0" u="none" strike="noStrike" baseline="0" dirty="0" err="1">
                <a:latin typeface="F29"/>
              </a:rPr>
              <a:t>memory</a:t>
            </a:r>
            <a:endParaRPr lang="it-IT" sz="2400" b="1" dirty="0">
              <a:latin typeface="F29"/>
            </a:endParaRPr>
          </a:p>
          <a:p>
            <a:r>
              <a:rPr lang="it-IT" sz="2400" dirty="0">
                <a:latin typeface="F29"/>
              </a:rPr>
              <a:t>La colonna e la riga dell’immagine vengono identificati dal </a:t>
            </a:r>
            <a:r>
              <a:rPr lang="it-IT" sz="2400" dirty="0" err="1">
                <a:latin typeface="F29"/>
              </a:rPr>
              <a:t>thread</a:t>
            </a:r>
            <a:r>
              <a:rPr lang="it-IT" sz="2400" dirty="0">
                <a:latin typeface="F29"/>
              </a:rPr>
              <a:t> e dal blocco in esecuzione come segue:</a:t>
            </a:r>
          </a:p>
          <a:p>
            <a:pPr lvl="1"/>
            <a:r>
              <a:rPr lang="en-US" sz="2000" i="1" dirty="0">
                <a:latin typeface="F29"/>
              </a:rPr>
              <a:t>row = </a:t>
            </a:r>
            <a:r>
              <a:rPr lang="en-US" sz="2000" i="1" dirty="0" err="1">
                <a:latin typeface="F29"/>
              </a:rPr>
              <a:t>blockIdx.y</a:t>
            </a:r>
            <a:r>
              <a:rPr lang="en-US" sz="2000" i="1" dirty="0">
                <a:latin typeface="F29"/>
              </a:rPr>
              <a:t> * </a:t>
            </a:r>
            <a:r>
              <a:rPr lang="en-US" sz="2000" i="1" dirty="0" err="1">
                <a:latin typeface="F29"/>
              </a:rPr>
              <a:t>blockDim.y</a:t>
            </a:r>
            <a:r>
              <a:rPr lang="en-US" sz="2000" i="1" dirty="0">
                <a:latin typeface="F29"/>
              </a:rPr>
              <a:t> + </a:t>
            </a:r>
            <a:r>
              <a:rPr lang="en-US" sz="2000" i="1" dirty="0" err="1">
                <a:latin typeface="F29"/>
              </a:rPr>
              <a:t>threadIdx.y</a:t>
            </a:r>
            <a:r>
              <a:rPr lang="en-US" sz="2000" i="1" dirty="0">
                <a:latin typeface="F29"/>
              </a:rPr>
              <a:t>;</a:t>
            </a:r>
          </a:p>
          <a:p>
            <a:pPr lvl="1"/>
            <a:r>
              <a:rPr lang="en-US" sz="2000" i="1" dirty="0">
                <a:latin typeface="F29"/>
              </a:rPr>
              <a:t>col = </a:t>
            </a:r>
            <a:r>
              <a:rPr lang="en-US" sz="2000" i="1" dirty="0" err="1">
                <a:latin typeface="F29"/>
              </a:rPr>
              <a:t>blockIdx.x</a:t>
            </a:r>
            <a:r>
              <a:rPr lang="en-US" sz="2000" i="1" dirty="0">
                <a:latin typeface="F29"/>
              </a:rPr>
              <a:t> * </a:t>
            </a:r>
            <a:r>
              <a:rPr lang="en-US" sz="2000" i="1" dirty="0" err="1">
                <a:latin typeface="F29"/>
              </a:rPr>
              <a:t>blockDim.x</a:t>
            </a:r>
            <a:r>
              <a:rPr lang="en-US" sz="2000" i="1" dirty="0">
                <a:latin typeface="F29"/>
              </a:rPr>
              <a:t> + </a:t>
            </a:r>
            <a:r>
              <a:rPr lang="en-US" sz="2000" i="1" dirty="0" err="1">
                <a:latin typeface="F29"/>
              </a:rPr>
              <a:t>threadIdx.x</a:t>
            </a:r>
            <a:r>
              <a:rPr lang="en-US" sz="2000" i="1" dirty="0">
                <a:latin typeface="F29"/>
              </a:rPr>
              <a:t>;</a:t>
            </a:r>
            <a:endParaRPr lang="it-IT" sz="2000" i="1" dirty="0">
              <a:latin typeface="F29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sz="2800" b="1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000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F641F4-7420-953C-02C7-CA6D557F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6" y="1396056"/>
            <a:ext cx="5112008" cy="38545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F1D646-FAD4-CB06-1E1A-00D1E43B2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27"/>
          <a:stretch/>
        </p:blipFill>
        <p:spPr>
          <a:xfrm>
            <a:off x="899592" y="5301208"/>
            <a:ext cx="3456384" cy="1334235"/>
          </a:xfrm>
          <a:prstGeom prst="rect">
            <a:avLst/>
          </a:prstGeo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15DE128A-CFFC-335E-04DF-7CD63BC32C35}"/>
              </a:ext>
            </a:extLst>
          </p:cNvPr>
          <p:cNvSpPr txBox="1">
            <a:spLocks/>
          </p:cNvSpPr>
          <p:nvPr/>
        </p:nvSpPr>
        <p:spPr>
          <a:xfrm>
            <a:off x="5508104" y="2361684"/>
            <a:ext cx="3384376" cy="236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400" dirty="0">
                <a:latin typeface="F29"/>
              </a:rPr>
              <a:t>kernel con accesso alla global </a:t>
            </a:r>
            <a:r>
              <a:rPr lang="it-IT" sz="2400" dirty="0" err="1">
                <a:latin typeface="F29"/>
              </a:rPr>
              <a:t>memory</a:t>
            </a:r>
            <a:endParaRPr lang="it-IT" sz="2400" dirty="0">
              <a:latin typeface="F29"/>
            </a:endParaRPr>
          </a:p>
          <a:p>
            <a:pPr algn="just"/>
            <a:endParaRPr lang="it-IT" dirty="0"/>
          </a:p>
          <a:p>
            <a:endParaRPr lang="it-IT" sz="2800" b="1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045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     con Constant Memory 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Memory</a:t>
            </a:r>
            <a:endParaRPr lang="it-IT" sz="20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ADEA389-4100-BAB6-0BAF-677D4CE2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600399"/>
          </a:xfrm>
        </p:spPr>
        <p:txBody>
          <a:bodyPr>
            <a:normAutofit/>
          </a:bodyPr>
          <a:lstStyle/>
          <a:p>
            <a:r>
              <a:rPr lang="it-IT" sz="2400" b="1" i="0" u="none" strike="noStrike" baseline="0" dirty="0">
                <a:latin typeface="F29"/>
              </a:rPr>
              <a:t>Constant </a:t>
            </a:r>
            <a:r>
              <a:rPr lang="it-IT" sz="2400" b="1" i="0" u="none" strike="noStrike" baseline="0" dirty="0" err="1">
                <a:latin typeface="F29"/>
              </a:rPr>
              <a:t>memory</a:t>
            </a:r>
            <a:r>
              <a:rPr lang="it-IT" sz="2400" b="1" i="0" u="none" strike="noStrike" baseline="0" dirty="0">
                <a:latin typeface="F29"/>
              </a:rPr>
              <a:t>:</a:t>
            </a:r>
            <a:r>
              <a:rPr lang="it-IT" sz="2400" b="0" i="0" u="none" strike="noStrike" baseline="0" dirty="0">
                <a:latin typeface="F29"/>
              </a:rPr>
              <a:t> viene memorizzata la matrice con il filtro da applicare all'immagine, che in effetti resta costante per ogni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che applica la convoluzione.</a:t>
            </a:r>
            <a:endParaRPr lang="it-IT" sz="3600" b="1" dirty="0"/>
          </a:p>
          <a:p>
            <a:r>
              <a:rPr lang="it-IT" sz="2400" b="1" i="0" u="none" strike="noStrike" baseline="0" dirty="0" err="1">
                <a:latin typeface="F29"/>
              </a:rPr>
              <a:t>Shared</a:t>
            </a:r>
            <a:r>
              <a:rPr lang="it-IT" sz="2400" b="1" i="0" u="none" strike="noStrike" baseline="0" dirty="0">
                <a:latin typeface="F29"/>
              </a:rPr>
              <a:t> </a:t>
            </a:r>
            <a:r>
              <a:rPr lang="it-IT" sz="2400" b="1" i="0" u="none" strike="noStrike" baseline="0" dirty="0" err="1">
                <a:latin typeface="F29"/>
              </a:rPr>
              <a:t>memory</a:t>
            </a:r>
            <a:r>
              <a:rPr lang="it-IT" sz="2400" b="1" i="0" u="none" strike="noStrike" baseline="0" dirty="0">
                <a:latin typeface="F29"/>
              </a:rPr>
              <a:t>: </a:t>
            </a:r>
            <a:r>
              <a:rPr lang="it-IT" sz="2400" b="0" i="0" u="none" strike="noStrike" baseline="0" dirty="0">
                <a:latin typeface="F29"/>
              </a:rPr>
              <a:t>I pixel relativi ad un </a:t>
            </a:r>
            <a:r>
              <a:rPr lang="it-IT" sz="2400" b="0" i="0" u="none" strike="noStrike" baseline="0" dirty="0" err="1">
                <a:latin typeface="F29"/>
              </a:rPr>
              <a:t>tile</a:t>
            </a:r>
            <a:r>
              <a:rPr lang="it-IT" sz="2400" b="0" i="0" u="none" strike="noStrike" baseline="0" dirty="0">
                <a:latin typeface="F29"/>
              </a:rPr>
              <a:t> possono essere caricati nella </a:t>
            </a:r>
            <a:r>
              <a:rPr lang="it-IT" sz="2400" b="0" i="0" u="none" strike="noStrike" baseline="0" dirty="0" err="1">
                <a:latin typeface="F29"/>
              </a:rPr>
              <a:t>shared</a:t>
            </a:r>
            <a:r>
              <a:rPr lang="it-IT" sz="2400" b="0" i="0" u="none" strike="noStrike" baseline="0" dirty="0">
                <a:latin typeface="F29"/>
              </a:rPr>
              <a:t> </a:t>
            </a:r>
            <a:r>
              <a:rPr lang="it-IT" sz="2400" b="0" i="0" u="none" strike="noStrike" baseline="0" dirty="0" err="1">
                <a:latin typeface="F29"/>
              </a:rPr>
              <a:t>memory</a:t>
            </a:r>
            <a:r>
              <a:rPr lang="it-IT" sz="2400" b="0" i="0" u="none" strike="noStrike" baseline="0" dirty="0">
                <a:latin typeface="F29"/>
              </a:rPr>
              <a:t> una sola volta e riutilizzati dai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all'interno dello stesso blocco. Questo riduce la necessità di caricare ripetutamente gli stessi dati dalla memoria globale, migliorando le prestazioni complessive</a:t>
            </a:r>
            <a:endParaRPr lang="it-IT" sz="2400" dirty="0">
              <a:latin typeface="F29"/>
            </a:endParaRPr>
          </a:p>
          <a:p>
            <a:pPr lvl="1"/>
            <a:r>
              <a:rPr lang="it-IT" sz="2000" b="1" i="0" u="none" strike="noStrike" baseline="0" dirty="0">
                <a:latin typeface="F29"/>
              </a:rPr>
              <a:t>Dimensione </a:t>
            </a:r>
            <a:r>
              <a:rPr lang="it-IT" sz="2000" b="1" i="0" u="none" strike="noStrike" baseline="0" dirty="0" err="1">
                <a:latin typeface="F29"/>
              </a:rPr>
              <a:t>tile</a:t>
            </a:r>
            <a:r>
              <a:rPr lang="it-IT" sz="2000" b="1" dirty="0">
                <a:latin typeface="F29"/>
              </a:rPr>
              <a:t> = </a:t>
            </a:r>
            <a:r>
              <a:rPr lang="it-IT" sz="2000" b="0" i="0" u="none" strike="noStrike" baseline="0" dirty="0">
                <a:latin typeface="F29"/>
              </a:rPr>
              <a:t>32x32. </a:t>
            </a:r>
          </a:p>
        </p:txBody>
      </p:sp>
    </p:spTree>
    <p:extLst>
      <p:ext uri="{BB962C8B-B14F-4D97-AF65-F5344CB8AC3E}">
        <p14:creationId xmlns:p14="http://schemas.microsoft.com/office/powerpoint/2010/main" val="300512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     con Constant Memory +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Memory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6B7C85-17AB-AC8F-FD19-45A0CE9F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21062"/>
            <a:ext cx="4411757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4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     con Constant Memory 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Memory</a:t>
            </a:r>
            <a:endParaRPr 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B54C93-4448-0B2A-17B0-6627345C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72" y="1749662"/>
            <a:ext cx="3635055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CUDA     con Constant Memory 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Memory</a:t>
            </a:r>
            <a:endParaRPr lang="it-IT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F919A4-AE99-BFAE-D3EF-DD85B63C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77072"/>
            <a:ext cx="5238000" cy="26792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A1AF8E8-B009-3527-FCE9-08C80DF4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32382"/>
            <a:ext cx="5529600" cy="26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06745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</a:t>
            </a:r>
            <a:endParaRPr lang="it-IT" sz="2000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254AD5BC-2857-0AAB-1A0A-FFD875D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20480"/>
          </a:xfrm>
        </p:spPr>
        <p:txBody>
          <a:bodyPr>
            <a:normAutofit/>
          </a:bodyPr>
          <a:lstStyle/>
          <a:p>
            <a:r>
              <a:rPr lang="it-IT" sz="1800" b="0" i="0" u="none" strike="noStrike" baseline="0" dirty="0">
                <a:latin typeface="F29"/>
              </a:rPr>
              <a:t>La metrica utilizzata per confrontare le prestazioni dell'algoritmo sequenziale con le versioni parallele in Java e CUDA è lo </a:t>
            </a:r>
            <a:r>
              <a:rPr lang="it-IT" sz="1800" b="1" i="0" u="none" strike="noStrike" baseline="0" dirty="0" err="1">
                <a:latin typeface="F29"/>
              </a:rPr>
              <a:t>speedup</a:t>
            </a:r>
            <a:r>
              <a:rPr lang="it-IT" sz="1800" b="0" i="0" u="none" strike="noStrike" baseline="0" dirty="0">
                <a:latin typeface="F29"/>
              </a:rPr>
              <a:t>, calcolato come:</a:t>
            </a:r>
          </a:p>
          <a:p>
            <a:pPr marL="0" indent="0" algn="l">
              <a:buNone/>
            </a:pPr>
            <a:endParaRPr lang="it-IT" sz="1800" b="0" i="0" u="none" strike="noStrike" baseline="0" dirty="0">
              <a:latin typeface="F29"/>
            </a:endParaRPr>
          </a:p>
          <a:p>
            <a:pPr marL="0" indent="0" algn="l">
              <a:buNone/>
            </a:pPr>
            <a:endParaRPr lang="it-IT" sz="1800" dirty="0">
              <a:latin typeface="F29"/>
            </a:endParaRPr>
          </a:p>
          <a:p>
            <a:pPr marL="0" indent="0" algn="l">
              <a:buNone/>
            </a:pPr>
            <a:endParaRPr lang="it-IT" sz="1800" b="0" i="0" u="none" strike="noStrike" baseline="0" dirty="0">
              <a:latin typeface="F29"/>
            </a:endParaRPr>
          </a:p>
          <a:p>
            <a:pPr marL="0" indent="0" algn="l">
              <a:buNone/>
            </a:pPr>
            <a:endParaRPr lang="it-IT" sz="1800" dirty="0">
              <a:latin typeface="F29"/>
            </a:endParaRPr>
          </a:p>
          <a:p>
            <a:pPr marL="0" indent="0" algn="l">
              <a:buNone/>
            </a:pPr>
            <a:endParaRPr lang="it-IT" sz="1800" b="0" i="0" u="none" strike="noStrike" baseline="0" dirty="0">
              <a:latin typeface="F29"/>
            </a:endParaRPr>
          </a:p>
          <a:p>
            <a:r>
              <a:rPr lang="it-IT" sz="1800" b="1" i="0" u="none" strike="noStrike" baseline="0" dirty="0" err="1">
                <a:latin typeface="CMMI12"/>
              </a:rPr>
              <a:t>t</a:t>
            </a:r>
            <a:r>
              <a:rPr lang="it-IT" sz="1800" b="1" i="0" u="none" strike="noStrike" baseline="0" dirty="0" err="1">
                <a:latin typeface="CMMI8"/>
              </a:rPr>
              <a:t>S</a:t>
            </a:r>
            <a:r>
              <a:rPr lang="it-IT" sz="1800" b="0" i="0" u="none" strike="noStrike" baseline="0" dirty="0">
                <a:latin typeface="CMMI8"/>
              </a:rPr>
              <a:t> </a:t>
            </a:r>
            <a:r>
              <a:rPr lang="it-IT" sz="1800" b="0" i="0" u="none" strike="noStrike" baseline="0" dirty="0">
                <a:latin typeface="F29"/>
              </a:rPr>
              <a:t>e </a:t>
            </a:r>
            <a:r>
              <a:rPr lang="it-IT" sz="1800" b="1" i="0" u="none" strike="noStrike" baseline="0" dirty="0" err="1">
                <a:latin typeface="CMMI12"/>
              </a:rPr>
              <a:t>t</a:t>
            </a:r>
            <a:r>
              <a:rPr lang="it-IT" sz="1800" b="1" i="0" u="none" strike="noStrike" baseline="0" dirty="0" err="1">
                <a:latin typeface="CMMI8"/>
              </a:rPr>
              <a:t>P</a:t>
            </a:r>
            <a:r>
              <a:rPr lang="it-IT" sz="1800" b="0" i="0" u="none" strike="noStrike" baseline="0" dirty="0">
                <a:latin typeface="CMMI8"/>
              </a:rPr>
              <a:t> </a:t>
            </a:r>
            <a:r>
              <a:rPr lang="it-IT" sz="1800" b="0" i="0" u="none" strike="noStrike" baseline="0" dirty="0">
                <a:latin typeface="F29"/>
              </a:rPr>
              <a:t>sono rispettivamente il tempo di esecuzione della versione sequenziale e di quella parallela dell'algoritmo.</a:t>
            </a:r>
          </a:p>
          <a:p>
            <a:pPr algn="l"/>
            <a:r>
              <a:rPr lang="it-IT" sz="1800" dirty="0">
                <a:latin typeface="F29"/>
              </a:rPr>
              <a:t>I test sono stati eseguiti con:</a:t>
            </a:r>
          </a:p>
          <a:p>
            <a:pPr lvl="1"/>
            <a:r>
              <a:rPr lang="it-IT" sz="1800" dirty="0">
                <a:latin typeface="F29"/>
              </a:rPr>
              <a:t>AMD </a:t>
            </a:r>
            <a:r>
              <a:rPr lang="it-IT" sz="1800" dirty="0" err="1">
                <a:latin typeface="F29"/>
              </a:rPr>
              <a:t>Ryzen</a:t>
            </a:r>
            <a:r>
              <a:rPr lang="it-IT" sz="1800" dirty="0">
                <a:latin typeface="F29"/>
              </a:rPr>
              <a:t> 5 3500U with Radeon Vega Mobile </a:t>
            </a:r>
            <a:r>
              <a:rPr lang="it-IT" sz="1800" dirty="0" err="1">
                <a:latin typeface="F29"/>
              </a:rPr>
              <a:t>Gfx</a:t>
            </a:r>
            <a:endParaRPr lang="it-IT" sz="1800" dirty="0">
              <a:latin typeface="F29"/>
            </a:endParaRPr>
          </a:p>
          <a:p>
            <a:pPr lvl="1"/>
            <a:r>
              <a:rPr lang="it-IT" sz="1800" dirty="0">
                <a:latin typeface="F29"/>
              </a:rPr>
              <a:t>GPU NVIDIA RTX </a:t>
            </a:r>
            <a:r>
              <a:rPr lang="pl-PL" sz="1800" dirty="0">
                <a:latin typeface="F29"/>
              </a:rPr>
              <a:t>A2000 - 12 GB, CUDA 11.8.</a:t>
            </a:r>
            <a:endParaRPr lang="it-IT" sz="1800" dirty="0">
              <a:latin typeface="F2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80ACD0-C34A-FBA0-A470-DCB6B92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73" y="2852936"/>
            <a:ext cx="223285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67544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- Java</a:t>
            </a:r>
            <a:endParaRPr lang="it-IT" sz="2000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254AD5BC-2857-0AAB-1A0A-FFD875D5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8328"/>
            <a:ext cx="8229600" cy="36003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F60"/>
              </a:rPr>
              <a:t>Speedup</a:t>
            </a:r>
            <a:r>
              <a:rPr lang="it-IT" sz="1800" b="0" i="0" u="none" strike="noStrike" baseline="0" dirty="0">
                <a:latin typeface="F60"/>
              </a:rPr>
              <a:t> con immagine 4K, filtro 7x7, al variare del numero di </a:t>
            </a:r>
            <a:r>
              <a:rPr lang="it-IT" sz="1800" b="0" i="0" u="none" strike="noStrike" baseline="0" dirty="0" err="1">
                <a:latin typeface="F60"/>
              </a:rPr>
              <a:t>thread</a:t>
            </a: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E28EEF9-A190-B284-E397-32F22AD0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92896"/>
            <a:ext cx="416850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Obiettivo dell’elaborato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672408"/>
          </a:xfrm>
        </p:spPr>
        <p:txBody>
          <a:bodyPr>
            <a:normAutofit/>
          </a:bodyPr>
          <a:lstStyle/>
          <a:p>
            <a:pPr algn="just"/>
            <a:r>
              <a:rPr lang="it-IT" sz="2400" b="0" i="0" u="none" strike="noStrike" baseline="0" dirty="0">
                <a:latin typeface="F29"/>
              </a:rPr>
              <a:t>Applicazioni:</a:t>
            </a:r>
          </a:p>
          <a:p>
            <a:pPr lvl="1" algn="just"/>
            <a:r>
              <a:rPr lang="it-IT" sz="2000" dirty="0">
                <a:latin typeface="F29"/>
              </a:rPr>
              <a:t>Una </a:t>
            </a:r>
            <a:r>
              <a:rPr lang="it-IT" sz="2000" b="1" i="0" u="none" strike="noStrike" baseline="0" dirty="0">
                <a:latin typeface="F29"/>
              </a:rPr>
              <a:t>versione sequenziale in Java</a:t>
            </a:r>
          </a:p>
          <a:p>
            <a:pPr lvl="1" algn="just"/>
            <a:r>
              <a:rPr lang="it-IT" sz="2000" b="0" i="0" u="none" strike="noStrike" baseline="0" dirty="0">
                <a:latin typeface="F29"/>
              </a:rPr>
              <a:t>Una </a:t>
            </a:r>
            <a:r>
              <a:rPr lang="it-IT" sz="2000" b="1" i="0" u="none" strike="noStrike" baseline="0" dirty="0">
                <a:latin typeface="F29"/>
              </a:rPr>
              <a:t>versione parallela in Java </a:t>
            </a:r>
          </a:p>
          <a:p>
            <a:pPr lvl="1" algn="just"/>
            <a:r>
              <a:rPr lang="it-IT" sz="2000" b="0" i="0" u="none" strike="noStrike" baseline="0" dirty="0">
                <a:latin typeface="F29"/>
              </a:rPr>
              <a:t>Una </a:t>
            </a:r>
            <a:r>
              <a:rPr lang="it-IT" sz="2000" b="1" i="0" u="none" strike="noStrike" baseline="0" dirty="0">
                <a:latin typeface="F29"/>
              </a:rPr>
              <a:t>versione parallela in CUDA</a:t>
            </a:r>
          </a:p>
          <a:p>
            <a:pPr algn="just"/>
            <a:r>
              <a:rPr lang="it-IT" sz="2400" b="0" i="0" u="none" strike="noStrike" baseline="0" dirty="0">
                <a:latin typeface="F29"/>
              </a:rPr>
              <a:t>Sono stati applicati vari tipi di kernel, con dimensioni diverse: da Edge-</a:t>
            </a:r>
            <a:r>
              <a:rPr lang="it-IT" sz="2400" b="0" i="0" u="none" strike="noStrike" baseline="0" dirty="0" err="1">
                <a:latin typeface="F29"/>
              </a:rPr>
              <a:t>Detect</a:t>
            </a:r>
            <a:r>
              <a:rPr lang="it-IT" sz="2400" b="0" i="0" u="none" strike="noStrike" baseline="0" dirty="0">
                <a:latin typeface="F29"/>
              </a:rPr>
              <a:t> a Blur. </a:t>
            </a:r>
          </a:p>
          <a:p>
            <a:pPr algn="just"/>
            <a:r>
              <a:rPr lang="it-IT" sz="2400" b="0" i="0" u="none" strike="noStrike" baseline="0" dirty="0">
                <a:latin typeface="F29"/>
              </a:rPr>
              <a:t>Valutato lo </a:t>
            </a:r>
            <a:r>
              <a:rPr lang="it-IT" sz="2400" b="1" i="0" u="none" strike="noStrike" baseline="0" dirty="0" err="1">
                <a:latin typeface="F29"/>
              </a:rPr>
              <a:t>speedup</a:t>
            </a:r>
            <a:r>
              <a:rPr lang="it-IT" sz="2400" b="0" i="0" u="none" strike="noStrike" baseline="0" dirty="0">
                <a:latin typeface="F29"/>
              </a:rPr>
              <a:t> tra le varie versioni parallele e sequenziale al variare del numero dei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e delle metodologie utilizzate</a:t>
            </a:r>
            <a:endParaRPr lang="it-IT" sz="2400" dirty="0"/>
          </a:p>
          <a:p>
            <a:pPr algn="l"/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algn="l"/>
            <a:endParaRPr lang="it-IT" sz="2400" b="1" dirty="0"/>
          </a:p>
          <a:p>
            <a:pPr algn="l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523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- Java</a:t>
            </a:r>
            <a:endParaRPr lang="it-IT" sz="20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3C9F92F-D231-5872-744C-955DAA57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921" y="2144400"/>
            <a:ext cx="5512158" cy="2788276"/>
          </a:xfrm>
        </p:spPr>
      </p:pic>
    </p:spTree>
    <p:extLst>
      <p:ext uri="{BB962C8B-B14F-4D97-AF65-F5344CB8AC3E}">
        <p14:creationId xmlns:p14="http://schemas.microsoft.com/office/powerpoint/2010/main" val="411335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– Java (suddivisone per colonne)</a:t>
            </a:r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8C1177-DCFE-11B4-7933-CAA6FDB2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16066"/>
            <a:ext cx="3558848" cy="182895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871430-24EC-EE2B-7FFE-ABE6A4DE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50" y="1844824"/>
            <a:ext cx="3787468" cy="17679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ED86552-9DC4-0DDD-B626-4E574370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97" y="3933056"/>
            <a:ext cx="3284505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– Java (suddivisone per righe)</a:t>
            </a:r>
            <a:endParaRPr 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C0DA4-7B1D-BEA5-69B8-2E5AD9E1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5307"/>
            <a:ext cx="3452159" cy="165368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9CD70C-B378-6941-433F-939ABBF6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3787468" cy="168416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5C8A1B0-CD5E-74EB-7925-A44ECAFF6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60" y="3861048"/>
            <a:ext cx="3368332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– CUDA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DB9D50-7502-00AB-0500-54C05068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226080" cy="20423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FF39DE-8C9C-39B6-69D4-5E097A71AD97}"/>
              </a:ext>
            </a:extLst>
          </p:cNvPr>
          <p:cNvSpPr txBox="1"/>
          <p:nvPr/>
        </p:nvSpPr>
        <p:spPr>
          <a:xfrm>
            <a:off x="755576" y="4725144"/>
            <a:ext cx="7272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 err="1">
                <a:latin typeface="F60"/>
              </a:rPr>
              <a:t>Speedup</a:t>
            </a:r>
            <a:r>
              <a:rPr lang="it-IT" sz="2400" b="0" i="0" u="none" strike="noStrike" baseline="0" dirty="0">
                <a:latin typeface="F60"/>
              </a:rPr>
              <a:t> con immagine 4K, al variare della dimensione del filtro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46918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– CUDA (con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constant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shared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memory)</a:t>
            </a:r>
            <a:endParaRPr 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2163E2-C272-04B6-93E6-BF80A868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63510"/>
            <a:ext cx="6287045" cy="205757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2D59A8-54A6-CA91-590D-8F1C6A3369F1}"/>
              </a:ext>
            </a:extLst>
          </p:cNvPr>
          <p:cNvSpPr txBox="1"/>
          <p:nvPr/>
        </p:nvSpPr>
        <p:spPr>
          <a:xfrm>
            <a:off x="755576" y="4686235"/>
            <a:ext cx="7344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0" i="0" u="none" strike="noStrike" baseline="0" dirty="0" err="1">
                <a:latin typeface="F60"/>
              </a:rPr>
              <a:t>Speedup</a:t>
            </a:r>
            <a:r>
              <a:rPr lang="it-IT" sz="2400" b="0" i="0" u="none" strike="noStrike" baseline="0" dirty="0">
                <a:latin typeface="F60"/>
              </a:rPr>
              <a:t> con immagine 4K, al variare della dimensione del filtro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81472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90336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7"/>
            <a:ext cx="8229600" cy="4030399"/>
          </a:xfrm>
        </p:spPr>
        <p:txBody>
          <a:bodyPr>
            <a:normAutofit/>
          </a:bodyPr>
          <a:lstStyle/>
          <a:p>
            <a:pPr algn="l"/>
            <a:r>
              <a:rPr lang="it-IT" sz="2200" b="0" i="0" u="none" strike="noStrike" baseline="0" dirty="0">
                <a:latin typeface="F29"/>
              </a:rPr>
              <a:t>Il kernel image processing è certamente un'area in cui l'uso delle tecnologie di parallelismo migliora notevolmente le prestazioni. </a:t>
            </a:r>
          </a:p>
          <a:p>
            <a:pPr algn="l"/>
            <a:r>
              <a:rPr lang="it-IT" sz="2200" b="0" i="0" u="none" strike="noStrike" baseline="0" dirty="0">
                <a:latin typeface="F29"/>
              </a:rPr>
              <a:t>L'applicazione </a:t>
            </a:r>
            <a:r>
              <a:rPr lang="it-IT" sz="2200" b="0" i="0" u="none" strike="noStrike" baseline="0" dirty="0" err="1">
                <a:latin typeface="F29"/>
              </a:rPr>
              <a:t>multithread</a:t>
            </a:r>
            <a:r>
              <a:rPr lang="it-IT" sz="2200" dirty="0">
                <a:latin typeface="F29"/>
              </a:rPr>
              <a:t> </a:t>
            </a:r>
            <a:r>
              <a:rPr lang="it-IT" sz="2200" b="1" i="0" u="none" strike="noStrike" baseline="0" dirty="0">
                <a:latin typeface="F29"/>
              </a:rPr>
              <a:t>Java</a:t>
            </a:r>
            <a:r>
              <a:rPr lang="it-IT" sz="2200" b="0" i="0" u="none" strike="noStrike" baseline="0" dirty="0">
                <a:latin typeface="F29"/>
              </a:rPr>
              <a:t> mostra miglioramenti delle prestazioni rispetto alla versione sequenziale, soprattutto per kernel più grandi e immagini a risoluzione più elevata, ottenendo </a:t>
            </a:r>
            <a:r>
              <a:rPr lang="it-IT" sz="2200" b="1" i="0" u="none" strike="noStrike" baseline="0" dirty="0" err="1">
                <a:latin typeface="F29"/>
              </a:rPr>
              <a:t>speedup</a:t>
            </a:r>
            <a:r>
              <a:rPr lang="it-IT" sz="2200" b="0" i="0" u="none" strike="noStrike" baseline="0" dirty="0">
                <a:latin typeface="F29"/>
              </a:rPr>
              <a:t> fino a </a:t>
            </a:r>
            <a:r>
              <a:rPr lang="it-IT" sz="2200" b="1" i="0" u="none" strike="noStrike" baseline="0" dirty="0">
                <a:latin typeface="F29"/>
              </a:rPr>
              <a:t>5,50x</a:t>
            </a:r>
            <a:r>
              <a:rPr lang="it-IT" sz="2200" b="0" i="0" u="none" strike="noStrike" baseline="0" dirty="0">
                <a:latin typeface="F29"/>
              </a:rPr>
              <a:t>. </a:t>
            </a:r>
          </a:p>
          <a:p>
            <a:pPr algn="l"/>
            <a:r>
              <a:rPr lang="it-IT" sz="2200" b="0" i="0" u="none" strike="noStrike" baseline="0" dirty="0">
                <a:latin typeface="F29"/>
              </a:rPr>
              <a:t>L'applicazione </a:t>
            </a:r>
            <a:r>
              <a:rPr lang="it-IT" sz="2200" b="1" i="0" u="none" strike="noStrike" baseline="0" dirty="0">
                <a:latin typeface="F29"/>
              </a:rPr>
              <a:t>CUDA</a:t>
            </a:r>
            <a:r>
              <a:rPr lang="it-IT" sz="2200" b="0" i="0" u="none" strike="noStrike" baseline="0" dirty="0">
                <a:latin typeface="F29"/>
              </a:rPr>
              <a:t> fornisce prestazioni più elevate, arrivando a </a:t>
            </a:r>
            <a:r>
              <a:rPr lang="it-IT" sz="2200" b="0" i="0" u="none" strike="noStrike" baseline="0" dirty="0" err="1">
                <a:latin typeface="F29"/>
              </a:rPr>
              <a:t>speedup</a:t>
            </a:r>
            <a:r>
              <a:rPr lang="it-IT" sz="2200" b="0" i="0" u="none" strike="noStrike" baseline="0" dirty="0">
                <a:latin typeface="F29"/>
              </a:rPr>
              <a:t> di </a:t>
            </a:r>
            <a:r>
              <a:rPr lang="it-IT" sz="2200" b="1" i="0" u="none" strike="noStrike" baseline="0" dirty="0">
                <a:latin typeface="F29"/>
              </a:rPr>
              <a:t>88x</a:t>
            </a:r>
            <a:r>
              <a:rPr lang="it-IT" sz="2200" b="0" i="0" u="none" strike="noStrike" baseline="0" dirty="0">
                <a:latin typeface="F29"/>
              </a:rPr>
              <a:t> nel caso in cui il kernel acceda ogni volta alla </a:t>
            </a:r>
            <a:r>
              <a:rPr lang="it-IT" sz="2200" b="1" i="0" u="none" strike="noStrike" baseline="0" dirty="0">
                <a:latin typeface="F29"/>
              </a:rPr>
              <a:t>global </a:t>
            </a:r>
            <a:r>
              <a:rPr lang="it-IT" sz="2200" b="1" i="0" u="none" strike="noStrike" baseline="0" dirty="0" err="1">
                <a:latin typeface="F29"/>
              </a:rPr>
              <a:t>memory</a:t>
            </a:r>
            <a:r>
              <a:rPr lang="it-IT" sz="2200" b="0" i="0" u="none" strike="noStrike" baseline="0" dirty="0">
                <a:latin typeface="F29"/>
              </a:rPr>
              <a:t> e </a:t>
            </a:r>
            <a:r>
              <a:rPr lang="it-IT" sz="2200" b="1" i="0" u="none" strike="noStrike" baseline="0" dirty="0" err="1">
                <a:latin typeface="F29"/>
              </a:rPr>
              <a:t>speedup</a:t>
            </a:r>
            <a:r>
              <a:rPr lang="it-IT" sz="2200" b="0" i="0" u="none" strike="noStrike" baseline="0" dirty="0">
                <a:latin typeface="F29"/>
              </a:rPr>
              <a:t> di </a:t>
            </a:r>
            <a:r>
              <a:rPr lang="it-IT" sz="2200" b="1" i="0" u="none" strike="noStrike" baseline="0" dirty="0">
                <a:latin typeface="F29"/>
              </a:rPr>
              <a:t>100x</a:t>
            </a:r>
            <a:r>
              <a:rPr lang="it-IT" sz="2200" b="0" i="0" u="none" strike="noStrike" baseline="0" dirty="0">
                <a:latin typeface="F29"/>
              </a:rPr>
              <a:t> nel caso di utilizzo della </a:t>
            </a:r>
            <a:r>
              <a:rPr lang="it-IT" sz="2200" b="1" i="0" u="none" strike="noStrike" baseline="0" dirty="0" err="1">
                <a:latin typeface="F29"/>
              </a:rPr>
              <a:t>costant</a:t>
            </a:r>
            <a:r>
              <a:rPr lang="it-IT" sz="2200" b="1" i="0" u="none" strike="noStrike" baseline="0" dirty="0">
                <a:latin typeface="F29"/>
              </a:rPr>
              <a:t> </a:t>
            </a:r>
            <a:r>
              <a:rPr lang="it-IT" sz="2200" b="0" i="0" u="none" strike="noStrike" baseline="0" dirty="0">
                <a:latin typeface="F29"/>
              </a:rPr>
              <a:t>e </a:t>
            </a:r>
            <a:r>
              <a:rPr lang="it-IT" sz="2200" b="1" i="0" u="none" strike="noStrike" baseline="0" dirty="0" err="1">
                <a:latin typeface="F29"/>
              </a:rPr>
              <a:t>shared</a:t>
            </a:r>
            <a:r>
              <a:rPr lang="it-IT" sz="2200" b="1" i="0" u="none" strike="noStrike" baseline="0" dirty="0">
                <a:latin typeface="F29"/>
              </a:rPr>
              <a:t> </a:t>
            </a:r>
            <a:r>
              <a:rPr lang="it-IT" sz="2200" b="1" i="0" u="none" strike="noStrike" baseline="0" dirty="0" err="1">
                <a:latin typeface="F29"/>
              </a:rPr>
              <a:t>memory</a:t>
            </a:r>
            <a:r>
              <a:rPr lang="it-IT" sz="2200" b="0" i="0" u="none" strike="noStrike" baseline="0" dirty="0">
                <a:latin typeface="F29"/>
              </a:rPr>
              <a:t>.</a:t>
            </a:r>
            <a:endParaRPr lang="it-IT" sz="2200" dirty="0"/>
          </a:p>
          <a:p>
            <a:pPr marL="0" indent="0" algn="l">
              <a:buNone/>
            </a:pPr>
            <a:endParaRPr lang="it-IT" dirty="0"/>
          </a:p>
          <a:p>
            <a:pPr marL="0" indent="0" algn="l">
              <a:buNone/>
            </a:pPr>
            <a:endParaRPr lang="it-IT" dirty="0"/>
          </a:p>
          <a:p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3200" dirty="0"/>
          </a:p>
          <a:p>
            <a:pPr algn="l"/>
            <a:endParaRPr lang="it-IT" b="1" dirty="0"/>
          </a:p>
          <a:p>
            <a:pPr algn="l"/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5B77DB6-8B36-7062-AB3A-E61D468767BF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Conclusioni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293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414666"/>
          </a:xfrm>
        </p:spPr>
        <p:txBody>
          <a:bodyPr>
            <a:normAutofit/>
          </a:bodyPr>
          <a:lstStyle/>
          <a:p>
            <a:pPr algn="just"/>
            <a:r>
              <a:rPr lang="it-IT" sz="2400" b="0" i="0" u="none" strike="noStrike" baseline="0" dirty="0">
                <a:latin typeface="F29"/>
              </a:rPr>
              <a:t>Per ogni pixel dell'immagine, la maschera viene centrata su quel pixel, e vengono moltiplicati i valori nella matrice con i valori dei pixel corrispondenti, e tutti i risultati vengono sommati per ottenere il nuovo valore del pixel corrente della nuova immagine</a:t>
            </a:r>
            <a:endParaRPr lang="it-IT" sz="2400" dirty="0">
              <a:latin typeface="F29"/>
            </a:endParaRP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3200" dirty="0"/>
          </a:p>
          <a:p>
            <a:pPr algn="l"/>
            <a:endParaRPr lang="it-IT" b="1" dirty="0"/>
          </a:p>
          <a:p>
            <a:pPr algn="l"/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3D74204-4E19-44C0-BCBE-30F8E6D33808}"/>
              </a:ext>
            </a:extLst>
          </p:cNvPr>
          <p:cNvSpPr txBox="1">
            <a:spLocks/>
          </p:cNvSpPr>
          <p:nvPr/>
        </p:nvSpPr>
        <p:spPr>
          <a:xfrm>
            <a:off x="2051720" y="3134097"/>
            <a:ext cx="4565525" cy="971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sz="8600" dirty="0"/>
          </a:p>
          <a:p>
            <a:endParaRPr lang="it-IT" sz="5500" dirty="0"/>
          </a:p>
          <a:p>
            <a:endParaRPr lang="it-IT" sz="4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3355812-C873-5346-CBF7-193EBF1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Autofit/>
          </a:bodyPr>
          <a:lstStyle/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Matrice di convoluzione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DB5B2-F090-CAB1-2F3B-5598ABA55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" y="3948784"/>
            <a:ext cx="775021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Algoritmi</a:t>
            </a:r>
          </a:p>
        </p:txBody>
      </p:sp>
    </p:spTree>
    <p:extLst>
      <p:ext uri="{BB962C8B-B14F-4D97-AF65-F5344CB8AC3E}">
        <p14:creationId xmlns:p14="http://schemas.microsoft.com/office/powerpoint/2010/main" val="10324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60851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it-IT" sz="2800" b="0" i="0" u="none" strike="noStrike" baseline="0" dirty="0">
                <a:latin typeface="F29"/>
              </a:rPr>
              <a:t>I test, per la versione </a:t>
            </a:r>
            <a:r>
              <a:rPr lang="it-IT" sz="2800" b="1" i="0" u="none" strike="noStrike" baseline="0" dirty="0">
                <a:latin typeface="F29"/>
              </a:rPr>
              <a:t>sequenziale e parallela con Java</a:t>
            </a:r>
            <a:r>
              <a:rPr lang="it-IT" sz="2800" b="0" i="0" u="none" strike="noStrike" baseline="0" dirty="0">
                <a:latin typeface="F29"/>
              </a:rPr>
              <a:t>, sono stati eseguiti variando:</a:t>
            </a:r>
            <a:endParaRPr lang="it-IT" sz="2400" b="0" i="0" u="none" strike="noStrike" baseline="0" dirty="0">
              <a:latin typeface="F29"/>
            </a:endParaRP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la </a:t>
            </a:r>
            <a:r>
              <a:rPr lang="it-IT" sz="2400" b="1" i="0" u="none" strike="noStrike" baseline="0" dirty="0">
                <a:latin typeface="F29"/>
              </a:rPr>
              <a:t>dimensione dell'immagine </a:t>
            </a:r>
            <a:r>
              <a:rPr lang="it-IT" sz="2400" b="0" i="0" u="none" strike="noStrike" baseline="0" dirty="0">
                <a:latin typeface="F29"/>
              </a:rPr>
              <a:t>(</a:t>
            </a:r>
            <a:r>
              <a:rPr lang="it-IT" sz="2400" b="1" i="0" u="none" strike="noStrike" baseline="0" dirty="0">
                <a:latin typeface="F29"/>
              </a:rPr>
              <a:t>480p, </a:t>
            </a:r>
            <a:r>
              <a:rPr lang="it-IT" sz="2400" b="1" i="0" u="none" strike="noStrike" baseline="0" dirty="0" err="1">
                <a:latin typeface="F29"/>
              </a:rPr>
              <a:t>FullHD</a:t>
            </a:r>
            <a:r>
              <a:rPr lang="it-IT" sz="2400" b="1" i="0" u="none" strike="noStrike" baseline="0" dirty="0">
                <a:latin typeface="F29"/>
              </a:rPr>
              <a:t>, 4K</a:t>
            </a:r>
            <a:r>
              <a:rPr lang="it-IT" sz="2400" b="0" i="0" u="none" strike="noStrike" baseline="0" dirty="0">
                <a:latin typeface="F29"/>
              </a:rPr>
              <a:t>) </a:t>
            </a: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la </a:t>
            </a:r>
            <a:r>
              <a:rPr lang="it-IT" sz="2400" b="1" i="0" u="none" strike="noStrike" baseline="0" dirty="0">
                <a:latin typeface="F29"/>
              </a:rPr>
              <a:t>dimensione del kernel</a:t>
            </a:r>
            <a:r>
              <a:rPr lang="it-IT" sz="2400" b="0" i="0" u="none" strike="noStrike" baseline="0" dirty="0">
                <a:latin typeface="F29"/>
              </a:rPr>
              <a:t> (</a:t>
            </a:r>
            <a:r>
              <a:rPr lang="it-IT" sz="2400" b="1" i="0" u="none" strike="noStrike" baseline="0" dirty="0">
                <a:latin typeface="F29"/>
              </a:rPr>
              <a:t>3x3</a:t>
            </a:r>
            <a:r>
              <a:rPr lang="it-IT" sz="2400" b="0" i="0" u="none" strike="noStrike" baseline="0" dirty="0">
                <a:latin typeface="F29"/>
              </a:rPr>
              <a:t>, </a:t>
            </a:r>
            <a:r>
              <a:rPr lang="it-IT" sz="2400" b="1" i="0" u="none" strike="noStrike" baseline="0" dirty="0">
                <a:latin typeface="F29"/>
              </a:rPr>
              <a:t>5x5</a:t>
            </a:r>
            <a:r>
              <a:rPr lang="it-IT" sz="2400" b="0" i="0" u="none" strike="noStrike" baseline="0" dirty="0">
                <a:latin typeface="F29"/>
              </a:rPr>
              <a:t>, </a:t>
            </a:r>
            <a:r>
              <a:rPr lang="it-IT" sz="2400" b="1" i="0" u="none" strike="noStrike" baseline="0" dirty="0">
                <a:latin typeface="F29"/>
              </a:rPr>
              <a:t>7x7</a:t>
            </a:r>
            <a:r>
              <a:rPr lang="it-IT" sz="2400" b="0" i="0" u="none" strike="noStrike" baseline="0" dirty="0">
                <a:latin typeface="F29"/>
              </a:rPr>
              <a:t>) </a:t>
            </a: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il </a:t>
            </a:r>
            <a:r>
              <a:rPr lang="it-IT" sz="2400" b="1" i="0" u="none" strike="noStrike" baseline="0" dirty="0">
                <a:latin typeface="F29"/>
              </a:rPr>
              <a:t>numero dei </a:t>
            </a:r>
            <a:r>
              <a:rPr lang="it-IT" sz="2400" b="1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(da 2 a 8) </a:t>
            </a:r>
            <a:endParaRPr lang="it-IT" sz="2400" dirty="0">
              <a:latin typeface="F29"/>
            </a:endParaRP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il modo con il quale dividere i pixel da affidare ad i vari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(per </a:t>
            </a:r>
            <a:r>
              <a:rPr lang="it-IT" sz="2400" i="0" u="none" strike="noStrike" baseline="0" dirty="0">
                <a:latin typeface="F29"/>
              </a:rPr>
              <a:t>righe</a:t>
            </a:r>
            <a:r>
              <a:rPr lang="it-IT" sz="2400" b="0" i="0" u="none" strike="noStrike" baseline="0" dirty="0">
                <a:latin typeface="F29"/>
              </a:rPr>
              <a:t> e per </a:t>
            </a:r>
            <a:r>
              <a:rPr lang="it-IT" sz="2400" b="1" i="0" u="none" strike="noStrike" baseline="0" dirty="0">
                <a:latin typeface="F29"/>
              </a:rPr>
              <a:t>colonne</a:t>
            </a:r>
            <a:r>
              <a:rPr lang="it-IT" sz="2400" b="0" i="0" u="none" strike="noStrike" baseline="0" dirty="0">
                <a:latin typeface="F29"/>
              </a:rPr>
              <a:t>).</a:t>
            </a:r>
          </a:p>
          <a:p>
            <a:pPr algn="just"/>
            <a:r>
              <a:rPr lang="it-IT" sz="2800" dirty="0">
                <a:latin typeface="F29"/>
              </a:rPr>
              <a:t>I test, p</a:t>
            </a:r>
            <a:r>
              <a:rPr lang="it-IT" sz="2800" b="0" i="0" u="none" strike="noStrike" baseline="0" dirty="0">
                <a:latin typeface="F29"/>
              </a:rPr>
              <a:t>er la versione con </a:t>
            </a:r>
            <a:r>
              <a:rPr lang="it-IT" sz="2800" b="1" i="0" u="none" strike="noStrike" baseline="0" dirty="0">
                <a:latin typeface="F29"/>
              </a:rPr>
              <a:t>CUDA</a:t>
            </a:r>
            <a:r>
              <a:rPr lang="it-IT" sz="2800" b="0" i="0" u="none" strike="noStrike" baseline="0" dirty="0">
                <a:latin typeface="F29"/>
              </a:rPr>
              <a:t>, sono stati eseguiti variando: </a:t>
            </a: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la </a:t>
            </a:r>
            <a:r>
              <a:rPr lang="it-IT" sz="2400" b="1" i="0" u="none" strike="noStrike" baseline="0" dirty="0">
                <a:latin typeface="F29"/>
              </a:rPr>
              <a:t>dimensione del kernel</a:t>
            </a:r>
            <a:r>
              <a:rPr lang="it-IT" sz="2400" b="0" i="0" u="none" strike="noStrike" baseline="0" dirty="0">
                <a:latin typeface="F29"/>
              </a:rPr>
              <a:t> (</a:t>
            </a:r>
            <a:r>
              <a:rPr lang="it-IT" sz="2400" b="1" i="0" u="none" strike="noStrike" baseline="0" dirty="0">
                <a:latin typeface="F29"/>
              </a:rPr>
              <a:t>3x3</a:t>
            </a:r>
            <a:r>
              <a:rPr lang="it-IT" sz="2400" b="0" i="0" u="none" strike="noStrike" baseline="0" dirty="0">
                <a:latin typeface="F29"/>
              </a:rPr>
              <a:t>, </a:t>
            </a:r>
            <a:r>
              <a:rPr lang="it-IT" sz="2400" b="1" i="0" u="none" strike="noStrike" baseline="0" dirty="0">
                <a:latin typeface="F29"/>
              </a:rPr>
              <a:t>5x5</a:t>
            </a:r>
            <a:r>
              <a:rPr lang="it-IT" sz="2400" b="0" i="0" u="none" strike="noStrike" baseline="0" dirty="0">
                <a:latin typeface="F29"/>
              </a:rPr>
              <a:t>, </a:t>
            </a:r>
            <a:r>
              <a:rPr lang="it-IT" sz="2400" b="1" i="0" u="none" strike="noStrike" baseline="0" dirty="0">
                <a:latin typeface="F29"/>
              </a:rPr>
              <a:t>7x7</a:t>
            </a:r>
            <a:r>
              <a:rPr lang="it-IT" sz="2400" b="0" i="0" u="none" strike="noStrike" baseline="0" dirty="0">
                <a:latin typeface="F29"/>
              </a:rPr>
              <a:t>) </a:t>
            </a:r>
          </a:p>
          <a:p>
            <a:pPr lvl="1" algn="just"/>
            <a:r>
              <a:rPr lang="it-IT" sz="2400" b="0" i="0" u="none" strike="noStrike" baseline="0" dirty="0">
                <a:latin typeface="F29"/>
              </a:rPr>
              <a:t>realizzando 2 versioni dell'algoritmo che sfruttano o meno la </a:t>
            </a:r>
            <a:r>
              <a:rPr lang="it-IT" sz="2400" b="1" i="0" u="none" strike="noStrike" baseline="0" dirty="0" err="1">
                <a:latin typeface="F29"/>
              </a:rPr>
              <a:t>shared</a:t>
            </a:r>
            <a:r>
              <a:rPr lang="it-IT" sz="2400" b="1" i="0" u="none" strike="noStrike" baseline="0" dirty="0">
                <a:latin typeface="F29"/>
              </a:rPr>
              <a:t> </a:t>
            </a:r>
            <a:r>
              <a:rPr lang="it-IT" sz="2400" i="0" u="none" strike="noStrike" baseline="0" dirty="0">
                <a:latin typeface="F29"/>
              </a:rPr>
              <a:t>e la </a:t>
            </a:r>
            <a:r>
              <a:rPr lang="it-IT" sz="2400" b="1" i="0" u="none" strike="noStrike" baseline="0" dirty="0" err="1">
                <a:latin typeface="F29"/>
              </a:rPr>
              <a:t>costant</a:t>
            </a:r>
            <a:r>
              <a:rPr lang="it-IT" sz="2400" b="1" i="0" u="none" strike="noStrike" baseline="0" dirty="0">
                <a:latin typeface="F29"/>
              </a:rPr>
              <a:t> </a:t>
            </a:r>
            <a:r>
              <a:rPr lang="it-IT" sz="2400" b="1" i="0" u="none" strike="noStrike" baseline="0" dirty="0" err="1">
                <a:latin typeface="F29"/>
              </a:rPr>
              <a:t>memory</a:t>
            </a:r>
            <a:r>
              <a:rPr lang="it-IT" sz="2400" b="0" i="0" u="none" strike="noStrike" baseline="0" dirty="0">
                <a:latin typeface="F29"/>
              </a:rPr>
              <a:t>.</a:t>
            </a:r>
          </a:p>
          <a:p>
            <a:pPr algn="just"/>
            <a:r>
              <a:rPr lang="it-IT" sz="2800" dirty="0"/>
              <a:t>Per ogni test sono stati misurati tempi di esecuzione e </a:t>
            </a:r>
            <a:r>
              <a:rPr lang="it-IT" sz="2800" b="1" dirty="0" err="1"/>
              <a:t>speedup</a:t>
            </a:r>
            <a:endParaRPr lang="it-IT" sz="2800" b="1" dirty="0"/>
          </a:p>
          <a:p>
            <a:pPr marL="0" indent="0" algn="l">
              <a:buNone/>
            </a:pPr>
            <a:endParaRPr lang="it-IT" sz="2400" dirty="0"/>
          </a:p>
          <a:p>
            <a:pPr algn="l"/>
            <a:endParaRPr lang="it-IT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215F728-FC2E-0412-6463-81BA247C9897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Kernel Image Processing – Algoritmi implementati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487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Sequenziale</a:t>
            </a:r>
            <a:endParaRPr lang="it-IT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D8169B3-2BD1-07AF-6ED2-89F43B86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9596"/>
            <a:ext cx="5464112" cy="4248472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7D71444-CB2F-8400-7098-1E2AAABB30B3}"/>
              </a:ext>
            </a:extLst>
          </p:cNvPr>
          <p:cNvSpPr txBox="1">
            <a:spLocks/>
          </p:cNvSpPr>
          <p:nvPr/>
        </p:nvSpPr>
        <p:spPr>
          <a:xfrm>
            <a:off x="323528" y="6021288"/>
            <a:ext cx="864096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it-IT" sz="2400" dirty="0"/>
          </a:p>
          <a:p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endParaRPr lang="it-IT" sz="2400" b="1" dirty="0"/>
          </a:p>
          <a:p>
            <a:endParaRPr lang="it-IT" sz="2400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1E6B59C-9752-A0BC-D27D-BAA43FAD9802}"/>
              </a:ext>
            </a:extLst>
          </p:cNvPr>
          <p:cNvSpPr txBox="1">
            <a:spLocks/>
          </p:cNvSpPr>
          <p:nvPr/>
        </p:nvSpPr>
        <p:spPr>
          <a:xfrm>
            <a:off x="5940152" y="1772816"/>
            <a:ext cx="2592288" cy="4248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F29"/>
              </a:rPr>
              <a:t>applicazione del kernel ad un pixel dell’immagine</a:t>
            </a:r>
          </a:p>
          <a:p>
            <a:endParaRPr lang="it-IT" sz="2400" dirty="0">
              <a:latin typeface="F29"/>
            </a:endParaRPr>
          </a:p>
          <a:p>
            <a:r>
              <a:rPr lang="it-IT" sz="2400" b="0" i="0" u="none" strike="noStrike" baseline="0" dirty="0">
                <a:latin typeface="F29"/>
              </a:rPr>
              <a:t>L'operazione viene ripetuta per tutti i pixel dell'immagine ottenendo l'immagine filtrata</a:t>
            </a:r>
            <a:endParaRPr lang="it-IT" sz="2400" dirty="0"/>
          </a:p>
          <a:p>
            <a:endParaRPr lang="it-IT" sz="2400" dirty="0">
              <a:latin typeface="F29"/>
            </a:endParaRPr>
          </a:p>
          <a:p>
            <a:pPr marL="0" indent="0">
              <a:buFont typeface="Arial"/>
              <a:buNone/>
            </a:pPr>
            <a:endParaRPr lang="it-IT" sz="1800" dirty="0"/>
          </a:p>
          <a:p>
            <a:pPr marL="0" indent="0">
              <a:buFont typeface="Arial"/>
              <a:buNone/>
            </a:pPr>
            <a:endParaRPr lang="it-IT" sz="1800" dirty="0"/>
          </a:p>
          <a:p>
            <a:endParaRPr lang="it-IT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1800" dirty="0"/>
          </a:p>
          <a:p>
            <a:endParaRPr lang="it-IT" sz="1800" b="1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5943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Sequenziale</a:t>
            </a:r>
            <a:endParaRPr lang="it-IT" sz="20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7D71444-CB2F-8400-7098-1E2AAABB30B3}"/>
              </a:ext>
            </a:extLst>
          </p:cNvPr>
          <p:cNvSpPr txBox="1">
            <a:spLocks/>
          </p:cNvSpPr>
          <p:nvPr/>
        </p:nvSpPr>
        <p:spPr>
          <a:xfrm>
            <a:off x="623100" y="4941167"/>
            <a:ext cx="8229600" cy="1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800" b="0" i="0" u="none" strike="noStrike" baseline="0" dirty="0">
                <a:latin typeface="F29"/>
              </a:rPr>
              <a:t>In alto a sinistra l’immagine originale in 4k. In alto a destra l’</a:t>
            </a:r>
            <a:r>
              <a:rPr lang="it-IT" sz="1800" b="0" i="0" u="none" strike="noStrike" baseline="0" dirty="0">
                <a:latin typeface="F60"/>
              </a:rPr>
              <a:t> immagine dopo l'applicazione di un filtro di </a:t>
            </a:r>
            <a:r>
              <a:rPr lang="it-IT" sz="1800" b="0" i="0" u="none" strike="noStrike" baseline="0" dirty="0" err="1">
                <a:latin typeface="F60"/>
              </a:rPr>
              <a:t>edge</a:t>
            </a:r>
            <a:r>
              <a:rPr lang="it-IT" sz="1800" b="0" i="0" u="none" strike="noStrike" baseline="0" dirty="0">
                <a:latin typeface="F60"/>
              </a:rPr>
              <a:t> </a:t>
            </a:r>
            <a:r>
              <a:rPr lang="it-IT" sz="1800" b="0" i="0" u="none" strike="noStrike" baseline="0" dirty="0" err="1">
                <a:latin typeface="F60"/>
              </a:rPr>
              <a:t>detection</a:t>
            </a:r>
            <a:r>
              <a:rPr lang="it-IT" sz="1800" b="0" i="0" u="none" strike="noStrike" baseline="0" dirty="0">
                <a:latin typeface="F60"/>
              </a:rPr>
              <a:t>. In basso a sinistra è stato applicato un filtro di Blur, a destra l’immagine su cui è stato applicato un filtro di </a:t>
            </a:r>
            <a:r>
              <a:rPr lang="it-IT" sz="1800" b="0" i="0" u="none" strike="noStrike" baseline="0" dirty="0" err="1">
                <a:latin typeface="F60"/>
              </a:rPr>
              <a:t>Sharpen</a:t>
            </a:r>
            <a:r>
              <a:rPr lang="it-IT" sz="1800" b="0" i="0" u="none" strike="noStrike" baseline="0" dirty="0">
                <a:latin typeface="F60"/>
              </a:rPr>
              <a:t>.</a:t>
            </a:r>
            <a:endParaRPr lang="it-IT" sz="2800" dirty="0"/>
          </a:p>
          <a:p>
            <a:pPr marL="0" indent="0">
              <a:buFont typeface="Arial"/>
              <a:buNone/>
            </a:pPr>
            <a:endParaRPr lang="it-IT" sz="2800" dirty="0"/>
          </a:p>
          <a:p>
            <a:endParaRPr lang="it-IT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sz="2800" b="1" dirty="0"/>
          </a:p>
          <a:p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29F81E-E4A3-0D09-9235-0C9B472A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74" y="1556793"/>
            <a:ext cx="5760000" cy="1674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1ECA7E3-DF3A-616C-A6CF-EB3F552F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00" y="3140968"/>
            <a:ext cx="5760000" cy="1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Java</a:t>
            </a:r>
            <a:endParaRPr lang="it-IT" sz="20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ADEA389-4100-BAB6-0BAF-677D4CE2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248472"/>
          </a:xfrm>
        </p:spPr>
        <p:txBody>
          <a:bodyPr>
            <a:normAutofit/>
          </a:bodyPr>
          <a:lstStyle/>
          <a:p>
            <a:pPr algn="just"/>
            <a:r>
              <a:rPr lang="it-IT" sz="2400" dirty="0">
                <a:latin typeface="F29"/>
              </a:rPr>
              <a:t>Il kernel image processing è</a:t>
            </a:r>
            <a:r>
              <a:rPr lang="it-IT" sz="2400" b="0" i="0" u="none" strike="noStrike" baseline="0" dirty="0">
                <a:latin typeface="F29"/>
              </a:rPr>
              <a:t> un problema </a:t>
            </a:r>
            <a:r>
              <a:rPr lang="it-IT" sz="2400" b="1" i="0" u="none" strike="noStrike" baseline="0" dirty="0" err="1">
                <a:latin typeface="F29"/>
              </a:rPr>
              <a:t>imbarazzantemente</a:t>
            </a:r>
            <a:r>
              <a:rPr lang="it-IT" sz="2400" b="1" i="0" u="none" strike="noStrike" baseline="0" dirty="0">
                <a:latin typeface="F29"/>
              </a:rPr>
              <a:t> parallelo</a:t>
            </a:r>
            <a:endParaRPr lang="it-IT" sz="2400" dirty="0">
              <a:latin typeface="F29"/>
            </a:endParaRPr>
          </a:p>
          <a:p>
            <a:pPr lvl="1" algn="just"/>
            <a:r>
              <a:rPr lang="it-IT" sz="2000" b="0" i="0" u="none" strike="noStrike" baseline="0" dirty="0">
                <a:latin typeface="F29"/>
              </a:rPr>
              <a:t>ogni </a:t>
            </a:r>
            <a:r>
              <a:rPr lang="it-IT" sz="2000" b="0" i="0" u="none" strike="noStrike" baseline="0" dirty="0" err="1">
                <a:latin typeface="F29"/>
              </a:rPr>
              <a:t>thread</a:t>
            </a:r>
            <a:r>
              <a:rPr lang="it-IT" sz="2000" b="0" i="0" u="none" strike="noStrike" baseline="0" dirty="0">
                <a:latin typeface="F29"/>
              </a:rPr>
              <a:t> può leggere, eseguire l'operazione e scrivere l'output in memoria senza necessità di sincronizzazione con gli altri </a:t>
            </a:r>
            <a:r>
              <a:rPr lang="it-IT" sz="2000" b="0" i="0" u="none" strike="noStrike" baseline="0" dirty="0" err="1">
                <a:latin typeface="F29"/>
              </a:rPr>
              <a:t>thread</a:t>
            </a:r>
            <a:r>
              <a:rPr lang="it-IT" sz="2000" b="0" i="0" u="none" strike="noStrike" baseline="0" dirty="0">
                <a:latin typeface="F29"/>
              </a:rPr>
              <a:t>.</a:t>
            </a:r>
          </a:p>
          <a:p>
            <a:pPr lvl="1" algn="just"/>
            <a:endParaRPr lang="it-IT" sz="2000" b="0" i="0" u="none" strike="noStrike" baseline="0" dirty="0">
              <a:latin typeface="F29"/>
            </a:endParaRPr>
          </a:p>
          <a:p>
            <a:pPr algn="just"/>
            <a:r>
              <a:rPr lang="it-IT" sz="2400" b="0" i="0" u="none" strike="noStrike" baseline="0" dirty="0">
                <a:latin typeface="F29"/>
              </a:rPr>
              <a:t>Ogni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esegue l'operazione di convoluzione su una sequenza di pixel dell'immagine sorgente. I pixel vengono suddivisi tra i vari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 in modo che ciascuno ottenga la stessa quantità di lavoro da eseguire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73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E6D653E-561F-09F6-E56C-46F9E640DF49}"/>
              </a:ext>
            </a:extLst>
          </p:cNvPr>
          <p:cNvSpPr txBox="1">
            <a:spLocks/>
          </p:cNvSpPr>
          <p:nvPr/>
        </p:nvSpPr>
        <p:spPr>
          <a:xfrm>
            <a:off x="457200" y="766753"/>
            <a:ext cx="8229600" cy="965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– Versione Parallela in Java</a:t>
            </a:r>
            <a:endParaRPr lang="it-IT" sz="20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ADEA389-4100-BAB6-0BAF-677D4CE2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9656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2400" b="0" i="0" u="none" strike="noStrike" baseline="0" dirty="0">
                <a:latin typeface="F29"/>
              </a:rPr>
              <a:t>L’immagine viene suddivisa in righe, per </a:t>
            </a:r>
            <a:r>
              <a:rPr lang="it-IT" sz="2400" dirty="0">
                <a:latin typeface="F29"/>
              </a:rPr>
              <a:t>inviare </a:t>
            </a:r>
            <a:r>
              <a:rPr lang="it-IT" sz="2400" b="0" i="0" u="none" strike="noStrike" baseline="0" dirty="0">
                <a:latin typeface="F29"/>
              </a:rPr>
              <a:t>ad ogni </a:t>
            </a:r>
            <a:r>
              <a:rPr lang="it-IT" sz="2400" b="0" i="0" u="none" strike="noStrike" baseline="0" dirty="0" err="1">
                <a:latin typeface="F29"/>
              </a:rPr>
              <a:t>thread</a:t>
            </a:r>
            <a:r>
              <a:rPr lang="it-IT" sz="2400" b="0" i="0" u="none" strike="noStrike" baseline="0" dirty="0">
                <a:latin typeface="F29"/>
              </a:rPr>
              <a:t>, parte dei pixel dell'immagine stessa sui quali operare la convoluzione</a:t>
            </a:r>
            <a:endParaRPr lang="it-IT" sz="36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AABF08-252D-CE51-4D33-ABFCF154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72" y="2594429"/>
            <a:ext cx="4968000" cy="149852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362E368-BE0B-B048-81F9-07F7A48A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96" y="4005064"/>
            <a:ext cx="5004000" cy="27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SWAM_Meoni_Corsinovi</Template>
  <TotalTime>10182</TotalTime>
  <Words>914</Words>
  <Application>Microsoft Office PowerPoint</Application>
  <PresentationFormat>Presentazione su schermo (4:3)</PresentationFormat>
  <Paragraphs>122</Paragraphs>
  <Slides>26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CMMI12</vt:lpstr>
      <vt:lpstr>CMMI8</vt:lpstr>
      <vt:lpstr>Courier New</vt:lpstr>
      <vt:lpstr>F29</vt:lpstr>
      <vt:lpstr>F33</vt:lpstr>
      <vt:lpstr>F60</vt:lpstr>
      <vt:lpstr>Tema di Office</vt:lpstr>
      <vt:lpstr>Presentazione standard di PowerPoint</vt:lpstr>
      <vt:lpstr>Obiettivo dell’elaborato</vt:lpstr>
      <vt:lpstr>Kernel Image Processing – Matrice di convoluzione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Corsinovi</dc:creator>
  <cp:lastModifiedBy>Alessio Corsinovi</cp:lastModifiedBy>
  <cp:revision>54</cp:revision>
  <dcterms:created xsi:type="dcterms:W3CDTF">2022-11-24T13:37:18Z</dcterms:created>
  <dcterms:modified xsi:type="dcterms:W3CDTF">2024-01-08T23:29:43Z</dcterms:modified>
</cp:coreProperties>
</file>