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0" r:id="rId3"/>
    <p:sldId id="276" r:id="rId4"/>
    <p:sldId id="277" r:id="rId5"/>
    <p:sldId id="312" r:id="rId6"/>
    <p:sldId id="278" r:id="rId7"/>
    <p:sldId id="279" r:id="rId8"/>
    <p:sldId id="257" r:id="rId9"/>
    <p:sldId id="281" r:id="rId10"/>
    <p:sldId id="313" r:id="rId11"/>
    <p:sldId id="289" r:id="rId12"/>
    <p:sldId id="261" r:id="rId13"/>
    <p:sldId id="314" r:id="rId14"/>
    <p:sldId id="290" r:id="rId15"/>
    <p:sldId id="259" r:id="rId16"/>
    <p:sldId id="291" r:id="rId17"/>
    <p:sldId id="300" r:id="rId18"/>
    <p:sldId id="299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Objects="1"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3064F79-4177-8E6D-793D-EEC121C2E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8AC2E7-A2F7-92CE-218E-92A885F151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3D9D3-0E43-4683-8983-ECB0E70BA039}" type="datetimeFigureOut">
              <a:rPr lang="it-IT" smtClean="0"/>
              <a:t>08/01/2024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5D47C-57D8-DF38-6997-C0D9E40AD3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EA8E62-6EB6-376B-2C9A-425CE1EABA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0EECF-820B-4E0B-9EA6-40E007C5E1C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66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6881-F7D2-45A8-82AF-F5A02C7048CE}" type="datetimeFigureOut">
              <a:rPr lang="it-IT" smtClean="0"/>
              <a:t>07/01/2024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D117-7701-4084-A134-9455893518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7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CD117-7701-4084-A134-94558935187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B10B-2683-453D-BD81-8D1E8660726B}" type="datetime1">
              <a:rPr lang="it-IT" smtClean="0"/>
              <a:t>07/01/2024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45F-EFBE-46ED-88F4-BB46CA9210F5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0F24-CEB3-4918-A41B-2019F2FFEEFA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0F1A-217A-4CA0-BF69-F7B6C70DFD04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AE23-29BD-45D8-8EB6-6089DD631F6E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B40E-CBEC-44A0-AEBC-500A47CFF92F}" type="datetime1">
              <a:rPr lang="it-IT" smtClean="0"/>
              <a:t>07/01/2024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F8C6-F934-4393-B6DA-B1F379855306}" type="datetime1">
              <a:rPr lang="it-IT" smtClean="0"/>
              <a:t>07/01/2024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981-4867-4FFB-9E50-BE95DF8B8D93}" type="datetime1">
              <a:rPr lang="it-IT" smtClean="0"/>
              <a:t>07/01/2024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014-E216-4B5F-90AD-C98E06B33F70}" type="datetime1">
              <a:rPr lang="it-IT" smtClean="0"/>
              <a:t>07/01/2024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D3A7-D00B-4459-906C-1D74F8B3A57C}" type="datetime1">
              <a:rPr lang="it-IT" smtClean="0"/>
              <a:t>07/01/2024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6483-2C9A-4876-A1C3-31C7CDB710C5}" type="datetime1">
              <a:rPr lang="it-IT" smtClean="0"/>
              <a:t>07/01/2024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C4C7-25E7-41A6-A59F-A73DC84A835D}" type="datetime1">
              <a:rPr lang="it-IT" smtClean="0"/>
              <a:t>07/01/2024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7" name="Immagine 6" descr="header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1"/>
            <a:ext cx="9144000" cy="797513"/>
          </a:xfrm>
          <a:prstGeom prst="rect">
            <a:avLst/>
          </a:prstGeom>
        </p:spPr>
      </p:pic>
      <p:pic>
        <p:nvPicPr>
          <p:cNvPr id="8" name="Immagine 7" descr="salomon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163425"/>
            <a:ext cx="2163936" cy="16945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2E2A9B-74B2-48B2-BD6E-89E880FB39EA}"/>
              </a:ext>
            </a:extLst>
          </p:cNvPr>
          <p:cNvSpPr txBox="1"/>
          <p:nvPr userDrawn="1"/>
        </p:nvSpPr>
        <p:spPr>
          <a:xfrm>
            <a:off x="8332559" y="6583362"/>
            <a:ext cx="81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C77C4B-86E8-4CD9-AA6D-95699EBC504A}" type="slidenum">
              <a:rPr lang="it-IT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‹N›</a:t>
            </a:fld>
            <a:r>
              <a:rPr lang="it-IT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/ 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t.wikipedia.org/wiki/Stima_kernel_di_densit%C3%A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388400" y="991509"/>
            <a:ext cx="44117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Mean Shift Clustering Algorithm con</a:t>
            </a:r>
          </a:p>
          <a:p>
            <a:pPr algn="l"/>
            <a:r>
              <a:rPr lang="it-IT" sz="4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OpenMP</a:t>
            </a:r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e CUDA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181926-6D08-4579-8B2E-28577950568D}"/>
              </a:ext>
            </a:extLst>
          </p:cNvPr>
          <p:cNvSpPr txBox="1"/>
          <p:nvPr/>
        </p:nvSpPr>
        <p:spPr>
          <a:xfrm>
            <a:off x="6656230" y="4622343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Lorenzo Meoni</a:t>
            </a:r>
          </a:p>
          <a:p>
            <a:pPr algn="r"/>
            <a:r>
              <a:rPr lang="it-IT" sz="1600" b="1" dirty="0">
                <a:latin typeface=""/>
              </a:rPr>
              <a:t>Alessio Corsinovi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B203F91-1F41-4DA6-9866-3486E602E3FB}"/>
              </a:ext>
            </a:extLst>
          </p:cNvPr>
          <p:cNvSpPr txBox="1"/>
          <p:nvPr/>
        </p:nvSpPr>
        <p:spPr>
          <a:xfrm>
            <a:off x="5148064" y="6160466"/>
            <a:ext cx="3711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200" dirty="0">
                <a:latin typeface="F33"/>
              </a:rPr>
              <a:t>Corso di Laurea </a:t>
            </a:r>
            <a:r>
              <a:rPr lang="it-IT" sz="1200" dirty="0"/>
              <a:t>Magistrale</a:t>
            </a:r>
            <a:r>
              <a:rPr lang="it-IT" sz="1200" dirty="0">
                <a:latin typeface="F33"/>
              </a:rPr>
              <a:t> in Ingegneria Informatica </a:t>
            </a:r>
            <a:r>
              <a:rPr lang="it-IT" sz="1200" dirty="0" err="1">
                <a:latin typeface="F29"/>
              </a:rPr>
              <a:t>Parallel</a:t>
            </a:r>
            <a:r>
              <a:rPr lang="it-IT" sz="1200" dirty="0">
                <a:latin typeface="F29"/>
              </a:rPr>
              <a:t> Computing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32E08F-51B3-4B9D-B88E-7E0C586682A4}"/>
              </a:ext>
            </a:extLst>
          </p:cNvPr>
          <p:cNvSpPr txBox="1"/>
          <p:nvPr/>
        </p:nvSpPr>
        <p:spPr>
          <a:xfrm>
            <a:off x="6550432" y="5360078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Prof. Marco Bertini</a:t>
            </a:r>
          </a:p>
        </p:txBody>
      </p:sp>
    </p:spTree>
    <p:extLst>
      <p:ext uri="{BB962C8B-B14F-4D97-AF65-F5344CB8AC3E}">
        <p14:creationId xmlns:p14="http://schemas.microsoft.com/office/powerpoint/2010/main" val="423235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162019" y="2163095"/>
            <a:ext cx="4411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Risultati dei test</a:t>
            </a:r>
          </a:p>
        </p:txBody>
      </p:sp>
    </p:spTree>
    <p:extLst>
      <p:ext uri="{BB962C8B-B14F-4D97-AF65-F5344CB8AC3E}">
        <p14:creationId xmlns:p14="http://schemas.microsoft.com/office/powerpoint/2010/main" val="89016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/>
          <a:lstStyle/>
          <a:p>
            <a:pPr algn="l"/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Test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it-IT" sz="2400" dirty="0"/>
              <a:t>La metrica utilizzata per confrontare le prestazioni degli algoritmi è lo </a:t>
            </a:r>
            <a:r>
              <a:rPr lang="it-IT" sz="2400" b="1" dirty="0" err="1"/>
              <a:t>speedup</a:t>
            </a:r>
            <a:r>
              <a:rPr lang="it-IT" sz="2400" b="1" dirty="0"/>
              <a:t>: </a:t>
            </a:r>
            <a:endParaRPr lang="it-IT" sz="2800" b="1" dirty="0"/>
          </a:p>
          <a:p>
            <a:pPr lvl="1"/>
            <a:endParaRPr lang="it-IT" sz="2000" b="1" dirty="0"/>
          </a:p>
          <a:p>
            <a:pPr lvl="1"/>
            <a:endParaRPr lang="it-IT" sz="2000" b="1" dirty="0"/>
          </a:p>
          <a:p>
            <a:pPr lvl="1"/>
            <a:endParaRPr lang="it-IT" sz="2000" b="1" dirty="0"/>
          </a:p>
          <a:p>
            <a:pPr lvl="1"/>
            <a:r>
              <a:rPr lang="it-IT" sz="2000" b="1" dirty="0" err="1"/>
              <a:t>ts</a:t>
            </a:r>
            <a:r>
              <a:rPr lang="it-IT" sz="2000" dirty="0"/>
              <a:t> = tempo di esecuzione della versione sequenziale</a:t>
            </a:r>
          </a:p>
          <a:p>
            <a:pPr lvl="1"/>
            <a:r>
              <a:rPr lang="it-IT" sz="2000" b="1" dirty="0" err="1"/>
              <a:t>tp</a:t>
            </a:r>
            <a:r>
              <a:rPr lang="it-IT" sz="2000" dirty="0"/>
              <a:t> = tempo di esecuzione della versione parallela</a:t>
            </a:r>
            <a:endParaRPr lang="en-US" sz="2000" dirty="0"/>
          </a:p>
          <a:p>
            <a:pPr algn="l"/>
            <a:r>
              <a:rPr lang="it-IT" sz="2400" dirty="0"/>
              <a:t>I test sono stati eseguiti con:</a:t>
            </a:r>
          </a:p>
          <a:p>
            <a:pPr lvl="1"/>
            <a:r>
              <a:rPr lang="it-IT" sz="2000" dirty="0"/>
              <a:t>AMD </a:t>
            </a:r>
            <a:r>
              <a:rPr lang="it-IT" sz="2000" dirty="0" err="1"/>
              <a:t>Ryzen</a:t>
            </a:r>
            <a:r>
              <a:rPr lang="it-IT" sz="2000" dirty="0"/>
              <a:t> 5 3500U with Radeon Vega Mobile </a:t>
            </a:r>
            <a:r>
              <a:rPr lang="it-IT" sz="2000" dirty="0" err="1"/>
              <a:t>Gfx</a:t>
            </a:r>
            <a:endParaRPr lang="it-IT" sz="2000" dirty="0"/>
          </a:p>
          <a:p>
            <a:pPr lvl="1"/>
            <a:r>
              <a:rPr lang="it-IT" sz="2000" dirty="0"/>
              <a:t>GPU NVIDIA RTX </a:t>
            </a:r>
            <a:r>
              <a:rPr lang="pl-PL" sz="2000" dirty="0"/>
              <a:t>A2000 - 12 GB, CUDA 11.8.</a:t>
            </a: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B9EB1C-2B9C-8C90-84A0-C1A6DCB5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932" y="3150028"/>
            <a:ext cx="1224136" cy="7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/>
          <a:lstStyle/>
          <a:p>
            <a:pPr algn="l"/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Test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it-IT" sz="2400" dirty="0"/>
              <a:t>Ogni test è stato eseguito 10 volte ed è stata presa la </a:t>
            </a:r>
            <a:r>
              <a:rPr lang="it-IT" sz="2400" b="1" dirty="0"/>
              <a:t>media dei tempi </a:t>
            </a:r>
            <a:r>
              <a:rPr lang="it-IT" sz="2400" dirty="0"/>
              <a:t>di esecuzione</a:t>
            </a:r>
            <a:endParaRPr lang="en-US" sz="2400" dirty="0"/>
          </a:p>
          <a:p>
            <a:pPr algn="l"/>
            <a:r>
              <a:rPr lang="it-IT" sz="2400" dirty="0"/>
              <a:t>Dimensione </a:t>
            </a:r>
            <a:r>
              <a:rPr lang="it-IT" sz="2400" b="1" dirty="0"/>
              <a:t>dataset</a:t>
            </a:r>
            <a:r>
              <a:rPr lang="it-IT" sz="2400" dirty="0"/>
              <a:t>: </a:t>
            </a:r>
          </a:p>
          <a:p>
            <a:pPr lvl="1"/>
            <a:r>
              <a:rPr lang="it-IT" sz="2000" dirty="0"/>
              <a:t>Sequenziale e </a:t>
            </a:r>
            <a:r>
              <a:rPr lang="it-IT" sz="2000" dirty="0" err="1"/>
              <a:t>OpenMP</a:t>
            </a:r>
            <a:r>
              <a:rPr lang="it-IT" sz="2000" dirty="0"/>
              <a:t>: 100, 1000, 10.000, 20.000 punti (in tre dimensioni)</a:t>
            </a:r>
          </a:p>
          <a:p>
            <a:pPr lvl="1"/>
            <a:r>
              <a:rPr lang="it-IT" sz="2000" dirty="0"/>
              <a:t>CUDA: 100, 1000, 10.000, 20.000, 100.000, 250.000, 500.000, 1.000.000, 2.000.000 punti (in tre dimensioni)</a:t>
            </a:r>
          </a:p>
          <a:p>
            <a:r>
              <a:rPr lang="it-IT" sz="2400" b="1" dirty="0"/>
              <a:t>larghezza di banda</a:t>
            </a:r>
            <a:r>
              <a:rPr lang="it-IT" sz="2400" dirty="0"/>
              <a:t> = 2</a:t>
            </a:r>
          </a:p>
          <a:p>
            <a:pPr algn="l"/>
            <a:r>
              <a:rPr lang="it-IT" sz="2400" dirty="0"/>
              <a:t>MAXITERATIONS = 10 (empiricamente stimato che 10 iterazioni erano sufficienti per far sì che tutti i punti convergessero ai massimi locali)</a:t>
            </a:r>
          </a:p>
          <a:p>
            <a:pPr lvl="1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1113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/>
          <a:lstStyle/>
          <a:p>
            <a:pPr algn="l"/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Test - </a:t>
            </a:r>
            <a:r>
              <a:rPr lang="it-IT" sz="4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OpenMP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11" y="1142544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r>
              <a:rPr lang="it-IT" sz="2400" b="1" dirty="0"/>
              <a:t>Tempi di esecuzione </a:t>
            </a:r>
            <a:r>
              <a:rPr lang="it-IT" sz="2400" dirty="0"/>
              <a:t>e </a:t>
            </a:r>
            <a:r>
              <a:rPr lang="it-IT" sz="2400" b="1" dirty="0" err="1"/>
              <a:t>speedup</a:t>
            </a:r>
            <a:r>
              <a:rPr lang="it-IT" sz="2400" dirty="0"/>
              <a:t> al variare del numero dei punti e del numero dei </a:t>
            </a:r>
            <a:r>
              <a:rPr lang="it-IT" sz="2400" dirty="0" err="1"/>
              <a:t>threads</a:t>
            </a:r>
            <a:endParaRPr lang="it-IT" dirty="0"/>
          </a:p>
          <a:p>
            <a:pPr algn="l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4B68A6F-1F4A-EEFF-24BB-1BA898E4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3" y="2390807"/>
            <a:ext cx="2796422" cy="21183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287854-5903-6FE9-BBAB-22F2ED33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76" y="2452630"/>
            <a:ext cx="2796422" cy="21284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0D6C12A-101C-2DB2-5156-9EF42483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83" y="4609351"/>
            <a:ext cx="2796422" cy="211831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EBB9DC8-7CBA-AE68-CCE9-4655AF5B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676" y="4609352"/>
            <a:ext cx="2905847" cy="21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Test – </a:t>
            </a:r>
            <a:r>
              <a:rPr lang="it-IT" sz="44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OpenMP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sz="2600" dirty="0"/>
          </a:p>
          <a:p>
            <a:pPr algn="l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2CD72A1-D4B2-39D9-3538-6396DB42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657" y="2492896"/>
            <a:ext cx="3990831" cy="199749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5A8C42-EDF7-05E7-9184-812C290EC2CC}"/>
              </a:ext>
            </a:extLst>
          </p:cNvPr>
          <p:cNvSpPr txBox="1"/>
          <p:nvPr/>
        </p:nvSpPr>
        <p:spPr>
          <a:xfrm>
            <a:off x="304086" y="1633340"/>
            <a:ext cx="8660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/>
              <a:t>speedup</a:t>
            </a:r>
            <a:r>
              <a:rPr lang="it-IT" sz="2400" dirty="0"/>
              <a:t> al variare del numero dei punti e del numero dei </a:t>
            </a:r>
            <a:r>
              <a:rPr lang="it-IT" sz="2400" dirty="0" err="1"/>
              <a:t>threads</a:t>
            </a:r>
            <a:endParaRPr lang="it-IT" sz="2400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2F46C8F0-094D-61A0-9FCA-90467E04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3" y="2498495"/>
            <a:ext cx="3983793" cy="199189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4D2E570-36AA-CE2B-2BBE-C7FEDE8F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97" y="4471154"/>
            <a:ext cx="3977712" cy="199507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A26F7A4-8219-4C25-45FF-C9ECA5AA6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820" y="4490392"/>
            <a:ext cx="3959965" cy="19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6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/>
          <a:lstStyle/>
          <a:p>
            <a:pPr algn="l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Test - CUDA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4434036" cy="4525963"/>
          </a:xfrm>
        </p:spPr>
        <p:txBody>
          <a:bodyPr>
            <a:normAutofit/>
          </a:bodyPr>
          <a:lstStyle/>
          <a:p>
            <a:pPr algn="l"/>
            <a:r>
              <a:rPr lang="it-IT" sz="2400" dirty="0"/>
              <a:t>Dimensione ottimale  per </a:t>
            </a:r>
            <a:r>
              <a:rPr lang="it-IT" sz="2400" b="1" dirty="0"/>
              <a:t>BLOCK_DIM </a:t>
            </a:r>
          </a:p>
          <a:p>
            <a:pPr lvl="1"/>
            <a:r>
              <a:rPr lang="it-IT" sz="1600" dirty="0"/>
              <a:t>I tempi di esecuzione sono stati misurati al variare della dimensione dei blocchi, mantenendo uno stesso </a:t>
            </a:r>
            <a:r>
              <a:rPr lang="it-IT" sz="1600" dirty="0" err="1"/>
              <a:t>resultset</a:t>
            </a:r>
            <a:r>
              <a:rPr lang="it-IT" sz="1600" dirty="0"/>
              <a:t> con 500.000 punti</a:t>
            </a:r>
          </a:p>
          <a:p>
            <a:pPr lvl="1"/>
            <a:r>
              <a:rPr lang="it-IT" sz="1600" b="1" dirty="0"/>
              <a:t>BLOCK_DIM = 128 </a:t>
            </a:r>
            <a:r>
              <a:rPr lang="it-IT" sz="1600" dirty="0"/>
              <a:t>è stato utilizzato per tutti i test</a:t>
            </a:r>
          </a:p>
          <a:p>
            <a:pPr lvl="1"/>
            <a:endParaRPr lang="it-IT" sz="1800" dirty="0"/>
          </a:p>
          <a:p>
            <a:pPr algn="l"/>
            <a:r>
              <a:rPr lang="it-IT" sz="1600" b="0" i="0" u="none" strike="noStrike" baseline="0" dirty="0">
                <a:latin typeface="F29"/>
              </a:rPr>
              <a:t>Fare blocchi grandi porta ad avere abbastanza </a:t>
            </a:r>
            <a:r>
              <a:rPr lang="it-IT" sz="1600" b="0" i="0" u="none" strike="noStrike" baseline="0" dirty="0" err="1">
                <a:latin typeface="F29"/>
              </a:rPr>
              <a:t>warp</a:t>
            </a:r>
            <a:r>
              <a:rPr lang="it-IT" sz="1600" b="0" i="0" u="none" strike="noStrike" baseline="0" dirty="0">
                <a:latin typeface="F29"/>
              </a:rPr>
              <a:t> e lo streaming </a:t>
            </a:r>
            <a:r>
              <a:rPr lang="it-IT" sz="1600" b="0" i="0" u="none" strike="noStrike" baseline="0" dirty="0" err="1">
                <a:latin typeface="F29"/>
              </a:rPr>
              <a:t>multiprocessor</a:t>
            </a:r>
            <a:r>
              <a:rPr lang="it-IT" sz="1600" b="0" i="0" u="none" strike="noStrike" baseline="0" dirty="0">
                <a:latin typeface="F29"/>
              </a:rPr>
              <a:t> riesce ad essere occupato con continuità. Al contrario avere blocchi troppo grandi porta alla saturazione dei registri e la </a:t>
            </a:r>
            <a:r>
              <a:rPr lang="it-IT" sz="1600" b="0" i="0" u="none" strike="noStrike" baseline="0" dirty="0" err="1">
                <a:latin typeface="F29"/>
              </a:rPr>
              <a:t>gpu</a:t>
            </a:r>
            <a:r>
              <a:rPr lang="it-IT" sz="1600" b="0" i="0" u="none" strike="noStrike" baseline="0" dirty="0">
                <a:latin typeface="F29"/>
              </a:rPr>
              <a:t> lavora male.</a:t>
            </a:r>
            <a:endParaRPr lang="it-IT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algn="l"/>
            <a:endParaRPr lang="it-IT" sz="2800" b="1" dirty="0"/>
          </a:p>
          <a:p>
            <a:pPr algn="l"/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2F4D4D-8686-AB7D-60B6-735D61F0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52" y="2060848"/>
            <a:ext cx="3857228" cy="35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Test - CUDA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8" y="1783357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it-IT" sz="2400" b="1" dirty="0" err="1">
                <a:latin typeface="F29"/>
              </a:rPr>
              <a:t>S</a:t>
            </a:r>
            <a:r>
              <a:rPr lang="it-IT" sz="2400" b="1" i="0" u="none" strike="noStrike" baseline="0" dirty="0" err="1">
                <a:latin typeface="F29"/>
              </a:rPr>
              <a:t>peedup</a:t>
            </a:r>
            <a:r>
              <a:rPr lang="it-IT" sz="2400" b="0" i="0" u="none" strike="noStrike" baseline="0" dirty="0">
                <a:latin typeface="F29"/>
              </a:rPr>
              <a:t> e </a:t>
            </a:r>
            <a:r>
              <a:rPr lang="it-IT" sz="2400" b="1" i="0" u="none" strike="noStrike" baseline="0" dirty="0">
                <a:latin typeface="F29"/>
              </a:rPr>
              <a:t>tempi di esecuzione</a:t>
            </a:r>
            <a:r>
              <a:rPr lang="it-IT" sz="2400" b="0" i="0" u="none" strike="noStrike" baseline="0" dirty="0">
                <a:latin typeface="F29"/>
              </a:rPr>
              <a:t> al variare del numero di punti</a:t>
            </a:r>
            <a:endParaRPr lang="it-IT" sz="2400" dirty="0"/>
          </a:p>
          <a:p>
            <a:pPr marL="457200" lvl="1" indent="0">
              <a:buNone/>
            </a:pPr>
            <a:endParaRPr lang="it-IT" sz="2400" dirty="0"/>
          </a:p>
          <a:p>
            <a:pPr algn="l"/>
            <a:endParaRPr lang="it-IT" sz="2800" b="1" dirty="0"/>
          </a:p>
          <a:p>
            <a:pPr algn="l"/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C9D85-5EA8-F764-FDBC-4CC6FCA7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92896"/>
            <a:ext cx="5256584" cy="40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3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162019" y="2163095"/>
            <a:ext cx="441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90336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7"/>
            <a:ext cx="8229600" cy="4030399"/>
          </a:xfrm>
        </p:spPr>
        <p:txBody>
          <a:bodyPr>
            <a:normAutofit/>
          </a:bodyPr>
          <a:lstStyle/>
          <a:p>
            <a:r>
              <a:rPr lang="it-IT" sz="2400" dirty="0">
                <a:effectLst/>
              </a:rPr>
              <a:t>La struttura </a:t>
            </a:r>
            <a:r>
              <a:rPr lang="it-IT" sz="2400" dirty="0" err="1">
                <a:effectLst/>
              </a:rPr>
              <a:t>imbarazzantemente</a:t>
            </a:r>
            <a:r>
              <a:rPr lang="it-IT" sz="2400" dirty="0">
                <a:effectLst/>
              </a:rPr>
              <a:t> parallela dell'algoritmo di clustering Mean Shift lo rende adatto per il calcolo parallelo</a:t>
            </a:r>
          </a:p>
          <a:p>
            <a:r>
              <a:rPr lang="it-IT" sz="2400" b="1" dirty="0" err="1">
                <a:effectLst/>
              </a:rPr>
              <a:t>OpenMP</a:t>
            </a:r>
            <a:r>
              <a:rPr lang="it-IT" sz="2400" dirty="0">
                <a:effectLst/>
              </a:rPr>
              <a:t> permette con l’aggiunta di una singola direttiva di ottenere un aumento dello </a:t>
            </a:r>
            <a:r>
              <a:rPr lang="it-IT" sz="2400" dirty="0" err="1">
                <a:effectLst/>
              </a:rPr>
              <a:t>speedup</a:t>
            </a:r>
            <a:r>
              <a:rPr lang="it-IT" sz="2400" dirty="0">
                <a:effectLst/>
              </a:rPr>
              <a:t> di oltre 5</a:t>
            </a:r>
          </a:p>
          <a:p>
            <a:r>
              <a:rPr lang="it-IT" sz="2400" b="1" dirty="0">
                <a:effectLst/>
              </a:rPr>
              <a:t>CUDA</a:t>
            </a:r>
            <a:r>
              <a:rPr lang="it-IT" sz="2400" dirty="0">
                <a:effectLst/>
              </a:rPr>
              <a:t> ha mostrato come l'utilizzo della GPU renda l'algoritmo di Mean Shift applicabile anche a set di dati con dimensioni intrattabili per le CPU</a:t>
            </a:r>
          </a:p>
          <a:p>
            <a:br>
              <a:rPr lang="it-IT" sz="800" dirty="0">
                <a:effectLst/>
              </a:rPr>
            </a:br>
            <a:br>
              <a:rPr lang="it-IT" sz="1100" dirty="0">
                <a:effectLst/>
              </a:rPr>
            </a:br>
            <a:endParaRPr lang="it-IT" dirty="0"/>
          </a:p>
          <a:p>
            <a:pPr marL="0" indent="0" algn="l">
              <a:buNone/>
            </a:pPr>
            <a:endParaRPr lang="it-IT" dirty="0"/>
          </a:p>
          <a:p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3200" dirty="0"/>
          </a:p>
          <a:p>
            <a:pPr algn="l"/>
            <a:endParaRPr lang="it-IT" b="1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930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Obiettivo dell’elaborato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414666"/>
          </a:xfrm>
        </p:spPr>
        <p:txBody>
          <a:bodyPr>
            <a:normAutofit/>
          </a:bodyPr>
          <a:lstStyle/>
          <a:p>
            <a:r>
              <a:rPr lang="it-IT" sz="2400" dirty="0"/>
              <a:t>Sviluppo di tre applicazioni che implementino l’algoritmo </a:t>
            </a:r>
            <a:r>
              <a:rPr lang="it-IT" sz="2400" b="1" dirty="0" err="1"/>
              <a:t>mean</a:t>
            </a:r>
            <a:r>
              <a:rPr lang="it-IT" sz="2400" b="1" dirty="0"/>
              <a:t> shift</a:t>
            </a:r>
            <a:r>
              <a:rPr lang="it-IT" sz="2400" dirty="0"/>
              <a:t>, una sequenziale e due parallele: </a:t>
            </a:r>
          </a:p>
          <a:p>
            <a:pPr lvl="1"/>
            <a:r>
              <a:rPr lang="it-IT" sz="2000" dirty="0"/>
              <a:t>Sequenziale C++ </a:t>
            </a:r>
          </a:p>
          <a:p>
            <a:pPr lvl="1"/>
            <a:r>
              <a:rPr lang="it-IT" sz="2000" dirty="0" err="1"/>
              <a:t>OpenMP</a:t>
            </a:r>
            <a:endParaRPr lang="it-IT" sz="2000" dirty="0"/>
          </a:p>
          <a:p>
            <a:pPr lvl="1"/>
            <a:r>
              <a:rPr lang="it-IT" sz="2000" dirty="0"/>
              <a:t>CUDA</a:t>
            </a:r>
          </a:p>
          <a:p>
            <a:r>
              <a:rPr lang="it-IT" sz="2400" dirty="0"/>
              <a:t>Confronto dei tempi di esecuzione e valutazione dello </a:t>
            </a:r>
            <a:r>
              <a:rPr lang="it-IT" sz="2400" dirty="0" err="1"/>
              <a:t>speedup</a:t>
            </a:r>
            <a:r>
              <a:rPr lang="it-IT" sz="2400" dirty="0"/>
              <a:t> tra le tre versioni</a:t>
            </a:r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algn="l"/>
            <a:endParaRPr lang="it-IT" sz="2400" b="1" dirty="0"/>
          </a:p>
          <a:p>
            <a:pPr algn="l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752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Mean Shift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414666"/>
          </a:xfrm>
        </p:spPr>
        <p:txBody>
          <a:bodyPr>
            <a:normAutofit/>
          </a:bodyPr>
          <a:lstStyle/>
          <a:p>
            <a:pPr algn="l"/>
            <a:r>
              <a:rPr lang="it-IT" sz="2400" dirty="0"/>
              <a:t>È un algoritmo di raggruppamento a scorrimento di finestra di lettura basato sui </a:t>
            </a:r>
            <a:r>
              <a:rPr lang="it-IT" sz="2400" dirty="0" err="1"/>
              <a:t>centroidi</a:t>
            </a:r>
            <a:r>
              <a:rPr lang="it-IT" sz="2400" dirty="0"/>
              <a:t>, non parametrico.</a:t>
            </a:r>
          </a:p>
          <a:p>
            <a:r>
              <a:rPr lang="it-IT" sz="2400" dirty="0"/>
              <a:t>L’unico parametro è la larghezza di banda (BANDWIDTH)</a:t>
            </a:r>
          </a:p>
          <a:p>
            <a:pPr algn="l"/>
            <a:r>
              <a:rPr lang="it-IT" sz="2400" dirty="0"/>
              <a:t>Costo computazionale O(n2).</a:t>
            </a:r>
          </a:p>
          <a:p>
            <a:pPr algn="l"/>
            <a:r>
              <a:rPr lang="it-IT" sz="2400" dirty="0"/>
              <a:t>È </a:t>
            </a:r>
            <a:r>
              <a:rPr lang="it-IT" sz="2400" dirty="0" err="1"/>
              <a:t>imbarazzantemente</a:t>
            </a:r>
            <a:r>
              <a:rPr lang="it-IT" sz="2400" dirty="0"/>
              <a:t> parallelo</a:t>
            </a:r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algn="l"/>
            <a:endParaRPr lang="it-IT" sz="2400" b="1" dirty="0"/>
          </a:p>
          <a:p>
            <a:pPr algn="l"/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3D74204-4E19-44C0-BCBE-30F8E6D33808}"/>
              </a:ext>
            </a:extLst>
          </p:cNvPr>
          <p:cNvSpPr txBox="1">
            <a:spLocks/>
          </p:cNvSpPr>
          <p:nvPr/>
        </p:nvSpPr>
        <p:spPr>
          <a:xfrm>
            <a:off x="2051720" y="3134097"/>
            <a:ext cx="4565525" cy="971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it-IT" sz="8600" dirty="0"/>
          </a:p>
          <a:p>
            <a:endParaRPr lang="it-IT" sz="5500" dirty="0"/>
          </a:p>
          <a:p>
            <a:endParaRPr lang="it-IT" sz="4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119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Mean Shift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73200"/>
            <a:ext cx="8229600" cy="44644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sz="2600" dirty="0"/>
              <a:t>Ad ogni iterazione viene calcolata la media pesata della stima kernel di densità e determinata la nuova posizione xi in cui il punto x verrà spostato:</a:t>
            </a:r>
            <a:r>
              <a:rPr lang="it-IT" sz="2600" dirty="0">
                <a:hlinkClick r:id="rId2" tooltip="Stima kernel di densità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it-IT" sz="2600" dirty="0"/>
          </a:p>
          <a:p>
            <a:pPr marL="0" indent="0" algn="l">
              <a:buNone/>
            </a:pPr>
            <a:r>
              <a:rPr lang="it-IT" sz="2400" dirty="0"/>
              <a:t>	</a:t>
            </a:r>
          </a:p>
          <a:p>
            <a:pPr algn="l"/>
            <a:endParaRPr lang="it-IT" sz="2400" dirty="0"/>
          </a:p>
          <a:p>
            <a:pPr lvl="1"/>
            <a:endParaRPr lang="it-IT" sz="1600" b="1" dirty="0"/>
          </a:p>
          <a:p>
            <a:pPr lvl="1"/>
            <a:r>
              <a:rPr lang="it-IT" sz="1600" b="1" dirty="0"/>
              <a:t>N(x)</a:t>
            </a:r>
            <a:r>
              <a:rPr lang="it-IT" sz="1600" dirty="0"/>
              <a:t> è l'insieme di campioni </a:t>
            </a:r>
            <a:r>
              <a:rPr lang="it-IT" sz="1600" b="1" dirty="0"/>
              <a:t>xi</a:t>
            </a:r>
            <a:r>
              <a:rPr lang="it-IT" sz="1600" dirty="0"/>
              <a:t> per i quali </a:t>
            </a:r>
            <a:r>
              <a:rPr lang="it-IT" sz="1600" b="1" dirty="0"/>
              <a:t>K(xi) ≠ 0</a:t>
            </a:r>
          </a:p>
          <a:p>
            <a:pPr lvl="1"/>
            <a:endParaRPr lang="it-IT" sz="1600" b="1" dirty="0"/>
          </a:p>
          <a:p>
            <a:pPr algn="l"/>
            <a:r>
              <a:rPr lang="it-IT" sz="2600" dirty="0"/>
              <a:t>Il procedimento viene iterato fino a convergenza, quando lo shift diventa irrilevante</a:t>
            </a:r>
          </a:p>
          <a:p>
            <a:pPr algn="l"/>
            <a:r>
              <a:rPr lang="it-IT" sz="2600" dirty="0"/>
              <a:t>Funzione di kernel gaussiana:</a:t>
            </a:r>
          </a:p>
          <a:p>
            <a:pPr algn="l"/>
            <a:endParaRPr lang="it-IT" sz="2000" dirty="0"/>
          </a:p>
          <a:p>
            <a:pPr lvl="1"/>
            <a:endParaRPr lang="it-IT" sz="2400" b="1" dirty="0"/>
          </a:p>
          <a:p>
            <a:pPr lvl="1"/>
            <a:endParaRPr lang="it-IT" sz="1600" b="1" dirty="0"/>
          </a:p>
          <a:p>
            <a:pPr lvl="1"/>
            <a:r>
              <a:rPr lang="el-GR" sz="1600" b="1" dirty="0"/>
              <a:t>σ</a:t>
            </a:r>
            <a:r>
              <a:rPr lang="el-GR" sz="1600" dirty="0"/>
              <a:t> </a:t>
            </a:r>
            <a:r>
              <a:rPr lang="it-IT" sz="1600" dirty="0"/>
              <a:t>è il parametro ampiezza di banda.</a:t>
            </a:r>
          </a:p>
          <a:p>
            <a:endParaRPr lang="it-IT" sz="2800" dirty="0"/>
          </a:p>
          <a:p>
            <a:pPr algn="l"/>
            <a:endParaRPr lang="it-IT" sz="2800" dirty="0"/>
          </a:p>
          <a:p>
            <a:pPr algn="l"/>
            <a:endParaRPr lang="it-IT" sz="2800" dirty="0"/>
          </a:p>
          <a:p>
            <a:pPr algn="l"/>
            <a:endParaRPr lang="it-IT" sz="2800" dirty="0"/>
          </a:p>
          <a:p>
            <a:pPr algn="l"/>
            <a:endParaRPr lang="it-IT" sz="2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pPr algn="l"/>
            <a:endParaRPr lang="it-IT" sz="2800" b="1" dirty="0"/>
          </a:p>
          <a:p>
            <a:pPr algn="l"/>
            <a:endParaRPr lang="it-IT" sz="28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3D74204-4E19-44C0-BCBE-30F8E6D33808}"/>
              </a:ext>
            </a:extLst>
          </p:cNvPr>
          <p:cNvSpPr txBox="1">
            <a:spLocks/>
          </p:cNvSpPr>
          <p:nvPr/>
        </p:nvSpPr>
        <p:spPr>
          <a:xfrm>
            <a:off x="2051720" y="3134097"/>
            <a:ext cx="4565525" cy="971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it-IT" sz="8600" dirty="0"/>
          </a:p>
          <a:p>
            <a:endParaRPr lang="it-IT" sz="5500" dirty="0"/>
          </a:p>
          <a:p>
            <a:pPr marL="0" indent="0">
              <a:buNone/>
            </a:pPr>
            <a:endParaRPr lang="it-IT" sz="4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4C2E60-CB0F-3503-3DDF-16CC781F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804" y="5229200"/>
            <a:ext cx="1728192" cy="7080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B6AD00-6AC8-D558-C15C-FBAF982F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33" y="2769737"/>
            <a:ext cx="3709323" cy="8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E2FF953-F063-4771-B307-F9F46573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8BB18D-65C6-4586-B0F0-A7080A17C4D5}"/>
              </a:ext>
            </a:extLst>
          </p:cNvPr>
          <p:cNvSpPr txBox="1"/>
          <p:nvPr/>
        </p:nvSpPr>
        <p:spPr>
          <a:xfrm>
            <a:off x="4162019" y="2163095"/>
            <a:ext cx="441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8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Algoritmi</a:t>
            </a:r>
          </a:p>
        </p:txBody>
      </p:sp>
    </p:spTree>
    <p:extLst>
      <p:ext uri="{BB962C8B-B14F-4D97-AF65-F5344CB8AC3E}">
        <p14:creationId xmlns:p14="http://schemas.microsoft.com/office/powerpoint/2010/main" val="16359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Versione sequenziale C++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414666"/>
          </a:xfrm>
        </p:spPr>
        <p:txBody>
          <a:bodyPr>
            <a:normAutofit/>
          </a:bodyPr>
          <a:lstStyle/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3200" dirty="0"/>
          </a:p>
          <a:p>
            <a:pPr algn="l"/>
            <a:endParaRPr lang="it-IT" b="1" dirty="0"/>
          </a:p>
          <a:p>
            <a:pPr algn="l"/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3D74204-4E19-44C0-BCBE-30F8E6D33808}"/>
              </a:ext>
            </a:extLst>
          </p:cNvPr>
          <p:cNvSpPr txBox="1">
            <a:spLocks/>
          </p:cNvSpPr>
          <p:nvPr/>
        </p:nvSpPr>
        <p:spPr>
          <a:xfrm>
            <a:off x="2051720" y="3134097"/>
            <a:ext cx="4565525" cy="971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it-IT" sz="8600" dirty="0"/>
          </a:p>
          <a:p>
            <a:endParaRPr lang="it-IT" sz="5500" dirty="0"/>
          </a:p>
          <a:p>
            <a:endParaRPr lang="it-IT" sz="4800" dirty="0"/>
          </a:p>
          <a:p>
            <a:pPr lvl="1">
              <a:buFont typeface="Courier New" panose="02070309020205020404" pitchFamily="49" charset="0"/>
              <a:buChar char="o"/>
            </a:pPr>
            <a:endParaRPr lang="it-IT" dirty="0"/>
          </a:p>
          <a:p>
            <a:endParaRPr lang="it-IT" b="1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9C9B668-A105-6EEE-2EC2-E94DDEA3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7113"/>
            <a:ext cx="8229600" cy="442427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A4558F8-8E56-D223-8D8F-4BB1B88C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71" y="4318326"/>
            <a:ext cx="2866022" cy="23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Open Mp</a:t>
            </a:r>
            <a:endParaRPr lang="it-IT" sz="4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B055EC6-5F2A-2CD4-F544-7722F887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336"/>
            <a:ext cx="8301608" cy="4390911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A14968-0F88-7D2A-5DD3-A4079846AC4C}"/>
              </a:ext>
            </a:extLst>
          </p:cNvPr>
          <p:cNvSpPr txBox="1"/>
          <p:nvPr/>
        </p:nvSpPr>
        <p:spPr>
          <a:xfrm>
            <a:off x="5004048" y="4113548"/>
            <a:ext cx="3981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Unica differenza: Direttiva </a:t>
            </a:r>
            <a:r>
              <a:rPr lang="it-IT" b="1" dirty="0" err="1"/>
              <a:t>pragma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Schedule: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Dynamic</a:t>
            </a:r>
            <a:r>
              <a:rPr lang="it-IT" dirty="0"/>
              <a:t>: </a:t>
            </a:r>
            <a:r>
              <a:rPr lang="it-IT" b="0" i="0" u="none" strike="noStrike" baseline="0" dirty="0">
                <a:latin typeface="F29"/>
              </a:rPr>
              <a:t>il sistema decide come e quando assegnare un lavoro ad un </a:t>
            </a:r>
            <a:r>
              <a:rPr lang="it-IT" b="0" i="0" u="none" strike="noStrike" baseline="0" dirty="0" err="1">
                <a:latin typeface="F29"/>
              </a:rPr>
              <a:t>thread</a:t>
            </a:r>
            <a:endParaRPr lang="it-IT" b="0" i="0" u="none" strike="noStrike" baseline="0" dirty="0">
              <a:latin typeface="F2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F29"/>
              </a:rPr>
              <a:t>Static</a:t>
            </a:r>
            <a:r>
              <a:rPr lang="it-IT" dirty="0">
                <a:latin typeface="F29"/>
              </a:rPr>
              <a:t>: </a:t>
            </a:r>
            <a:r>
              <a:rPr lang="it-IT" b="0" i="0" u="none" strike="noStrike" baseline="0" dirty="0">
                <a:latin typeface="F29"/>
              </a:rPr>
              <a:t>il ciclo for viene suddiviso staticamente in pezzi di uguali dimensioni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487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65629"/>
          </a:xfrm>
        </p:spPr>
        <p:txBody>
          <a:bodyPr/>
          <a:lstStyle/>
          <a:p>
            <a:pPr algn="l"/>
            <a:r>
              <a:rPr lang="it-IT" sz="44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CUDA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algn="l"/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54CC21-9D64-8037-EC55-1453C679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90503"/>
            <a:ext cx="7604846" cy="51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6E4CD-B136-4898-992E-84027F4C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6753"/>
            <a:ext cx="8229600" cy="965629"/>
          </a:xfrm>
        </p:spPr>
        <p:txBody>
          <a:bodyPr>
            <a:normAutofit/>
          </a:bodyPr>
          <a:lstStyle/>
          <a:p>
            <a:pPr algn="l"/>
            <a:r>
              <a:rPr lang="it-IT" sz="40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CUDA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1DF3D-7FC4-44FF-8256-8A8FC517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0847"/>
            <a:ext cx="8229600" cy="4030399"/>
          </a:xfrm>
        </p:spPr>
        <p:txBody>
          <a:bodyPr>
            <a:normAutofit/>
          </a:bodyPr>
          <a:lstStyle/>
          <a:p>
            <a:r>
              <a:rPr lang="it-IT" sz="2600" dirty="0"/>
              <a:t>Un </a:t>
            </a:r>
            <a:r>
              <a:rPr lang="it-IT" sz="2600" dirty="0" err="1"/>
              <a:t>thread</a:t>
            </a:r>
            <a:r>
              <a:rPr lang="it-IT" sz="2600" dirty="0"/>
              <a:t> per ogni punto da spostare</a:t>
            </a:r>
          </a:p>
          <a:p>
            <a:r>
              <a:rPr lang="it-IT" sz="2600" dirty="0"/>
              <a:t>Accesso alla memoria </a:t>
            </a:r>
            <a:r>
              <a:rPr lang="it-IT" sz="2600" dirty="0" err="1"/>
              <a:t>Coalescing</a:t>
            </a:r>
            <a:endParaRPr lang="it-IT" sz="2600" dirty="0"/>
          </a:p>
          <a:p>
            <a:pPr lvl="1"/>
            <a:r>
              <a:rPr lang="it-IT" sz="2400" dirty="0"/>
              <a:t>Punti memorizzati come </a:t>
            </a:r>
            <a:r>
              <a:rPr lang="it-IT" sz="2400" i="1" dirty="0" err="1"/>
              <a:t>Stucture</a:t>
            </a:r>
            <a:r>
              <a:rPr lang="it-IT" sz="2400" i="1" dirty="0"/>
              <a:t> of Arrays</a:t>
            </a:r>
          </a:p>
          <a:p>
            <a:pPr lvl="1"/>
            <a:endParaRPr lang="it-IT" sz="2400" dirty="0"/>
          </a:p>
          <a:p>
            <a:pPr marL="0" indent="0" algn="l">
              <a:buNone/>
            </a:pPr>
            <a:endParaRPr lang="it-IT" sz="2800" dirty="0"/>
          </a:p>
          <a:p>
            <a:pPr algn="l"/>
            <a:r>
              <a:rPr lang="it-IT" sz="2600" dirty="0"/>
              <a:t>Formula per accedere da un </a:t>
            </a:r>
            <a:r>
              <a:rPr lang="it-IT" sz="2600" dirty="0" err="1"/>
              <a:t>thread</a:t>
            </a:r>
            <a:r>
              <a:rPr lang="it-IT" sz="2600" dirty="0"/>
              <a:t> ad un elemento dell’array: </a:t>
            </a:r>
          </a:p>
          <a:p>
            <a:pPr marL="0" indent="0" algn="ctr">
              <a:buNone/>
            </a:pPr>
            <a:r>
              <a:rPr lang="it-IT" sz="2600" b="0" i="1" u="none" strike="noStrike" baseline="0" dirty="0" err="1">
                <a:latin typeface="CMMI12"/>
              </a:rPr>
              <a:t>blockDim.x</a:t>
            </a:r>
            <a:r>
              <a:rPr lang="it-IT" sz="2600" b="0" i="1" u="none" strike="noStrike" baseline="0" dirty="0">
                <a:latin typeface="CMMI12"/>
              </a:rPr>
              <a:t> * </a:t>
            </a:r>
            <a:r>
              <a:rPr lang="it-IT" sz="2600" b="0" i="1" u="none" strike="noStrike" baseline="0" dirty="0" err="1">
                <a:latin typeface="CMMI12"/>
              </a:rPr>
              <a:t>blockIdx.x</a:t>
            </a:r>
            <a:r>
              <a:rPr lang="it-IT" sz="2600" b="0" i="1" u="none" strike="noStrike" baseline="0" dirty="0">
                <a:latin typeface="CMMI12"/>
              </a:rPr>
              <a:t> </a:t>
            </a:r>
            <a:r>
              <a:rPr lang="it-IT" sz="2600" b="0" i="1" u="none" strike="noStrike" baseline="0" dirty="0">
                <a:latin typeface="CMR12"/>
              </a:rPr>
              <a:t>+ </a:t>
            </a:r>
            <a:r>
              <a:rPr lang="it-IT" sz="2600" b="0" i="1" u="none" strike="noStrike" baseline="0" dirty="0" err="1">
                <a:latin typeface="CMMI12"/>
              </a:rPr>
              <a:t>threadIdx</a:t>
            </a:r>
            <a:r>
              <a:rPr lang="it-IT" sz="2600" i="1" dirty="0" err="1">
                <a:latin typeface="CMMI12"/>
              </a:rPr>
              <a:t>.</a:t>
            </a:r>
            <a:r>
              <a:rPr lang="it-IT" sz="2600" b="0" i="1" u="none" strike="noStrike" baseline="0" dirty="0" err="1">
                <a:latin typeface="CMMI12"/>
              </a:rPr>
              <a:t>x</a:t>
            </a:r>
            <a:endParaRPr lang="it-IT" sz="3900" i="1" dirty="0"/>
          </a:p>
          <a:p>
            <a:pPr lvl="1">
              <a:buFont typeface="Courier New" panose="02070309020205020404" pitchFamily="49" charset="0"/>
              <a:buChar char="o"/>
            </a:pPr>
            <a:endParaRPr lang="it-IT" sz="3900" dirty="0"/>
          </a:p>
          <a:p>
            <a:pPr algn="l"/>
            <a:endParaRPr lang="it-IT" sz="2800" b="1" dirty="0"/>
          </a:p>
          <a:p>
            <a:pPr algn="l"/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231E21-EDAF-D16B-6A77-47FAD4F2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43" y="3414514"/>
            <a:ext cx="4421714" cy="5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66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SWAM_Meoni_Corsinovi</Template>
  <TotalTime>13915</TotalTime>
  <Words>599</Words>
  <Application>Microsoft Office PowerPoint</Application>
  <PresentationFormat>Presentazione su schermo (4:3)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CMMI12</vt:lpstr>
      <vt:lpstr>CMR12</vt:lpstr>
      <vt:lpstr>Courier New</vt:lpstr>
      <vt:lpstr>F29</vt:lpstr>
      <vt:lpstr>F33</vt:lpstr>
      <vt:lpstr>Tema di Office</vt:lpstr>
      <vt:lpstr>Presentazione standard di PowerPoint</vt:lpstr>
      <vt:lpstr> Obiettivo dell’elaborato</vt:lpstr>
      <vt:lpstr> Mean Shift</vt:lpstr>
      <vt:lpstr>Mean Shift</vt:lpstr>
      <vt:lpstr>Presentazione standard di PowerPoint</vt:lpstr>
      <vt:lpstr> Versione sequenziale C++</vt:lpstr>
      <vt:lpstr>Open Mp</vt:lpstr>
      <vt:lpstr>CUDA</vt:lpstr>
      <vt:lpstr>CUDA</vt:lpstr>
      <vt:lpstr>Presentazione standard di PowerPoint</vt:lpstr>
      <vt:lpstr>Test</vt:lpstr>
      <vt:lpstr>Test</vt:lpstr>
      <vt:lpstr>Test - OpenMP</vt:lpstr>
      <vt:lpstr>Test – OpenMP</vt:lpstr>
      <vt:lpstr>Test - CUDA</vt:lpstr>
      <vt:lpstr>Test - CUDA</vt:lpstr>
      <vt:lpstr>Presentazione standard di PowerPoint</vt:lpstr>
      <vt:lpstr>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Corsinovi</dc:creator>
  <cp:lastModifiedBy>Alessio Corsinovi</cp:lastModifiedBy>
  <cp:revision>54</cp:revision>
  <dcterms:created xsi:type="dcterms:W3CDTF">2022-11-24T13:37:18Z</dcterms:created>
  <dcterms:modified xsi:type="dcterms:W3CDTF">2024-01-08T14:40:46Z</dcterms:modified>
</cp:coreProperties>
</file>