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4" r:id="rId6"/>
    <p:sldId id="261" r:id="rId7"/>
    <p:sldId id="262" r:id="rId8"/>
    <p:sldId id="267" r:id="rId9"/>
    <p:sldId id="269" r:id="rId10"/>
    <p:sldId id="271" r:id="rId11"/>
    <p:sldId id="272" r:id="rId12"/>
    <p:sldId id="274" r:id="rId13"/>
    <p:sldId id="275" r:id="rId14"/>
    <p:sldId id="276" r:id="rId15"/>
    <p:sldId id="270" r:id="rId16"/>
    <p:sldId id="258" r:id="rId1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>
      <p:cViewPr varScale="1">
        <p:scale>
          <a:sx n="52" d="100"/>
          <a:sy n="52" d="100"/>
        </p:scale>
        <p:origin x="87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28F7D-A72E-465D-B1BA-36A38BD4BF42}" type="datetimeFigureOut">
              <a:rPr lang="en-KE" smtClean="0"/>
              <a:t>01/01/2024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ED038-30A5-4BB6-8E6D-76B412DF9B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6799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D038-30A5-4BB6-8E6D-76B412DF9BB7}" type="slidenum">
              <a:rPr lang="en-KE" smtClean="0"/>
              <a:t>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7219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D038-30A5-4BB6-8E6D-76B412DF9BB7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28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CEB6-A529-46AF-B4E4-5A8E2C31DCE3}" type="datetime1">
              <a:rPr lang="en-US" smtClean="0"/>
              <a:t>01-Jan-24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146404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2ED0-A7F3-447C-A9BE-972AB9D69799}" type="datetime1">
              <a:rPr lang="en-US" smtClean="0"/>
              <a:t>01-Jan-24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146404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48DA-6A60-4417-A45D-74677574D9B6}" type="datetime1">
              <a:rPr lang="en-US" smtClean="0"/>
              <a:t>01-Jan-24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146404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BA452-F9EE-4745-80A4-8D3B603312F8}" type="datetime1">
              <a:rPr lang="en-US" smtClean="0"/>
              <a:t>01-Jan-24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08817"/>
            <a:ext cx="4835182" cy="4835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84661" y="0"/>
            <a:ext cx="5071745" cy="5071745"/>
          </a:xfrm>
          <a:custGeom>
            <a:avLst/>
            <a:gdLst/>
            <a:ahLst/>
            <a:cxnLst/>
            <a:rect l="l" t="t" r="r" b="b"/>
            <a:pathLst>
              <a:path w="5071744" h="5071745">
                <a:moveTo>
                  <a:pt x="5071338" y="0"/>
                </a:moveTo>
                <a:lnTo>
                  <a:pt x="0" y="0"/>
                </a:lnTo>
                <a:lnTo>
                  <a:pt x="5071338" y="5071338"/>
                </a:lnTo>
                <a:lnTo>
                  <a:pt x="5071338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84649" y="0"/>
            <a:ext cx="5071351" cy="5071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0219" y="6579679"/>
            <a:ext cx="920305" cy="7424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227428" y="7258977"/>
            <a:ext cx="522605" cy="205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951205" y="7258977"/>
            <a:ext cx="1586102" cy="3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DF87-127B-41AA-BC17-F1F2F5863174}" type="datetime1">
              <a:rPr lang="en-US" smtClean="0"/>
              <a:t>01-Jan-24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2738" y="2301400"/>
            <a:ext cx="6070523" cy="110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rgbClr val="146404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8798-B058-413C-97DB-C53C5BD8FE72}" type="datetime1">
              <a:rPr lang="en-US" smtClean="0"/>
              <a:t>01-Jan-24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download/pdf/145233488.pdf" TargetMode="External"/><Relationship Id="rId2" Type="http://schemas.openxmlformats.org/officeDocument/2006/relationships/hyperlink" Target="https://www.sciencedirect.com/science/article/pii/S13640321220061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209044792100320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kut.ac.ke/" TargetMode="External"/><Relationship Id="rId5" Type="http://schemas.openxmlformats.org/officeDocument/2006/relationships/hyperlink" Target="mailto:vc@dkut.ac.ke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540000">
            <a:off x="13261412" y="7410097"/>
            <a:ext cx="71349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 rot="480000">
            <a:off x="13295513" y="7415385"/>
            <a:ext cx="68170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65" dirty="0">
                <a:solidFill>
                  <a:srgbClr val="F40000"/>
                </a:solidFill>
                <a:latin typeface="Arial"/>
                <a:cs typeface="Arial"/>
              </a:rPr>
              <a:t>E</a:t>
            </a:r>
            <a:endParaRPr sz="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420000">
            <a:off x="13326556" y="7420167"/>
            <a:ext cx="71349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360000">
            <a:off x="13367890" y="7426502"/>
            <a:ext cx="92775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80" dirty="0">
                <a:solidFill>
                  <a:srgbClr val="F40000"/>
                </a:solidFill>
                <a:latin typeface="Arial"/>
                <a:cs typeface="Arial"/>
              </a:rPr>
              <a:t>A</a:t>
            </a: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N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300000">
            <a:off x="13445888" y="7433376"/>
            <a:ext cx="69077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65" dirty="0">
                <a:solidFill>
                  <a:srgbClr val="F40000"/>
                </a:solidFill>
                <a:latin typeface="Arial"/>
                <a:cs typeface="Arial"/>
              </a:rPr>
              <a:t>K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40000">
            <a:off x="13484233" y="7437162"/>
            <a:ext cx="88047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5" dirty="0">
                <a:solidFill>
                  <a:srgbClr val="F40000"/>
                </a:solidFill>
                <a:latin typeface="Arial"/>
                <a:cs typeface="Arial"/>
              </a:rPr>
              <a:t>I</a:t>
            </a:r>
            <a:r>
              <a:rPr sz="450" b="1" spc="-10" dirty="0">
                <a:solidFill>
                  <a:srgbClr val="F40000"/>
                </a:solidFill>
                <a:latin typeface="Arial"/>
                <a:cs typeface="Arial"/>
              </a:rPr>
              <a:t>M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180000">
            <a:off x="13546733" y="7441203"/>
            <a:ext cx="85762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95" dirty="0">
                <a:solidFill>
                  <a:srgbClr val="F40000"/>
                </a:solidFill>
                <a:latin typeface="Arial"/>
                <a:cs typeface="Arial"/>
              </a:rPr>
              <a:t>A</a:t>
            </a: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13605429" y="7444060"/>
            <a:ext cx="81371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H</a:t>
            </a:r>
            <a:r>
              <a:rPr sz="450" b="1" spc="5" dirty="0">
                <a:solidFill>
                  <a:srgbClr val="F40000"/>
                </a:solidFill>
                <a:latin typeface="Arial"/>
                <a:cs typeface="Arial"/>
              </a:rPr>
              <a:t>I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60000">
            <a:off x="13676405" y="7446699"/>
            <a:ext cx="95701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45" dirty="0">
                <a:solidFill>
                  <a:srgbClr val="F40000"/>
                </a:solidFill>
                <a:latin typeface="Arial"/>
                <a:cs typeface="Arial"/>
              </a:rPr>
              <a:t>U</a:t>
            </a: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N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97559" y="7428031"/>
            <a:ext cx="143510" cy="97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-70" dirty="0">
                <a:solidFill>
                  <a:srgbClr val="F40000"/>
                </a:solidFill>
                <a:latin typeface="Arial"/>
                <a:cs typeface="Arial"/>
              </a:rPr>
              <a:t>E</a:t>
            </a: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R</a:t>
            </a:r>
            <a:r>
              <a:rPr sz="450" b="1" spc="-50" dirty="0">
                <a:solidFill>
                  <a:srgbClr val="F40000"/>
                </a:solidFill>
                <a:latin typeface="Arial"/>
                <a:cs typeface="Arial"/>
              </a:rPr>
              <a:t>S</a:t>
            </a:r>
            <a:r>
              <a:rPr sz="450" b="1" spc="5" dirty="0">
                <a:solidFill>
                  <a:srgbClr val="F40000"/>
                </a:solidFill>
                <a:latin typeface="Arial"/>
                <a:cs typeface="Arial"/>
              </a:rPr>
              <a:t>I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47363" y="7427681"/>
            <a:ext cx="223520" cy="100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-20" dirty="0">
                <a:solidFill>
                  <a:srgbClr val="F40000"/>
                </a:solidFill>
                <a:latin typeface="Arial"/>
                <a:cs typeface="Arial"/>
              </a:rPr>
              <a:t>IV</a:t>
            </a:r>
            <a:r>
              <a:rPr sz="450" b="1" spc="65" dirty="0">
                <a:solidFill>
                  <a:srgbClr val="F40000"/>
                </a:solidFill>
                <a:latin typeface="Arial"/>
                <a:cs typeface="Arial"/>
              </a:rPr>
              <a:t> </a:t>
            </a: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1540000">
            <a:off x="13947834" y="7446781"/>
            <a:ext cx="104823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Y</a:t>
            </a:r>
            <a:r>
              <a:rPr sz="450" b="1" spc="-15" dirty="0">
                <a:solidFill>
                  <a:srgbClr val="F40000"/>
                </a:solidFill>
                <a:latin typeface="Arial"/>
                <a:cs typeface="Arial"/>
              </a:rPr>
              <a:t> </a:t>
            </a:r>
            <a:r>
              <a:rPr sz="450" b="1" spc="-65" dirty="0">
                <a:solidFill>
                  <a:srgbClr val="F40000"/>
                </a:solidFill>
                <a:latin typeface="Arial"/>
                <a:cs typeface="Arial"/>
              </a:rPr>
              <a:t>O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480000">
            <a:off x="14031661" y="7444074"/>
            <a:ext cx="97188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F</a:t>
            </a:r>
            <a:r>
              <a:rPr sz="450" b="1" spc="-15" dirty="0">
                <a:solidFill>
                  <a:srgbClr val="F40000"/>
                </a:solidFill>
                <a:latin typeface="Arial"/>
                <a:cs typeface="Arial"/>
              </a:rPr>
              <a:t> </a:t>
            </a: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21420000">
            <a:off x="14104876" y="7440493"/>
            <a:ext cx="88047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75" dirty="0">
                <a:solidFill>
                  <a:srgbClr val="F40000"/>
                </a:solidFill>
                <a:latin typeface="Arial"/>
                <a:cs typeface="Arial"/>
              </a:rPr>
              <a:t>E</a:t>
            </a:r>
            <a:r>
              <a:rPr sz="450" b="1" spc="-65" dirty="0">
                <a:solidFill>
                  <a:srgbClr val="F40000"/>
                </a:solidFill>
                <a:latin typeface="Arial"/>
                <a:cs typeface="Arial"/>
              </a:rPr>
              <a:t>C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21360000">
            <a:off x="14162908" y="7437184"/>
            <a:ext cx="71012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H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21300000">
            <a:off x="14205470" y="7432257"/>
            <a:ext cx="95701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45" dirty="0">
                <a:solidFill>
                  <a:srgbClr val="F40000"/>
                </a:solidFill>
                <a:latin typeface="Arial"/>
                <a:cs typeface="Arial"/>
              </a:rPr>
              <a:t>N</a:t>
            </a:r>
            <a:r>
              <a:rPr sz="450" b="1" spc="-65" dirty="0">
                <a:solidFill>
                  <a:srgbClr val="F40000"/>
                </a:solidFill>
                <a:latin typeface="Arial"/>
                <a:cs typeface="Arial"/>
              </a:rPr>
              <a:t>O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21240000">
            <a:off x="14270109" y="7427023"/>
            <a:ext cx="67876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L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21180000">
            <a:off x="14301096" y="7422917"/>
            <a:ext cx="71349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65" dirty="0">
                <a:solidFill>
                  <a:srgbClr val="F40000"/>
                </a:solidFill>
                <a:latin typeface="Arial"/>
                <a:cs typeface="Arial"/>
              </a:rPr>
              <a:t>O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21120000">
            <a:off x="14336672" y="7417744"/>
            <a:ext cx="71349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65" dirty="0">
                <a:solidFill>
                  <a:srgbClr val="F40000"/>
                </a:solidFill>
                <a:latin typeface="Arial"/>
                <a:cs typeface="Arial"/>
              </a:rPr>
              <a:t>G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21000000">
            <a:off x="14371931" y="7412059"/>
            <a:ext cx="69389" cy="6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5"/>
              </a:lnSpc>
            </a:pP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Y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20867" y="7795789"/>
            <a:ext cx="3460750" cy="70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5025" marR="5080" indent="-822960">
              <a:lnSpc>
                <a:spcPct val="101000"/>
              </a:lnSpc>
              <a:spcBef>
                <a:spcPts val="95"/>
              </a:spcBef>
            </a:pPr>
            <a:r>
              <a:rPr sz="2200" b="1" spc="10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Dedan Kimathi</a:t>
            </a:r>
            <a:r>
              <a:rPr sz="2200" b="1" spc="-65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 </a:t>
            </a:r>
            <a:r>
              <a:rPr sz="2200" b="1" spc="10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University  </a:t>
            </a:r>
            <a:r>
              <a:rPr sz="2200" b="1" spc="5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of</a:t>
            </a:r>
            <a:r>
              <a:rPr lang="en-US" sz="2200" b="1" spc="5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 </a:t>
            </a:r>
            <a:r>
              <a:rPr sz="2200" b="1" spc="5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Technology</a:t>
            </a:r>
            <a:endParaRPr sz="2200" dirty="0">
              <a:latin typeface="Book Antiqua" panose="02040602050305030304" pitchFamily="18" charset="0"/>
              <a:cs typeface="Palladio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9999" y="914400"/>
            <a:ext cx="10058401" cy="2291397"/>
          </a:xfrm>
          <a:prstGeom prst="rect">
            <a:avLst/>
          </a:prstGeom>
        </p:spPr>
        <p:txBody>
          <a:bodyPr vert="horz" wrap="square" lIns="0" tIns="236855" rIns="0" bIns="0" rtlCol="0">
            <a:spAutoFit/>
          </a:bodyPr>
          <a:lstStyle/>
          <a:p>
            <a:pPr marL="12700" marR="5080">
              <a:lnSpc>
                <a:spcPts val="8400"/>
              </a:lnSpc>
              <a:spcBef>
                <a:spcPts val="1865"/>
              </a:spcBef>
              <a:tabLst>
                <a:tab pos="5221605" algn="l"/>
              </a:tabLst>
            </a:pPr>
            <a:r>
              <a:rPr lang="en-US" sz="4800" b="1" spc="20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THE SMART EV WIRELESS CHARGING SYSTEM</a:t>
            </a:r>
            <a:endParaRPr sz="4800" dirty="0">
              <a:latin typeface="Book Antiqua" panose="02040602050305030304" pitchFamily="18" charset="0"/>
              <a:cs typeface="Palladio Ural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5702302"/>
            <a:ext cx="3441700" cy="3441700"/>
          </a:xfrm>
          <a:custGeom>
            <a:avLst/>
            <a:gdLst/>
            <a:ahLst/>
            <a:cxnLst/>
            <a:rect l="l" t="t" r="r" b="b"/>
            <a:pathLst>
              <a:path w="3441700" h="3441700">
                <a:moveTo>
                  <a:pt x="0" y="0"/>
                </a:moveTo>
                <a:lnTo>
                  <a:pt x="0" y="3441700"/>
                </a:lnTo>
                <a:lnTo>
                  <a:pt x="3441700" y="3441700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5D79DE1-2102-4D96-AC7C-8D69A24D5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8404"/>
              </p:ext>
            </p:extLst>
          </p:nvPr>
        </p:nvGraphicFramePr>
        <p:xfrm>
          <a:off x="1307547" y="3886200"/>
          <a:ext cx="10469866" cy="2194847"/>
        </p:xfrm>
        <a:graphic>
          <a:graphicData uri="http://schemas.openxmlformats.org/drawingml/2006/table">
            <a:tbl>
              <a:tblPr firstRow="1" firstCol="1" bandRow="1"/>
              <a:tblGrid>
                <a:gridCol w="4280535">
                  <a:extLst>
                    <a:ext uri="{9D8B030D-6E8A-4147-A177-3AD203B41FA5}">
                      <a16:colId xmlns:a16="http://schemas.microsoft.com/office/drawing/2014/main" val="656686517"/>
                    </a:ext>
                  </a:extLst>
                </a:gridCol>
                <a:gridCol w="6189331">
                  <a:extLst>
                    <a:ext uri="{9D8B030D-6E8A-4147-A177-3AD203B41FA5}">
                      <a16:colId xmlns:a16="http://schemas.microsoft.com/office/drawing/2014/main" val="3660660003"/>
                    </a:ext>
                  </a:extLst>
                </a:gridCol>
              </a:tblGrid>
              <a:tr h="4202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Registration No.</a:t>
                      </a:r>
                      <a:endParaRPr lang="en-KE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KE" sz="2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201334"/>
                  </a:ext>
                </a:extLst>
              </a:tr>
              <a:tr h="5806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E021-01-0694/2019</a:t>
                      </a:r>
                      <a:endParaRPr lang="en-KE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Eric Mulwa</a:t>
                      </a:r>
                      <a:endParaRPr lang="en-KE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421051"/>
                  </a:ext>
                </a:extLst>
              </a:tr>
              <a:tr h="5599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E021-01-0716/2019</a:t>
                      </a:r>
                      <a:endParaRPr lang="en-KE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Esther </a:t>
                      </a:r>
                      <a:r>
                        <a:rPr lang="en-US" sz="2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Mukite</a:t>
                      </a:r>
                      <a:endParaRPr lang="en-KE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732723"/>
                  </a:ext>
                </a:extLst>
              </a:tr>
              <a:tr h="5599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E021-01-0693/2019</a:t>
                      </a:r>
                      <a:endParaRPr lang="en-KE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 </a:t>
                      </a:r>
                      <a:r>
                        <a:rPr lang="en-US" sz="2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Ndolo</a:t>
                      </a:r>
                      <a:endParaRPr lang="en-KE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477748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27F903B-4E13-4AA9-865F-BCE5EC2FA41D}"/>
              </a:ext>
            </a:extLst>
          </p:cNvPr>
          <p:cNvSpPr txBox="1"/>
          <p:nvPr/>
        </p:nvSpPr>
        <p:spPr>
          <a:xfrm>
            <a:off x="1369714" y="6528020"/>
            <a:ext cx="8130208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Supervisor: Dr. Agnes Wangai</a:t>
            </a:r>
            <a:endParaRPr lang="en-KE" sz="2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7BAA3-3625-4884-99A3-5F2582C4AA30}"/>
              </a:ext>
            </a:extLst>
          </p:cNvPr>
          <p:cNvSpPr txBox="1"/>
          <p:nvPr/>
        </p:nvSpPr>
        <p:spPr>
          <a:xfrm>
            <a:off x="1369714" y="7611097"/>
            <a:ext cx="5532432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Friday, 14</a:t>
            </a:r>
            <a:r>
              <a:rPr lang="en-US" sz="2800" baseline="30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July 2023</a:t>
            </a:r>
            <a:endParaRPr lang="en-KE" sz="2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A2BB793-3121-D9ED-EE21-4F22239EA1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93811" y="993961"/>
            <a:ext cx="6516080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dirty="0">
                <a:latin typeface="Book Antiqua" panose="02040602050305030304" pitchFamily="18" charset="0"/>
              </a:rPr>
              <a:t>Results and Discussions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" y="1707274"/>
            <a:ext cx="13423981" cy="145656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16640E-2CE1-A6E0-6762-512C29409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54" y="2209800"/>
            <a:ext cx="12361616" cy="645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03383-55B8-494A-3481-D01C783C9D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93811" y="993961"/>
            <a:ext cx="6516080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dirty="0">
                <a:latin typeface="Book Antiqua" panose="02040602050305030304" pitchFamily="18" charset="0"/>
              </a:rPr>
              <a:t>Results and Discussions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" y="1707274"/>
            <a:ext cx="13423981" cy="145656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2DD69-2A79-777D-E5A6-08D5CC98F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37" y="2286000"/>
            <a:ext cx="13484628" cy="60752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7084B-3B94-834E-1788-BCFAD775F5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93811" y="993961"/>
            <a:ext cx="6516080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dirty="0">
                <a:latin typeface="Book Antiqua" panose="02040602050305030304" pitchFamily="18" charset="0"/>
              </a:rPr>
              <a:t>Results and Discussions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" y="1707274"/>
            <a:ext cx="13423981" cy="145656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DEB0A0-62C8-D73D-A604-6EC85FF87E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" b="25085"/>
          <a:stretch/>
        </p:blipFill>
        <p:spPr bwMode="auto">
          <a:xfrm>
            <a:off x="1913415" y="2209800"/>
            <a:ext cx="12081985" cy="6370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2E6598-78DB-B1F0-ECE6-7313408EFE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93376" y="963787"/>
            <a:ext cx="3293547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dirty="0">
                <a:latin typeface="Book Antiqua" panose="02040602050305030304" pitchFamily="18" charset="0"/>
              </a:rPr>
              <a:t>Conclusions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" y="1707274"/>
            <a:ext cx="13423981" cy="145656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0EDF1BA2-F2C6-0362-CC69-48E063CB9D48}"/>
              </a:ext>
            </a:extLst>
          </p:cNvPr>
          <p:cNvSpPr txBox="1"/>
          <p:nvPr/>
        </p:nvSpPr>
        <p:spPr>
          <a:xfrm>
            <a:off x="1771650" y="3082485"/>
            <a:ext cx="12137000" cy="2547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ook Antiqua" panose="02040602050305030304" pitchFamily="18" charset="0"/>
                <a:ea typeface="Arial" panose="020B0604020202020204" pitchFamily="34" charset="0"/>
              </a:rPr>
              <a:t>The proposed SevWCS Prototype was successfully realized with the main and the specific objectives achieved.</a:t>
            </a: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ook Antiqua" panose="02040602050305030304" pitchFamily="18" charset="0"/>
                <a:ea typeface="Arial" panose="020B0604020202020204" pitchFamily="34" charset="0"/>
              </a:rPr>
              <a:t>The efficiency of the prototype was 55% which can be improved with better transceiver coils and constant power supply</a:t>
            </a:r>
            <a:endParaRPr lang="en-US" sz="2800" spc="-5" dirty="0">
              <a:latin typeface="Book Antiqua" panose="02040602050305030304" pitchFamily="18" charset="0"/>
              <a:cs typeface="Palladio Uralic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45C20-04AD-8F02-E37A-0033D51801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08088" y="907804"/>
            <a:ext cx="4864123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dirty="0">
                <a:latin typeface="Book Antiqua" panose="02040602050305030304" pitchFamily="18" charset="0"/>
              </a:rPr>
              <a:t>Recommendations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" y="1707274"/>
            <a:ext cx="13423981" cy="145656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0EDF1BA2-F2C6-0362-CC69-48E063CB9D48}"/>
              </a:ext>
            </a:extLst>
          </p:cNvPr>
          <p:cNvSpPr txBox="1"/>
          <p:nvPr/>
        </p:nvSpPr>
        <p:spPr>
          <a:xfrm>
            <a:off x="1771650" y="3082485"/>
            <a:ext cx="12137000" cy="3852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ook Antiqua" panose="02040602050305030304" pitchFamily="18" charset="0"/>
                <a:ea typeface="Arial" panose="020B0604020202020204" pitchFamily="34" charset="0"/>
              </a:rPr>
              <a:t>Implementing reinforcement learning and deep learning algorithms to reduce misalignment errors.</a:t>
            </a:r>
            <a:endParaRPr lang="en-US" sz="2800" dirty="0">
              <a:latin typeface="Book Antiqua" panose="02040602050305030304" pitchFamily="18" charset="0"/>
              <a:ea typeface="Arial" panose="020B0604020202020204" pitchFamily="34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ook Antiqua" panose="020406020503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Employing quantum computing methods for better power transmission with more precision and speed.</a:t>
            </a: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ook Antiqua" panose="020406020503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More consideration and study must be given to enhancing shielding, in order to promote health and safety.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54066-FBDE-11D2-840A-FADDF8A8AA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19757" y="1184798"/>
            <a:ext cx="3637043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spc="5" dirty="0">
                <a:latin typeface="Book Antiqua" panose="02040602050305030304" pitchFamily="18" charset="0"/>
              </a:rPr>
              <a:t>References 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2144929"/>
            <a:ext cx="13362940" cy="142240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BF0681F2-23F1-9450-DD9A-54E2726A9757}"/>
              </a:ext>
            </a:extLst>
          </p:cNvPr>
          <p:cNvSpPr txBox="1"/>
          <p:nvPr/>
        </p:nvSpPr>
        <p:spPr>
          <a:xfrm>
            <a:off x="917575" y="2287169"/>
            <a:ext cx="12931140" cy="642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Amjad, M., Farooq-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-Azam, M., Ni, Q., Dong, M., &amp; Ansari, E. A. (2022). Wireless charging systems for electric vehicles.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Renewable and Sustainable Energy Reviews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167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112730. </a:t>
            </a:r>
            <a:r>
              <a:rPr lang="en-US" sz="24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https://www.sciencedirect.com/science/article/pii/S1364032122006190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[2]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Bertoluzzo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 Power Transfer for Electric Vehicle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(Doctoral dissertation, University of Padova, Italy). </a:t>
            </a:r>
            <a:r>
              <a:rPr lang="en-US" sz="24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https://core.ac.uk/download/pdf/145233488.pdf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[3] Mohamed, N.,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Aymen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F.,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Alqarni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M.,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Turky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R. A.,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Alamri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B., Ali, Z. M., &amp; Aleem, S. H. A. (2022). A new wireless charging system for electric vehicles using two receiver coils.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Ain Shams Engineering Journal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13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(2), 101569. </a:t>
            </a:r>
            <a:r>
              <a:rPr lang="en-US" sz="24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https://www.sciencedirect.com/science/article/pii/S2090447921003208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B03C2-99AC-C68B-2DD2-265B80D027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83" y="13970"/>
            <a:ext cx="5071745" cy="5071745"/>
          </a:xfrm>
          <a:custGeom>
            <a:avLst/>
            <a:gdLst/>
            <a:ahLst/>
            <a:cxnLst/>
            <a:rect l="l" t="t" r="r" b="b"/>
            <a:pathLst>
              <a:path w="5071745" h="5071745">
                <a:moveTo>
                  <a:pt x="5071338" y="0"/>
                </a:moveTo>
                <a:lnTo>
                  <a:pt x="0" y="0"/>
                </a:lnTo>
                <a:lnTo>
                  <a:pt x="0" y="5071351"/>
                </a:lnTo>
                <a:lnTo>
                  <a:pt x="5071338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30809" y="5718835"/>
            <a:ext cx="3425190" cy="3425190"/>
          </a:xfrm>
          <a:custGeom>
            <a:avLst/>
            <a:gdLst/>
            <a:ahLst/>
            <a:cxnLst/>
            <a:rect l="l" t="t" r="r" b="b"/>
            <a:pathLst>
              <a:path w="3425190" h="3425190">
                <a:moveTo>
                  <a:pt x="3425151" y="0"/>
                </a:moveTo>
                <a:lnTo>
                  <a:pt x="0" y="3425164"/>
                </a:lnTo>
                <a:lnTo>
                  <a:pt x="3425151" y="3425164"/>
                </a:lnTo>
                <a:lnTo>
                  <a:pt x="3425151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25"/>
              </a:spcBef>
            </a:pPr>
            <a:r>
              <a:rPr spc="15" dirty="0">
                <a:latin typeface="Book Antiqua" panose="02040602050305030304" pitchFamily="18" charset="0"/>
              </a:rPr>
              <a:t>THANK</a:t>
            </a:r>
            <a:r>
              <a:rPr spc="-80" dirty="0">
                <a:latin typeface="Book Antiqua" panose="02040602050305030304" pitchFamily="18" charset="0"/>
              </a:rPr>
              <a:t> </a:t>
            </a:r>
            <a:r>
              <a:rPr spc="15" dirty="0">
                <a:latin typeface="Book Antiqua" panose="02040602050305030304" pitchFamily="18" charset="0"/>
              </a:rPr>
              <a:t>YOU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312945" y="4728133"/>
            <a:ext cx="1812289" cy="993140"/>
            <a:chOff x="4312945" y="4728133"/>
            <a:chExt cx="1812289" cy="993140"/>
          </a:xfrm>
        </p:grpSpPr>
        <p:sp>
          <p:nvSpPr>
            <p:cNvPr id="9" name="object 9"/>
            <p:cNvSpPr/>
            <p:nvPr/>
          </p:nvSpPr>
          <p:spPr>
            <a:xfrm>
              <a:off x="4755159" y="4728133"/>
              <a:ext cx="926871" cy="747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98349" y="5412143"/>
              <a:ext cx="526402" cy="2070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12945" y="5412143"/>
              <a:ext cx="1597570" cy="3091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 rot="540000">
            <a:off x="4625131" y="5564315"/>
            <a:ext cx="72225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480000">
            <a:off x="4659604" y="5569681"/>
            <a:ext cx="68732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65" dirty="0">
                <a:solidFill>
                  <a:srgbClr val="F40000"/>
                </a:solidFill>
                <a:latin typeface="Arial"/>
                <a:cs typeface="Arial"/>
              </a:rPr>
              <a:t>E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420000">
            <a:off x="4690664" y="5574441"/>
            <a:ext cx="72225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360000">
            <a:off x="4732290" y="5580851"/>
            <a:ext cx="94153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70" dirty="0">
                <a:solidFill>
                  <a:srgbClr val="F40000"/>
                </a:solidFill>
                <a:latin typeface="Arial"/>
                <a:cs typeface="Arial"/>
              </a:rPr>
              <a:t>A</a:t>
            </a: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N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300000">
            <a:off x="4811053" y="5587794"/>
            <a:ext cx="69942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60" dirty="0">
                <a:solidFill>
                  <a:srgbClr val="F40000"/>
                </a:solidFill>
                <a:latin typeface="Arial"/>
                <a:cs typeface="Arial"/>
              </a:rPr>
              <a:t>K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240000">
            <a:off x="4849774" y="5591618"/>
            <a:ext cx="88945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5" dirty="0">
                <a:solidFill>
                  <a:srgbClr val="F40000"/>
                </a:solidFill>
                <a:latin typeface="Arial"/>
                <a:cs typeface="Arial"/>
              </a:rPr>
              <a:t>IM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80000">
            <a:off x="4912742" y="5595688"/>
            <a:ext cx="86660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90" dirty="0">
                <a:solidFill>
                  <a:srgbClr val="F40000"/>
                </a:solidFill>
                <a:latin typeface="Arial"/>
                <a:cs typeface="Arial"/>
              </a:rPr>
              <a:t>A</a:t>
            </a: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20000">
            <a:off x="4971840" y="5598562"/>
            <a:ext cx="81843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45" dirty="0">
                <a:solidFill>
                  <a:srgbClr val="F40000"/>
                </a:solidFill>
                <a:latin typeface="Arial"/>
                <a:cs typeface="Arial"/>
              </a:rPr>
              <a:t>H</a:t>
            </a:r>
            <a:r>
              <a:rPr sz="450" b="1" spc="5" dirty="0">
                <a:solidFill>
                  <a:srgbClr val="F40000"/>
                </a:solidFill>
                <a:latin typeface="Arial"/>
                <a:cs typeface="Arial"/>
              </a:rPr>
              <a:t>I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60000">
            <a:off x="5043274" y="5601234"/>
            <a:ext cx="96595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45" dirty="0">
                <a:solidFill>
                  <a:srgbClr val="F40000"/>
                </a:solidFill>
                <a:latin typeface="Arial"/>
                <a:cs typeface="Arial"/>
              </a:rPr>
              <a:t>U</a:t>
            </a: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N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5546" y="5582519"/>
            <a:ext cx="14414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-70" dirty="0">
                <a:solidFill>
                  <a:srgbClr val="F40000"/>
                </a:solidFill>
                <a:latin typeface="Arial"/>
                <a:cs typeface="Arial"/>
              </a:rPr>
              <a:t>E</a:t>
            </a: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RS</a:t>
            </a:r>
            <a:r>
              <a:rPr sz="450" b="1" spc="5" dirty="0">
                <a:solidFill>
                  <a:srgbClr val="F40000"/>
                </a:solidFill>
                <a:latin typeface="Arial"/>
                <a:cs typeface="Arial"/>
              </a:rPr>
              <a:t>I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4956" y="5582148"/>
            <a:ext cx="225425" cy="101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-20" dirty="0">
                <a:solidFill>
                  <a:srgbClr val="F40000"/>
                </a:solidFill>
                <a:latin typeface="Arial"/>
                <a:cs typeface="Arial"/>
              </a:rPr>
              <a:t>IV</a:t>
            </a:r>
            <a:r>
              <a:rPr sz="450" b="1" spc="75" dirty="0">
                <a:solidFill>
                  <a:srgbClr val="F40000"/>
                </a:solidFill>
                <a:latin typeface="Arial"/>
                <a:cs typeface="Arial"/>
              </a:rPr>
              <a:t> </a:t>
            </a: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21540000">
            <a:off x="5316619" y="5601314"/>
            <a:ext cx="105707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Y</a:t>
            </a:r>
            <a:r>
              <a:rPr sz="450" b="1" spc="-15" dirty="0">
                <a:solidFill>
                  <a:srgbClr val="F40000"/>
                </a:solidFill>
                <a:latin typeface="Arial"/>
                <a:cs typeface="Arial"/>
              </a:rPr>
              <a:t> </a:t>
            </a:r>
            <a:r>
              <a:rPr sz="450" b="1" spc="-60" dirty="0">
                <a:solidFill>
                  <a:srgbClr val="F40000"/>
                </a:solidFill>
                <a:latin typeface="Arial"/>
                <a:cs typeface="Arial"/>
              </a:rPr>
              <a:t>O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1480000">
            <a:off x="5401100" y="5598580"/>
            <a:ext cx="98080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F</a:t>
            </a:r>
            <a:r>
              <a:rPr sz="450" b="1" spc="-15" dirty="0">
                <a:solidFill>
                  <a:srgbClr val="F40000"/>
                </a:solidFill>
                <a:latin typeface="Arial"/>
                <a:cs typeface="Arial"/>
              </a:rPr>
              <a:t> </a:t>
            </a: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21420000">
            <a:off x="5474933" y="5594999"/>
            <a:ext cx="88945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75" dirty="0">
                <a:solidFill>
                  <a:srgbClr val="F40000"/>
                </a:solidFill>
                <a:latin typeface="Arial"/>
                <a:cs typeface="Arial"/>
              </a:rPr>
              <a:t>E</a:t>
            </a:r>
            <a:r>
              <a:rPr sz="450" b="1" spc="-60" dirty="0">
                <a:solidFill>
                  <a:srgbClr val="F40000"/>
                </a:solidFill>
                <a:latin typeface="Arial"/>
                <a:cs typeface="Arial"/>
              </a:rPr>
              <a:t>C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1360000">
            <a:off x="5533311" y="5591653"/>
            <a:ext cx="71886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H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21300000">
            <a:off x="5576232" y="5586686"/>
            <a:ext cx="96595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45" dirty="0">
                <a:solidFill>
                  <a:srgbClr val="F40000"/>
                </a:solidFill>
                <a:latin typeface="Arial"/>
                <a:cs typeface="Arial"/>
              </a:rPr>
              <a:t>N</a:t>
            </a:r>
            <a:r>
              <a:rPr sz="450" b="1" spc="-60" dirty="0">
                <a:solidFill>
                  <a:srgbClr val="F40000"/>
                </a:solidFill>
                <a:latin typeface="Arial"/>
                <a:cs typeface="Arial"/>
              </a:rPr>
              <a:t>O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21240000">
            <a:off x="5641291" y="5581402"/>
            <a:ext cx="68732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40" dirty="0">
                <a:solidFill>
                  <a:srgbClr val="F40000"/>
                </a:solidFill>
                <a:latin typeface="Arial"/>
                <a:cs typeface="Arial"/>
              </a:rPr>
              <a:t>L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21180000">
            <a:off x="5672330" y="5577266"/>
            <a:ext cx="71886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60" dirty="0">
                <a:solidFill>
                  <a:srgbClr val="F40000"/>
                </a:solidFill>
                <a:latin typeface="Arial"/>
                <a:cs typeface="Arial"/>
              </a:rPr>
              <a:t>O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21120000">
            <a:off x="5708409" y="5572041"/>
            <a:ext cx="72225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60" dirty="0">
                <a:solidFill>
                  <a:srgbClr val="F40000"/>
                </a:solidFill>
                <a:latin typeface="Arial"/>
                <a:cs typeface="Arial"/>
              </a:rPr>
              <a:t>G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21000000">
            <a:off x="5743762" y="5566317"/>
            <a:ext cx="69942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50" b="1" spc="-35" dirty="0">
                <a:solidFill>
                  <a:srgbClr val="F40000"/>
                </a:solidFill>
                <a:latin typeface="Arial"/>
                <a:cs typeface="Arial"/>
              </a:rPr>
              <a:t>Y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6853" y="5952902"/>
            <a:ext cx="3485515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1375" marR="5080" indent="-829310">
              <a:lnSpc>
                <a:spcPct val="101800"/>
              </a:lnSpc>
              <a:spcBef>
                <a:spcPts val="90"/>
              </a:spcBef>
            </a:pPr>
            <a:r>
              <a:rPr sz="2200" b="1" spc="20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Dedan Kimathi</a:t>
            </a:r>
            <a:r>
              <a:rPr sz="2200" b="1" spc="-50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 </a:t>
            </a:r>
            <a:r>
              <a:rPr sz="2200" b="1" spc="15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University  of</a:t>
            </a:r>
            <a:r>
              <a:rPr lang="en-US" sz="2200" b="1" spc="15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 </a:t>
            </a:r>
            <a:r>
              <a:rPr sz="2200" b="1" spc="15" dirty="0">
                <a:solidFill>
                  <a:srgbClr val="146404"/>
                </a:solidFill>
                <a:latin typeface="Book Antiqua" panose="02040602050305030304" pitchFamily="18" charset="0"/>
                <a:cs typeface="Palladio Uralic"/>
              </a:rPr>
              <a:t>Technology</a:t>
            </a:r>
            <a:endParaRPr sz="2200" dirty="0">
              <a:latin typeface="Book Antiqua" panose="02040602050305030304" pitchFamily="18" charset="0"/>
              <a:cs typeface="Palladio Ural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76553" y="4826101"/>
            <a:ext cx="33655" cy="1762760"/>
          </a:xfrm>
          <a:custGeom>
            <a:avLst/>
            <a:gdLst/>
            <a:ahLst/>
            <a:cxnLst/>
            <a:rect l="l" t="t" r="r" b="b"/>
            <a:pathLst>
              <a:path w="33654" h="1762759">
                <a:moveTo>
                  <a:pt x="33578" y="0"/>
                </a:moveTo>
                <a:lnTo>
                  <a:pt x="0" y="0"/>
                </a:lnTo>
                <a:lnTo>
                  <a:pt x="0" y="1762709"/>
                </a:lnTo>
                <a:lnTo>
                  <a:pt x="33578" y="1762709"/>
                </a:lnTo>
                <a:lnTo>
                  <a:pt x="33578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55776" y="4718875"/>
            <a:ext cx="5302250" cy="1907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Private </a:t>
            </a:r>
            <a:r>
              <a:rPr sz="2100" i="1" spc="-5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Bag- </a:t>
            </a:r>
            <a:r>
              <a:rPr sz="2100" i="1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Dedan </a:t>
            </a:r>
            <a:r>
              <a:rPr sz="2100" i="1" spc="-5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kimathi, </a:t>
            </a:r>
            <a:r>
              <a:rPr sz="2100" i="1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Nyeri-Mweiga</a:t>
            </a:r>
            <a:r>
              <a:rPr sz="2100" i="1" spc="-60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 </a:t>
            </a:r>
            <a:r>
              <a:rPr sz="2100" i="1" spc="-5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road</a:t>
            </a:r>
            <a:endParaRPr sz="2100" dirty="0">
              <a:latin typeface="Book Antiqua" panose="02040602050305030304" pitchFamily="18" charset="0"/>
              <a:cs typeface="Palladio Uralic"/>
            </a:endParaRPr>
          </a:p>
          <a:p>
            <a:pPr marL="12700" marR="1999614">
              <a:lnSpc>
                <a:spcPct val="162700"/>
              </a:lnSpc>
            </a:pPr>
            <a:r>
              <a:rPr sz="2100" i="1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Telephone: </a:t>
            </a:r>
            <a:r>
              <a:rPr sz="2100" b="1" i="1" dirty="0">
                <a:solidFill>
                  <a:srgbClr val="757575"/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+254-061</a:t>
            </a:r>
            <a:r>
              <a:rPr sz="2100" b="1" i="1" spc="-105" dirty="0">
                <a:solidFill>
                  <a:srgbClr val="757575"/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sz="2100" b="1" i="1" dirty="0">
                <a:solidFill>
                  <a:srgbClr val="757575"/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2050000  </a:t>
            </a:r>
            <a:r>
              <a:rPr sz="2100" i="1" spc="-5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Email: </a:t>
            </a:r>
            <a:r>
              <a:rPr sz="2100" b="1" i="1" spc="-5" dirty="0">
                <a:solidFill>
                  <a:srgbClr val="757575"/>
                </a:solidFill>
                <a:latin typeface="Book Antiqua" panose="02040602050305030304" pitchFamily="18" charset="0"/>
                <a:cs typeface="TeXGyrePagella"/>
                <a:hlinkClick r:id="rId5"/>
              </a:rPr>
              <a:t>vc@dkut.ac.ke </a:t>
            </a:r>
            <a:r>
              <a:rPr sz="2100" b="1" i="1" spc="-5" dirty="0">
                <a:solidFill>
                  <a:srgbClr val="757575"/>
                </a:solidFill>
                <a:latin typeface="Book Antiqua" panose="02040602050305030304" pitchFamily="18" charset="0"/>
                <a:cs typeface="TeXGyrePagella"/>
              </a:rPr>
              <a:t> </a:t>
            </a:r>
            <a:r>
              <a:rPr sz="2100" i="1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Website:</a:t>
            </a:r>
            <a:r>
              <a:rPr sz="2100" i="1" spc="-25" dirty="0">
                <a:solidFill>
                  <a:srgbClr val="757575"/>
                </a:solidFill>
                <a:latin typeface="Book Antiqua" panose="02040602050305030304" pitchFamily="18" charset="0"/>
                <a:cs typeface="Palladio Uralic"/>
              </a:rPr>
              <a:t> </a:t>
            </a:r>
            <a:r>
              <a:rPr sz="2100" b="1" i="1" dirty="0">
                <a:solidFill>
                  <a:srgbClr val="757575"/>
                </a:solidFill>
                <a:latin typeface="Book Antiqua" panose="02040602050305030304" pitchFamily="18" charset="0"/>
                <a:cs typeface="TeXGyrePagella"/>
                <a:hlinkClick r:id="rId6"/>
              </a:rPr>
              <a:t>www.dkut.ac.ke</a:t>
            </a:r>
            <a:endParaRPr sz="2100" dirty="0">
              <a:latin typeface="Book Antiqua" panose="02040602050305030304" pitchFamily="18" charset="0"/>
              <a:cs typeface="TeXGyrePagell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78504" y="3969372"/>
            <a:ext cx="9578975" cy="0"/>
          </a:xfrm>
          <a:custGeom>
            <a:avLst/>
            <a:gdLst/>
            <a:ahLst/>
            <a:cxnLst/>
            <a:rect l="l" t="t" r="r" b="b"/>
            <a:pathLst>
              <a:path w="9578975">
                <a:moveTo>
                  <a:pt x="0" y="0"/>
                </a:moveTo>
                <a:lnTo>
                  <a:pt x="9578390" y="0"/>
                </a:lnTo>
              </a:path>
            </a:pathLst>
          </a:custGeom>
          <a:ln w="38100">
            <a:solidFill>
              <a:srgbClr val="D6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D9BB4-750E-2A09-428F-63662CF709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97806" y="1206544"/>
            <a:ext cx="806767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4250" dirty="0">
                <a:latin typeface="Book Antiqua" panose="02040602050305030304" pitchFamily="18" charset="0"/>
              </a:rPr>
              <a:t>Background of the Study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2378951"/>
            <a:ext cx="13362940" cy="142240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46250" y="2748018"/>
            <a:ext cx="8653782" cy="5187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3200" spc="-5" dirty="0">
                <a:latin typeface="Book Antiqua" panose="02040602050305030304" pitchFamily="18" charset="0"/>
                <a:cs typeface="Palladio Uralic"/>
              </a:rPr>
              <a:t>Nikola Tesla’s </a:t>
            </a:r>
            <a:r>
              <a:rPr lang="en-US" sz="3200" spc="-5" dirty="0" err="1">
                <a:latin typeface="Book Antiqua" panose="02040602050305030304" pitchFamily="18" charset="0"/>
                <a:cs typeface="Palladio Uralic"/>
              </a:rPr>
              <a:t>Wardenclyffe</a:t>
            </a:r>
            <a:r>
              <a:rPr lang="en-US" sz="3200" spc="-5" dirty="0">
                <a:latin typeface="Book Antiqua" panose="02040602050305030304" pitchFamily="18" charset="0"/>
                <a:cs typeface="Palladio Uralic"/>
              </a:rPr>
              <a:t> Tower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3200" spc="-5" dirty="0" err="1">
                <a:latin typeface="Book Antiqua" panose="02040602050305030304" pitchFamily="18" charset="0"/>
                <a:cs typeface="Palladio Uralic"/>
              </a:rPr>
              <a:t>WPT</a:t>
            </a:r>
            <a:r>
              <a:rPr lang="en-US" sz="3200" spc="-5" dirty="0">
                <a:latin typeface="Book Antiqua" panose="02040602050305030304" pitchFamily="18" charset="0"/>
                <a:cs typeface="Palladio Uralic"/>
              </a:rPr>
              <a:t> methods:</a:t>
            </a: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latin typeface="Book Antiqua" panose="02040602050305030304" pitchFamily="18" charset="0"/>
                <a:cs typeface="Palladio Uralic"/>
              </a:rPr>
              <a:t>IPT</a:t>
            </a: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latin typeface="Book Antiqua" panose="02040602050305030304" pitchFamily="18" charset="0"/>
                <a:cs typeface="Palladio Uralic"/>
              </a:rPr>
              <a:t>CPT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3200" spc="-5" dirty="0">
                <a:latin typeface="Book Antiqua" panose="02040602050305030304" pitchFamily="18" charset="0"/>
                <a:cs typeface="Palladio Uralic"/>
              </a:rPr>
              <a:t>IPT Topologies: SS, SP, PS &amp; PP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3200" spc="-5" dirty="0">
                <a:latin typeface="Book Antiqua" panose="02040602050305030304" pitchFamily="18" charset="0"/>
                <a:cs typeface="Palladio Uralic"/>
              </a:rPr>
              <a:t>Smartphone Wireless Chargers (Qi 2010)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3200" spc="-5" dirty="0" err="1">
                <a:latin typeface="Book Antiqua" panose="02040602050305030304" pitchFamily="18" charset="0"/>
                <a:cs typeface="Palladio Uralic"/>
              </a:rPr>
              <a:t>Evs</a:t>
            </a:r>
            <a:r>
              <a:rPr lang="en-US" sz="3200" spc="-5" dirty="0">
                <a:latin typeface="Book Antiqua" panose="02040602050305030304" pitchFamily="18" charset="0"/>
                <a:cs typeface="Palladio Uralic"/>
              </a:rPr>
              <a:t> Wireless Charging </a:t>
            </a:r>
            <a:r>
              <a:rPr lang="en-US" sz="3200" dirty="0"/>
              <a:t>(SAEJ2954)</a:t>
            </a:r>
            <a:endParaRPr lang="en-US" sz="3200" spc="-5" dirty="0">
              <a:latin typeface="Book Antiqua" panose="02040602050305030304" pitchFamily="18" charset="0"/>
              <a:cs typeface="Palladio Uralic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12111-4531-70A3-5980-3D578A7415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60311" y="1301127"/>
            <a:ext cx="8742668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dirty="0">
                <a:latin typeface="Book Antiqua" panose="02040602050305030304" pitchFamily="18" charset="0"/>
              </a:rPr>
              <a:t>Problem Statement &amp; Justification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2378951"/>
            <a:ext cx="13362940" cy="142240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19DE5485-23E1-2CCD-F5E3-77FA07F364CB}"/>
              </a:ext>
            </a:extLst>
          </p:cNvPr>
          <p:cNvSpPr txBox="1"/>
          <p:nvPr/>
        </p:nvSpPr>
        <p:spPr>
          <a:xfrm>
            <a:off x="1763585" y="3014239"/>
            <a:ext cx="12136120" cy="386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800" b="1" spc="-5" dirty="0">
                <a:latin typeface="Book Antiqua" panose="02040602050305030304" pitchFamily="18" charset="0"/>
                <a:cs typeface="Palladio Uralic"/>
              </a:rPr>
              <a:t>Problem: </a:t>
            </a: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Book Antiqua" panose="02040602050305030304" pitchFamily="18" charset="0"/>
                <a:cs typeface="Palladio Uralic"/>
              </a:rPr>
              <a:t>Electric vehicles Flux Linkage Power Losses, Need for automation, Wired-charging hazards and Need for convenience through technology.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800" b="1" spc="-5" dirty="0">
                <a:latin typeface="Book Antiqua" panose="02040602050305030304" pitchFamily="18" charset="0"/>
                <a:cs typeface="Palladio Uralic"/>
              </a:rPr>
              <a:t>Justification:</a:t>
            </a: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Book Antiqua" panose="02040602050305030304" pitchFamily="18" charset="0"/>
                <a:cs typeface="Palladio Uralic"/>
              </a:rPr>
              <a:t>Completely automate every aspect of self-driving EVs, provide more convenience and maintain aesthetics by reducing visual clutter.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21F4FD-717F-A9A9-EE4B-35C1408E5A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66831" y="1177925"/>
            <a:ext cx="7690169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spc="5" dirty="0">
                <a:latin typeface="Book Antiqua" panose="02040602050305030304" pitchFamily="18" charset="0"/>
              </a:rPr>
              <a:t>Objectives (Main and Specific)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2378951"/>
            <a:ext cx="13362940" cy="142240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C42A8E2B-15C3-70C8-8D0B-71274A4C26C9}"/>
              </a:ext>
            </a:extLst>
          </p:cNvPr>
          <p:cNvSpPr txBox="1"/>
          <p:nvPr/>
        </p:nvSpPr>
        <p:spPr>
          <a:xfrm>
            <a:off x="1277366" y="2557109"/>
            <a:ext cx="14052550" cy="643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600" b="1" spc="-5" dirty="0">
                <a:latin typeface="Book Antiqua" panose="02040602050305030304" pitchFamily="18" charset="0"/>
                <a:cs typeface="Palladio Uralic"/>
              </a:rPr>
              <a:t>Main: 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6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</a:rPr>
              <a:t>To develop and implement a Smart Electric Vehicle Wireless Charging System Prototype</a:t>
            </a:r>
            <a:endParaRPr lang="en-US" sz="2600" spc="-5" dirty="0">
              <a:latin typeface="Book Antiqua" panose="02040602050305030304" pitchFamily="18" charset="0"/>
              <a:cs typeface="Palladio Uralic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600" b="1" spc="-5" dirty="0">
                <a:latin typeface="Book Antiqua" panose="02040602050305030304" pitchFamily="18" charset="0"/>
                <a:cs typeface="Palladio Uralic"/>
              </a:rPr>
              <a:t>Specific: 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6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design the SevWCS Transmitter and Receiver. </a:t>
            </a:r>
            <a:endParaRPr lang="en-US" sz="2600" dirty="0">
              <a:effectLst/>
              <a:latin typeface="Book Antiqua" panose="0204060205030503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6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evaluate the performance of the different coil-separation distances (0.01m, 0.1m, 1m &amp; 10m).</a:t>
            </a:r>
            <a:endParaRPr lang="en-US" sz="2600" dirty="0">
              <a:effectLst/>
              <a:latin typeface="Book Antiqua" panose="0204060205030503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6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simulate the SevWCS on Proteus 8 Professional.</a:t>
            </a:r>
            <a:endParaRPr lang="en-US" sz="2600" dirty="0">
              <a:effectLst/>
              <a:latin typeface="Book Antiqua" panose="0204060205030503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6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implement and test the functionality of the SevWCS prototype.</a:t>
            </a:r>
            <a:endParaRPr lang="en-US" sz="2600" dirty="0">
              <a:effectLst/>
              <a:latin typeface="Book Antiqua" panose="0204060205030503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latin typeface="Book Antiqua" panose="02040602050305030304" pitchFamily="18" charset="0"/>
              <a:cs typeface="Palladio Uralic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C0D233-5400-1D62-F0EA-C53A7C6DC0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85825" y="615737"/>
            <a:ext cx="1336294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dirty="0">
                <a:latin typeface="Book Antiqua" panose="02040602050305030304" pitchFamily="18" charset="0"/>
              </a:rPr>
              <a:t>The Smart EV Wireless Charging System Block Diagram</a:t>
            </a:r>
            <a:endParaRPr sz="400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25400" y="1386050"/>
            <a:ext cx="13362940" cy="142240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FC3F7D-BDDD-D726-E542-8C280AFF1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1592164"/>
            <a:ext cx="9944100" cy="70787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65502-9C4A-A751-AECA-00EEF53B57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06915" y="1177925"/>
            <a:ext cx="4642169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spc="5" dirty="0">
                <a:latin typeface="Book Antiqua" panose="02040602050305030304" pitchFamily="18" charset="0"/>
              </a:rPr>
              <a:t>Literature Review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2378951"/>
            <a:ext cx="13362940" cy="142240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6BEA9F61-085A-4E0D-E9CF-0C6A1406D0C8}"/>
              </a:ext>
            </a:extLst>
          </p:cNvPr>
          <p:cNvSpPr txBox="1"/>
          <p:nvPr/>
        </p:nvSpPr>
        <p:spPr>
          <a:xfrm>
            <a:off x="1225940" y="3150800"/>
            <a:ext cx="12137000" cy="2547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Book Antiqua" panose="02040602050305030304" pitchFamily="18" charset="0"/>
                <a:cs typeface="Palladio Uralic"/>
              </a:rPr>
              <a:t>Mohamed et al proposes a new wireless charging system for electric vehicles using two receiver coils [</a:t>
            </a:r>
            <a:r>
              <a:rPr lang="en-US" sz="2800" spc="-5" dirty="0">
                <a:latin typeface="Book Antiqua" panose="02040602050305030304" pitchFamily="18" charset="0"/>
                <a:cs typeface="Palladio Uralic"/>
                <a:hlinkClick r:id="rId2" action="ppaction://hlinksldjump"/>
              </a:rPr>
              <a:t>3</a:t>
            </a:r>
            <a:r>
              <a:rPr lang="en-US" sz="2800" spc="-5" dirty="0">
                <a:latin typeface="Book Antiqua" panose="02040602050305030304" pitchFamily="18" charset="0"/>
                <a:cs typeface="Palladio Uralic"/>
              </a:rPr>
              <a:t>].</a:t>
            </a: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Book Antiqua" panose="02040602050305030304" pitchFamily="18" charset="0"/>
                <a:cs typeface="Palladio Uralic"/>
              </a:rPr>
              <a:t>Kishore N. and Amjad et al explores all the principles of wireless charging in electric vehicles [</a:t>
            </a:r>
            <a:r>
              <a:rPr lang="en-US" sz="2800" spc="-5" dirty="0">
                <a:latin typeface="Book Antiqua" panose="02040602050305030304" pitchFamily="18" charset="0"/>
                <a:cs typeface="Palladio Uralic"/>
                <a:hlinkClick r:id="rId2" action="ppaction://hlinksldjump"/>
              </a:rPr>
              <a:t>2</a:t>
            </a:r>
            <a:r>
              <a:rPr lang="en-US" sz="2800" spc="-5" dirty="0">
                <a:latin typeface="Book Antiqua" panose="02040602050305030304" pitchFamily="18" charset="0"/>
                <a:cs typeface="Palladio Uralic"/>
              </a:rPr>
              <a:t>] [</a:t>
            </a:r>
            <a:r>
              <a:rPr lang="en-US" sz="2800" spc="-5" dirty="0">
                <a:latin typeface="Book Antiqua" panose="02040602050305030304" pitchFamily="18" charset="0"/>
                <a:cs typeface="Palladio Uralic"/>
                <a:hlinkClick r:id="rId2" action="ppaction://hlinksldjump"/>
              </a:rPr>
              <a:t>1</a:t>
            </a:r>
            <a:r>
              <a:rPr lang="en-US" sz="2800" spc="-5" dirty="0">
                <a:latin typeface="Book Antiqua" panose="02040602050305030304" pitchFamily="18" charset="0"/>
                <a:cs typeface="Palladio Uralic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9661A4-8EE8-553F-9679-D84B6D62BC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19757" y="555857"/>
            <a:ext cx="3616485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spc="5" dirty="0">
                <a:latin typeface="Book Antiqua" panose="02040602050305030304" pitchFamily="18" charset="0"/>
              </a:rPr>
              <a:t>Methodology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415879"/>
            <a:ext cx="13362940" cy="142240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3BDEE1-3424-B8E5-E3C6-7CFF65D8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5" t="24371" r="8373" b="33603"/>
          <a:stretch/>
        </p:blipFill>
        <p:spPr bwMode="auto">
          <a:xfrm>
            <a:off x="8137442" y="1852930"/>
            <a:ext cx="6043494" cy="31629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C951F-851A-5C29-8D3A-801DD8326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9" r="8384"/>
          <a:stretch/>
        </p:blipFill>
        <p:spPr>
          <a:xfrm>
            <a:off x="392488" y="1973333"/>
            <a:ext cx="7534361" cy="2628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8DA8C-B190-24A9-0607-C0E8A15BD1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7"/>
          <a:stretch/>
        </p:blipFill>
        <p:spPr bwMode="auto">
          <a:xfrm rot="16200000">
            <a:off x="2758432" y="2991946"/>
            <a:ext cx="3319701" cy="67102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321E89-BA32-75E8-2A74-EE6C8808C2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54" t="21678" r="24200"/>
          <a:stretch/>
        </p:blipFill>
        <p:spPr>
          <a:xfrm>
            <a:off x="8645330" y="4911231"/>
            <a:ext cx="4343400" cy="32978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355C11-0856-D816-9356-8346389B1E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F46D92-81DB-5FE5-55D4-D41CBD8D6173}"/>
              </a:ext>
            </a:extLst>
          </p:cNvPr>
          <p:cNvSpPr/>
          <p:nvPr/>
        </p:nvSpPr>
        <p:spPr>
          <a:xfrm>
            <a:off x="1771650" y="4309012"/>
            <a:ext cx="14731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 Topology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C2FAE-5698-E3EC-0CEB-290B9E02EEB8}"/>
              </a:ext>
            </a:extLst>
          </p:cNvPr>
          <p:cNvSpPr/>
          <p:nvPr/>
        </p:nvSpPr>
        <p:spPr>
          <a:xfrm>
            <a:off x="12218837" y="4371945"/>
            <a:ext cx="16241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 Coil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A7EAF4-E4D3-3ACF-2813-44094D548A85}"/>
              </a:ext>
            </a:extLst>
          </p:cNvPr>
          <p:cNvSpPr/>
          <p:nvPr/>
        </p:nvSpPr>
        <p:spPr>
          <a:xfrm>
            <a:off x="2317290" y="7975526"/>
            <a:ext cx="39817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AutoCAD MEP Wooden Block Design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10CC65-58AB-E74C-0FDF-40560DA3676A}"/>
              </a:ext>
            </a:extLst>
          </p:cNvPr>
          <p:cNvSpPr/>
          <p:nvPr/>
        </p:nvSpPr>
        <p:spPr>
          <a:xfrm>
            <a:off x="9401895" y="8238166"/>
            <a:ext cx="2751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Ultimaker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3D Prints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935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44564" y="743988"/>
            <a:ext cx="10699749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dirty="0">
                <a:latin typeface="Book Antiqua" panose="02040602050305030304" pitchFamily="18" charset="0"/>
              </a:rPr>
              <a:t>Transmitter &amp; Receiver Prototype Circuits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710690"/>
            <a:ext cx="13362940" cy="142240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C298F8-0682-208E-F5DE-3BC4D4B9B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71"/>
          <a:stretch/>
        </p:blipFill>
        <p:spPr bwMode="auto">
          <a:xfrm>
            <a:off x="734748" y="2769318"/>
            <a:ext cx="6403975" cy="44437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738EF8-E747-A326-9928-C2E182B902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8"/>
          <a:stretch/>
        </p:blipFill>
        <p:spPr bwMode="auto">
          <a:xfrm>
            <a:off x="6793664" y="3435967"/>
            <a:ext cx="8536252" cy="31104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8E1A33-266F-2FF7-84CB-759DF9A43A7A}"/>
              </a:ext>
            </a:extLst>
          </p:cNvPr>
          <p:cNvSpPr/>
          <p:nvPr/>
        </p:nvSpPr>
        <p:spPr>
          <a:xfrm>
            <a:off x="4851400" y="6546452"/>
            <a:ext cx="2743200" cy="666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52261-0D2F-63A8-AFE9-ED080FC593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8ED61-45E0-4B27-1318-47FD30616083}"/>
              </a:ext>
            </a:extLst>
          </p:cNvPr>
          <p:cNvSpPr/>
          <p:nvPr/>
        </p:nvSpPr>
        <p:spPr>
          <a:xfrm>
            <a:off x="1296939" y="7172777"/>
            <a:ext cx="21798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Inverter Circuit (Tx)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46908C-5652-C308-EA99-788AD23209F2}"/>
              </a:ext>
            </a:extLst>
          </p:cNvPr>
          <p:cNvSpPr/>
          <p:nvPr/>
        </p:nvSpPr>
        <p:spPr>
          <a:xfrm>
            <a:off x="9275680" y="6679721"/>
            <a:ext cx="26774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Rectification Circuit (Rx)</a:t>
            </a:r>
          </a:p>
        </p:txBody>
      </p:sp>
    </p:spTree>
    <p:extLst>
      <p:ext uri="{BB962C8B-B14F-4D97-AF65-F5344CB8AC3E}">
        <p14:creationId xmlns:p14="http://schemas.microsoft.com/office/powerpoint/2010/main" val="32337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72832"/>
            <a:ext cx="1771650" cy="1771650"/>
          </a:xfrm>
          <a:custGeom>
            <a:avLst/>
            <a:gdLst/>
            <a:ahLst/>
            <a:cxnLst/>
            <a:rect l="l" t="t" r="r" b="b"/>
            <a:pathLst>
              <a:path w="1771650" h="1771650">
                <a:moveTo>
                  <a:pt x="0" y="0"/>
                </a:moveTo>
                <a:lnTo>
                  <a:pt x="0" y="1771167"/>
                </a:lnTo>
                <a:lnTo>
                  <a:pt x="1771154" y="1771167"/>
                </a:lnTo>
                <a:lnTo>
                  <a:pt x="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3451" y="0"/>
            <a:ext cx="1852930" cy="1852930"/>
          </a:xfrm>
          <a:custGeom>
            <a:avLst/>
            <a:gdLst/>
            <a:ahLst/>
            <a:cxnLst/>
            <a:rect l="l" t="t" r="r" b="b"/>
            <a:pathLst>
              <a:path w="1852930" h="1852930">
                <a:moveTo>
                  <a:pt x="1852523" y="0"/>
                </a:moveTo>
                <a:lnTo>
                  <a:pt x="0" y="0"/>
                </a:lnTo>
                <a:lnTo>
                  <a:pt x="1852523" y="1852523"/>
                </a:lnTo>
                <a:lnTo>
                  <a:pt x="1852523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78720" y="926465"/>
            <a:ext cx="9231435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250" dirty="0">
                <a:latin typeface="Book Antiqua" panose="02040602050305030304" pitchFamily="18" charset="0"/>
              </a:rPr>
              <a:t>SevWCS Simulation Block Diagram</a:t>
            </a:r>
            <a:endParaRPr sz="4250" dirty="0"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" y="1707274"/>
            <a:ext cx="13423981" cy="145656"/>
          </a:xfrm>
          <a:custGeom>
            <a:avLst/>
            <a:gdLst/>
            <a:ahLst/>
            <a:cxnLst/>
            <a:rect l="l" t="t" r="r" b="b"/>
            <a:pathLst>
              <a:path w="13362940" h="142239">
                <a:moveTo>
                  <a:pt x="13362940" y="0"/>
                </a:moveTo>
                <a:lnTo>
                  <a:pt x="0" y="0"/>
                </a:lnTo>
                <a:lnTo>
                  <a:pt x="0" y="142240"/>
                </a:lnTo>
                <a:lnTo>
                  <a:pt x="13362940" y="142240"/>
                </a:lnTo>
                <a:lnTo>
                  <a:pt x="13362940" y="0"/>
                </a:lnTo>
                <a:close/>
              </a:path>
            </a:pathLst>
          </a:custGeom>
          <a:solidFill>
            <a:srgbClr val="D6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6ED40-C1AE-7833-9856-EFD16383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51" y="2133600"/>
            <a:ext cx="12700000" cy="66316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CD5B1-A0AE-9B39-C0AA-F8A372DEC1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0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757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5794</TotalTime>
  <Words>644</Words>
  <Application>Microsoft Office PowerPoint</Application>
  <PresentationFormat>Custom</PresentationFormat>
  <Paragraphs>122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Palladio Uralic</vt:lpstr>
      <vt:lpstr>Times New Roman</vt:lpstr>
      <vt:lpstr>Office Theme</vt:lpstr>
      <vt:lpstr>PowerPoint Presentation</vt:lpstr>
      <vt:lpstr>Background of the Study</vt:lpstr>
      <vt:lpstr>Problem Statement &amp; Justification</vt:lpstr>
      <vt:lpstr>Objectives (Main and Specific)</vt:lpstr>
      <vt:lpstr>The Smart EV Wireless Charging System Block Diagram</vt:lpstr>
      <vt:lpstr>Literature Review</vt:lpstr>
      <vt:lpstr>Methodology</vt:lpstr>
      <vt:lpstr>Transmitter &amp; Receiver Prototype Circuits</vt:lpstr>
      <vt:lpstr>SevWCS Simulation Block Diagram</vt:lpstr>
      <vt:lpstr>Results and Discussions</vt:lpstr>
      <vt:lpstr>Results and Discussions</vt:lpstr>
      <vt:lpstr>Results and Discussions</vt:lpstr>
      <vt:lpstr>Conclusions</vt:lpstr>
      <vt:lpstr>Recommendations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Design</dc:title>
  <dc:creator>Mulwa Eric BSc. Eng</dc:creator>
  <cp:lastModifiedBy>Eric Mulwa</cp:lastModifiedBy>
  <cp:revision>59</cp:revision>
  <dcterms:created xsi:type="dcterms:W3CDTF">2021-12-02T15:58:19Z</dcterms:created>
  <dcterms:modified xsi:type="dcterms:W3CDTF">2024-01-01T12:44:09Z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2021-12-02T00:00:00Z</vt:filetime>
  </property>
  <property fmtid="{D5CDD505-2E9C-101B-9397-08002B2CF9AE}" pid="3" name="Creator">
    <vt:lpwstr>Adobe Illustrator 24.3 (Windows)</vt:lpwstr>
  </property>
  <property fmtid="{D5CDD505-2E9C-101B-9397-08002B2CF9AE}" pid="4" name="LastSaved">
    <vt:filetime>2021-12-02T00:00:00Z</vt:filetime>
  </property>
</Properties>
</file>