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chivo Black" charset="1" panose="020B0A03020202020B04"/>
      <p:regular r:id="rId16"/>
    </p:embeddedFont>
    <p:embeddedFont>
      <p:font typeface="Garet Bold" charset="1" panose="00000000000000000000"/>
      <p:regular r:id="rId17"/>
    </p:embeddedFont>
    <p:embeddedFont>
      <p:font typeface="Garet" charset="1" panose="00000000000000000000"/>
      <p:regular r:id="rId18"/>
    </p:embeddedFont>
    <p:embeddedFont>
      <p:font typeface="Garet Light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79298" y="8311463"/>
            <a:ext cx="1880002" cy="946837"/>
          </a:xfrm>
          <a:custGeom>
            <a:avLst/>
            <a:gdLst/>
            <a:ahLst/>
            <a:cxnLst/>
            <a:rect r="r" b="b" t="t" l="l"/>
            <a:pathLst>
              <a:path h="946837" w="1880002">
                <a:moveTo>
                  <a:pt x="0" y="0"/>
                </a:moveTo>
                <a:lnTo>
                  <a:pt x="1880002" y="0"/>
                </a:lnTo>
                <a:lnTo>
                  <a:pt x="1880002" y="946837"/>
                </a:lnTo>
                <a:lnTo>
                  <a:pt x="0" y="94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797433" cy="707541"/>
          </a:xfrm>
          <a:custGeom>
            <a:avLst/>
            <a:gdLst/>
            <a:ahLst/>
            <a:cxnLst/>
            <a:rect r="r" b="b" t="t" l="l"/>
            <a:pathLst>
              <a:path h="707541" w="797433">
                <a:moveTo>
                  <a:pt x="0" y="0"/>
                </a:moveTo>
                <a:lnTo>
                  <a:pt x="797433" y="0"/>
                </a:lnTo>
                <a:lnTo>
                  <a:pt x="797433" y="707541"/>
                </a:lnTo>
                <a:lnTo>
                  <a:pt x="0" y="7075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85470" y="6394076"/>
            <a:ext cx="9373830" cy="37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748"/>
              </a:lnSpc>
              <a:spcBef>
                <a:spcPct val="0"/>
              </a:spcBef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CS 611:  Object-oriented Software Principles and Design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677224"/>
            <a:ext cx="3366096" cy="236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9"/>
              </a:lnSpc>
              <a:spcBef>
                <a:spcPct val="0"/>
              </a:spcBef>
            </a:pPr>
            <a:r>
              <a:rPr lang="en-US" b="true" sz="1599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FINAL PROJECT: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966251"/>
            <a:ext cx="3366096" cy="236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9"/>
              </a:lnSpc>
              <a:spcBef>
                <a:spcPct val="0"/>
              </a:spcBef>
            </a:pPr>
            <a:r>
              <a:rPr lang="en-US" b="true" sz="1599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Grading System Application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94796" y="8677224"/>
            <a:ext cx="3366096" cy="236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9"/>
              </a:lnSpc>
              <a:spcBef>
                <a:spcPct val="0"/>
              </a:spcBef>
            </a:pPr>
            <a:r>
              <a:rPr lang="en-US" b="true" sz="1599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PRESENTED BY: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94796" y="8966251"/>
            <a:ext cx="3366096" cy="49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9"/>
              </a:lnSpc>
              <a:spcBef>
                <a:spcPct val="0"/>
              </a:spcBef>
            </a:pPr>
            <a:r>
              <a:rPr lang="en-US" sz="1599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Juling Fan, Kelvin Kuang, Eric Nohara-Leclair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68701" y="990600"/>
            <a:ext cx="4321082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45454"/>
                </a:solidFill>
                <a:latin typeface="Garet Light"/>
                <a:ea typeface="Garet Light"/>
                <a:cs typeface="Garet Light"/>
                <a:sym typeface="Garet Light"/>
              </a:rPr>
              <a:t>BU CS 611 | 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45454"/>
                </a:solidFill>
                <a:latin typeface="Garet Light"/>
                <a:ea typeface="Garet Light"/>
                <a:cs typeface="Garet Light"/>
                <a:sym typeface="Garet Light"/>
              </a:rPr>
              <a:t>05/08/2025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85854" y="3950633"/>
            <a:ext cx="10773446" cy="230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490"/>
              </a:lnSpc>
              <a:spcBef>
                <a:spcPct val="0"/>
              </a:spcBef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GRADING SYSTEM APP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361588"/>
            <a:ext cx="16230600" cy="1746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87"/>
              </a:lnSpc>
              <a:spcBef>
                <a:spcPct val="0"/>
              </a:spcBef>
            </a:pPr>
            <a:r>
              <a:rPr lang="en-US" sz="13087" spc="-103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09/10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81552" y="6041745"/>
            <a:ext cx="392489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Questions?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542960" y="1883102"/>
            <a:ext cx="2716340" cy="1486579"/>
          </a:xfrm>
          <a:custGeom>
            <a:avLst/>
            <a:gdLst/>
            <a:ahLst/>
            <a:cxnLst/>
            <a:rect r="r" b="b" t="t" l="l"/>
            <a:pathLst>
              <a:path h="1486579" w="2716340">
                <a:moveTo>
                  <a:pt x="0" y="0"/>
                </a:moveTo>
                <a:lnTo>
                  <a:pt x="2716340" y="0"/>
                </a:lnTo>
                <a:lnTo>
                  <a:pt x="2716340" y="1486579"/>
                </a:lnTo>
                <a:lnTo>
                  <a:pt x="0" y="14865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199594" y="1814513"/>
          <a:ext cx="6511183" cy="6572250"/>
        </p:xfrm>
        <a:graphic>
          <a:graphicData uri="http://schemas.openxmlformats.org/drawingml/2006/table">
            <a:tbl>
              <a:tblPr/>
              <a:tblGrid>
                <a:gridCol w="866395"/>
                <a:gridCol w="5025021"/>
              </a:tblGrid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Overview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Key Features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Architecture and Design Patterns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Database Schema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User Interface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Future Enhancements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Live Demo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Questions and Discussion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-706637" y="1559650"/>
            <a:ext cx="9125543" cy="7167700"/>
          </a:xfrm>
          <a:custGeom>
            <a:avLst/>
            <a:gdLst/>
            <a:ahLst/>
            <a:cxnLst/>
            <a:rect r="r" b="b" t="t" l="l"/>
            <a:pathLst>
              <a:path h="7167700" w="9125543">
                <a:moveTo>
                  <a:pt x="0" y="0"/>
                </a:moveTo>
                <a:lnTo>
                  <a:pt x="9125544" y="0"/>
                </a:lnTo>
                <a:lnTo>
                  <a:pt x="9125544" y="7167700"/>
                </a:lnTo>
                <a:lnTo>
                  <a:pt x="0" y="7167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9313" y="0"/>
            <a:ext cx="3488687" cy="1198840"/>
          </a:xfrm>
          <a:custGeom>
            <a:avLst/>
            <a:gdLst/>
            <a:ahLst/>
            <a:cxnLst/>
            <a:rect r="r" b="b" t="t" l="l"/>
            <a:pathLst>
              <a:path h="1198840" w="3488687">
                <a:moveTo>
                  <a:pt x="0" y="0"/>
                </a:moveTo>
                <a:lnTo>
                  <a:pt x="3488687" y="0"/>
                </a:lnTo>
                <a:lnTo>
                  <a:pt x="3488687" y="1198840"/>
                </a:lnTo>
                <a:lnTo>
                  <a:pt x="0" y="1198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04641" y="2439692"/>
            <a:ext cx="6531462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43434" y="0"/>
            <a:ext cx="7201132" cy="10287000"/>
            <a:chOff x="0" y="0"/>
            <a:chExt cx="9601509" cy="1371600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/>
            <a:srcRect l="983" t="0" r="52377" b="0"/>
            <a:stretch>
              <a:fillRect/>
            </a:stretch>
          </p:blipFill>
          <p:spPr>
            <a:xfrm flipH="false" flipV="false">
              <a:off x="0" y="0"/>
              <a:ext cx="9601509" cy="13716000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3439891" y="4880657"/>
            <a:ext cx="3828934" cy="421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 comprehensive academic grading system with: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User roles (Student, Grader, Teacher, Admin)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Course creation and management</a:t>
            </a:r>
          </a:p>
          <a:p>
            <a:pPr algn="l" marL="431800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Assignment creation and submission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Grading workflows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Templates for reuse across semesters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Statistics and reporting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67601" y="4350432"/>
            <a:ext cx="3120902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Template-Based Course Creation:</a:t>
            </a:r>
          </a:p>
          <a:p>
            <a:pPr algn="l" marL="323853" indent="-161927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Need for course templates that can be reused</a:t>
            </a:r>
          </a:p>
          <a:p>
            <a:pPr algn="l" marL="323853" indent="-161927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Ability to copy structure from previous classes</a:t>
            </a:r>
          </a:p>
          <a:p>
            <a:pPr algn="l" marL="323853" indent="-161927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Customize for new semester while preserving core components</a:t>
            </a:r>
          </a:p>
          <a:p>
            <a:pPr algn="l">
              <a:lnSpc>
                <a:spcPts val="21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308325"/>
            <a:ext cx="46767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b="true" sz="20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67601" y="1139216"/>
            <a:ext cx="3120902" cy="345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Course Reusability Across Semesters:</a:t>
            </a:r>
          </a:p>
          <a:p>
            <a:pPr algn="l" marL="323853" indent="-161927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Teachers typically teach the same course in different semesters</a:t>
            </a:r>
          </a:p>
          <a:p>
            <a:pPr algn="l" marL="323853" indent="-161927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While content may change, assignment structure often remains consistent</a:t>
            </a:r>
          </a:p>
          <a:p>
            <a:pPr algn="l" marL="323853" indent="-161927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Currently, every new semester requires rebuilding the entire class from scratch</a:t>
            </a:r>
          </a:p>
          <a:p>
            <a:pPr algn="l">
              <a:lnSpc>
                <a:spcPts val="21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129691"/>
            <a:ext cx="46767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b="true" sz="20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55907" y="4001198"/>
            <a:ext cx="7203393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03/10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9569" y="7017359"/>
            <a:ext cx="46767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b="true" sz="20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36732" y="7026884"/>
            <a:ext cx="3120902" cy="292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Automated Grade Calculation:</a:t>
            </a:r>
          </a:p>
          <a:p>
            <a:pPr algn="l" marL="323853" indent="-161927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Current tools (like Gradescope) lack automatic grade computation</a:t>
            </a:r>
          </a:p>
          <a:p>
            <a:pPr algn="l" marL="323853" indent="-161927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Need for weighted average calculations across different assignment types</a:t>
            </a:r>
          </a:p>
          <a:p>
            <a:pPr algn="l" marL="323852" indent="-161926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Statistical analysis for determining curves and adjustments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80175" y="4216333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34636" y="4202379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389097" y="4202379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1159450" y="-140976"/>
            <a:ext cx="2611028" cy="4114800"/>
          </a:xfrm>
          <a:custGeom>
            <a:avLst/>
            <a:gdLst/>
            <a:ahLst/>
            <a:cxnLst/>
            <a:rect r="r" b="b" t="t" l="l"/>
            <a:pathLst>
              <a:path h="4114800" w="2611028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557564"/>
            <a:ext cx="7279037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Key Features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382445" y="981075"/>
            <a:ext cx="2876855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04/10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2939" y="5287241"/>
            <a:ext cx="3806998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Multiple User Roles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767400" y="5273287"/>
            <a:ext cx="3806998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Course Management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9525" y="6205430"/>
            <a:ext cx="4251926" cy="2052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65997" indent="-182999" lvl="1">
              <a:lnSpc>
                <a:spcPts val="2373"/>
              </a:lnSpc>
              <a:buFont typeface="Arial"/>
              <a:buChar char="•"/>
            </a:pPr>
            <a:r>
              <a:rPr lang="en-US" b="true" sz="169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Students:</a:t>
            </a:r>
            <a:r>
              <a:rPr lang="en-US" sz="169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submit assignments, view grades</a:t>
            </a:r>
          </a:p>
          <a:p>
            <a:pPr algn="ctr" marL="365997" indent="-182999" lvl="1">
              <a:lnSpc>
                <a:spcPts val="237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9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Graders:</a:t>
            </a:r>
            <a:r>
              <a:rPr lang="en-US" sz="169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gr</a:t>
            </a:r>
            <a:r>
              <a:rPr lang="en-US" sz="1695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ade submissions</a:t>
            </a:r>
          </a:p>
          <a:p>
            <a:pPr algn="ctr" marL="365997" indent="-182999" lvl="1">
              <a:lnSpc>
                <a:spcPts val="237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95" u="non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Teachers</a:t>
            </a:r>
            <a:r>
              <a:rPr lang="en-US" sz="1695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create courses, assignments, templates</a:t>
            </a:r>
          </a:p>
          <a:p>
            <a:pPr algn="ctr" marL="365997" indent="-182999" lvl="1">
              <a:lnSpc>
                <a:spcPts val="237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95" u="non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Admins:</a:t>
            </a:r>
            <a:r>
              <a:rPr lang="en-US" sz="1695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manage users, system settings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544936" y="6217257"/>
            <a:ext cx="4251926" cy="88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65998" indent="-182999" lvl="1">
              <a:lnSpc>
                <a:spcPts val="2373"/>
              </a:lnSpc>
              <a:buFont typeface="Arial"/>
              <a:buChar char="•"/>
            </a:pPr>
            <a:r>
              <a:rPr lang="en-US" sz="169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Create/edit/delete courses</a:t>
            </a:r>
          </a:p>
          <a:p>
            <a:pPr algn="ctr" marL="365998" indent="-182999" lvl="1">
              <a:lnSpc>
                <a:spcPts val="2373"/>
              </a:lnSpc>
              <a:buFont typeface="Arial"/>
              <a:buChar char="•"/>
            </a:pPr>
            <a:r>
              <a:rPr lang="en-US" sz="169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Template-based course creation</a:t>
            </a:r>
          </a:p>
          <a:p>
            <a:pPr algn="ctr" marL="365998" indent="-182999" lvl="1">
              <a:lnSpc>
                <a:spcPts val="2373"/>
              </a:lnSpc>
              <a:spcBef>
                <a:spcPct val="0"/>
              </a:spcBef>
              <a:buFont typeface="Arial"/>
              <a:buChar char="•"/>
            </a:pPr>
            <a:r>
              <a:rPr lang="en-US" sz="169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Student enrollment management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21861" y="5273287"/>
            <a:ext cx="3806998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Assignment Handling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099397" y="6195728"/>
            <a:ext cx="4251926" cy="177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65998" indent="-182999" lvl="1">
              <a:lnSpc>
                <a:spcPts val="2373"/>
              </a:lnSpc>
              <a:spcBef>
                <a:spcPct val="0"/>
              </a:spcBef>
              <a:buFont typeface="Arial"/>
              <a:buChar char="•"/>
            </a:pPr>
            <a:r>
              <a:rPr lang="en-US" sz="169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</a:t>
            </a:r>
            <a:r>
              <a:rPr lang="en-US" sz="1695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arious assignment types (Homework, Quiz, Exam, Project)</a:t>
            </a:r>
          </a:p>
          <a:p>
            <a:pPr algn="ctr" marL="365998" indent="-182999" lvl="1">
              <a:lnSpc>
                <a:spcPts val="2373"/>
              </a:lnSpc>
              <a:spcBef>
                <a:spcPct val="0"/>
              </a:spcBef>
              <a:buFont typeface="Arial"/>
              <a:buChar char="•"/>
            </a:pPr>
            <a:r>
              <a:rPr lang="en-US" sz="1695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File uploads with type validation</a:t>
            </a:r>
          </a:p>
          <a:p>
            <a:pPr algn="ctr" marL="365998" indent="-182999" lvl="1">
              <a:lnSpc>
                <a:spcPts val="2373"/>
              </a:lnSpc>
              <a:spcBef>
                <a:spcPct val="0"/>
              </a:spcBef>
              <a:buFont typeface="Arial"/>
              <a:buChar char="•"/>
            </a:pPr>
            <a:r>
              <a:rPr lang="en-US" sz="1695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Deadline enforcement</a:t>
            </a:r>
          </a:p>
          <a:p>
            <a:pPr algn="ctr" marL="365998" indent="-182999" lvl="1">
              <a:lnSpc>
                <a:spcPts val="2373"/>
              </a:lnSpc>
              <a:spcBef>
                <a:spcPct val="0"/>
              </a:spcBef>
              <a:buFont typeface="Arial"/>
              <a:buChar char="•"/>
            </a:pPr>
            <a:r>
              <a:rPr lang="en-US" sz="1695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Group submission support</a:t>
            </a:r>
          </a:p>
          <a:p>
            <a:pPr algn="ctr" marL="0" indent="0" lvl="0">
              <a:lnSpc>
                <a:spcPts val="2373"/>
              </a:lnSpc>
              <a:spcBef>
                <a:spcPct val="0"/>
              </a:spcBef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4943558" y="4216333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5" y="0"/>
                </a:lnTo>
                <a:lnTo>
                  <a:pt x="1672525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3876322" y="5287241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Grading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653858" y="6230216"/>
            <a:ext cx="4251926" cy="147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65998" indent="-182999" lvl="1">
              <a:lnSpc>
                <a:spcPts val="2373"/>
              </a:lnSpc>
              <a:spcBef>
                <a:spcPct val="0"/>
              </a:spcBef>
              <a:buFont typeface="Arial"/>
              <a:buChar char="•"/>
            </a:pPr>
            <a:r>
              <a:rPr lang="en-US" sz="169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Customizab</a:t>
            </a:r>
            <a:r>
              <a:rPr lang="en-US" sz="1695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le rubrics</a:t>
            </a:r>
          </a:p>
          <a:p>
            <a:pPr algn="ctr" marL="365998" indent="-182999" lvl="1">
              <a:lnSpc>
                <a:spcPts val="2373"/>
              </a:lnSpc>
              <a:spcBef>
                <a:spcPct val="0"/>
              </a:spcBef>
              <a:buFont typeface="Arial"/>
              <a:buChar char="•"/>
            </a:pPr>
            <a:r>
              <a:rPr lang="en-US" sz="1695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Grade calculations with different strategies</a:t>
            </a:r>
          </a:p>
          <a:p>
            <a:pPr algn="ctr" marL="365998" indent="-182999" lvl="1">
              <a:lnSpc>
                <a:spcPts val="2373"/>
              </a:lnSpc>
              <a:spcBef>
                <a:spcPct val="0"/>
              </a:spcBef>
              <a:buFont typeface="Arial"/>
              <a:buChar char="•"/>
            </a:pPr>
            <a:r>
              <a:rPr lang="en-US" sz="1695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Statistics and reports</a:t>
            </a:r>
          </a:p>
          <a:p>
            <a:pPr algn="ctr" marL="365998" indent="-182999" lvl="1">
              <a:lnSpc>
                <a:spcPts val="2373"/>
              </a:lnSpc>
              <a:spcBef>
                <a:spcPct val="0"/>
              </a:spcBef>
              <a:buFont typeface="Arial"/>
              <a:buChar char="•"/>
            </a:pPr>
            <a:r>
              <a:rPr lang="en-US" sz="1695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Grade export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1162887"/>
            <a:ext cx="11764147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Architecture and Design Patterns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05/10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52289"/>
            <a:ext cx="16136070" cy="596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2"/>
              </a:lnSpc>
            </a:pPr>
            <a:r>
              <a:rPr lang="en-US" sz="338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MVC-like Architecture:</a:t>
            </a:r>
          </a:p>
          <a:p>
            <a:pPr algn="l" marL="729810" indent="-364905" lvl="1">
              <a:lnSpc>
                <a:spcPts val="4732"/>
              </a:lnSpc>
              <a:buFont typeface="Arial"/>
              <a:buChar char="•"/>
            </a:pPr>
            <a:r>
              <a:rPr lang="en-US" b="true" sz="338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Model:</a:t>
            </a:r>
            <a:r>
              <a:rPr lang="en-US" sz="338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User, Course, Assignment, Submission classes</a:t>
            </a:r>
          </a:p>
          <a:p>
            <a:pPr algn="l" marL="729810" indent="-364905" lvl="1">
              <a:lnSpc>
                <a:spcPts val="4732"/>
              </a:lnSpc>
              <a:buFont typeface="Arial"/>
              <a:buChar char="•"/>
            </a:pPr>
            <a:r>
              <a:rPr lang="en-US" b="true" sz="338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View:</a:t>
            </a:r>
            <a:r>
              <a:rPr lang="en-US" sz="338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Dashboard frames and panels</a:t>
            </a:r>
          </a:p>
          <a:p>
            <a:pPr algn="l" marL="729810" indent="-364905" lvl="1">
              <a:lnSpc>
                <a:spcPts val="4732"/>
              </a:lnSpc>
              <a:buFont typeface="Arial"/>
              <a:buChar char="•"/>
            </a:pPr>
            <a:r>
              <a:rPr lang="en-US" b="true" sz="338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Controller:</a:t>
            </a:r>
            <a:r>
              <a:rPr lang="en-US" sz="338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DAO classes and manager interfaces</a:t>
            </a:r>
          </a:p>
          <a:p>
            <a:pPr algn="l">
              <a:lnSpc>
                <a:spcPts val="4732"/>
              </a:lnSpc>
            </a:pPr>
          </a:p>
          <a:p>
            <a:pPr algn="l">
              <a:lnSpc>
                <a:spcPts val="4732"/>
              </a:lnSpc>
            </a:pPr>
            <a:r>
              <a:rPr lang="en-US" sz="338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Design Patterns</a:t>
            </a:r>
          </a:p>
          <a:p>
            <a:pPr algn="l" marL="729810" indent="-364905" lvl="1">
              <a:lnSpc>
                <a:spcPts val="4732"/>
              </a:lnSpc>
              <a:buFont typeface="Arial"/>
              <a:buChar char="•"/>
            </a:pPr>
            <a:r>
              <a:rPr lang="en-US" b="true" sz="338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Singleton Pattern:</a:t>
            </a:r>
            <a:r>
              <a:rPr lang="en-US" sz="338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Database connections, DAO instances</a:t>
            </a:r>
          </a:p>
          <a:p>
            <a:pPr algn="l" marL="729810" indent="-364905" lvl="1">
              <a:lnSpc>
                <a:spcPts val="4732"/>
              </a:lnSpc>
              <a:buFont typeface="Arial"/>
              <a:buChar char="•"/>
            </a:pPr>
            <a:r>
              <a:rPr lang="en-US" b="true" sz="338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Strategy Pattern:</a:t>
            </a:r>
            <a:r>
              <a:rPr lang="en-US" sz="338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Different grading strategies (Proportional, Pass/Fail)</a:t>
            </a:r>
          </a:p>
          <a:p>
            <a:pPr algn="l" marL="729810" indent="-364905" lvl="1">
              <a:lnSpc>
                <a:spcPts val="4732"/>
              </a:lnSpc>
              <a:buFont typeface="Arial"/>
              <a:buChar char="•"/>
            </a:pPr>
            <a:r>
              <a:rPr lang="en-US" b="true" sz="338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Factory Pattern: </a:t>
            </a:r>
            <a:r>
              <a:rPr lang="en-US" sz="338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Creating user instances based on role</a:t>
            </a:r>
          </a:p>
          <a:p>
            <a:pPr algn="l" marL="729810" indent="-364905" lvl="1">
              <a:lnSpc>
                <a:spcPts val="473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8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DAO Pattern:</a:t>
            </a:r>
            <a:r>
              <a:rPr lang="en-US" sz="338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Database access layers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1162887"/>
            <a:ext cx="11764147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Database Schema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06/10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2271339"/>
            <a:ext cx="8115300" cy="490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4"/>
              </a:lnSpc>
            </a:pPr>
            <a:r>
              <a:rPr lang="en-US" sz="2567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Schema Design:</a:t>
            </a:r>
          </a:p>
          <a:p>
            <a:pPr algn="l" marL="554255" indent="-277127" lvl="1">
              <a:lnSpc>
                <a:spcPts val="3594"/>
              </a:lnSpc>
              <a:buFont typeface="Arial"/>
              <a:buChar char="•"/>
            </a:pPr>
            <a:r>
              <a:rPr lang="en-US" b="true" sz="2567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Normalized Design:</a:t>
            </a: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Minimize redundancy through proper relationships</a:t>
            </a:r>
          </a:p>
          <a:p>
            <a:pPr algn="l" marL="554255" indent="-277127" lvl="1">
              <a:lnSpc>
                <a:spcPts val="3594"/>
              </a:lnSpc>
              <a:buFont typeface="Arial"/>
              <a:buChar char="•"/>
            </a:pPr>
            <a:r>
              <a:rPr lang="en-US" b="true" sz="2567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Templates:</a:t>
            </a: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Separate templates from instances for easy reuse across semesters</a:t>
            </a:r>
          </a:p>
          <a:p>
            <a:pPr algn="l" marL="554255" indent="-277127" lvl="1">
              <a:lnSpc>
                <a:spcPts val="3594"/>
              </a:lnSpc>
              <a:buFont typeface="Arial"/>
              <a:buChar char="•"/>
            </a:pPr>
            <a:r>
              <a:rPr lang="en-US" b="true" sz="2567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Many-to-Many Relationships:</a:t>
            </a: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Junction tables for enrollments and submissions</a:t>
            </a:r>
          </a:p>
          <a:p>
            <a:pPr algn="l" marL="554255" indent="-277127" lvl="1">
              <a:lnSpc>
                <a:spcPts val="3594"/>
              </a:lnSpc>
              <a:buFont typeface="Arial"/>
              <a:buChar char="•"/>
            </a:pPr>
            <a:r>
              <a:rPr lang="en-US" b="true" sz="2567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Status Tracking:</a:t>
            </a: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Track submission, grading, and enrollment states</a:t>
            </a:r>
          </a:p>
          <a:p>
            <a:pPr algn="l" marL="554255" indent="-277127" lvl="1">
              <a:lnSpc>
                <a:spcPts val="3594"/>
              </a:lnSpc>
              <a:buFont typeface="Arial"/>
              <a:buChar char="•"/>
            </a:pPr>
            <a:r>
              <a:rPr lang="en-US" b="true" sz="2567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Referential Integrity:</a:t>
            </a: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Foreign key constraints ensure data consistency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28700" y="2318964"/>
            <a:ext cx="7649914" cy="5743047"/>
            <a:chOff x="0" y="0"/>
            <a:chExt cx="8916670" cy="66940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55575" y="155575"/>
              <a:ext cx="8605520" cy="6382893"/>
            </a:xfrm>
            <a:custGeom>
              <a:avLst/>
              <a:gdLst/>
              <a:ahLst/>
              <a:cxnLst/>
              <a:rect r="r" b="b" t="t" l="l"/>
              <a:pathLst>
                <a:path h="6382893" w="8605520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" y="6350"/>
              <a:ext cx="8903970" cy="6681343"/>
            </a:xfrm>
            <a:custGeom>
              <a:avLst/>
              <a:gdLst/>
              <a:ahLst/>
              <a:cxnLst/>
              <a:rect r="r" b="b" t="t" l="l"/>
              <a:pathLst>
                <a:path h="6681343" w="8903970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992157" y="2490053"/>
            <a:ext cx="8267143" cy="5911007"/>
          </a:xfrm>
          <a:custGeom>
            <a:avLst/>
            <a:gdLst/>
            <a:ahLst/>
            <a:cxnLst/>
            <a:rect r="r" b="b" t="t" l="l"/>
            <a:pathLst>
              <a:path h="5911007" w="8267143">
                <a:moveTo>
                  <a:pt x="0" y="0"/>
                </a:moveTo>
                <a:lnTo>
                  <a:pt x="8267143" y="0"/>
                </a:lnTo>
                <a:lnTo>
                  <a:pt x="8267143" y="5911007"/>
                </a:lnTo>
                <a:lnTo>
                  <a:pt x="0" y="5911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62887"/>
            <a:ext cx="11764147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User Interface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07/10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442428"/>
            <a:ext cx="7396859" cy="5802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4"/>
              </a:lnSpc>
            </a:pPr>
            <a:r>
              <a:rPr lang="en-US" sz="2567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Login and Authentication</a:t>
            </a:r>
          </a:p>
          <a:p>
            <a:pPr algn="l" marL="554255" indent="-277127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Secure password hashing</a:t>
            </a:r>
          </a:p>
          <a:p>
            <a:pPr algn="l" marL="554255" indent="-277127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Rol</a:t>
            </a: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e-based access control</a:t>
            </a:r>
          </a:p>
          <a:p>
            <a:pPr algn="l">
              <a:lnSpc>
                <a:spcPts val="3594"/>
              </a:lnSpc>
            </a:pPr>
            <a:r>
              <a:rPr lang="en-US" sz="2567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Role-Specific Dashboards</a:t>
            </a:r>
          </a:p>
          <a:p>
            <a:pPr algn="l" marL="554255" indent="-277127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Different views for different user roles</a:t>
            </a:r>
          </a:p>
          <a:p>
            <a:pPr algn="l" marL="554255" indent="-277127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</a:t>
            </a: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abbed interfaces for functionality organization</a:t>
            </a:r>
          </a:p>
          <a:p>
            <a:pPr algn="l" marL="554255" indent="-277127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Cards for summary statistics</a:t>
            </a:r>
          </a:p>
          <a:p>
            <a:pPr algn="l">
              <a:lnSpc>
                <a:spcPts val="3594"/>
              </a:lnSpc>
            </a:pPr>
            <a:r>
              <a:rPr lang="en-US" sz="2567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Assignment Management</a:t>
            </a:r>
          </a:p>
          <a:p>
            <a:pPr algn="l" marL="554255" indent="-277127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Create assignments from templates</a:t>
            </a:r>
          </a:p>
          <a:p>
            <a:pPr algn="l" marL="554255" indent="-277127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Set deadlines and submission requirements</a:t>
            </a:r>
          </a:p>
          <a:p>
            <a:pPr algn="l" marL="554255" indent="-277127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View and manage submissions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1162887"/>
            <a:ext cx="11764147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Future Enhancements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08/10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442428"/>
            <a:ext cx="8801595" cy="535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4"/>
              </a:lnSpc>
            </a:pPr>
            <a:r>
              <a:rPr lang="en-US" sz="2567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Extensibility:</a:t>
            </a:r>
          </a:p>
          <a:p>
            <a:pPr algn="l" marL="554255" indent="-277127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New Assignment Types: Easy to add</a:t>
            </a:r>
          </a:p>
          <a:p>
            <a:pPr algn="l" marL="554255" indent="-277127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Grading Strategies: Pluggable system</a:t>
            </a:r>
          </a:p>
          <a:p>
            <a:pPr algn="l" marL="554255" indent="-277127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User Roles: Expandable as needed</a:t>
            </a:r>
          </a:p>
          <a:p>
            <a:pPr algn="l" marL="554255" indent="-277127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Templates: Support for diverse course structures</a:t>
            </a:r>
          </a:p>
          <a:p>
            <a:pPr algn="l">
              <a:lnSpc>
                <a:spcPts val="3594"/>
              </a:lnSpc>
            </a:pPr>
          </a:p>
          <a:p>
            <a:pPr algn="l">
              <a:lnSpc>
                <a:spcPts val="3594"/>
              </a:lnSpc>
            </a:pPr>
            <a:r>
              <a:rPr lang="en-US" sz="2567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Future Features:</a:t>
            </a:r>
          </a:p>
          <a:p>
            <a:pPr algn="l" marL="554255" indent="-277127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Support for email notifications</a:t>
            </a:r>
          </a:p>
          <a:p>
            <a:pPr algn="l" marL="554255" indent="-277127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Plagiarism detection </a:t>
            </a:r>
          </a:p>
          <a:p>
            <a:pPr algn="l" marL="554255" indent="-277127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Peer review functionality</a:t>
            </a:r>
          </a:p>
          <a:p>
            <a:pPr algn="l" marL="554255" indent="-277127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More advanced statistics</a:t>
            </a:r>
          </a:p>
          <a:p>
            <a:pPr algn="l" marL="554255" indent="-277127" lvl="1">
              <a:lnSpc>
                <a:spcPts val="3594"/>
              </a:lnSpc>
              <a:buFont typeface="Arial"/>
              <a:buChar char="•"/>
            </a:pPr>
            <a:r>
              <a:rPr lang="en-US" sz="256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Web interface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56423" y="1883102"/>
            <a:ext cx="3802877" cy="1486579"/>
          </a:xfrm>
          <a:custGeom>
            <a:avLst/>
            <a:gdLst/>
            <a:ahLst/>
            <a:cxnLst/>
            <a:rect r="r" b="b" t="t" l="l"/>
            <a:pathLst>
              <a:path h="1486579" w="3802877">
                <a:moveTo>
                  <a:pt x="0" y="0"/>
                </a:moveTo>
                <a:lnTo>
                  <a:pt x="3802877" y="0"/>
                </a:lnTo>
                <a:lnTo>
                  <a:pt x="3802877" y="1486579"/>
                </a:lnTo>
                <a:lnTo>
                  <a:pt x="0" y="14865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361588"/>
            <a:ext cx="16230600" cy="1746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87"/>
              </a:lnSpc>
              <a:spcBef>
                <a:spcPct val="0"/>
              </a:spcBef>
            </a:pPr>
            <a:r>
              <a:rPr lang="en-US" sz="13087" spc="-103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Live Demo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09/10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DAGmtaE9K2o</dc:identifier>
  <dcterms:modified xsi:type="dcterms:W3CDTF">2011-08-01T06:04:30Z</dcterms:modified>
  <cp:revision>1</cp:revision>
  <dc:title>Beige and Black Minimalist Project Deck Presentation</dc:title>
</cp:coreProperties>
</file>