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0" r:id="rId6"/>
    <p:sldId id="258" r:id="rId7"/>
    <p:sldId id="281" r:id="rId8"/>
    <p:sldId id="282" r:id="rId9"/>
    <p:sldId id="278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6BA573-A044-7E49-8ACD-2ADB504ABD12}" v="27" dt="2023-09-12T20:24:24.764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94709" autoAdjust="0"/>
  </p:normalViewPr>
  <p:slideViewPr>
    <p:cSldViewPr snapToGrid="0">
      <p:cViewPr varScale="1">
        <p:scale>
          <a:sx n="73" d="100"/>
          <a:sy n="73" d="100"/>
        </p:scale>
        <p:origin x="36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/>
      <dgm:spPr>
        <a:solidFill>
          <a:srgbClr val="00B050"/>
        </a:solidFill>
      </dgm:spPr>
      <dgm:t>
        <a:bodyPr/>
        <a:lstStyle/>
        <a:p>
          <a:pPr marL="0" algn="ctr" rtl="0">
            <a:buNone/>
          </a:pPr>
          <a:r>
            <a:rPr lang="en-US" sz="2000" dirty="0">
              <a:latin typeface="+mn-lt"/>
            </a:rPr>
            <a:t>Web Server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/>
      <dgm:spPr/>
      <dgm:t>
        <a:bodyPr/>
        <a:lstStyle/>
        <a:p>
          <a:pPr marL="0" algn="ctr">
            <a:buNone/>
          </a:pPr>
          <a:r>
            <a:rPr lang="en-US" sz="2000" dirty="0">
              <a:latin typeface="+mn-lt"/>
            </a:rPr>
            <a:t>Initial Design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custT="1"/>
      <dgm:spPr/>
      <dgm:t>
        <a:bodyPr/>
        <a:lstStyle/>
        <a:p>
          <a:pPr marL="0" algn="ctr">
            <a:buNone/>
          </a:pPr>
          <a:r>
            <a:rPr lang="en-US" sz="1400" dirty="0">
              <a:latin typeface="+mn-lt"/>
            </a:rPr>
            <a:t>Implement initial concept for the project which sends response to the client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/>
      <dgm:spPr/>
      <dgm:t>
        <a:bodyPr/>
        <a:lstStyle/>
        <a:p>
          <a:pPr marL="0" algn="ctr">
            <a:buNone/>
          </a:pPr>
          <a:r>
            <a:rPr lang="en-US" sz="2000" dirty="0">
              <a:latin typeface="+mn-lt"/>
            </a:rPr>
            <a:t>Cached Web Server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algn="ctr" rtl="0">
            <a:buNone/>
          </a:pPr>
          <a:r>
            <a:rPr lang="en-US" sz="1400" dirty="0">
              <a:latin typeface="+mn-lt"/>
            </a:rPr>
            <a:t>Implement sending attendance data to specified email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/>
      <dgm:spPr/>
      <dgm:t>
        <a:bodyPr/>
        <a:lstStyle/>
        <a:p>
          <a:pPr marL="0" algn="ctr"/>
          <a:r>
            <a:rPr lang="en-US" sz="2000" dirty="0">
              <a:latin typeface="+mn-lt"/>
            </a:rPr>
            <a:t>Additional Metrics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/>
      <dgm:spPr/>
      <dgm:t>
        <a:bodyPr/>
        <a:lstStyle/>
        <a:p>
          <a:pPr marL="0" algn="ctr">
            <a:buNone/>
          </a:pPr>
          <a:r>
            <a:rPr lang="en-US" sz="2000" dirty="0">
              <a:latin typeface="+mn-lt"/>
            </a:rPr>
            <a:t>ESMTP Email Sending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custT="1"/>
      <dgm:spPr>
        <a:solidFill>
          <a:srgbClr val="00B050"/>
        </a:solidFill>
      </dgm:spPr>
      <dgm:t>
        <a:bodyPr/>
        <a:lstStyle/>
        <a:p>
          <a:pPr marL="0" algn="ctr">
            <a:buNone/>
          </a:pPr>
          <a:r>
            <a:rPr lang="en-US" sz="1400" dirty="0">
              <a:latin typeface="+mn-lt"/>
            </a:rPr>
            <a:t>Implement the web server to the required functionality</a:t>
          </a: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algn="ctr">
            <a:buNone/>
          </a:pPr>
          <a:r>
            <a:rPr lang="en-US" sz="1400" dirty="0">
              <a:latin typeface="+mn-lt"/>
            </a:rPr>
            <a:t>Implement the cached web server as specified</a:t>
          </a: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algn="ctr" rtl="0">
            <a:buNone/>
          </a:pPr>
          <a:r>
            <a:rPr lang="en-US" sz="1400" dirty="0">
              <a:latin typeface="+mn-lt"/>
            </a:rPr>
            <a:t>Implement visual attendance trends over time</a:t>
          </a: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5">
            <a:lumMod val="20000"/>
            <a:lumOff val="8000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prstGeom prst="ellipse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FD46F48-1601-3B48-AC95-844EF8053475}" type="presOf" srcId="{8FE81FEC-2664-411F-AEB3-065F29F52751}" destId="{73C20AF0-FA1E-3C4A-AD07-551A27BE2B92}" srcOrd="0" destOrd="1" presId="urn:microsoft.com/office/officeart/2005/8/layout/hList7"/>
    <dgm:cxn modelId="{FF82E56C-0E90-E648-A4FD-33776C71CA80}" type="presOf" srcId="{8FE81FEC-2664-411F-AEB3-065F29F52751}" destId="{AF3E8B43-0466-2941-94BF-5E057B356E82}" srcOrd="1" destOrd="1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1910270" cy="3890962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Web Server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+mn-lt"/>
            </a:rPr>
            <a:t>Implement the web server to the required functionality</a:t>
          </a:r>
        </a:p>
      </dsp:txBody>
      <dsp:txXfrm>
        <a:off x="0" y="1556384"/>
        <a:ext cx="1910270" cy="1556384"/>
      </dsp:txXfrm>
    </dsp:sp>
    <dsp:sp modelId="{A126BA88-D0F9-AF4A-A7BA-0638E32B45F8}">
      <dsp:nvSpPr>
        <dsp:cNvPr id="0" name=""/>
        <dsp:cNvSpPr/>
      </dsp:nvSpPr>
      <dsp:spPr>
        <a:xfrm>
          <a:off x="546306" y="472473"/>
          <a:ext cx="817658" cy="817658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65114" y="0"/>
          <a:ext cx="1910270" cy="3890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Initial Design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+mn-lt"/>
            </a:rPr>
            <a:t>Implement initial concept for the project which sends response to the client</a:t>
          </a:r>
        </a:p>
      </dsp:txBody>
      <dsp:txXfrm>
        <a:off x="1965114" y="1556384"/>
        <a:ext cx="1910270" cy="1556384"/>
      </dsp:txXfrm>
    </dsp:sp>
    <dsp:sp modelId="{EFEB790C-BD5C-F54D-9993-F81422A8AD8E}">
      <dsp:nvSpPr>
        <dsp:cNvPr id="0" name=""/>
        <dsp:cNvSpPr/>
      </dsp:nvSpPr>
      <dsp:spPr>
        <a:xfrm>
          <a:off x="2513885" y="472473"/>
          <a:ext cx="817658" cy="81765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38634" y="0"/>
          <a:ext cx="1910270" cy="3890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Cached Web Server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+mn-lt"/>
            </a:rPr>
            <a:t>Implement the cached web server as specified</a:t>
          </a:r>
        </a:p>
      </dsp:txBody>
      <dsp:txXfrm>
        <a:off x="3938634" y="1556384"/>
        <a:ext cx="1910270" cy="1556384"/>
      </dsp:txXfrm>
    </dsp:sp>
    <dsp:sp modelId="{CC076D56-4BB0-7246-9039-788AB439DAF0}">
      <dsp:nvSpPr>
        <dsp:cNvPr id="0" name=""/>
        <dsp:cNvSpPr/>
      </dsp:nvSpPr>
      <dsp:spPr>
        <a:xfrm>
          <a:off x="4481464" y="472473"/>
          <a:ext cx="817658" cy="81765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902737" y="0"/>
          <a:ext cx="1910270" cy="3890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ESMTP Email Sending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+mn-lt"/>
            </a:rPr>
            <a:t>Implement sending attendance data to specified email</a:t>
          </a:r>
        </a:p>
      </dsp:txBody>
      <dsp:txXfrm>
        <a:off x="5902737" y="1556384"/>
        <a:ext cx="1910270" cy="1556384"/>
      </dsp:txXfrm>
    </dsp:sp>
    <dsp:sp modelId="{FDF2BC93-305C-D94B-A6C2-ED9CE7F40C2F}">
      <dsp:nvSpPr>
        <dsp:cNvPr id="0" name=""/>
        <dsp:cNvSpPr/>
      </dsp:nvSpPr>
      <dsp:spPr>
        <a:xfrm>
          <a:off x="6449043" y="472473"/>
          <a:ext cx="817658" cy="81765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870316" y="0"/>
          <a:ext cx="1910270" cy="3890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Additional Metrics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+mn-lt"/>
            </a:rPr>
            <a:t>Implement visual attendance trends over time</a:t>
          </a:r>
        </a:p>
      </dsp:txBody>
      <dsp:txXfrm>
        <a:off x="7870316" y="1556384"/>
        <a:ext cx="1910270" cy="1556384"/>
      </dsp:txXfrm>
    </dsp:sp>
    <dsp:sp modelId="{916140F0-4F43-9F45-8310-FCCA12DDE514}">
      <dsp:nvSpPr>
        <dsp:cNvPr id="0" name=""/>
        <dsp:cNvSpPr/>
      </dsp:nvSpPr>
      <dsp:spPr>
        <a:xfrm>
          <a:off x="8416622" y="472473"/>
          <a:ext cx="817658" cy="81765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3820" y="3001871"/>
          <a:ext cx="8998140" cy="583644"/>
        </a:xfrm>
        <a:prstGeom prst="leftRightArrow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3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7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27705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575404"/>
            <a:ext cx="9857014" cy="62160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rt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8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1785669"/>
            <a:ext cx="9779182" cy="4278702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EBCFC05-28F2-ED12-5DAE-0D1A11FE8A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813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487DE67-2E54-8713-8739-3604335870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3235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 rot="5400000" flipH="1">
              <a:off x="11258144" y="5924144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794B347-3274-3D51-85DF-420355004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813" y="2020329"/>
            <a:ext cx="3219450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AAFFF32-276A-0586-D4FD-02CA694F31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787" y="2020329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DD55F25-7BEF-26A6-157A-97540EC739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0082" y="2018581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57414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71EB95-DE30-3F1F-F9EC-DA485805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4826" y="1071418"/>
            <a:ext cx="7342348" cy="342338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837" y="1071418"/>
            <a:ext cx="1364297" cy="1740788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19153" y="3295278"/>
            <a:ext cx="1364297" cy="1690799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2389" y="4599720"/>
            <a:ext cx="3511550" cy="85364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F76E36-451C-4A7D-4E26-8AB78D34D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57012" y="-1664"/>
            <a:ext cx="2334989" cy="6859664"/>
            <a:chOff x="9857012" y="-1664"/>
            <a:chExt cx="2334989" cy="685966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B3BC7E-B34F-EF47-B125-1574C548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V="1">
              <a:off x="9499940" y="355410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CBC82D0-4F72-C649-8B7F-D4B087957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10866436" y="1879977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383F23A-D872-2A4C-B386-A9D269BE6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024507" y="-1664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221FFDB-AAE2-5943-97A1-82D66AE0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334091" y="2737752"/>
              <a:ext cx="1380830" cy="13808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E58EEF7-63CA-A845-BAC4-9D3BE0591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H="1">
              <a:off x="10667432" y="5333432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57A4624-D8ED-2E4B-AF8C-00DFA6A72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9857012" y="3651505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F312EF8-91BE-5946-BE31-8CFE107A2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 flipV="1">
              <a:off x="9857013" y="4976359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136526"/>
            <a:ext cx="8401624" cy="1570038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227758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5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223923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0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71021"/>
            <a:ext cx="10678142" cy="1635542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068734"/>
            <a:ext cx="904987" cy="90564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7" r:id="rId10"/>
    <p:sldLayoutId id="2147483663" r:id="rId11"/>
    <p:sldLayoutId id="2147483664" r:id="rId12"/>
    <p:sldLayoutId id="2147483665" r:id="rId13"/>
    <p:sldLayoutId id="2147483666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277050"/>
          </a:xfrm>
        </p:spPr>
        <p:txBody>
          <a:bodyPr/>
          <a:lstStyle/>
          <a:p>
            <a:r>
              <a:rPr lang="en-US" dirty="0"/>
              <a:t>Automatic Attendance Metric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575404"/>
            <a:ext cx="9857014" cy="621603"/>
          </a:xfrm>
        </p:spPr>
        <p:txBody>
          <a:bodyPr/>
          <a:lstStyle/>
          <a:p>
            <a:r>
              <a:rPr lang="en-US" dirty="0"/>
              <a:t>Kelvin, Eric, Howell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DA9-7B12-AAF4-5138-6339FD1D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ctr">
            <a:normAutofit/>
          </a:bodyPr>
          <a:lstStyle/>
          <a:p>
            <a:r>
              <a:rPr lang="en-US" dirty="0"/>
              <a:t>Our 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012A-F47E-5D59-6EDC-6BE056515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0"/>
            <a:ext cx="5207181" cy="374781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Automate attendance tracking in a non-blocking fashion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Keeps a running total of people in a given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Ability to request real-time attendance data from 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HTML formatted response from web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Different due to its crowd efficiency and real-time updates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99608-47BA-49DB-6402-2C200C499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6" name="Picture 5" descr="A metal turnstile with a green and red button&#10;&#10;Description automatically generated">
            <a:extLst>
              <a:ext uri="{FF2B5EF4-FFF2-40B4-BE49-F238E27FC236}">
                <a16:creationId xmlns:a16="http://schemas.microsoft.com/office/drawing/2014/main" id="{1184879E-B725-7981-64C4-0F797AA6E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9" r="1" b="23298"/>
          <a:stretch/>
        </p:blipFill>
        <p:spPr>
          <a:xfrm>
            <a:off x="6230166" y="2087561"/>
            <a:ext cx="4794341" cy="33668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979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ctr">
            <a:normAutofit/>
          </a:bodyPr>
          <a:lstStyle/>
          <a:p>
            <a:r>
              <a:rPr lang="en-US" dirty="0"/>
              <a:t>Hardware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206" y="1966667"/>
            <a:ext cx="6723834" cy="409396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Arduino® UNO R4 </a:t>
            </a:r>
            <a:r>
              <a:rPr lang="en-US" sz="2400" dirty="0" err="1"/>
              <a:t>WiFi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Built in Wi-Fi and Bluetooth capabilities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Easy serial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Ultrasonic Sensors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Sensor range within scope of our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Works well indoors/outdoors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Possible issue: may not work well in loud environments</a:t>
            </a:r>
          </a:p>
        </p:txBody>
      </p:sp>
      <p:sp>
        <p:nvSpPr>
          <p:cNvPr id="1031" name="Footer Placeholder 3">
            <a:extLst>
              <a:ext uri="{FF2B5EF4-FFF2-40B4-BE49-F238E27FC236}">
                <a16:creationId xmlns:a16="http://schemas.microsoft.com/office/drawing/2014/main" id="{242BFBDF-3744-2A5A-C531-ADF24A52E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026" name="Picture 2" descr="Arduino® UNO R4 WiFi — Arduino Official Store">
            <a:extLst>
              <a:ext uri="{FF2B5EF4-FFF2-40B4-BE49-F238E27FC236}">
                <a16:creationId xmlns:a16="http://schemas.microsoft.com/office/drawing/2014/main" id="{11780C02-FFC8-A1C3-260A-9F61619B2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4" r="1" b="755"/>
          <a:stretch/>
        </p:blipFill>
        <p:spPr bwMode="auto">
          <a:xfrm>
            <a:off x="6782254" y="1966667"/>
            <a:ext cx="4794341" cy="336681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E923-E3BA-19BE-3EBC-42BC6961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 dirty="0"/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49096-3888-4537-5C96-F9A62DFB9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89054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2 IR sensors on each side of a door frame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Sensor 1 -&gt; sensor 2 = person entered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Sensor 2 -&gt; sensor 1 = person exited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Send running total to web server via serial 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CGI script which gets data and formats it nicely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Client requests data from web server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0D3CE-FC8C-3EBC-F02C-3A6081D8D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66FF-B637-FCA9-EAB5-8E845D27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 dirty="0"/>
              <a:t>Technical Challenges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4D44704-A3BB-F497-8AD5-775F80AFC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Feeding data from Arduino to our web server via serial connection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Possibly sending the data to the user over email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Use ESMTP protocol to send formatted email to recipient specified by the 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Using Arduino for the first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31306-752A-6C9C-981D-A489E6A2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6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28B0E6F-20B5-B58A-313C-BDABC144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Timeline and Deliverables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7109C1FD-02AF-F888-533F-C28DBD319D4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423312"/>
              </p:ext>
            </p:extLst>
          </p:nvPr>
        </p:nvGraphicFramePr>
        <p:xfrm>
          <a:off x="1166813" y="2087563"/>
          <a:ext cx="9780587" cy="389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082BD69-6675-0D85-D7DF-0F421E42A5C0}"/>
              </a:ext>
            </a:extLst>
          </p:cNvPr>
          <p:cNvSpPr txBox="1"/>
          <p:nvPr/>
        </p:nvSpPr>
        <p:spPr>
          <a:xfrm>
            <a:off x="1933081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E5C38B-C6FE-F156-7566-26186A2E54E1}"/>
              </a:ext>
            </a:extLst>
          </p:cNvPr>
          <p:cNvSpPr txBox="1"/>
          <p:nvPr/>
        </p:nvSpPr>
        <p:spPr>
          <a:xfrm>
            <a:off x="3901654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22EF88-B068-E11C-D5FC-B4D02F1051C9}"/>
              </a:ext>
            </a:extLst>
          </p:cNvPr>
          <p:cNvSpPr txBox="1"/>
          <p:nvPr/>
        </p:nvSpPr>
        <p:spPr>
          <a:xfrm>
            <a:off x="5877774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2A0979-0F48-C5F5-31E8-EB11AEC257ED}"/>
              </a:ext>
            </a:extLst>
          </p:cNvPr>
          <p:cNvSpPr txBox="1"/>
          <p:nvPr/>
        </p:nvSpPr>
        <p:spPr>
          <a:xfrm>
            <a:off x="7844750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1ABAF5-1FA6-1214-DB20-F0B21DE4A9FE}"/>
              </a:ext>
            </a:extLst>
          </p:cNvPr>
          <p:cNvSpPr txBox="1"/>
          <p:nvPr/>
        </p:nvSpPr>
        <p:spPr>
          <a:xfrm>
            <a:off x="9807953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F8A4B-3729-1D8D-7B99-74BDAD48C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E7B9-0BA2-90F3-8BEE-42FFA0818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740" y="787153"/>
            <a:ext cx="6245912" cy="3269447"/>
          </a:xfrm>
        </p:spPr>
        <p:txBody>
          <a:bodyPr anchor="b">
            <a:normAutofit/>
          </a:bodyPr>
          <a:lstStyle/>
          <a:p>
            <a:r>
              <a:rPr lang="en-US" sz="8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23882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2F8075B6-92BB-9846-8588-BC6D254920ED}" vid="{81BF5E3B-B10F-1B45-9C3A-09CD062E47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18A0498-6641-479D-8115-8BC7C8E6B1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AC3131-8810-4A91-9F94-92262D4BBD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73794D-D7EA-4048-9998-F5D6224939BE}">
  <ds:schemaRefs>
    <ds:schemaRef ds:uri="71af3243-3dd4-4a8d-8c0d-dd76da1f02a5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sharepoint/v3"/>
    <ds:schemaRef ds:uri="http://purl.org/dc/dcmitype/"/>
    <ds:schemaRef ds:uri="230e9df3-be65-4c73-a93b-d1236ebd677e"/>
    <ds:schemaRef ds:uri="16c05727-aa75-4e4a-9b5f-8a80a1165891"/>
    <ds:schemaRef ds:uri="http://purl.org/dc/elements/1.1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90</TotalTime>
  <Words>258</Words>
  <Application>Microsoft Office PowerPoint</Application>
  <PresentationFormat>Widescreen</PresentationFormat>
  <Paragraphs>54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Automatic Attendance Metric Tracker</vt:lpstr>
      <vt:lpstr>Our Project Idea</vt:lpstr>
      <vt:lpstr>Hardware Decisions</vt:lpstr>
      <vt:lpstr>Technical Details</vt:lpstr>
      <vt:lpstr>Technical Challenges</vt:lpstr>
      <vt:lpstr>Timeline and Deliverables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The MBTA</dc:title>
  <dc:creator>Lin, Kelvin</dc:creator>
  <cp:lastModifiedBy>Nohara-Leclair, Eric</cp:lastModifiedBy>
  <cp:revision>4</cp:revision>
  <dcterms:created xsi:type="dcterms:W3CDTF">2024-04-19T15:06:33Z</dcterms:created>
  <dcterms:modified xsi:type="dcterms:W3CDTF">2024-04-25T04:06:42Z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