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9" r:id="rId5"/>
  </p:sldMasterIdLst>
  <p:notesMasterIdLst>
    <p:notesMasterId r:id="rId10"/>
  </p:notesMasterIdLst>
  <p:handoutMasterIdLst>
    <p:handoutMasterId r:id="rId11"/>
  </p:handoutMasterIdLst>
  <p:sldIdLst>
    <p:sldId id="320" r:id="rId6"/>
    <p:sldId id="321" r:id="rId7"/>
    <p:sldId id="323" r:id="rId8"/>
    <p:sldId id="32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5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18F"/>
    <a:srgbClr val="51534C"/>
    <a:srgbClr val="B0592C"/>
    <a:srgbClr val="1B6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360" autoAdjust="0"/>
  </p:normalViewPr>
  <p:slideViewPr>
    <p:cSldViewPr>
      <p:cViewPr>
        <p:scale>
          <a:sx n="123" d="100"/>
          <a:sy n="123" d="100"/>
        </p:scale>
        <p:origin x="1290" y="-96"/>
      </p:cViewPr>
      <p:guideLst>
        <p:guide orient="horz" pos="4224"/>
        <p:guide pos="2880"/>
        <p:guide orient="horz" pos="4175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A227B-2A72-7F48-99E1-BBC39813ED76}" type="datetimeFigureOut">
              <a:rPr lang="en-US" smtClean="0"/>
              <a:t>2016-05-31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D9F9-9D04-744B-990D-C11E7F05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DA71-9D7B-4992-B000-73B72416BAA8}" type="datetimeFigureOut">
              <a:rPr lang="en-US" smtClean="0"/>
              <a:t>2016-05-31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C237-9161-474B-91FC-9364EDC99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C237-9161-474B-91FC-9364EDC99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1"/>
            <a:ext cx="6477000" cy="1143000"/>
          </a:xfrm>
        </p:spPr>
        <p:txBody>
          <a:bodyPr>
            <a:normAutofit/>
          </a:bodyPr>
          <a:lstStyle>
            <a:lvl1pPr>
              <a:defRPr sz="2500" b="1" cap="all" spc="300" baseline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33528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62200" y="3886200"/>
            <a:ext cx="6400800" cy="457200"/>
          </a:xfrm>
        </p:spPr>
        <p:txBody>
          <a:bodyPr/>
          <a:lstStyle>
            <a:lvl1pPr algn="r">
              <a:defRPr sz="1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third line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381000" y="641667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© 2016 Lantana Consulting Group /  www.lantanagroup.com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7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G-blu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1"/>
            <a:ext cx="6477000" cy="1143000"/>
          </a:xfrm>
        </p:spPr>
        <p:txBody>
          <a:bodyPr>
            <a:normAutofit/>
          </a:bodyPr>
          <a:lstStyle>
            <a:lvl1pPr>
              <a:defRPr sz="2500" b="1" cap="all" spc="300" baseline="0">
                <a:solidFill>
                  <a:srgbClr val="1B637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33528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30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62200" y="3886200"/>
            <a:ext cx="6400800" cy="457200"/>
          </a:xfrm>
        </p:spPr>
        <p:txBody>
          <a:bodyPr/>
          <a:lstStyle>
            <a:lvl1pPr algn="r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third line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CG-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248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525963"/>
          </a:xfrm>
        </p:spPr>
        <p:txBody>
          <a:bodyPr/>
          <a:lstStyle>
            <a:lvl5pPr>
              <a:defRPr sz="17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>
                <a:latin typeface="+mj-lt"/>
              </a:rPr>
              <a:t>Sixth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CG-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7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CG-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CG-blu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2551113" cy="8703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38200"/>
            <a:ext cx="4648200" cy="533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500" b="0"/>
            </a:lvl1pPr>
            <a:lvl2pPr>
              <a:defRPr sz="2800"/>
            </a:lvl2pPr>
            <a:lvl3pPr>
              <a:defRPr sz="2400"/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0"/>
            <a:ext cx="25511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CG-blu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3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62200" y="2133601"/>
            <a:ext cx="6477000" cy="1143000"/>
          </a:xfrm>
        </p:spPr>
        <p:txBody>
          <a:bodyPr>
            <a:normAutofit/>
          </a:bodyPr>
          <a:lstStyle>
            <a:lvl1pPr>
              <a:defRPr sz="2500" b="1" cap="all" spc="300" baseline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33528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62200" y="3886200"/>
            <a:ext cx="6400800" cy="457200"/>
          </a:xfrm>
        </p:spPr>
        <p:txBody>
          <a:bodyPr/>
          <a:lstStyle>
            <a:lvl1pPr algn="r">
              <a:defRPr sz="1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third line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24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525963"/>
          </a:xfrm>
        </p:spPr>
        <p:txBody>
          <a:bodyPr/>
          <a:lstStyle>
            <a:lvl5pPr>
              <a:defRPr sz="1700">
                <a:solidFill>
                  <a:srgbClr val="51534C"/>
                </a:solidFill>
              </a:defRPr>
            </a:lvl5pPr>
            <a:lvl6pPr>
              <a:defRPr sz="1600">
                <a:latin typeface="+mj-lt"/>
              </a:defRPr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51534C"/>
                </a:solidFill>
              </a:defRPr>
            </a:lvl5pPr>
            <a:lvl6pPr>
              <a:defRPr sz="1600">
                <a:latin typeface="+mj-lt"/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51534C"/>
                </a:solidFill>
              </a:defRPr>
            </a:lvl5pPr>
            <a:lvl6pPr>
              <a:defRPr sz="1600">
                <a:latin typeface="+mj-lt"/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2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2551113" cy="8703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38200"/>
            <a:ext cx="4648200" cy="533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500" b="0"/>
            </a:lvl1pPr>
            <a:lvl2pPr>
              <a:defRPr sz="2800"/>
            </a:lvl2pPr>
            <a:lvl3pPr>
              <a:defRPr sz="2400"/>
            </a:lvl3pPr>
            <a:lvl4pPr>
              <a:defRPr sz="2000">
                <a:solidFill>
                  <a:srgbClr val="51534C"/>
                </a:solidFill>
              </a:defRPr>
            </a:lvl4pPr>
            <a:lvl5pPr>
              <a:defRPr sz="2000">
                <a:solidFill>
                  <a:srgbClr val="5153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0"/>
            <a:ext cx="25511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0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o hea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1000" y="64166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23C33"/>
                </a:solidFill>
                <a:latin typeface="+mj-lt"/>
              </a:defRPr>
            </a:lvl1pPr>
          </a:lstStyle>
          <a:p>
            <a:fld id="{B6DCAE14-51F4-4042-B5B6-B42D9D816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81200" y="6477000"/>
            <a:ext cx="5181600" cy="365125"/>
          </a:xfrm>
        </p:spPr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0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G-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1"/>
            <a:ext cx="6477000" cy="1143000"/>
          </a:xfrm>
        </p:spPr>
        <p:txBody>
          <a:bodyPr>
            <a:normAutofit/>
          </a:bodyPr>
          <a:lstStyle>
            <a:lvl1pPr>
              <a:defRPr sz="2500" b="1" cap="all" spc="300" baseline="0">
                <a:solidFill>
                  <a:srgbClr val="1B637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33528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30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62200" y="3886200"/>
            <a:ext cx="6400800" cy="457200"/>
          </a:xfrm>
        </p:spPr>
        <p:txBody>
          <a:bodyPr/>
          <a:lstStyle>
            <a:lvl1pPr algn="r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third line</a:t>
            </a: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41667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© 2016 Lantana Consulting Group /  www.lantanagroup.com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2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ntana Consulting Group lgo and background" title="Background 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12837"/>
            <a:ext cx="73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one header</a:t>
            </a:r>
          </a:p>
          <a:p>
            <a:pPr lvl="1"/>
            <a:r>
              <a:rPr lang="en-US" dirty="0" smtClean="0"/>
              <a:t>Level one</a:t>
            </a:r>
          </a:p>
          <a:p>
            <a:pPr lvl="2"/>
            <a:r>
              <a:rPr lang="en-US" dirty="0" smtClean="0"/>
              <a:t>Level two</a:t>
            </a:r>
          </a:p>
          <a:p>
            <a:pPr lvl="3"/>
            <a:r>
              <a:rPr lang="en-US" sz="1700" dirty="0" smtClean="0"/>
              <a:t>Level three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416675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7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2500" b="1" kern="1200">
          <a:solidFill>
            <a:schemeClr val="accent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500" b="1" kern="1200" baseline="0">
          <a:solidFill>
            <a:schemeClr val="accent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entury Gothic" panose="020B0502020202020204" pitchFamily="34" charset="0"/>
        <a:buChar char="-"/>
        <a:defRPr sz="21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12837"/>
            <a:ext cx="73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one header</a:t>
            </a:r>
          </a:p>
          <a:p>
            <a:pPr lvl="1"/>
            <a:r>
              <a:rPr lang="en-US" dirty="0" smtClean="0"/>
              <a:t>Level one</a:t>
            </a:r>
          </a:p>
          <a:p>
            <a:pPr lvl="2"/>
            <a:r>
              <a:rPr lang="en-US" dirty="0" smtClean="0"/>
              <a:t>Level two</a:t>
            </a:r>
          </a:p>
          <a:p>
            <a:pPr lvl="3"/>
            <a:r>
              <a:rPr lang="en-US" sz="1700" dirty="0" smtClean="0"/>
              <a:t>Level three</a:t>
            </a:r>
          </a:p>
          <a:p>
            <a:pPr lvl="4"/>
            <a:r>
              <a:rPr lang="en-US" dirty="0" smtClean="0"/>
              <a:t>Level 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8" r:id="rId2"/>
    <p:sldLayoutId id="2147483671" r:id="rId3"/>
    <p:sldLayoutId id="2147483672" r:id="rId4"/>
    <p:sldLayoutId id="2147483673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2500" b="1" kern="1200">
          <a:solidFill>
            <a:srgbClr val="B0592C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500" b="1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entury Gothic" panose="020B0502020202020204" pitchFamily="34" charset="0"/>
        <a:buChar char="-"/>
        <a:defRPr sz="2100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7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Rendering Tool Challenge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Drop-in Replacement for old XSL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Generic to any compliant CDA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Decrypt the Header information</a:t>
            </a:r>
          </a:p>
          <a:p>
            <a:pPr marL="1085850" lvl="1" indent="-342900"/>
            <a:r>
              <a:rPr lang="en-US" dirty="0" smtClean="0"/>
              <a:t>Lots of information, little of it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Adapts to the medium it is presented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Context awareness</a:t>
            </a:r>
            <a:endParaRPr lang="en-US" dirty="0" smtClean="0"/>
          </a:p>
          <a:p>
            <a:pPr marL="108585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CAE14-51F4-4042-B5B6-B42D9D8160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dirty="0" smtClean="0">
                <a:solidFill>
                  <a:schemeClr val="tx1"/>
                </a:solidFill>
              </a:rPr>
              <a:t>Organization of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dirty="0" smtClean="0">
                <a:solidFill>
                  <a:schemeClr val="tx1"/>
                </a:solidFill>
              </a:rPr>
              <a:t>Display of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dirty="0" smtClean="0">
                <a:solidFill>
                  <a:schemeClr val="tx1"/>
                </a:solidFill>
              </a:rPr>
              <a:t>Human Readable 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dirty="0" smtClean="0">
                <a:solidFill>
                  <a:schemeClr val="tx1"/>
                </a:solidFill>
              </a:rPr>
              <a:t>Navigation Interface</a:t>
            </a:r>
            <a:endParaRPr lang="en-US" sz="2500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Generate Narrative from Structured </a:t>
            </a:r>
            <a:r>
              <a:rPr lang="en-US" sz="2500" b="0" dirty="0" smtClean="0">
                <a:solidFill>
                  <a:schemeClr val="tx1"/>
                </a:solidFill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CAE14-51F4-4042-B5B6-B42D9D8160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XSLT</a:t>
            </a:r>
          </a:p>
          <a:p>
            <a:pPr marL="1085850" lvl="1" indent="-342900"/>
            <a:r>
              <a:rPr lang="en-US" dirty="0" smtClean="0"/>
              <a:t>Two Files</a:t>
            </a:r>
          </a:p>
          <a:p>
            <a:pPr marL="1485900" lvl="2" indent="-342900"/>
            <a:r>
              <a:rPr lang="en-US" dirty="0" smtClean="0"/>
              <a:t>Rendering Logic</a:t>
            </a:r>
          </a:p>
          <a:p>
            <a:pPr marL="1485900" lvl="2" indent="-342900"/>
            <a:r>
              <a:rPr lang="en-US" dirty="0" smtClean="0"/>
              <a:t>Presentation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Transformed using Saxon-HE 9.6.0.7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Browser Rendered</a:t>
            </a:r>
          </a:p>
          <a:p>
            <a:pPr marL="1085850" lvl="1" indent="-342900"/>
            <a:r>
              <a:rPr lang="en-US" dirty="0" smtClean="0"/>
              <a:t>Bootstrap 3.3.6</a:t>
            </a:r>
          </a:p>
          <a:p>
            <a:pPr marL="1085850" lvl="1" indent="-342900"/>
            <a:r>
              <a:rPr lang="en-US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CAE14-51F4-4042-B5B6-B42D9D8160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lantanagroup.com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tana2015_PPT_Template">
  <a:themeElements>
    <a:clrScheme name="Lantana2015">
      <a:dk1>
        <a:srgbClr val="423C33"/>
      </a:dk1>
      <a:lt1>
        <a:sysClr val="window" lastClr="FFFFFF"/>
      </a:lt1>
      <a:dk2>
        <a:srgbClr val="A49B8E"/>
      </a:dk2>
      <a:lt2>
        <a:srgbClr val="FFFFFF"/>
      </a:lt2>
      <a:accent1>
        <a:srgbClr val="14414C"/>
      </a:accent1>
      <a:accent2>
        <a:srgbClr val="8C3319"/>
      </a:accent2>
      <a:accent3>
        <a:srgbClr val="C1922F"/>
      </a:accent3>
      <a:accent4>
        <a:srgbClr val="7CAEAE"/>
      </a:accent4>
      <a:accent5>
        <a:srgbClr val="2D6670"/>
      </a:accent5>
      <a:accent6>
        <a:srgbClr val="D8D3B2"/>
      </a:accent6>
      <a:hlink>
        <a:srgbClr val="143F4C"/>
      </a:hlink>
      <a:folHlink>
        <a:srgbClr val="CDA23D"/>
      </a:folHlink>
    </a:clrScheme>
    <a:fontScheme name="Brand refresh">
      <a:majorFont>
        <a:latin typeface="Century Gothic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ntana 2015 PPT Template.potx" id="{9541B87C-5653-4879-BC26-68E21A4AEE29}" vid="{CC0BEB0A-EDAE-417E-9273-19983856E466}"/>
    </a:ext>
  </a:extLst>
</a:theme>
</file>

<file path=ppt/theme/theme2.xml><?xml version="1.0" encoding="utf-8"?>
<a:theme xmlns:a="http://schemas.openxmlformats.org/drawingml/2006/main" name="LCG-blue">
  <a:themeElements>
    <a:clrScheme name="Lantana 2014">
      <a:dk1>
        <a:srgbClr val="423C33"/>
      </a:dk1>
      <a:lt1>
        <a:sysClr val="window" lastClr="FFFFFF"/>
      </a:lt1>
      <a:dk2>
        <a:srgbClr val="A49B8E"/>
      </a:dk2>
      <a:lt2>
        <a:srgbClr val="FFFFFF"/>
      </a:lt2>
      <a:accent1>
        <a:srgbClr val="B0592C"/>
      </a:accent1>
      <a:accent2>
        <a:srgbClr val="478B95"/>
      </a:accent2>
      <a:accent3>
        <a:srgbClr val="D7B04E"/>
      </a:accent3>
      <a:accent4>
        <a:srgbClr val="8DBBBC"/>
      </a:accent4>
      <a:accent5>
        <a:srgbClr val="478B95"/>
      </a:accent5>
      <a:accent6>
        <a:srgbClr val="E5E0CA"/>
      </a:accent6>
      <a:hlink>
        <a:srgbClr val="1B6373"/>
      </a:hlink>
      <a:folHlink>
        <a:srgbClr val="D7B04E"/>
      </a:folHlink>
    </a:clrScheme>
    <a:fontScheme name="Brand refresh">
      <a:majorFont>
        <a:latin typeface="Century Gothic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ntana 2015 PPT Template.potx" id="{9541B87C-5653-4879-BC26-68E21A4AEE29}" vid="{94740380-E2B1-41C2-A0F1-B7C2E848CD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0DD50A455A74C8E23542BD4F0C561" ma:contentTypeVersion="3" ma:contentTypeDescription="Create a new document." ma:contentTypeScope="" ma:versionID="139837c32bc2f30ce79b9ddee1253feb">
  <xsd:schema xmlns:xsd="http://www.w3.org/2001/XMLSchema" xmlns:xs="http://www.w3.org/2001/XMLSchema" xmlns:p="http://schemas.microsoft.com/office/2006/metadata/properties" xmlns:ns2="81dbe6ab-0eec-45ef-ac32-ff3fd1f74fda" targetNamespace="http://schemas.microsoft.com/office/2006/metadata/properties" ma:root="true" ma:fieldsID="949880813d30cded9005225fc7395622" ns2:_="">
    <xsd:import namespace="81dbe6ab-0eec-45ef-ac32-ff3fd1f74f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be6ab-0eec-45ef-ac32-ff3fd1f74f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90745D-3811-4152-AA2D-9EC165506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be6ab-0eec-45ef-ac32-ff3fd1f74f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ED170A-D977-42AB-B083-C47AC890F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92A11-2F87-44F7-9B9B-5CBF39073757}">
  <ds:schemaRefs>
    <ds:schemaRef ds:uri="81dbe6ab-0eec-45ef-ac32-ff3fd1f74fda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88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Wingdings</vt:lpstr>
      <vt:lpstr>Lantana2015_PPT_Template</vt:lpstr>
      <vt:lpstr>LCG-blue</vt:lpstr>
      <vt:lpstr>CDA Rendering Tool Challenge Submission</vt:lpstr>
      <vt:lpstr>Goals and Limitations</vt:lpstr>
      <vt:lpstr>Scope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Lantana 2015 PPT Template</dc:title>
  <dc:subject/>
  <dc:creator>Eric Parapini</dc:creator>
  <cp:keywords/>
  <dc:description/>
  <cp:lastModifiedBy>Eric Parapini</cp:lastModifiedBy>
  <cp:revision>10</cp:revision>
  <dcterms:created xsi:type="dcterms:W3CDTF">2016-05-31T18:46:49Z</dcterms:created>
  <dcterms:modified xsi:type="dcterms:W3CDTF">2016-05-31T22:37:18Z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0x0101008DD0DD50A455A74C8E23542BD4F0C561</vt:lpwstr>
  </property>
</Properties>
</file>