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0" y="0"/>
            <a:ext cx="9144000" cy="7315200"/>
            <a:chOff x="0" y="0"/>
            <a:chExt cx="9144000" cy="73152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35053" y="69589"/>
              <a:ext cx="8439357" cy="67416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894746" y="5732347"/>
              <a:ext cx="247828" cy="247828"/>
            </a:xfrm>
            <a:prstGeom prst="ellipse">
              <a:avLst/>
            </a:prstGeom>
            <a:solidFill>
              <a:srgbClr val="AD00AF">
                <a:alpha val="100000"/>
              </a:srgbClr>
            </a:solidFill>
            <a:ln w="9000" cap="rnd">
              <a:solidFill>
                <a:srgbClr val="AD0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115149" y="3209587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142234" y="5976309"/>
              <a:ext cx="247828" cy="24782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362638" y="3795337"/>
              <a:ext cx="144506" cy="144506"/>
            </a:xfrm>
            <a:prstGeom prst="ellipse">
              <a:avLst/>
            </a:prstGeom>
            <a:solidFill>
              <a:srgbClr val="DF0063">
                <a:alpha val="100000"/>
              </a:srgbClr>
            </a:solidFill>
            <a:ln w="9000" cap="rnd">
              <a:solidFill>
                <a:srgbClr val="DF00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614712" y="5430932"/>
              <a:ext cx="247828" cy="24782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222184" y="5513628"/>
              <a:ext cx="247828" cy="24782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384263" y="4854374"/>
              <a:ext cx="351151" cy="3511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09313" y="5825994"/>
              <a:ext cx="323466" cy="32346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500038" y="5979515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567535" y="6031850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575761" y="4997995"/>
              <a:ext cx="375542" cy="375542"/>
            </a:xfrm>
            <a:prstGeom prst="ellipse">
              <a:avLst/>
            </a:prstGeom>
            <a:solidFill>
              <a:srgbClr val="F0003C">
                <a:alpha val="100000"/>
              </a:srgbClr>
            </a:solidFill>
            <a:ln w="9000" cap="rnd">
              <a:solidFill>
                <a:srgbClr val="F000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50017" y="5008429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247090" y="5950582"/>
              <a:ext cx="247828" cy="24782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422495" y="4892888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665425" y="2303027"/>
              <a:ext cx="806093" cy="806093"/>
            </a:xfrm>
            <a:prstGeom prst="ellipse">
              <a:avLst/>
            </a:prstGeom>
            <a:solidFill>
              <a:srgbClr val="4200F6">
                <a:alpha val="100000"/>
              </a:srgbClr>
            </a:solidFill>
            <a:ln w="9000" cap="rnd">
              <a:solidFill>
                <a:srgbClr val="420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465897" y="5551268"/>
              <a:ext cx="397593" cy="397593"/>
            </a:xfrm>
            <a:prstGeom prst="ellipse">
              <a:avLst/>
            </a:prstGeom>
            <a:solidFill>
              <a:srgbClr val="8C00CF">
                <a:alpha val="100000"/>
              </a:srgbClr>
            </a:solidFill>
            <a:ln w="9000" cap="rnd">
              <a:solidFill>
                <a:srgbClr val="8C00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94202" y="5007089"/>
              <a:ext cx="323466" cy="32346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74923" y="4894139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44911" y="6029205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410853" y="5863523"/>
              <a:ext cx="397593" cy="397593"/>
            </a:xfrm>
            <a:prstGeom prst="ellipse">
              <a:avLst/>
            </a:prstGeom>
            <a:solidFill>
              <a:srgbClr val="C90089">
                <a:alpha val="100000"/>
              </a:srgbClr>
            </a:solidFill>
            <a:ln w="9000" cap="rnd">
              <a:solidFill>
                <a:srgbClr val="C90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672391" y="3121133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699476" y="3295784"/>
              <a:ext cx="247828" cy="24782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812358" y="3684166"/>
              <a:ext cx="517040" cy="51704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54429" y="4927693"/>
              <a:ext cx="417872" cy="41787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378308" y="5829385"/>
              <a:ext cx="397593" cy="397593"/>
            </a:xfrm>
            <a:prstGeom prst="ellipse">
              <a:avLst/>
            </a:prstGeom>
            <a:solidFill>
              <a:srgbClr val="E80050">
                <a:alpha val="100000"/>
              </a:srgbClr>
            </a:solidFill>
            <a:ln w="9000" cap="rnd">
              <a:solidFill>
                <a:srgbClr val="E800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684844" y="6036855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873285" y="674865"/>
              <a:ext cx="397593" cy="39759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8279785" y="462643"/>
              <a:ext cx="822037" cy="822037"/>
            </a:xfrm>
            <a:prstGeom prst="ellipse">
              <a:avLst/>
            </a:prstGeom>
            <a:solidFill>
              <a:srgbClr val="FC0014">
                <a:alpha val="100000"/>
              </a:srgbClr>
            </a:solidFill>
            <a:ln w="9000" cap="rnd">
              <a:solidFill>
                <a:srgbClr val="FC00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80773" y="5619439"/>
              <a:ext cx="1496625" cy="191452"/>
            </a:xfrm>
            <a:custGeom>
              <a:avLst/>
              <a:pathLst>
                <a:path w="1496625" h="191452">
                  <a:moveTo>
                    <a:pt x="27432" y="191452"/>
                  </a:moveTo>
                  <a:lnTo>
                    <a:pt x="1469193" y="191452"/>
                  </a:lnTo>
                  <a:lnTo>
                    <a:pt x="1468088" y="191430"/>
                  </a:lnTo>
                  <a:lnTo>
                    <a:pt x="1472500" y="191252"/>
                  </a:lnTo>
                  <a:lnTo>
                    <a:pt x="1476825" y="190369"/>
                  </a:lnTo>
                  <a:lnTo>
                    <a:pt x="1480953" y="188803"/>
                  </a:lnTo>
                  <a:lnTo>
                    <a:pt x="1484776" y="186596"/>
                  </a:lnTo>
                  <a:lnTo>
                    <a:pt x="1488196" y="183804"/>
                  </a:lnTo>
                  <a:lnTo>
                    <a:pt x="1491123" y="180500"/>
                  </a:lnTo>
                  <a:lnTo>
                    <a:pt x="1493483" y="176768"/>
                  </a:lnTo>
                  <a:lnTo>
                    <a:pt x="1495213" y="172707"/>
                  </a:lnTo>
                  <a:lnTo>
                    <a:pt x="1496270" y="168420"/>
                  </a:lnTo>
                  <a:lnTo>
                    <a:pt x="1496625" y="164020"/>
                  </a:lnTo>
                  <a:lnTo>
                    <a:pt x="1496625" y="27432"/>
                  </a:lnTo>
                  <a:lnTo>
                    <a:pt x="1496270" y="23031"/>
                  </a:lnTo>
                  <a:lnTo>
                    <a:pt x="1495213" y="18745"/>
                  </a:lnTo>
                  <a:lnTo>
                    <a:pt x="1493483" y="14683"/>
                  </a:lnTo>
                  <a:lnTo>
                    <a:pt x="1491123" y="10952"/>
                  </a:lnTo>
                  <a:lnTo>
                    <a:pt x="1488196" y="7647"/>
                  </a:lnTo>
                  <a:lnTo>
                    <a:pt x="1484776" y="4855"/>
                  </a:lnTo>
                  <a:lnTo>
                    <a:pt x="1480953" y="2648"/>
                  </a:lnTo>
                  <a:lnTo>
                    <a:pt x="1476825" y="1083"/>
                  </a:lnTo>
                  <a:lnTo>
                    <a:pt x="1472500" y="200"/>
                  </a:lnTo>
                  <a:lnTo>
                    <a:pt x="146919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26493" y="5645315"/>
              <a:ext cx="1405185" cy="119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Amino Acids, Aromatic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1224443" y="3186519"/>
              <a:ext cx="1955016" cy="191452"/>
            </a:xfrm>
            <a:custGeom>
              <a:avLst/>
              <a:pathLst>
                <a:path w="1955016" h="191452">
                  <a:moveTo>
                    <a:pt x="27431" y="191452"/>
                  </a:moveTo>
                  <a:lnTo>
                    <a:pt x="1927584" y="191452"/>
                  </a:lnTo>
                  <a:lnTo>
                    <a:pt x="1926479" y="191430"/>
                  </a:lnTo>
                  <a:lnTo>
                    <a:pt x="1930890" y="191252"/>
                  </a:lnTo>
                  <a:lnTo>
                    <a:pt x="1935216" y="190369"/>
                  </a:lnTo>
                  <a:lnTo>
                    <a:pt x="1939344" y="188803"/>
                  </a:lnTo>
                  <a:lnTo>
                    <a:pt x="1943167" y="186596"/>
                  </a:lnTo>
                  <a:lnTo>
                    <a:pt x="1946586" y="183804"/>
                  </a:lnTo>
                  <a:lnTo>
                    <a:pt x="1949514" y="180500"/>
                  </a:lnTo>
                  <a:lnTo>
                    <a:pt x="1951874" y="176768"/>
                  </a:lnTo>
                  <a:lnTo>
                    <a:pt x="1953604" y="172707"/>
                  </a:lnTo>
                  <a:lnTo>
                    <a:pt x="1954660" y="168420"/>
                  </a:lnTo>
                  <a:lnTo>
                    <a:pt x="1955016" y="164020"/>
                  </a:lnTo>
                  <a:lnTo>
                    <a:pt x="1955016" y="27431"/>
                  </a:lnTo>
                  <a:lnTo>
                    <a:pt x="1954660" y="23031"/>
                  </a:lnTo>
                  <a:lnTo>
                    <a:pt x="1953604" y="18745"/>
                  </a:lnTo>
                  <a:lnTo>
                    <a:pt x="1951874" y="14683"/>
                  </a:lnTo>
                  <a:lnTo>
                    <a:pt x="1949514" y="10952"/>
                  </a:lnTo>
                  <a:lnTo>
                    <a:pt x="1946586" y="7647"/>
                  </a:lnTo>
                  <a:lnTo>
                    <a:pt x="1943167" y="4855"/>
                  </a:lnTo>
                  <a:lnTo>
                    <a:pt x="1939344" y="2648"/>
                  </a:lnTo>
                  <a:lnTo>
                    <a:pt x="1935216" y="1083"/>
                  </a:lnTo>
                  <a:lnTo>
                    <a:pt x="1930890" y="200"/>
                  </a:lnTo>
                  <a:lnTo>
                    <a:pt x="19275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270163" y="3210609"/>
              <a:ext cx="1863576" cy="121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Amino Acids, Branched-Chain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266149" y="6100223"/>
              <a:ext cx="76714" cy="66848"/>
            </a:xfrm>
            <a:custGeom>
              <a:avLst/>
              <a:pathLst>
                <a:path w="76714" h="66848">
                  <a:moveTo>
                    <a:pt x="76714" y="66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02972" y="6167071"/>
              <a:ext cx="1310404" cy="191452"/>
            </a:xfrm>
            <a:custGeom>
              <a:avLst/>
              <a:pathLst>
                <a:path w="1310404" h="191452">
                  <a:moveTo>
                    <a:pt x="27432" y="191452"/>
                  </a:moveTo>
                  <a:lnTo>
                    <a:pt x="1282972" y="191452"/>
                  </a:lnTo>
                  <a:lnTo>
                    <a:pt x="1281867" y="191430"/>
                  </a:lnTo>
                  <a:lnTo>
                    <a:pt x="1286278" y="191252"/>
                  </a:lnTo>
                  <a:lnTo>
                    <a:pt x="1290604" y="190369"/>
                  </a:lnTo>
                  <a:lnTo>
                    <a:pt x="1294732" y="188803"/>
                  </a:lnTo>
                  <a:lnTo>
                    <a:pt x="1298555" y="186596"/>
                  </a:lnTo>
                  <a:lnTo>
                    <a:pt x="1301975" y="183804"/>
                  </a:lnTo>
                  <a:lnTo>
                    <a:pt x="1304902" y="180500"/>
                  </a:lnTo>
                  <a:lnTo>
                    <a:pt x="1307262" y="176768"/>
                  </a:lnTo>
                  <a:lnTo>
                    <a:pt x="1308992" y="172707"/>
                  </a:lnTo>
                  <a:lnTo>
                    <a:pt x="1310049" y="168420"/>
                  </a:lnTo>
                  <a:lnTo>
                    <a:pt x="1310404" y="164020"/>
                  </a:lnTo>
                  <a:lnTo>
                    <a:pt x="1310404" y="27431"/>
                  </a:lnTo>
                  <a:lnTo>
                    <a:pt x="1310049" y="23031"/>
                  </a:lnTo>
                  <a:lnTo>
                    <a:pt x="1308992" y="18745"/>
                  </a:lnTo>
                  <a:lnTo>
                    <a:pt x="1307262" y="14683"/>
                  </a:lnTo>
                  <a:lnTo>
                    <a:pt x="1304902" y="10952"/>
                  </a:lnTo>
                  <a:lnTo>
                    <a:pt x="1301975" y="7647"/>
                  </a:lnTo>
                  <a:lnTo>
                    <a:pt x="1298555" y="4855"/>
                  </a:lnTo>
                  <a:lnTo>
                    <a:pt x="1294732" y="2648"/>
                  </a:lnTo>
                  <a:lnTo>
                    <a:pt x="1290604" y="1083"/>
                  </a:lnTo>
                  <a:lnTo>
                    <a:pt x="1286278" y="200"/>
                  </a:lnTo>
                  <a:lnTo>
                    <a:pt x="1282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848692" y="6191162"/>
              <a:ext cx="1218964" cy="121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Amino Acids, Sulfur</a:t>
              </a:r>
            </a:p>
          </p:txBody>
        </p:sp>
        <p:sp>
          <p:nvSpPr>
            <p:cNvPr id="41" name="pg41"/>
            <p:cNvSpPr/>
            <p:nvPr/>
          </p:nvSpPr>
          <p:spPr>
            <a:xfrm>
              <a:off x="1285479" y="3616468"/>
              <a:ext cx="681549" cy="191452"/>
            </a:xfrm>
            <a:custGeom>
              <a:avLst/>
              <a:pathLst>
                <a:path w="681549" h="191452">
                  <a:moveTo>
                    <a:pt x="27432" y="191452"/>
                  </a:moveTo>
                  <a:lnTo>
                    <a:pt x="654117" y="191452"/>
                  </a:lnTo>
                  <a:lnTo>
                    <a:pt x="653013" y="191430"/>
                  </a:lnTo>
                  <a:lnTo>
                    <a:pt x="657424" y="191252"/>
                  </a:lnTo>
                  <a:lnTo>
                    <a:pt x="661749" y="190369"/>
                  </a:lnTo>
                  <a:lnTo>
                    <a:pt x="665877" y="188803"/>
                  </a:lnTo>
                  <a:lnTo>
                    <a:pt x="669700" y="186596"/>
                  </a:lnTo>
                  <a:lnTo>
                    <a:pt x="673120" y="183804"/>
                  </a:lnTo>
                  <a:lnTo>
                    <a:pt x="676048" y="180500"/>
                  </a:lnTo>
                  <a:lnTo>
                    <a:pt x="678407" y="176768"/>
                  </a:lnTo>
                  <a:lnTo>
                    <a:pt x="680137" y="172707"/>
                  </a:lnTo>
                  <a:lnTo>
                    <a:pt x="681194" y="168420"/>
                  </a:lnTo>
                  <a:lnTo>
                    <a:pt x="681549" y="164020"/>
                  </a:lnTo>
                  <a:lnTo>
                    <a:pt x="681549" y="27431"/>
                  </a:lnTo>
                  <a:lnTo>
                    <a:pt x="681194" y="23031"/>
                  </a:lnTo>
                  <a:lnTo>
                    <a:pt x="680137" y="18745"/>
                  </a:lnTo>
                  <a:lnTo>
                    <a:pt x="678407" y="14683"/>
                  </a:lnTo>
                  <a:lnTo>
                    <a:pt x="676048" y="10952"/>
                  </a:lnTo>
                  <a:lnTo>
                    <a:pt x="673120" y="7647"/>
                  </a:lnTo>
                  <a:lnTo>
                    <a:pt x="669700" y="4855"/>
                  </a:lnTo>
                  <a:lnTo>
                    <a:pt x="665877" y="2648"/>
                  </a:lnTo>
                  <a:lnTo>
                    <a:pt x="661749" y="1083"/>
                  </a:lnTo>
                  <a:lnTo>
                    <a:pt x="657424" y="200"/>
                  </a:lnTo>
                  <a:lnTo>
                    <a:pt x="65411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331199" y="3632820"/>
              <a:ext cx="59010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Butyrates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1335818" y="5308875"/>
              <a:ext cx="1232778" cy="191452"/>
            </a:xfrm>
            <a:custGeom>
              <a:avLst/>
              <a:pathLst>
                <a:path w="1232778" h="191452">
                  <a:moveTo>
                    <a:pt x="27431" y="191452"/>
                  </a:moveTo>
                  <a:lnTo>
                    <a:pt x="1205346" y="191452"/>
                  </a:lnTo>
                  <a:lnTo>
                    <a:pt x="1204241" y="191430"/>
                  </a:lnTo>
                  <a:lnTo>
                    <a:pt x="1208652" y="191252"/>
                  </a:lnTo>
                  <a:lnTo>
                    <a:pt x="1212978" y="190369"/>
                  </a:lnTo>
                  <a:lnTo>
                    <a:pt x="1217105" y="188803"/>
                  </a:lnTo>
                  <a:lnTo>
                    <a:pt x="1220929" y="186596"/>
                  </a:lnTo>
                  <a:lnTo>
                    <a:pt x="1224348" y="183804"/>
                  </a:lnTo>
                  <a:lnTo>
                    <a:pt x="1227276" y="180500"/>
                  </a:lnTo>
                  <a:lnTo>
                    <a:pt x="1229635" y="176768"/>
                  </a:lnTo>
                  <a:lnTo>
                    <a:pt x="1231366" y="172707"/>
                  </a:lnTo>
                  <a:lnTo>
                    <a:pt x="1232422" y="168420"/>
                  </a:lnTo>
                  <a:lnTo>
                    <a:pt x="1232778" y="164020"/>
                  </a:lnTo>
                  <a:lnTo>
                    <a:pt x="1232778" y="27432"/>
                  </a:lnTo>
                  <a:lnTo>
                    <a:pt x="1232422" y="23031"/>
                  </a:lnTo>
                  <a:lnTo>
                    <a:pt x="1231366" y="18745"/>
                  </a:lnTo>
                  <a:lnTo>
                    <a:pt x="1229635" y="14683"/>
                  </a:lnTo>
                  <a:lnTo>
                    <a:pt x="1227276" y="10952"/>
                  </a:lnTo>
                  <a:lnTo>
                    <a:pt x="1224348" y="7647"/>
                  </a:lnTo>
                  <a:lnTo>
                    <a:pt x="1220929" y="4855"/>
                  </a:lnTo>
                  <a:lnTo>
                    <a:pt x="1217105" y="2648"/>
                  </a:lnTo>
                  <a:lnTo>
                    <a:pt x="1212978" y="1083"/>
                  </a:lnTo>
                  <a:lnTo>
                    <a:pt x="1208652" y="200"/>
                  </a:lnTo>
                  <a:lnTo>
                    <a:pt x="120534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381538" y="5351023"/>
              <a:ext cx="1141338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Cholesterol Esters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346098" y="5637543"/>
              <a:ext cx="81736" cy="69034"/>
            </a:xfrm>
            <a:custGeom>
              <a:avLst/>
              <a:pathLst>
                <a:path w="81736" h="69034">
                  <a:moveTo>
                    <a:pt x="81736" y="690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284360" y="5706577"/>
              <a:ext cx="626979" cy="191452"/>
            </a:xfrm>
            <a:custGeom>
              <a:avLst/>
              <a:pathLst>
                <a:path w="626979" h="191452">
                  <a:moveTo>
                    <a:pt x="27431" y="191452"/>
                  </a:moveTo>
                  <a:lnTo>
                    <a:pt x="599547" y="191452"/>
                  </a:lnTo>
                  <a:lnTo>
                    <a:pt x="598442" y="191430"/>
                  </a:lnTo>
                  <a:lnTo>
                    <a:pt x="602853" y="191252"/>
                  </a:lnTo>
                  <a:lnTo>
                    <a:pt x="607179" y="190369"/>
                  </a:lnTo>
                  <a:lnTo>
                    <a:pt x="611307" y="188803"/>
                  </a:lnTo>
                  <a:lnTo>
                    <a:pt x="615130" y="186596"/>
                  </a:lnTo>
                  <a:lnTo>
                    <a:pt x="618550" y="183804"/>
                  </a:lnTo>
                  <a:lnTo>
                    <a:pt x="621477" y="180500"/>
                  </a:lnTo>
                  <a:lnTo>
                    <a:pt x="623837" y="176768"/>
                  </a:lnTo>
                  <a:lnTo>
                    <a:pt x="625567" y="172707"/>
                  </a:lnTo>
                  <a:lnTo>
                    <a:pt x="626624" y="168420"/>
                  </a:lnTo>
                  <a:lnTo>
                    <a:pt x="626979" y="164020"/>
                  </a:lnTo>
                  <a:lnTo>
                    <a:pt x="626979" y="27431"/>
                  </a:lnTo>
                  <a:lnTo>
                    <a:pt x="626624" y="23031"/>
                  </a:lnTo>
                  <a:lnTo>
                    <a:pt x="625567" y="18745"/>
                  </a:lnTo>
                  <a:lnTo>
                    <a:pt x="623837" y="14683"/>
                  </a:lnTo>
                  <a:lnTo>
                    <a:pt x="621477" y="10952"/>
                  </a:lnTo>
                  <a:lnTo>
                    <a:pt x="618550" y="7647"/>
                  </a:lnTo>
                  <a:lnTo>
                    <a:pt x="615130" y="4855"/>
                  </a:lnTo>
                  <a:lnTo>
                    <a:pt x="611307" y="2648"/>
                  </a:lnTo>
                  <a:lnTo>
                    <a:pt x="607179" y="1083"/>
                  </a:lnTo>
                  <a:lnTo>
                    <a:pt x="602853" y="200"/>
                  </a:lnTo>
                  <a:lnTo>
                    <a:pt x="59954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330080" y="5748725"/>
              <a:ext cx="535539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DiHODE</a:t>
              </a:r>
            </a:p>
          </p:txBody>
        </p:sp>
        <p:sp>
          <p:nvSpPr>
            <p:cNvPr id="48" name="pg48"/>
            <p:cNvSpPr/>
            <p:nvPr/>
          </p:nvSpPr>
          <p:spPr>
            <a:xfrm>
              <a:off x="2039014" y="4774437"/>
              <a:ext cx="968794" cy="191452"/>
            </a:xfrm>
            <a:custGeom>
              <a:avLst/>
              <a:pathLst>
                <a:path w="968794" h="191452">
                  <a:moveTo>
                    <a:pt x="27431" y="191452"/>
                  </a:moveTo>
                  <a:lnTo>
                    <a:pt x="941362" y="191452"/>
                  </a:lnTo>
                  <a:lnTo>
                    <a:pt x="940257" y="191430"/>
                  </a:lnTo>
                  <a:lnTo>
                    <a:pt x="944668" y="191252"/>
                  </a:lnTo>
                  <a:lnTo>
                    <a:pt x="948994" y="190369"/>
                  </a:lnTo>
                  <a:lnTo>
                    <a:pt x="953122" y="188803"/>
                  </a:lnTo>
                  <a:lnTo>
                    <a:pt x="956945" y="186596"/>
                  </a:lnTo>
                  <a:lnTo>
                    <a:pt x="960365" y="183804"/>
                  </a:lnTo>
                  <a:lnTo>
                    <a:pt x="963292" y="180500"/>
                  </a:lnTo>
                  <a:lnTo>
                    <a:pt x="965652" y="176768"/>
                  </a:lnTo>
                  <a:lnTo>
                    <a:pt x="967382" y="172707"/>
                  </a:lnTo>
                  <a:lnTo>
                    <a:pt x="968438" y="168420"/>
                  </a:lnTo>
                  <a:lnTo>
                    <a:pt x="968794" y="164020"/>
                  </a:lnTo>
                  <a:lnTo>
                    <a:pt x="968794" y="27432"/>
                  </a:lnTo>
                  <a:lnTo>
                    <a:pt x="968438" y="23031"/>
                  </a:lnTo>
                  <a:lnTo>
                    <a:pt x="967382" y="18745"/>
                  </a:lnTo>
                  <a:lnTo>
                    <a:pt x="965652" y="14683"/>
                  </a:lnTo>
                  <a:lnTo>
                    <a:pt x="963292" y="10952"/>
                  </a:lnTo>
                  <a:lnTo>
                    <a:pt x="960365" y="7647"/>
                  </a:lnTo>
                  <a:lnTo>
                    <a:pt x="956945" y="4855"/>
                  </a:lnTo>
                  <a:lnTo>
                    <a:pt x="953122" y="2648"/>
                  </a:lnTo>
                  <a:lnTo>
                    <a:pt x="948994" y="1083"/>
                  </a:lnTo>
                  <a:lnTo>
                    <a:pt x="944668" y="200"/>
                  </a:lnTo>
                  <a:lnTo>
                    <a:pt x="94136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084734" y="4818569"/>
              <a:ext cx="877354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Disaccharides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3390125" y="5916559"/>
              <a:ext cx="80920" cy="71168"/>
            </a:xfrm>
            <a:custGeom>
              <a:avLst/>
              <a:pathLst>
                <a:path w="80920" h="71168">
                  <a:moveTo>
                    <a:pt x="0" y="0"/>
                  </a:moveTo>
                  <a:lnTo>
                    <a:pt x="80920" y="71168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045598" y="5725106"/>
              <a:ext cx="464018" cy="191452"/>
            </a:xfrm>
            <a:custGeom>
              <a:avLst/>
              <a:pathLst>
                <a:path w="464018" h="191452">
                  <a:moveTo>
                    <a:pt x="27432" y="191452"/>
                  </a:moveTo>
                  <a:lnTo>
                    <a:pt x="436586" y="191452"/>
                  </a:lnTo>
                  <a:lnTo>
                    <a:pt x="435482" y="191430"/>
                  </a:lnTo>
                  <a:lnTo>
                    <a:pt x="439893" y="191252"/>
                  </a:lnTo>
                  <a:lnTo>
                    <a:pt x="444218" y="190369"/>
                  </a:lnTo>
                  <a:lnTo>
                    <a:pt x="448346" y="188803"/>
                  </a:lnTo>
                  <a:lnTo>
                    <a:pt x="452169" y="186596"/>
                  </a:lnTo>
                  <a:lnTo>
                    <a:pt x="455589" y="183804"/>
                  </a:lnTo>
                  <a:lnTo>
                    <a:pt x="458517" y="180500"/>
                  </a:lnTo>
                  <a:lnTo>
                    <a:pt x="460876" y="176768"/>
                  </a:lnTo>
                  <a:lnTo>
                    <a:pt x="462607" y="172707"/>
                  </a:lnTo>
                  <a:lnTo>
                    <a:pt x="463663" y="168420"/>
                  </a:lnTo>
                  <a:lnTo>
                    <a:pt x="464018" y="164020"/>
                  </a:lnTo>
                  <a:lnTo>
                    <a:pt x="464018" y="27432"/>
                  </a:lnTo>
                  <a:lnTo>
                    <a:pt x="463663" y="23031"/>
                  </a:lnTo>
                  <a:lnTo>
                    <a:pt x="462607" y="18745"/>
                  </a:lnTo>
                  <a:lnTo>
                    <a:pt x="460876" y="14683"/>
                  </a:lnTo>
                  <a:lnTo>
                    <a:pt x="458517" y="10952"/>
                  </a:lnTo>
                  <a:lnTo>
                    <a:pt x="455589" y="7647"/>
                  </a:lnTo>
                  <a:lnTo>
                    <a:pt x="452169" y="4855"/>
                  </a:lnTo>
                  <a:lnTo>
                    <a:pt x="448346" y="2648"/>
                  </a:lnTo>
                  <a:lnTo>
                    <a:pt x="444218" y="1083"/>
                  </a:lnTo>
                  <a:lnTo>
                    <a:pt x="439893" y="200"/>
                  </a:lnTo>
                  <a:lnTo>
                    <a:pt x="43658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091318" y="5770826"/>
              <a:ext cx="372578" cy="100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HETE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3572291" y="5964066"/>
              <a:ext cx="55432" cy="87702"/>
            </a:xfrm>
            <a:custGeom>
              <a:avLst/>
              <a:pathLst>
                <a:path w="55432" h="87702">
                  <a:moveTo>
                    <a:pt x="55432" y="0"/>
                  </a:moveTo>
                  <a:lnTo>
                    <a:pt x="0" y="87702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627724" y="5813867"/>
              <a:ext cx="510539" cy="191452"/>
            </a:xfrm>
            <a:custGeom>
              <a:avLst/>
              <a:pathLst>
                <a:path w="510539" h="191452">
                  <a:moveTo>
                    <a:pt x="27431" y="191452"/>
                  </a:moveTo>
                  <a:lnTo>
                    <a:pt x="483108" y="191452"/>
                  </a:lnTo>
                  <a:lnTo>
                    <a:pt x="482003" y="191430"/>
                  </a:lnTo>
                  <a:lnTo>
                    <a:pt x="486414" y="191252"/>
                  </a:lnTo>
                  <a:lnTo>
                    <a:pt x="490740" y="190369"/>
                  </a:lnTo>
                  <a:lnTo>
                    <a:pt x="494867" y="188803"/>
                  </a:lnTo>
                  <a:lnTo>
                    <a:pt x="498691" y="186596"/>
                  </a:lnTo>
                  <a:lnTo>
                    <a:pt x="502110" y="183804"/>
                  </a:lnTo>
                  <a:lnTo>
                    <a:pt x="505038" y="180500"/>
                  </a:lnTo>
                  <a:lnTo>
                    <a:pt x="507397" y="176768"/>
                  </a:lnTo>
                  <a:lnTo>
                    <a:pt x="509128" y="172707"/>
                  </a:lnTo>
                  <a:lnTo>
                    <a:pt x="510184" y="168420"/>
                  </a:lnTo>
                  <a:lnTo>
                    <a:pt x="510539" y="164020"/>
                  </a:lnTo>
                  <a:lnTo>
                    <a:pt x="510539" y="27432"/>
                  </a:lnTo>
                  <a:lnTo>
                    <a:pt x="510184" y="23031"/>
                  </a:lnTo>
                  <a:lnTo>
                    <a:pt x="509128" y="18745"/>
                  </a:lnTo>
                  <a:lnTo>
                    <a:pt x="507397" y="14683"/>
                  </a:lnTo>
                  <a:lnTo>
                    <a:pt x="505038" y="10952"/>
                  </a:lnTo>
                  <a:lnTo>
                    <a:pt x="502110" y="7647"/>
                  </a:lnTo>
                  <a:lnTo>
                    <a:pt x="498691" y="4855"/>
                  </a:lnTo>
                  <a:lnTo>
                    <a:pt x="494867" y="2648"/>
                  </a:lnTo>
                  <a:lnTo>
                    <a:pt x="490740" y="1083"/>
                  </a:lnTo>
                  <a:lnTo>
                    <a:pt x="486414" y="200"/>
                  </a:lnTo>
                  <a:lnTo>
                    <a:pt x="48310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673444" y="5859587"/>
              <a:ext cx="419100" cy="100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HETrE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3639788" y="6104103"/>
              <a:ext cx="77525" cy="65921"/>
            </a:xfrm>
            <a:custGeom>
              <a:avLst/>
              <a:pathLst>
                <a:path w="77525" h="65921">
                  <a:moveTo>
                    <a:pt x="77525" y="659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222280" y="6170024"/>
              <a:ext cx="1287484" cy="191452"/>
            </a:xfrm>
            <a:custGeom>
              <a:avLst/>
              <a:pathLst>
                <a:path w="1287484" h="191452">
                  <a:moveTo>
                    <a:pt x="27431" y="191452"/>
                  </a:moveTo>
                  <a:lnTo>
                    <a:pt x="1260052" y="191452"/>
                  </a:lnTo>
                  <a:lnTo>
                    <a:pt x="1258948" y="191430"/>
                  </a:lnTo>
                  <a:lnTo>
                    <a:pt x="1263359" y="191252"/>
                  </a:lnTo>
                  <a:lnTo>
                    <a:pt x="1267684" y="190369"/>
                  </a:lnTo>
                  <a:lnTo>
                    <a:pt x="1271812" y="188803"/>
                  </a:lnTo>
                  <a:lnTo>
                    <a:pt x="1275635" y="186596"/>
                  </a:lnTo>
                  <a:lnTo>
                    <a:pt x="1279055" y="183804"/>
                  </a:lnTo>
                  <a:lnTo>
                    <a:pt x="1281983" y="180500"/>
                  </a:lnTo>
                  <a:lnTo>
                    <a:pt x="1284342" y="176768"/>
                  </a:lnTo>
                  <a:lnTo>
                    <a:pt x="1286073" y="172707"/>
                  </a:lnTo>
                  <a:lnTo>
                    <a:pt x="1287129" y="168420"/>
                  </a:lnTo>
                  <a:lnTo>
                    <a:pt x="1287484" y="164020"/>
                  </a:lnTo>
                  <a:lnTo>
                    <a:pt x="1287484" y="27432"/>
                  </a:lnTo>
                  <a:lnTo>
                    <a:pt x="1287129" y="23031"/>
                  </a:lnTo>
                  <a:lnTo>
                    <a:pt x="1286073" y="18745"/>
                  </a:lnTo>
                  <a:lnTo>
                    <a:pt x="1284342" y="14683"/>
                  </a:lnTo>
                  <a:lnTo>
                    <a:pt x="1281983" y="10952"/>
                  </a:lnTo>
                  <a:lnTo>
                    <a:pt x="1279055" y="7647"/>
                  </a:lnTo>
                  <a:lnTo>
                    <a:pt x="1275635" y="4855"/>
                  </a:lnTo>
                  <a:lnTo>
                    <a:pt x="1271812" y="2648"/>
                  </a:lnTo>
                  <a:lnTo>
                    <a:pt x="1267684" y="1083"/>
                  </a:lnTo>
                  <a:lnTo>
                    <a:pt x="1263359" y="200"/>
                  </a:lnTo>
                  <a:lnTo>
                    <a:pt x="126005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268000" y="6187963"/>
              <a:ext cx="1196044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Hexosephosphates</a:t>
              </a:r>
            </a:p>
          </p:txBody>
        </p:sp>
        <p:sp>
          <p:nvSpPr>
            <p:cNvPr id="59" name="pg59"/>
            <p:cNvSpPr/>
            <p:nvPr/>
          </p:nvSpPr>
          <p:spPr>
            <a:xfrm>
              <a:off x="3615578" y="5238837"/>
              <a:ext cx="634960" cy="191452"/>
            </a:xfrm>
            <a:custGeom>
              <a:avLst/>
              <a:pathLst>
                <a:path w="634960" h="191452">
                  <a:moveTo>
                    <a:pt x="27432" y="191452"/>
                  </a:moveTo>
                  <a:lnTo>
                    <a:pt x="607528" y="191452"/>
                  </a:lnTo>
                  <a:lnTo>
                    <a:pt x="606423" y="191430"/>
                  </a:lnTo>
                  <a:lnTo>
                    <a:pt x="610834" y="191252"/>
                  </a:lnTo>
                  <a:lnTo>
                    <a:pt x="615160" y="190369"/>
                  </a:lnTo>
                  <a:lnTo>
                    <a:pt x="619288" y="188803"/>
                  </a:lnTo>
                  <a:lnTo>
                    <a:pt x="623111" y="186596"/>
                  </a:lnTo>
                  <a:lnTo>
                    <a:pt x="626531" y="183804"/>
                  </a:lnTo>
                  <a:lnTo>
                    <a:pt x="629458" y="180500"/>
                  </a:lnTo>
                  <a:lnTo>
                    <a:pt x="631818" y="176768"/>
                  </a:lnTo>
                  <a:lnTo>
                    <a:pt x="633548" y="172707"/>
                  </a:lnTo>
                  <a:lnTo>
                    <a:pt x="634605" y="168420"/>
                  </a:lnTo>
                  <a:lnTo>
                    <a:pt x="634960" y="164020"/>
                  </a:lnTo>
                  <a:lnTo>
                    <a:pt x="634960" y="27432"/>
                  </a:lnTo>
                  <a:lnTo>
                    <a:pt x="634605" y="23031"/>
                  </a:lnTo>
                  <a:lnTo>
                    <a:pt x="633548" y="18745"/>
                  </a:lnTo>
                  <a:lnTo>
                    <a:pt x="631818" y="14683"/>
                  </a:lnTo>
                  <a:lnTo>
                    <a:pt x="629458" y="10952"/>
                  </a:lnTo>
                  <a:lnTo>
                    <a:pt x="626531" y="7647"/>
                  </a:lnTo>
                  <a:lnTo>
                    <a:pt x="623111" y="4855"/>
                  </a:lnTo>
                  <a:lnTo>
                    <a:pt x="619288" y="2648"/>
                  </a:lnTo>
                  <a:lnTo>
                    <a:pt x="615160" y="1083"/>
                  </a:lnTo>
                  <a:lnTo>
                    <a:pt x="610834" y="200"/>
                  </a:lnTo>
                  <a:lnTo>
                    <a:pt x="60752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3661298" y="5282970"/>
              <a:ext cx="543520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Hexoses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3934992" y="5006324"/>
              <a:ext cx="87278" cy="74358"/>
            </a:xfrm>
            <a:custGeom>
              <a:avLst/>
              <a:pathLst>
                <a:path w="87278" h="74358">
                  <a:moveTo>
                    <a:pt x="0" y="0"/>
                  </a:moveTo>
                  <a:lnTo>
                    <a:pt x="87278" y="74358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182002" y="4814871"/>
              <a:ext cx="1178412" cy="191452"/>
            </a:xfrm>
            <a:custGeom>
              <a:avLst/>
              <a:pathLst>
                <a:path w="1178412" h="191452">
                  <a:moveTo>
                    <a:pt x="27432" y="191452"/>
                  </a:moveTo>
                  <a:lnTo>
                    <a:pt x="1150980" y="191452"/>
                  </a:lnTo>
                  <a:lnTo>
                    <a:pt x="1149875" y="191430"/>
                  </a:lnTo>
                  <a:lnTo>
                    <a:pt x="1154286" y="191252"/>
                  </a:lnTo>
                  <a:lnTo>
                    <a:pt x="1158612" y="190369"/>
                  </a:lnTo>
                  <a:lnTo>
                    <a:pt x="1162740" y="188803"/>
                  </a:lnTo>
                  <a:lnTo>
                    <a:pt x="1166563" y="186596"/>
                  </a:lnTo>
                  <a:lnTo>
                    <a:pt x="1169983" y="183804"/>
                  </a:lnTo>
                  <a:lnTo>
                    <a:pt x="1172910" y="180500"/>
                  </a:lnTo>
                  <a:lnTo>
                    <a:pt x="1175270" y="176768"/>
                  </a:lnTo>
                  <a:lnTo>
                    <a:pt x="1177000" y="172707"/>
                  </a:lnTo>
                  <a:lnTo>
                    <a:pt x="1178057" y="168420"/>
                  </a:lnTo>
                  <a:lnTo>
                    <a:pt x="1178412" y="164020"/>
                  </a:lnTo>
                  <a:lnTo>
                    <a:pt x="1178412" y="27431"/>
                  </a:lnTo>
                  <a:lnTo>
                    <a:pt x="1178057" y="23031"/>
                  </a:lnTo>
                  <a:lnTo>
                    <a:pt x="1177000" y="18745"/>
                  </a:lnTo>
                  <a:lnTo>
                    <a:pt x="1175270" y="14683"/>
                  </a:lnTo>
                  <a:lnTo>
                    <a:pt x="1172910" y="10952"/>
                  </a:lnTo>
                  <a:lnTo>
                    <a:pt x="1169983" y="7647"/>
                  </a:lnTo>
                  <a:lnTo>
                    <a:pt x="1166563" y="4855"/>
                  </a:lnTo>
                  <a:lnTo>
                    <a:pt x="1162740" y="2648"/>
                  </a:lnTo>
                  <a:lnTo>
                    <a:pt x="1158612" y="1083"/>
                  </a:lnTo>
                  <a:lnTo>
                    <a:pt x="1154286" y="200"/>
                  </a:lnTo>
                  <a:lnTo>
                    <a:pt x="115098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227722" y="4831222"/>
              <a:ext cx="1086972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Hydroxybutyrates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4236307" y="5824377"/>
              <a:ext cx="634892" cy="191452"/>
            </a:xfrm>
            <a:custGeom>
              <a:avLst/>
              <a:pathLst>
                <a:path w="634892" h="191452">
                  <a:moveTo>
                    <a:pt x="27432" y="191452"/>
                  </a:moveTo>
                  <a:lnTo>
                    <a:pt x="607460" y="191452"/>
                  </a:lnTo>
                  <a:lnTo>
                    <a:pt x="606355" y="191430"/>
                  </a:lnTo>
                  <a:lnTo>
                    <a:pt x="610766" y="191252"/>
                  </a:lnTo>
                  <a:lnTo>
                    <a:pt x="615092" y="190369"/>
                  </a:lnTo>
                  <a:lnTo>
                    <a:pt x="619219" y="188803"/>
                  </a:lnTo>
                  <a:lnTo>
                    <a:pt x="623043" y="186596"/>
                  </a:lnTo>
                  <a:lnTo>
                    <a:pt x="626462" y="183804"/>
                  </a:lnTo>
                  <a:lnTo>
                    <a:pt x="629390" y="180500"/>
                  </a:lnTo>
                  <a:lnTo>
                    <a:pt x="631749" y="176768"/>
                  </a:lnTo>
                  <a:lnTo>
                    <a:pt x="633480" y="172707"/>
                  </a:lnTo>
                  <a:lnTo>
                    <a:pt x="634536" y="168420"/>
                  </a:lnTo>
                  <a:lnTo>
                    <a:pt x="634892" y="164020"/>
                  </a:lnTo>
                  <a:lnTo>
                    <a:pt x="634892" y="27432"/>
                  </a:lnTo>
                  <a:lnTo>
                    <a:pt x="634536" y="23031"/>
                  </a:lnTo>
                  <a:lnTo>
                    <a:pt x="633480" y="18745"/>
                  </a:lnTo>
                  <a:lnTo>
                    <a:pt x="631749" y="14683"/>
                  </a:lnTo>
                  <a:lnTo>
                    <a:pt x="629390" y="10952"/>
                  </a:lnTo>
                  <a:lnTo>
                    <a:pt x="626462" y="7647"/>
                  </a:lnTo>
                  <a:lnTo>
                    <a:pt x="623043" y="4855"/>
                  </a:lnTo>
                  <a:lnTo>
                    <a:pt x="619219" y="2648"/>
                  </a:lnTo>
                  <a:lnTo>
                    <a:pt x="615092" y="1083"/>
                  </a:lnTo>
                  <a:lnTo>
                    <a:pt x="610766" y="200"/>
                  </a:lnTo>
                  <a:lnTo>
                    <a:pt x="60746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4282027" y="5868509"/>
              <a:ext cx="543452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oxo-ETE</a:t>
              </a:r>
            </a:p>
          </p:txBody>
        </p:sp>
        <p:sp>
          <p:nvSpPr>
            <p:cNvPr id="66" name="pg66"/>
            <p:cNvSpPr/>
            <p:nvPr/>
          </p:nvSpPr>
          <p:spPr>
            <a:xfrm>
              <a:off x="4462891" y="4720312"/>
              <a:ext cx="673909" cy="191452"/>
            </a:xfrm>
            <a:custGeom>
              <a:avLst/>
              <a:pathLst>
                <a:path w="673909" h="191452">
                  <a:moveTo>
                    <a:pt x="27431" y="191452"/>
                  </a:moveTo>
                  <a:lnTo>
                    <a:pt x="646477" y="191452"/>
                  </a:lnTo>
                  <a:lnTo>
                    <a:pt x="645373" y="191430"/>
                  </a:lnTo>
                  <a:lnTo>
                    <a:pt x="649784" y="191252"/>
                  </a:lnTo>
                  <a:lnTo>
                    <a:pt x="654109" y="190369"/>
                  </a:lnTo>
                  <a:lnTo>
                    <a:pt x="658237" y="188803"/>
                  </a:lnTo>
                  <a:lnTo>
                    <a:pt x="662061" y="186596"/>
                  </a:lnTo>
                  <a:lnTo>
                    <a:pt x="665480" y="183804"/>
                  </a:lnTo>
                  <a:lnTo>
                    <a:pt x="668408" y="180500"/>
                  </a:lnTo>
                  <a:lnTo>
                    <a:pt x="670767" y="176768"/>
                  </a:lnTo>
                  <a:lnTo>
                    <a:pt x="672498" y="172707"/>
                  </a:lnTo>
                  <a:lnTo>
                    <a:pt x="673554" y="168420"/>
                  </a:lnTo>
                  <a:lnTo>
                    <a:pt x="673909" y="164020"/>
                  </a:lnTo>
                  <a:lnTo>
                    <a:pt x="673909" y="27432"/>
                  </a:lnTo>
                  <a:lnTo>
                    <a:pt x="673554" y="23031"/>
                  </a:lnTo>
                  <a:lnTo>
                    <a:pt x="672498" y="18745"/>
                  </a:lnTo>
                  <a:lnTo>
                    <a:pt x="670767" y="14683"/>
                  </a:lnTo>
                  <a:lnTo>
                    <a:pt x="668408" y="10952"/>
                  </a:lnTo>
                  <a:lnTo>
                    <a:pt x="665480" y="7647"/>
                  </a:lnTo>
                  <a:lnTo>
                    <a:pt x="662061" y="4855"/>
                  </a:lnTo>
                  <a:lnTo>
                    <a:pt x="658237" y="2648"/>
                  </a:lnTo>
                  <a:lnTo>
                    <a:pt x="654109" y="1083"/>
                  </a:lnTo>
                  <a:lnTo>
                    <a:pt x="649784" y="200"/>
                  </a:lnTo>
                  <a:lnTo>
                    <a:pt x="6464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4508611" y="4764444"/>
              <a:ext cx="582469" cy="101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Pentoses</a:t>
              </a:r>
            </a:p>
          </p:txBody>
        </p:sp>
        <p:sp>
          <p:nvSpPr>
            <p:cNvPr id="68" name="pg68"/>
            <p:cNvSpPr/>
            <p:nvPr/>
          </p:nvSpPr>
          <p:spPr>
            <a:xfrm>
              <a:off x="4021928" y="2755966"/>
              <a:ext cx="1403924" cy="191452"/>
            </a:xfrm>
            <a:custGeom>
              <a:avLst/>
              <a:pathLst>
                <a:path w="1403924" h="191452">
                  <a:moveTo>
                    <a:pt x="27432" y="191452"/>
                  </a:moveTo>
                  <a:lnTo>
                    <a:pt x="1376492" y="191452"/>
                  </a:lnTo>
                  <a:lnTo>
                    <a:pt x="1375387" y="191430"/>
                  </a:lnTo>
                  <a:lnTo>
                    <a:pt x="1379798" y="191252"/>
                  </a:lnTo>
                  <a:lnTo>
                    <a:pt x="1384124" y="190369"/>
                  </a:lnTo>
                  <a:lnTo>
                    <a:pt x="1388252" y="188803"/>
                  </a:lnTo>
                  <a:lnTo>
                    <a:pt x="1392075" y="186596"/>
                  </a:lnTo>
                  <a:lnTo>
                    <a:pt x="1395495" y="183804"/>
                  </a:lnTo>
                  <a:lnTo>
                    <a:pt x="1398422" y="180500"/>
                  </a:lnTo>
                  <a:lnTo>
                    <a:pt x="1400782" y="176768"/>
                  </a:lnTo>
                  <a:lnTo>
                    <a:pt x="1402512" y="172707"/>
                  </a:lnTo>
                  <a:lnTo>
                    <a:pt x="1403568" y="168420"/>
                  </a:lnTo>
                  <a:lnTo>
                    <a:pt x="1403924" y="164020"/>
                  </a:lnTo>
                  <a:lnTo>
                    <a:pt x="1403924" y="27432"/>
                  </a:lnTo>
                  <a:lnTo>
                    <a:pt x="1403568" y="23031"/>
                  </a:lnTo>
                  <a:lnTo>
                    <a:pt x="1402512" y="18745"/>
                  </a:lnTo>
                  <a:lnTo>
                    <a:pt x="1400782" y="14683"/>
                  </a:lnTo>
                  <a:lnTo>
                    <a:pt x="1398422" y="10952"/>
                  </a:lnTo>
                  <a:lnTo>
                    <a:pt x="1395495" y="7647"/>
                  </a:lnTo>
                  <a:lnTo>
                    <a:pt x="1392075" y="4855"/>
                  </a:lnTo>
                  <a:lnTo>
                    <a:pt x="1388252" y="2648"/>
                  </a:lnTo>
                  <a:lnTo>
                    <a:pt x="1384124" y="1083"/>
                  </a:lnTo>
                  <a:lnTo>
                    <a:pt x="1379798" y="200"/>
                  </a:lnTo>
                  <a:lnTo>
                    <a:pt x="13764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4067648" y="2772318"/>
              <a:ext cx="131248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Phosphatidylcholines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5054557" y="5514271"/>
              <a:ext cx="1800036" cy="191452"/>
            </a:xfrm>
            <a:custGeom>
              <a:avLst/>
              <a:pathLst>
                <a:path w="1800036" h="191452">
                  <a:moveTo>
                    <a:pt x="27432" y="191452"/>
                  </a:moveTo>
                  <a:lnTo>
                    <a:pt x="1772604" y="191452"/>
                  </a:lnTo>
                  <a:lnTo>
                    <a:pt x="1771499" y="191430"/>
                  </a:lnTo>
                  <a:lnTo>
                    <a:pt x="1775911" y="191252"/>
                  </a:lnTo>
                  <a:lnTo>
                    <a:pt x="1780236" y="190369"/>
                  </a:lnTo>
                  <a:lnTo>
                    <a:pt x="1784364" y="188803"/>
                  </a:lnTo>
                  <a:lnTo>
                    <a:pt x="1788187" y="186596"/>
                  </a:lnTo>
                  <a:lnTo>
                    <a:pt x="1791607" y="183804"/>
                  </a:lnTo>
                  <a:lnTo>
                    <a:pt x="1794534" y="180500"/>
                  </a:lnTo>
                  <a:lnTo>
                    <a:pt x="1796894" y="176768"/>
                  </a:lnTo>
                  <a:lnTo>
                    <a:pt x="1798624" y="172707"/>
                  </a:lnTo>
                  <a:lnTo>
                    <a:pt x="1799681" y="168420"/>
                  </a:lnTo>
                  <a:lnTo>
                    <a:pt x="1800036" y="164020"/>
                  </a:lnTo>
                  <a:lnTo>
                    <a:pt x="1800036" y="27431"/>
                  </a:lnTo>
                  <a:lnTo>
                    <a:pt x="1799681" y="23031"/>
                  </a:lnTo>
                  <a:lnTo>
                    <a:pt x="1798624" y="18745"/>
                  </a:lnTo>
                  <a:lnTo>
                    <a:pt x="1796894" y="14683"/>
                  </a:lnTo>
                  <a:lnTo>
                    <a:pt x="1794534" y="10952"/>
                  </a:lnTo>
                  <a:lnTo>
                    <a:pt x="1791607" y="7647"/>
                  </a:lnTo>
                  <a:lnTo>
                    <a:pt x="1788187" y="4855"/>
                  </a:lnTo>
                  <a:lnTo>
                    <a:pt x="1784364" y="2648"/>
                  </a:lnTo>
                  <a:lnTo>
                    <a:pt x="1780236" y="1083"/>
                  </a:lnTo>
                  <a:lnTo>
                    <a:pt x="1775911" y="200"/>
                  </a:lnTo>
                  <a:lnTo>
                    <a:pt x="17726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100277" y="5530623"/>
              <a:ext cx="1708596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Phosphatidylethanolamines</a:t>
              </a:r>
            </a:p>
          </p:txBody>
        </p:sp>
        <p:sp>
          <p:nvSpPr>
            <p:cNvPr id="72" name="pg72"/>
            <p:cNvSpPr/>
            <p:nvPr/>
          </p:nvSpPr>
          <p:spPr>
            <a:xfrm>
              <a:off x="4425278" y="5213207"/>
              <a:ext cx="1396079" cy="191452"/>
            </a:xfrm>
            <a:custGeom>
              <a:avLst/>
              <a:pathLst>
                <a:path w="1396079" h="191452">
                  <a:moveTo>
                    <a:pt x="27432" y="191452"/>
                  </a:moveTo>
                  <a:lnTo>
                    <a:pt x="1368647" y="191452"/>
                  </a:lnTo>
                  <a:lnTo>
                    <a:pt x="1367543" y="191430"/>
                  </a:lnTo>
                  <a:lnTo>
                    <a:pt x="1371954" y="191252"/>
                  </a:lnTo>
                  <a:lnTo>
                    <a:pt x="1376279" y="190369"/>
                  </a:lnTo>
                  <a:lnTo>
                    <a:pt x="1380407" y="188803"/>
                  </a:lnTo>
                  <a:lnTo>
                    <a:pt x="1384230" y="186596"/>
                  </a:lnTo>
                  <a:lnTo>
                    <a:pt x="1387650" y="183804"/>
                  </a:lnTo>
                  <a:lnTo>
                    <a:pt x="1390578" y="180500"/>
                  </a:lnTo>
                  <a:lnTo>
                    <a:pt x="1392937" y="176768"/>
                  </a:lnTo>
                  <a:lnTo>
                    <a:pt x="1394667" y="172707"/>
                  </a:lnTo>
                  <a:lnTo>
                    <a:pt x="1395724" y="168420"/>
                  </a:lnTo>
                  <a:lnTo>
                    <a:pt x="1396079" y="164020"/>
                  </a:lnTo>
                  <a:lnTo>
                    <a:pt x="1396079" y="27431"/>
                  </a:lnTo>
                  <a:lnTo>
                    <a:pt x="1395724" y="23031"/>
                  </a:lnTo>
                  <a:lnTo>
                    <a:pt x="1394667" y="18745"/>
                  </a:lnTo>
                  <a:lnTo>
                    <a:pt x="1392937" y="14683"/>
                  </a:lnTo>
                  <a:lnTo>
                    <a:pt x="1390578" y="10952"/>
                  </a:lnTo>
                  <a:lnTo>
                    <a:pt x="1387650" y="7647"/>
                  </a:lnTo>
                  <a:lnTo>
                    <a:pt x="1384230" y="4855"/>
                  </a:lnTo>
                  <a:lnTo>
                    <a:pt x="1380407" y="2648"/>
                  </a:lnTo>
                  <a:lnTo>
                    <a:pt x="1376279" y="1083"/>
                  </a:lnTo>
                  <a:lnTo>
                    <a:pt x="1371954" y="200"/>
                  </a:lnTo>
                  <a:lnTo>
                    <a:pt x="136864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470998" y="5229559"/>
              <a:ext cx="130463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Phosphatidylinositols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6047176" y="4893257"/>
              <a:ext cx="85281" cy="73135"/>
            </a:xfrm>
            <a:custGeom>
              <a:avLst/>
              <a:pathLst>
                <a:path w="85281" h="73135">
                  <a:moveTo>
                    <a:pt x="85281" y="0"/>
                  </a:moveTo>
                  <a:lnTo>
                    <a:pt x="0" y="73135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797165" y="4701804"/>
              <a:ext cx="968930" cy="191452"/>
            </a:xfrm>
            <a:custGeom>
              <a:avLst/>
              <a:pathLst>
                <a:path w="968930" h="191452">
                  <a:moveTo>
                    <a:pt x="27432" y="191452"/>
                  </a:moveTo>
                  <a:lnTo>
                    <a:pt x="941498" y="191452"/>
                  </a:lnTo>
                  <a:lnTo>
                    <a:pt x="940394" y="191430"/>
                  </a:lnTo>
                  <a:lnTo>
                    <a:pt x="944805" y="191252"/>
                  </a:lnTo>
                  <a:lnTo>
                    <a:pt x="949130" y="190369"/>
                  </a:lnTo>
                  <a:lnTo>
                    <a:pt x="953258" y="188803"/>
                  </a:lnTo>
                  <a:lnTo>
                    <a:pt x="957081" y="186596"/>
                  </a:lnTo>
                  <a:lnTo>
                    <a:pt x="960501" y="183804"/>
                  </a:lnTo>
                  <a:lnTo>
                    <a:pt x="963428" y="180500"/>
                  </a:lnTo>
                  <a:lnTo>
                    <a:pt x="965788" y="176768"/>
                  </a:lnTo>
                  <a:lnTo>
                    <a:pt x="967518" y="172707"/>
                  </a:lnTo>
                  <a:lnTo>
                    <a:pt x="968575" y="168420"/>
                  </a:lnTo>
                  <a:lnTo>
                    <a:pt x="968930" y="164020"/>
                  </a:lnTo>
                  <a:lnTo>
                    <a:pt x="968930" y="27432"/>
                  </a:lnTo>
                  <a:lnTo>
                    <a:pt x="968575" y="23031"/>
                  </a:lnTo>
                  <a:lnTo>
                    <a:pt x="967518" y="18745"/>
                  </a:lnTo>
                  <a:lnTo>
                    <a:pt x="965788" y="14683"/>
                  </a:lnTo>
                  <a:lnTo>
                    <a:pt x="963428" y="10952"/>
                  </a:lnTo>
                  <a:lnTo>
                    <a:pt x="960501" y="7647"/>
                  </a:lnTo>
                  <a:lnTo>
                    <a:pt x="957081" y="4855"/>
                  </a:lnTo>
                  <a:lnTo>
                    <a:pt x="953258" y="2648"/>
                  </a:lnTo>
                  <a:lnTo>
                    <a:pt x="949130" y="1083"/>
                  </a:lnTo>
                  <a:lnTo>
                    <a:pt x="944805" y="200"/>
                  </a:lnTo>
                  <a:lnTo>
                    <a:pt x="94149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5842885" y="4718156"/>
              <a:ext cx="87749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Plasmalogens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6225724" y="6101458"/>
              <a:ext cx="91439" cy="81473"/>
            </a:xfrm>
            <a:custGeom>
              <a:avLst/>
              <a:pathLst>
                <a:path w="91439" h="81473">
                  <a:moveTo>
                    <a:pt x="0" y="81473"/>
                  </a:moveTo>
                  <a:lnTo>
                    <a:pt x="91439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777727" y="6182931"/>
              <a:ext cx="665997" cy="191452"/>
            </a:xfrm>
            <a:custGeom>
              <a:avLst/>
              <a:pathLst>
                <a:path w="665997" h="191452">
                  <a:moveTo>
                    <a:pt x="27432" y="191452"/>
                  </a:moveTo>
                  <a:lnTo>
                    <a:pt x="638565" y="191452"/>
                  </a:lnTo>
                  <a:lnTo>
                    <a:pt x="637460" y="191430"/>
                  </a:lnTo>
                  <a:lnTo>
                    <a:pt x="641871" y="191252"/>
                  </a:lnTo>
                  <a:lnTo>
                    <a:pt x="646197" y="190369"/>
                  </a:lnTo>
                  <a:lnTo>
                    <a:pt x="650325" y="188803"/>
                  </a:lnTo>
                  <a:lnTo>
                    <a:pt x="654148" y="186596"/>
                  </a:lnTo>
                  <a:lnTo>
                    <a:pt x="657567" y="183804"/>
                  </a:lnTo>
                  <a:lnTo>
                    <a:pt x="660495" y="180500"/>
                  </a:lnTo>
                  <a:lnTo>
                    <a:pt x="662855" y="176768"/>
                  </a:lnTo>
                  <a:lnTo>
                    <a:pt x="664585" y="172707"/>
                  </a:lnTo>
                  <a:lnTo>
                    <a:pt x="665641" y="168420"/>
                  </a:lnTo>
                  <a:lnTo>
                    <a:pt x="665997" y="164020"/>
                  </a:lnTo>
                  <a:lnTo>
                    <a:pt x="665997" y="27431"/>
                  </a:lnTo>
                  <a:lnTo>
                    <a:pt x="665641" y="23031"/>
                  </a:lnTo>
                  <a:lnTo>
                    <a:pt x="664585" y="18745"/>
                  </a:lnTo>
                  <a:lnTo>
                    <a:pt x="662855" y="14683"/>
                  </a:lnTo>
                  <a:lnTo>
                    <a:pt x="660495" y="10952"/>
                  </a:lnTo>
                  <a:lnTo>
                    <a:pt x="657567" y="7647"/>
                  </a:lnTo>
                  <a:lnTo>
                    <a:pt x="654148" y="4855"/>
                  </a:lnTo>
                  <a:lnTo>
                    <a:pt x="650325" y="2648"/>
                  </a:lnTo>
                  <a:lnTo>
                    <a:pt x="646197" y="1083"/>
                  </a:lnTo>
                  <a:lnTo>
                    <a:pt x="641871" y="200"/>
                  </a:lnTo>
                  <a:lnTo>
                    <a:pt x="63856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823447" y="6199283"/>
              <a:ext cx="574557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Pyridines</a:t>
              </a:r>
            </a:p>
          </p:txBody>
        </p:sp>
        <p:sp>
          <p:nvSpPr>
            <p:cNvPr id="80" name="pg80"/>
            <p:cNvSpPr/>
            <p:nvPr/>
          </p:nvSpPr>
          <p:spPr>
            <a:xfrm>
              <a:off x="6295364" y="5820725"/>
              <a:ext cx="914564" cy="191452"/>
            </a:xfrm>
            <a:custGeom>
              <a:avLst/>
              <a:pathLst>
                <a:path w="914564" h="191452">
                  <a:moveTo>
                    <a:pt x="27431" y="191452"/>
                  </a:moveTo>
                  <a:lnTo>
                    <a:pt x="887132" y="191452"/>
                  </a:lnTo>
                  <a:lnTo>
                    <a:pt x="886028" y="191430"/>
                  </a:lnTo>
                  <a:lnTo>
                    <a:pt x="890439" y="191252"/>
                  </a:lnTo>
                  <a:lnTo>
                    <a:pt x="894765" y="190369"/>
                  </a:lnTo>
                  <a:lnTo>
                    <a:pt x="898892" y="188803"/>
                  </a:lnTo>
                  <a:lnTo>
                    <a:pt x="902716" y="186596"/>
                  </a:lnTo>
                  <a:lnTo>
                    <a:pt x="906135" y="183804"/>
                  </a:lnTo>
                  <a:lnTo>
                    <a:pt x="909063" y="180500"/>
                  </a:lnTo>
                  <a:lnTo>
                    <a:pt x="911422" y="176768"/>
                  </a:lnTo>
                  <a:lnTo>
                    <a:pt x="913153" y="172707"/>
                  </a:lnTo>
                  <a:lnTo>
                    <a:pt x="914209" y="168420"/>
                  </a:lnTo>
                  <a:lnTo>
                    <a:pt x="914564" y="164020"/>
                  </a:lnTo>
                  <a:lnTo>
                    <a:pt x="914564" y="27431"/>
                  </a:lnTo>
                  <a:lnTo>
                    <a:pt x="914209" y="23031"/>
                  </a:lnTo>
                  <a:lnTo>
                    <a:pt x="913153" y="18745"/>
                  </a:lnTo>
                  <a:lnTo>
                    <a:pt x="911422" y="14683"/>
                  </a:lnTo>
                  <a:lnTo>
                    <a:pt x="909063" y="10952"/>
                  </a:lnTo>
                  <a:lnTo>
                    <a:pt x="906135" y="7647"/>
                  </a:lnTo>
                  <a:lnTo>
                    <a:pt x="902716" y="4855"/>
                  </a:lnTo>
                  <a:lnTo>
                    <a:pt x="898892" y="2648"/>
                  </a:lnTo>
                  <a:lnTo>
                    <a:pt x="894765" y="1083"/>
                  </a:lnTo>
                  <a:lnTo>
                    <a:pt x="890439" y="200"/>
                  </a:lnTo>
                  <a:lnTo>
                    <a:pt x="88713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6341084" y="5862873"/>
              <a:ext cx="823124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Saturated FA</a:t>
              </a:r>
            </a:p>
          </p:txBody>
        </p:sp>
        <p:sp>
          <p:nvSpPr>
            <p:cNvPr id="82" name="pg82"/>
            <p:cNvSpPr/>
            <p:nvPr/>
          </p:nvSpPr>
          <p:spPr>
            <a:xfrm>
              <a:off x="5518978" y="2952656"/>
              <a:ext cx="2367022" cy="191452"/>
            </a:xfrm>
            <a:custGeom>
              <a:avLst/>
              <a:pathLst>
                <a:path w="2367022" h="191452">
                  <a:moveTo>
                    <a:pt x="27432" y="191452"/>
                  </a:moveTo>
                  <a:lnTo>
                    <a:pt x="2339590" y="191452"/>
                  </a:lnTo>
                  <a:lnTo>
                    <a:pt x="2338485" y="191430"/>
                  </a:lnTo>
                  <a:lnTo>
                    <a:pt x="2342896" y="191252"/>
                  </a:lnTo>
                  <a:lnTo>
                    <a:pt x="2347222" y="190369"/>
                  </a:lnTo>
                  <a:lnTo>
                    <a:pt x="2351349" y="188803"/>
                  </a:lnTo>
                  <a:lnTo>
                    <a:pt x="2355173" y="186596"/>
                  </a:lnTo>
                  <a:lnTo>
                    <a:pt x="2358592" y="183804"/>
                  </a:lnTo>
                  <a:lnTo>
                    <a:pt x="2361520" y="180500"/>
                  </a:lnTo>
                  <a:lnTo>
                    <a:pt x="2363879" y="176768"/>
                  </a:lnTo>
                  <a:lnTo>
                    <a:pt x="2365610" y="172707"/>
                  </a:lnTo>
                  <a:lnTo>
                    <a:pt x="2366666" y="168420"/>
                  </a:lnTo>
                  <a:lnTo>
                    <a:pt x="2367022" y="164020"/>
                  </a:lnTo>
                  <a:lnTo>
                    <a:pt x="2367022" y="27432"/>
                  </a:lnTo>
                  <a:lnTo>
                    <a:pt x="2366666" y="23031"/>
                  </a:lnTo>
                  <a:lnTo>
                    <a:pt x="2365610" y="18745"/>
                  </a:lnTo>
                  <a:lnTo>
                    <a:pt x="2363879" y="14683"/>
                  </a:lnTo>
                  <a:lnTo>
                    <a:pt x="2361520" y="10952"/>
                  </a:lnTo>
                  <a:lnTo>
                    <a:pt x="2358592" y="7647"/>
                  </a:lnTo>
                  <a:lnTo>
                    <a:pt x="2355173" y="4855"/>
                  </a:lnTo>
                  <a:lnTo>
                    <a:pt x="2351349" y="2648"/>
                  </a:lnTo>
                  <a:lnTo>
                    <a:pt x="2347222" y="1083"/>
                  </a:lnTo>
                  <a:lnTo>
                    <a:pt x="2342896" y="200"/>
                  </a:lnTo>
                  <a:lnTo>
                    <a:pt x="233959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5564698" y="2967221"/>
              <a:ext cx="2275582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Saturated_Lysophosphatidylcholines</a:t>
              </a:r>
            </a:p>
          </p:txBody>
        </p:sp>
        <p:sp>
          <p:nvSpPr>
            <p:cNvPr id="84" name="pg84"/>
            <p:cNvSpPr/>
            <p:nvPr/>
          </p:nvSpPr>
          <p:spPr>
            <a:xfrm>
              <a:off x="6863762" y="3237205"/>
              <a:ext cx="1566748" cy="191452"/>
            </a:xfrm>
            <a:custGeom>
              <a:avLst/>
              <a:pathLst>
                <a:path w="1566748" h="191452">
                  <a:moveTo>
                    <a:pt x="27431" y="191452"/>
                  </a:moveTo>
                  <a:lnTo>
                    <a:pt x="1539316" y="191452"/>
                  </a:lnTo>
                  <a:lnTo>
                    <a:pt x="1538211" y="191430"/>
                  </a:lnTo>
                  <a:lnTo>
                    <a:pt x="1542622" y="191252"/>
                  </a:lnTo>
                  <a:lnTo>
                    <a:pt x="1546948" y="190369"/>
                  </a:lnTo>
                  <a:lnTo>
                    <a:pt x="1551076" y="188803"/>
                  </a:lnTo>
                  <a:lnTo>
                    <a:pt x="1554899" y="186596"/>
                  </a:lnTo>
                  <a:lnTo>
                    <a:pt x="1558319" y="183804"/>
                  </a:lnTo>
                  <a:lnTo>
                    <a:pt x="1561246" y="180500"/>
                  </a:lnTo>
                  <a:lnTo>
                    <a:pt x="1563606" y="176768"/>
                  </a:lnTo>
                  <a:lnTo>
                    <a:pt x="1565336" y="172707"/>
                  </a:lnTo>
                  <a:lnTo>
                    <a:pt x="1566393" y="168420"/>
                  </a:lnTo>
                  <a:lnTo>
                    <a:pt x="1566748" y="164020"/>
                  </a:lnTo>
                  <a:lnTo>
                    <a:pt x="1566748" y="27431"/>
                  </a:lnTo>
                  <a:lnTo>
                    <a:pt x="1566393" y="23031"/>
                  </a:lnTo>
                  <a:lnTo>
                    <a:pt x="1565336" y="18745"/>
                  </a:lnTo>
                  <a:lnTo>
                    <a:pt x="1563606" y="14683"/>
                  </a:lnTo>
                  <a:lnTo>
                    <a:pt x="1561246" y="10952"/>
                  </a:lnTo>
                  <a:lnTo>
                    <a:pt x="1558319" y="7647"/>
                  </a:lnTo>
                  <a:lnTo>
                    <a:pt x="1554899" y="4855"/>
                  </a:lnTo>
                  <a:lnTo>
                    <a:pt x="1551076" y="2648"/>
                  </a:lnTo>
                  <a:lnTo>
                    <a:pt x="1546948" y="1083"/>
                  </a:lnTo>
                  <a:lnTo>
                    <a:pt x="1542622" y="200"/>
                  </a:lnTo>
                  <a:lnTo>
                    <a:pt x="153931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6909482" y="3251771"/>
              <a:ext cx="1475308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Saturated_Triglycerides</a:t>
              </a:r>
            </a:p>
          </p:txBody>
        </p:sp>
        <p:sp>
          <p:nvSpPr>
            <p:cNvPr id="86" name="pg86"/>
            <p:cNvSpPr/>
            <p:nvPr/>
          </p:nvSpPr>
          <p:spPr>
            <a:xfrm>
              <a:off x="6353107" y="3994171"/>
              <a:ext cx="1077661" cy="191452"/>
            </a:xfrm>
            <a:custGeom>
              <a:avLst/>
              <a:pathLst>
                <a:path w="1077661" h="191452">
                  <a:moveTo>
                    <a:pt x="27432" y="191452"/>
                  </a:moveTo>
                  <a:lnTo>
                    <a:pt x="1050229" y="191452"/>
                  </a:lnTo>
                  <a:lnTo>
                    <a:pt x="1049125" y="191430"/>
                  </a:lnTo>
                  <a:lnTo>
                    <a:pt x="1053536" y="191252"/>
                  </a:lnTo>
                  <a:lnTo>
                    <a:pt x="1057862" y="190369"/>
                  </a:lnTo>
                  <a:lnTo>
                    <a:pt x="1061989" y="188803"/>
                  </a:lnTo>
                  <a:lnTo>
                    <a:pt x="1065813" y="186596"/>
                  </a:lnTo>
                  <a:lnTo>
                    <a:pt x="1069232" y="183804"/>
                  </a:lnTo>
                  <a:lnTo>
                    <a:pt x="1072160" y="180500"/>
                  </a:lnTo>
                  <a:lnTo>
                    <a:pt x="1074519" y="176768"/>
                  </a:lnTo>
                  <a:lnTo>
                    <a:pt x="1076250" y="172707"/>
                  </a:lnTo>
                  <a:lnTo>
                    <a:pt x="1077306" y="168420"/>
                  </a:lnTo>
                  <a:lnTo>
                    <a:pt x="1077661" y="164020"/>
                  </a:lnTo>
                  <a:lnTo>
                    <a:pt x="1077661" y="27432"/>
                  </a:lnTo>
                  <a:lnTo>
                    <a:pt x="1077306" y="23031"/>
                  </a:lnTo>
                  <a:lnTo>
                    <a:pt x="1076250" y="18745"/>
                  </a:lnTo>
                  <a:lnTo>
                    <a:pt x="1074519" y="14683"/>
                  </a:lnTo>
                  <a:lnTo>
                    <a:pt x="1072160" y="10952"/>
                  </a:lnTo>
                  <a:lnTo>
                    <a:pt x="1069232" y="7647"/>
                  </a:lnTo>
                  <a:lnTo>
                    <a:pt x="1065813" y="4855"/>
                  </a:lnTo>
                  <a:lnTo>
                    <a:pt x="1061989" y="2648"/>
                  </a:lnTo>
                  <a:lnTo>
                    <a:pt x="1057862" y="1083"/>
                  </a:lnTo>
                  <a:lnTo>
                    <a:pt x="1053536" y="200"/>
                  </a:lnTo>
                  <a:lnTo>
                    <a:pt x="105022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6398827" y="4008736"/>
              <a:ext cx="986221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Sphingomyelins</a:t>
              </a:r>
            </a:p>
          </p:txBody>
        </p:sp>
        <p:sp>
          <p:nvSpPr>
            <p:cNvPr id="88" name="pg88"/>
            <p:cNvSpPr/>
            <p:nvPr/>
          </p:nvSpPr>
          <p:spPr>
            <a:xfrm>
              <a:off x="7123174" y="4897627"/>
              <a:ext cx="844646" cy="191452"/>
            </a:xfrm>
            <a:custGeom>
              <a:avLst/>
              <a:pathLst>
                <a:path w="844646" h="191452">
                  <a:moveTo>
                    <a:pt x="27432" y="191452"/>
                  </a:moveTo>
                  <a:lnTo>
                    <a:pt x="817214" y="191452"/>
                  </a:lnTo>
                  <a:lnTo>
                    <a:pt x="816110" y="191430"/>
                  </a:lnTo>
                  <a:lnTo>
                    <a:pt x="820521" y="191252"/>
                  </a:lnTo>
                  <a:lnTo>
                    <a:pt x="824846" y="190369"/>
                  </a:lnTo>
                  <a:lnTo>
                    <a:pt x="828974" y="188803"/>
                  </a:lnTo>
                  <a:lnTo>
                    <a:pt x="832797" y="186596"/>
                  </a:lnTo>
                  <a:lnTo>
                    <a:pt x="836217" y="183804"/>
                  </a:lnTo>
                  <a:lnTo>
                    <a:pt x="839145" y="180500"/>
                  </a:lnTo>
                  <a:lnTo>
                    <a:pt x="841504" y="176768"/>
                  </a:lnTo>
                  <a:lnTo>
                    <a:pt x="843234" y="172707"/>
                  </a:lnTo>
                  <a:lnTo>
                    <a:pt x="844291" y="168420"/>
                  </a:lnTo>
                  <a:lnTo>
                    <a:pt x="844646" y="164020"/>
                  </a:lnTo>
                  <a:lnTo>
                    <a:pt x="844646" y="27431"/>
                  </a:lnTo>
                  <a:lnTo>
                    <a:pt x="844291" y="23031"/>
                  </a:lnTo>
                  <a:lnTo>
                    <a:pt x="843234" y="18745"/>
                  </a:lnTo>
                  <a:lnTo>
                    <a:pt x="841504" y="14683"/>
                  </a:lnTo>
                  <a:lnTo>
                    <a:pt x="839145" y="10952"/>
                  </a:lnTo>
                  <a:lnTo>
                    <a:pt x="836217" y="7647"/>
                  </a:lnTo>
                  <a:lnTo>
                    <a:pt x="832797" y="4855"/>
                  </a:lnTo>
                  <a:lnTo>
                    <a:pt x="828974" y="2648"/>
                  </a:lnTo>
                  <a:lnTo>
                    <a:pt x="824846" y="1083"/>
                  </a:lnTo>
                  <a:lnTo>
                    <a:pt x="820521" y="200"/>
                  </a:lnTo>
                  <a:lnTo>
                    <a:pt x="81721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168894" y="4912193"/>
              <a:ext cx="753206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Sugar Acids</a:t>
              </a:r>
            </a:p>
          </p:txBody>
        </p:sp>
        <p:sp>
          <p:nvSpPr>
            <p:cNvPr id="90" name="pg90"/>
            <p:cNvSpPr/>
            <p:nvPr/>
          </p:nvSpPr>
          <p:spPr>
            <a:xfrm>
              <a:off x="7304990" y="5777303"/>
              <a:ext cx="1031072" cy="191452"/>
            </a:xfrm>
            <a:custGeom>
              <a:avLst/>
              <a:pathLst>
                <a:path w="1031072" h="191452">
                  <a:moveTo>
                    <a:pt x="27431" y="191452"/>
                  </a:moveTo>
                  <a:lnTo>
                    <a:pt x="1003640" y="191452"/>
                  </a:lnTo>
                  <a:lnTo>
                    <a:pt x="1002535" y="191430"/>
                  </a:lnTo>
                  <a:lnTo>
                    <a:pt x="1006947" y="191252"/>
                  </a:lnTo>
                  <a:lnTo>
                    <a:pt x="1011272" y="190369"/>
                  </a:lnTo>
                  <a:lnTo>
                    <a:pt x="1015400" y="188803"/>
                  </a:lnTo>
                  <a:lnTo>
                    <a:pt x="1019223" y="186596"/>
                  </a:lnTo>
                  <a:lnTo>
                    <a:pt x="1022643" y="183804"/>
                  </a:lnTo>
                  <a:lnTo>
                    <a:pt x="1025570" y="180500"/>
                  </a:lnTo>
                  <a:lnTo>
                    <a:pt x="1027930" y="176768"/>
                  </a:lnTo>
                  <a:lnTo>
                    <a:pt x="1029660" y="172707"/>
                  </a:lnTo>
                  <a:lnTo>
                    <a:pt x="1030717" y="168420"/>
                  </a:lnTo>
                  <a:lnTo>
                    <a:pt x="1031072" y="164020"/>
                  </a:lnTo>
                  <a:lnTo>
                    <a:pt x="1031072" y="27432"/>
                  </a:lnTo>
                  <a:lnTo>
                    <a:pt x="1030717" y="23031"/>
                  </a:lnTo>
                  <a:lnTo>
                    <a:pt x="1029660" y="18745"/>
                  </a:lnTo>
                  <a:lnTo>
                    <a:pt x="1027930" y="14683"/>
                  </a:lnTo>
                  <a:lnTo>
                    <a:pt x="1025570" y="10952"/>
                  </a:lnTo>
                  <a:lnTo>
                    <a:pt x="1022643" y="7647"/>
                  </a:lnTo>
                  <a:lnTo>
                    <a:pt x="1019223" y="4855"/>
                  </a:lnTo>
                  <a:lnTo>
                    <a:pt x="1015400" y="2648"/>
                  </a:lnTo>
                  <a:lnTo>
                    <a:pt x="1011272" y="1083"/>
                  </a:lnTo>
                  <a:lnTo>
                    <a:pt x="1006947" y="200"/>
                  </a:lnTo>
                  <a:lnTo>
                    <a:pt x="10036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5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350710" y="5791869"/>
              <a:ext cx="939632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Sugar Alcohols</a:t>
              </a:r>
            </a:p>
          </p:txBody>
        </p:sp>
        <p:sp>
          <p:nvSpPr>
            <p:cNvPr id="92" name="pg92"/>
            <p:cNvSpPr/>
            <p:nvPr/>
          </p:nvSpPr>
          <p:spPr>
            <a:xfrm>
              <a:off x="7323138" y="6165274"/>
              <a:ext cx="1255834" cy="191452"/>
            </a:xfrm>
            <a:custGeom>
              <a:avLst/>
              <a:pathLst>
                <a:path w="1255834" h="191452">
                  <a:moveTo>
                    <a:pt x="27431" y="191452"/>
                  </a:moveTo>
                  <a:lnTo>
                    <a:pt x="1228402" y="191452"/>
                  </a:lnTo>
                  <a:lnTo>
                    <a:pt x="1227297" y="191430"/>
                  </a:lnTo>
                  <a:lnTo>
                    <a:pt x="1231708" y="191252"/>
                  </a:lnTo>
                  <a:lnTo>
                    <a:pt x="1236034" y="190369"/>
                  </a:lnTo>
                  <a:lnTo>
                    <a:pt x="1240161" y="188803"/>
                  </a:lnTo>
                  <a:lnTo>
                    <a:pt x="1243985" y="186596"/>
                  </a:lnTo>
                  <a:lnTo>
                    <a:pt x="1247404" y="183804"/>
                  </a:lnTo>
                  <a:lnTo>
                    <a:pt x="1250332" y="180500"/>
                  </a:lnTo>
                  <a:lnTo>
                    <a:pt x="1252691" y="176768"/>
                  </a:lnTo>
                  <a:lnTo>
                    <a:pt x="1254422" y="172707"/>
                  </a:lnTo>
                  <a:lnTo>
                    <a:pt x="1255478" y="168420"/>
                  </a:lnTo>
                  <a:lnTo>
                    <a:pt x="1255834" y="164020"/>
                  </a:lnTo>
                  <a:lnTo>
                    <a:pt x="1255834" y="27432"/>
                  </a:lnTo>
                  <a:lnTo>
                    <a:pt x="1255478" y="23031"/>
                  </a:lnTo>
                  <a:lnTo>
                    <a:pt x="1254422" y="18745"/>
                  </a:lnTo>
                  <a:lnTo>
                    <a:pt x="1252691" y="14683"/>
                  </a:lnTo>
                  <a:lnTo>
                    <a:pt x="1250332" y="10952"/>
                  </a:lnTo>
                  <a:lnTo>
                    <a:pt x="1247404" y="7647"/>
                  </a:lnTo>
                  <a:lnTo>
                    <a:pt x="1243985" y="4855"/>
                  </a:lnTo>
                  <a:lnTo>
                    <a:pt x="1240161" y="2648"/>
                  </a:lnTo>
                  <a:lnTo>
                    <a:pt x="1236034" y="1083"/>
                  </a:lnTo>
                  <a:lnTo>
                    <a:pt x="1231708" y="200"/>
                  </a:lnTo>
                  <a:lnTo>
                    <a:pt x="12284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7368858" y="6181625"/>
              <a:ext cx="116439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Tricarboxylic Acids</a:t>
              </a:r>
            </a:p>
          </p:txBody>
        </p:sp>
        <p:sp>
          <p:nvSpPr>
            <p:cNvPr id="94" name="pg94"/>
            <p:cNvSpPr/>
            <p:nvPr/>
          </p:nvSpPr>
          <p:spPr>
            <a:xfrm>
              <a:off x="6170297" y="636022"/>
              <a:ext cx="2522274" cy="191452"/>
            </a:xfrm>
            <a:custGeom>
              <a:avLst/>
              <a:pathLst>
                <a:path w="2522274" h="191452">
                  <a:moveTo>
                    <a:pt x="27432" y="191452"/>
                  </a:moveTo>
                  <a:lnTo>
                    <a:pt x="2494842" y="191452"/>
                  </a:lnTo>
                  <a:lnTo>
                    <a:pt x="2493737" y="191430"/>
                  </a:lnTo>
                  <a:lnTo>
                    <a:pt x="2498149" y="191252"/>
                  </a:lnTo>
                  <a:lnTo>
                    <a:pt x="2502474" y="190369"/>
                  </a:lnTo>
                  <a:lnTo>
                    <a:pt x="2506602" y="188803"/>
                  </a:lnTo>
                  <a:lnTo>
                    <a:pt x="2510425" y="186596"/>
                  </a:lnTo>
                  <a:lnTo>
                    <a:pt x="2513845" y="183804"/>
                  </a:lnTo>
                  <a:lnTo>
                    <a:pt x="2516772" y="180500"/>
                  </a:lnTo>
                  <a:lnTo>
                    <a:pt x="2519132" y="176768"/>
                  </a:lnTo>
                  <a:lnTo>
                    <a:pt x="2520862" y="172707"/>
                  </a:lnTo>
                  <a:lnTo>
                    <a:pt x="2521919" y="168420"/>
                  </a:lnTo>
                  <a:lnTo>
                    <a:pt x="2522274" y="164020"/>
                  </a:lnTo>
                  <a:lnTo>
                    <a:pt x="2522274" y="27431"/>
                  </a:lnTo>
                  <a:lnTo>
                    <a:pt x="2521919" y="23031"/>
                  </a:lnTo>
                  <a:lnTo>
                    <a:pt x="2520862" y="18745"/>
                  </a:lnTo>
                  <a:lnTo>
                    <a:pt x="2519132" y="14683"/>
                  </a:lnTo>
                  <a:lnTo>
                    <a:pt x="2516772" y="10952"/>
                  </a:lnTo>
                  <a:lnTo>
                    <a:pt x="2513845" y="7647"/>
                  </a:lnTo>
                  <a:lnTo>
                    <a:pt x="2510425" y="4855"/>
                  </a:lnTo>
                  <a:lnTo>
                    <a:pt x="2506602" y="2648"/>
                  </a:lnTo>
                  <a:lnTo>
                    <a:pt x="2502474" y="1083"/>
                  </a:lnTo>
                  <a:lnTo>
                    <a:pt x="2498149" y="200"/>
                  </a:lnTo>
                  <a:lnTo>
                    <a:pt x="249484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6216017" y="652373"/>
              <a:ext cx="2430834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Unsaturated_Lysophosphatidylcholines</a:t>
              </a:r>
            </a:p>
          </p:txBody>
        </p:sp>
        <p:sp>
          <p:nvSpPr>
            <p:cNvPr id="96" name="pg96"/>
            <p:cNvSpPr/>
            <p:nvPr/>
          </p:nvSpPr>
          <p:spPr>
            <a:xfrm>
              <a:off x="7306690" y="926713"/>
              <a:ext cx="1722000" cy="191452"/>
            </a:xfrm>
            <a:custGeom>
              <a:avLst/>
              <a:pathLst>
                <a:path w="1722000" h="191452">
                  <a:moveTo>
                    <a:pt x="27431" y="191452"/>
                  </a:moveTo>
                  <a:lnTo>
                    <a:pt x="1694568" y="191452"/>
                  </a:lnTo>
                  <a:lnTo>
                    <a:pt x="1693464" y="191430"/>
                  </a:lnTo>
                  <a:lnTo>
                    <a:pt x="1697875" y="191252"/>
                  </a:lnTo>
                  <a:lnTo>
                    <a:pt x="1702200" y="190369"/>
                  </a:lnTo>
                  <a:lnTo>
                    <a:pt x="1706328" y="188803"/>
                  </a:lnTo>
                  <a:lnTo>
                    <a:pt x="1710152" y="186596"/>
                  </a:lnTo>
                  <a:lnTo>
                    <a:pt x="1713571" y="183804"/>
                  </a:lnTo>
                  <a:lnTo>
                    <a:pt x="1716499" y="180500"/>
                  </a:lnTo>
                  <a:lnTo>
                    <a:pt x="1718858" y="176768"/>
                  </a:lnTo>
                  <a:lnTo>
                    <a:pt x="1720589" y="172707"/>
                  </a:lnTo>
                  <a:lnTo>
                    <a:pt x="1721645" y="168420"/>
                  </a:lnTo>
                  <a:lnTo>
                    <a:pt x="1722000" y="164020"/>
                  </a:lnTo>
                  <a:lnTo>
                    <a:pt x="1722000" y="27431"/>
                  </a:lnTo>
                  <a:lnTo>
                    <a:pt x="1721645" y="23031"/>
                  </a:lnTo>
                  <a:lnTo>
                    <a:pt x="1720589" y="18745"/>
                  </a:lnTo>
                  <a:lnTo>
                    <a:pt x="1718858" y="14683"/>
                  </a:lnTo>
                  <a:lnTo>
                    <a:pt x="1716499" y="10952"/>
                  </a:lnTo>
                  <a:lnTo>
                    <a:pt x="1713571" y="7647"/>
                  </a:lnTo>
                  <a:lnTo>
                    <a:pt x="1710152" y="4855"/>
                  </a:lnTo>
                  <a:lnTo>
                    <a:pt x="1706328" y="2648"/>
                  </a:lnTo>
                  <a:lnTo>
                    <a:pt x="1702200" y="1083"/>
                  </a:lnTo>
                  <a:lnTo>
                    <a:pt x="1697875" y="200"/>
                  </a:lnTo>
                  <a:lnTo>
                    <a:pt x="16945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20"/>
                  </a:lnTo>
                  <a:lnTo>
                    <a:pt x="88" y="161813"/>
                  </a:lnTo>
                  <a:lnTo>
                    <a:pt x="88" y="166227"/>
                  </a:lnTo>
                  <a:lnTo>
                    <a:pt x="797" y="170585"/>
                  </a:lnTo>
                  <a:lnTo>
                    <a:pt x="2195" y="174772"/>
                  </a:lnTo>
                  <a:lnTo>
                    <a:pt x="4246" y="178681"/>
                  </a:lnTo>
                  <a:lnTo>
                    <a:pt x="6898" y="182211"/>
                  </a:lnTo>
                  <a:lnTo>
                    <a:pt x="10082" y="185269"/>
                  </a:lnTo>
                  <a:lnTo>
                    <a:pt x="13716" y="187777"/>
                  </a:lnTo>
                  <a:lnTo>
                    <a:pt x="17704" y="189669"/>
                  </a:lnTo>
                  <a:lnTo>
                    <a:pt x="21944" y="190898"/>
                  </a:lnTo>
                  <a:lnTo>
                    <a:pt x="26327" y="191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7352410" y="943064"/>
              <a:ext cx="1630560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"/>
                  <a:cs typeface="Arial"/>
                </a:rPr>
                <a:t>Unsaturated_Triglycerides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635053" y="69589"/>
              <a:ext cx="8439357" cy="674165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445361" y="6431874"/>
              <a:ext cx="12706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18299" y="5187788"/>
              <a:ext cx="25412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18299" y="3943702"/>
              <a:ext cx="25412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20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18299" y="2699615"/>
              <a:ext cx="25412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30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18299" y="1455529"/>
              <a:ext cx="25412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40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18299" y="211443"/>
              <a:ext cx="25412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50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00258" y="6504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00258" y="5260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00258" y="4016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00258" y="27725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00258" y="15284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00258" y="284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69926" y="68112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919822" y="68112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169717" y="68112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419612" y="68112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585218" y="6870694"/>
              <a:ext cx="84708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665698" y="6870694"/>
              <a:ext cx="254124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100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15593" y="6870694"/>
              <a:ext cx="254124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200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165488" y="6870694"/>
              <a:ext cx="254124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300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928462" y="6975140"/>
              <a:ext cx="3852540" cy="23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Arial Black"/>
                  <a:cs typeface="Arial Black"/>
                </a:rPr>
                <a:t> cluster order (as provided) 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-721705" y="3321252"/>
              <a:ext cx="1707802" cy="238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Arial Black"/>
                  <a:cs typeface="Arial Black"/>
                </a:rPr>
                <a:t>-log (pvalue)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2018-10-10T17:33:44Z</dcterms:modified>
  <cp:category/>
</cp:coreProperties>
</file>