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63" r:id="rId1"/>
  </p:sldMasterIdLst>
  <p:sldIdLst>
    <p:sldId id="834337360" r:id="rId6"/>
  </p:sldIdLst>
  <p:sldSz cx="7315200" cy="7315200"/>
  <p:notesSz cx="6858000" cy="9144000"/>
  <p:defaultTextStyle>
    <a:defPPr>
      <a:defRPr lang="en-US"/>
    </a:defPPr>
    <a:lvl1pPr marL="0" algn="l" defTabSz="146304" rtl="false" eaLnBrk="true" latinLnBrk="false" hangingPunct="true">
      <a:defRPr sz="576" kern="1200">
        <a:solidFill>
          <a:schemeClr val="tx1"/>
        </a:solidFill>
        <a:latin typeface="+mn-lt"/>
        <a:ea typeface="+mn-ea"/>
        <a:cs typeface="+mn-cs"/>
      </a:defRPr>
    </a:lvl1pPr>
    <a:lvl2pPr marL="146304" algn="l" defTabSz="146304" rtl="false" eaLnBrk="true" latinLnBrk="false" hangingPunct="true">
      <a:defRPr sz="576" kern="1200">
        <a:solidFill>
          <a:schemeClr val="tx1"/>
        </a:solidFill>
        <a:latin typeface="+mn-lt"/>
        <a:ea typeface="+mn-ea"/>
        <a:cs typeface="+mn-cs"/>
      </a:defRPr>
    </a:lvl2pPr>
    <a:lvl3pPr marL="292608" algn="l" defTabSz="146304" rtl="false" eaLnBrk="true" latinLnBrk="false" hangingPunct="true">
      <a:defRPr sz="576" kern="1200">
        <a:solidFill>
          <a:schemeClr val="tx1"/>
        </a:solidFill>
        <a:latin typeface="+mn-lt"/>
        <a:ea typeface="+mn-ea"/>
        <a:cs typeface="+mn-cs"/>
      </a:defRPr>
    </a:lvl3pPr>
    <a:lvl4pPr marL="438912" algn="l" defTabSz="146304" rtl="false" eaLnBrk="true" latinLnBrk="false" hangingPunct="true">
      <a:defRPr sz="576" kern="1200">
        <a:solidFill>
          <a:schemeClr val="tx1"/>
        </a:solidFill>
        <a:latin typeface="+mn-lt"/>
        <a:ea typeface="+mn-ea"/>
        <a:cs typeface="+mn-cs"/>
      </a:defRPr>
    </a:lvl4pPr>
    <a:lvl5pPr marL="585216" algn="l" defTabSz="146304" rtl="false" eaLnBrk="true" latinLnBrk="false" hangingPunct="true">
      <a:defRPr sz="576" kern="1200">
        <a:solidFill>
          <a:schemeClr val="tx1"/>
        </a:solidFill>
        <a:latin typeface="+mn-lt"/>
        <a:ea typeface="+mn-ea"/>
        <a:cs typeface="+mn-cs"/>
      </a:defRPr>
    </a:lvl5pPr>
    <a:lvl6pPr marL="731520" algn="l" defTabSz="146304" rtl="false" eaLnBrk="true" latinLnBrk="false" hangingPunct="true">
      <a:defRPr sz="576" kern="1200">
        <a:solidFill>
          <a:schemeClr val="tx1"/>
        </a:solidFill>
        <a:latin typeface="+mn-lt"/>
        <a:ea typeface="+mn-ea"/>
        <a:cs typeface="+mn-cs"/>
      </a:defRPr>
    </a:lvl6pPr>
    <a:lvl7pPr marL="877824" algn="l" defTabSz="146304" rtl="false" eaLnBrk="true" latinLnBrk="false" hangingPunct="true">
      <a:defRPr sz="576" kern="1200">
        <a:solidFill>
          <a:schemeClr val="tx1"/>
        </a:solidFill>
        <a:latin typeface="+mn-lt"/>
        <a:ea typeface="+mn-ea"/>
        <a:cs typeface="+mn-cs"/>
      </a:defRPr>
    </a:lvl7pPr>
    <a:lvl8pPr marL="1024128" algn="l" defTabSz="146304" rtl="false" eaLnBrk="true" latinLnBrk="false" hangingPunct="true">
      <a:defRPr sz="576" kern="1200">
        <a:solidFill>
          <a:schemeClr val="tx1"/>
        </a:solidFill>
        <a:latin typeface="+mn-lt"/>
        <a:ea typeface="+mn-ea"/>
        <a:cs typeface="+mn-cs"/>
      </a:defRPr>
    </a:lvl8pPr>
    <a:lvl9pPr marL="1170432" algn="l" defTabSz="146304" rtl="false" eaLnBrk="true" latinLnBrk="false" hangingPunct="true">
      <a:defRPr sz="57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9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userDrawn="true">
  <p:cSld name="lipidClu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210047" y="5047488"/>
            <a:ext cx="6970621" cy="206591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false"/>
          </a:p>
        </p:txBody>
      </p:sp>
    </p:spTree>
    <p:extLst>
      <p:ext uri="{BB962C8B-B14F-4D97-AF65-F5344CB8AC3E}">
        <p14:creationId xmlns:p14="http://schemas.microsoft.com/office/powerpoint/2010/main" val="941285332"/>
      </p:ext>
    </p:extLst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Target="../theme/theme1.xml" Type="http://schemas.openxmlformats.org/officeDocument/2006/relationships/theme" Id="rId2"></Relationship><Relationship Target="../slideLayouts/slideLayout1.xml" Type="http://schemas.openxmlformats.org/officeDocument/2006/relationships/slideLayout" Id="rId1"></Relationship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237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l" defTabSz="2438430" rtl="false" eaLnBrk="true" latinLnBrk="false" hangingPunct="true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false" eaLnBrk="true" latinLnBrk="false" hangingPunct="true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false" eaLnBrk="true" latinLnBrk="false" hangingPunct="true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false" eaLnBrk="true" latinLnBrk="false" hangingPunct="true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false" eaLnBrk="true" latinLnBrk="false" hangingPunct="true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false" eaLnBrk="true" latinLnBrk="false" hangingPunct="true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false" eaLnBrk="true" latinLnBrk="false" hangingPunct="true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false" eaLnBrk="true" latinLnBrk="false" hangingPunct="true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false" eaLnBrk="true" latinLnBrk="false" hangingPunct="true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false" eaLnBrk="true" latinLnBrk="false" hangingPunct="true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false" eaLnBrk="true" latinLnBrk="false" hangingPunct="true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false" eaLnBrk="true" latinLnBrk="false" hangingPunct="true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false" eaLnBrk="true" latinLnBrk="false" hangingPunct="true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false" eaLnBrk="true" latinLnBrk="false" hangingPunct="true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false" eaLnBrk="true" latinLnBrk="false" hangingPunct="true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false" eaLnBrk="true" latinLnBrk="false" hangingPunct="true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false" eaLnBrk="true" latinLnBrk="false" hangingPunct="true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false" eaLnBrk="true" latinLnBrk="false" hangingPunct="true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false" eaLnBrk="true" latinLnBrk="false" hangingPunct="true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p2"/>
          <p:cNvGrpSpPr/>
          <p:nvPr/>
        </p:nvGrpSpPr>
        <p:grpSpPr>
          <a:xfrm>
            <a:off x="0" y="0"/>
            <a:ext cx="7315200" cy="4572000"/>
            <a:chOff x="0" y="0"/>
            <a:chExt cx="7315200" cy="4572000"/>
          </a:xfrm>
        </p:grpSpPr>
        <p:sp>
          <p:nvSpPr>
            <p:cNvPr id="4" name="rc4"/>
            <p:cNvSpPr/>
            <p:nvPr/>
          </p:nvSpPr>
          <p:spPr>
            <a:xfrm>
              <a:off x="0" y="0"/>
              <a:ext cx="73152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62505" y="69589"/>
              <a:ext cx="6583105" cy="40031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837823" y="3454763"/>
              <a:ext cx="247828" cy="247828"/>
            </a:xfrm>
            <a:prstGeom prst="ellipse">
              <a:avLst/>
            </a:prstGeom>
            <a:solidFill>
              <a:srgbClr val="9A00C3">
                <a:alpha val="100000"/>
              </a:srgbClr>
            </a:solidFill>
            <a:ln w="9000" cap="rnd">
              <a:solidFill>
                <a:srgbClr val="9A00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999492" y="3153035"/>
              <a:ext cx="323466" cy="323466"/>
            </a:xfrm>
            <a:prstGeom prst="ellipse">
              <a:avLst/>
            </a:prstGeom>
            <a:solidFill>
              <a:srgbClr val="AD00AF">
                <a:alpha val="100000"/>
              </a:srgbClr>
            </a:solidFill>
            <a:ln w="9000" cap="rnd">
              <a:solidFill>
                <a:srgbClr val="AD00A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1236799" y="3497785"/>
              <a:ext cx="247828" cy="247828"/>
            </a:xfrm>
            <a:prstGeom prst="ellipse">
              <a:avLst/>
            </a:prstGeom>
            <a:solidFill>
              <a:srgbClr val="9A00C3">
                <a:alpha val="100000"/>
              </a:srgbClr>
            </a:solidFill>
            <a:ln w="9000" cap="rnd">
              <a:solidFill>
                <a:srgbClr val="9A00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1361404" y="3028932"/>
              <a:ext cx="397593" cy="397593"/>
            </a:xfrm>
            <a:prstGeom prst="ellipse">
              <a:avLst/>
            </a:prstGeom>
            <a:solidFill>
              <a:srgbClr val="D1007C">
                <a:alpha val="100000"/>
              </a:srgbClr>
            </a:solidFill>
            <a:ln w="9000" cap="rnd">
              <a:solidFill>
                <a:srgbClr val="D100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1687436" y="3580544"/>
              <a:ext cx="144506" cy="144506"/>
            </a:xfrm>
            <a:prstGeom prst="ellipse">
              <a:avLst/>
            </a:prstGeom>
            <a:solidFill>
              <a:srgbClr val="DF0063">
                <a:alpha val="100000"/>
              </a:srgbClr>
            </a:solidFill>
            <a:ln w="9000" cap="rnd">
              <a:solidFill>
                <a:srgbClr val="DF00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1783602" y="2702335"/>
              <a:ext cx="351151" cy="351151"/>
            </a:xfrm>
            <a:prstGeom prst="ellipse">
              <a:avLst/>
            </a:prstGeom>
            <a:solidFill>
              <a:srgbClr val="F20036">
                <a:alpha val="100000"/>
              </a:srgbClr>
            </a:solidFill>
            <a:ln w="9000" cap="rnd">
              <a:solidFill>
                <a:srgbClr val="F200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2086412" y="3577533"/>
              <a:ext cx="144506" cy="144506"/>
            </a:xfrm>
            <a:prstGeom prst="ellipse">
              <a:avLst/>
            </a:prstGeom>
            <a:solidFill>
              <a:srgbClr val="DF0063">
                <a:alpha val="100000"/>
              </a:srgbClr>
            </a:solidFill>
            <a:ln w="9000" cap="rnd">
              <a:solidFill>
                <a:srgbClr val="DF00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2170382" y="2627943"/>
              <a:ext cx="375542" cy="375542"/>
            </a:xfrm>
            <a:prstGeom prst="ellipse">
              <a:avLst/>
            </a:prstGeom>
            <a:solidFill>
              <a:srgbClr val="E80050">
                <a:alpha val="100000"/>
              </a:srgbClr>
            </a:solidFill>
            <a:ln w="9000" cap="rnd">
              <a:solidFill>
                <a:srgbClr val="E8005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2369870" y="2909712"/>
              <a:ext cx="375542" cy="375542"/>
            </a:xfrm>
            <a:prstGeom prst="ellipse">
              <a:avLst/>
            </a:prstGeom>
            <a:solidFill>
              <a:srgbClr val="DA006C">
                <a:alpha val="100000"/>
              </a:srgbClr>
            </a:solidFill>
            <a:ln w="9000" cap="rnd">
              <a:solidFill>
                <a:srgbClr val="DA00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684876" y="2892543"/>
              <a:ext cx="144506" cy="144506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2729381" y="3325133"/>
              <a:ext cx="454473" cy="454473"/>
            </a:xfrm>
            <a:prstGeom prst="ellipse">
              <a:avLst/>
            </a:prstGeom>
            <a:solidFill>
              <a:srgbClr val="9A00C3">
                <a:alpha val="100000"/>
              </a:srgbClr>
            </a:solidFill>
            <a:ln w="9000" cap="rnd">
              <a:solidFill>
                <a:srgbClr val="9A00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3032191" y="3195540"/>
              <a:ext cx="247828" cy="247828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3097073" y="2091355"/>
              <a:ext cx="517040" cy="517040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3431167" y="3508066"/>
              <a:ext cx="247828" cy="247828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3609257" y="3328763"/>
              <a:ext cx="290626" cy="29062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766287" y="3443705"/>
              <a:ext cx="375542" cy="37554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3965775" y="3009364"/>
              <a:ext cx="375542" cy="375542"/>
            </a:xfrm>
            <a:prstGeom prst="ellipse">
              <a:avLst/>
            </a:prstGeom>
            <a:solidFill>
              <a:srgbClr val="7200E1">
                <a:alpha val="100000"/>
              </a:srgbClr>
            </a:solidFill>
            <a:ln w="9000" cap="rnd">
              <a:solidFill>
                <a:srgbClr val="7200E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4280781" y="1826981"/>
              <a:ext cx="144506" cy="14450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4480269" y="478582"/>
              <a:ext cx="144506" cy="14450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4553213" y="352038"/>
              <a:ext cx="397593" cy="397593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587005" y="1047755"/>
              <a:ext cx="728986" cy="728986"/>
            </a:xfrm>
            <a:prstGeom prst="ellipse">
              <a:avLst/>
            </a:prstGeom>
            <a:solidFill>
              <a:srgbClr val="3900F8">
                <a:alpha val="100000"/>
              </a:srgbClr>
            </a:solidFill>
            <a:ln w="9000" cap="rnd">
              <a:solidFill>
                <a:srgbClr val="3900F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989253" y="3284345"/>
              <a:ext cx="323466" cy="32346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188741" y="3265795"/>
              <a:ext cx="323466" cy="323466"/>
            </a:xfrm>
            <a:prstGeom prst="ellipse">
              <a:avLst/>
            </a:prstGeom>
            <a:solidFill>
              <a:srgbClr val="8200D6">
                <a:alpha val="100000"/>
              </a:srgbClr>
            </a:solidFill>
            <a:ln w="9000" cap="rnd">
              <a:solidFill>
                <a:srgbClr val="8200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388229" y="2925560"/>
              <a:ext cx="323466" cy="32346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338431" y="139816"/>
              <a:ext cx="822037" cy="822037"/>
            </a:xfrm>
            <a:prstGeom prst="ellipse">
              <a:avLst/>
            </a:prstGeom>
            <a:solidFill>
              <a:srgbClr val="D80070">
                <a:alpha val="100000"/>
              </a:srgbClr>
            </a:solidFill>
            <a:ln w="9000" cap="rnd">
              <a:solidFill>
                <a:srgbClr val="D800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825024" y="1911428"/>
              <a:ext cx="247828" cy="247828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024512" y="3423704"/>
              <a:ext cx="247828" cy="247828"/>
            </a:xfrm>
            <a:prstGeom prst="ellipse">
              <a:avLst/>
            </a:prstGeom>
            <a:solidFill>
              <a:srgbClr val="C90089">
                <a:alpha val="100000"/>
              </a:srgbClr>
            </a:solidFill>
            <a:ln w="9000" cap="rnd">
              <a:solidFill>
                <a:srgbClr val="C900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202601" y="3458702"/>
              <a:ext cx="290626" cy="290626"/>
            </a:xfrm>
            <a:prstGeom prst="ellipse">
              <a:avLst/>
            </a:prstGeom>
            <a:solidFill>
              <a:srgbClr val="8C00CF">
                <a:alpha val="100000"/>
              </a:srgbClr>
            </a:solidFill>
            <a:ln w="9000" cap="rnd">
              <a:solidFill>
                <a:srgbClr val="8C00C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423488" y="3523539"/>
              <a:ext cx="247828" cy="247828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674637" y="1880179"/>
              <a:ext cx="144506" cy="144506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801065" y="3516493"/>
              <a:ext cx="290626" cy="290626"/>
            </a:xfrm>
            <a:prstGeom prst="ellipse">
              <a:avLst/>
            </a:prstGeom>
            <a:solidFill>
              <a:srgbClr val="B900A0">
                <a:alpha val="100000"/>
              </a:srgbClr>
            </a:solidFill>
            <a:ln w="9000" cap="rnd">
              <a:solidFill>
                <a:srgbClr val="B900A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961737" y="3538506"/>
              <a:ext cx="171890" cy="40172"/>
            </a:xfrm>
            <a:custGeom>
              <a:avLst/>
              <a:pathLst>
                <a:path w="171890" h="40172">
                  <a:moveTo>
                    <a:pt x="171890" y="0"/>
                  </a:moveTo>
                  <a:lnTo>
                    <a:pt x="0" y="40172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856263" y="3354673"/>
              <a:ext cx="1341324" cy="183832"/>
            </a:xfrm>
            <a:custGeom>
              <a:avLst/>
              <a:pathLst>
                <a:path w="1341324" h="183832">
                  <a:moveTo>
                    <a:pt x="25145" y="183832"/>
                  </a:moveTo>
                  <a:lnTo>
                    <a:pt x="1316178" y="183832"/>
                  </a:lnTo>
                  <a:lnTo>
                    <a:pt x="1315166" y="183812"/>
                  </a:lnTo>
                  <a:lnTo>
                    <a:pt x="1319209" y="183649"/>
                  </a:lnTo>
                  <a:lnTo>
                    <a:pt x="1323174" y="182839"/>
                  </a:lnTo>
                  <a:lnTo>
                    <a:pt x="1326958" y="181404"/>
                  </a:lnTo>
                  <a:lnTo>
                    <a:pt x="1330463" y="179381"/>
                  </a:lnTo>
                  <a:lnTo>
                    <a:pt x="1333597" y="176821"/>
                  </a:lnTo>
                  <a:lnTo>
                    <a:pt x="1336281" y="173792"/>
                  </a:lnTo>
                  <a:lnTo>
                    <a:pt x="1338444" y="170372"/>
                  </a:lnTo>
                  <a:lnTo>
                    <a:pt x="1340030" y="166649"/>
                  </a:lnTo>
                  <a:lnTo>
                    <a:pt x="1340999" y="162720"/>
                  </a:lnTo>
                  <a:lnTo>
                    <a:pt x="1341324" y="158686"/>
                  </a:lnTo>
                  <a:lnTo>
                    <a:pt x="1341324" y="25146"/>
                  </a:lnTo>
                  <a:lnTo>
                    <a:pt x="1340999" y="21112"/>
                  </a:lnTo>
                  <a:lnTo>
                    <a:pt x="1340030" y="17183"/>
                  </a:lnTo>
                  <a:lnTo>
                    <a:pt x="1338444" y="13460"/>
                  </a:lnTo>
                  <a:lnTo>
                    <a:pt x="1336281" y="10039"/>
                  </a:lnTo>
                  <a:lnTo>
                    <a:pt x="1333597" y="7010"/>
                  </a:lnTo>
                  <a:lnTo>
                    <a:pt x="1330463" y="4451"/>
                  </a:lnTo>
                  <a:lnTo>
                    <a:pt x="1326958" y="2427"/>
                  </a:lnTo>
                  <a:lnTo>
                    <a:pt x="1323174" y="992"/>
                  </a:lnTo>
                  <a:lnTo>
                    <a:pt x="1319209" y="183"/>
                  </a:lnTo>
                  <a:lnTo>
                    <a:pt x="1316178" y="0"/>
                  </a:lnTo>
                  <a:lnTo>
                    <a:pt x="25145" y="0"/>
                  </a:lnTo>
                  <a:lnTo>
                    <a:pt x="28177" y="183"/>
                  </a:lnTo>
                  <a:lnTo>
                    <a:pt x="24133" y="20"/>
                  </a:lnTo>
                  <a:lnTo>
                    <a:pt x="20116" y="508"/>
                  </a:lnTo>
                  <a:lnTo>
                    <a:pt x="16229" y="1634"/>
                  </a:lnTo>
                  <a:lnTo>
                    <a:pt x="12572" y="3368"/>
                  </a:lnTo>
                  <a:lnTo>
                    <a:pt x="9242" y="5667"/>
                  </a:lnTo>
                  <a:lnTo>
                    <a:pt x="6323" y="8471"/>
                  </a:lnTo>
                  <a:lnTo>
                    <a:pt x="3892" y="11706"/>
                  </a:lnTo>
                  <a:lnTo>
                    <a:pt x="2012" y="15289"/>
                  </a:lnTo>
                  <a:lnTo>
                    <a:pt x="730" y="19128"/>
                  </a:lnTo>
                  <a:lnTo>
                    <a:pt x="81" y="23122"/>
                  </a:lnTo>
                  <a:lnTo>
                    <a:pt x="0" y="25146"/>
                  </a:lnTo>
                  <a:lnTo>
                    <a:pt x="0" y="158686"/>
                  </a:lnTo>
                  <a:lnTo>
                    <a:pt x="81" y="156663"/>
                  </a:lnTo>
                  <a:lnTo>
                    <a:pt x="81" y="160709"/>
                  </a:lnTo>
                  <a:lnTo>
                    <a:pt x="730" y="164704"/>
                  </a:lnTo>
                  <a:lnTo>
                    <a:pt x="2012" y="168542"/>
                  </a:lnTo>
                  <a:lnTo>
                    <a:pt x="3892" y="172126"/>
                  </a:lnTo>
                  <a:lnTo>
                    <a:pt x="6323" y="175361"/>
                  </a:lnTo>
                  <a:lnTo>
                    <a:pt x="9242" y="178164"/>
                  </a:lnTo>
                  <a:lnTo>
                    <a:pt x="12572" y="180463"/>
                  </a:lnTo>
                  <a:lnTo>
                    <a:pt x="16229" y="182198"/>
                  </a:lnTo>
                  <a:lnTo>
                    <a:pt x="20116" y="183324"/>
                  </a:lnTo>
                  <a:lnTo>
                    <a:pt x="24133" y="1838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898173" y="3394797"/>
              <a:ext cx="1257504" cy="1017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 Black"/>
                  <a:cs typeface="Arial Black"/>
                </a:rPr>
                <a:t>Ribonucleosides</a:t>
              </a:r>
            </a:p>
          </p:txBody>
        </p:sp>
        <p:sp>
          <p:nvSpPr>
            <p:cNvPr id="40" name="pl40"/>
            <p:cNvSpPr/>
            <p:nvPr/>
          </p:nvSpPr>
          <p:spPr>
            <a:xfrm>
              <a:off x="1161225" y="3186865"/>
              <a:ext cx="266620" cy="127902"/>
            </a:xfrm>
            <a:custGeom>
              <a:avLst/>
              <a:pathLst>
                <a:path w="266620" h="127902">
                  <a:moveTo>
                    <a:pt x="266620" y="0"/>
                  </a:moveTo>
                  <a:lnTo>
                    <a:pt x="0" y="127902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704415" y="3003033"/>
              <a:ext cx="1830069" cy="183832"/>
            </a:xfrm>
            <a:custGeom>
              <a:avLst/>
              <a:pathLst>
                <a:path w="1830069" h="183832">
                  <a:moveTo>
                    <a:pt x="25145" y="183832"/>
                  </a:moveTo>
                  <a:lnTo>
                    <a:pt x="1804923" y="183832"/>
                  </a:lnTo>
                  <a:lnTo>
                    <a:pt x="1803911" y="183812"/>
                  </a:lnTo>
                  <a:lnTo>
                    <a:pt x="1807955" y="183649"/>
                  </a:lnTo>
                  <a:lnTo>
                    <a:pt x="1811920" y="182839"/>
                  </a:lnTo>
                  <a:lnTo>
                    <a:pt x="1815703" y="181404"/>
                  </a:lnTo>
                  <a:lnTo>
                    <a:pt x="1819208" y="179381"/>
                  </a:lnTo>
                  <a:lnTo>
                    <a:pt x="1822343" y="176821"/>
                  </a:lnTo>
                  <a:lnTo>
                    <a:pt x="1825026" y="173792"/>
                  </a:lnTo>
                  <a:lnTo>
                    <a:pt x="1827189" y="170372"/>
                  </a:lnTo>
                  <a:lnTo>
                    <a:pt x="1828775" y="166649"/>
                  </a:lnTo>
                  <a:lnTo>
                    <a:pt x="1829744" y="162720"/>
                  </a:lnTo>
                  <a:lnTo>
                    <a:pt x="1830069" y="158686"/>
                  </a:lnTo>
                  <a:lnTo>
                    <a:pt x="1830069" y="25145"/>
                  </a:lnTo>
                  <a:lnTo>
                    <a:pt x="1829744" y="21112"/>
                  </a:lnTo>
                  <a:lnTo>
                    <a:pt x="1828775" y="17183"/>
                  </a:lnTo>
                  <a:lnTo>
                    <a:pt x="1827189" y="13460"/>
                  </a:lnTo>
                  <a:lnTo>
                    <a:pt x="1825026" y="10039"/>
                  </a:lnTo>
                  <a:lnTo>
                    <a:pt x="1822343" y="7010"/>
                  </a:lnTo>
                  <a:lnTo>
                    <a:pt x="1819208" y="4451"/>
                  </a:lnTo>
                  <a:lnTo>
                    <a:pt x="1815703" y="2427"/>
                  </a:lnTo>
                  <a:lnTo>
                    <a:pt x="1811920" y="992"/>
                  </a:lnTo>
                  <a:lnTo>
                    <a:pt x="1807955" y="183"/>
                  </a:lnTo>
                  <a:lnTo>
                    <a:pt x="1804923" y="0"/>
                  </a:lnTo>
                  <a:lnTo>
                    <a:pt x="25145" y="0"/>
                  </a:lnTo>
                  <a:lnTo>
                    <a:pt x="28177" y="183"/>
                  </a:lnTo>
                  <a:lnTo>
                    <a:pt x="24133" y="20"/>
                  </a:lnTo>
                  <a:lnTo>
                    <a:pt x="20116" y="508"/>
                  </a:lnTo>
                  <a:lnTo>
                    <a:pt x="16229" y="1634"/>
                  </a:lnTo>
                  <a:lnTo>
                    <a:pt x="12573" y="3368"/>
                  </a:lnTo>
                  <a:lnTo>
                    <a:pt x="9242" y="5667"/>
                  </a:lnTo>
                  <a:lnTo>
                    <a:pt x="6323" y="8471"/>
                  </a:lnTo>
                  <a:lnTo>
                    <a:pt x="3892" y="11706"/>
                  </a:lnTo>
                  <a:lnTo>
                    <a:pt x="2012" y="15289"/>
                  </a:lnTo>
                  <a:lnTo>
                    <a:pt x="730" y="19128"/>
                  </a:lnTo>
                  <a:lnTo>
                    <a:pt x="81" y="23122"/>
                  </a:lnTo>
                  <a:lnTo>
                    <a:pt x="0" y="25145"/>
                  </a:lnTo>
                  <a:lnTo>
                    <a:pt x="0" y="158686"/>
                  </a:lnTo>
                  <a:lnTo>
                    <a:pt x="81" y="156663"/>
                  </a:lnTo>
                  <a:lnTo>
                    <a:pt x="81" y="160709"/>
                  </a:lnTo>
                  <a:lnTo>
                    <a:pt x="730" y="164704"/>
                  </a:lnTo>
                  <a:lnTo>
                    <a:pt x="2012" y="168542"/>
                  </a:lnTo>
                  <a:lnTo>
                    <a:pt x="3892" y="172126"/>
                  </a:lnTo>
                  <a:lnTo>
                    <a:pt x="6323" y="175361"/>
                  </a:lnTo>
                  <a:lnTo>
                    <a:pt x="9242" y="178164"/>
                  </a:lnTo>
                  <a:lnTo>
                    <a:pt x="12573" y="180463"/>
                  </a:lnTo>
                  <a:lnTo>
                    <a:pt x="16229" y="182198"/>
                  </a:lnTo>
                  <a:lnTo>
                    <a:pt x="20116" y="183324"/>
                  </a:lnTo>
                  <a:lnTo>
                    <a:pt x="24133" y="1838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746325" y="3016764"/>
              <a:ext cx="1746250" cy="12819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 Black"/>
                  <a:cs typeface="Arial Black"/>
                </a:rPr>
                <a:t>Amino Acids, Aromatic</a:t>
              </a:r>
            </a:p>
          </p:txBody>
        </p:sp>
        <p:sp>
          <p:nvSpPr>
            <p:cNvPr id="43" name="pg43"/>
            <p:cNvSpPr/>
            <p:nvPr/>
          </p:nvSpPr>
          <p:spPr>
            <a:xfrm>
              <a:off x="704415" y="3694679"/>
              <a:ext cx="1286890" cy="183832"/>
            </a:xfrm>
            <a:custGeom>
              <a:avLst/>
              <a:pathLst>
                <a:path w="1286890" h="183832">
                  <a:moveTo>
                    <a:pt x="25145" y="183832"/>
                  </a:moveTo>
                  <a:lnTo>
                    <a:pt x="1261744" y="183832"/>
                  </a:lnTo>
                  <a:lnTo>
                    <a:pt x="1260732" y="183812"/>
                  </a:lnTo>
                  <a:lnTo>
                    <a:pt x="1264775" y="183649"/>
                  </a:lnTo>
                  <a:lnTo>
                    <a:pt x="1268740" y="182839"/>
                  </a:lnTo>
                  <a:lnTo>
                    <a:pt x="1272524" y="181404"/>
                  </a:lnTo>
                  <a:lnTo>
                    <a:pt x="1276029" y="179381"/>
                  </a:lnTo>
                  <a:lnTo>
                    <a:pt x="1279163" y="176821"/>
                  </a:lnTo>
                  <a:lnTo>
                    <a:pt x="1281847" y="173792"/>
                  </a:lnTo>
                  <a:lnTo>
                    <a:pt x="1284010" y="170372"/>
                  </a:lnTo>
                  <a:lnTo>
                    <a:pt x="1285596" y="166649"/>
                  </a:lnTo>
                  <a:lnTo>
                    <a:pt x="1286565" y="162720"/>
                  </a:lnTo>
                  <a:lnTo>
                    <a:pt x="1286890" y="158686"/>
                  </a:lnTo>
                  <a:lnTo>
                    <a:pt x="1286890" y="25145"/>
                  </a:lnTo>
                  <a:lnTo>
                    <a:pt x="1286565" y="21112"/>
                  </a:lnTo>
                  <a:lnTo>
                    <a:pt x="1285596" y="17183"/>
                  </a:lnTo>
                  <a:lnTo>
                    <a:pt x="1284010" y="13460"/>
                  </a:lnTo>
                  <a:lnTo>
                    <a:pt x="1281847" y="10039"/>
                  </a:lnTo>
                  <a:lnTo>
                    <a:pt x="1279163" y="7010"/>
                  </a:lnTo>
                  <a:lnTo>
                    <a:pt x="1276029" y="4451"/>
                  </a:lnTo>
                  <a:lnTo>
                    <a:pt x="1272524" y="2427"/>
                  </a:lnTo>
                  <a:lnTo>
                    <a:pt x="1268740" y="992"/>
                  </a:lnTo>
                  <a:lnTo>
                    <a:pt x="1264775" y="183"/>
                  </a:lnTo>
                  <a:lnTo>
                    <a:pt x="1261744" y="0"/>
                  </a:lnTo>
                  <a:lnTo>
                    <a:pt x="25145" y="0"/>
                  </a:lnTo>
                  <a:lnTo>
                    <a:pt x="28177" y="183"/>
                  </a:lnTo>
                  <a:lnTo>
                    <a:pt x="24133" y="20"/>
                  </a:lnTo>
                  <a:lnTo>
                    <a:pt x="20116" y="508"/>
                  </a:lnTo>
                  <a:lnTo>
                    <a:pt x="16229" y="1634"/>
                  </a:lnTo>
                  <a:lnTo>
                    <a:pt x="12573" y="3368"/>
                  </a:lnTo>
                  <a:lnTo>
                    <a:pt x="9242" y="5667"/>
                  </a:lnTo>
                  <a:lnTo>
                    <a:pt x="6323" y="8471"/>
                  </a:lnTo>
                  <a:lnTo>
                    <a:pt x="3892" y="11706"/>
                  </a:lnTo>
                  <a:lnTo>
                    <a:pt x="2012" y="15289"/>
                  </a:lnTo>
                  <a:lnTo>
                    <a:pt x="730" y="19128"/>
                  </a:lnTo>
                  <a:lnTo>
                    <a:pt x="81" y="23122"/>
                  </a:lnTo>
                  <a:lnTo>
                    <a:pt x="0" y="25145"/>
                  </a:lnTo>
                  <a:lnTo>
                    <a:pt x="0" y="158686"/>
                  </a:lnTo>
                  <a:lnTo>
                    <a:pt x="81" y="156663"/>
                  </a:lnTo>
                  <a:lnTo>
                    <a:pt x="81" y="160709"/>
                  </a:lnTo>
                  <a:lnTo>
                    <a:pt x="730" y="164704"/>
                  </a:lnTo>
                  <a:lnTo>
                    <a:pt x="2012" y="168542"/>
                  </a:lnTo>
                  <a:lnTo>
                    <a:pt x="3892" y="172126"/>
                  </a:lnTo>
                  <a:lnTo>
                    <a:pt x="6323" y="175361"/>
                  </a:lnTo>
                  <a:lnTo>
                    <a:pt x="9242" y="178164"/>
                  </a:lnTo>
                  <a:lnTo>
                    <a:pt x="12573" y="180463"/>
                  </a:lnTo>
                  <a:lnTo>
                    <a:pt x="16229" y="182198"/>
                  </a:lnTo>
                  <a:lnTo>
                    <a:pt x="20116" y="183324"/>
                  </a:lnTo>
                  <a:lnTo>
                    <a:pt x="24133" y="1838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746325" y="3733017"/>
              <a:ext cx="1203070" cy="1035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 Black"/>
                  <a:cs typeface="Arial Black"/>
                </a:rPr>
                <a:t>Saturated LCFA</a:t>
              </a:r>
            </a:p>
          </p:txBody>
        </p:sp>
        <p:sp>
          <p:nvSpPr>
            <p:cNvPr id="45" name="pl45"/>
            <p:cNvSpPr/>
            <p:nvPr/>
          </p:nvSpPr>
          <p:spPr>
            <a:xfrm>
              <a:off x="1477040" y="2768975"/>
              <a:ext cx="83161" cy="458753"/>
            </a:xfrm>
            <a:custGeom>
              <a:avLst/>
              <a:pathLst>
                <a:path w="83161" h="458753">
                  <a:moveTo>
                    <a:pt x="0" y="0"/>
                  </a:moveTo>
                  <a:lnTo>
                    <a:pt x="83161" y="458753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704415" y="2585143"/>
              <a:ext cx="1511925" cy="183832"/>
            </a:xfrm>
            <a:custGeom>
              <a:avLst/>
              <a:pathLst>
                <a:path w="1511925" h="183832">
                  <a:moveTo>
                    <a:pt x="25145" y="183832"/>
                  </a:moveTo>
                  <a:lnTo>
                    <a:pt x="1486779" y="183832"/>
                  </a:lnTo>
                  <a:lnTo>
                    <a:pt x="1485766" y="183812"/>
                  </a:lnTo>
                  <a:lnTo>
                    <a:pt x="1489810" y="183649"/>
                  </a:lnTo>
                  <a:lnTo>
                    <a:pt x="1493775" y="182839"/>
                  </a:lnTo>
                  <a:lnTo>
                    <a:pt x="1497558" y="181404"/>
                  </a:lnTo>
                  <a:lnTo>
                    <a:pt x="1501063" y="179381"/>
                  </a:lnTo>
                  <a:lnTo>
                    <a:pt x="1504198" y="176821"/>
                  </a:lnTo>
                  <a:lnTo>
                    <a:pt x="1506881" y="173792"/>
                  </a:lnTo>
                  <a:lnTo>
                    <a:pt x="1509044" y="170372"/>
                  </a:lnTo>
                  <a:lnTo>
                    <a:pt x="1510630" y="166649"/>
                  </a:lnTo>
                  <a:lnTo>
                    <a:pt x="1511599" y="162720"/>
                  </a:lnTo>
                  <a:lnTo>
                    <a:pt x="1511925" y="158686"/>
                  </a:lnTo>
                  <a:lnTo>
                    <a:pt x="1511925" y="25146"/>
                  </a:lnTo>
                  <a:lnTo>
                    <a:pt x="1511599" y="21112"/>
                  </a:lnTo>
                  <a:lnTo>
                    <a:pt x="1510630" y="17183"/>
                  </a:lnTo>
                  <a:lnTo>
                    <a:pt x="1509044" y="13460"/>
                  </a:lnTo>
                  <a:lnTo>
                    <a:pt x="1506881" y="10039"/>
                  </a:lnTo>
                  <a:lnTo>
                    <a:pt x="1504198" y="7010"/>
                  </a:lnTo>
                  <a:lnTo>
                    <a:pt x="1501063" y="4451"/>
                  </a:lnTo>
                  <a:lnTo>
                    <a:pt x="1497558" y="2427"/>
                  </a:lnTo>
                  <a:lnTo>
                    <a:pt x="1493775" y="992"/>
                  </a:lnTo>
                  <a:lnTo>
                    <a:pt x="1489810" y="183"/>
                  </a:lnTo>
                  <a:lnTo>
                    <a:pt x="1486779" y="0"/>
                  </a:lnTo>
                  <a:lnTo>
                    <a:pt x="25145" y="0"/>
                  </a:lnTo>
                  <a:lnTo>
                    <a:pt x="28177" y="183"/>
                  </a:lnTo>
                  <a:lnTo>
                    <a:pt x="24133" y="20"/>
                  </a:lnTo>
                  <a:lnTo>
                    <a:pt x="20116" y="508"/>
                  </a:lnTo>
                  <a:lnTo>
                    <a:pt x="16229" y="1634"/>
                  </a:lnTo>
                  <a:lnTo>
                    <a:pt x="12572" y="3368"/>
                  </a:lnTo>
                  <a:lnTo>
                    <a:pt x="9242" y="5667"/>
                  </a:lnTo>
                  <a:lnTo>
                    <a:pt x="6323" y="8471"/>
                  </a:lnTo>
                  <a:lnTo>
                    <a:pt x="3892" y="11706"/>
                  </a:lnTo>
                  <a:lnTo>
                    <a:pt x="2012" y="15289"/>
                  </a:lnTo>
                  <a:lnTo>
                    <a:pt x="730" y="19128"/>
                  </a:lnTo>
                  <a:lnTo>
                    <a:pt x="81" y="23122"/>
                  </a:lnTo>
                  <a:lnTo>
                    <a:pt x="0" y="25146"/>
                  </a:lnTo>
                  <a:lnTo>
                    <a:pt x="0" y="158686"/>
                  </a:lnTo>
                  <a:lnTo>
                    <a:pt x="81" y="156663"/>
                  </a:lnTo>
                  <a:lnTo>
                    <a:pt x="81" y="160709"/>
                  </a:lnTo>
                  <a:lnTo>
                    <a:pt x="730" y="164704"/>
                  </a:lnTo>
                  <a:lnTo>
                    <a:pt x="2012" y="168542"/>
                  </a:lnTo>
                  <a:lnTo>
                    <a:pt x="3892" y="172126"/>
                  </a:lnTo>
                  <a:lnTo>
                    <a:pt x="6323" y="175361"/>
                  </a:lnTo>
                  <a:lnTo>
                    <a:pt x="9242" y="178164"/>
                  </a:lnTo>
                  <a:lnTo>
                    <a:pt x="12572" y="180463"/>
                  </a:lnTo>
                  <a:lnTo>
                    <a:pt x="16229" y="182198"/>
                  </a:lnTo>
                  <a:lnTo>
                    <a:pt x="20116" y="183324"/>
                  </a:lnTo>
                  <a:lnTo>
                    <a:pt x="24133" y="1838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746325" y="2597684"/>
              <a:ext cx="1428105" cy="12938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 Black"/>
                  <a:cs typeface="Arial Black"/>
                </a:rPr>
                <a:t>Dicarboxylic Acids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1759689" y="3652797"/>
              <a:ext cx="240419" cy="194194"/>
            </a:xfrm>
            <a:custGeom>
              <a:avLst/>
              <a:pathLst>
                <a:path w="240419" h="194194">
                  <a:moveTo>
                    <a:pt x="240419" y="1941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1307533" y="3846991"/>
              <a:ext cx="1612743" cy="183832"/>
            </a:xfrm>
            <a:custGeom>
              <a:avLst/>
              <a:pathLst>
                <a:path w="1612743" h="183832">
                  <a:moveTo>
                    <a:pt x="25146" y="183832"/>
                  </a:moveTo>
                  <a:lnTo>
                    <a:pt x="1587597" y="183832"/>
                  </a:lnTo>
                  <a:lnTo>
                    <a:pt x="1586585" y="183812"/>
                  </a:lnTo>
                  <a:lnTo>
                    <a:pt x="1590628" y="183649"/>
                  </a:lnTo>
                  <a:lnTo>
                    <a:pt x="1594593" y="182839"/>
                  </a:lnTo>
                  <a:lnTo>
                    <a:pt x="1598377" y="181404"/>
                  </a:lnTo>
                  <a:lnTo>
                    <a:pt x="1601882" y="179381"/>
                  </a:lnTo>
                  <a:lnTo>
                    <a:pt x="1605016" y="176821"/>
                  </a:lnTo>
                  <a:lnTo>
                    <a:pt x="1607700" y="173792"/>
                  </a:lnTo>
                  <a:lnTo>
                    <a:pt x="1609863" y="170372"/>
                  </a:lnTo>
                  <a:lnTo>
                    <a:pt x="1611449" y="166649"/>
                  </a:lnTo>
                  <a:lnTo>
                    <a:pt x="1612418" y="162720"/>
                  </a:lnTo>
                  <a:lnTo>
                    <a:pt x="1612743" y="158686"/>
                  </a:lnTo>
                  <a:lnTo>
                    <a:pt x="1612743" y="25146"/>
                  </a:lnTo>
                  <a:lnTo>
                    <a:pt x="1612418" y="21112"/>
                  </a:lnTo>
                  <a:lnTo>
                    <a:pt x="1611449" y="17183"/>
                  </a:lnTo>
                  <a:lnTo>
                    <a:pt x="1609863" y="13460"/>
                  </a:lnTo>
                  <a:lnTo>
                    <a:pt x="1607700" y="10039"/>
                  </a:lnTo>
                  <a:lnTo>
                    <a:pt x="1605016" y="7010"/>
                  </a:lnTo>
                  <a:lnTo>
                    <a:pt x="1601882" y="4451"/>
                  </a:lnTo>
                  <a:lnTo>
                    <a:pt x="1598377" y="2427"/>
                  </a:lnTo>
                  <a:lnTo>
                    <a:pt x="1594593" y="992"/>
                  </a:lnTo>
                  <a:lnTo>
                    <a:pt x="1590628" y="183"/>
                  </a:lnTo>
                  <a:lnTo>
                    <a:pt x="1587597" y="0"/>
                  </a:lnTo>
                  <a:lnTo>
                    <a:pt x="25146" y="0"/>
                  </a:lnTo>
                  <a:lnTo>
                    <a:pt x="28177" y="183"/>
                  </a:lnTo>
                  <a:lnTo>
                    <a:pt x="24133" y="20"/>
                  </a:lnTo>
                  <a:lnTo>
                    <a:pt x="20116" y="508"/>
                  </a:lnTo>
                  <a:lnTo>
                    <a:pt x="16229" y="1634"/>
                  </a:lnTo>
                  <a:lnTo>
                    <a:pt x="12572" y="3368"/>
                  </a:lnTo>
                  <a:lnTo>
                    <a:pt x="9242" y="5667"/>
                  </a:lnTo>
                  <a:lnTo>
                    <a:pt x="6323" y="8471"/>
                  </a:lnTo>
                  <a:lnTo>
                    <a:pt x="3892" y="11706"/>
                  </a:lnTo>
                  <a:lnTo>
                    <a:pt x="2012" y="15289"/>
                  </a:lnTo>
                  <a:lnTo>
                    <a:pt x="730" y="19128"/>
                  </a:lnTo>
                  <a:lnTo>
                    <a:pt x="81" y="23122"/>
                  </a:lnTo>
                  <a:lnTo>
                    <a:pt x="0" y="25146"/>
                  </a:lnTo>
                  <a:lnTo>
                    <a:pt x="0" y="158686"/>
                  </a:lnTo>
                  <a:lnTo>
                    <a:pt x="81" y="156663"/>
                  </a:lnTo>
                  <a:lnTo>
                    <a:pt x="81" y="160709"/>
                  </a:lnTo>
                  <a:lnTo>
                    <a:pt x="730" y="164704"/>
                  </a:lnTo>
                  <a:lnTo>
                    <a:pt x="2012" y="168542"/>
                  </a:lnTo>
                  <a:lnTo>
                    <a:pt x="3892" y="172126"/>
                  </a:lnTo>
                  <a:lnTo>
                    <a:pt x="6323" y="175361"/>
                  </a:lnTo>
                  <a:lnTo>
                    <a:pt x="9242" y="178164"/>
                  </a:lnTo>
                  <a:lnTo>
                    <a:pt x="12572" y="180463"/>
                  </a:lnTo>
                  <a:lnTo>
                    <a:pt x="16229" y="182198"/>
                  </a:lnTo>
                  <a:lnTo>
                    <a:pt x="20116" y="183324"/>
                  </a:lnTo>
                  <a:lnTo>
                    <a:pt x="24133" y="1838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1349443" y="3859532"/>
              <a:ext cx="1528923" cy="12938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 Black"/>
                  <a:cs typeface="Arial Black"/>
                </a:rPr>
                <a:t>Tricarboxylic Acids </a:t>
              </a:r>
            </a:p>
          </p:txBody>
        </p:sp>
        <p:sp>
          <p:nvSpPr>
            <p:cNvPr id="51" name="pl51"/>
            <p:cNvSpPr/>
            <p:nvPr/>
          </p:nvSpPr>
          <p:spPr>
            <a:xfrm>
              <a:off x="1344928" y="2497449"/>
              <a:ext cx="614249" cy="380461"/>
            </a:xfrm>
            <a:custGeom>
              <a:avLst/>
              <a:pathLst>
                <a:path w="614249" h="380461">
                  <a:moveTo>
                    <a:pt x="0" y="0"/>
                  </a:moveTo>
                  <a:lnTo>
                    <a:pt x="614249" y="380461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704415" y="2313616"/>
              <a:ext cx="984230" cy="183832"/>
            </a:xfrm>
            <a:custGeom>
              <a:avLst/>
              <a:pathLst>
                <a:path w="984230" h="183832">
                  <a:moveTo>
                    <a:pt x="25145" y="183832"/>
                  </a:moveTo>
                  <a:lnTo>
                    <a:pt x="959084" y="183832"/>
                  </a:lnTo>
                  <a:lnTo>
                    <a:pt x="958071" y="183812"/>
                  </a:lnTo>
                  <a:lnTo>
                    <a:pt x="962115" y="183649"/>
                  </a:lnTo>
                  <a:lnTo>
                    <a:pt x="966080" y="182839"/>
                  </a:lnTo>
                  <a:lnTo>
                    <a:pt x="969864" y="181404"/>
                  </a:lnTo>
                  <a:lnTo>
                    <a:pt x="973368" y="179381"/>
                  </a:lnTo>
                  <a:lnTo>
                    <a:pt x="976503" y="176821"/>
                  </a:lnTo>
                  <a:lnTo>
                    <a:pt x="979186" y="173792"/>
                  </a:lnTo>
                  <a:lnTo>
                    <a:pt x="981349" y="170372"/>
                  </a:lnTo>
                  <a:lnTo>
                    <a:pt x="982936" y="166649"/>
                  </a:lnTo>
                  <a:lnTo>
                    <a:pt x="983904" y="162720"/>
                  </a:lnTo>
                  <a:lnTo>
                    <a:pt x="984230" y="158686"/>
                  </a:lnTo>
                  <a:lnTo>
                    <a:pt x="984230" y="25146"/>
                  </a:lnTo>
                  <a:lnTo>
                    <a:pt x="983904" y="21112"/>
                  </a:lnTo>
                  <a:lnTo>
                    <a:pt x="982936" y="17183"/>
                  </a:lnTo>
                  <a:lnTo>
                    <a:pt x="981349" y="13460"/>
                  </a:lnTo>
                  <a:lnTo>
                    <a:pt x="979186" y="10039"/>
                  </a:lnTo>
                  <a:lnTo>
                    <a:pt x="976503" y="7010"/>
                  </a:lnTo>
                  <a:lnTo>
                    <a:pt x="973368" y="4451"/>
                  </a:lnTo>
                  <a:lnTo>
                    <a:pt x="969864" y="2427"/>
                  </a:lnTo>
                  <a:lnTo>
                    <a:pt x="966080" y="992"/>
                  </a:lnTo>
                  <a:lnTo>
                    <a:pt x="962115" y="183"/>
                  </a:lnTo>
                  <a:lnTo>
                    <a:pt x="959084" y="0"/>
                  </a:lnTo>
                  <a:lnTo>
                    <a:pt x="25145" y="0"/>
                  </a:lnTo>
                  <a:lnTo>
                    <a:pt x="28177" y="183"/>
                  </a:lnTo>
                  <a:lnTo>
                    <a:pt x="24133" y="20"/>
                  </a:lnTo>
                  <a:lnTo>
                    <a:pt x="20116" y="508"/>
                  </a:lnTo>
                  <a:lnTo>
                    <a:pt x="16229" y="1634"/>
                  </a:lnTo>
                  <a:lnTo>
                    <a:pt x="12572" y="3368"/>
                  </a:lnTo>
                  <a:lnTo>
                    <a:pt x="9242" y="5667"/>
                  </a:lnTo>
                  <a:lnTo>
                    <a:pt x="6323" y="8471"/>
                  </a:lnTo>
                  <a:lnTo>
                    <a:pt x="3892" y="11706"/>
                  </a:lnTo>
                  <a:lnTo>
                    <a:pt x="2012" y="15289"/>
                  </a:lnTo>
                  <a:lnTo>
                    <a:pt x="730" y="19128"/>
                  </a:lnTo>
                  <a:lnTo>
                    <a:pt x="81" y="23122"/>
                  </a:lnTo>
                  <a:lnTo>
                    <a:pt x="0" y="25146"/>
                  </a:lnTo>
                  <a:lnTo>
                    <a:pt x="0" y="158686"/>
                  </a:lnTo>
                  <a:lnTo>
                    <a:pt x="81" y="156663"/>
                  </a:lnTo>
                  <a:lnTo>
                    <a:pt x="81" y="160709"/>
                  </a:lnTo>
                  <a:lnTo>
                    <a:pt x="730" y="164704"/>
                  </a:lnTo>
                  <a:lnTo>
                    <a:pt x="2012" y="168542"/>
                  </a:lnTo>
                  <a:lnTo>
                    <a:pt x="3892" y="172126"/>
                  </a:lnTo>
                  <a:lnTo>
                    <a:pt x="6323" y="175361"/>
                  </a:lnTo>
                  <a:lnTo>
                    <a:pt x="9242" y="178164"/>
                  </a:lnTo>
                  <a:lnTo>
                    <a:pt x="12572" y="180463"/>
                  </a:lnTo>
                  <a:lnTo>
                    <a:pt x="16229" y="182198"/>
                  </a:lnTo>
                  <a:lnTo>
                    <a:pt x="20116" y="183324"/>
                  </a:lnTo>
                  <a:lnTo>
                    <a:pt x="24133" y="1838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746325" y="2324371"/>
              <a:ext cx="900410" cy="1311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 Black"/>
                  <a:cs typeface="Arial Black"/>
                </a:rPr>
                <a:t>Sugar acids</a:t>
              </a:r>
            </a:p>
          </p:txBody>
        </p:sp>
        <p:sp>
          <p:nvSpPr>
            <p:cNvPr id="54" name="pl54"/>
            <p:cNvSpPr/>
            <p:nvPr/>
          </p:nvSpPr>
          <p:spPr>
            <a:xfrm>
              <a:off x="2158666" y="3500956"/>
              <a:ext cx="219532" cy="148830"/>
            </a:xfrm>
            <a:custGeom>
              <a:avLst/>
              <a:pathLst>
                <a:path w="219532" h="148830">
                  <a:moveTo>
                    <a:pt x="219532" y="0"/>
                  </a:moveTo>
                  <a:lnTo>
                    <a:pt x="0" y="14883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1742196" y="3317124"/>
              <a:ext cx="1543166" cy="183832"/>
            </a:xfrm>
            <a:custGeom>
              <a:avLst/>
              <a:pathLst>
                <a:path w="1543166" h="183832">
                  <a:moveTo>
                    <a:pt x="25146" y="183832"/>
                  </a:moveTo>
                  <a:lnTo>
                    <a:pt x="1518020" y="183832"/>
                  </a:lnTo>
                  <a:lnTo>
                    <a:pt x="1517008" y="183812"/>
                  </a:lnTo>
                  <a:lnTo>
                    <a:pt x="1521051" y="183649"/>
                  </a:lnTo>
                  <a:lnTo>
                    <a:pt x="1525016" y="182839"/>
                  </a:lnTo>
                  <a:lnTo>
                    <a:pt x="1528800" y="181404"/>
                  </a:lnTo>
                  <a:lnTo>
                    <a:pt x="1532305" y="179381"/>
                  </a:lnTo>
                  <a:lnTo>
                    <a:pt x="1535439" y="176821"/>
                  </a:lnTo>
                  <a:lnTo>
                    <a:pt x="1538123" y="173792"/>
                  </a:lnTo>
                  <a:lnTo>
                    <a:pt x="1540286" y="170372"/>
                  </a:lnTo>
                  <a:lnTo>
                    <a:pt x="1541872" y="166649"/>
                  </a:lnTo>
                  <a:lnTo>
                    <a:pt x="1542840" y="162720"/>
                  </a:lnTo>
                  <a:lnTo>
                    <a:pt x="1543166" y="158686"/>
                  </a:lnTo>
                  <a:lnTo>
                    <a:pt x="1543166" y="25146"/>
                  </a:lnTo>
                  <a:lnTo>
                    <a:pt x="1542840" y="21112"/>
                  </a:lnTo>
                  <a:lnTo>
                    <a:pt x="1541872" y="17183"/>
                  </a:lnTo>
                  <a:lnTo>
                    <a:pt x="1540286" y="13460"/>
                  </a:lnTo>
                  <a:lnTo>
                    <a:pt x="1538123" y="10039"/>
                  </a:lnTo>
                  <a:lnTo>
                    <a:pt x="1535439" y="7010"/>
                  </a:lnTo>
                  <a:lnTo>
                    <a:pt x="1532305" y="4451"/>
                  </a:lnTo>
                  <a:lnTo>
                    <a:pt x="1528800" y="2427"/>
                  </a:lnTo>
                  <a:lnTo>
                    <a:pt x="1525016" y="992"/>
                  </a:lnTo>
                  <a:lnTo>
                    <a:pt x="1521051" y="183"/>
                  </a:lnTo>
                  <a:lnTo>
                    <a:pt x="1518020" y="0"/>
                  </a:lnTo>
                  <a:lnTo>
                    <a:pt x="25146" y="0"/>
                  </a:lnTo>
                  <a:lnTo>
                    <a:pt x="28177" y="183"/>
                  </a:lnTo>
                  <a:lnTo>
                    <a:pt x="24133" y="20"/>
                  </a:lnTo>
                  <a:lnTo>
                    <a:pt x="20116" y="508"/>
                  </a:lnTo>
                  <a:lnTo>
                    <a:pt x="16229" y="1634"/>
                  </a:lnTo>
                  <a:lnTo>
                    <a:pt x="12573" y="3368"/>
                  </a:lnTo>
                  <a:lnTo>
                    <a:pt x="9242" y="5667"/>
                  </a:lnTo>
                  <a:lnTo>
                    <a:pt x="6323" y="8471"/>
                  </a:lnTo>
                  <a:lnTo>
                    <a:pt x="3892" y="11706"/>
                  </a:lnTo>
                  <a:lnTo>
                    <a:pt x="2012" y="15289"/>
                  </a:lnTo>
                  <a:lnTo>
                    <a:pt x="730" y="19128"/>
                  </a:lnTo>
                  <a:lnTo>
                    <a:pt x="81" y="23122"/>
                  </a:lnTo>
                  <a:lnTo>
                    <a:pt x="0" y="25146"/>
                  </a:lnTo>
                  <a:lnTo>
                    <a:pt x="0" y="158686"/>
                  </a:lnTo>
                  <a:lnTo>
                    <a:pt x="81" y="156663"/>
                  </a:lnTo>
                  <a:lnTo>
                    <a:pt x="81" y="160709"/>
                  </a:lnTo>
                  <a:lnTo>
                    <a:pt x="730" y="164704"/>
                  </a:lnTo>
                  <a:lnTo>
                    <a:pt x="2012" y="168542"/>
                  </a:lnTo>
                  <a:lnTo>
                    <a:pt x="3892" y="172126"/>
                  </a:lnTo>
                  <a:lnTo>
                    <a:pt x="6323" y="175361"/>
                  </a:lnTo>
                  <a:lnTo>
                    <a:pt x="9242" y="178164"/>
                  </a:lnTo>
                  <a:lnTo>
                    <a:pt x="12573" y="180463"/>
                  </a:lnTo>
                  <a:lnTo>
                    <a:pt x="16229" y="182198"/>
                  </a:lnTo>
                  <a:lnTo>
                    <a:pt x="20116" y="183324"/>
                  </a:lnTo>
                  <a:lnTo>
                    <a:pt x="24133" y="1838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1784106" y="3331451"/>
              <a:ext cx="1459346" cy="12759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 Black"/>
                  <a:cs typeface="Arial Black"/>
                </a:rPr>
                <a:t>Hexosephosphates</a:t>
              </a:r>
            </a:p>
          </p:txBody>
        </p:sp>
        <p:sp>
          <p:nvSpPr>
            <p:cNvPr id="57" name="pl57"/>
            <p:cNvSpPr/>
            <p:nvPr/>
          </p:nvSpPr>
          <p:spPr>
            <a:xfrm>
              <a:off x="2358154" y="2443680"/>
              <a:ext cx="805" cy="372033"/>
            </a:xfrm>
            <a:custGeom>
              <a:avLst/>
              <a:pathLst>
                <a:path w="805" h="372033">
                  <a:moveTo>
                    <a:pt x="805" y="0"/>
                  </a:moveTo>
                  <a:lnTo>
                    <a:pt x="0" y="372033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1773932" y="2259848"/>
              <a:ext cx="1170451" cy="183832"/>
            </a:xfrm>
            <a:custGeom>
              <a:avLst/>
              <a:pathLst>
                <a:path w="1170451" h="183832">
                  <a:moveTo>
                    <a:pt x="25145" y="183832"/>
                  </a:moveTo>
                  <a:lnTo>
                    <a:pt x="1145305" y="183832"/>
                  </a:lnTo>
                  <a:lnTo>
                    <a:pt x="1144292" y="183812"/>
                  </a:lnTo>
                  <a:lnTo>
                    <a:pt x="1148336" y="183649"/>
                  </a:lnTo>
                  <a:lnTo>
                    <a:pt x="1152301" y="182839"/>
                  </a:lnTo>
                  <a:lnTo>
                    <a:pt x="1156085" y="181404"/>
                  </a:lnTo>
                  <a:lnTo>
                    <a:pt x="1159589" y="179381"/>
                  </a:lnTo>
                  <a:lnTo>
                    <a:pt x="1162724" y="176821"/>
                  </a:lnTo>
                  <a:lnTo>
                    <a:pt x="1165408" y="173792"/>
                  </a:lnTo>
                  <a:lnTo>
                    <a:pt x="1167571" y="170372"/>
                  </a:lnTo>
                  <a:lnTo>
                    <a:pt x="1169157" y="166649"/>
                  </a:lnTo>
                  <a:lnTo>
                    <a:pt x="1170125" y="162720"/>
                  </a:lnTo>
                  <a:lnTo>
                    <a:pt x="1170451" y="158686"/>
                  </a:lnTo>
                  <a:lnTo>
                    <a:pt x="1170451" y="25146"/>
                  </a:lnTo>
                  <a:lnTo>
                    <a:pt x="1170125" y="21112"/>
                  </a:lnTo>
                  <a:lnTo>
                    <a:pt x="1169157" y="17183"/>
                  </a:lnTo>
                  <a:lnTo>
                    <a:pt x="1167571" y="13460"/>
                  </a:lnTo>
                  <a:lnTo>
                    <a:pt x="1165408" y="10039"/>
                  </a:lnTo>
                  <a:lnTo>
                    <a:pt x="1162724" y="7010"/>
                  </a:lnTo>
                  <a:lnTo>
                    <a:pt x="1159589" y="4451"/>
                  </a:lnTo>
                  <a:lnTo>
                    <a:pt x="1156085" y="2427"/>
                  </a:lnTo>
                  <a:lnTo>
                    <a:pt x="1152301" y="992"/>
                  </a:lnTo>
                  <a:lnTo>
                    <a:pt x="1148336" y="183"/>
                  </a:lnTo>
                  <a:lnTo>
                    <a:pt x="1145305" y="0"/>
                  </a:lnTo>
                  <a:lnTo>
                    <a:pt x="25145" y="0"/>
                  </a:lnTo>
                  <a:lnTo>
                    <a:pt x="28177" y="183"/>
                  </a:lnTo>
                  <a:lnTo>
                    <a:pt x="24133" y="20"/>
                  </a:lnTo>
                  <a:lnTo>
                    <a:pt x="20116" y="508"/>
                  </a:lnTo>
                  <a:lnTo>
                    <a:pt x="16229" y="1634"/>
                  </a:lnTo>
                  <a:lnTo>
                    <a:pt x="12572" y="3368"/>
                  </a:lnTo>
                  <a:lnTo>
                    <a:pt x="9242" y="5667"/>
                  </a:lnTo>
                  <a:lnTo>
                    <a:pt x="6323" y="8471"/>
                  </a:lnTo>
                  <a:lnTo>
                    <a:pt x="3892" y="11706"/>
                  </a:lnTo>
                  <a:lnTo>
                    <a:pt x="2012" y="15289"/>
                  </a:lnTo>
                  <a:lnTo>
                    <a:pt x="730" y="19128"/>
                  </a:lnTo>
                  <a:lnTo>
                    <a:pt x="81" y="23122"/>
                  </a:lnTo>
                  <a:lnTo>
                    <a:pt x="0" y="25146"/>
                  </a:lnTo>
                  <a:lnTo>
                    <a:pt x="0" y="158686"/>
                  </a:lnTo>
                  <a:lnTo>
                    <a:pt x="81" y="156663"/>
                  </a:lnTo>
                  <a:lnTo>
                    <a:pt x="81" y="160709"/>
                  </a:lnTo>
                  <a:lnTo>
                    <a:pt x="730" y="164704"/>
                  </a:lnTo>
                  <a:lnTo>
                    <a:pt x="2012" y="168542"/>
                  </a:lnTo>
                  <a:lnTo>
                    <a:pt x="3892" y="172126"/>
                  </a:lnTo>
                  <a:lnTo>
                    <a:pt x="6323" y="175361"/>
                  </a:lnTo>
                  <a:lnTo>
                    <a:pt x="9242" y="178164"/>
                  </a:lnTo>
                  <a:lnTo>
                    <a:pt x="12572" y="180463"/>
                  </a:lnTo>
                  <a:lnTo>
                    <a:pt x="16229" y="182198"/>
                  </a:lnTo>
                  <a:lnTo>
                    <a:pt x="20116" y="183324"/>
                  </a:lnTo>
                  <a:lnTo>
                    <a:pt x="24133" y="1838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1815842" y="2299972"/>
              <a:ext cx="1086631" cy="1017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 Black"/>
                  <a:cs typeface="Arial Black"/>
                </a:rPr>
                <a:t>Disaccharides</a:t>
              </a:r>
            </a:p>
          </p:txBody>
        </p:sp>
        <p:sp>
          <p:nvSpPr>
            <p:cNvPr id="60" name="pg60"/>
            <p:cNvSpPr/>
            <p:nvPr/>
          </p:nvSpPr>
          <p:spPr>
            <a:xfrm>
              <a:off x="2062686" y="2856347"/>
              <a:ext cx="658240" cy="183832"/>
            </a:xfrm>
            <a:custGeom>
              <a:avLst/>
              <a:pathLst>
                <a:path w="658240" h="183832">
                  <a:moveTo>
                    <a:pt x="25145" y="183832"/>
                  </a:moveTo>
                  <a:lnTo>
                    <a:pt x="633094" y="183832"/>
                  </a:lnTo>
                  <a:lnTo>
                    <a:pt x="632082" y="183812"/>
                  </a:lnTo>
                  <a:lnTo>
                    <a:pt x="636125" y="183649"/>
                  </a:lnTo>
                  <a:lnTo>
                    <a:pt x="640090" y="182839"/>
                  </a:lnTo>
                  <a:lnTo>
                    <a:pt x="643874" y="181404"/>
                  </a:lnTo>
                  <a:lnTo>
                    <a:pt x="647379" y="179381"/>
                  </a:lnTo>
                  <a:lnTo>
                    <a:pt x="650513" y="176821"/>
                  </a:lnTo>
                  <a:lnTo>
                    <a:pt x="653197" y="173792"/>
                  </a:lnTo>
                  <a:lnTo>
                    <a:pt x="655360" y="170372"/>
                  </a:lnTo>
                  <a:lnTo>
                    <a:pt x="656946" y="166649"/>
                  </a:lnTo>
                  <a:lnTo>
                    <a:pt x="657915" y="162720"/>
                  </a:lnTo>
                  <a:lnTo>
                    <a:pt x="658240" y="158686"/>
                  </a:lnTo>
                  <a:lnTo>
                    <a:pt x="658240" y="25146"/>
                  </a:lnTo>
                  <a:lnTo>
                    <a:pt x="657915" y="21112"/>
                  </a:lnTo>
                  <a:lnTo>
                    <a:pt x="656946" y="17183"/>
                  </a:lnTo>
                  <a:lnTo>
                    <a:pt x="655360" y="13460"/>
                  </a:lnTo>
                  <a:lnTo>
                    <a:pt x="653197" y="10039"/>
                  </a:lnTo>
                  <a:lnTo>
                    <a:pt x="650513" y="7010"/>
                  </a:lnTo>
                  <a:lnTo>
                    <a:pt x="647379" y="4451"/>
                  </a:lnTo>
                  <a:lnTo>
                    <a:pt x="643874" y="2427"/>
                  </a:lnTo>
                  <a:lnTo>
                    <a:pt x="640090" y="992"/>
                  </a:lnTo>
                  <a:lnTo>
                    <a:pt x="636125" y="183"/>
                  </a:lnTo>
                  <a:lnTo>
                    <a:pt x="633094" y="0"/>
                  </a:lnTo>
                  <a:lnTo>
                    <a:pt x="25145" y="0"/>
                  </a:lnTo>
                  <a:lnTo>
                    <a:pt x="28177" y="183"/>
                  </a:lnTo>
                  <a:lnTo>
                    <a:pt x="24133" y="20"/>
                  </a:lnTo>
                  <a:lnTo>
                    <a:pt x="20116" y="508"/>
                  </a:lnTo>
                  <a:lnTo>
                    <a:pt x="16229" y="1634"/>
                  </a:lnTo>
                  <a:lnTo>
                    <a:pt x="12572" y="3368"/>
                  </a:lnTo>
                  <a:lnTo>
                    <a:pt x="9242" y="5667"/>
                  </a:lnTo>
                  <a:lnTo>
                    <a:pt x="6323" y="8471"/>
                  </a:lnTo>
                  <a:lnTo>
                    <a:pt x="3892" y="11706"/>
                  </a:lnTo>
                  <a:lnTo>
                    <a:pt x="2012" y="15289"/>
                  </a:lnTo>
                  <a:lnTo>
                    <a:pt x="730" y="19128"/>
                  </a:lnTo>
                  <a:lnTo>
                    <a:pt x="81" y="23122"/>
                  </a:lnTo>
                  <a:lnTo>
                    <a:pt x="0" y="25146"/>
                  </a:lnTo>
                  <a:lnTo>
                    <a:pt x="0" y="158686"/>
                  </a:lnTo>
                  <a:lnTo>
                    <a:pt x="81" y="156663"/>
                  </a:lnTo>
                  <a:lnTo>
                    <a:pt x="81" y="160709"/>
                  </a:lnTo>
                  <a:lnTo>
                    <a:pt x="730" y="164704"/>
                  </a:lnTo>
                  <a:lnTo>
                    <a:pt x="2012" y="168542"/>
                  </a:lnTo>
                  <a:lnTo>
                    <a:pt x="3892" y="172126"/>
                  </a:lnTo>
                  <a:lnTo>
                    <a:pt x="6323" y="175361"/>
                  </a:lnTo>
                  <a:lnTo>
                    <a:pt x="9242" y="178164"/>
                  </a:lnTo>
                  <a:lnTo>
                    <a:pt x="12572" y="180463"/>
                  </a:lnTo>
                  <a:lnTo>
                    <a:pt x="16229" y="182198"/>
                  </a:lnTo>
                  <a:lnTo>
                    <a:pt x="20116" y="183324"/>
                  </a:lnTo>
                  <a:lnTo>
                    <a:pt x="24133" y="1838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2104596" y="2896471"/>
              <a:ext cx="574420" cy="1017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 Black"/>
                  <a:cs typeface="Arial Black"/>
                </a:rPr>
                <a:t>Hexose</a:t>
              </a:r>
            </a:p>
          </p:txBody>
        </p:sp>
        <p:sp>
          <p:nvSpPr>
            <p:cNvPr id="62" name="pl62"/>
            <p:cNvSpPr/>
            <p:nvPr/>
          </p:nvSpPr>
          <p:spPr>
            <a:xfrm>
              <a:off x="2757130" y="2844741"/>
              <a:ext cx="276867" cy="120055"/>
            </a:xfrm>
            <a:custGeom>
              <a:avLst/>
              <a:pathLst>
                <a:path w="276867" h="120055">
                  <a:moveTo>
                    <a:pt x="276867" y="0"/>
                  </a:moveTo>
                  <a:lnTo>
                    <a:pt x="0" y="120055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2893590" y="2660908"/>
              <a:ext cx="704761" cy="183832"/>
            </a:xfrm>
            <a:custGeom>
              <a:avLst/>
              <a:pathLst>
                <a:path w="704761" h="183832">
                  <a:moveTo>
                    <a:pt x="25145" y="183832"/>
                  </a:moveTo>
                  <a:lnTo>
                    <a:pt x="679615" y="183832"/>
                  </a:lnTo>
                  <a:lnTo>
                    <a:pt x="678603" y="183812"/>
                  </a:lnTo>
                  <a:lnTo>
                    <a:pt x="682646" y="183649"/>
                  </a:lnTo>
                  <a:lnTo>
                    <a:pt x="686611" y="182839"/>
                  </a:lnTo>
                  <a:lnTo>
                    <a:pt x="690395" y="181404"/>
                  </a:lnTo>
                  <a:lnTo>
                    <a:pt x="693900" y="179381"/>
                  </a:lnTo>
                  <a:lnTo>
                    <a:pt x="697035" y="176821"/>
                  </a:lnTo>
                  <a:lnTo>
                    <a:pt x="699718" y="173792"/>
                  </a:lnTo>
                  <a:lnTo>
                    <a:pt x="701881" y="170372"/>
                  </a:lnTo>
                  <a:lnTo>
                    <a:pt x="703467" y="166649"/>
                  </a:lnTo>
                  <a:lnTo>
                    <a:pt x="704436" y="162720"/>
                  </a:lnTo>
                  <a:lnTo>
                    <a:pt x="704761" y="158686"/>
                  </a:lnTo>
                  <a:lnTo>
                    <a:pt x="704761" y="25146"/>
                  </a:lnTo>
                  <a:lnTo>
                    <a:pt x="704436" y="21112"/>
                  </a:lnTo>
                  <a:lnTo>
                    <a:pt x="703467" y="17183"/>
                  </a:lnTo>
                  <a:lnTo>
                    <a:pt x="701881" y="13460"/>
                  </a:lnTo>
                  <a:lnTo>
                    <a:pt x="699718" y="10039"/>
                  </a:lnTo>
                  <a:lnTo>
                    <a:pt x="697035" y="7010"/>
                  </a:lnTo>
                  <a:lnTo>
                    <a:pt x="693900" y="4451"/>
                  </a:lnTo>
                  <a:lnTo>
                    <a:pt x="690395" y="2427"/>
                  </a:lnTo>
                  <a:lnTo>
                    <a:pt x="686611" y="992"/>
                  </a:lnTo>
                  <a:lnTo>
                    <a:pt x="682646" y="183"/>
                  </a:lnTo>
                  <a:lnTo>
                    <a:pt x="679615" y="0"/>
                  </a:lnTo>
                  <a:lnTo>
                    <a:pt x="25145" y="0"/>
                  </a:lnTo>
                  <a:lnTo>
                    <a:pt x="28177" y="183"/>
                  </a:lnTo>
                  <a:lnTo>
                    <a:pt x="24133" y="20"/>
                  </a:lnTo>
                  <a:lnTo>
                    <a:pt x="20116" y="508"/>
                  </a:lnTo>
                  <a:lnTo>
                    <a:pt x="16229" y="1634"/>
                  </a:lnTo>
                  <a:lnTo>
                    <a:pt x="12572" y="3368"/>
                  </a:lnTo>
                  <a:lnTo>
                    <a:pt x="9242" y="5667"/>
                  </a:lnTo>
                  <a:lnTo>
                    <a:pt x="6323" y="8471"/>
                  </a:lnTo>
                  <a:lnTo>
                    <a:pt x="3892" y="11706"/>
                  </a:lnTo>
                  <a:lnTo>
                    <a:pt x="2012" y="15289"/>
                  </a:lnTo>
                  <a:lnTo>
                    <a:pt x="730" y="19128"/>
                  </a:lnTo>
                  <a:lnTo>
                    <a:pt x="81" y="23122"/>
                  </a:lnTo>
                  <a:lnTo>
                    <a:pt x="0" y="25146"/>
                  </a:lnTo>
                  <a:lnTo>
                    <a:pt x="0" y="158686"/>
                  </a:lnTo>
                  <a:lnTo>
                    <a:pt x="81" y="156663"/>
                  </a:lnTo>
                  <a:lnTo>
                    <a:pt x="81" y="160709"/>
                  </a:lnTo>
                  <a:lnTo>
                    <a:pt x="730" y="164704"/>
                  </a:lnTo>
                  <a:lnTo>
                    <a:pt x="2012" y="168542"/>
                  </a:lnTo>
                  <a:lnTo>
                    <a:pt x="3892" y="172126"/>
                  </a:lnTo>
                  <a:lnTo>
                    <a:pt x="6323" y="175361"/>
                  </a:lnTo>
                  <a:lnTo>
                    <a:pt x="9242" y="178164"/>
                  </a:lnTo>
                  <a:lnTo>
                    <a:pt x="12572" y="180463"/>
                  </a:lnTo>
                  <a:lnTo>
                    <a:pt x="16229" y="182198"/>
                  </a:lnTo>
                  <a:lnTo>
                    <a:pt x="20116" y="183324"/>
                  </a:lnTo>
                  <a:lnTo>
                    <a:pt x="24133" y="1838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2935500" y="2701033"/>
              <a:ext cx="620941" cy="1017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 Black"/>
                  <a:cs typeface="Arial Black"/>
                </a:rPr>
                <a:t>Pentose</a:t>
              </a:r>
            </a:p>
          </p:txBody>
        </p:sp>
        <p:sp>
          <p:nvSpPr>
            <p:cNvPr id="65" name="pg65"/>
            <p:cNvSpPr/>
            <p:nvPr/>
          </p:nvSpPr>
          <p:spPr>
            <a:xfrm>
              <a:off x="2128314" y="3594759"/>
              <a:ext cx="1217108" cy="183832"/>
            </a:xfrm>
            <a:custGeom>
              <a:avLst/>
              <a:pathLst>
                <a:path w="1217108" h="183832">
                  <a:moveTo>
                    <a:pt x="25145" y="183832"/>
                  </a:moveTo>
                  <a:lnTo>
                    <a:pt x="1191962" y="183832"/>
                  </a:lnTo>
                  <a:lnTo>
                    <a:pt x="1190950" y="183812"/>
                  </a:lnTo>
                  <a:lnTo>
                    <a:pt x="1194993" y="183649"/>
                  </a:lnTo>
                  <a:lnTo>
                    <a:pt x="1198959" y="182839"/>
                  </a:lnTo>
                  <a:lnTo>
                    <a:pt x="1202742" y="181404"/>
                  </a:lnTo>
                  <a:lnTo>
                    <a:pt x="1206247" y="179381"/>
                  </a:lnTo>
                  <a:lnTo>
                    <a:pt x="1209382" y="176821"/>
                  </a:lnTo>
                  <a:lnTo>
                    <a:pt x="1212065" y="173792"/>
                  </a:lnTo>
                  <a:lnTo>
                    <a:pt x="1214228" y="170372"/>
                  </a:lnTo>
                  <a:lnTo>
                    <a:pt x="1215814" y="166649"/>
                  </a:lnTo>
                  <a:lnTo>
                    <a:pt x="1216783" y="162720"/>
                  </a:lnTo>
                  <a:lnTo>
                    <a:pt x="1217108" y="158686"/>
                  </a:lnTo>
                  <a:lnTo>
                    <a:pt x="1217108" y="25146"/>
                  </a:lnTo>
                  <a:lnTo>
                    <a:pt x="1216783" y="21112"/>
                  </a:lnTo>
                  <a:lnTo>
                    <a:pt x="1215814" y="17183"/>
                  </a:lnTo>
                  <a:lnTo>
                    <a:pt x="1214228" y="13460"/>
                  </a:lnTo>
                  <a:lnTo>
                    <a:pt x="1212065" y="10039"/>
                  </a:lnTo>
                  <a:lnTo>
                    <a:pt x="1209382" y="7010"/>
                  </a:lnTo>
                  <a:lnTo>
                    <a:pt x="1206247" y="4451"/>
                  </a:lnTo>
                  <a:lnTo>
                    <a:pt x="1202742" y="2427"/>
                  </a:lnTo>
                  <a:lnTo>
                    <a:pt x="1198959" y="992"/>
                  </a:lnTo>
                  <a:lnTo>
                    <a:pt x="1194993" y="183"/>
                  </a:lnTo>
                  <a:lnTo>
                    <a:pt x="1191962" y="0"/>
                  </a:lnTo>
                  <a:lnTo>
                    <a:pt x="25145" y="0"/>
                  </a:lnTo>
                  <a:lnTo>
                    <a:pt x="28177" y="183"/>
                  </a:lnTo>
                  <a:lnTo>
                    <a:pt x="24133" y="20"/>
                  </a:lnTo>
                  <a:lnTo>
                    <a:pt x="20116" y="508"/>
                  </a:lnTo>
                  <a:lnTo>
                    <a:pt x="16229" y="1634"/>
                  </a:lnTo>
                  <a:lnTo>
                    <a:pt x="12572" y="3368"/>
                  </a:lnTo>
                  <a:lnTo>
                    <a:pt x="9242" y="5667"/>
                  </a:lnTo>
                  <a:lnTo>
                    <a:pt x="6323" y="8471"/>
                  </a:lnTo>
                  <a:lnTo>
                    <a:pt x="3892" y="11706"/>
                  </a:lnTo>
                  <a:lnTo>
                    <a:pt x="2012" y="15289"/>
                  </a:lnTo>
                  <a:lnTo>
                    <a:pt x="730" y="19128"/>
                  </a:lnTo>
                  <a:lnTo>
                    <a:pt x="81" y="23122"/>
                  </a:lnTo>
                  <a:lnTo>
                    <a:pt x="0" y="25146"/>
                  </a:lnTo>
                  <a:lnTo>
                    <a:pt x="0" y="158686"/>
                  </a:lnTo>
                  <a:lnTo>
                    <a:pt x="81" y="156663"/>
                  </a:lnTo>
                  <a:lnTo>
                    <a:pt x="81" y="160709"/>
                  </a:lnTo>
                  <a:lnTo>
                    <a:pt x="730" y="164704"/>
                  </a:lnTo>
                  <a:lnTo>
                    <a:pt x="2012" y="168542"/>
                  </a:lnTo>
                  <a:lnTo>
                    <a:pt x="3892" y="172126"/>
                  </a:lnTo>
                  <a:lnTo>
                    <a:pt x="6323" y="175361"/>
                  </a:lnTo>
                  <a:lnTo>
                    <a:pt x="9242" y="178164"/>
                  </a:lnTo>
                  <a:lnTo>
                    <a:pt x="12572" y="180463"/>
                  </a:lnTo>
                  <a:lnTo>
                    <a:pt x="16229" y="182198"/>
                  </a:lnTo>
                  <a:lnTo>
                    <a:pt x="20116" y="183324"/>
                  </a:lnTo>
                  <a:lnTo>
                    <a:pt x="24133" y="1838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6"/>
            <p:cNvSpPr/>
            <p:nvPr/>
          </p:nvSpPr>
          <p:spPr>
            <a:xfrm>
              <a:off x="2170224" y="3605514"/>
              <a:ext cx="1133288" cy="1311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 Black"/>
                  <a:cs typeface="Arial Black"/>
                </a:rPr>
                <a:t>Sugar alcohols</a:t>
              </a:r>
            </a:p>
          </p:txBody>
        </p:sp>
        <p:sp>
          <p:nvSpPr>
            <p:cNvPr id="67" name="pl67"/>
            <p:cNvSpPr/>
            <p:nvPr/>
          </p:nvSpPr>
          <p:spPr>
            <a:xfrm>
              <a:off x="3156106" y="3127450"/>
              <a:ext cx="245139" cy="192004"/>
            </a:xfrm>
            <a:custGeom>
              <a:avLst/>
              <a:pathLst>
                <a:path w="245139" h="192004">
                  <a:moveTo>
                    <a:pt x="245139" y="0"/>
                  </a:moveTo>
                  <a:lnTo>
                    <a:pt x="0" y="192004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2875222" y="2943618"/>
              <a:ext cx="1286754" cy="183832"/>
            </a:xfrm>
            <a:custGeom>
              <a:avLst/>
              <a:pathLst>
                <a:path w="1286754" h="183832">
                  <a:moveTo>
                    <a:pt x="25145" y="183832"/>
                  </a:moveTo>
                  <a:lnTo>
                    <a:pt x="1261608" y="183832"/>
                  </a:lnTo>
                  <a:lnTo>
                    <a:pt x="1260595" y="183812"/>
                  </a:lnTo>
                  <a:lnTo>
                    <a:pt x="1264639" y="183649"/>
                  </a:lnTo>
                  <a:lnTo>
                    <a:pt x="1268604" y="182839"/>
                  </a:lnTo>
                  <a:lnTo>
                    <a:pt x="1272388" y="181404"/>
                  </a:lnTo>
                  <a:lnTo>
                    <a:pt x="1275892" y="179381"/>
                  </a:lnTo>
                  <a:lnTo>
                    <a:pt x="1279027" y="176821"/>
                  </a:lnTo>
                  <a:lnTo>
                    <a:pt x="1281711" y="173792"/>
                  </a:lnTo>
                  <a:lnTo>
                    <a:pt x="1283874" y="170372"/>
                  </a:lnTo>
                  <a:lnTo>
                    <a:pt x="1285460" y="166649"/>
                  </a:lnTo>
                  <a:lnTo>
                    <a:pt x="1286428" y="162720"/>
                  </a:lnTo>
                  <a:lnTo>
                    <a:pt x="1286754" y="158686"/>
                  </a:lnTo>
                  <a:lnTo>
                    <a:pt x="1286754" y="25146"/>
                  </a:lnTo>
                  <a:lnTo>
                    <a:pt x="1286428" y="21112"/>
                  </a:lnTo>
                  <a:lnTo>
                    <a:pt x="1285460" y="17183"/>
                  </a:lnTo>
                  <a:lnTo>
                    <a:pt x="1283874" y="13460"/>
                  </a:lnTo>
                  <a:lnTo>
                    <a:pt x="1281711" y="10039"/>
                  </a:lnTo>
                  <a:lnTo>
                    <a:pt x="1279027" y="7010"/>
                  </a:lnTo>
                  <a:lnTo>
                    <a:pt x="1275892" y="4451"/>
                  </a:lnTo>
                  <a:lnTo>
                    <a:pt x="1272388" y="2427"/>
                  </a:lnTo>
                  <a:lnTo>
                    <a:pt x="1268604" y="992"/>
                  </a:lnTo>
                  <a:lnTo>
                    <a:pt x="1264639" y="183"/>
                  </a:lnTo>
                  <a:lnTo>
                    <a:pt x="1261608" y="0"/>
                  </a:lnTo>
                  <a:lnTo>
                    <a:pt x="25145" y="0"/>
                  </a:lnTo>
                  <a:lnTo>
                    <a:pt x="28177" y="183"/>
                  </a:lnTo>
                  <a:lnTo>
                    <a:pt x="24133" y="20"/>
                  </a:lnTo>
                  <a:lnTo>
                    <a:pt x="20116" y="508"/>
                  </a:lnTo>
                  <a:lnTo>
                    <a:pt x="16229" y="1634"/>
                  </a:lnTo>
                  <a:lnTo>
                    <a:pt x="12572" y="3368"/>
                  </a:lnTo>
                  <a:lnTo>
                    <a:pt x="9242" y="5667"/>
                  </a:lnTo>
                  <a:lnTo>
                    <a:pt x="6323" y="8471"/>
                  </a:lnTo>
                  <a:lnTo>
                    <a:pt x="3892" y="11706"/>
                  </a:lnTo>
                  <a:lnTo>
                    <a:pt x="2012" y="15289"/>
                  </a:lnTo>
                  <a:lnTo>
                    <a:pt x="730" y="19128"/>
                  </a:lnTo>
                  <a:lnTo>
                    <a:pt x="81" y="23122"/>
                  </a:lnTo>
                  <a:lnTo>
                    <a:pt x="0" y="25146"/>
                  </a:lnTo>
                  <a:lnTo>
                    <a:pt x="0" y="158686"/>
                  </a:lnTo>
                  <a:lnTo>
                    <a:pt x="81" y="156663"/>
                  </a:lnTo>
                  <a:lnTo>
                    <a:pt x="81" y="160709"/>
                  </a:lnTo>
                  <a:lnTo>
                    <a:pt x="730" y="164704"/>
                  </a:lnTo>
                  <a:lnTo>
                    <a:pt x="2012" y="168542"/>
                  </a:lnTo>
                  <a:lnTo>
                    <a:pt x="3892" y="172126"/>
                  </a:lnTo>
                  <a:lnTo>
                    <a:pt x="6323" y="175361"/>
                  </a:lnTo>
                  <a:lnTo>
                    <a:pt x="9242" y="178164"/>
                  </a:lnTo>
                  <a:lnTo>
                    <a:pt x="12572" y="180463"/>
                  </a:lnTo>
                  <a:lnTo>
                    <a:pt x="16229" y="182198"/>
                  </a:lnTo>
                  <a:lnTo>
                    <a:pt x="20116" y="183324"/>
                  </a:lnTo>
                  <a:lnTo>
                    <a:pt x="24133" y="1838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>
              <a:off x="2917132" y="2981956"/>
              <a:ext cx="1202934" cy="1035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 Black"/>
                  <a:cs typeface="Arial Black"/>
                </a:rPr>
                <a:t>Unsaturated CE</a:t>
              </a:r>
            </a:p>
          </p:txBody>
        </p:sp>
        <p:sp>
          <p:nvSpPr>
            <p:cNvPr id="70" name="pl70"/>
            <p:cNvSpPr/>
            <p:nvPr/>
          </p:nvSpPr>
          <p:spPr>
            <a:xfrm>
              <a:off x="3355594" y="2349875"/>
              <a:ext cx="176705" cy="42976"/>
            </a:xfrm>
            <a:custGeom>
              <a:avLst/>
              <a:pathLst>
                <a:path w="176705" h="42976">
                  <a:moveTo>
                    <a:pt x="176705" y="429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3255253" y="2392852"/>
              <a:ext cx="1309946" cy="183832"/>
            </a:xfrm>
            <a:custGeom>
              <a:avLst/>
              <a:pathLst>
                <a:path w="1309946" h="183832">
                  <a:moveTo>
                    <a:pt x="25145" y="183832"/>
                  </a:moveTo>
                  <a:lnTo>
                    <a:pt x="1284800" y="183832"/>
                  </a:lnTo>
                  <a:lnTo>
                    <a:pt x="1283788" y="183812"/>
                  </a:lnTo>
                  <a:lnTo>
                    <a:pt x="1287831" y="183649"/>
                  </a:lnTo>
                  <a:lnTo>
                    <a:pt x="1291796" y="182839"/>
                  </a:lnTo>
                  <a:lnTo>
                    <a:pt x="1295580" y="181404"/>
                  </a:lnTo>
                  <a:lnTo>
                    <a:pt x="1299085" y="179381"/>
                  </a:lnTo>
                  <a:lnTo>
                    <a:pt x="1302219" y="176821"/>
                  </a:lnTo>
                  <a:lnTo>
                    <a:pt x="1304903" y="173792"/>
                  </a:lnTo>
                  <a:lnTo>
                    <a:pt x="1307066" y="170372"/>
                  </a:lnTo>
                  <a:lnTo>
                    <a:pt x="1308652" y="166649"/>
                  </a:lnTo>
                  <a:lnTo>
                    <a:pt x="1309621" y="162720"/>
                  </a:lnTo>
                  <a:lnTo>
                    <a:pt x="1309946" y="158686"/>
                  </a:lnTo>
                  <a:lnTo>
                    <a:pt x="1309946" y="25146"/>
                  </a:lnTo>
                  <a:lnTo>
                    <a:pt x="1309621" y="21112"/>
                  </a:lnTo>
                  <a:lnTo>
                    <a:pt x="1308652" y="17183"/>
                  </a:lnTo>
                  <a:lnTo>
                    <a:pt x="1307066" y="13460"/>
                  </a:lnTo>
                  <a:lnTo>
                    <a:pt x="1304903" y="10039"/>
                  </a:lnTo>
                  <a:lnTo>
                    <a:pt x="1302219" y="7010"/>
                  </a:lnTo>
                  <a:lnTo>
                    <a:pt x="1299085" y="4451"/>
                  </a:lnTo>
                  <a:lnTo>
                    <a:pt x="1295580" y="2427"/>
                  </a:lnTo>
                  <a:lnTo>
                    <a:pt x="1291796" y="992"/>
                  </a:lnTo>
                  <a:lnTo>
                    <a:pt x="1287831" y="183"/>
                  </a:lnTo>
                  <a:lnTo>
                    <a:pt x="1284800" y="0"/>
                  </a:lnTo>
                  <a:lnTo>
                    <a:pt x="25145" y="0"/>
                  </a:lnTo>
                  <a:lnTo>
                    <a:pt x="28177" y="183"/>
                  </a:lnTo>
                  <a:lnTo>
                    <a:pt x="24133" y="20"/>
                  </a:lnTo>
                  <a:lnTo>
                    <a:pt x="20116" y="508"/>
                  </a:lnTo>
                  <a:lnTo>
                    <a:pt x="16229" y="1634"/>
                  </a:lnTo>
                  <a:lnTo>
                    <a:pt x="12572" y="3368"/>
                  </a:lnTo>
                  <a:lnTo>
                    <a:pt x="9242" y="5667"/>
                  </a:lnTo>
                  <a:lnTo>
                    <a:pt x="6323" y="8471"/>
                  </a:lnTo>
                  <a:lnTo>
                    <a:pt x="3892" y="11706"/>
                  </a:lnTo>
                  <a:lnTo>
                    <a:pt x="2012" y="15289"/>
                  </a:lnTo>
                  <a:lnTo>
                    <a:pt x="730" y="19128"/>
                  </a:lnTo>
                  <a:lnTo>
                    <a:pt x="81" y="23122"/>
                  </a:lnTo>
                  <a:lnTo>
                    <a:pt x="0" y="25146"/>
                  </a:lnTo>
                  <a:lnTo>
                    <a:pt x="0" y="158686"/>
                  </a:lnTo>
                  <a:lnTo>
                    <a:pt x="81" y="156663"/>
                  </a:lnTo>
                  <a:lnTo>
                    <a:pt x="81" y="160709"/>
                  </a:lnTo>
                  <a:lnTo>
                    <a:pt x="730" y="164704"/>
                  </a:lnTo>
                  <a:lnTo>
                    <a:pt x="2012" y="168542"/>
                  </a:lnTo>
                  <a:lnTo>
                    <a:pt x="3892" y="172126"/>
                  </a:lnTo>
                  <a:lnTo>
                    <a:pt x="6323" y="175361"/>
                  </a:lnTo>
                  <a:lnTo>
                    <a:pt x="9242" y="178164"/>
                  </a:lnTo>
                  <a:lnTo>
                    <a:pt x="12572" y="180463"/>
                  </a:lnTo>
                  <a:lnTo>
                    <a:pt x="16229" y="182198"/>
                  </a:lnTo>
                  <a:lnTo>
                    <a:pt x="20116" y="183324"/>
                  </a:lnTo>
                  <a:lnTo>
                    <a:pt x="24133" y="1838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3297163" y="2431190"/>
              <a:ext cx="1226126" cy="1035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 Black"/>
                  <a:cs typeface="Arial Black"/>
                </a:rPr>
                <a:t>Unsaturated SM</a:t>
              </a:r>
            </a:p>
          </p:txBody>
        </p:sp>
        <p:sp>
          <p:nvSpPr>
            <p:cNvPr id="73" name="pl73"/>
            <p:cNvSpPr/>
            <p:nvPr/>
          </p:nvSpPr>
          <p:spPr>
            <a:xfrm>
              <a:off x="3555082" y="3631981"/>
              <a:ext cx="156006" cy="215010"/>
            </a:xfrm>
            <a:custGeom>
              <a:avLst/>
              <a:pathLst>
                <a:path w="156006" h="215010">
                  <a:moveTo>
                    <a:pt x="156006" y="2150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3433176" y="3846991"/>
              <a:ext cx="689209" cy="183832"/>
            </a:xfrm>
            <a:custGeom>
              <a:avLst/>
              <a:pathLst>
                <a:path w="689209" h="183832">
                  <a:moveTo>
                    <a:pt x="25146" y="183832"/>
                  </a:moveTo>
                  <a:lnTo>
                    <a:pt x="664063" y="183832"/>
                  </a:lnTo>
                  <a:lnTo>
                    <a:pt x="663050" y="183812"/>
                  </a:lnTo>
                  <a:lnTo>
                    <a:pt x="667094" y="183649"/>
                  </a:lnTo>
                  <a:lnTo>
                    <a:pt x="671059" y="182839"/>
                  </a:lnTo>
                  <a:lnTo>
                    <a:pt x="674843" y="181404"/>
                  </a:lnTo>
                  <a:lnTo>
                    <a:pt x="678347" y="179381"/>
                  </a:lnTo>
                  <a:lnTo>
                    <a:pt x="681482" y="176821"/>
                  </a:lnTo>
                  <a:lnTo>
                    <a:pt x="684166" y="173792"/>
                  </a:lnTo>
                  <a:lnTo>
                    <a:pt x="686329" y="170372"/>
                  </a:lnTo>
                  <a:lnTo>
                    <a:pt x="687915" y="166649"/>
                  </a:lnTo>
                  <a:lnTo>
                    <a:pt x="688883" y="162720"/>
                  </a:lnTo>
                  <a:lnTo>
                    <a:pt x="689209" y="158686"/>
                  </a:lnTo>
                  <a:lnTo>
                    <a:pt x="689209" y="25146"/>
                  </a:lnTo>
                  <a:lnTo>
                    <a:pt x="688883" y="21112"/>
                  </a:lnTo>
                  <a:lnTo>
                    <a:pt x="687915" y="17183"/>
                  </a:lnTo>
                  <a:lnTo>
                    <a:pt x="686329" y="13460"/>
                  </a:lnTo>
                  <a:lnTo>
                    <a:pt x="684166" y="10039"/>
                  </a:lnTo>
                  <a:lnTo>
                    <a:pt x="681482" y="7010"/>
                  </a:lnTo>
                  <a:lnTo>
                    <a:pt x="678347" y="4451"/>
                  </a:lnTo>
                  <a:lnTo>
                    <a:pt x="674843" y="2427"/>
                  </a:lnTo>
                  <a:lnTo>
                    <a:pt x="671059" y="992"/>
                  </a:lnTo>
                  <a:lnTo>
                    <a:pt x="667094" y="183"/>
                  </a:lnTo>
                  <a:lnTo>
                    <a:pt x="664063" y="0"/>
                  </a:lnTo>
                  <a:lnTo>
                    <a:pt x="25146" y="0"/>
                  </a:lnTo>
                  <a:lnTo>
                    <a:pt x="28177" y="183"/>
                  </a:lnTo>
                  <a:lnTo>
                    <a:pt x="24133" y="20"/>
                  </a:lnTo>
                  <a:lnTo>
                    <a:pt x="20116" y="508"/>
                  </a:lnTo>
                  <a:lnTo>
                    <a:pt x="16229" y="1634"/>
                  </a:lnTo>
                  <a:lnTo>
                    <a:pt x="12573" y="3368"/>
                  </a:lnTo>
                  <a:lnTo>
                    <a:pt x="9242" y="5667"/>
                  </a:lnTo>
                  <a:lnTo>
                    <a:pt x="6323" y="8471"/>
                  </a:lnTo>
                  <a:lnTo>
                    <a:pt x="3892" y="11706"/>
                  </a:lnTo>
                  <a:lnTo>
                    <a:pt x="2012" y="15289"/>
                  </a:lnTo>
                  <a:lnTo>
                    <a:pt x="730" y="19128"/>
                  </a:lnTo>
                  <a:lnTo>
                    <a:pt x="81" y="23122"/>
                  </a:lnTo>
                  <a:lnTo>
                    <a:pt x="0" y="25146"/>
                  </a:lnTo>
                  <a:lnTo>
                    <a:pt x="0" y="158686"/>
                  </a:lnTo>
                  <a:lnTo>
                    <a:pt x="81" y="156663"/>
                  </a:lnTo>
                  <a:lnTo>
                    <a:pt x="81" y="160709"/>
                  </a:lnTo>
                  <a:lnTo>
                    <a:pt x="730" y="164704"/>
                  </a:lnTo>
                  <a:lnTo>
                    <a:pt x="2012" y="168542"/>
                  </a:lnTo>
                  <a:lnTo>
                    <a:pt x="3892" y="172126"/>
                  </a:lnTo>
                  <a:lnTo>
                    <a:pt x="6323" y="175361"/>
                  </a:lnTo>
                  <a:lnTo>
                    <a:pt x="9242" y="178164"/>
                  </a:lnTo>
                  <a:lnTo>
                    <a:pt x="12573" y="180463"/>
                  </a:lnTo>
                  <a:lnTo>
                    <a:pt x="16229" y="182198"/>
                  </a:lnTo>
                  <a:lnTo>
                    <a:pt x="20116" y="183324"/>
                  </a:lnTo>
                  <a:lnTo>
                    <a:pt x="24133" y="1838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5"/>
            <p:cNvSpPr/>
            <p:nvPr/>
          </p:nvSpPr>
          <p:spPr>
            <a:xfrm>
              <a:off x="3475086" y="3885329"/>
              <a:ext cx="605389" cy="1035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 Black"/>
                  <a:cs typeface="Arial Black"/>
                </a:rPr>
                <a:t>OxoETE</a:t>
              </a:r>
            </a:p>
          </p:txBody>
        </p:sp>
        <p:sp>
          <p:nvSpPr>
            <p:cNvPr id="76" name="pg76"/>
            <p:cNvSpPr/>
            <p:nvPr/>
          </p:nvSpPr>
          <p:spPr>
            <a:xfrm>
              <a:off x="3573699" y="3216493"/>
              <a:ext cx="502851" cy="183832"/>
            </a:xfrm>
            <a:custGeom>
              <a:avLst/>
              <a:pathLst>
                <a:path w="502851" h="183832">
                  <a:moveTo>
                    <a:pt x="25145" y="183832"/>
                  </a:moveTo>
                  <a:lnTo>
                    <a:pt x="477705" y="183832"/>
                  </a:lnTo>
                  <a:lnTo>
                    <a:pt x="476693" y="183812"/>
                  </a:lnTo>
                  <a:lnTo>
                    <a:pt x="480736" y="183649"/>
                  </a:lnTo>
                  <a:lnTo>
                    <a:pt x="484701" y="182839"/>
                  </a:lnTo>
                  <a:lnTo>
                    <a:pt x="488485" y="181404"/>
                  </a:lnTo>
                  <a:lnTo>
                    <a:pt x="491990" y="179381"/>
                  </a:lnTo>
                  <a:lnTo>
                    <a:pt x="495125" y="176821"/>
                  </a:lnTo>
                  <a:lnTo>
                    <a:pt x="497808" y="173792"/>
                  </a:lnTo>
                  <a:lnTo>
                    <a:pt x="499971" y="170372"/>
                  </a:lnTo>
                  <a:lnTo>
                    <a:pt x="501557" y="166649"/>
                  </a:lnTo>
                  <a:lnTo>
                    <a:pt x="502526" y="162720"/>
                  </a:lnTo>
                  <a:lnTo>
                    <a:pt x="502851" y="158686"/>
                  </a:lnTo>
                  <a:lnTo>
                    <a:pt x="502851" y="25145"/>
                  </a:lnTo>
                  <a:lnTo>
                    <a:pt x="502526" y="21112"/>
                  </a:lnTo>
                  <a:lnTo>
                    <a:pt x="501557" y="17183"/>
                  </a:lnTo>
                  <a:lnTo>
                    <a:pt x="499971" y="13460"/>
                  </a:lnTo>
                  <a:lnTo>
                    <a:pt x="497808" y="10039"/>
                  </a:lnTo>
                  <a:lnTo>
                    <a:pt x="495125" y="7010"/>
                  </a:lnTo>
                  <a:lnTo>
                    <a:pt x="491990" y="4451"/>
                  </a:lnTo>
                  <a:lnTo>
                    <a:pt x="488485" y="2427"/>
                  </a:lnTo>
                  <a:lnTo>
                    <a:pt x="484701" y="992"/>
                  </a:lnTo>
                  <a:lnTo>
                    <a:pt x="480736" y="183"/>
                  </a:lnTo>
                  <a:lnTo>
                    <a:pt x="477705" y="0"/>
                  </a:lnTo>
                  <a:lnTo>
                    <a:pt x="25145" y="0"/>
                  </a:lnTo>
                  <a:lnTo>
                    <a:pt x="28177" y="183"/>
                  </a:lnTo>
                  <a:lnTo>
                    <a:pt x="24133" y="20"/>
                  </a:lnTo>
                  <a:lnTo>
                    <a:pt x="20116" y="508"/>
                  </a:lnTo>
                  <a:lnTo>
                    <a:pt x="16229" y="1634"/>
                  </a:lnTo>
                  <a:lnTo>
                    <a:pt x="12573" y="3368"/>
                  </a:lnTo>
                  <a:lnTo>
                    <a:pt x="9242" y="5667"/>
                  </a:lnTo>
                  <a:lnTo>
                    <a:pt x="6323" y="8471"/>
                  </a:lnTo>
                  <a:lnTo>
                    <a:pt x="3892" y="11706"/>
                  </a:lnTo>
                  <a:lnTo>
                    <a:pt x="2012" y="15289"/>
                  </a:lnTo>
                  <a:lnTo>
                    <a:pt x="730" y="19128"/>
                  </a:lnTo>
                  <a:lnTo>
                    <a:pt x="81" y="23122"/>
                  </a:lnTo>
                  <a:lnTo>
                    <a:pt x="0" y="25145"/>
                  </a:lnTo>
                  <a:lnTo>
                    <a:pt x="0" y="158686"/>
                  </a:lnTo>
                  <a:lnTo>
                    <a:pt x="81" y="156663"/>
                  </a:lnTo>
                  <a:lnTo>
                    <a:pt x="81" y="160709"/>
                  </a:lnTo>
                  <a:lnTo>
                    <a:pt x="730" y="164704"/>
                  </a:lnTo>
                  <a:lnTo>
                    <a:pt x="2012" y="168542"/>
                  </a:lnTo>
                  <a:lnTo>
                    <a:pt x="3892" y="172126"/>
                  </a:lnTo>
                  <a:lnTo>
                    <a:pt x="6323" y="175361"/>
                  </a:lnTo>
                  <a:lnTo>
                    <a:pt x="9242" y="178164"/>
                  </a:lnTo>
                  <a:lnTo>
                    <a:pt x="12573" y="180463"/>
                  </a:lnTo>
                  <a:lnTo>
                    <a:pt x="16229" y="182198"/>
                  </a:lnTo>
                  <a:lnTo>
                    <a:pt x="20116" y="183324"/>
                  </a:lnTo>
                  <a:lnTo>
                    <a:pt x="24133" y="1838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3615609" y="3258403"/>
              <a:ext cx="419031" cy="10001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 Black"/>
                  <a:cs typeface="Arial Black"/>
                </a:rPr>
                <a:t>HETE</a:t>
              </a:r>
            </a:p>
          </p:txBody>
        </p:sp>
        <p:sp>
          <p:nvSpPr>
            <p:cNvPr id="78" name="pl78"/>
            <p:cNvSpPr/>
            <p:nvPr/>
          </p:nvSpPr>
          <p:spPr>
            <a:xfrm>
              <a:off x="3954058" y="3631476"/>
              <a:ext cx="407931" cy="215514"/>
            </a:xfrm>
            <a:custGeom>
              <a:avLst/>
              <a:pathLst>
                <a:path w="407931" h="215514">
                  <a:moveTo>
                    <a:pt x="407931" y="2155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4206953" y="3846991"/>
              <a:ext cx="658036" cy="183832"/>
            </a:xfrm>
            <a:custGeom>
              <a:avLst/>
              <a:pathLst>
                <a:path w="658036" h="183832">
                  <a:moveTo>
                    <a:pt x="25146" y="183832"/>
                  </a:moveTo>
                  <a:lnTo>
                    <a:pt x="632890" y="183832"/>
                  </a:lnTo>
                  <a:lnTo>
                    <a:pt x="631877" y="183812"/>
                  </a:lnTo>
                  <a:lnTo>
                    <a:pt x="635921" y="183649"/>
                  </a:lnTo>
                  <a:lnTo>
                    <a:pt x="639886" y="182839"/>
                  </a:lnTo>
                  <a:lnTo>
                    <a:pt x="643670" y="181404"/>
                  </a:lnTo>
                  <a:lnTo>
                    <a:pt x="647174" y="179381"/>
                  </a:lnTo>
                  <a:lnTo>
                    <a:pt x="650309" y="176821"/>
                  </a:lnTo>
                  <a:lnTo>
                    <a:pt x="652992" y="173792"/>
                  </a:lnTo>
                  <a:lnTo>
                    <a:pt x="655155" y="170372"/>
                  </a:lnTo>
                  <a:lnTo>
                    <a:pt x="656742" y="166649"/>
                  </a:lnTo>
                  <a:lnTo>
                    <a:pt x="657710" y="162720"/>
                  </a:lnTo>
                  <a:lnTo>
                    <a:pt x="658036" y="158686"/>
                  </a:lnTo>
                  <a:lnTo>
                    <a:pt x="658036" y="25146"/>
                  </a:lnTo>
                  <a:lnTo>
                    <a:pt x="657710" y="21112"/>
                  </a:lnTo>
                  <a:lnTo>
                    <a:pt x="656742" y="17183"/>
                  </a:lnTo>
                  <a:lnTo>
                    <a:pt x="655155" y="13460"/>
                  </a:lnTo>
                  <a:lnTo>
                    <a:pt x="652992" y="10039"/>
                  </a:lnTo>
                  <a:lnTo>
                    <a:pt x="650309" y="7010"/>
                  </a:lnTo>
                  <a:lnTo>
                    <a:pt x="647174" y="4451"/>
                  </a:lnTo>
                  <a:lnTo>
                    <a:pt x="643670" y="2427"/>
                  </a:lnTo>
                  <a:lnTo>
                    <a:pt x="639886" y="992"/>
                  </a:lnTo>
                  <a:lnTo>
                    <a:pt x="635921" y="183"/>
                  </a:lnTo>
                  <a:lnTo>
                    <a:pt x="632890" y="0"/>
                  </a:lnTo>
                  <a:lnTo>
                    <a:pt x="25146" y="0"/>
                  </a:lnTo>
                  <a:lnTo>
                    <a:pt x="28177" y="183"/>
                  </a:lnTo>
                  <a:lnTo>
                    <a:pt x="24133" y="20"/>
                  </a:lnTo>
                  <a:lnTo>
                    <a:pt x="20116" y="508"/>
                  </a:lnTo>
                  <a:lnTo>
                    <a:pt x="16229" y="1634"/>
                  </a:lnTo>
                  <a:lnTo>
                    <a:pt x="12573" y="3368"/>
                  </a:lnTo>
                  <a:lnTo>
                    <a:pt x="9242" y="5667"/>
                  </a:lnTo>
                  <a:lnTo>
                    <a:pt x="6323" y="8471"/>
                  </a:lnTo>
                  <a:lnTo>
                    <a:pt x="3892" y="11706"/>
                  </a:lnTo>
                  <a:lnTo>
                    <a:pt x="2012" y="15289"/>
                  </a:lnTo>
                  <a:lnTo>
                    <a:pt x="730" y="19128"/>
                  </a:lnTo>
                  <a:lnTo>
                    <a:pt x="81" y="23122"/>
                  </a:lnTo>
                  <a:lnTo>
                    <a:pt x="0" y="25146"/>
                  </a:lnTo>
                  <a:lnTo>
                    <a:pt x="0" y="158686"/>
                  </a:lnTo>
                  <a:lnTo>
                    <a:pt x="81" y="156663"/>
                  </a:lnTo>
                  <a:lnTo>
                    <a:pt x="81" y="160709"/>
                  </a:lnTo>
                  <a:lnTo>
                    <a:pt x="730" y="164704"/>
                  </a:lnTo>
                  <a:lnTo>
                    <a:pt x="2012" y="168542"/>
                  </a:lnTo>
                  <a:lnTo>
                    <a:pt x="3892" y="172126"/>
                  </a:lnTo>
                  <a:lnTo>
                    <a:pt x="6323" y="175361"/>
                  </a:lnTo>
                  <a:lnTo>
                    <a:pt x="9242" y="178164"/>
                  </a:lnTo>
                  <a:lnTo>
                    <a:pt x="12573" y="180463"/>
                  </a:lnTo>
                  <a:lnTo>
                    <a:pt x="16229" y="182198"/>
                  </a:lnTo>
                  <a:lnTo>
                    <a:pt x="20116" y="183324"/>
                  </a:lnTo>
                  <a:lnTo>
                    <a:pt x="24133" y="1838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4248863" y="3888901"/>
              <a:ext cx="574216" cy="10001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 Black"/>
                  <a:cs typeface="Arial Black"/>
                </a:rPr>
                <a:t>DiHETE</a:t>
              </a:r>
            </a:p>
          </p:txBody>
        </p:sp>
        <p:sp>
          <p:nvSpPr>
            <p:cNvPr id="81" name="pl81"/>
            <p:cNvSpPr/>
            <p:nvPr/>
          </p:nvSpPr>
          <p:spPr>
            <a:xfrm>
              <a:off x="4153546" y="2991286"/>
              <a:ext cx="313987" cy="205849"/>
            </a:xfrm>
            <a:custGeom>
              <a:avLst/>
              <a:pathLst>
                <a:path w="313987" h="205849">
                  <a:moveTo>
                    <a:pt x="313987" y="0"/>
                  </a:moveTo>
                  <a:lnTo>
                    <a:pt x="0" y="205849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4267087" y="2807453"/>
              <a:ext cx="681296" cy="183832"/>
            </a:xfrm>
            <a:custGeom>
              <a:avLst/>
              <a:pathLst>
                <a:path w="681296" h="183832">
                  <a:moveTo>
                    <a:pt x="25145" y="183832"/>
                  </a:moveTo>
                  <a:lnTo>
                    <a:pt x="656150" y="183832"/>
                  </a:lnTo>
                  <a:lnTo>
                    <a:pt x="655138" y="183812"/>
                  </a:lnTo>
                  <a:lnTo>
                    <a:pt x="659181" y="183649"/>
                  </a:lnTo>
                  <a:lnTo>
                    <a:pt x="663146" y="182839"/>
                  </a:lnTo>
                  <a:lnTo>
                    <a:pt x="666930" y="181404"/>
                  </a:lnTo>
                  <a:lnTo>
                    <a:pt x="670435" y="179381"/>
                  </a:lnTo>
                  <a:lnTo>
                    <a:pt x="673569" y="176821"/>
                  </a:lnTo>
                  <a:lnTo>
                    <a:pt x="676253" y="173792"/>
                  </a:lnTo>
                  <a:lnTo>
                    <a:pt x="678416" y="170372"/>
                  </a:lnTo>
                  <a:lnTo>
                    <a:pt x="680002" y="166649"/>
                  </a:lnTo>
                  <a:lnTo>
                    <a:pt x="680971" y="162720"/>
                  </a:lnTo>
                  <a:lnTo>
                    <a:pt x="681296" y="158686"/>
                  </a:lnTo>
                  <a:lnTo>
                    <a:pt x="681296" y="25146"/>
                  </a:lnTo>
                  <a:lnTo>
                    <a:pt x="680971" y="21112"/>
                  </a:lnTo>
                  <a:lnTo>
                    <a:pt x="680002" y="17183"/>
                  </a:lnTo>
                  <a:lnTo>
                    <a:pt x="678416" y="13460"/>
                  </a:lnTo>
                  <a:lnTo>
                    <a:pt x="676253" y="10039"/>
                  </a:lnTo>
                  <a:lnTo>
                    <a:pt x="673569" y="7010"/>
                  </a:lnTo>
                  <a:lnTo>
                    <a:pt x="670435" y="4451"/>
                  </a:lnTo>
                  <a:lnTo>
                    <a:pt x="666930" y="2427"/>
                  </a:lnTo>
                  <a:lnTo>
                    <a:pt x="663146" y="992"/>
                  </a:lnTo>
                  <a:lnTo>
                    <a:pt x="659181" y="183"/>
                  </a:lnTo>
                  <a:lnTo>
                    <a:pt x="656150" y="0"/>
                  </a:lnTo>
                  <a:lnTo>
                    <a:pt x="25145" y="0"/>
                  </a:lnTo>
                  <a:lnTo>
                    <a:pt x="28177" y="183"/>
                  </a:lnTo>
                  <a:lnTo>
                    <a:pt x="24133" y="20"/>
                  </a:lnTo>
                  <a:lnTo>
                    <a:pt x="20116" y="508"/>
                  </a:lnTo>
                  <a:lnTo>
                    <a:pt x="16229" y="1634"/>
                  </a:lnTo>
                  <a:lnTo>
                    <a:pt x="12573" y="3368"/>
                  </a:lnTo>
                  <a:lnTo>
                    <a:pt x="9242" y="5667"/>
                  </a:lnTo>
                  <a:lnTo>
                    <a:pt x="6323" y="8471"/>
                  </a:lnTo>
                  <a:lnTo>
                    <a:pt x="3892" y="11706"/>
                  </a:lnTo>
                  <a:lnTo>
                    <a:pt x="2012" y="15289"/>
                  </a:lnTo>
                  <a:lnTo>
                    <a:pt x="730" y="19128"/>
                  </a:lnTo>
                  <a:lnTo>
                    <a:pt x="81" y="23122"/>
                  </a:lnTo>
                  <a:lnTo>
                    <a:pt x="0" y="25146"/>
                  </a:lnTo>
                  <a:lnTo>
                    <a:pt x="0" y="158686"/>
                  </a:lnTo>
                  <a:lnTo>
                    <a:pt x="81" y="156663"/>
                  </a:lnTo>
                  <a:lnTo>
                    <a:pt x="81" y="160709"/>
                  </a:lnTo>
                  <a:lnTo>
                    <a:pt x="730" y="164704"/>
                  </a:lnTo>
                  <a:lnTo>
                    <a:pt x="2012" y="168542"/>
                  </a:lnTo>
                  <a:lnTo>
                    <a:pt x="3892" y="172126"/>
                  </a:lnTo>
                  <a:lnTo>
                    <a:pt x="6323" y="175361"/>
                  </a:lnTo>
                  <a:lnTo>
                    <a:pt x="9242" y="178164"/>
                  </a:lnTo>
                  <a:lnTo>
                    <a:pt x="12573" y="180463"/>
                  </a:lnTo>
                  <a:lnTo>
                    <a:pt x="16229" y="182198"/>
                  </a:lnTo>
                  <a:lnTo>
                    <a:pt x="20116" y="183324"/>
                  </a:lnTo>
                  <a:lnTo>
                    <a:pt x="24133" y="1838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tx83"/>
            <p:cNvSpPr/>
            <p:nvPr/>
          </p:nvSpPr>
          <p:spPr>
            <a:xfrm>
              <a:off x="4308997" y="2845791"/>
              <a:ext cx="597476" cy="1035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 Black"/>
                  <a:cs typeface="Arial Black"/>
                </a:rPr>
                <a:t>DiHODE</a:t>
              </a:r>
            </a:p>
          </p:txBody>
        </p:sp>
        <p:sp>
          <p:nvSpPr>
            <p:cNvPr id="84" name="pg84"/>
            <p:cNvSpPr/>
            <p:nvPr/>
          </p:nvSpPr>
          <p:spPr>
            <a:xfrm>
              <a:off x="2845782" y="1727380"/>
              <a:ext cx="1449783" cy="183832"/>
            </a:xfrm>
            <a:custGeom>
              <a:avLst/>
              <a:pathLst>
                <a:path w="1449783" h="183832">
                  <a:moveTo>
                    <a:pt x="25145" y="183832"/>
                  </a:moveTo>
                  <a:lnTo>
                    <a:pt x="1424637" y="183832"/>
                  </a:lnTo>
                  <a:lnTo>
                    <a:pt x="1423624" y="183812"/>
                  </a:lnTo>
                  <a:lnTo>
                    <a:pt x="1427668" y="183649"/>
                  </a:lnTo>
                  <a:lnTo>
                    <a:pt x="1431633" y="182839"/>
                  </a:lnTo>
                  <a:lnTo>
                    <a:pt x="1435417" y="181404"/>
                  </a:lnTo>
                  <a:lnTo>
                    <a:pt x="1438921" y="179381"/>
                  </a:lnTo>
                  <a:lnTo>
                    <a:pt x="1442056" y="176821"/>
                  </a:lnTo>
                  <a:lnTo>
                    <a:pt x="1444739" y="173792"/>
                  </a:lnTo>
                  <a:lnTo>
                    <a:pt x="1446902" y="170372"/>
                  </a:lnTo>
                  <a:lnTo>
                    <a:pt x="1448489" y="166649"/>
                  </a:lnTo>
                  <a:lnTo>
                    <a:pt x="1449457" y="162720"/>
                  </a:lnTo>
                  <a:lnTo>
                    <a:pt x="1449783" y="158686"/>
                  </a:lnTo>
                  <a:lnTo>
                    <a:pt x="1449783" y="25146"/>
                  </a:lnTo>
                  <a:lnTo>
                    <a:pt x="1449457" y="21112"/>
                  </a:lnTo>
                  <a:lnTo>
                    <a:pt x="1448489" y="17183"/>
                  </a:lnTo>
                  <a:lnTo>
                    <a:pt x="1446902" y="13460"/>
                  </a:lnTo>
                  <a:lnTo>
                    <a:pt x="1444739" y="10039"/>
                  </a:lnTo>
                  <a:lnTo>
                    <a:pt x="1442056" y="7010"/>
                  </a:lnTo>
                  <a:lnTo>
                    <a:pt x="1438921" y="4451"/>
                  </a:lnTo>
                  <a:lnTo>
                    <a:pt x="1435417" y="2427"/>
                  </a:lnTo>
                  <a:lnTo>
                    <a:pt x="1431633" y="992"/>
                  </a:lnTo>
                  <a:lnTo>
                    <a:pt x="1427668" y="183"/>
                  </a:lnTo>
                  <a:lnTo>
                    <a:pt x="1424637" y="0"/>
                  </a:lnTo>
                  <a:lnTo>
                    <a:pt x="25145" y="0"/>
                  </a:lnTo>
                  <a:lnTo>
                    <a:pt x="28177" y="183"/>
                  </a:lnTo>
                  <a:lnTo>
                    <a:pt x="24133" y="20"/>
                  </a:lnTo>
                  <a:lnTo>
                    <a:pt x="20116" y="508"/>
                  </a:lnTo>
                  <a:lnTo>
                    <a:pt x="16229" y="1634"/>
                  </a:lnTo>
                  <a:lnTo>
                    <a:pt x="12572" y="3368"/>
                  </a:lnTo>
                  <a:lnTo>
                    <a:pt x="9242" y="5667"/>
                  </a:lnTo>
                  <a:lnTo>
                    <a:pt x="6323" y="8471"/>
                  </a:lnTo>
                  <a:lnTo>
                    <a:pt x="3892" y="11706"/>
                  </a:lnTo>
                  <a:lnTo>
                    <a:pt x="2012" y="15289"/>
                  </a:lnTo>
                  <a:lnTo>
                    <a:pt x="730" y="19128"/>
                  </a:lnTo>
                  <a:lnTo>
                    <a:pt x="81" y="23122"/>
                  </a:lnTo>
                  <a:lnTo>
                    <a:pt x="0" y="25146"/>
                  </a:lnTo>
                  <a:lnTo>
                    <a:pt x="0" y="158686"/>
                  </a:lnTo>
                  <a:lnTo>
                    <a:pt x="81" y="156663"/>
                  </a:lnTo>
                  <a:lnTo>
                    <a:pt x="81" y="160709"/>
                  </a:lnTo>
                  <a:lnTo>
                    <a:pt x="730" y="164704"/>
                  </a:lnTo>
                  <a:lnTo>
                    <a:pt x="2012" y="168542"/>
                  </a:lnTo>
                  <a:lnTo>
                    <a:pt x="3892" y="172126"/>
                  </a:lnTo>
                  <a:lnTo>
                    <a:pt x="6323" y="175361"/>
                  </a:lnTo>
                  <a:lnTo>
                    <a:pt x="9242" y="178164"/>
                  </a:lnTo>
                  <a:lnTo>
                    <a:pt x="12572" y="180463"/>
                  </a:lnTo>
                  <a:lnTo>
                    <a:pt x="16229" y="182198"/>
                  </a:lnTo>
                  <a:lnTo>
                    <a:pt x="20116" y="183324"/>
                  </a:lnTo>
                  <a:lnTo>
                    <a:pt x="24133" y="1838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tx85"/>
            <p:cNvSpPr/>
            <p:nvPr/>
          </p:nvSpPr>
          <p:spPr>
            <a:xfrm>
              <a:off x="2887692" y="1738135"/>
              <a:ext cx="1365963" cy="1311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 Black"/>
                  <a:cs typeface="Arial Black"/>
                </a:rPr>
                <a:t>Saturated LysoPC</a:t>
              </a:r>
            </a:p>
          </p:txBody>
        </p:sp>
        <p:sp>
          <p:nvSpPr>
            <p:cNvPr id="86" name="pl86"/>
            <p:cNvSpPr/>
            <p:nvPr/>
          </p:nvSpPr>
          <p:spPr>
            <a:xfrm>
              <a:off x="4224600" y="531579"/>
              <a:ext cx="327922" cy="19255"/>
            </a:xfrm>
            <a:custGeom>
              <a:avLst/>
              <a:pathLst>
                <a:path w="327922" h="19255">
                  <a:moveTo>
                    <a:pt x="0" y="0"/>
                  </a:moveTo>
                  <a:lnTo>
                    <a:pt x="327922" y="19255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3131843" y="407579"/>
              <a:ext cx="1092756" cy="183832"/>
            </a:xfrm>
            <a:custGeom>
              <a:avLst/>
              <a:pathLst>
                <a:path w="1092756" h="183832">
                  <a:moveTo>
                    <a:pt x="25146" y="183832"/>
                  </a:moveTo>
                  <a:lnTo>
                    <a:pt x="1067610" y="183832"/>
                  </a:lnTo>
                  <a:lnTo>
                    <a:pt x="1066598" y="183812"/>
                  </a:lnTo>
                  <a:lnTo>
                    <a:pt x="1070641" y="183649"/>
                  </a:lnTo>
                  <a:lnTo>
                    <a:pt x="1074606" y="182839"/>
                  </a:lnTo>
                  <a:lnTo>
                    <a:pt x="1078390" y="181404"/>
                  </a:lnTo>
                  <a:lnTo>
                    <a:pt x="1081895" y="179381"/>
                  </a:lnTo>
                  <a:lnTo>
                    <a:pt x="1085030" y="176821"/>
                  </a:lnTo>
                  <a:lnTo>
                    <a:pt x="1087713" y="173792"/>
                  </a:lnTo>
                  <a:lnTo>
                    <a:pt x="1089876" y="170372"/>
                  </a:lnTo>
                  <a:lnTo>
                    <a:pt x="1091462" y="166649"/>
                  </a:lnTo>
                  <a:lnTo>
                    <a:pt x="1092431" y="162720"/>
                  </a:lnTo>
                  <a:lnTo>
                    <a:pt x="1092756" y="158686"/>
                  </a:lnTo>
                  <a:lnTo>
                    <a:pt x="1092756" y="25146"/>
                  </a:lnTo>
                  <a:lnTo>
                    <a:pt x="1092431" y="21112"/>
                  </a:lnTo>
                  <a:lnTo>
                    <a:pt x="1091462" y="17183"/>
                  </a:lnTo>
                  <a:lnTo>
                    <a:pt x="1089876" y="13460"/>
                  </a:lnTo>
                  <a:lnTo>
                    <a:pt x="1087713" y="10039"/>
                  </a:lnTo>
                  <a:lnTo>
                    <a:pt x="1085030" y="7010"/>
                  </a:lnTo>
                  <a:lnTo>
                    <a:pt x="1081895" y="4451"/>
                  </a:lnTo>
                  <a:lnTo>
                    <a:pt x="1078390" y="2427"/>
                  </a:lnTo>
                  <a:lnTo>
                    <a:pt x="1074606" y="992"/>
                  </a:lnTo>
                  <a:lnTo>
                    <a:pt x="1070641" y="183"/>
                  </a:lnTo>
                  <a:lnTo>
                    <a:pt x="1067610" y="0"/>
                  </a:lnTo>
                  <a:lnTo>
                    <a:pt x="25146" y="0"/>
                  </a:lnTo>
                  <a:lnTo>
                    <a:pt x="28177" y="183"/>
                  </a:lnTo>
                  <a:lnTo>
                    <a:pt x="24133" y="20"/>
                  </a:lnTo>
                  <a:lnTo>
                    <a:pt x="20116" y="508"/>
                  </a:lnTo>
                  <a:lnTo>
                    <a:pt x="16229" y="1634"/>
                  </a:lnTo>
                  <a:lnTo>
                    <a:pt x="12573" y="3368"/>
                  </a:lnTo>
                  <a:lnTo>
                    <a:pt x="9242" y="5667"/>
                  </a:lnTo>
                  <a:lnTo>
                    <a:pt x="6323" y="8471"/>
                  </a:lnTo>
                  <a:lnTo>
                    <a:pt x="3892" y="11706"/>
                  </a:lnTo>
                  <a:lnTo>
                    <a:pt x="2012" y="15289"/>
                  </a:lnTo>
                  <a:lnTo>
                    <a:pt x="730" y="19128"/>
                  </a:lnTo>
                  <a:lnTo>
                    <a:pt x="81" y="23122"/>
                  </a:lnTo>
                  <a:lnTo>
                    <a:pt x="0" y="25146"/>
                  </a:lnTo>
                  <a:lnTo>
                    <a:pt x="0" y="158686"/>
                  </a:lnTo>
                  <a:lnTo>
                    <a:pt x="81" y="156663"/>
                  </a:lnTo>
                  <a:lnTo>
                    <a:pt x="81" y="160709"/>
                  </a:lnTo>
                  <a:lnTo>
                    <a:pt x="730" y="164704"/>
                  </a:lnTo>
                  <a:lnTo>
                    <a:pt x="2012" y="168542"/>
                  </a:lnTo>
                  <a:lnTo>
                    <a:pt x="3892" y="172126"/>
                  </a:lnTo>
                  <a:lnTo>
                    <a:pt x="6323" y="175361"/>
                  </a:lnTo>
                  <a:lnTo>
                    <a:pt x="9242" y="178164"/>
                  </a:lnTo>
                  <a:lnTo>
                    <a:pt x="12573" y="180463"/>
                  </a:lnTo>
                  <a:lnTo>
                    <a:pt x="16229" y="182198"/>
                  </a:lnTo>
                  <a:lnTo>
                    <a:pt x="20116" y="183324"/>
                  </a:lnTo>
                  <a:lnTo>
                    <a:pt x="24133" y="1838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tx88"/>
            <p:cNvSpPr/>
            <p:nvPr/>
          </p:nvSpPr>
          <p:spPr>
            <a:xfrm>
              <a:off x="3173753" y="445918"/>
              <a:ext cx="1008936" cy="1035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 Black"/>
                  <a:cs typeface="Arial Black"/>
                </a:rPr>
                <a:t>Saturated PC</a:t>
              </a:r>
            </a:p>
          </p:txBody>
        </p:sp>
        <p:sp>
          <p:nvSpPr>
            <p:cNvPr id="89" name="pl89"/>
            <p:cNvSpPr/>
            <p:nvPr/>
          </p:nvSpPr>
          <p:spPr>
            <a:xfrm>
              <a:off x="4752010" y="550835"/>
              <a:ext cx="203907" cy="106400"/>
            </a:xfrm>
            <a:custGeom>
              <a:avLst/>
              <a:pathLst>
                <a:path w="203907" h="106400">
                  <a:moveTo>
                    <a:pt x="203907" y="1064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4310178" y="657236"/>
              <a:ext cx="1643780" cy="183832"/>
            </a:xfrm>
            <a:custGeom>
              <a:avLst/>
              <a:pathLst>
                <a:path w="1643780" h="183832">
                  <a:moveTo>
                    <a:pt x="25146" y="183832"/>
                  </a:moveTo>
                  <a:lnTo>
                    <a:pt x="1618634" y="183832"/>
                  </a:lnTo>
                  <a:lnTo>
                    <a:pt x="1617622" y="183812"/>
                  </a:lnTo>
                  <a:lnTo>
                    <a:pt x="1621665" y="183649"/>
                  </a:lnTo>
                  <a:lnTo>
                    <a:pt x="1625630" y="182839"/>
                  </a:lnTo>
                  <a:lnTo>
                    <a:pt x="1629414" y="181404"/>
                  </a:lnTo>
                  <a:lnTo>
                    <a:pt x="1632919" y="179381"/>
                  </a:lnTo>
                  <a:lnTo>
                    <a:pt x="1636053" y="176821"/>
                  </a:lnTo>
                  <a:lnTo>
                    <a:pt x="1638737" y="173792"/>
                  </a:lnTo>
                  <a:lnTo>
                    <a:pt x="1640900" y="170372"/>
                  </a:lnTo>
                  <a:lnTo>
                    <a:pt x="1642486" y="166649"/>
                  </a:lnTo>
                  <a:lnTo>
                    <a:pt x="1643454" y="162720"/>
                  </a:lnTo>
                  <a:lnTo>
                    <a:pt x="1643780" y="158686"/>
                  </a:lnTo>
                  <a:lnTo>
                    <a:pt x="1643780" y="25146"/>
                  </a:lnTo>
                  <a:lnTo>
                    <a:pt x="1643454" y="21112"/>
                  </a:lnTo>
                  <a:lnTo>
                    <a:pt x="1642486" y="17183"/>
                  </a:lnTo>
                  <a:lnTo>
                    <a:pt x="1640900" y="13460"/>
                  </a:lnTo>
                  <a:lnTo>
                    <a:pt x="1638737" y="10039"/>
                  </a:lnTo>
                  <a:lnTo>
                    <a:pt x="1636053" y="7010"/>
                  </a:lnTo>
                  <a:lnTo>
                    <a:pt x="1632919" y="4451"/>
                  </a:lnTo>
                  <a:lnTo>
                    <a:pt x="1629414" y="2427"/>
                  </a:lnTo>
                  <a:lnTo>
                    <a:pt x="1625630" y="992"/>
                  </a:lnTo>
                  <a:lnTo>
                    <a:pt x="1621665" y="183"/>
                  </a:lnTo>
                  <a:lnTo>
                    <a:pt x="1618634" y="0"/>
                  </a:lnTo>
                  <a:lnTo>
                    <a:pt x="25146" y="0"/>
                  </a:lnTo>
                  <a:lnTo>
                    <a:pt x="28177" y="183"/>
                  </a:lnTo>
                  <a:lnTo>
                    <a:pt x="24133" y="20"/>
                  </a:lnTo>
                  <a:lnTo>
                    <a:pt x="20116" y="508"/>
                  </a:lnTo>
                  <a:lnTo>
                    <a:pt x="16229" y="1634"/>
                  </a:lnTo>
                  <a:lnTo>
                    <a:pt x="12573" y="3368"/>
                  </a:lnTo>
                  <a:lnTo>
                    <a:pt x="9242" y="5667"/>
                  </a:lnTo>
                  <a:lnTo>
                    <a:pt x="6323" y="8471"/>
                  </a:lnTo>
                  <a:lnTo>
                    <a:pt x="3892" y="11706"/>
                  </a:lnTo>
                  <a:lnTo>
                    <a:pt x="2012" y="15289"/>
                  </a:lnTo>
                  <a:lnTo>
                    <a:pt x="730" y="19128"/>
                  </a:lnTo>
                  <a:lnTo>
                    <a:pt x="81" y="23122"/>
                  </a:lnTo>
                  <a:lnTo>
                    <a:pt x="0" y="25146"/>
                  </a:lnTo>
                  <a:lnTo>
                    <a:pt x="0" y="158686"/>
                  </a:lnTo>
                  <a:lnTo>
                    <a:pt x="81" y="156663"/>
                  </a:lnTo>
                  <a:lnTo>
                    <a:pt x="81" y="160709"/>
                  </a:lnTo>
                  <a:lnTo>
                    <a:pt x="730" y="164704"/>
                  </a:lnTo>
                  <a:lnTo>
                    <a:pt x="2012" y="168542"/>
                  </a:lnTo>
                  <a:lnTo>
                    <a:pt x="3892" y="172126"/>
                  </a:lnTo>
                  <a:lnTo>
                    <a:pt x="6323" y="175361"/>
                  </a:lnTo>
                  <a:lnTo>
                    <a:pt x="9242" y="178164"/>
                  </a:lnTo>
                  <a:lnTo>
                    <a:pt x="12573" y="180463"/>
                  </a:lnTo>
                  <a:lnTo>
                    <a:pt x="16229" y="182198"/>
                  </a:lnTo>
                  <a:lnTo>
                    <a:pt x="20116" y="183324"/>
                  </a:lnTo>
                  <a:lnTo>
                    <a:pt x="24133" y="1838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1"/>
            <p:cNvSpPr/>
            <p:nvPr/>
          </p:nvSpPr>
          <p:spPr>
            <a:xfrm>
              <a:off x="4352088" y="667991"/>
              <a:ext cx="1559960" cy="1311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 Black"/>
                  <a:cs typeface="Arial Black"/>
                </a:rPr>
                <a:t>Unsaturated LysoPC</a:t>
              </a:r>
            </a:p>
          </p:txBody>
        </p:sp>
        <p:sp>
          <p:nvSpPr>
            <p:cNvPr id="92" name="pg92"/>
            <p:cNvSpPr/>
            <p:nvPr/>
          </p:nvSpPr>
          <p:spPr>
            <a:xfrm>
              <a:off x="4083404" y="1457833"/>
              <a:ext cx="1286754" cy="183832"/>
            </a:xfrm>
            <a:custGeom>
              <a:avLst/>
              <a:pathLst>
                <a:path w="1286754" h="183832">
                  <a:moveTo>
                    <a:pt x="25146" y="183832"/>
                  </a:moveTo>
                  <a:lnTo>
                    <a:pt x="1261608" y="183832"/>
                  </a:lnTo>
                  <a:lnTo>
                    <a:pt x="1260595" y="183812"/>
                  </a:lnTo>
                  <a:lnTo>
                    <a:pt x="1264639" y="183649"/>
                  </a:lnTo>
                  <a:lnTo>
                    <a:pt x="1268604" y="182839"/>
                  </a:lnTo>
                  <a:lnTo>
                    <a:pt x="1272388" y="181404"/>
                  </a:lnTo>
                  <a:lnTo>
                    <a:pt x="1275892" y="179381"/>
                  </a:lnTo>
                  <a:lnTo>
                    <a:pt x="1279027" y="176821"/>
                  </a:lnTo>
                  <a:lnTo>
                    <a:pt x="1281711" y="173792"/>
                  </a:lnTo>
                  <a:lnTo>
                    <a:pt x="1283874" y="170372"/>
                  </a:lnTo>
                  <a:lnTo>
                    <a:pt x="1285460" y="166649"/>
                  </a:lnTo>
                  <a:lnTo>
                    <a:pt x="1286428" y="162720"/>
                  </a:lnTo>
                  <a:lnTo>
                    <a:pt x="1286754" y="158686"/>
                  </a:lnTo>
                  <a:lnTo>
                    <a:pt x="1286754" y="25145"/>
                  </a:lnTo>
                  <a:lnTo>
                    <a:pt x="1286428" y="21112"/>
                  </a:lnTo>
                  <a:lnTo>
                    <a:pt x="1285460" y="17183"/>
                  </a:lnTo>
                  <a:lnTo>
                    <a:pt x="1283874" y="13460"/>
                  </a:lnTo>
                  <a:lnTo>
                    <a:pt x="1281711" y="10039"/>
                  </a:lnTo>
                  <a:lnTo>
                    <a:pt x="1279027" y="7010"/>
                  </a:lnTo>
                  <a:lnTo>
                    <a:pt x="1275892" y="4451"/>
                  </a:lnTo>
                  <a:lnTo>
                    <a:pt x="1272388" y="2427"/>
                  </a:lnTo>
                  <a:lnTo>
                    <a:pt x="1268604" y="992"/>
                  </a:lnTo>
                  <a:lnTo>
                    <a:pt x="1264639" y="183"/>
                  </a:lnTo>
                  <a:lnTo>
                    <a:pt x="1261608" y="0"/>
                  </a:lnTo>
                  <a:lnTo>
                    <a:pt x="25146" y="0"/>
                  </a:lnTo>
                  <a:lnTo>
                    <a:pt x="28177" y="183"/>
                  </a:lnTo>
                  <a:lnTo>
                    <a:pt x="24133" y="20"/>
                  </a:lnTo>
                  <a:lnTo>
                    <a:pt x="20116" y="508"/>
                  </a:lnTo>
                  <a:lnTo>
                    <a:pt x="16229" y="1634"/>
                  </a:lnTo>
                  <a:lnTo>
                    <a:pt x="12573" y="3368"/>
                  </a:lnTo>
                  <a:lnTo>
                    <a:pt x="9242" y="5667"/>
                  </a:lnTo>
                  <a:lnTo>
                    <a:pt x="6323" y="8471"/>
                  </a:lnTo>
                  <a:lnTo>
                    <a:pt x="3892" y="11706"/>
                  </a:lnTo>
                  <a:lnTo>
                    <a:pt x="2012" y="15289"/>
                  </a:lnTo>
                  <a:lnTo>
                    <a:pt x="730" y="19128"/>
                  </a:lnTo>
                  <a:lnTo>
                    <a:pt x="81" y="23122"/>
                  </a:lnTo>
                  <a:lnTo>
                    <a:pt x="0" y="25145"/>
                  </a:lnTo>
                  <a:lnTo>
                    <a:pt x="0" y="158686"/>
                  </a:lnTo>
                  <a:lnTo>
                    <a:pt x="81" y="156663"/>
                  </a:lnTo>
                  <a:lnTo>
                    <a:pt x="81" y="160709"/>
                  </a:lnTo>
                  <a:lnTo>
                    <a:pt x="730" y="164704"/>
                  </a:lnTo>
                  <a:lnTo>
                    <a:pt x="2012" y="168542"/>
                  </a:lnTo>
                  <a:lnTo>
                    <a:pt x="3892" y="172126"/>
                  </a:lnTo>
                  <a:lnTo>
                    <a:pt x="6323" y="175361"/>
                  </a:lnTo>
                  <a:lnTo>
                    <a:pt x="9242" y="178164"/>
                  </a:lnTo>
                  <a:lnTo>
                    <a:pt x="12573" y="180463"/>
                  </a:lnTo>
                  <a:lnTo>
                    <a:pt x="16229" y="182198"/>
                  </a:lnTo>
                  <a:lnTo>
                    <a:pt x="20116" y="183324"/>
                  </a:lnTo>
                  <a:lnTo>
                    <a:pt x="24133" y="1838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tx93"/>
            <p:cNvSpPr/>
            <p:nvPr/>
          </p:nvSpPr>
          <p:spPr>
            <a:xfrm>
              <a:off x="4125314" y="1496171"/>
              <a:ext cx="1202934" cy="1035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 Black"/>
                  <a:cs typeface="Arial Black"/>
                </a:rPr>
                <a:t>Unsaturated PC</a:t>
              </a:r>
            </a:p>
          </p:txBody>
        </p:sp>
        <p:sp>
          <p:nvSpPr>
            <p:cNvPr id="94" name="pl94"/>
            <p:cNvSpPr/>
            <p:nvPr/>
          </p:nvSpPr>
          <p:spPr>
            <a:xfrm>
              <a:off x="4965016" y="3446078"/>
              <a:ext cx="185970" cy="42231"/>
            </a:xfrm>
            <a:custGeom>
              <a:avLst/>
              <a:pathLst>
                <a:path w="185970" h="42231">
                  <a:moveTo>
                    <a:pt x="0" y="42231"/>
                  </a:moveTo>
                  <a:lnTo>
                    <a:pt x="18597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3505586" y="3488309"/>
              <a:ext cx="2109333" cy="183832"/>
            </a:xfrm>
            <a:custGeom>
              <a:avLst/>
              <a:pathLst>
                <a:path w="2109333" h="183832">
                  <a:moveTo>
                    <a:pt x="25145" y="183832"/>
                  </a:moveTo>
                  <a:lnTo>
                    <a:pt x="2084187" y="183832"/>
                  </a:lnTo>
                  <a:lnTo>
                    <a:pt x="2083175" y="183812"/>
                  </a:lnTo>
                  <a:lnTo>
                    <a:pt x="2087218" y="183649"/>
                  </a:lnTo>
                  <a:lnTo>
                    <a:pt x="2091183" y="182839"/>
                  </a:lnTo>
                  <a:lnTo>
                    <a:pt x="2094967" y="181404"/>
                  </a:lnTo>
                  <a:lnTo>
                    <a:pt x="2098472" y="179381"/>
                  </a:lnTo>
                  <a:lnTo>
                    <a:pt x="2101606" y="176821"/>
                  </a:lnTo>
                  <a:lnTo>
                    <a:pt x="2104290" y="173792"/>
                  </a:lnTo>
                  <a:lnTo>
                    <a:pt x="2106453" y="170372"/>
                  </a:lnTo>
                  <a:lnTo>
                    <a:pt x="2108039" y="166649"/>
                  </a:lnTo>
                  <a:lnTo>
                    <a:pt x="2109007" y="162720"/>
                  </a:lnTo>
                  <a:lnTo>
                    <a:pt x="2109333" y="158686"/>
                  </a:lnTo>
                  <a:lnTo>
                    <a:pt x="2109333" y="25145"/>
                  </a:lnTo>
                  <a:lnTo>
                    <a:pt x="2109007" y="21112"/>
                  </a:lnTo>
                  <a:lnTo>
                    <a:pt x="2108039" y="17183"/>
                  </a:lnTo>
                  <a:lnTo>
                    <a:pt x="2106453" y="13460"/>
                  </a:lnTo>
                  <a:lnTo>
                    <a:pt x="2104290" y="10039"/>
                  </a:lnTo>
                  <a:lnTo>
                    <a:pt x="2101606" y="7010"/>
                  </a:lnTo>
                  <a:lnTo>
                    <a:pt x="2098472" y="4451"/>
                  </a:lnTo>
                  <a:lnTo>
                    <a:pt x="2094967" y="2427"/>
                  </a:lnTo>
                  <a:lnTo>
                    <a:pt x="2091183" y="992"/>
                  </a:lnTo>
                  <a:lnTo>
                    <a:pt x="2087218" y="183"/>
                  </a:lnTo>
                  <a:lnTo>
                    <a:pt x="2084187" y="0"/>
                  </a:lnTo>
                  <a:lnTo>
                    <a:pt x="25145" y="0"/>
                  </a:lnTo>
                  <a:lnTo>
                    <a:pt x="28177" y="183"/>
                  </a:lnTo>
                  <a:lnTo>
                    <a:pt x="24133" y="20"/>
                  </a:lnTo>
                  <a:lnTo>
                    <a:pt x="20116" y="508"/>
                  </a:lnTo>
                  <a:lnTo>
                    <a:pt x="16229" y="1634"/>
                  </a:lnTo>
                  <a:lnTo>
                    <a:pt x="12573" y="3368"/>
                  </a:lnTo>
                  <a:lnTo>
                    <a:pt x="9242" y="5667"/>
                  </a:lnTo>
                  <a:lnTo>
                    <a:pt x="6323" y="8471"/>
                  </a:lnTo>
                  <a:lnTo>
                    <a:pt x="3892" y="11706"/>
                  </a:lnTo>
                  <a:lnTo>
                    <a:pt x="2012" y="15289"/>
                  </a:lnTo>
                  <a:lnTo>
                    <a:pt x="730" y="19128"/>
                  </a:lnTo>
                  <a:lnTo>
                    <a:pt x="81" y="23122"/>
                  </a:lnTo>
                  <a:lnTo>
                    <a:pt x="0" y="25145"/>
                  </a:lnTo>
                  <a:lnTo>
                    <a:pt x="0" y="158686"/>
                  </a:lnTo>
                  <a:lnTo>
                    <a:pt x="81" y="156663"/>
                  </a:lnTo>
                  <a:lnTo>
                    <a:pt x="81" y="160709"/>
                  </a:lnTo>
                  <a:lnTo>
                    <a:pt x="730" y="164704"/>
                  </a:lnTo>
                  <a:lnTo>
                    <a:pt x="2012" y="168542"/>
                  </a:lnTo>
                  <a:lnTo>
                    <a:pt x="3892" y="172126"/>
                  </a:lnTo>
                  <a:lnTo>
                    <a:pt x="6323" y="175361"/>
                  </a:lnTo>
                  <a:lnTo>
                    <a:pt x="9242" y="178164"/>
                  </a:lnTo>
                  <a:lnTo>
                    <a:pt x="12573" y="180463"/>
                  </a:lnTo>
                  <a:lnTo>
                    <a:pt x="16229" y="182198"/>
                  </a:lnTo>
                  <a:lnTo>
                    <a:pt x="20116" y="183324"/>
                  </a:lnTo>
                  <a:lnTo>
                    <a:pt x="24133" y="1838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tx96"/>
            <p:cNvSpPr/>
            <p:nvPr/>
          </p:nvSpPr>
          <p:spPr>
            <a:xfrm>
              <a:off x="3547496" y="3500850"/>
              <a:ext cx="2025513" cy="129381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 Black"/>
                  <a:cs typeface="Arial Black"/>
                </a:rPr>
                <a:t>Unsaturated Plasmenyl-PE</a:t>
              </a:r>
            </a:p>
          </p:txBody>
        </p:sp>
        <p:sp>
          <p:nvSpPr>
            <p:cNvPr id="97" name="pl97"/>
            <p:cNvSpPr/>
            <p:nvPr/>
          </p:nvSpPr>
          <p:spPr>
            <a:xfrm>
              <a:off x="5311802" y="3327963"/>
              <a:ext cx="38671" cy="99565"/>
            </a:xfrm>
            <a:custGeom>
              <a:avLst/>
              <a:pathLst>
                <a:path w="38671" h="99565">
                  <a:moveTo>
                    <a:pt x="0" y="0"/>
                  </a:moveTo>
                  <a:lnTo>
                    <a:pt x="38671" y="99565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4636613" y="3144130"/>
              <a:ext cx="1278978" cy="183832"/>
            </a:xfrm>
            <a:custGeom>
              <a:avLst/>
              <a:pathLst>
                <a:path w="1278978" h="183832">
                  <a:moveTo>
                    <a:pt x="25145" y="183832"/>
                  </a:moveTo>
                  <a:lnTo>
                    <a:pt x="1253832" y="183832"/>
                  </a:lnTo>
                  <a:lnTo>
                    <a:pt x="1252819" y="183812"/>
                  </a:lnTo>
                  <a:lnTo>
                    <a:pt x="1256863" y="183649"/>
                  </a:lnTo>
                  <a:lnTo>
                    <a:pt x="1260828" y="182839"/>
                  </a:lnTo>
                  <a:lnTo>
                    <a:pt x="1264611" y="181404"/>
                  </a:lnTo>
                  <a:lnTo>
                    <a:pt x="1268116" y="179381"/>
                  </a:lnTo>
                  <a:lnTo>
                    <a:pt x="1271251" y="176821"/>
                  </a:lnTo>
                  <a:lnTo>
                    <a:pt x="1273934" y="173792"/>
                  </a:lnTo>
                  <a:lnTo>
                    <a:pt x="1276097" y="170372"/>
                  </a:lnTo>
                  <a:lnTo>
                    <a:pt x="1277683" y="166649"/>
                  </a:lnTo>
                  <a:lnTo>
                    <a:pt x="1278652" y="162720"/>
                  </a:lnTo>
                  <a:lnTo>
                    <a:pt x="1278978" y="158686"/>
                  </a:lnTo>
                  <a:lnTo>
                    <a:pt x="1278978" y="25146"/>
                  </a:lnTo>
                  <a:lnTo>
                    <a:pt x="1278652" y="21112"/>
                  </a:lnTo>
                  <a:lnTo>
                    <a:pt x="1277683" y="17183"/>
                  </a:lnTo>
                  <a:lnTo>
                    <a:pt x="1276097" y="13460"/>
                  </a:lnTo>
                  <a:lnTo>
                    <a:pt x="1273934" y="10039"/>
                  </a:lnTo>
                  <a:lnTo>
                    <a:pt x="1271251" y="7010"/>
                  </a:lnTo>
                  <a:lnTo>
                    <a:pt x="1268116" y="4451"/>
                  </a:lnTo>
                  <a:lnTo>
                    <a:pt x="1264611" y="2427"/>
                  </a:lnTo>
                  <a:lnTo>
                    <a:pt x="1260828" y="992"/>
                  </a:lnTo>
                  <a:lnTo>
                    <a:pt x="1256863" y="183"/>
                  </a:lnTo>
                  <a:lnTo>
                    <a:pt x="1253832" y="0"/>
                  </a:lnTo>
                  <a:lnTo>
                    <a:pt x="25145" y="0"/>
                  </a:lnTo>
                  <a:lnTo>
                    <a:pt x="28177" y="183"/>
                  </a:lnTo>
                  <a:lnTo>
                    <a:pt x="24133" y="20"/>
                  </a:lnTo>
                  <a:lnTo>
                    <a:pt x="20116" y="508"/>
                  </a:lnTo>
                  <a:lnTo>
                    <a:pt x="16229" y="1634"/>
                  </a:lnTo>
                  <a:lnTo>
                    <a:pt x="12572" y="3368"/>
                  </a:lnTo>
                  <a:lnTo>
                    <a:pt x="9242" y="5667"/>
                  </a:lnTo>
                  <a:lnTo>
                    <a:pt x="6323" y="8471"/>
                  </a:lnTo>
                  <a:lnTo>
                    <a:pt x="3892" y="11706"/>
                  </a:lnTo>
                  <a:lnTo>
                    <a:pt x="2012" y="15289"/>
                  </a:lnTo>
                  <a:lnTo>
                    <a:pt x="730" y="19128"/>
                  </a:lnTo>
                  <a:lnTo>
                    <a:pt x="81" y="23122"/>
                  </a:lnTo>
                  <a:lnTo>
                    <a:pt x="0" y="25146"/>
                  </a:lnTo>
                  <a:lnTo>
                    <a:pt x="0" y="158686"/>
                  </a:lnTo>
                  <a:lnTo>
                    <a:pt x="81" y="156663"/>
                  </a:lnTo>
                  <a:lnTo>
                    <a:pt x="81" y="160709"/>
                  </a:lnTo>
                  <a:lnTo>
                    <a:pt x="730" y="164704"/>
                  </a:lnTo>
                  <a:lnTo>
                    <a:pt x="2012" y="168542"/>
                  </a:lnTo>
                  <a:lnTo>
                    <a:pt x="3892" y="172126"/>
                  </a:lnTo>
                  <a:lnTo>
                    <a:pt x="6323" y="175361"/>
                  </a:lnTo>
                  <a:lnTo>
                    <a:pt x="9242" y="178164"/>
                  </a:lnTo>
                  <a:lnTo>
                    <a:pt x="12572" y="180463"/>
                  </a:lnTo>
                  <a:lnTo>
                    <a:pt x="16229" y="182198"/>
                  </a:lnTo>
                  <a:lnTo>
                    <a:pt x="20116" y="183324"/>
                  </a:lnTo>
                  <a:lnTo>
                    <a:pt x="24133" y="1838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>
              <a:off x="4678523" y="3184254"/>
              <a:ext cx="1195158" cy="1017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 Black"/>
                  <a:cs typeface="Arial Black"/>
                </a:rPr>
                <a:t>Unsaturated PE</a:t>
              </a:r>
            </a:p>
          </p:txBody>
        </p:sp>
        <p:sp>
          <p:nvSpPr>
            <p:cNvPr id="100" name="pg100"/>
            <p:cNvSpPr/>
            <p:nvPr/>
          </p:nvSpPr>
          <p:spPr>
            <a:xfrm>
              <a:off x="5057391" y="2855663"/>
              <a:ext cx="1232456" cy="183832"/>
            </a:xfrm>
            <a:custGeom>
              <a:avLst/>
              <a:pathLst>
                <a:path w="1232456" h="183832">
                  <a:moveTo>
                    <a:pt x="25146" y="183832"/>
                  </a:moveTo>
                  <a:lnTo>
                    <a:pt x="1207310" y="183832"/>
                  </a:lnTo>
                  <a:lnTo>
                    <a:pt x="1206298" y="183812"/>
                  </a:lnTo>
                  <a:lnTo>
                    <a:pt x="1210341" y="183649"/>
                  </a:lnTo>
                  <a:lnTo>
                    <a:pt x="1214306" y="182839"/>
                  </a:lnTo>
                  <a:lnTo>
                    <a:pt x="1218090" y="181404"/>
                  </a:lnTo>
                  <a:lnTo>
                    <a:pt x="1221595" y="179381"/>
                  </a:lnTo>
                  <a:lnTo>
                    <a:pt x="1224730" y="176821"/>
                  </a:lnTo>
                  <a:lnTo>
                    <a:pt x="1227413" y="173792"/>
                  </a:lnTo>
                  <a:lnTo>
                    <a:pt x="1229576" y="170372"/>
                  </a:lnTo>
                  <a:lnTo>
                    <a:pt x="1231162" y="166649"/>
                  </a:lnTo>
                  <a:lnTo>
                    <a:pt x="1232131" y="162720"/>
                  </a:lnTo>
                  <a:lnTo>
                    <a:pt x="1232456" y="158686"/>
                  </a:lnTo>
                  <a:lnTo>
                    <a:pt x="1232456" y="25145"/>
                  </a:lnTo>
                  <a:lnTo>
                    <a:pt x="1232131" y="21112"/>
                  </a:lnTo>
                  <a:lnTo>
                    <a:pt x="1231162" y="17183"/>
                  </a:lnTo>
                  <a:lnTo>
                    <a:pt x="1229576" y="13460"/>
                  </a:lnTo>
                  <a:lnTo>
                    <a:pt x="1227413" y="10039"/>
                  </a:lnTo>
                  <a:lnTo>
                    <a:pt x="1224730" y="7010"/>
                  </a:lnTo>
                  <a:lnTo>
                    <a:pt x="1221595" y="4451"/>
                  </a:lnTo>
                  <a:lnTo>
                    <a:pt x="1218090" y="2427"/>
                  </a:lnTo>
                  <a:lnTo>
                    <a:pt x="1214306" y="992"/>
                  </a:lnTo>
                  <a:lnTo>
                    <a:pt x="1210341" y="183"/>
                  </a:lnTo>
                  <a:lnTo>
                    <a:pt x="1207310" y="0"/>
                  </a:lnTo>
                  <a:lnTo>
                    <a:pt x="25146" y="0"/>
                  </a:lnTo>
                  <a:lnTo>
                    <a:pt x="28177" y="183"/>
                  </a:lnTo>
                  <a:lnTo>
                    <a:pt x="24133" y="20"/>
                  </a:lnTo>
                  <a:lnTo>
                    <a:pt x="20116" y="508"/>
                  </a:lnTo>
                  <a:lnTo>
                    <a:pt x="16229" y="1634"/>
                  </a:lnTo>
                  <a:lnTo>
                    <a:pt x="12573" y="3368"/>
                  </a:lnTo>
                  <a:lnTo>
                    <a:pt x="9242" y="5667"/>
                  </a:lnTo>
                  <a:lnTo>
                    <a:pt x="6323" y="8471"/>
                  </a:lnTo>
                  <a:lnTo>
                    <a:pt x="3892" y="11706"/>
                  </a:lnTo>
                  <a:lnTo>
                    <a:pt x="2012" y="15289"/>
                  </a:lnTo>
                  <a:lnTo>
                    <a:pt x="730" y="19128"/>
                  </a:lnTo>
                  <a:lnTo>
                    <a:pt x="81" y="23122"/>
                  </a:lnTo>
                  <a:lnTo>
                    <a:pt x="0" y="25145"/>
                  </a:lnTo>
                  <a:lnTo>
                    <a:pt x="0" y="158686"/>
                  </a:lnTo>
                  <a:lnTo>
                    <a:pt x="81" y="156663"/>
                  </a:lnTo>
                  <a:lnTo>
                    <a:pt x="81" y="160709"/>
                  </a:lnTo>
                  <a:lnTo>
                    <a:pt x="730" y="164704"/>
                  </a:lnTo>
                  <a:lnTo>
                    <a:pt x="2012" y="168542"/>
                  </a:lnTo>
                  <a:lnTo>
                    <a:pt x="3892" y="172126"/>
                  </a:lnTo>
                  <a:lnTo>
                    <a:pt x="6323" y="175361"/>
                  </a:lnTo>
                  <a:lnTo>
                    <a:pt x="9242" y="178164"/>
                  </a:lnTo>
                  <a:lnTo>
                    <a:pt x="12573" y="180463"/>
                  </a:lnTo>
                  <a:lnTo>
                    <a:pt x="16229" y="182198"/>
                  </a:lnTo>
                  <a:lnTo>
                    <a:pt x="20116" y="183324"/>
                  </a:lnTo>
                  <a:lnTo>
                    <a:pt x="24133" y="1838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tx101"/>
            <p:cNvSpPr/>
            <p:nvPr/>
          </p:nvSpPr>
          <p:spPr>
            <a:xfrm>
              <a:off x="5099301" y="2895787"/>
              <a:ext cx="1148636" cy="1017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 Black"/>
                  <a:cs typeface="Arial Black"/>
                </a:rPr>
                <a:t>Unsaturated PI</a:t>
              </a:r>
            </a:p>
          </p:txBody>
        </p:sp>
        <p:sp>
          <p:nvSpPr>
            <p:cNvPr id="102" name="pl102"/>
            <p:cNvSpPr/>
            <p:nvPr/>
          </p:nvSpPr>
          <p:spPr>
            <a:xfrm>
              <a:off x="5749450" y="536873"/>
              <a:ext cx="159787" cy="13962"/>
            </a:xfrm>
            <a:custGeom>
              <a:avLst/>
              <a:pathLst>
                <a:path w="159787" h="13962">
                  <a:moveTo>
                    <a:pt x="159787" y="0"/>
                  </a:moveTo>
                  <a:lnTo>
                    <a:pt x="0" y="13962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5909238" y="388401"/>
              <a:ext cx="1294462" cy="183832"/>
            </a:xfrm>
            <a:custGeom>
              <a:avLst/>
              <a:pathLst>
                <a:path w="1294462" h="183832">
                  <a:moveTo>
                    <a:pt x="25145" y="183832"/>
                  </a:moveTo>
                  <a:lnTo>
                    <a:pt x="1269316" y="183832"/>
                  </a:lnTo>
                  <a:lnTo>
                    <a:pt x="1268303" y="183812"/>
                  </a:lnTo>
                  <a:lnTo>
                    <a:pt x="1272347" y="183649"/>
                  </a:lnTo>
                  <a:lnTo>
                    <a:pt x="1276312" y="182839"/>
                  </a:lnTo>
                  <a:lnTo>
                    <a:pt x="1280096" y="181404"/>
                  </a:lnTo>
                  <a:lnTo>
                    <a:pt x="1283600" y="179381"/>
                  </a:lnTo>
                  <a:lnTo>
                    <a:pt x="1286735" y="176821"/>
                  </a:lnTo>
                  <a:lnTo>
                    <a:pt x="1289419" y="173792"/>
                  </a:lnTo>
                  <a:lnTo>
                    <a:pt x="1291582" y="170372"/>
                  </a:lnTo>
                  <a:lnTo>
                    <a:pt x="1293168" y="166649"/>
                  </a:lnTo>
                  <a:lnTo>
                    <a:pt x="1294136" y="162720"/>
                  </a:lnTo>
                  <a:lnTo>
                    <a:pt x="1294462" y="158686"/>
                  </a:lnTo>
                  <a:lnTo>
                    <a:pt x="1294462" y="25146"/>
                  </a:lnTo>
                  <a:lnTo>
                    <a:pt x="1294136" y="21112"/>
                  </a:lnTo>
                  <a:lnTo>
                    <a:pt x="1293168" y="17183"/>
                  </a:lnTo>
                  <a:lnTo>
                    <a:pt x="1291582" y="13460"/>
                  </a:lnTo>
                  <a:lnTo>
                    <a:pt x="1289419" y="10039"/>
                  </a:lnTo>
                  <a:lnTo>
                    <a:pt x="1286735" y="7010"/>
                  </a:lnTo>
                  <a:lnTo>
                    <a:pt x="1283600" y="4451"/>
                  </a:lnTo>
                  <a:lnTo>
                    <a:pt x="1280096" y="2427"/>
                  </a:lnTo>
                  <a:lnTo>
                    <a:pt x="1276312" y="992"/>
                  </a:lnTo>
                  <a:lnTo>
                    <a:pt x="1272347" y="183"/>
                  </a:lnTo>
                  <a:lnTo>
                    <a:pt x="1269316" y="0"/>
                  </a:lnTo>
                  <a:lnTo>
                    <a:pt x="25145" y="0"/>
                  </a:lnTo>
                  <a:lnTo>
                    <a:pt x="28177" y="183"/>
                  </a:lnTo>
                  <a:lnTo>
                    <a:pt x="24133" y="20"/>
                  </a:lnTo>
                  <a:lnTo>
                    <a:pt x="20116" y="508"/>
                  </a:lnTo>
                  <a:lnTo>
                    <a:pt x="16229" y="1634"/>
                  </a:lnTo>
                  <a:lnTo>
                    <a:pt x="12573" y="3368"/>
                  </a:lnTo>
                  <a:lnTo>
                    <a:pt x="9242" y="5667"/>
                  </a:lnTo>
                  <a:lnTo>
                    <a:pt x="6323" y="8471"/>
                  </a:lnTo>
                  <a:lnTo>
                    <a:pt x="3892" y="11706"/>
                  </a:lnTo>
                  <a:lnTo>
                    <a:pt x="2012" y="15289"/>
                  </a:lnTo>
                  <a:lnTo>
                    <a:pt x="730" y="19128"/>
                  </a:lnTo>
                  <a:lnTo>
                    <a:pt x="81" y="23122"/>
                  </a:lnTo>
                  <a:lnTo>
                    <a:pt x="0" y="25146"/>
                  </a:lnTo>
                  <a:lnTo>
                    <a:pt x="0" y="158686"/>
                  </a:lnTo>
                  <a:lnTo>
                    <a:pt x="81" y="156663"/>
                  </a:lnTo>
                  <a:lnTo>
                    <a:pt x="81" y="160709"/>
                  </a:lnTo>
                  <a:lnTo>
                    <a:pt x="730" y="164704"/>
                  </a:lnTo>
                  <a:lnTo>
                    <a:pt x="2012" y="168542"/>
                  </a:lnTo>
                  <a:lnTo>
                    <a:pt x="3892" y="172126"/>
                  </a:lnTo>
                  <a:lnTo>
                    <a:pt x="6323" y="175361"/>
                  </a:lnTo>
                  <a:lnTo>
                    <a:pt x="9242" y="178164"/>
                  </a:lnTo>
                  <a:lnTo>
                    <a:pt x="12573" y="180463"/>
                  </a:lnTo>
                  <a:lnTo>
                    <a:pt x="16229" y="182198"/>
                  </a:lnTo>
                  <a:lnTo>
                    <a:pt x="20116" y="183324"/>
                  </a:lnTo>
                  <a:lnTo>
                    <a:pt x="24133" y="1838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4"/>
            <p:cNvSpPr/>
            <p:nvPr/>
          </p:nvSpPr>
          <p:spPr>
            <a:xfrm>
              <a:off x="5951148" y="426740"/>
              <a:ext cx="1210642" cy="1035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 Black"/>
                  <a:cs typeface="Arial Black"/>
                </a:rPr>
                <a:t>Unsaturated TG</a:t>
              </a:r>
            </a:p>
          </p:txBody>
        </p:sp>
        <p:sp>
          <p:nvSpPr>
            <p:cNvPr id="105" name="pg105"/>
            <p:cNvSpPr/>
            <p:nvPr/>
          </p:nvSpPr>
          <p:spPr>
            <a:xfrm>
              <a:off x="5143272" y="2078240"/>
              <a:ext cx="1100464" cy="183832"/>
            </a:xfrm>
            <a:custGeom>
              <a:avLst/>
              <a:pathLst>
                <a:path w="1100464" h="183832">
                  <a:moveTo>
                    <a:pt x="25146" y="183832"/>
                  </a:moveTo>
                  <a:lnTo>
                    <a:pt x="1075318" y="183832"/>
                  </a:lnTo>
                  <a:lnTo>
                    <a:pt x="1074306" y="183812"/>
                  </a:lnTo>
                  <a:lnTo>
                    <a:pt x="1078349" y="183649"/>
                  </a:lnTo>
                  <a:lnTo>
                    <a:pt x="1082314" y="182839"/>
                  </a:lnTo>
                  <a:lnTo>
                    <a:pt x="1086098" y="181404"/>
                  </a:lnTo>
                  <a:lnTo>
                    <a:pt x="1089603" y="179381"/>
                  </a:lnTo>
                  <a:lnTo>
                    <a:pt x="1092738" y="176821"/>
                  </a:lnTo>
                  <a:lnTo>
                    <a:pt x="1095421" y="173792"/>
                  </a:lnTo>
                  <a:lnTo>
                    <a:pt x="1097584" y="170372"/>
                  </a:lnTo>
                  <a:lnTo>
                    <a:pt x="1099170" y="166649"/>
                  </a:lnTo>
                  <a:lnTo>
                    <a:pt x="1100139" y="162720"/>
                  </a:lnTo>
                  <a:lnTo>
                    <a:pt x="1100464" y="158686"/>
                  </a:lnTo>
                  <a:lnTo>
                    <a:pt x="1100464" y="25146"/>
                  </a:lnTo>
                  <a:lnTo>
                    <a:pt x="1100139" y="21112"/>
                  </a:lnTo>
                  <a:lnTo>
                    <a:pt x="1099170" y="17183"/>
                  </a:lnTo>
                  <a:lnTo>
                    <a:pt x="1097584" y="13460"/>
                  </a:lnTo>
                  <a:lnTo>
                    <a:pt x="1095421" y="10039"/>
                  </a:lnTo>
                  <a:lnTo>
                    <a:pt x="1092738" y="7010"/>
                  </a:lnTo>
                  <a:lnTo>
                    <a:pt x="1089603" y="4451"/>
                  </a:lnTo>
                  <a:lnTo>
                    <a:pt x="1086098" y="2427"/>
                  </a:lnTo>
                  <a:lnTo>
                    <a:pt x="1082314" y="992"/>
                  </a:lnTo>
                  <a:lnTo>
                    <a:pt x="1078349" y="183"/>
                  </a:lnTo>
                  <a:lnTo>
                    <a:pt x="1075318" y="0"/>
                  </a:lnTo>
                  <a:lnTo>
                    <a:pt x="25146" y="0"/>
                  </a:lnTo>
                  <a:lnTo>
                    <a:pt x="28177" y="183"/>
                  </a:lnTo>
                  <a:lnTo>
                    <a:pt x="24133" y="20"/>
                  </a:lnTo>
                  <a:lnTo>
                    <a:pt x="20116" y="508"/>
                  </a:lnTo>
                  <a:lnTo>
                    <a:pt x="16229" y="1634"/>
                  </a:lnTo>
                  <a:lnTo>
                    <a:pt x="12572" y="3368"/>
                  </a:lnTo>
                  <a:lnTo>
                    <a:pt x="9242" y="5667"/>
                  </a:lnTo>
                  <a:lnTo>
                    <a:pt x="6323" y="8471"/>
                  </a:lnTo>
                  <a:lnTo>
                    <a:pt x="3892" y="11706"/>
                  </a:lnTo>
                  <a:lnTo>
                    <a:pt x="2012" y="15289"/>
                  </a:lnTo>
                  <a:lnTo>
                    <a:pt x="730" y="19128"/>
                  </a:lnTo>
                  <a:lnTo>
                    <a:pt x="81" y="23122"/>
                  </a:lnTo>
                  <a:lnTo>
                    <a:pt x="0" y="25146"/>
                  </a:lnTo>
                  <a:lnTo>
                    <a:pt x="0" y="158686"/>
                  </a:lnTo>
                  <a:lnTo>
                    <a:pt x="81" y="156663"/>
                  </a:lnTo>
                  <a:lnTo>
                    <a:pt x="81" y="160709"/>
                  </a:lnTo>
                  <a:lnTo>
                    <a:pt x="730" y="164704"/>
                  </a:lnTo>
                  <a:lnTo>
                    <a:pt x="2012" y="168542"/>
                  </a:lnTo>
                  <a:lnTo>
                    <a:pt x="3892" y="172126"/>
                  </a:lnTo>
                  <a:lnTo>
                    <a:pt x="6323" y="175361"/>
                  </a:lnTo>
                  <a:lnTo>
                    <a:pt x="9242" y="178164"/>
                  </a:lnTo>
                  <a:lnTo>
                    <a:pt x="12572" y="180463"/>
                  </a:lnTo>
                  <a:lnTo>
                    <a:pt x="16229" y="182198"/>
                  </a:lnTo>
                  <a:lnTo>
                    <a:pt x="20116" y="183324"/>
                  </a:lnTo>
                  <a:lnTo>
                    <a:pt x="24133" y="1838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tx106"/>
            <p:cNvSpPr/>
            <p:nvPr/>
          </p:nvSpPr>
          <p:spPr>
            <a:xfrm>
              <a:off x="5185182" y="2116578"/>
              <a:ext cx="1016644" cy="103584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 Black"/>
                  <a:cs typeface="Arial Black"/>
                </a:rPr>
                <a:t>Saturated TG</a:t>
              </a:r>
            </a:p>
          </p:txBody>
        </p:sp>
        <p:sp>
          <p:nvSpPr>
            <p:cNvPr id="107" name="pl107"/>
            <p:cNvSpPr/>
            <p:nvPr/>
          </p:nvSpPr>
          <p:spPr>
            <a:xfrm>
              <a:off x="6148426" y="3487862"/>
              <a:ext cx="75599" cy="59756"/>
            </a:xfrm>
            <a:custGeom>
              <a:avLst/>
              <a:pathLst>
                <a:path w="75599" h="59756">
                  <a:moveTo>
                    <a:pt x="75599" y="0"/>
                  </a:moveTo>
                  <a:lnTo>
                    <a:pt x="0" y="59756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6015112" y="3304029"/>
              <a:ext cx="650396" cy="183832"/>
            </a:xfrm>
            <a:custGeom>
              <a:avLst/>
              <a:pathLst>
                <a:path w="650396" h="183832">
                  <a:moveTo>
                    <a:pt x="25145" y="183832"/>
                  </a:moveTo>
                  <a:lnTo>
                    <a:pt x="625250" y="183832"/>
                  </a:lnTo>
                  <a:lnTo>
                    <a:pt x="624237" y="183812"/>
                  </a:lnTo>
                  <a:lnTo>
                    <a:pt x="628281" y="183649"/>
                  </a:lnTo>
                  <a:lnTo>
                    <a:pt x="632246" y="182839"/>
                  </a:lnTo>
                  <a:lnTo>
                    <a:pt x="636030" y="181404"/>
                  </a:lnTo>
                  <a:lnTo>
                    <a:pt x="639534" y="179381"/>
                  </a:lnTo>
                  <a:lnTo>
                    <a:pt x="642669" y="176821"/>
                  </a:lnTo>
                  <a:lnTo>
                    <a:pt x="645353" y="173792"/>
                  </a:lnTo>
                  <a:lnTo>
                    <a:pt x="647515" y="170372"/>
                  </a:lnTo>
                  <a:lnTo>
                    <a:pt x="649102" y="166649"/>
                  </a:lnTo>
                  <a:lnTo>
                    <a:pt x="650070" y="162720"/>
                  </a:lnTo>
                  <a:lnTo>
                    <a:pt x="650396" y="158686"/>
                  </a:lnTo>
                  <a:lnTo>
                    <a:pt x="650396" y="25146"/>
                  </a:lnTo>
                  <a:lnTo>
                    <a:pt x="650070" y="21112"/>
                  </a:lnTo>
                  <a:lnTo>
                    <a:pt x="649102" y="17183"/>
                  </a:lnTo>
                  <a:lnTo>
                    <a:pt x="647515" y="13460"/>
                  </a:lnTo>
                  <a:lnTo>
                    <a:pt x="645353" y="10039"/>
                  </a:lnTo>
                  <a:lnTo>
                    <a:pt x="642669" y="7010"/>
                  </a:lnTo>
                  <a:lnTo>
                    <a:pt x="639534" y="4451"/>
                  </a:lnTo>
                  <a:lnTo>
                    <a:pt x="636030" y="2427"/>
                  </a:lnTo>
                  <a:lnTo>
                    <a:pt x="632246" y="992"/>
                  </a:lnTo>
                  <a:lnTo>
                    <a:pt x="628281" y="183"/>
                  </a:lnTo>
                  <a:lnTo>
                    <a:pt x="625250" y="0"/>
                  </a:lnTo>
                  <a:lnTo>
                    <a:pt x="25145" y="0"/>
                  </a:lnTo>
                  <a:lnTo>
                    <a:pt x="28177" y="183"/>
                  </a:lnTo>
                  <a:lnTo>
                    <a:pt x="24133" y="20"/>
                  </a:lnTo>
                  <a:lnTo>
                    <a:pt x="20116" y="508"/>
                  </a:lnTo>
                  <a:lnTo>
                    <a:pt x="16229" y="1634"/>
                  </a:lnTo>
                  <a:lnTo>
                    <a:pt x="12572" y="3368"/>
                  </a:lnTo>
                  <a:lnTo>
                    <a:pt x="9242" y="5667"/>
                  </a:lnTo>
                  <a:lnTo>
                    <a:pt x="6323" y="8471"/>
                  </a:lnTo>
                  <a:lnTo>
                    <a:pt x="3892" y="11706"/>
                  </a:lnTo>
                  <a:lnTo>
                    <a:pt x="2012" y="15289"/>
                  </a:lnTo>
                  <a:lnTo>
                    <a:pt x="730" y="19128"/>
                  </a:lnTo>
                  <a:lnTo>
                    <a:pt x="81" y="23122"/>
                  </a:lnTo>
                  <a:lnTo>
                    <a:pt x="0" y="25146"/>
                  </a:lnTo>
                  <a:lnTo>
                    <a:pt x="0" y="158686"/>
                  </a:lnTo>
                  <a:lnTo>
                    <a:pt x="81" y="156663"/>
                  </a:lnTo>
                  <a:lnTo>
                    <a:pt x="81" y="160709"/>
                  </a:lnTo>
                  <a:lnTo>
                    <a:pt x="730" y="164704"/>
                  </a:lnTo>
                  <a:lnTo>
                    <a:pt x="2012" y="168542"/>
                  </a:lnTo>
                  <a:lnTo>
                    <a:pt x="3892" y="172126"/>
                  </a:lnTo>
                  <a:lnTo>
                    <a:pt x="6323" y="175361"/>
                  </a:lnTo>
                  <a:lnTo>
                    <a:pt x="9242" y="178164"/>
                  </a:lnTo>
                  <a:lnTo>
                    <a:pt x="12572" y="180463"/>
                  </a:lnTo>
                  <a:lnTo>
                    <a:pt x="16229" y="182198"/>
                  </a:lnTo>
                  <a:lnTo>
                    <a:pt x="20116" y="183324"/>
                  </a:lnTo>
                  <a:lnTo>
                    <a:pt x="24133" y="1838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tx109"/>
            <p:cNvSpPr/>
            <p:nvPr/>
          </p:nvSpPr>
          <p:spPr>
            <a:xfrm>
              <a:off x="6057022" y="3344153"/>
              <a:ext cx="566576" cy="1017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 Black"/>
                  <a:cs typeface="Arial Black"/>
                </a:rPr>
                <a:t>Amines</a:t>
              </a:r>
            </a:p>
          </p:txBody>
        </p:sp>
        <p:sp>
          <p:nvSpPr>
            <p:cNvPr id="110" name="pg110"/>
            <p:cNvSpPr/>
            <p:nvPr/>
          </p:nvSpPr>
          <p:spPr>
            <a:xfrm>
              <a:off x="4701220" y="3580984"/>
              <a:ext cx="1605035" cy="183832"/>
            </a:xfrm>
            <a:custGeom>
              <a:avLst/>
              <a:pathLst>
                <a:path w="1605035" h="183832">
                  <a:moveTo>
                    <a:pt x="25145" y="183832"/>
                  </a:moveTo>
                  <a:lnTo>
                    <a:pt x="1579889" y="183832"/>
                  </a:lnTo>
                  <a:lnTo>
                    <a:pt x="1578877" y="183812"/>
                  </a:lnTo>
                  <a:lnTo>
                    <a:pt x="1582920" y="183649"/>
                  </a:lnTo>
                  <a:lnTo>
                    <a:pt x="1586885" y="182839"/>
                  </a:lnTo>
                  <a:lnTo>
                    <a:pt x="1590669" y="181404"/>
                  </a:lnTo>
                  <a:lnTo>
                    <a:pt x="1594174" y="179381"/>
                  </a:lnTo>
                  <a:lnTo>
                    <a:pt x="1597308" y="176821"/>
                  </a:lnTo>
                  <a:lnTo>
                    <a:pt x="1599992" y="173792"/>
                  </a:lnTo>
                  <a:lnTo>
                    <a:pt x="1602155" y="170372"/>
                  </a:lnTo>
                  <a:lnTo>
                    <a:pt x="1603741" y="166649"/>
                  </a:lnTo>
                  <a:lnTo>
                    <a:pt x="1604710" y="162720"/>
                  </a:lnTo>
                  <a:lnTo>
                    <a:pt x="1605035" y="158686"/>
                  </a:lnTo>
                  <a:lnTo>
                    <a:pt x="1605035" y="25146"/>
                  </a:lnTo>
                  <a:lnTo>
                    <a:pt x="1604710" y="21112"/>
                  </a:lnTo>
                  <a:lnTo>
                    <a:pt x="1603741" y="17183"/>
                  </a:lnTo>
                  <a:lnTo>
                    <a:pt x="1602155" y="13460"/>
                  </a:lnTo>
                  <a:lnTo>
                    <a:pt x="1599992" y="10039"/>
                  </a:lnTo>
                  <a:lnTo>
                    <a:pt x="1597308" y="7010"/>
                  </a:lnTo>
                  <a:lnTo>
                    <a:pt x="1594174" y="4451"/>
                  </a:lnTo>
                  <a:lnTo>
                    <a:pt x="1590669" y="2427"/>
                  </a:lnTo>
                  <a:lnTo>
                    <a:pt x="1586885" y="992"/>
                  </a:lnTo>
                  <a:lnTo>
                    <a:pt x="1582920" y="183"/>
                  </a:lnTo>
                  <a:lnTo>
                    <a:pt x="1579889" y="0"/>
                  </a:lnTo>
                  <a:lnTo>
                    <a:pt x="25145" y="0"/>
                  </a:lnTo>
                  <a:lnTo>
                    <a:pt x="28177" y="183"/>
                  </a:lnTo>
                  <a:lnTo>
                    <a:pt x="24133" y="20"/>
                  </a:lnTo>
                  <a:lnTo>
                    <a:pt x="20116" y="508"/>
                  </a:lnTo>
                  <a:lnTo>
                    <a:pt x="16229" y="1634"/>
                  </a:lnTo>
                  <a:lnTo>
                    <a:pt x="12573" y="3368"/>
                  </a:lnTo>
                  <a:lnTo>
                    <a:pt x="9242" y="5667"/>
                  </a:lnTo>
                  <a:lnTo>
                    <a:pt x="6323" y="8471"/>
                  </a:lnTo>
                  <a:lnTo>
                    <a:pt x="3892" y="11706"/>
                  </a:lnTo>
                  <a:lnTo>
                    <a:pt x="2012" y="15289"/>
                  </a:lnTo>
                  <a:lnTo>
                    <a:pt x="730" y="19128"/>
                  </a:lnTo>
                  <a:lnTo>
                    <a:pt x="81" y="23122"/>
                  </a:lnTo>
                  <a:lnTo>
                    <a:pt x="0" y="25146"/>
                  </a:lnTo>
                  <a:lnTo>
                    <a:pt x="0" y="158686"/>
                  </a:lnTo>
                  <a:lnTo>
                    <a:pt x="81" y="156663"/>
                  </a:lnTo>
                  <a:lnTo>
                    <a:pt x="81" y="160709"/>
                  </a:lnTo>
                  <a:lnTo>
                    <a:pt x="730" y="164704"/>
                  </a:lnTo>
                  <a:lnTo>
                    <a:pt x="2012" y="168542"/>
                  </a:lnTo>
                  <a:lnTo>
                    <a:pt x="3892" y="172126"/>
                  </a:lnTo>
                  <a:lnTo>
                    <a:pt x="6323" y="175361"/>
                  </a:lnTo>
                  <a:lnTo>
                    <a:pt x="9242" y="178164"/>
                  </a:lnTo>
                  <a:lnTo>
                    <a:pt x="12573" y="180463"/>
                  </a:lnTo>
                  <a:lnTo>
                    <a:pt x="16229" y="182198"/>
                  </a:lnTo>
                  <a:lnTo>
                    <a:pt x="20116" y="183324"/>
                  </a:lnTo>
                  <a:lnTo>
                    <a:pt x="24133" y="1838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tx111"/>
            <p:cNvSpPr/>
            <p:nvPr/>
          </p:nvSpPr>
          <p:spPr>
            <a:xfrm>
              <a:off x="4743130" y="3591740"/>
              <a:ext cx="1521215" cy="131167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 Black"/>
                  <a:cs typeface="Arial Black"/>
                </a:rPr>
                <a:t>Amino Acids, Cyclic</a:t>
              </a:r>
            </a:p>
          </p:txBody>
        </p:sp>
        <p:sp>
          <p:nvSpPr>
            <p:cNvPr id="112" name="pl112"/>
            <p:cNvSpPr/>
            <p:nvPr/>
          </p:nvSpPr>
          <p:spPr>
            <a:xfrm>
              <a:off x="6455259" y="3647453"/>
              <a:ext cx="92143" cy="199537"/>
            </a:xfrm>
            <a:custGeom>
              <a:avLst/>
              <a:pathLst>
                <a:path w="92143" h="199537">
                  <a:moveTo>
                    <a:pt x="0" y="199537"/>
                  </a:moveTo>
                  <a:lnTo>
                    <a:pt x="92143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5621925" y="3846991"/>
              <a:ext cx="1581775" cy="183832"/>
            </a:xfrm>
            <a:custGeom>
              <a:avLst/>
              <a:pathLst>
                <a:path w="1581775" h="183832">
                  <a:moveTo>
                    <a:pt x="25145" y="183832"/>
                  </a:moveTo>
                  <a:lnTo>
                    <a:pt x="1556629" y="183832"/>
                  </a:lnTo>
                  <a:lnTo>
                    <a:pt x="1555616" y="183812"/>
                  </a:lnTo>
                  <a:lnTo>
                    <a:pt x="1559660" y="183649"/>
                  </a:lnTo>
                  <a:lnTo>
                    <a:pt x="1563625" y="182839"/>
                  </a:lnTo>
                  <a:lnTo>
                    <a:pt x="1567408" y="181404"/>
                  </a:lnTo>
                  <a:lnTo>
                    <a:pt x="1570913" y="179381"/>
                  </a:lnTo>
                  <a:lnTo>
                    <a:pt x="1574048" y="176821"/>
                  </a:lnTo>
                  <a:lnTo>
                    <a:pt x="1576731" y="173792"/>
                  </a:lnTo>
                  <a:lnTo>
                    <a:pt x="1578894" y="170372"/>
                  </a:lnTo>
                  <a:lnTo>
                    <a:pt x="1580480" y="166649"/>
                  </a:lnTo>
                  <a:lnTo>
                    <a:pt x="1581449" y="162720"/>
                  </a:lnTo>
                  <a:lnTo>
                    <a:pt x="1581775" y="158686"/>
                  </a:lnTo>
                  <a:lnTo>
                    <a:pt x="1581775" y="25146"/>
                  </a:lnTo>
                  <a:lnTo>
                    <a:pt x="1581449" y="21112"/>
                  </a:lnTo>
                  <a:lnTo>
                    <a:pt x="1580480" y="17183"/>
                  </a:lnTo>
                  <a:lnTo>
                    <a:pt x="1578894" y="13460"/>
                  </a:lnTo>
                  <a:lnTo>
                    <a:pt x="1576731" y="10039"/>
                  </a:lnTo>
                  <a:lnTo>
                    <a:pt x="1574048" y="7010"/>
                  </a:lnTo>
                  <a:lnTo>
                    <a:pt x="1570913" y="4451"/>
                  </a:lnTo>
                  <a:lnTo>
                    <a:pt x="1567408" y="2427"/>
                  </a:lnTo>
                  <a:lnTo>
                    <a:pt x="1563625" y="992"/>
                  </a:lnTo>
                  <a:lnTo>
                    <a:pt x="1559660" y="183"/>
                  </a:lnTo>
                  <a:lnTo>
                    <a:pt x="1556629" y="0"/>
                  </a:lnTo>
                  <a:lnTo>
                    <a:pt x="25145" y="0"/>
                  </a:lnTo>
                  <a:lnTo>
                    <a:pt x="28177" y="183"/>
                  </a:lnTo>
                  <a:lnTo>
                    <a:pt x="24133" y="20"/>
                  </a:lnTo>
                  <a:lnTo>
                    <a:pt x="20116" y="508"/>
                  </a:lnTo>
                  <a:lnTo>
                    <a:pt x="16229" y="1634"/>
                  </a:lnTo>
                  <a:lnTo>
                    <a:pt x="12572" y="3368"/>
                  </a:lnTo>
                  <a:lnTo>
                    <a:pt x="9242" y="5667"/>
                  </a:lnTo>
                  <a:lnTo>
                    <a:pt x="6323" y="8471"/>
                  </a:lnTo>
                  <a:lnTo>
                    <a:pt x="3892" y="11706"/>
                  </a:lnTo>
                  <a:lnTo>
                    <a:pt x="2012" y="15289"/>
                  </a:lnTo>
                  <a:lnTo>
                    <a:pt x="730" y="19128"/>
                  </a:lnTo>
                  <a:lnTo>
                    <a:pt x="81" y="23122"/>
                  </a:lnTo>
                  <a:lnTo>
                    <a:pt x="0" y="25146"/>
                  </a:lnTo>
                  <a:lnTo>
                    <a:pt x="0" y="158686"/>
                  </a:lnTo>
                  <a:lnTo>
                    <a:pt x="81" y="156663"/>
                  </a:lnTo>
                  <a:lnTo>
                    <a:pt x="81" y="160709"/>
                  </a:lnTo>
                  <a:lnTo>
                    <a:pt x="730" y="164704"/>
                  </a:lnTo>
                  <a:lnTo>
                    <a:pt x="2012" y="168542"/>
                  </a:lnTo>
                  <a:lnTo>
                    <a:pt x="3892" y="172126"/>
                  </a:lnTo>
                  <a:lnTo>
                    <a:pt x="6323" y="175361"/>
                  </a:lnTo>
                  <a:lnTo>
                    <a:pt x="9242" y="178164"/>
                  </a:lnTo>
                  <a:lnTo>
                    <a:pt x="12572" y="180463"/>
                  </a:lnTo>
                  <a:lnTo>
                    <a:pt x="16229" y="182198"/>
                  </a:lnTo>
                  <a:lnTo>
                    <a:pt x="20116" y="183324"/>
                  </a:lnTo>
                  <a:lnTo>
                    <a:pt x="24133" y="1838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tx114"/>
            <p:cNvSpPr/>
            <p:nvPr/>
          </p:nvSpPr>
          <p:spPr>
            <a:xfrm>
              <a:off x="5663835" y="3858937"/>
              <a:ext cx="1497955" cy="1299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 Black"/>
                  <a:cs typeface="Arial Black"/>
                </a:rPr>
                <a:t>Amino Acids, Sulfur</a:t>
              </a:r>
            </a:p>
          </p:txBody>
        </p:sp>
        <p:sp>
          <p:nvSpPr>
            <p:cNvPr id="115" name="pl115"/>
            <p:cNvSpPr/>
            <p:nvPr/>
          </p:nvSpPr>
          <p:spPr>
            <a:xfrm>
              <a:off x="6438883" y="1910445"/>
              <a:ext cx="308007" cy="41986"/>
            </a:xfrm>
            <a:custGeom>
              <a:avLst/>
              <a:pathLst>
                <a:path w="308007" h="41986">
                  <a:moveTo>
                    <a:pt x="0" y="0"/>
                  </a:moveTo>
                  <a:lnTo>
                    <a:pt x="308007" y="41986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4593295" y="1726612"/>
              <a:ext cx="2342621" cy="183832"/>
            </a:xfrm>
            <a:custGeom>
              <a:avLst/>
              <a:pathLst>
                <a:path w="2342621" h="183832">
                  <a:moveTo>
                    <a:pt x="25145" y="183832"/>
                  </a:moveTo>
                  <a:lnTo>
                    <a:pt x="2317475" y="183832"/>
                  </a:lnTo>
                  <a:lnTo>
                    <a:pt x="2316463" y="183812"/>
                  </a:lnTo>
                  <a:lnTo>
                    <a:pt x="2320506" y="183649"/>
                  </a:lnTo>
                  <a:lnTo>
                    <a:pt x="2324471" y="182839"/>
                  </a:lnTo>
                  <a:lnTo>
                    <a:pt x="2328255" y="181404"/>
                  </a:lnTo>
                  <a:lnTo>
                    <a:pt x="2331760" y="179381"/>
                  </a:lnTo>
                  <a:lnTo>
                    <a:pt x="2334894" y="176821"/>
                  </a:lnTo>
                  <a:lnTo>
                    <a:pt x="2337578" y="173792"/>
                  </a:lnTo>
                  <a:lnTo>
                    <a:pt x="2339741" y="170372"/>
                  </a:lnTo>
                  <a:lnTo>
                    <a:pt x="2341327" y="166649"/>
                  </a:lnTo>
                  <a:lnTo>
                    <a:pt x="2342296" y="162720"/>
                  </a:lnTo>
                  <a:lnTo>
                    <a:pt x="2342621" y="158686"/>
                  </a:lnTo>
                  <a:lnTo>
                    <a:pt x="2342621" y="25146"/>
                  </a:lnTo>
                  <a:lnTo>
                    <a:pt x="2342296" y="21112"/>
                  </a:lnTo>
                  <a:lnTo>
                    <a:pt x="2341327" y="17183"/>
                  </a:lnTo>
                  <a:lnTo>
                    <a:pt x="2339741" y="13460"/>
                  </a:lnTo>
                  <a:lnTo>
                    <a:pt x="2337578" y="10039"/>
                  </a:lnTo>
                  <a:lnTo>
                    <a:pt x="2334894" y="7010"/>
                  </a:lnTo>
                  <a:lnTo>
                    <a:pt x="2331760" y="4451"/>
                  </a:lnTo>
                  <a:lnTo>
                    <a:pt x="2328255" y="2427"/>
                  </a:lnTo>
                  <a:lnTo>
                    <a:pt x="2324471" y="992"/>
                  </a:lnTo>
                  <a:lnTo>
                    <a:pt x="2320506" y="183"/>
                  </a:lnTo>
                  <a:lnTo>
                    <a:pt x="2317475" y="0"/>
                  </a:lnTo>
                  <a:lnTo>
                    <a:pt x="25145" y="0"/>
                  </a:lnTo>
                  <a:lnTo>
                    <a:pt x="28177" y="183"/>
                  </a:lnTo>
                  <a:lnTo>
                    <a:pt x="24133" y="20"/>
                  </a:lnTo>
                  <a:lnTo>
                    <a:pt x="20116" y="508"/>
                  </a:lnTo>
                  <a:lnTo>
                    <a:pt x="16229" y="1634"/>
                  </a:lnTo>
                  <a:lnTo>
                    <a:pt x="12573" y="3368"/>
                  </a:lnTo>
                  <a:lnTo>
                    <a:pt x="9242" y="5667"/>
                  </a:lnTo>
                  <a:lnTo>
                    <a:pt x="6323" y="8471"/>
                  </a:lnTo>
                  <a:lnTo>
                    <a:pt x="3892" y="11706"/>
                  </a:lnTo>
                  <a:lnTo>
                    <a:pt x="2012" y="15289"/>
                  </a:lnTo>
                  <a:lnTo>
                    <a:pt x="730" y="19128"/>
                  </a:lnTo>
                  <a:lnTo>
                    <a:pt x="81" y="23122"/>
                  </a:lnTo>
                  <a:lnTo>
                    <a:pt x="0" y="25146"/>
                  </a:lnTo>
                  <a:lnTo>
                    <a:pt x="0" y="158686"/>
                  </a:lnTo>
                  <a:lnTo>
                    <a:pt x="81" y="156663"/>
                  </a:lnTo>
                  <a:lnTo>
                    <a:pt x="81" y="160709"/>
                  </a:lnTo>
                  <a:lnTo>
                    <a:pt x="730" y="164704"/>
                  </a:lnTo>
                  <a:lnTo>
                    <a:pt x="2012" y="168542"/>
                  </a:lnTo>
                  <a:lnTo>
                    <a:pt x="3892" y="172126"/>
                  </a:lnTo>
                  <a:lnTo>
                    <a:pt x="6323" y="175361"/>
                  </a:lnTo>
                  <a:lnTo>
                    <a:pt x="9242" y="178164"/>
                  </a:lnTo>
                  <a:lnTo>
                    <a:pt x="12573" y="180463"/>
                  </a:lnTo>
                  <a:lnTo>
                    <a:pt x="16229" y="182198"/>
                  </a:lnTo>
                  <a:lnTo>
                    <a:pt x="20116" y="183324"/>
                  </a:lnTo>
                  <a:lnTo>
                    <a:pt x="24133" y="1838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tx117"/>
            <p:cNvSpPr/>
            <p:nvPr/>
          </p:nvSpPr>
          <p:spPr>
            <a:xfrm>
              <a:off x="4635205" y="1738558"/>
              <a:ext cx="2258801" cy="12997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 Black"/>
                  <a:cs typeface="Arial Black"/>
                </a:rPr>
                <a:t>Amino Acids, Branched-Chain</a:t>
              </a:r>
            </a:p>
          </p:txBody>
        </p:sp>
        <p:sp>
          <p:nvSpPr>
            <p:cNvPr id="118" name="pg118"/>
            <p:cNvSpPr/>
            <p:nvPr/>
          </p:nvSpPr>
          <p:spPr>
            <a:xfrm>
              <a:off x="6755146" y="3425699"/>
              <a:ext cx="448554" cy="183832"/>
            </a:xfrm>
            <a:custGeom>
              <a:avLst/>
              <a:pathLst>
                <a:path w="448554" h="183832">
                  <a:moveTo>
                    <a:pt x="25146" y="183832"/>
                  </a:moveTo>
                  <a:lnTo>
                    <a:pt x="423408" y="183832"/>
                  </a:lnTo>
                  <a:lnTo>
                    <a:pt x="422395" y="183812"/>
                  </a:lnTo>
                  <a:lnTo>
                    <a:pt x="426439" y="183649"/>
                  </a:lnTo>
                  <a:lnTo>
                    <a:pt x="430404" y="182839"/>
                  </a:lnTo>
                  <a:lnTo>
                    <a:pt x="434188" y="181404"/>
                  </a:lnTo>
                  <a:lnTo>
                    <a:pt x="437692" y="179381"/>
                  </a:lnTo>
                  <a:lnTo>
                    <a:pt x="440827" y="176821"/>
                  </a:lnTo>
                  <a:lnTo>
                    <a:pt x="443511" y="173792"/>
                  </a:lnTo>
                  <a:lnTo>
                    <a:pt x="445674" y="170372"/>
                  </a:lnTo>
                  <a:lnTo>
                    <a:pt x="447260" y="166649"/>
                  </a:lnTo>
                  <a:lnTo>
                    <a:pt x="448228" y="162720"/>
                  </a:lnTo>
                  <a:lnTo>
                    <a:pt x="448554" y="158686"/>
                  </a:lnTo>
                  <a:lnTo>
                    <a:pt x="448554" y="25146"/>
                  </a:lnTo>
                  <a:lnTo>
                    <a:pt x="448228" y="21112"/>
                  </a:lnTo>
                  <a:lnTo>
                    <a:pt x="447260" y="17183"/>
                  </a:lnTo>
                  <a:lnTo>
                    <a:pt x="445674" y="13460"/>
                  </a:lnTo>
                  <a:lnTo>
                    <a:pt x="443511" y="10039"/>
                  </a:lnTo>
                  <a:lnTo>
                    <a:pt x="440827" y="7010"/>
                  </a:lnTo>
                  <a:lnTo>
                    <a:pt x="437692" y="4451"/>
                  </a:lnTo>
                  <a:lnTo>
                    <a:pt x="434188" y="2427"/>
                  </a:lnTo>
                  <a:lnTo>
                    <a:pt x="430404" y="992"/>
                  </a:lnTo>
                  <a:lnTo>
                    <a:pt x="426439" y="183"/>
                  </a:lnTo>
                  <a:lnTo>
                    <a:pt x="423408" y="0"/>
                  </a:lnTo>
                  <a:lnTo>
                    <a:pt x="25146" y="0"/>
                  </a:lnTo>
                  <a:lnTo>
                    <a:pt x="28177" y="183"/>
                  </a:lnTo>
                  <a:lnTo>
                    <a:pt x="24133" y="20"/>
                  </a:lnTo>
                  <a:lnTo>
                    <a:pt x="20116" y="508"/>
                  </a:lnTo>
                  <a:lnTo>
                    <a:pt x="16229" y="1634"/>
                  </a:lnTo>
                  <a:lnTo>
                    <a:pt x="12573" y="3368"/>
                  </a:lnTo>
                  <a:lnTo>
                    <a:pt x="9242" y="5667"/>
                  </a:lnTo>
                  <a:lnTo>
                    <a:pt x="6323" y="8471"/>
                  </a:lnTo>
                  <a:lnTo>
                    <a:pt x="3892" y="11706"/>
                  </a:lnTo>
                  <a:lnTo>
                    <a:pt x="2012" y="15289"/>
                  </a:lnTo>
                  <a:lnTo>
                    <a:pt x="730" y="19128"/>
                  </a:lnTo>
                  <a:lnTo>
                    <a:pt x="81" y="23122"/>
                  </a:lnTo>
                  <a:lnTo>
                    <a:pt x="0" y="25146"/>
                  </a:lnTo>
                  <a:lnTo>
                    <a:pt x="0" y="158686"/>
                  </a:lnTo>
                  <a:lnTo>
                    <a:pt x="81" y="156663"/>
                  </a:lnTo>
                  <a:lnTo>
                    <a:pt x="81" y="160709"/>
                  </a:lnTo>
                  <a:lnTo>
                    <a:pt x="730" y="164704"/>
                  </a:lnTo>
                  <a:lnTo>
                    <a:pt x="2012" y="168542"/>
                  </a:lnTo>
                  <a:lnTo>
                    <a:pt x="3892" y="172126"/>
                  </a:lnTo>
                  <a:lnTo>
                    <a:pt x="6323" y="175361"/>
                  </a:lnTo>
                  <a:lnTo>
                    <a:pt x="9242" y="178164"/>
                  </a:lnTo>
                  <a:lnTo>
                    <a:pt x="12573" y="180463"/>
                  </a:lnTo>
                  <a:lnTo>
                    <a:pt x="16229" y="182198"/>
                  </a:lnTo>
                  <a:lnTo>
                    <a:pt x="20116" y="183324"/>
                  </a:lnTo>
                  <a:lnTo>
                    <a:pt x="24133" y="1838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tx119"/>
            <p:cNvSpPr/>
            <p:nvPr/>
          </p:nvSpPr>
          <p:spPr>
            <a:xfrm>
              <a:off x="6797056" y="3465823"/>
              <a:ext cx="364734" cy="10179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333333">
                      <a:alpha val="100000"/>
                    </a:srgbClr>
                  </a:solidFill>
                  <a:latin typeface="Arial Black"/>
                  <a:cs typeface="Arial Black"/>
                </a:rPr>
                <a:t>Urea</a:t>
              </a:r>
            </a:p>
          </p:txBody>
        </p:sp>
        <p:sp>
          <p:nvSpPr>
            <p:cNvPr id="120" name="rc120"/>
            <p:cNvSpPr/>
            <p:nvPr/>
          </p:nvSpPr>
          <p:spPr>
            <a:xfrm>
              <a:off x="662505" y="69589"/>
              <a:ext cx="6583105" cy="4003144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tx121"/>
            <p:cNvSpPr/>
            <p:nvPr/>
          </p:nvSpPr>
          <p:spPr>
            <a:xfrm>
              <a:off x="472813" y="3817847"/>
              <a:ext cx="127062" cy="14108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4D4D4D">
                      <a:alpha val="100000"/>
                    </a:srgbClr>
                  </a:solidFill>
                  <a:latin typeface="Arial Black"/>
                  <a:cs typeface="Arial Black"/>
                </a:rPr>
                <a:t>0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345751" y="3069633"/>
              <a:ext cx="254124" cy="14108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4D4D4D">
                      <a:alpha val="100000"/>
                    </a:srgbClr>
                  </a:solidFill>
                  <a:latin typeface="Arial Black"/>
                  <a:cs typeface="Arial Black"/>
                </a:rPr>
                <a:t>10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345751" y="2321419"/>
              <a:ext cx="254124" cy="14108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4D4D4D">
                      <a:alpha val="100000"/>
                    </a:srgbClr>
                  </a:solidFill>
                  <a:latin typeface="Arial Black"/>
                  <a:cs typeface="Arial Black"/>
                </a:rPr>
                <a:t>20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345751" y="1573205"/>
              <a:ext cx="254124" cy="14108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4D4D4D">
                      <a:alpha val="100000"/>
                    </a:srgbClr>
                  </a:solidFill>
                  <a:latin typeface="Arial Black"/>
                  <a:cs typeface="Arial Black"/>
                </a:rPr>
                <a:t>30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345751" y="824991"/>
              <a:ext cx="254124" cy="14108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4D4D4D">
                      <a:alpha val="100000"/>
                    </a:srgbClr>
                  </a:solidFill>
                  <a:latin typeface="Arial Black"/>
                  <a:cs typeface="Arial Black"/>
                </a:rPr>
                <a:t>40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345751" y="76778"/>
              <a:ext cx="254124" cy="14108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4D4D4D">
                      <a:alpha val="100000"/>
                    </a:srgbClr>
                  </a:solidFill>
                  <a:latin typeface="Arial Black"/>
                  <a:cs typeface="Arial Black"/>
                </a:rPr>
                <a:t>50</a:t>
              </a:r>
            </a:p>
          </p:txBody>
        </p:sp>
        <p:sp>
          <p:nvSpPr>
            <p:cNvPr id="127" name="pl127"/>
            <p:cNvSpPr/>
            <p:nvPr/>
          </p:nvSpPr>
          <p:spPr>
            <a:xfrm>
              <a:off x="627711" y="38907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627711" y="31425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627711" y="23943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627711" y="16461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627711" y="8979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627711" y="1497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762249" y="40727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2757130" y="40727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4752010" y="40727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6746890" y="40727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tx137"/>
            <p:cNvSpPr/>
            <p:nvPr/>
          </p:nvSpPr>
          <p:spPr>
            <a:xfrm>
              <a:off x="677541" y="4132189"/>
              <a:ext cx="84708" cy="9405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 Black"/>
                  <a:cs typeface="Arial Black"/>
                </a:rPr>
                <a:t>0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2587714" y="4132189"/>
              <a:ext cx="169416" cy="9405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 Black"/>
                  <a:cs typeface="Arial Black"/>
                </a:rPr>
                <a:t>10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4582594" y="4132189"/>
              <a:ext cx="169416" cy="9405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 Black"/>
                  <a:cs typeface="Arial Black"/>
                </a:rPr>
                <a:t>20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6577474" y="4132189"/>
              <a:ext cx="169416" cy="9405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 Black"/>
                  <a:cs typeface="Arial Black"/>
                </a:rPr>
                <a:t>30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1477868" y="4242457"/>
              <a:ext cx="4952379" cy="23514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true">
                  <a:solidFill>
                    <a:srgbClr val="000000">
                      <a:alpha val="100000"/>
                    </a:srgbClr>
                  </a:solidFill>
                  <a:latin typeface="Arial Black"/>
                  <a:cs typeface="Arial Black"/>
                </a:rPr>
                <a:t> cluster order on the similarity tree </a:t>
              </a:r>
            </a:p>
          </p:txBody>
        </p:sp>
        <p:sp>
          <p:nvSpPr>
            <p:cNvPr id="142" name="tx142"/>
            <p:cNvSpPr/>
            <p:nvPr/>
          </p:nvSpPr>
          <p:spPr>
            <a:xfrm rot="-5400000">
              <a:off x="-721705" y="1951999"/>
              <a:ext cx="1707802" cy="23832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true">
                  <a:solidFill>
                    <a:srgbClr val="000000">
                      <a:alpha val="100000"/>
                    </a:srgbClr>
                  </a:solidFill>
                  <a:latin typeface="Arial Black"/>
                  <a:cs typeface="Arial Black"/>
                </a:rPr>
                <a:t>-log (pvalue)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vt="http://schemas.openxmlformats.org/officeDocument/2006/docPropsVTypes" xmlns:properties="http://schemas.openxmlformats.org/officeDocument/2006/extended-properties">
  <properties:Template>Office Theme</properties:Template>
  <properties:Words>0</properties:Words>
  <properties:PresentationFormat>Custom</properties:PresentationFormat>
  <properties:Paragraphs>0</properties:Paragraphs>
  <properties:Slides>0</properties:Slides>
  <properties:Notes>0</properties:Notes>
  <properties:TotalTime>2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properties:HeadingPairs>
  <properties:TitlesOfParts>
    <vt:vector baseType="lpstr" size="2">
      <vt:lpstr>Arial</vt:lpstr>
      <vt:lpstr>Office Theme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2017-01-21T18:57:03Z</dcterms:created>
  <dc:creator>barupal-laptop</dc:creator>
  <cp:lastModifiedBy>docx4j</cp:lastModifiedBy>
  <dcterms:modified xmlns:xsi="http://www.w3.org/2001/XMLSchema-instance" xsi:type="dcterms:W3CDTF">2017-04-06T06:03:30Z</dcterms:modified>
  <cp:revision>9</cp:revision>
  <dc:title>PowerPoint Presentation</dc:title>
</cp:coreProperties>
</file>