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21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322" r:id="rId10"/>
    <p:sldId id="275" r:id="rId11"/>
    <p:sldId id="382" r:id="rId12"/>
    <p:sldId id="381" r:id="rId13"/>
    <p:sldId id="383" r:id="rId14"/>
    <p:sldId id="326" r:id="rId15"/>
    <p:sldId id="327" r:id="rId16"/>
    <p:sldId id="386" r:id="rId17"/>
    <p:sldId id="385" r:id="rId18"/>
    <p:sldId id="387" r:id="rId19"/>
    <p:sldId id="26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89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84" y="168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ihei/Desktop/&#38454;&#27573;&#20108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'1.5dau_conversion'!$B$1</c:f>
              <c:strCache>
                <c:ptCount val="1"/>
                <c:pt idx="0">
                  <c:v>dau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'1.5dau_conversion'!$A$2:$A$76</c:f>
              <c:numCache>
                <c:formatCode>m/d/yy</c:formatCode>
                <c:ptCount val="75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  <c:pt idx="6">
                  <c:v>42407</c:v>
                </c:pt>
                <c:pt idx="7">
                  <c:v>42408</c:v>
                </c:pt>
                <c:pt idx="8">
                  <c:v>42409</c:v>
                </c:pt>
                <c:pt idx="9">
                  <c:v>42410</c:v>
                </c:pt>
                <c:pt idx="10">
                  <c:v>42411</c:v>
                </c:pt>
                <c:pt idx="11">
                  <c:v>42412</c:v>
                </c:pt>
                <c:pt idx="12">
                  <c:v>42413</c:v>
                </c:pt>
                <c:pt idx="13">
                  <c:v>42414</c:v>
                </c:pt>
                <c:pt idx="14">
                  <c:v>42415</c:v>
                </c:pt>
                <c:pt idx="15">
                  <c:v>42416</c:v>
                </c:pt>
                <c:pt idx="16">
                  <c:v>42417</c:v>
                </c:pt>
                <c:pt idx="17">
                  <c:v>42418</c:v>
                </c:pt>
                <c:pt idx="18">
                  <c:v>42419</c:v>
                </c:pt>
                <c:pt idx="19">
                  <c:v>42420</c:v>
                </c:pt>
                <c:pt idx="20">
                  <c:v>42421</c:v>
                </c:pt>
                <c:pt idx="21">
                  <c:v>42422</c:v>
                </c:pt>
                <c:pt idx="22">
                  <c:v>42423</c:v>
                </c:pt>
                <c:pt idx="23">
                  <c:v>42424</c:v>
                </c:pt>
                <c:pt idx="24">
                  <c:v>42425</c:v>
                </c:pt>
                <c:pt idx="25">
                  <c:v>42426</c:v>
                </c:pt>
                <c:pt idx="26">
                  <c:v>42427</c:v>
                </c:pt>
                <c:pt idx="27">
                  <c:v>42428</c:v>
                </c:pt>
                <c:pt idx="28">
                  <c:v>42429</c:v>
                </c:pt>
                <c:pt idx="29">
                  <c:v>42430</c:v>
                </c:pt>
                <c:pt idx="30">
                  <c:v>42431</c:v>
                </c:pt>
                <c:pt idx="31">
                  <c:v>42432</c:v>
                </c:pt>
                <c:pt idx="32">
                  <c:v>42433</c:v>
                </c:pt>
                <c:pt idx="33">
                  <c:v>42434</c:v>
                </c:pt>
                <c:pt idx="34">
                  <c:v>42435</c:v>
                </c:pt>
                <c:pt idx="35">
                  <c:v>42436</c:v>
                </c:pt>
                <c:pt idx="36">
                  <c:v>42437</c:v>
                </c:pt>
                <c:pt idx="37">
                  <c:v>42438</c:v>
                </c:pt>
                <c:pt idx="38">
                  <c:v>42439</c:v>
                </c:pt>
                <c:pt idx="39">
                  <c:v>42440</c:v>
                </c:pt>
                <c:pt idx="40">
                  <c:v>42441</c:v>
                </c:pt>
                <c:pt idx="41">
                  <c:v>42442</c:v>
                </c:pt>
                <c:pt idx="42">
                  <c:v>42443</c:v>
                </c:pt>
                <c:pt idx="43">
                  <c:v>42444</c:v>
                </c:pt>
                <c:pt idx="44">
                  <c:v>42445</c:v>
                </c:pt>
                <c:pt idx="45">
                  <c:v>42446</c:v>
                </c:pt>
                <c:pt idx="46">
                  <c:v>42447</c:v>
                </c:pt>
                <c:pt idx="47">
                  <c:v>42448</c:v>
                </c:pt>
                <c:pt idx="48">
                  <c:v>42449</c:v>
                </c:pt>
                <c:pt idx="49">
                  <c:v>42450</c:v>
                </c:pt>
                <c:pt idx="50">
                  <c:v>42451</c:v>
                </c:pt>
                <c:pt idx="51">
                  <c:v>42452</c:v>
                </c:pt>
                <c:pt idx="52">
                  <c:v>42453</c:v>
                </c:pt>
                <c:pt idx="53">
                  <c:v>42454</c:v>
                </c:pt>
                <c:pt idx="54">
                  <c:v>42455</c:v>
                </c:pt>
                <c:pt idx="55">
                  <c:v>42456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42462</c:v>
                </c:pt>
                <c:pt idx="62">
                  <c:v>42463</c:v>
                </c:pt>
                <c:pt idx="63">
                  <c:v>42464</c:v>
                </c:pt>
                <c:pt idx="64">
                  <c:v>42465</c:v>
                </c:pt>
                <c:pt idx="65">
                  <c:v>42466</c:v>
                </c:pt>
                <c:pt idx="66">
                  <c:v>42467</c:v>
                </c:pt>
                <c:pt idx="67">
                  <c:v>42468</c:v>
                </c:pt>
                <c:pt idx="68">
                  <c:v>42469</c:v>
                </c:pt>
                <c:pt idx="69">
                  <c:v>42470</c:v>
                </c:pt>
                <c:pt idx="70">
                  <c:v>42471</c:v>
                </c:pt>
                <c:pt idx="71">
                  <c:v>42472</c:v>
                </c:pt>
                <c:pt idx="72">
                  <c:v>42473</c:v>
                </c:pt>
                <c:pt idx="73">
                  <c:v>42474</c:v>
                </c:pt>
                <c:pt idx="74">
                  <c:v>42475</c:v>
                </c:pt>
              </c:numCache>
            </c:numRef>
          </c:cat>
          <c:val>
            <c:numRef>
              <c:f>'1.5dau_conversion'!$B$2:$B$76</c:f>
              <c:numCache>
                <c:formatCode>General</c:formatCode>
                <c:ptCount val="75"/>
                <c:pt idx="0">
                  <c:v>223</c:v>
                </c:pt>
                <c:pt idx="1">
                  <c:v>179</c:v>
                </c:pt>
                <c:pt idx="2">
                  <c:v>204</c:v>
                </c:pt>
                <c:pt idx="3">
                  <c:v>177</c:v>
                </c:pt>
                <c:pt idx="4">
                  <c:v>157</c:v>
                </c:pt>
                <c:pt idx="5">
                  <c:v>128</c:v>
                </c:pt>
                <c:pt idx="6">
                  <c:v>116</c:v>
                </c:pt>
                <c:pt idx="7">
                  <c:v>142</c:v>
                </c:pt>
                <c:pt idx="8">
                  <c:v>130</c:v>
                </c:pt>
                <c:pt idx="9">
                  <c:v>136</c:v>
                </c:pt>
                <c:pt idx="10">
                  <c:v>174</c:v>
                </c:pt>
                <c:pt idx="11">
                  <c:v>161</c:v>
                </c:pt>
                <c:pt idx="12">
                  <c:v>178</c:v>
                </c:pt>
                <c:pt idx="13">
                  <c:v>197</c:v>
                </c:pt>
                <c:pt idx="14">
                  <c:v>278</c:v>
                </c:pt>
                <c:pt idx="15">
                  <c:v>288</c:v>
                </c:pt>
                <c:pt idx="16">
                  <c:v>301</c:v>
                </c:pt>
                <c:pt idx="17">
                  <c:v>261</c:v>
                </c:pt>
                <c:pt idx="18">
                  <c:v>245</c:v>
                </c:pt>
                <c:pt idx="19">
                  <c:v>240</c:v>
                </c:pt>
                <c:pt idx="20">
                  <c:v>272</c:v>
                </c:pt>
                <c:pt idx="21">
                  <c:v>296</c:v>
                </c:pt>
                <c:pt idx="22">
                  <c:v>270</c:v>
                </c:pt>
                <c:pt idx="23">
                  <c:v>285</c:v>
                </c:pt>
                <c:pt idx="24">
                  <c:v>273</c:v>
                </c:pt>
                <c:pt idx="25">
                  <c:v>266</c:v>
                </c:pt>
                <c:pt idx="26">
                  <c:v>261</c:v>
                </c:pt>
                <c:pt idx="27">
                  <c:v>291</c:v>
                </c:pt>
                <c:pt idx="28">
                  <c:v>311</c:v>
                </c:pt>
                <c:pt idx="29">
                  <c:v>357</c:v>
                </c:pt>
                <c:pt idx="30">
                  <c:v>369</c:v>
                </c:pt>
                <c:pt idx="31">
                  <c:v>380</c:v>
                </c:pt>
                <c:pt idx="32">
                  <c:v>351</c:v>
                </c:pt>
                <c:pt idx="33">
                  <c:v>373</c:v>
                </c:pt>
                <c:pt idx="34">
                  <c:v>406</c:v>
                </c:pt>
                <c:pt idx="35">
                  <c:v>454</c:v>
                </c:pt>
                <c:pt idx="36">
                  <c:v>366</c:v>
                </c:pt>
                <c:pt idx="37">
                  <c:v>409</c:v>
                </c:pt>
                <c:pt idx="38">
                  <c:v>444</c:v>
                </c:pt>
                <c:pt idx="39">
                  <c:v>403</c:v>
                </c:pt>
                <c:pt idx="40">
                  <c:v>452</c:v>
                </c:pt>
                <c:pt idx="41">
                  <c:v>451</c:v>
                </c:pt>
                <c:pt idx="42">
                  <c:v>543</c:v>
                </c:pt>
                <c:pt idx="43">
                  <c:v>588</c:v>
                </c:pt>
                <c:pt idx="44">
                  <c:v>445</c:v>
                </c:pt>
                <c:pt idx="45">
                  <c:v>394</c:v>
                </c:pt>
                <c:pt idx="46">
                  <c:v>375</c:v>
                </c:pt>
                <c:pt idx="47">
                  <c:v>366</c:v>
                </c:pt>
                <c:pt idx="48">
                  <c:v>375</c:v>
                </c:pt>
                <c:pt idx="49">
                  <c:v>353</c:v>
                </c:pt>
                <c:pt idx="50">
                  <c:v>366</c:v>
                </c:pt>
                <c:pt idx="51">
                  <c:v>336</c:v>
                </c:pt>
                <c:pt idx="52">
                  <c:v>351</c:v>
                </c:pt>
                <c:pt idx="53">
                  <c:v>318</c:v>
                </c:pt>
                <c:pt idx="54">
                  <c:v>340</c:v>
                </c:pt>
                <c:pt idx="55">
                  <c:v>367</c:v>
                </c:pt>
                <c:pt idx="56">
                  <c:v>363</c:v>
                </c:pt>
                <c:pt idx="57">
                  <c:v>341</c:v>
                </c:pt>
                <c:pt idx="58">
                  <c:v>384</c:v>
                </c:pt>
                <c:pt idx="59">
                  <c:v>357</c:v>
                </c:pt>
                <c:pt idx="60">
                  <c:v>330</c:v>
                </c:pt>
                <c:pt idx="61">
                  <c:v>401</c:v>
                </c:pt>
                <c:pt idx="62">
                  <c:v>332</c:v>
                </c:pt>
                <c:pt idx="63">
                  <c:v>380</c:v>
                </c:pt>
                <c:pt idx="64">
                  <c:v>342</c:v>
                </c:pt>
                <c:pt idx="65">
                  <c:v>367</c:v>
                </c:pt>
                <c:pt idx="66">
                  <c:v>401</c:v>
                </c:pt>
                <c:pt idx="67">
                  <c:v>405</c:v>
                </c:pt>
                <c:pt idx="68">
                  <c:v>383</c:v>
                </c:pt>
                <c:pt idx="69">
                  <c:v>369</c:v>
                </c:pt>
                <c:pt idx="70">
                  <c:v>382</c:v>
                </c:pt>
                <c:pt idx="71">
                  <c:v>359</c:v>
                </c:pt>
                <c:pt idx="72">
                  <c:v>386</c:v>
                </c:pt>
                <c:pt idx="73">
                  <c:v>435</c:v>
                </c:pt>
                <c:pt idx="74">
                  <c:v>404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83-7040-AC72-20E1EB1A1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1075408"/>
        <c:axId val="641392960"/>
      </c:lineChart>
      <c:dateAx>
        <c:axId val="6210754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1392960"/>
        <c:crosses val="autoZero"/>
        <c:auto val="1"/>
        <c:lblOffset val="100"/>
        <c:baseTimeUnit val="days"/>
      </c:dateAx>
      <c:valAx>
        <c:axId val="641392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107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1-</a:t>
            </a:r>
            <a:r>
              <a:rPr lang="zh-CN" altLang="en-US" sz="1600" dirty="0"/>
              <a:t>浏览详情页</a:t>
            </a:r>
            <a:r>
              <a:rPr lang="en-US" altLang="zh-CN" sz="1600" dirty="0"/>
              <a:t>(PV)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'3_fugou'!$D$1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2D-8A4E-9571-7E3979D8FC9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32D-8A4E-9571-7E3979D8FC9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2D-8A4E-9571-7E3979D8FC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2D-8A4E-9571-7E3979D8FC9A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D-8A4E-9571-7E3979D8FC9A}"/>
              </c:ext>
            </c:extLst>
          </c:dPt>
          <c:cat>
            <c:multiLvlStrRef>
              <c:f>'3_fugou'!$A$2:$B$7</c:f>
              <c:multiLvlStrCache>
                <c:ptCount val="6"/>
                <c:lvl>
                  <c:pt idx="0">
                    <c:v>非复购用户</c:v>
                  </c:pt>
                  <c:pt idx="1">
                    <c:v>复购用户</c:v>
                  </c:pt>
                  <c:pt idx="2">
                    <c:v>非复购用户</c:v>
                  </c:pt>
                  <c:pt idx="3">
                    <c:v>复购用户</c:v>
                  </c:pt>
                  <c:pt idx="4">
                    <c:v>非复购用户</c:v>
                  </c:pt>
                  <c:pt idx="5">
                    <c:v>复购用户</c:v>
                  </c:pt>
                </c:lvl>
                <c:lvl>
                  <c:pt idx="0">
                    <c:v>男</c:v>
                  </c:pt>
                  <c:pt idx="2">
                    <c:v>女</c:v>
                  </c:pt>
                  <c:pt idx="4">
                    <c:v>未知</c:v>
                  </c:pt>
                </c:lvl>
              </c:multiLvlStrCache>
            </c:multiLvlStrRef>
          </c:cat>
          <c:val>
            <c:numRef>
              <c:f>'3_fugou'!$D$2:$D$7</c:f>
              <c:numCache>
                <c:formatCode>General</c:formatCode>
                <c:ptCount val="6"/>
                <c:pt idx="0">
                  <c:v>94.77</c:v>
                </c:pt>
                <c:pt idx="1">
                  <c:v>212.44</c:v>
                </c:pt>
                <c:pt idx="2">
                  <c:v>85.75</c:v>
                </c:pt>
                <c:pt idx="3">
                  <c:v>210</c:v>
                </c:pt>
                <c:pt idx="4">
                  <c:v>70.42</c:v>
                </c:pt>
                <c:pt idx="5">
                  <c:v>224.05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D-8A4E-9571-7E3979D8F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95351168"/>
        <c:axId val="795089184"/>
      </c:barChart>
      <c:catAx>
        <c:axId val="795351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5089184"/>
        <c:crosses val="autoZero"/>
        <c:auto val="1"/>
        <c:lblAlgn val="ctr"/>
        <c:lblOffset val="100"/>
        <c:noMultiLvlLbl val="0"/>
      </c:catAx>
      <c:valAx>
        <c:axId val="79508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35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2-</a:t>
            </a:r>
            <a:r>
              <a:rPr lang="zh-CN" altLang="en-US" sz="1600" dirty="0"/>
              <a:t>页面点击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'3_fugou'!$E$1</c:f>
              <c:strCache>
                <c:ptCount val="1"/>
                <c:pt idx="0">
                  <c:v>浏览详情页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D-DC47-82A0-D0A83C180F3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8D-DC47-82A0-D0A83C180F3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38D-DC47-82A0-D0A83C180F3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8D-DC47-82A0-D0A83C180F3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D-DC47-82A0-D0A83C180F36}"/>
              </c:ext>
            </c:extLst>
          </c:dPt>
          <c:cat>
            <c:multiLvlStrRef>
              <c:f>'3_fugou'!$A$2:$B$7</c:f>
              <c:multiLvlStrCache>
                <c:ptCount val="6"/>
                <c:lvl>
                  <c:pt idx="0">
                    <c:v>非复购用户</c:v>
                  </c:pt>
                  <c:pt idx="1">
                    <c:v>复购用户</c:v>
                  </c:pt>
                  <c:pt idx="2">
                    <c:v>非复购用户</c:v>
                  </c:pt>
                  <c:pt idx="3">
                    <c:v>复购用户</c:v>
                  </c:pt>
                  <c:pt idx="4">
                    <c:v>非复购用户</c:v>
                  </c:pt>
                  <c:pt idx="5">
                    <c:v>复购用户</c:v>
                  </c:pt>
                </c:lvl>
                <c:lvl>
                  <c:pt idx="0">
                    <c:v>男</c:v>
                  </c:pt>
                  <c:pt idx="2">
                    <c:v>女</c:v>
                  </c:pt>
                  <c:pt idx="4">
                    <c:v>未知</c:v>
                  </c:pt>
                </c:lvl>
              </c:multiLvlStrCache>
            </c:multiLvlStrRef>
          </c:cat>
          <c:val>
            <c:numRef>
              <c:f>'3_fugou'!$E$2:$E$7</c:f>
              <c:numCache>
                <c:formatCode>General</c:formatCode>
                <c:ptCount val="6"/>
                <c:pt idx="0">
                  <c:v>254.14</c:v>
                </c:pt>
                <c:pt idx="1">
                  <c:v>586.4</c:v>
                </c:pt>
                <c:pt idx="2">
                  <c:v>236.27</c:v>
                </c:pt>
                <c:pt idx="3">
                  <c:v>549.14</c:v>
                </c:pt>
                <c:pt idx="4">
                  <c:v>185.95</c:v>
                </c:pt>
                <c:pt idx="5">
                  <c:v>575.95000000000005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D-DC47-82A0-D0A83C180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1905824"/>
        <c:axId val="811907456"/>
      </c:barChart>
      <c:catAx>
        <c:axId val="811905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1907456"/>
        <c:crosses val="autoZero"/>
        <c:auto val="1"/>
        <c:lblAlgn val="ctr"/>
        <c:lblOffset val="100"/>
        <c:noMultiLvlLbl val="0"/>
      </c:catAx>
      <c:valAx>
        <c:axId val="8119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190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3-</a:t>
            </a:r>
            <a:r>
              <a:rPr lang="zh-CN" altLang="en-US" sz="1600" dirty="0"/>
              <a:t>加入购物车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'3_fugou'!$F$1</c:f>
              <c:strCache>
                <c:ptCount val="1"/>
                <c:pt idx="0">
                  <c:v>加入购物车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1D-9A46-8F71-812E2BD781E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1D-9A46-8F71-812E2BD781EF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1D-9A46-8F71-812E2BD781E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E1D-9A46-8F71-812E2BD781EF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1D-9A46-8F71-812E2BD781EF}"/>
              </c:ext>
            </c:extLst>
          </c:dPt>
          <c:cat>
            <c:multiLvlStrRef>
              <c:f>'3_fugou'!$A$2:$B$7</c:f>
              <c:multiLvlStrCache>
                <c:ptCount val="6"/>
                <c:lvl>
                  <c:pt idx="0">
                    <c:v>非复购用户</c:v>
                  </c:pt>
                  <c:pt idx="1">
                    <c:v>复购用户</c:v>
                  </c:pt>
                  <c:pt idx="2">
                    <c:v>非复购用户</c:v>
                  </c:pt>
                  <c:pt idx="3">
                    <c:v>复购用户</c:v>
                  </c:pt>
                  <c:pt idx="4">
                    <c:v>非复购用户</c:v>
                  </c:pt>
                  <c:pt idx="5">
                    <c:v>复购用户</c:v>
                  </c:pt>
                </c:lvl>
                <c:lvl>
                  <c:pt idx="0">
                    <c:v>男</c:v>
                  </c:pt>
                  <c:pt idx="2">
                    <c:v>女</c:v>
                  </c:pt>
                  <c:pt idx="4">
                    <c:v>未知</c:v>
                  </c:pt>
                </c:lvl>
              </c:multiLvlStrCache>
            </c:multiLvlStrRef>
          </c:cat>
          <c:val>
            <c:numRef>
              <c:f>'3_fugou'!$F$2:$F$7</c:f>
              <c:numCache>
                <c:formatCode>General</c:formatCode>
                <c:ptCount val="6"/>
                <c:pt idx="0">
                  <c:v>4.92</c:v>
                </c:pt>
                <c:pt idx="1">
                  <c:v>16.440000000000001</c:v>
                </c:pt>
                <c:pt idx="2">
                  <c:v>5.46</c:v>
                </c:pt>
                <c:pt idx="3">
                  <c:v>21.64</c:v>
                </c:pt>
                <c:pt idx="4">
                  <c:v>3.38</c:v>
                </c:pt>
                <c:pt idx="5">
                  <c:v>14.01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D-9A46-8F71-812E2BD78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4041104"/>
        <c:axId val="814379328"/>
      </c:barChart>
      <c:catAx>
        <c:axId val="814041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4379328"/>
        <c:crosses val="autoZero"/>
        <c:auto val="1"/>
        <c:lblAlgn val="ctr"/>
        <c:lblOffset val="100"/>
        <c:noMultiLvlLbl val="0"/>
      </c:catAx>
      <c:valAx>
        <c:axId val="81437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404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4-</a:t>
            </a:r>
            <a:r>
              <a:rPr lang="zh-CN" altLang="en-US" sz="1600" dirty="0"/>
              <a:t>下单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'3_fugou'!$G$1</c:f>
              <c:strCache>
                <c:ptCount val="1"/>
                <c:pt idx="0">
                  <c:v>下单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4-914B-9998-09D2A05B4CF1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B04-914B-9998-09D2A05B4CF1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4-914B-9998-09D2A05B4C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B04-914B-9998-09D2A05B4CF1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4-914B-9998-09D2A05B4CF1}"/>
              </c:ext>
            </c:extLst>
          </c:dPt>
          <c:cat>
            <c:multiLvlStrRef>
              <c:f>'3_fugou'!$A$2:$B$7</c:f>
              <c:multiLvlStrCache>
                <c:ptCount val="6"/>
                <c:lvl>
                  <c:pt idx="0">
                    <c:v>非复购用户</c:v>
                  </c:pt>
                  <c:pt idx="1">
                    <c:v>复购用户</c:v>
                  </c:pt>
                  <c:pt idx="2">
                    <c:v>非复购用户</c:v>
                  </c:pt>
                  <c:pt idx="3">
                    <c:v>复购用户</c:v>
                  </c:pt>
                  <c:pt idx="4">
                    <c:v>非复购用户</c:v>
                  </c:pt>
                  <c:pt idx="5">
                    <c:v>复购用户</c:v>
                  </c:pt>
                </c:lvl>
                <c:lvl>
                  <c:pt idx="0">
                    <c:v>男</c:v>
                  </c:pt>
                  <c:pt idx="2">
                    <c:v>女</c:v>
                  </c:pt>
                  <c:pt idx="4">
                    <c:v>未知</c:v>
                  </c:pt>
                </c:lvl>
              </c:multiLvlStrCache>
            </c:multiLvlStrRef>
          </c:cat>
          <c:val>
            <c:numRef>
              <c:f>'3_fugou'!$G$2:$G$7</c:f>
              <c:numCache>
                <c:formatCode>General</c:formatCode>
                <c:ptCount val="6"/>
                <c:pt idx="0">
                  <c:v>0.23</c:v>
                </c:pt>
                <c:pt idx="1">
                  <c:v>2.86</c:v>
                </c:pt>
                <c:pt idx="2">
                  <c:v>0.3</c:v>
                </c:pt>
                <c:pt idx="3">
                  <c:v>4.57</c:v>
                </c:pt>
                <c:pt idx="4">
                  <c:v>0.18</c:v>
                </c:pt>
                <c:pt idx="5">
                  <c:v>3.27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4-914B-9998-09D2A05B4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0509056"/>
        <c:axId val="810388432"/>
      </c:barChart>
      <c:catAx>
        <c:axId val="810509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0388432"/>
        <c:crosses val="autoZero"/>
        <c:auto val="1"/>
        <c:lblAlgn val="ctr"/>
        <c:lblOffset val="100"/>
        <c:noMultiLvlLbl val="0"/>
      </c:catAx>
      <c:valAx>
        <c:axId val="81038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50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1-</a:t>
            </a:r>
            <a:r>
              <a:rPr lang="zh-CN" altLang="en-US" dirty="0"/>
              <a:t>浏览详情页</a:t>
            </a:r>
            <a:r>
              <a:rPr lang="en-US" altLang="zh-CN" dirty="0"/>
              <a:t>(PV)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'3_fugou'!$Q$1</c:f>
              <c:strCache>
                <c:ptCount val="1"/>
                <c:pt idx="0">
                  <c:v>浏览详情页(pv)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54-B948-95A5-8EC1DE1681C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F54-B948-95A5-8EC1DE1681C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54-B948-95A5-8EC1DE1681C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F54-B948-95A5-8EC1DE1681C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54-B948-95A5-8EC1DE1681C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F54-B948-95A5-8EC1DE1681C8}"/>
              </c:ext>
            </c:extLst>
          </c:dPt>
          <c:cat>
            <c:multiLvlStrRef>
              <c:f>'3_fugou'!$N$2:$O$13</c:f>
              <c:multiLvlStrCache>
                <c:ptCount val="12"/>
                <c:lvl>
                  <c:pt idx="0">
                    <c:v>未知</c:v>
                  </c:pt>
                  <c:pt idx="1">
                    <c:v>16-25岁</c:v>
                  </c:pt>
                  <c:pt idx="2">
                    <c:v>26-35岁</c:v>
                  </c:pt>
                  <c:pt idx="3">
                    <c:v>36-45岁</c:v>
                  </c:pt>
                  <c:pt idx="4">
                    <c:v>46-55岁</c:v>
                  </c:pt>
                  <c:pt idx="5">
                    <c:v>56岁以上</c:v>
                  </c:pt>
                  <c:pt idx="6">
                    <c:v>未知</c:v>
                  </c:pt>
                  <c:pt idx="7">
                    <c:v>16-25岁</c:v>
                  </c:pt>
                  <c:pt idx="8">
                    <c:v>26-35岁</c:v>
                  </c:pt>
                  <c:pt idx="9">
                    <c:v>36-45岁</c:v>
                  </c:pt>
                  <c:pt idx="10">
                    <c:v>46-55岁</c:v>
                  </c:pt>
                  <c:pt idx="11">
                    <c:v>56岁以上</c:v>
                  </c:pt>
                </c:lvl>
                <c:lvl>
                  <c:pt idx="0">
                    <c:v>非复购用户</c:v>
                  </c:pt>
                  <c:pt idx="6">
                    <c:v>复购用户</c:v>
                  </c:pt>
                </c:lvl>
              </c:multiLvlStrCache>
            </c:multiLvlStrRef>
          </c:cat>
          <c:val>
            <c:numRef>
              <c:f>'3_fugou'!$Q$2:$Q$13</c:f>
              <c:numCache>
                <c:formatCode>General</c:formatCode>
                <c:ptCount val="12"/>
                <c:pt idx="0">
                  <c:v>61.88</c:v>
                </c:pt>
                <c:pt idx="1">
                  <c:v>93.91</c:v>
                </c:pt>
                <c:pt idx="2">
                  <c:v>89.05</c:v>
                </c:pt>
                <c:pt idx="3">
                  <c:v>73.44</c:v>
                </c:pt>
                <c:pt idx="4">
                  <c:v>100.05</c:v>
                </c:pt>
                <c:pt idx="5">
                  <c:v>78.099999999999994</c:v>
                </c:pt>
                <c:pt idx="6">
                  <c:v>289.76</c:v>
                </c:pt>
                <c:pt idx="7">
                  <c:v>246.56</c:v>
                </c:pt>
                <c:pt idx="8">
                  <c:v>191.85</c:v>
                </c:pt>
                <c:pt idx="9">
                  <c:v>245.8</c:v>
                </c:pt>
                <c:pt idx="10">
                  <c:v>168.25</c:v>
                </c:pt>
                <c:pt idx="11">
                  <c:v>166.67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4-B948-95A5-8EC1DE168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616320"/>
        <c:axId val="813926368"/>
      </c:barChart>
      <c:catAx>
        <c:axId val="81461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926368"/>
        <c:crosses val="autoZero"/>
        <c:auto val="1"/>
        <c:lblAlgn val="ctr"/>
        <c:lblOffset val="100"/>
        <c:noMultiLvlLbl val="0"/>
      </c:catAx>
      <c:valAx>
        <c:axId val="81392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461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2-</a:t>
            </a:r>
            <a:r>
              <a:rPr lang="zh-CN" altLang="en-US" dirty="0"/>
              <a:t>点击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'3_fugou'!$R$1</c:f>
              <c:strCache>
                <c:ptCount val="1"/>
                <c:pt idx="0">
                  <c:v>点击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8-4245-8540-0D20CE903DF2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B8-4245-8540-0D20CE903DF2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B8-4245-8540-0D20CE903DF2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CB8-4245-8540-0D20CE903DF2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B8-4245-8540-0D20CE903DF2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CB8-4245-8540-0D20CE903DF2}"/>
              </c:ext>
            </c:extLst>
          </c:dPt>
          <c:cat>
            <c:multiLvlStrRef>
              <c:f>'3_fugou'!$N$2:$O$13</c:f>
              <c:multiLvlStrCache>
                <c:ptCount val="12"/>
                <c:lvl>
                  <c:pt idx="0">
                    <c:v>未知</c:v>
                  </c:pt>
                  <c:pt idx="1">
                    <c:v>16-25岁</c:v>
                  </c:pt>
                  <c:pt idx="2">
                    <c:v>26-35岁</c:v>
                  </c:pt>
                  <c:pt idx="3">
                    <c:v>36-45岁</c:v>
                  </c:pt>
                  <c:pt idx="4">
                    <c:v>46-55岁</c:v>
                  </c:pt>
                  <c:pt idx="5">
                    <c:v>56岁以上</c:v>
                  </c:pt>
                  <c:pt idx="6">
                    <c:v>未知</c:v>
                  </c:pt>
                  <c:pt idx="7">
                    <c:v>16-25岁</c:v>
                  </c:pt>
                  <c:pt idx="8">
                    <c:v>26-35岁</c:v>
                  </c:pt>
                  <c:pt idx="9">
                    <c:v>36-45岁</c:v>
                  </c:pt>
                  <c:pt idx="10">
                    <c:v>46-55岁</c:v>
                  </c:pt>
                  <c:pt idx="11">
                    <c:v>56岁以上</c:v>
                  </c:pt>
                </c:lvl>
                <c:lvl>
                  <c:pt idx="0">
                    <c:v>非复购用户</c:v>
                  </c:pt>
                  <c:pt idx="6">
                    <c:v>复购用户</c:v>
                  </c:pt>
                </c:lvl>
              </c:multiLvlStrCache>
            </c:multiLvlStrRef>
          </c:cat>
          <c:val>
            <c:numRef>
              <c:f>'3_fugou'!$R$2:$R$13</c:f>
              <c:numCache>
                <c:formatCode>General</c:formatCode>
                <c:ptCount val="12"/>
                <c:pt idx="0">
                  <c:v>146.4</c:v>
                </c:pt>
                <c:pt idx="1">
                  <c:v>260.52999999999997</c:v>
                </c:pt>
                <c:pt idx="2">
                  <c:v>240.55</c:v>
                </c:pt>
                <c:pt idx="3">
                  <c:v>200.14</c:v>
                </c:pt>
                <c:pt idx="4">
                  <c:v>250.44</c:v>
                </c:pt>
                <c:pt idx="5">
                  <c:v>206.65</c:v>
                </c:pt>
                <c:pt idx="6">
                  <c:v>714.94</c:v>
                </c:pt>
                <c:pt idx="7">
                  <c:v>554</c:v>
                </c:pt>
                <c:pt idx="8">
                  <c:v>534.62</c:v>
                </c:pt>
                <c:pt idx="9">
                  <c:v>666.03</c:v>
                </c:pt>
                <c:pt idx="10">
                  <c:v>404.5</c:v>
                </c:pt>
                <c:pt idx="11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8-4245-8540-0D20CE903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521600"/>
        <c:axId val="813702864"/>
      </c:barChart>
      <c:catAx>
        <c:axId val="81452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02864"/>
        <c:crosses val="autoZero"/>
        <c:auto val="1"/>
        <c:lblAlgn val="ctr"/>
        <c:lblOffset val="100"/>
        <c:noMultiLvlLbl val="0"/>
      </c:catAx>
      <c:valAx>
        <c:axId val="81370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45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3-</a:t>
            </a:r>
            <a:r>
              <a:rPr lang="zh-CN" altLang="en-US" dirty="0"/>
              <a:t>加入购物车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'3_fugou'!$S$1</c:f>
              <c:strCache>
                <c:ptCount val="1"/>
                <c:pt idx="0">
                  <c:v>加入购物车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47-1441-B1A8-AF7D0A10B79B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47-1441-B1A8-AF7D0A10B79B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47-1441-B1A8-AF7D0A10B79B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447-1441-B1A8-AF7D0A10B79B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47-1441-B1A8-AF7D0A10B79B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447-1441-B1A8-AF7D0A10B79B}"/>
              </c:ext>
            </c:extLst>
          </c:dPt>
          <c:cat>
            <c:multiLvlStrRef>
              <c:f>'3_fugou'!$N$2:$O$13</c:f>
              <c:multiLvlStrCache>
                <c:ptCount val="12"/>
                <c:lvl>
                  <c:pt idx="0">
                    <c:v>未知</c:v>
                  </c:pt>
                  <c:pt idx="1">
                    <c:v>16-25岁</c:v>
                  </c:pt>
                  <c:pt idx="2">
                    <c:v>26-35岁</c:v>
                  </c:pt>
                  <c:pt idx="3">
                    <c:v>36-45岁</c:v>
                  </c:pt>
                  <c:pt idx="4">
                    <c:v>46-55岁</c:v>
                  </c:pt>
                  <c:pt idx="5">
                    <c:v>56岁以上</c:v>
                  </c:pt>
                  <c:pt idx="6">
                    <c:v>未知</c:v>
                  </c:pt>
                  <c:pt idx="7">
                    <c:v>16-25岁</c:v>
                  </c:pt>
                  <c:pt idx="8">
                    <c:v>26-35岁</c:v>
                  </c:pt>
                  <c:pt idx="9">
                    <c:v>36-45岁</c:v>
                  </c:pt>
                  <c:pt idx="10">
                    <c:v>46-55岁</c:v>
                  </c:pt>
                  <c:pt idx="11">
                    <c:v>56岁以上</c:v>
                  </c:pt>
                </c:lvl>
                <c:lvl>
                  <c:pt idx="0">
                    <c:v>非复购用户</c:v>
                  </c:pt>
                  <c:pt idx="6">
                    <c:v>复购用户</c:v>
                  </c:pt>
                </c:lvl>
              </c:multiLvlStrCache>
            </c:multiLvlStrRef>
          </c:cat>
          <c:val>
            <c:numRef>
              <c:f>'3_fugou'!$S$2:$S$13</c:f>
              <c:numCache>
                <c:formatCode>General</c:formatCode>
                <c:ptCount val="12"/>
                <c:pt idx="0">
                  <c:v>2.6</c:v>
                </c:pt>
                <c:pt idx="1">
                  <c:v>4.38</c:v>
                </c:pt>
                <c:pt idx="2">
                  <c:v>4.6399999999999997</c:v>
                </c:pt>
                <c:pt idx="3">
                  <c:v>3.87</c:v>
                </c:pt>
                <c:pt idx="4">
                  <c:v>5.75</c:v>
                </c:pt>
                <c:pt idx="5">
                  <c:v>4.9400000000000004</c:v>
                </c:pt>
                <c:pt idx="6">
                  <c:v>19.649999999999999</c:v>
                </c:pt>
                <c:pt idx="7">
                  <c:v>18.75</c:v>
                </c:pt>
                <c:pt idx="8">
                  <c:v>15.23</c:v>
                </c:pt>
                <c:pt idx="9">
                  <c:v>12.7</c:v>
                </c:pt>
                <c:pt idx="10">
                  <c:v>27.5</c:v>
                </c:pt>
                <c:pt idx="11">
                  <c:v>20.67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7-1441-B1A8-AF7D0A10B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3751344"/>
        <c:axId val="814644224"/>
      </c:barChart>
      <c:catAx>
        <c:axId val="81375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4644224"/>
        <c:crosses val="autoZero"/>
        <c:auto val="1"/>
        <c:lblAlgn val="ctr"/>
        <c:lblOffset val="100"/>
        <c:noMultiLvlLbl val="0"/>
      </c:catAx>
      <c:valAx>
        <c:axId val="8146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5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4-</a:t>
            </a:r>
            <a:r>
              <a:rPr lang="zh-CN" altLang="en-US" dirty="0"/>
              <a:t>下单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'3_fugou'!$T$1</c:f>
              <c:strCache>
                <c:ptCount val="1"/>
                <c:pt idx="0">
                  <c:v>下单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D4-1B4D-B6FE-4B07CA2F8FC6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D4-1B4D-B6FE-4B07CA2F8FC6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5D4-1B4D-B6FE-4B07CA2F8FC6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D4-1B4D-B6FE-4B07CA2F8FC6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5D4-1B4D-B6FE-4B07CA2F8FC6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AE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D4-1B4D-B6FE-4B07CA2F8FC6}"/>
              </c:ext>
            </c:extLst>
          </c:dPt>
          <c:cat>
            <c:multiLvlStrRef>
              <c:f>'3_fugou'!$N$2:$O$13</c:f>
              <c:multiLvlStrCache>
                <c:ptCount val="12"/>
                <c:lvl>
                  <c:pt idx="0">
                    <c:v>未知</c:v>
                  </c:pt>
                  <c:pt idx="1">
                    <c:v>16-25岁</c:v>
                  </c:pt>
                  <c:pt idx="2">
                    <c:v>26-35岁</c:v>
                  </c:pt>
                  <c:pt idx="3">
                    <c:v>36-45岁</c:v>
                  </c:pt>
                  <c:pt idx="4">
                    <c:v>46-55岁</c:v>
                  </c:pt>
                  <c:pt idx="5">
                    <c:v>56岁以上</c:v>
                  </c:pt>
                  <c:pt idx="6">
                    <c:v>未知</c:v>
                  </c:pt>
                  <c:pt idx="7">
                    <c:v>16-25岁</c:v>
                  </c:pt>
                  <c:pt idx="8">
                    <c:v>26-35岁</c:v>
                  </c:pt>
                  <c:pt idx="9">
                    <c:v>36-45岁</c:v>
                  </c:pt>
                  <c:pt idx="10">
                    <c:v>46-55岁</c:v>
                  </c:pt>
                  <c:pt idx="11">
                    <c:v>56岁以上</c:v>
                  </c:pt>
                </c:lvl>
                <c:lvl>
                  <c:pt idx="0">
                    <c:v>非复购用户</c:v>
                  </c:pt>
                  <c:pt idx="6">
                    <c:v>复购用户</c:v>
                  </c:pt>
                </c:lvl>
              </c:multiLvlStrCache>
            </c:multiLvlStrRef>
          </c:cat>
          <c:val>
            <c:numRef>
              <c:f>'3_fugou'!$T$2:$T$13</c:f>
              <c:numCache>
                <c:formatCode>General</c:formatCode>
                <c:ptCount val="12"/>
                <c:pt idx="0">
                  <c:v>0.15</c:v>
                </c:pt>
                <c:pt idx="1">
                  <c:v>0.18</c:v>
                </c:pt>
                <c:pt idx="2">
                  <c:v>0.22</c:v>
                </c:pt>
                <c:pt idx="3">
                  <c:v>0.22</c:v>
                </c:pt>
                <c:pt idx="4">
                  <c:v>0.14000000000000001</c:v>
                </c:pt>
                <c:pt idx="5">
                  <c:v>0.32</c:v>
                </c:pt>
                <c:pt idx="6">
                  <c:v>5.35</c:v>
                </c:pt>
                <c:pt idx="7">
                  <c:v>2.63</c:v>
                </c:pt>
                <c:pt idx="8">
                  <c:v>3.03</c:v>
                </c:pt>
                <c:pt idx="9">
                  <c:v>2.83</c:v>
                </c:pt>
                <c:pt idx="10">
                  <c:v>2.75</c:v>
                </c:pt>
                <c:pt idx="11">
                  <c:v>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4-1B4D-B6FE-4B07CA2F8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321744"/>
        <c:axId val="809796832"/>
      </c:barChart>
      <c:catAx>
        <c:axId val="8103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9796832"/>
        <c:crosses val="autoZero"/>
        <c:auto val="1"/>
        <c:lblAlgn val="ctr"/>
        <c:lblOffset val="100"/>
        <c:noMultiLvlLbl val="0"/>
      </c:catAx>
      <c:valAx>
        <c:axId val="8097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032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DNU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'1.5dau_conversion'!$C$1</c:f>
              <c:strCache>
                <c:ptCount val="1"/>
                <c:pt idx="0">
                  <c:v>dnu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'1.5dau_conversion'!$A$2:$A$81</c:f>
              <c:numCache>
                <c:formatCode>m/d/yy</c:formatCode>
                <c:ptCount val="80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  <c:pt idx="6">
                  <c:v>42407</c:v>
                </c:pt>
                <c:pt idx="7">
                  <c:v>42408</c:v>
                </c:pt>
                <c:pt idx="8">
                  <c:v>42409</c:v>
                </c:pt>
                <c:pt idx="9">
                  <c:v>42410</c:v>
                </c:pt>
                <c:pt idx="10">
                  <c:v>42411</c:v>
                </c:pt>
                <c:pt idx="11">
                  <c:v>42412</c:v>
                </c:pt>
                <c:pt idx="12">
                  <c:v>42413</c:v>
                </c:pt>
                <c:pt idx="13">
                  <c:v>42414</c:v>
                </c:pt>
                <c:pt idx="14">
                  <c:v>42415</c:v>
                </c:pt>
                <c:pt idx="15">
                  <c:v>42416</c:v>
                </c:pt>
                <c:pt idx="16">
                  <c:v>42417</c:v>
                </c:pt>
                <c:pt idx="17">
                  <c:v>42418</c:v>
                </c:pt>
                <c:pt idx="18">
                  <c:v>42419</c:v>
                </c:pt>
                <c:pt idx="19">
                  <c:v>42420</c:v>
                </c:pt>
                <c:pt idx="20">
                  <c:v>42421</c:v>
                </c:pt>
                <c:pt idx="21">
                  <c:v>42422</c:v>
                </c:pt>
                <c:pt idx="22">
                  <c:v>42423</c:v>
                </c:pt>
                <c:pt idx="23">
                  <c:v>42424</c:v>
                </c:pt>
                <c:pt idx="24">
                  <c:v>42425</c:v>
                </c:pt>
                <c:pt idx="25">
                  <c:v>42426</c:v>
                </c:pt>
                <c:pt idx="26">
                  <c:v>42427</c:v>
                </c:pt>
                <c:pt idx="27">
                  <c:v>42428</c:v>
                </c:pt>
                <c:pt idx="28">
                  <c:v>42429</c:v>
                </c:pt>
                <c:pt idx="29">
                  <c:v>42430</c:v>
                </c:pt>
                <c:pt idx="30">
                  <c:v>42431</c:v>
                </c:pt>
                <c:pt idx="31">
                  <c:v>42432</c:v>
                </c:pt>
                <c:pt idx="32">
                  <c:v>42433</c:v>
                </c:pt>
                <c:pt idx="33">
                  <c:v>42434</c:v>
                </c:pt>
                <c:pt idx="34">
                  <c:v>42435</c:v>
                </c:pt>
                <c:pt idx="35">
                  <c:v>42436</c:v>
                </c:pt>
                <c:pt idx="36">
                  <c:v>42437</c:v>
                </c:pt>
                <c:pt idx="37">
                  <c:v>42438</c:v>
                </c:pt>
                <c:pt idx="38">
                  <c:v>42439</c:v>
                </c:pt>
                <c:pt idx="39">
                  <c:v>42440</c:v>
                </c:pt>
                <c:pt idx="40">
                  <c:v>42441</c:v>
                </c:pt>
                <c:pt idx="41">
                  <c:v>42442</c:v>
                </c:pt>
                <c:pt idx="42">
                  <c:v>42443</c:v>
                </c:pt>
                <c:pt idx="43">
                  <c:v>42444</c:v>
                </c:pt>
                <c:pt idx="44">
                  <c:v>42445</c:v>
                </c:pt>
                <c:pt idx="45">
                  <c:v>42446</c:v>
                </c:pt>
                <c:pt idx="46">
                  <c:v>42447</c:v>
                </c:pt>
                <c:pt idx="47">
                  <c:v>42448</c:v>
                </c:pt>
                <c:pt idx="48">
                  <c:v>42449</c:v>
                </c:pt>
                <c:pt idx="49">
                  <c:v>42450</c:v>
                </c:pt>
                <c:pt idx="50">
                  <c:v>42451</c:v>
                </c:pt>
                <c:pt idx="51">
                  <c:v>42452</c:v>
                </c:pt>
                <c:pt idx="52">
                  <c:v>42453</c:v>
                </c:pt>
                <c:pt idx="53">
                  <c:v>42454</c:v>
                </c:pt>
                <c:pt idx="54">
                  <c:v>42455</c:v>
                </c:pt>
                <c:pt idx="55">
                  <c:v>42456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42462</c:v>
                </c:pt>
                <c:pt idx="62">
                  <c:v>42463</c:v>
                </c:pt>
                <c:pt idx="63">
                  <c:v>42464</c:v>
                </c:pt>
                <c:pt idx="64">
                  <c:v>42465</c:v>
                </c:pt>
                <c:pt idx="65">
                  <c:v>42466</c:v>
                </c:pt>
                <c:pt idx="66">
                  <c:v>42467</c:v>
                </c:pt>
                <c:pt idx="67">
                  <c:v>42468</c:v>
                </c:pt>
                <c:pt idx="68">
                  <c:v>42469</c:v>
                </c:pt>
                <c:pt idx="69">
                  <c:v>42470</c:v>
                </c:pt>
                <c:pt idx="70">
                  <c:v>42471</c:v>
                </c:pt>
                <c:pt idx="71">
                  <c:v>42472</c:v>
                </c:pt>
                <c:pt idx="72">
                  <c:v>42473</c:v>
                </c:pt>
                <c:pt idx="73">
                  <c:v>42474</c:v>
                </c:pt>
                <c:pt idx="74">
                  <c:v>42475</c:v>
                </c:pt>
              </c:numCache>
            </c:numRef>
          </c:cat>
          <c:val>
            <c:numRef>
              <c:f>'1.5dau_conversion'!$C$2:$C$81</c:f>
              <c:numCache>
                <c:formatCode>General</c:formatCode>
                <c:ptCount val="8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3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1</c:v>
                </c:pt>
                <c:pt idx="60">
                  <c:v>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2</c:v>
                </c:pt>
                <c:pt idx="73">
                  <c:v>0</c:v>
                </c:pt>
                <c:pt idx="74">
                  <c:v>1</c:v>
                </c:pt>
                <c:pt idx="78">
                  <c:v>0.65333333333333332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B7A-C843-87AA-88FC349F6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885792"/>
        <c:axId val="710707024"/>
      </c:lineChart>
      <c:dateAx>
        <c:axId val="79588579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707024"/>
        <c:crosses val="autoZero"/>
        <c:auto val="1"/>
        <c:lblOffset val="100"/>
        <c:baseTimeUnit val="days"/>
      </c:dateAx>
      <c:valAx>
        <c:axId val="710707024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588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'1.5dau_conversion'!$D$1</c:f>
              <c:strCache>
                <c:ptCount val="1"/>
                <c:pt idx="0">
                  <c:v>consumer_conversion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'1.5dau_conversion'!$A$2:$A$90</c:f>
              <c:numCache>
                <c:formatCode>m/d/yy</c:formatCode>
                <c:ptCount val="89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  <c:pt idx="6">
                  <c:v>42407</c:v>
                </c:pt>
                <c:pt idx="7">
                  <c:v>42408</c:v>
                </c:pt>
                <c:pt idx="8">
                  <c:v>42409</c:v>
                </c:pt>
                <c:pt idx="9">
                  <c:v>42410</c:v>
                </c:pt>
                <c:pt idx="10">
                  <c:v>42411</c:v>
                </c:pt>
                <c:pt idx="11">
                  <c:v>42412</c:v>
                </c:pt>
                <c:pt idx="12">
                  <c:v>42413</c:v>
                </c:pt>
                <c:pt idx="13">
                  <c:v>42414</c:v>
                </c:pt>
                <c:pt idx="14">
                  <c:v>42415</c:v>
                </c:pt>
                <c:pt idx="15">
                  <c:v>42416</c:v>
                </c:pt>
                <c:pt idx="16">
                  <c:v>42417</c:v>
                </c:pt>
                <c:pt idx="17">
                  <c:v>42418</c:v>
                </c:pt>
                <c:pt idx="18">
                  <c:v>42419</c:v>
                </c:pt>
                <c:pt idx="19">
                  <c:v>42420</c:v>
                </c:pt>
                <c:pt idx="20">
                  <c:v>42421</c:v>
                </c:pt>
                <c:pt idx="21">
                  <c:v>42422</c:v>
                </c:pt>
                <c:pt idx="22">
                  <c:v>42423</c:v>
                </c:pt>
                <c:pt idx="23">
                  <c:v>42424</c:v>
                </c:pt>
                <c:pt idx="24">
                  <c:v>42425</c:v>
                </c:pt>
                <c:pt idx="25">
                  <c:v>42426</c:v>
                </c:pt>
                <c:pt idx="26">
                  <c:v>42427</c:v>
                </c:pt>
                <c:pt idx="27">
                  <c:v>42428</c:v>
                </c:pt>
                <c:pt idx="28">
                  <c:v>42429</c:v>
                </c:pt>
                <c:pt idx="29">
                  <c:v>42430</c:v>
                </c:pt>
                <c:pt idx="30">
                  <c:v>42431</c:v>
                </c:pt>
                <c:pt idx="31">
                  <c:v>42432</c:v>
                </c:pt>
                <c:pt idx="32">
                  <c:v>42433</c:v>
                </c:pt>
                <c:pt idx="33">
                  <c:v>42434</c:v>
                </c:pt>
                <c:pt idx="34">
                  <c:v>42435</c:v>
                </c:pt>
                <c:pt idx="35">
                  <c:v>42436</c:v>
                </c:pt>
                <c:pt idx="36">
                  <c:v>42437</c:v>
                </c:pt>
                <c:pt idx="37">
                  <c:v>42438</c:v>
                </c:pt>
                <c:pt idx="38">
                  <c:v>42439</c:v>
                </c:pt>
                <c:pt idx="39">
                  <c:v>42440</c:v>
                </c:pt>
                <c:pt idx="40">
                  <c:v>42441</c:v>
                </c:pt>
                <c:pt idx="41">
                  <c:v>42442</c:v>
                </c:pt>
                <c:pt idx="42">
                  <c:v>42443</c:v>
                </c:pt>
                <c:pt idx="43">
                  <c:v>42444</c:v>
                </c:pt>
                <c:pt idx="44">
                  <c:v>42445</c:v>
                </c:pt>
                <c:pt idx="45">
                  <c:v>42446</c:v>
                </c:pt>
                <c:pt idx="46">
                  <c:v>42447</c:v>
                </c:pt>
                <c:pt idx="47">
                  <c:v>42448</c:v>
                </c:pt>
                <c:pt idx="48">
                  <c:v>42449</c:v>
                </c:pt>
                <c:pt idx="49">
                  <c:v>42450</c:v>
                </c:pt>
                <c:pt idx="50">
                  <c:v>42451</c:v>
                </c:pt>
                <c:pt idx="51">
                  <c:v>42452</c:v>
                </c:pt>
                <c:pt idx="52">
                  <c:v>42453</c:v>
                </c:pt>
                <c:pt idx="53">
                  <c:v>42454</c:v>
                </c:pt>
                <c:pt idx="54">
                  <c:v>42455</c:v>
                </c:pt>
                <c:pt idx="55">
                  <c:v>42456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42462</c:v>
                </c:pt>
                <c:pt idx="62">
                  <c:v>42463</c:v>
                </c:pt>
                <c:pt idx="63">
                  <c:v>42464</c:v>
                </c:pt>
                <c:pt idx="64">
                  <c:v>42465</c:v>
                </c:pt>
                <c:pt idx="65">
                  <c:v>42466</c:v>
                </c:pt>
                <c:pt idx="66">
                  <c:v>42467</c:v>
                </c:pt>
                <c:pt idx="67">
                  <c:v>42468</c:v>
                </c:pt>
                <c:pt idx="68">
                  <c:v>42469</c:v>
                </c:pt>
                <c:pt idx="69">
                  <c:v>42470</c:v>
                </c:pt>
                <c:pt idx="70">
                  <c:v>42471</c:v>
                </c:pt>
                <c:pt idx="71">
                  <c:v>42472</c:v>
                </c:pt>
                <c:pt idx="72">
                  <c:v>42473</c:v>
                </c:pt>
                <c:pt idx="73">
                  <c:v>42474</c:v>
                </c:pt>
                <c:pt idx="74">
                  <c:v>42475</c:v>
                </c:pt>
              </c:numCache>
            </c:numRef>
          </c:cat>
          <c:val>
            <c:numRef>
              <c:f>'1.5dau_conversion'!$D$2:$D$90</c:f>
              <c:numCache>
                <c:formatCode>0.00%</c:formatCode>
                <c:ptCount val="89"/>
                <c:pt idx="0">
                  <c:v>4.4843049327354202E-2</c:v>
                </c:pt>
                <c:pt idx="1">
                  <c:v>5.0279329608938501E-2</c:v>
                </c:pt>
                <c:pt idx="2">
                  <c:v>5.39215686274509E-2</c:v>
                </c:pt>
                <c:pt idx="3">
                  <c:v>1.6949152542372801E-2</c:v>
                </c:pt>
                <c:pt idx="4">
                  <c:v>6.3694267515923501E-3</c:v>
                </c:pt>
                <c:pt idx="5">
                  <c:v>3.125E-2</c:v>
                </c:pt>
                <c:pt idx="6">
                  <c:v>1.72413793103448E-2</c:v>
                </c:pt>
                <c:pt idx="7">
                  <c:v>0</c:v>
                </c:pt>
                <c:pt idx="8">
                  <c:v>2.3076923076922998E-2</c:v>
                </c:pt>
                <c:pt idx="9">
                  <c:v>1.47058823529411E-2</c:v>
                </c:pt>
                <c:pt idx="10">
                  <c:v>2.2988505747126398E-2</c:v>
                </c:pt>
                <c:pt idx="11">
                  <c:v>1.8633540372670801E-2</c:v>
                </c:pt>
                <c:pt idx="12">
                  <c:v>2.2471910112359501E-2</c:v>
                </c:pt>
                <c:pt idx="13">
                  <c:v>4.5685279187817202E-2</c:v>
                </c:pt>
                <c:pt idx="14">
                  <c:v>2.15827338129496E-2</c:v>
                </c:pt>
                <c:pt idx="15">
                  <c:v>3.125E-2</c:v>
                </c:pt>
                <c:pt idx="16">
                  <c:v>3.9867109634551402E-2</c:v>
                </c:pt>
                <c:pt idx="17">
                  <c:v>3.8314176245210697E-2</c:v>
                </c:pt>
                <c:pt idx="18">
                  <c:v>2.4489795918367301E-2</c:v>
                </c:pt>
                <c:pt idx="19">
                  <c:v>2.5000000000000001E-2</c:v>
                </c:pt>
                <c:pt idx="20">
                  <c:v>3.6764705882352901E-2</c:v>
                </c:pt>
                <c:pt idx="21">
                  <c:v>4.72972972972973E-2</c:v>
                </c:pt>
                <c:pt idx="22">
                  <c:v>2.5925925925925901E-2</c:v>
                </c:pt>
                <c:pt idx="23">
                  <c:v>5.2631578947368397E-2</c:v>
                </c:pt>
                <c:pt idx="24">
                  <c:v>3.2967032967032898E-2</c:v>
                </c:pt>
                <c:pt idx="25">
                  <c:v>3.00751879699248E-2</c:v>
                </c:pt>
                <c:pt idx="26">
                  <c:v>1.53256704980842E-2</c:v>
                </c:pt>
                <c:pt idx="27">
                  <c:v>3.0927835051546299E-2</c:v>
                </c:pt>
                <c:pt idx="28">
                  <c:v>2.8938906752411502E-2</c:v>
                </c:pt>
                <c:pt idx="29">
                  <c:v>4.7619047619047603E-2</c:v>
                </c:pt>
                <c:pt idx="30">
                  <c:v>2.4390243902439001E-2</c:v>
                </c:pt>
                <c:pt idx="31">
                  <c:v>2.6315789473684199E-2</c:v>
                </c:pt>
                <c:pt idx="32">
                  <c:v>3.7037037037037E-2</c:v>
                </c:pt>
                <c:pt idx="33">
                  <c:v>1.8766756032171501E-2</c:v>
                </c:pt>
                <c:pt idx="34">
                  <c:v>1.9704433497536901E-2</c:v>
                </c:pt>
                <c:pt idx="35">
                  <c:v>6.3876651982378796E-2</c:v>
                </c:pt>
                <c:pt idx="36">
                  <c:v>1.91256830601092E-2</c:v>
                </c:pt>
                <c:pt idx="37">
                  <c:v>2.9339853300733399E-2</c:v>
                </c:pt>
                <c:pt idx="38">
                  <c:v>2.7027027027027001E-2</c:v>
                </c:pt>
                <c:pt idx="39">
                  <c:v>2.7295285359801399E-2</c:v>
                </c:pt>
                <c:pt idx="40">
                  <c:v>3.9823008849557501E-2</c:v>
                </c:pt>
                <c:pt idx="41">
                  <c:v>2.8824833702882399E-2</c:v>
                </c:pt>
                <c:pt idx="42">
                  <c:v>4.6040515653775302E-2</c:v>
                </c:pt>
                <c:pt idx="43">
                  <c:v>6.8027210884353706E-2</c:v>
                </c:pt>
                <c:pt idx="44">
                  <c:v>3.3707865168539297E-2</c:v>
                </c:pt>
                <c:pt idx="45">
                  <c:v>3.5532994923857801E-2</c:v>
                </c:pt>
                <c:pt idx="46">
                  <c:v>2.4E-2</c:v>
                </c:pt>
                <c:pt idx="47">
                  <c:v>1.91256830601092E-2</c:v>
                </c:pt>
                <c:pt idx="48">
                  <c:v>1.8666666666666599E-2</c:v>
                </c:pt>
                <c:pt idx="49">
                  <c:v>2.83286118980169E-2</c:v>
                </c:pt>
                <c:pt idx="50">
                  <c:v>2.4590163934426201E-2</c:v>
                </c:pt>
                <c:pt idx="51">
                  <c:v>2.3809523809523801E-2</c:v>
                </c:pt>
                <c:pt idx="52">
                  <c:v>2.84900284900284E-2</c:v>
                </c:pt>
                <c:pt idx="53">
                  <c:v>4.40251572327044E-2</c:v>
                </c:pt>
                <c:pt idx="54">
                  <c:v>1.1764705882352899E-2</c:v>
                </c:pt>
                <c:pt idx="55">
                  <c:v>3.8147138964577602E-2</c:v>
                </c:pt>
                <c:pt idx="56">
                  <c:v>2.20385674931129E-2</c:v>
                </c:pt>
                <c:pt idx="57">
                  <c:v>2.3460410557184699E-2</c:v>
                </c:pt>
                <c:pt idx="58">
                  <c:v>2.8645833333333301E-2</c:v>
                </c:pt>
                <c:pt idx="59">
                  <c:v>3.64145658263305E-2</c:v>
                </c:pt>
                <c:pt idx="60">
                  <c:v>3.03030303030303E-2</c:v>
                </c:pt>
                <c:pt idx="61">
                  <c:v>2.4937655860349101E-2</c:v>
                </c:pt>
                <c:pt idx="62">
                  <c:v>2.40963855421686E-2</c:v>
                </c:pt>
                <c:pt idx="63">
                  <c:v>2.6315789473684199E-2</c:v>
                </c:pt>
                <c:pt idx="64">
                  <c:v>4.6783625730994101E-2</c:v>
                </c:pt>
                <c:pt idx="65">
                  <c:v>2.7247956403269699E-2</c:v>
                </c:pt>
                <c:pt idx="66">
                  <c:v>2.7431421446384E-2</c:v>
                </c:pt>
                <c:pt idx="67">
                  <c:v>3.9506172839506103E-2</c:v>
                </c:pt>
                <c:pt idx="68">
                  <c:v>3.6553524804177499E-2</c:v>
                </c:pt>
                <c:pt idx="69">
                  <c:v>2.4390243902439001E-2</c:v>
                </c:pt>
                <c:pt idx="70">
                  <c:v>3.4031413612565398E-2</c:v>
                </c:pt>
                <c:pt idx="71">
                  <c:v>2.78551532033426E-2</c:v>
                </c:pt>
                <c:pt idx="72">
                  <c:v>3.10880829015544E-2</c:v>
                </c:pt>
                <c:pt idx="73">
                  <c:v>8.04597701149425E-2</c:v>
                </c:pt>
                <c:pt idx="74">
                  <c:v>3.2178217821782103E-2</c:v>
                </c:pt>
                <c:pt idx="75">
                  <c:v>3.1025515233392042E-2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31A-BB44-A06F-AAF0F9329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0882512"/>
        <c:axId val="641006816"/>
      </c:lineChart>
      <c:dateAx>
        <c:axId val="7108825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1006816"/>
        <c:crosses val="autoZero"/>
        <c:auto val="1"/>
        <c:lblOffset val="100"/>
        <c:baseTimeUnit val="days"/>
      </c:dateAx>
      <c:valAx>
        <c:axId val="6410068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88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'1.5dau_conversion'!$E$1</c:f>
              <c:strCache>
                <c:ptCount val="1"/>
                <c:pt idx="0">
                  <c:v>newuser_consume_conversion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'1.5dau_conversion'!$A$2:$A$90</c:f>
              <c:numCache>
                <c:formatCode>m/d/yy</c:formatCode>
                <c:ptCount val="89"/>
                <c:pt idx="0">
                  <c:v>42401</c:v>
                </c:pt>
                <c:pt idx="1">
                  <c:v>42402</c:v>
                </c:pt>
                <c:pt idx="2">
                  <c:v>42403</c:v>
                </c:pt>
                <c:pt idx="3">
                  <c:v>42404</c:v>
                </c:pt>
                <c:pt idx="4">
                  <c:v>42405</c:v>
                </c:pt>
                <c:pt idx="5">
                  <c:v>42406</c:v>
                </c:pt>
                <c:pt idx="6">
                  <c:v>42407</c:v>
                </c:pt>
                <c:pt idx="7">
                  <c:v>42408</c:v>
                </c:pt>
                <c:pt idx="8">
                  <c:v>42409</c:v>
                </c:pt>
                <c:pt idx="9">
                  <c:v>42410</c:v>
                </c:pt>
                <c:pt idx="10">
                  <c:v>42411</c:v>
                </c:pt>
                <c:pt idx="11">
                  <c:v>42412</c:v>
                </c:pt>
                <c:pt idx="12">
                  <c:v>42413</c:v>
                </c:pt>
                <c:pt idx="13">
                  <c:v>42414</c:v>
                </c:pt>
                <c:pt idx="14">
                  <c:v>42415</c:v>
                </c:pt>
                <c:pt idx="15">
                  <c:v>42416</c:v>
                </c:pt>
                <c:pt idx="16">
                  <c:v>42417</c:v>
                </c:pt>
                <c:pt idx="17">
                  <c:v>42418</c:v>
                </c:pt>
                <c:pt idx="18">
                  <c:v>42419</c:v>
                </c:pt>
                <c:pt idx="19">
                  <c:v>42420</c:v>
                </c:pt>
                <c:pt idx="20">
                  <c:v>42421</c:v>
                </c:pt>
                <c:pt idx="21">
                  <c:v>42422</c:v>
                </c:pt>
                <c:pt idx="22">
                  <c:v>42423</c:v>
                </c:pt>
                <c:pt idx="23">
                  <c:v>42424</c:v>
                </c:pt>
                <c:pt idx="24">
                  <c:v>42425</c:v>
                </c:pt>
                <c:pt idx="25">
                  <c:v>42426</c:v>
                </c:pt>
                <c:pt idx="26">
                  <c:v>42427</c:v>
                </c:pt>
                <c:pt idx="27">
                  <c:v>42428</c:v>
                </c:pt>
                <c:pt idx="28">
                  <c:v>42429</c:v>
                </c:pt>
                <c:pt idx="29">
                  <c:v>42430</c:v>
                </c:pt>
                <c:pt idx="30">
                  <c:v>42431</c:v>
                </c:pt>
                <c:pt idx="31">
                  <c:v>42432</c:v>
                </c:pt>
                <c:pt idx="32">
                  <c:v>42433</c:v>
                </c:pt>
                <c:pt idx="33">
                  <c:v>42434</c:v>
                </c:pt>
                <c:pt idx="34">
                  <c:v>42435</c:v>
                </c:pt>
                <c:pt idx="35">
                  <c:v>42436</c:v>
                </c:pt>
                <c:pt idx="36">
                  <c:v>42437</c:v>
                </c:pt>
                <c:pt idx="37">
                  <c:v>42438</c:v>
                </c:pt>
                <c:pt idx="38">
                  <c:v>42439</c:v>
                </c:pt>
                <c:pt idx="39">
                  <c:v>42440</c:v>
                </c:pt>
                <c:pt idx="40">
                  <c:v>42441</c:v>
                </c:pt>
                <c:pt idx="41">
                  <c:v>42442</c:v>
                </c:pt>
                <c:pt idx="42">
                  <c:v>42443</c:v>
                </c:pt>
                <c:pt idx="43">
                  <c:v>42444</c:v>
                </c:pt>
                <c:pt idx="44">
                  <c:v>42445</c:v>
                </c:pt>
                <c:pt idx="45">
                  <c:v>42446</c:v>
                </c:pt>
                <c:pt idx="46">
                  <c:v>42447</c:v>
                </c:pt>
                <c:pt idx="47">
                  <c:v>42448</c:v>
                </c:pt>
                <c:pt idx="48">
                  <c:v>42449</c:v>
                </c:pt>
                <c:pt idx="49">
                  <c:v>42450</c:v>
                </c:pt>
                <c:pt idx="50">
                  <c:v>42451</c:v>
                </c:pt>
                <c:pt idx="51">
                  <c:v>42452</c:v>
                </c:pt>
                <c:pt idx="52">
                  <c:v>42453</c:v>
                </c:pt>
                <c:pt idx="53">
                  <c:v>42454</c:v>
                </c:pt>
                <c:pt idx="54">
                  <c:v>42455</c:v>
                </c:pt>
                <c:pt idx="55">
                  <c:v>42456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42462</c:v>
                </c:pt>
                <c:pt idx="62">
                  <c:v>42463</c:v>
                </c:pt>
                <c:pt idx="63">
                  <c:v>42464</c:v>
                </c:pt>
                <c:pt idx="64">
                  <c:v>42465</c:v>
                </c:pt>
                <c:pt idx="65">
                  <c:v>42466</c:v>
                </c:pt>
                <c:pt idx="66">
                  <c:v>42467</c:v>
                </c:pt>
                <c:pt idx="67">
                  <c:v>42468</c:v>
                </c:pt>
                <c:pt idx="68">
                  <c:v>42469</c:v>
                </c:pt>
                <c:pt idx="69">
                  <c:v>42470</c:v>
                </c:pt>
                <c:pt idx="70">
                  <c:v>42471</c:v>
                </c:pt>
                <c:pt idx="71">
                  <c:v>42472</c:v>
                </c:pt>
                <c:pt idx="72">
                  <c:v>42473</c:v>
                </c:pt>
                <c:pt idx="73">
                  <c:v>42474</c:v>
                </c:pt>
                <c:pt idx="74">
                  <c:v>42475</c:v>
                </c:pt>
              </c:numCache>
            </c:numRef>
          </c:cat>
          <c:val>
            <c:numRef>
              <c:f>'1.5dau_conversion'!$E$2:$E$90</c:f>
              <c:numCache>
                <c:formatCode>0%</c:formatCode>
                <c:ptCount val="8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0.25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0.33333333333333298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D69-D949-8186-7BF767B72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678080"/>
        <c:axId val="713006480"/>
      </c:lineChart>
      <c:dateAx>
        <c:axId val="80967808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3006480"/>
        <c:crosses val="autoZero"/>
        <c:auto val="1"/>
        <c:lblOffset val="100"/>
        <c:baseTimeUnit val="days"/>
      </c:dateAx>
      <c:valAx>
        <c:axId val="713006480"/>
        <c:scaling>
          <c:orientation val="minMax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967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'2user_type'!$B$1</c:f>
              <c:strCache>
                <c:ptCount val="1"/>
                <c:pt idx="0">
                  <c:v>dnu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'2user_type'!$A$2:$A$77</c:f>
              <c:numCache>
                <c:formatCode>m/d/yy</c:formatCode>
                <c:ptCount val="76"/>
                <c:pt idx="0">
                  <c:v>42400</c:v>
                </c:pt>
                <c:pt idx="1">
                  <c:v>42401</c:v>
                </c:pt>
                <c:pt idx="2">
                  <c:v>42402</c:v>
                </c:pt>
                <c:pt idx="3">
                  <c:v>42403</c:v>
                </c:pt>
                <c:pt idx="4">
                  <c:v>42404</c:v>
                </c:pt>
                <c:pt idx="5">
                  <c:v>42405</c:v>
                </c:pt>
                <c:pt idx="6">
                  <c:v>42406</c:v>
                </c:pt>
                <c:pt idx="7">
                  <c:v>42407</c:v>
                </c:pt>
                <c:pt idx="8">
                  <c:v>42408</c:v>
                </c:pt>
                <c:pt idx="9">
                  <c:v>42409</c:v>
                </c:pt>
                <c:pt idx="10">
                  <c:v>42410</c:v>
                </c:pt>
                <c:pt idx="11">
                  <c:v>42411</c:v>
                </c:pt>
                <c:pt idx="12">
                  <c:v>42412</c:v>
                </c:pt>
                <c:pt idx="13">
                  <c:v>42413</c:v>
                </c:pt>
                <c:pt idx="14">
                  <c:v>42414</c:v>
                </c:pt>
                <c:pt idx="15">
                  <c:v>42415</c:v>
                </c:pt>
                <c:pt idx="16">
                  <c:v>42416</c:v>
                </c:pt>
                <c:pt idx="17">
                  <c:v>42417</c:v>
                </c:pt>
                <c:pt idx="18">
                  <c:v>42418</c:v>
                </c:pt>
                <c:pt idx="19">
                  <c:v>42419</c:v>
                </c:pt>
                <c:pt idx="20">
                  <c:v>42420</c:v>
                </c:pt>
                <c:pt idx="21">
                  <c:v>42421</c:v>
                </c:pt>
                <c:pt idx="22">
                  <c:v>42422</c:v>
                </c:pt>
                <c:pt idx="23">
                  <c:v>42423</c:v>
                </c:pt>
                <c:pt idx="24">
                  <c:v>42424</c:v>
                </c:pt>
                <c:pt idx="25">
                  <c:v>42425</c:v>
                </c:pt>
                <c:pt idx="26">
                  <c:v>42426</c:v>
                </c:pt>
                <c:pt idx="27">
                  <c:v>42427</c:v>
                </c:pt>
                <c:pt idx="28">
                  <c:v>42428</c:v>
                </c:pt>
                <c:pt idx="29">
                  <c:v>42429</c:v>
                </c:pt>
                <c:pt idx="30">
                  <c:v>42430</c:v>
                </c:pt>
                <c:pt idx="31">
                  <c:v>42431</c:v>
                </c:pt>
                <c:pt idx="32">
                  <c:v>42432</c:v>
                </c:pt>
                <c:pt idx="33">
                  <c:v>42433</c:v>
                </c:pt>
                <c:pt idx="34">
                  <c:v>42434</c:v>
                </c:pt>
                <c:pt idx="35">
                  <c:v>42435</c:v>
                </c:pt>
                <c:pt idx="36">
                  <c:v>42436</c:v>
                </c:pt>
                <c:pt idx="37">
                  <c:v>42437</c:v>
                </c:pt>
                <c:pt idx="38">
                  <c:v>42438</c:v>
                </c:pt>
                <c:pt idx="39">
                  <c:v>42439</c:v>
                </c:pt>
                <c:pt idx="40">
                  <c:v>42440</c:v>
                </c:pt>
                <c:pt idx="41">
                  <c:v>42441</c:v>
                </c:pt>
                <c:pt idx="42">
                  <c:v>42442</c:v>
                </c:pt>
                <c:pt idx="43">
                  <c:v>42443</c:v>
                </c:pt>
                <c:pt idx="44">
                  <c:v>42444</c:v>
                </c:pt>
                <c:pt idx="45">
                  <c:v>42445</c:v>
                </c:pt>
                <c:pt idx="46">
                  <c:v>42446</c:v>
                </c:pt>
                <c:pt idx="47">
                  <c:v>42447</c:v>
                </c:pt>
                <c:pt idx="48">
                  <c:v>42448</c:v>
                </c:pt>
                <c:pt idx="49">
                  <c:v>42449</c:v>
                </c:pt>
                <c:pt idx="50">
                  <c:v>42450</c:v>
                </c:pt>
                <c:pt idx="51">
                  <c:v>42451</c:v>
                </c:pt>
                <c:pt idx="52">
                  <c:v>42452</c:v>
                </c:pt>
                <c:pt idx="53">
                  <c:v>42453</c:v>
                </c:pt>
                <c:pt idx="54">
                  <c:v>42454</c:v>
                </c:pt>
                <c:pt idx="55">
                  <c:v>42455</c:v>
                </c:pt>
                <c:pt idx="56">
                  <c:v>42456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42462</c:v>
                </c:pt>
                <c:pt idx="63">
                  <c:v>42463</c:v>
                </c:pt>
                <c:pt idx="64">
                  <c:v>42464</c:v>
                </c:pt>
                <c:pt idx="65">
                  <c:v>42465</c:v>
                </c:pt>
                <c:pt idx="66">
                  <c:v>42466</c:v>
                </c:pt>
                <c:pt idx="67">
                  <c:v>42467</c:v>
                </c:pt>
                <c:pt idx="68">
                  <c:v>42468</c:v>
                </c:pt>
                <c:pt idx="69">
                  <c:v>42469</c:v>
                </c:pt>
                <c:pt idx="70">
                  <c:v>42470</c:v>
                </c:pt>
                <c:pt idx="71">
                  <c:v>42471</c:v>
                </c:pt>
                <c:pt idx="72">
                  <c:v>42472</c:v>
                </c:pt>
                <c:pt idx="73">
                  <c:v>42473</c:v>
                </c:pt>
                <c:pt idx="74">
                  <c:v>42474</c:v>
                </c:pt>
                <c:pt idx="75">
                  <c:v>42475</c:v>
                </c:pt>
              </c:numCache>
            </c:numRef>
          </c:cat>
          <c:val>
            <c:numRef>
              <c:f>'2user_type'!$B$2:$B$77</c:f>
              <c:numCache>
                <c:formatCode>General</c:formatCode>
                <c:ptCount val="76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0</c:v>
                </c:pt>
                <c:pt idx="38">
                  <c:v>6</c:v>
                </c:pt>
                <c:pt idx="39">
                  <c:v>6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3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3</c:v>
                </c:pt>
                <c:pt idx="50">
                  <c:v>0</c:v>
                </c:pt>
                <c:pt idx="51">
                  <c:v>0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5</c:v>
                </c:pt>
                <c:pt idx="60">
                  <c:v>1</c:v>
                </c:pt>
                <c:pt idx="61">
                  <c:v>3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2</c:v>
                </c:pt>
                <c:pt idx="74">
                  <c:v>0</c:v>
                </c:pt>
                <c:pt idx="7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F-694D-A533-13BD700A70D4}"/>
            </c:ext>
          </c:extLst>
        </c:ser>
        <c:ser>
          <c:idx val="1"/>
          <c:order val="1"/>
          <c:tx>
            <c:strRef>
              <c:f>'2user_type'!$C$1</c:f>
              <c:strCache>
                <c:ptCount val="1"/>
                <c:pt idx="0">
                  <c:v>count_unactive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'2user_type'!$A$2:$A$77</c:f>
              <c:numCache>
                <c:formatCode>m/d/yy</c:formatCode>
                <c:ptCount val="76"/>
                <c:pt idx="0">
                  <c:v>42400</c:v>
                </c:pt>
                <c:pt idx="1">
                  <c:v>42401</c:v>
                </c:pt>
                <c:pt idx="2">
                  <c:v>42402</c:v>
                </c:pt>
                <c:pt idx="3">
                  <c:v>42403</c:v>
                </c:pt>
                <c:pt idx="4">
                  <c:v>42404</c:v>
                </c:pt>
                <c:pt idx="5">
                  <c:v>42405</c:v>
                </c:pt>
                <c:pt idx="6">
                  <c:v>42406</c:v>
                </c:pt>
                <c:pt idx="7">
                  <c:v>42407</c:v>
                </c:pt>
                <c:pt idx="8">
                  <c:v>42408</c:v>
                </c:pt>
                <c:pt idx="9">
                  <c:v>42409</c:v>
                </c:pt>
                <c:pt idx="10">
                  <c:v>42410</c:v>
                </c:pt>
                <c:pt idx="11">
                  <c:v>42411</c:v>
                </c:pt>
                <c:pt idx="12">
                  <c:v>42412</c:v>
                </c:pt>
                <c:pt idx="13">
                  <c:v>42413</c:v>
                </c:pt>
                <c:pt idx="14">
                  <c:v>42414</c:v>
                </c:pt>
                <c:pt idx="15">
                  <c:v>42415</c:v>
                </c:pt>
                <c:pt idx="16">
                  <c:v>42416</c:v>
                </c:pt>
                <c:pt idx="17">
                  <c:v>42417</c:v>
                </c:pt>
                <c:pt idx="18">
                  <c:v>42418</c:v>
                </c:pt>
                <c:pt idx="19">
                  <c:v>42419</c:v>
                </c:pt>
                <c:pt idx="20">
                  <c:v>42420</c:v>
                </c:pt>
                <c:pt idx="21">
                  <c:v>42421</c:v>
                </c:pt>
                <c:pt idx="22">
                  <c:v>42422</c:v>
                </c:pt>
                <c:pt idx="23">
                  <c:v>42423</c:v>
                </c:pt>
                <c:pt idx="24">
                  <c:v>42424</c:v>
                </c:pt>
                <c:pt idx="25">
                  <c:v>42425</c:v>
                </c:pt>
                <c:pt idx="26">
                  <c:v>42426</c:v>
                </c:pt>
                <c:pt idx="27">
                  <c:v>42427</c:v>
                </c:pt>
                <c:pt idx="28">
                  <c:v>42428</c:v>
                </c:pt>
                <c:pt idx="29">
                  <c:v>42429</c:v>
                </c:pt>
                <c:pt idx="30">
                  <c:v>42430</c:v>
                </c:pt>
                <c:pt idx="31">
                  <c:v>42431</c:v>
                </c:pt>
                <c:pt idx="32">
                  <c:v>42432</c:v>
                </c:pt>
                <c:pt idx="33">
                  <c:v>42433</c:v>
                </c:pt>
                <c:pt idx="34">
                  <c:v>42434</c:v>
                </c:pt>
                <c:pt idx="35">
                  <c:v>42435</c:v>
                </c:pt>
                <c:pt idx="36">
                  <c:v>42436</c:v>
                </c:pt>
                <c:pt idx="37">
                  <c:v>42437</c:v>
                </c:pt>
                <c:pt idx="38">
                  <c:v>42438</c:v>
                </c:pt>
                <c:pt idx="39">
                  <c:v>42439</c:v>
                </c:pt>
                <c:pt idx="40">
                  <c:v>42440</c:v>
                </c:pt>
                <c:pt idx="41">
                  <c:v>42441</c:v>
                </c:pt>
                <c:pt idx="42">
                  <c:v>42442</c:v>
                </c:pt>
                <c:pt idx="43">
                  <c:v>42443</c:v>
                </c:pt>
                <c:pt idx="44">
                  <c:v>42444</c:v>
                </c:pt>
                <c:pt idx="45">
                  <c:v>42445</c:v>
                </c:pt>
                <c:pt idx="46">
                  <c:v>42446</c:v>
                </c:pt>
                <c:pt idx="47">
                  <c:v>42447</c:v>
                </c:pt>
                <c:pt idx="48">
                  <c:v>42448</c:v>
                </c:pt>
                <c:pt idx="49">
                  <c:v>42449</c:v>
                </c:pt>
                <c:pt idx="50">
                  <c:v>42450</c:v>
                </c:pt>
                <c:pt idx="51">
                  <c:v>42451</c:v>
                </c:pt>
                <c:pt idx="52">
                  <c:v>42452</c:v>
                </c:pt>
                <c:pt idx="53">
                  <c:v>42453</c:v>
                </c:pt>
                <c:pt idx="54">
                  <c:v>42454</c:v>
                </c:pt>
                <c:pt idx="55">
                  <c:v>42455</c:v>
                </c:pt>
                <c:pt idx="56">
                  <c:v>42456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42462</c:v>
                </c:pt>
                <c:pt idx="63">
                  <c:v>42463</c:v>
                </c:pt>
                <c:pt idx="64">
                  <c:v>42464</c:v>
                </c:pt>
                <c:pt idx="65">
                  <c:v>42465</c:v>
                </c:pt>
                <c:pt idx="66">
                  <c:v>42466</c:v>
                </c:pt>
                <c:pt idx="67">
                  <c:v>42467</c:v>
                </c:pt>
                <c:pt idx="68">
                  <c:v>42468</c:v>
                </c:pt>
                <c:pt idx="69">
                  <c:v>42469</c:v>
                </c:pt>
                <c:pt idx="70">
                  <c:v>42470</c:v>
                </c:pt>
                <c:pt idx="71">
                  <c:v>42471</c:v>
                </c:pt>
                <c:pt idx="72">
                  <c:v>42472</c:v>
                </c:pt>
                <c:pt idx="73">
                  <c:v>42473</c:v>
                </c:pt>
                <c:pt idx="74">
                  <c:v>42474</c:v>
                </c:pt>
                <c:pt idx="75">
                  <c:v>42475</c:v>
                </c:pt>
              </c:numCache>
            </c:numRef>
          </c:cat>
          <c:val>
            <c:numRef>
              <c:f>'2user_type'!$C$2:$C$77</c:f>
              <c:numCache>
                <c:formatCode>General</c:formatCode>
                <c:ptCount val="76"/>
                <c:pt idx="0">
                  <c:v>11</c:v>
                </c:pt>
                <c:pt idx="1">
                  <c:v>9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9</c:v>
                </c:pt>
                <c:pt idx="9">
                  <c:v>11</c:v>
                </c:pt>
                <c:pt idx="10">
                  <c:v>13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19</c:v>
                </c:pt>
                <c:pt idx="15">
                  <c:v>17</c:v>
                </c:pt>
                <c:pt idx="16">
                  <c:v>15</c:v>
                </c:pt>
                <c:pt idx="17">
                  <c:v>13</c:v>
                </c:pt>
                <c:pt idx="18">
                  <c:v>11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12</c:v>
                </c:pt>
                <c:pt idx="23">
                  <c:v>14</c:v>
                </c:pt>
                <c:pt idx="24">
                  <c:v>14</c:v>
                </c:pt>
                <c:pt idx="25">
                  <c:v>13</c:v>
                </c:pt>
                <c:pt idx="26">
                  <c:v>12</c:v>
                </c:pt>
                <c:pt idx="27">
                  <c:v>10</c:v>
                </c:pt>
                <c:pt idx="28">
                  <c:v>7</c:v>
                </c:pt>
                <c:pt idx="29">
                  <c:v>8</c:v>
                </c:pt>
                <c:pt idx="30">
                  <c:v>7</c:v>
                </c:pt>
                <c:pt idx="31">
                  <c:v>6</c:v>
                </c:pt>
                <c:pt idx="32">
                  <c:v>11</c:v>
                </c:pt>
                <c:pt idx="33">
                  <c:v>16</c:v>
                </c:pt>
                <c:pt idx="34">
                  <c:v>17</c:v>
                </c:pt>
                <c:pt idx="35">
                  <c:v>17</c:v>
                </c:pt>
                <c:pt idx="36">
                  <c:v>15</c:v>
                </c:pt>
                <c:pt idx="37">
                  <c:v>14</c:v>
                </c:pt>
                <c:pt idx="38">
                  <c:v>17</c:v>
                </c:pt>
                <c:pt idx="39">
                  <c:v>14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10</c:v>
                </c:pt>
                <c:pt idx="44">
                  <c:v>10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8</c:v>
                </c:pt>
                <c:pt idx="54">
                  <c:v>8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11</c:v>
                </c:pt>
                <c:pt idx="60">
                  <c:v>6</c:v>
                </c:pt>
                <c:pt idx="61">
                  <c:v>5</c:v>
                </c:pt>
                <c:pt idx="62">
                  <c:v>2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3</c:v>
                </c:pt>
                <c:pt idx="68">
                  <c:v>3</c:v>
                </c:pt>
                <c:pt idx="69">
                  <c:v>4</c:v>
                </c:pt>
                <c:pt idx="70">
                  <c:v>4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1</c:v>
                </c:pt>
                <c:pt idx="7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F-694D-A533-13BD700A70D4}"/>
            </c:ext>
          </c:extLst>
        </c:ser>
        <c:ser>
          <c:idx val="2"/>
          <c:order val="2"/>
          <c:tx>
            <c:strRef>
              <c:f>'2user_type'!$D$1</c:f>
              <c:strCache>
                <c:ptCount val="1"/>
                <c:pt idx="0">
                  <c:v>count_active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'2user_type'!$A$2:$A$77</c:f>
              <c:numCache>
                <c:formatCode>m/d/yy</c:formatCode>
                <c:ptCount val="76"/>
                <c:pt idx="0">
                  <c:v>42400</c:v>
                </c:pt>
                <c:pt idx="1">
                  <c:v>42401</c:v>
                </c:pt>
                <c:pt idx="2">
                  <c:v>42402</c:v>
                </c:pt>
                <c:pt idx="3">
                  <c:v>42403</c:v>
                </c:pt>
                <c:pt idx="4">
                  <c:v>42404</c:v>
                </c:pt>
                <c:pt idx="5">
                  <c:v>42405</c:v>
                </c:pt>
                <c:pt idx="6">
                  <c:v>42406</c:v>
                </c:pt>
                <c:pt idx="7">
                  <c:v>42407</c:v>
                </c:pt>
                <c:pt idx="8">
                  <c:v>42408</c:v>
                </c:pt>
                <c:pt idx="9">
                  <c:v>42409</c:v>
                </c:pt>
                <c:pt idx="10">
                  <c:v>42410</c:v>
                </c:pt>
                <c:pt idx="11">
                  <c:v>42411</c:v>
                </c:pt>
                <c:pt idx="12">
                  <c:v>42412</c:v>
                </c:pt>
                <c:pt idx="13">
                  <c:v>42413</c:v>
                </c:pt>
                <c:pt idx="14">
                  <c:v>42414</c:v>
                </c:pt>
                <c:pt idx="15">
                  <c:v>42415</c:v>
                </c:pt>
                <c:pt idx="16">
                  <c:v>42416</c:v>
                </c:pt>
                <c:pt idx="17">
                  <c:v>42417</c:v>
                </c:pt>
                <c:pt idx="18">
                  <c:v>42418</c:v>
                </c:pt>
                <c:pt idx="19">
                  <c:v>42419</c:v>
                </c:pt>
                <c:pt idx="20">
                  <c:v>42420</c:v>
                </c:pt>
                <c:pt idx="21">
                  <c:v>42421</c:v>
                </c:pt>
                <c:pt idx="22">
                  <c:v>42422</c:v>
                </c:pt>
                <c:pt idx="23">
                  <c:v>42423</c:v>
                </c:pt>
                <c:pt idx="24">
                  <c:v>42424</c:v>
                </c:pt>
                <c:pt idx="25">
                  <c:v>42425</c:v>
                </c:pt>
                <c:pt idx="26">
                  <c:v>42426</c:v>
                </c:pt>
                <c:pt idx="27">
                  <c:v>42427</c:v>
                </c:pt>
                <c:pt idx="28">
                  <c:v>42428</c:v>
                </c:pt>
                <c:pt idx="29">
                  <c:v>42429</c:v>
                </c:pt>
                <c:pt idx="30">
                  <c:v>42430</c:v>
                </c:pt>
                <c:pt idx="31">
                  <c:v>42431</c:v>
                </c:pt>
                <c:pt idx="32">
                  <c:v>42432</c:v>
                </c:pt>
                <c:pt idx="33">
                  <c:v>42433</c:v>
                </c:pt>
                <c:pt idx="34">
                  <c:v>42434</c:v>
                </c:pt>
                <c:pt idx="35">
                  <c:v>42435</c:v>
                </c:pt>
                <c:pt idx="36">
                  <c:v>42436</c:v>
                </c:pt>
                <c:pt idx="37">
                  <c:v>42437</c:v>
                </c:pt>
                <c:pt idx="38">
                  <c:v>42438</c:v>
                </c:pt>
                <c:pt idx="39">
                  <c:v>42439</c:v>
                </c:pt>
                <c:pt idx="40">
                  <c:v>42440</c:v>
                </c:pt>
                <c:pt idx="41">
                  <c:v>42441</c:v>
                </c:pt>
                <c:pt idx="42">
                  <c:v>42442</c:v>
                </c:pt>
                <c:pt idx="43">
                  <c:v>42443</c:v>
                </c:pt>
                <c:pt idx="44">
                  <c:v>42444</c:v>
                </c:pt>
                <c:pt idx="45">
                  <c:v>42445</c:v>
                </c:pt>
                <c:pt idx="46">
                  <c:v>42446</c:v>
                </c:pt>
                <c:pt idx="47">
                  <c:v>42447</c:v>
                </c:pt>
                <c:pt idx="48">
                  <c:v>42448</c:v>
                </c:pt>
                <c:pt idx="49">
                  <c:v>42449</c:v>
                </c:pt>
                <c:pt idx="50">
                  <c:v>42450</c:v>
                </c:pt>
                <c:pt idx="51">
                  <c:v>42451</c:v>
                </c:pt>
                <c:pt idx="52">
                  <c:v>42452</c:v>
                </c:pt>
                <c:pt idx="53">
                  <c:v>42453</c:v>
                </c:pt>
                <c:pt idx="54">
                  <c:v>42454</c:v>
                </c:pt>
                <c:pt idx="55">
                  <c:v>42455</c:v>
                </c:pt>
                <c:pt idx="56">
                  <c:v>42456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42462</c:v>
                </c:pt>
                <c:pt idx="63">
                  <c:v>42463</c:v>
                </c:pt>
                <c:pt idx="64">
                  <c:v>42464</c:v>
                </c:pt>
                <c:pt idx="65">
                  <c:v>42465</c:v>
                </c:pt>
                <c:pt idx="66">
                  <c:v>42466</c:v>
                </c:pt>
                <c:pt idx="67">
                  <c:v>42467</c:v>
                </c:pt>
                <c:pt idx="68">
                  <c:v>42468</c:v>
                </c:pt>
                <c:pt idx="69">
                  <c:v>42469</c:v>
                </c:pt>
                <c:pt idx="70">
                  <c:v>42470</c:v>
                </c:pt>
                <c:pt idx="71">
                  <c:v>42471</c:v>
                </c:pt>
                <c:pt idx="72">
                  <c:v>42472</c:v>
                </c:pt>
                <c:pt idx="73">
                  <c:v>42473</c:v>
                </c:pt>
                <c:pt idx="74">
                  <c:v>42474</c:v>
                </c:pt>
                <c:pt idx="75">
                  <c:v>42475</c:v>
                </c:pt>
              </c:numCache>
            </c:numRef>
          </c:cat>
          <c:val>
            <c:numRef>
              <c:f>'2user_type'!$D$2:$D$77</c:f>
              <c:numCache>
                <c:formatCode>General</c:formatCode>
                <c:ptCount val="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F-694D-A533-13BD700A70D4}"/>
            </c:ext>
          </c:extLst>
        </c:ser>
        <c:ser>
          <c:idx val="3"/>
          <c:order val="3"/>
          <c:tx>
            <c:strRef>
              <c:f>'2user_type'!$E$1</c:f>
              <c:strCache>
                <c:ptCount val="1"/>
                <c:pt idx="0">
                  <c:v>sleep_users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'2user_type'!$A$2:$A$77</c:f>
              <c:numCache>
                <c:formatCode>m/d/yy</c:formatCode>
                <c:ptCount val="76"/>
                <c:pt idx="0">
                  <c:v>42400</c:v>
                </c:pt>
                <c:pt idx="1">
                  <c:v>42401</c:v>
                </c:pt>
                <c:pt idx="2">
                  <c:v>42402</c:v>
                </c:pt>
                <c:pt idx="3">
                  <c:v>42403</c:v>
                </c:pt>
                <c:pt idx="4">
                  <c:v>42404</c:v>
                </c:pt>
                <c:pt idx="5">
                  <c:v>42405</c:v>
                </c:pt>
                <c:pt idx="6">
                  <c:v>42406</c:v>
                </c:pt>
                <c:pt idx="7">
                  <c:v>42407</c:v>
                </c:pt>
                <c:pt idx="8">
                  <c:v>42408</c:v>
                </c:pt>
                <c:pt idx="9">
                  <c:v>42409</c:v>
                </c:pt>
                <c:pt idx="10">
                  <c:v>42410</c:v>
                </c:pt>
                <c:pt idx="11">
                  <c:v>42411</c:v>
                </c:pt>
                <c:pt idx="12">
                  <c:v>42412</c:v>
                </c:pt>
                <c:pt idx="13">
                  <c:v>42413</c:v>
                </c:pt>
                <c:pt idx="14">
                  <c:v>42414</c:v>
                </c:pt>
                <c:pt idx="15">
                  <c:v>42415</c:v>
                </c:pt>
                <c:pt idx="16">
                  <c:v>42416</c:v>
                </c:pt>
                <c:pt idx="17">
                  <c:v>42417</c:v>
                </c:pt>
                <c:pt idx="18">
                  <c:v>42418</c:v>
                </c:pt>
                <c:pt idx="19">
                  <c:v>42419</c:v>
                </c:pt>
                <c:pt idx="20">
                  <c:v>42420</c:v>
                </c:pt>
                <c:pt idx="21">
                  <c:v>42421</c:v>
                </c:pt>
                <c:pt idx="22">
                  <c:v>42422</c:v>
                </c:pt>
                <c:pt idx="23">
                  <c:v>42423</c:v>
                </c:pt>
                <c:pt idx="24">
                  <c:v>42424</c:v>
                </c:pt>
                <c:pt idx="25">
                  <c:v>42425</c:v>
                </c:pt>
                <c:pt idx="26">
                  <c:v>42426</c:v>
                </c:pt>
                <c:pt idx="27">
                  <c:v>42427</c:v>
                </c:pt>
                <c:pt idx="28">
                  <c:v>42428</c:v>
                </c:pt>
                <c:pt idx="29">
                  <c:v>42429</c:v>
                </c:pt>
                <c:pt idx="30">
                  <c:v>42430</c:v>
                </c:pt>
                <c:pt idx="31">
                  <c:v>42431</c:v>
                </c:pt>
                <c:pt idx="32">
                  <c:v>42432</c:v>
                </c:pt>
                <c:pt idx="33">
                  <c:v>42433</c:v>
                </c:pt>
                <c:pt idx="34">
                  <c:v>42434</c:v>
                </c:pt>
                <c:pt idx="35">
                  <c:v>42435</c:v>
                </c:pt>
                <c:pt idx="36">
                  <c:v>42436</c:v>
                </c:pt>
                <c:pt idx="37">
                  <c:v>42437</c:v>
                </c:pt>
                <c:pt idx="38">
                  <c:v>42438</c:v>
                </c:pt>
                <c:pt idx="39">
                  <c:v>42439</c:v>
                </c:pt>
                <c:pt idx="40">
                  <c:v>42440</c:v>
                </c:pt>
                <c:pt idx="41">
                  <c:v>42441</c:v>
                </c:pt>
                <c:pt idx="42">
                  <c:v>42442</c:v>
                </c:pt>
                <c:pt idx="43">
                  <c:v>42443</c:v>
                </c:pt>
                <c:pt idx="44">
                  <c:v>42444</c:v>
                </c:pt>
                <c:pt idx="45">
                  <c:v>42445</c:v>
                </c:pt>
                <c:pt idx="46">
                  <c:v>42446</c:v>
                </c:pt>
                <c:pt idx="47">
                  <c:v>42447</c:v>
                </c:pt>
                <c:pt idx="48">
                  <c:v>42448</c:v>
                </c:pt>
                <c:pt idx="49">
                  <c:v>42449</c:v>
                </c:pt>
                <c:pt idx="50">
                  <c:v>42450</c:v>
                </c:pt>
                <c:pt idx="51">
                  <c:v>42451</c:v>
                </c:pt>
                <c:pt idx="52">
                  <c:v>42452</c:v>
                </c:pt>
                <c:pt idx="53">
                  <c:v>42453</c:v>
                </c:pt>
                <c:pt idx="54">
                  <c:v>42454</c:v>
                </c:pt>
                <c:pt idx="55">
                  <c:v>42455</c:v>
                </c:pt>
                <c:pt idx="56">
                  <c:v>42456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42462</c:v>
                </c:pt>
                <c:pt idx="63">
                  <c:v>42463</c:v>
                </c:pt>
                <c:pt idx="64">
                  <c:v>42464</c:v>
                </c:pt>
                <c:pt idx="65">
                  <c:v>42465</c:v>
                </c:pt>
                <c:pt idx="66">
                  <c:v>42466</c:v>
                </c:pt>
                <c:pt idx="67">
                  <c:v>42467</c:v>
                </c:pt>
                <c:pt idx="68">
                  <c:v>42468</c:v>
                </c:pt>
                <c:pt idx="69">
                  <c:v>42469</c:v>
                </c:pt>
                <c:pt idx="70">
                  <c:v>42470</c:v>
                </c:pt>
                <c:pt idx="71">
                  <c:v>42471</c:v>
                </c:pt>
                <c:pt idx="72">
                  <c:v>42472</c:v>
                </c:pt>
                <c:pt idx="73">
                  <c:v>42473</c:v>
                </c:pt>
                <c:pt idx="74">
                  <c:v>42474</c:v>
                </c:pt>
                <c:pt idx="75">
                  <c:v>42475</c:v>
                </c:pt>
              </c:numCache>
            </c:numRef>
          </c:cat>
          <c:val>
            <c:numRef>
              <c:f>'2user_type'!$E$2:$E$77</c:f>
              <c:numCache>
                <c:formatCode>General</c:formatCode>
                <c:ptCount val="76"/>
                <c:pt idx="0">
                  <c:v>1987</c:v>
                </c:pt>
                <c:pt idx="1">
                  <c:v>1986</c:v>
                </c:pt>
                <c:pt idx="2">
                  <c:v>1986</c:v>
                </c:pt>
                <c:pt idx="3">
                  <c:v>1986</c:v>
                </c:pt>
                <c:pt idx="4">
                  <c:v>1986</c:v>
                </c:pt>
                <c:pt idx="5">
                  <c:v>1985</c:v>
                </c:pt>
                <c:pt idx="6">
                  <c:v>1984</c:v>
                </c:pt>
                <c:pt idx="7">
                  <c:v>1984</c:v>
                </c:pt>
                <c:pt idx="8">
                  <c:v>1984</c:v>
                </c:pt>
                <c:pt idx="9">
                  <c:v>1983</c:v>
                </c:pt>
                <c:pt idx="10">
                  <c:v>1981</c:v>
                </c:pt>
                <c:pt idx="11">
                  <c:v>1981</c:v>
                </c:pt>
                <c:pt idx="12">
                  <c:v>1976</c:v>
                </c:pt>
                <c:pt idx="13">
                  <c:v>1973</c:v>
                </c:pt>
                <c:pt idx="14">
                  <c:v>1972</c:v>
                </c:pt>
                <c:pt idx="15">
                  <c:v>1966</c:v>
                </c:pt>
                <c:pt idx="16">
                  <c:v>1963</c:v>
                </c:pt>
                <c:pt idx="17">
                  <c:v>1961</c:v>
                </c:pt>
                <c:pt idx="18">
                  <c:v>1955</c:v>
                </c:pt>
                <c:pt idx="19">
                  <c:v>1952</c:v>
                </c:pt>
                <c:pt idx="20">
                  <c:v>1950</c:v>
                </c:pt>
                <c:pt idx="21">
                  <c:v>1944</c:v>
                </c:pt>
                <c:pt idx="22">
                  <c:v>1942</c:v>
                </c:pt>
                <c:pt idx="23">
                  <c:v>1937</c:v>
                </c:pt>
                <c:pt idx="24">
                  <c:v>1933</c:v>
                </c:pt>
                <c:pt idx="25">
                  <c:v>1927</c:v>
                </c:pt>
                <c:pt idx="26">
                  <c:v>1925</c:v>
                </c:pt>
                <c:pt idx="27">
                  <c:v>1918</c:v>
                </c:pt>
                <c:pt idx="28">
                  <c:v>1915</c:v>
                </c:pt>
                <c:pt idx="29">
                  <c:v>1903</c:v>
                </c:pt>
                <c:pt idx="30">
                  <c:v>1897</c:v>
                </c:pt>
                <c:pt idx="31">
                  <c:v>1883</c:v>
                </c:pt>
                <c:pt idx="32">
                  <c:v>1871</c:v>
                </c:pt>
                <c:pt idx="33">
                  <c:v>1865</c:v>
                </c:pt>
                <c:pt idx="34">
                  <c:v>1851</c:v>
                </c:pt>
                <c:pt idx="35">
                  <c:v>1840</c:v>
                </c:pt>
                <c:pt idx="36">
                  <c:v>1826</c:v>
                </c:pt>
                <c:pt idx="37">
                  <c:v>1805</c:v>
                </c:pt>
                <c:pt idx="38">
                  <c:v>1786</c:v>
                </c:pt>
                <c:pt idx="39">
                  <c:v>1773</c:v>
                </c:pt>
                <c:pt idx="40">
                  <c:v>1743</c:v>
                </c:pt>
                <c:pt idx="41">
                  <c:v>1730</c:v>
                </c:pt>
                <c:pt idx="42">
                  <c:v>1715</c:v>
                </c:pt>
                <c:pt idx="43">
                  <c:v>1693</c:v>
                </c:pt>
                <c:pt idx="44">
                  <c:v>1671</c:v>
                </c:pt>
                <c:pt idx="45">
                  <c:v>1651</c:v>
                </c:pt>
                <c:pt idx="46">
                  <c:v>1626</c:v>
                </c:pt>
                <c:pt idx="47">
                  <c:v>1611</c:v>
                </c:pt>
                <c:pt idx="48">
                  <c:v>1592</c:v>
                </c:pt>
                <c:pt idx="49">
                  <c:v>1570</c:v>
                </c:pt>
                <c:pt idx="50">
                  <c:v>1549</c:v>
                </c:pt>
                <c:pt idx="51">
                  <c:v>1526</c:v>
                </c:pt>
                <c:pt idx="52">
                  <c:v>1493</c:v>
                </c:pt>
                <c:pt idx="53">
                  <c:v>1462</c:v>
                </c:pt>
                <c:pt idx="54">
                  <c:v>1440</c:v>
                </c:pt>
                <c:pt idx="55">
                  <c:v>1406</c:v>
                </c:pt>
                <c:pt idx="56">
                  <c:v>1375</c:v>
                </c:pt>
                <c:pt idx="57">
                  <c:v>1336</c:v>
                </c:pt>
                <c:pt idx="58">
                  <c:v>1301</c:v>
                </c:pt>
                <c:pt idx="59">
                  <c:v>1247</c:v>
                </c:pt>
                <c:pt idx="60">
                  <c:v>1191</c:v>
                </c:pt>
                <c:pt idx="61">
                  <c:v>1127</c:v>
                </c:pt>
                <c:pt idx="62">
                  <c:v>1053</c:v>
                </c:pt>
                <c:pt idx="63">
                  <c:v>976</c:v>
                </c:pt>
                <c:pt idx="64">
                  <c:v>889</c:v>
                </c:pt>
                <c:pt idx="65">
                  <c:v>767</c:v>
                </c:pt>
                <c:pt idx="66">
                  <c:v>634</c:v>
                </c:pt>
                <c:pt idx="67">
                  <c:v>404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F-694D-A533-13BD700A70D4}"/>
            </c:ext>
          </c:extLst>
        </c:ser>
        <c:ser>
          <c:idx val="4"/>
          <c:order val="4"/>
          <c:tx>
            <c:strRef>
              <c:f>'2user_type'!$F$1</c:f>
              <c:strCache>
                <c:ptCount val="1"/>
                <c:pt idx="0">
                  <c:v>loss_users</c:v>
                </c:pt>
              </c:strCache>
            </c:strRef>
          </c:tx>
          <c:spPr>
            <a:solidFill>
              <a:srgbClr val="00AEB3"/>
            </a:solidFill>
            <a:ln>
              <a:noFill/>
            </a:ln>
            <a:effectLst/>
          </c:spPr>
          <c:invertIfNegative val="0"/>
          <c:cat>
            <c:numRef>
              <c:f>'2user_type'!$A$2:$A$77</c:f>
              <c:numCache>
                <c:formatCode>m/d/yy</c:formatCode>
                <c:ptCount val="76"/>
                <c:pt idx="0">
                  <c:v>42400</c:v>
                </c:pt>
                <c:pt idx="1">
                  <c:v>42401</c:v>
                </c:pt>
                <c:pt idx="2">
                  <c:v>42402</c:v>
                </c:pt>
                <c:pt idx="3">
                  <c:v>42403</c:v>
                </c:pt>
                <c:pt idx="4">
                  <c:v>42404</c:v>
                </c:pt>
                <c:pt idx="5">
                  <c:v>42405</c:v>
                </c:pt>
                <c:pt idx="6">
                  <c:v>42406</c:v>
                </c:pt>
                <c:pt idx="7">
                  <c:v>42407</c:v>
                </c:pt>
                <c:pt idx="8">
                  <c:v>42408</c:v>
                </c:pt>
                <c:pt idx="9">
                  <c:v>42409</c:v>
                </c:pt>
                <c:pt idx="10">
                  <c:v>42410</c:v>
                </c:pt>
                <c:pt idx="11">
                  <c:v>42411</c:v>
                </c:pt>
                <c:pt idx="12">
                  <c:v>42412</c:v>
                </c:pt>
                <c:pt idx="13">
                  <c:v>42413</c:v>
                </c:pt>
                <c:pt idx="14">
                  <c:v>42414</c:v>
                </c:pt>
                <c:pt idx="15">
                  <c:v>42415</c:v>
                </c:pt>
                <c:pt idx="16">
                  <c:v>42416</c:v>
                </c:pt>
                <c:pt idx="17">
                  <c:v>42417</c:v>
                </c:pt>
                <c:pt idx="18">
                  <c:v>42418</c:v>
                </c:pt>
                <c:pt idx="19">
                  <c:v>42419</c:v>
                </c:pt>
                <c:pt idx="20">
                  <c:v>42420</c:v>
                </c:pt>
                <c:pt idx="21">
                  <c:v>42421</c:v>
                </c:pt>
                <c:pt idx="22">
                  <c:v>42422</c:v>
                </c:pt>
                <c:pt idx="23">
                  <c:v>42423</c:v>
                </c:pt>
                <c:pt idx="24">
                  <c:v>42424</c:v>
                </c:pt>
                <c:pt idx="25">
                  <c:v>42425</c:v>
                </c:pt>
                <c:pt idx="26">
                  <c:v>42426</c:v>
                </c:pt>
                <c:pt idx="27">
                  <c:v>42427</c:v>
                </c:pt>
                <c:pt idx="28">
                  <c:v>42428</c:v>
                </c:pt>
                <c:pt idx="29">
                  <c:v>42429</c:v>
                </c:pt>
                <c:pt idx="30">
                  <c:v>42430</c:v>
                </c:pt>
                <c:pt idx="31">
                  <c:v>42431</c:v>
                </c:pt>
                <c:pt idx="32">
                  <c:v>42432</c:v>
                </c:pt>
                <c:pt idx="33">
                  <c:v>42433</c:v>
                </c:pt>
                <c:pt idx="34">
                  <c:v>42434</c:v>
                </c:pt>
                <c:pt idx="35">
                  <c:v>42435</c:v>
                </c:pt>
                <c:pt idx="36">
                  <c:v>42436</c:v>
                </c:pt>
                <c:pt idx="37">
                  <c:v>42437</c:v>
                </c:pt>
                <c:pt idx="38">
                  <c:v>42438</c:v>
                </c:pt>
                <c:pt idx="39">
                  <c:v>42439</c:v>
                </c:pt>
                <c:pt idx="40">
                  <c:v>42440</c:v>
                </c:pt>
                <c:pt idx="41">
                  <c:v>42441</c:v>
                </c:pt>
                <c:pt idx="42">
                  <c:v>42442</c:v>
                </c:pt>
                <c:pt idx="43">
                  <c:v>42443</c:v>
                </c:pt>
                <c:pt idx="44">
                  <c:v>42444</c:v>
                </c:pt>
                <c:pt idx="45">
                  <c:v>42445</c:v>
                </c:pt>
                <c:pt idx="46">
                  <c:v>42446</c:v>
                </c:pt>
                <c:pt idx="47">
                  <c:v>42447</c:v>
                </c:pt>
                <c:pt idx="48">
                  <c:v>42448</c:v>
                </c:pt>
                <c:pt idx="49">
                  <c:v>42449</c:v>
                </c:pt>
                <c:pt idx="50">
                  <c:v>42450</c:v>
                </c:pt>
                <c:pt idx="51">
                  <c:v>42451</c:v>
                </c:pt>
                <c:pt idx="52">
                  <c:v>42452</c:v>
                </c:pt>
                <c:pt idx="53">
                  <c:v>42453</c:v>
                </c:pt>
                <c:pt idx="54">
                  <c:v>42454</c:v>
                </c:pt>
                <c:pt idx="55">
                  <c:v>42455</c:v>
                </c:pt>
                <c:pt idx="56">
                  <c:v>42456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42462</c:v>
                </c:pt>
                <c:pt idx="63">
                  <c:v>42463</c:v>
                </c:pt>
                <c:pt idx="64">
                  <c:v>42464</c:v>
                </c:pt>
                <c:pt idx="65">
                  <c:v>42465</c:v>
                </c:pt>
                <c:pt idx="66">
                  <c:v>42466</c:v>
                </c:pt>
                <c:pt idx="67">
                  <c:v>42467</c:v>
                </c:pt>
                <c:pt idx="68">
                  <c:v>42468</c:v>
                </c:pt>
                <c:pt idx="69">
                  <c:v>42469</c:v>
                </c:pt>
                <c:pt idx="70">
                  <c:v>42470</c:v>
                </c:pt>
                <c:pt idx="71">
                  <c:v>42471</c:v>
                </c:pt>
                <c:pt idx="72">
                  <c:v>42472</c:v>
                </c:pt>
                <c:pt idx="73">
                  <c:v>42473</c:v>
                </c:pt>
                <c:pt idx="74">
                  <c:v>42474</c:v>
                </c:pt>
                <c:pt idx="75">
                  <c:v>42475</c:v>
                </c:pt>
              </c:numCache>
            </c:numRef>
          </c:cat>
          <c:val>
            <c:numRef>
              <c:f>'2user_type'!$F$2:$F$77</c:f>
              <c:numCache>
                <c:formatCode>General</c:formatCode>
                <c:ptCount val="76"/>
                <c:pt idx="0">
                  <c:v>1984</c:v>
                </c:pt>
                <c:pt idx="1">
                  <c:v>1984</c:v>
                </c:pt>
                <c:pt idx="2">
                  <c:v>1983</c:v>
                </c:pt>
                <c:pt idx="3">
                  <c:v>1981</c:v>
                </c:pt>
                <c:pt idx="4">
                  <c:v>1981</c:v>
                </c:pt>
                <c:pt idx="5">
                  <c:v>1976</c:v>
                </c:pt>
                <c:pt idx="6">
                  <c:v>1973</c:v>
                </c:pt>
                <c:pt idx="7">
                  <c:v>1972</c:v>
                </c:pt>
                <c:pt idx="8">
                  <c:v>1966</c:v>
                </c:pt>
                <c:pt idx="9">
                  <c:v>1963</c:v>
                </c:pt>
                <c:pt idx="10">
                  <c:v>1961</c:v>
                </c:pt>
                <c:pt idx="11">
                  <c:v>1955</c:v>
                </c:pt>
                <c:pt idx="12">
                  <c:v>1952</c:v>
                </c:pt>
                <c:pt idx="13">
                  <c:v>1950</c:v>
                </c:pt>
                <c:pt idx="14">
                  <c:v>1944</c:v>
                </c:pt>
                <c:pt idx="15">
                  <c:v>1942</c:v>
                </c:pt>
                <c:pt idx="16">
                  <c:v>1937</c:v>
                </c:pt>
                <c:pt idx="17">
                  <c:v>1933</c:v>
                </c:pt>
                <c:pt idx="18">
                  <c:v>1927</c:v>
                </c:pt>
                <c:pt idx="19">
                  <c:v>1925</c:v>
                </c:pt>
                <c:pt idx="20">
                  <c:v>1918</c:v>
                </c:pt>
                <c:pt idx="21">
                  <c:v>1915</c:v>
                </c:pt>
                <c:pt idx="22">
                  <c:v>1903</c:v>
                </c:pt>
                <c:pt idx="23">
                  <c:v>1897</c:v>
                </c:pt>
                <c:pt idx="24">
                  <c:v>1883</c:v>
                </c:pt>
                <c:pt idx="25">
                  <c:v>1871</c:v>
                </c:pt>
                <c:pt idx="26">
                  <c:v>1865</c:v>
                </c:pt>
                <c:pt idx="27">
                  <c:v>1851</c:v>
                </c:pt>
                <c:pt idx="28">
                  <c:v>1840</c:v>
                </c:pt>
                <c:pt idx="29">
                  <c:v>1826</c:v>
                </c:pt>
                <c:pt idx="30">
                  <c:v>1805</c:v>
                </c:pt>
                <c:pt idx="31">
                  <c:v>1786</c:v>
                </c:pt>
                <c:pt idx="32">
                  <c:v>1773</c:v>
                </c:pt>
                <c:pt idx="33">
                  <c:v>1743</c:v>
                </c:pt>
                <c:pt idx="34">
                  <c:v>1730</c:v>
                </c:pt>
                <c:pt idx="35">
                  <c:v>1715</c:v>
                </c:pt>
                <c:pt idx="36">
                  <c:v>1693</c:v>
                </c:pt>
                <c:pt idx="37">
                  <c:v>1671</c:v>
                </c:pt>
                <c:pt idx="38">
                  <c:v>1651</c:v>
                </c:pt>
                <c:pt idx="39">
                  <c:v>1626</c:v>
                </c:pt>
                <c:pt idx="40">
                  <c:v>1611</c:v>
                </c:pt>
                <c:pt idx="41">
                  <c:v>1592</c:v>
                </c:pt>
                <c:pt idx="42">
                  <c:v>1570</c:v>
                </c:pt>
                <c:pt idx="43">
                  <c:v>1549</c:v>
                </c:pt>
                <c:pt idx="44">
                  <c:v>1526</c:v>
                </c:pt>
                <c:pt idx="45">
                  <c:v>1493</c:v>
                </c:pt>
                <c:pt idx="46">
                  <c:v>1462</c:v>
                </c:pt>
                <c:pt idx="47">
                  <c:v>1440</c:v>
                </c:pt>
                <c:pt idx="48">
                  <c:v>1406</c:v>
                </c:pt>
                <c:pt idx="49">
                  <c:v>1375</c:v>
                </c:pt>
                <c:pt idx="50">
                  <c:v>1336</c:v>
                </c:pt>
                <c:pt idx="51">
                  <c:v>1301</c:v>
                </c:pt>
                <c:pt idx="52">
                  <c:v>1247</c:v>
                </c:pt>
                <c:pt idx="53">
                  <c:v>1191</c:v>
                </c:pt>
                <c:pt idx="54">
                  <c:v>1127</c:v>
                </c:pt>
                <c:pt idx="55">
                  <c:v>1053</c:v>
                </c:pt>
                <c:pt idx="56">
                  <c:v>976</c:v>
                </c:pt>
                <c:pt idx="57">
                  <c:v>889</c:v>
                </c:pt>
                <c:pt idx="58">
                  <c:v>767</c:v>
                </c:pt>
                <c:pt idx="59">
                  <c:v>634</c:v>
                </c:pt>
                <c:pt idx="60">
                  <c:v>404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FF-694D-A533-13BD700A7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6811472"/>
        <c:axId val="806753920"/>
      </c:barChart>
      <c:dateAx>
        <c:axId val="79681147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753920"/>
        <c:crosses val="autoZero"/>
        <c:auto val="1"/>
        <c:lblOffset val="100"/>
        <c:baseTimeUnit val="days"/>
      </c:dateAx>
      <c:valAx>
        <c:axId val="80675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681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'3_fugou'!$S$18</c:f>
              <c:strCache>
                <c:ptCount val="1"/>
                <c:pt idx="0">
                  <c:v>复购用户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10-434A-91DA-FCC73A40CB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10-434A-91DA-FCC73A40CB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10-434A-91DA-FCC73A40CB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10-434A-91DA-FCC73A40CB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10-434A-91DA-FCC73A40CB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C10-434A-91DA-FCC73A40CB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'3_fugou'!$Q$19:$Q$24</c:f>
              <c:strCache>
                <c:ptCount val="6"/>
                <c:pt idx="0">
                  <c:v>未知</c:v>
                </c:pt>
                <c:pt idx="1">
                  <c:v>16-25岁</c:v>
                </c:pt>
                <c:pt idx="2">
                  <c:v>26-35岁</c:v>
                </c:pt>
                <c:pt idx="3">
                  <c:v>36-45岁</c:v>
                </c:pt>
                <c:pt idx="4">
                  <c:v>46-55岁</c:v>
                </c:pt>
                <c:pt idx="5">
                  <c:v>56岁以上</c:v>
                </c:pt>
              </c:strCache>
            </c:strRef>
          </c:cat>
          <c:val>
            <c:numRef>
              <c:f>'3_fugou'!$S$19:$S$24</c:f>
              <c:numCache>
                <c:formatCode>General</c:formatCode>
                <c:ptCount val="6"/>
                <c:pt idx="0">
                  <c:v>17</c:v>
                </c:pt>
                <c:pt idx="1">
                  <c:v>16</c:v>
                </c:pt>
                <c:pt idx="2">
                  <c:v>97</c:v>
                </c:pt>
                <c:pt idx="3">
                  <c:v>40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C10-434A-91DA-FCC73A40CB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'3_fugou'!$B$10</c:f>
              <c:strCache>
                <c:ptCount val="1"/>
                <c:pt idx="0">
                  <c:v>非复购用户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F-A747-88A1-E2D1BA8E2F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F-A747-88A1-E2D1BA8E2F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F-A747-88A1-E2D1BA8E2FB7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E4A979AD-3CB2-154C-9085-B767AC540F50}" type="CATEGORYNAME">
                      <a:rPr lang="zh-CN" altLang="en-US" b="1">
                        <a:solidFill>
                          <a:schemeClr val="bg1"/>
                        </a:solidFill>
                      </a:rPr>
                      <a:pPr/>
                      <a:t>[类别名称]</a:t>
                    </a:fld>
                    <a:r>
                      <a:rPr lang="zh-CN" altLang="en-US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34C35855-8138-7D4B-974E-0CDE754DAB31}" type="PERCENTAGE">
                      <a:rPr lang="en-US" altLang="zh-CN" b="1" baseline="0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5F-A747-88A1-E2D1BA8E2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'3_fugou'!$A$11:$A$13</c:f>
              <c:strCache>
                <c:ptCount val="3"/>
                <c:pt idx="0">
                  <c:v>男</c:v>
                </c:pt>
                <c:pt idx="1">
                  <c:v>女</c:v>
                </c:pt>
                <c:pt idx="2">
                  <c:v>未知</c:v>
                </c:pt>
              </c:strCache>
            </c:strRef>
          </c:cat>
          <c:val>
            <c:numRef>
              <c:f>'3_fugou'!$B$11:$B$13</c:f>
              <c:numCache>
                <c:formatCode>General</c:formatCode>
                <c:ptCount val="3"/>
                <c:pt idx="0">
                  <c:v>716</c:v>
                </c:pt>
                <c:pt idx="1">
                  <c:v>129</c:v>
                </c:pt>
                <c:pt idx="2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5F-A747-88A1-E2D1BA8E2FB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'3_fugou'!$C$10</c:f>
              <c:strCache>
                <c:ptCount val="1"/>
                <c:pt idx="0">
                  <c:v>复购用户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2-B542-AB32-8249844C24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2-B542-AB32-8249844C24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2-B542-AB32-8249844C24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'3_fugou'!$A$11:$A$13</c:f>
              <c:strCache>
                <c:ptCount val="3"/>
                <c:pt idx="0">
                  <c:v>男</c:v>
                </c:pt>
                <c:pt idx="1">
                  <c:v>女</c:v>
                </c:pt>
                <c:pt idx="2">
                  <c:v>未知</c:v>
                </c:pt>
              </c:strCache>
            </c:strRef>
          </c:cat>
          <c:val>
            <c:numRef>
              <c:f>'3_fugou'!$C$11:$C$13</c:f>
              <c:numCache>
                <c:formatCode>General</c:formatCode>
                <c:ptCount val="3"/>
                <c:pt idx="0">
                  <c:v>84</c:v>
                </c:pt>
                <c:pt idx="1">
                  <c:v>14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52-B542-AB32-8249844C245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'3_fugou'!$R$18</c:f>
              <c:strCache>
                <c:ptCount val="1"/>
                <c:pt idx="0">
                  <c:v>非复购用户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A-594D-83BF-668C9E0A93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A-594D-83BF-668C9E0A93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9A-594D-83BF-668C9E0A93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9A-594D-83BF-668C9E0A93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9A-594D-83BF-668C9E0A93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89A-594D-83BF-668C9E0A93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'3_fugou'!$Q$19:$Q$24</c:f>
              <c:strCache>
                <c:ptCount val="6"/>
                <c:pt idx="0">
                  <c:v>未知</c:v>
                </c:pt>
                <c:pt idx="1">
                  <c:v>16-25岁</c:v>
                </c:pt>
                <c:pt idx="2">
                  <c:v>26-35岁</c:v>
                </c:pt>
                <c:pt idx="3">
                  <c:v>36-45岁</c:v>
                </c:pt>
                <c:pt idx="4">
                  <c:v>46-55岁</c:v>
                </c:pt>
                <c:pt idx="5">
                  <c:v>56岁以上</c:v>
                </c:pt>
              </c:strCache>
            </c:strRef>
          </c:cat>
          <c:val>
            <c:numRef>
              <c:f>'3_fugou'!$R$19:$R$24</c:f>
              <c:numCache>
                <c:formatCode>General</c:formatCode>
                <c:ptCount val="6"/>
                <c:pt idx="0">
                  <c:v>269</c:v>
                </c:pt>
                <c:pt idx="1">
                  <c:v>150</c:v>
                </c:pt>
                <c:pt idx="2">
                  <c:v>788</c:v>
                </c:pt>
                <c:pt idx="3">
                  <c:v>523</c:v>
                </c:pt>
                <c:pt idx="4">
                  <c:v>57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9A-594D-83BF-668C9E0A930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0.58704</cdr:x>
      <cdr:y>0.19676</cdr:y>
    </cdr:from>
    <cdr:to>
      <cdr:x>0.60727</cdr:x>
      <cdr:y>0.23431</cdr:y>
    </cdr:to>
    <cdr:cxnSp macro="">
      <cdr:nvCxnSpPr>
        <cdr:cNvPr id="3" name="直线连接符 2">
          <a:extLst xmlns:a="http://schemas.openxmlformats.org/drawingml/2006/main">
            <a:ext uri="{FF2B5EF4-FFF2-40B4-BE49-F238E27FC236}">
              <a16:creationId xmlns:a16="http://schemas.microsoft.com/office/drawing/2014/main" id="{6E943371-93EC-1B48-B48D-00272FE37AE4}"/>
            </a:ext>
          </a:extLst>
        </cdr:cNvPr>
        <cdr:cNvCxnSpPr/>
      </cdr:nvCxnSpPr>
      <cdr:spPr>
        <a:xfrm xmlns:a="http://schemas.openxmlformats.org/drawingml/2006/main" flipV="1">
          <a:off x="5857752" y="622218"/>
          <a:ext cx="201881" cy="11875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0.60846</cdr:x>
      <cdr:y>0.10288</cdr:y>
    </cdr:from>
    <cdr:to>
      <cdr:x>0.66201</cdr:x>
      <cdr:y>0.18174</cdr:y>
    </cdr:to>
    <cdr:sp macro="" textlink="">
      <cdr:nvSpPr>
        <cdr:cNvPr id="5" name="文本框 4">
          <a:extLst xmlns:a="http://schemas.openxmlformats.org/drawingml/2006/main">
            <a:ext uri="{FF2B5EF4-FFF2-40B4-BE49-F238E27FC236}">
              <a16:creationId xmlns:a16="http://schemas.microsoft.com/office/drawing/2014/main" id="{25A51BDF-BA16-3F44-8175-8EB976AE3973}"/>
            </a:ext>
          </a:extLst>
        </cdr:cNvPr>
        <cdr:cNvSpPr txBox="1"/>
      </cdr:nvSpPr>
      <cdr:spPr>
        <a:xfrm xmlns:a="http://schemas.openxmlformats.org/drawingml/2006/main">
          <a:off x="6071508" y="325335"/>
          <a:ext cx="534390" cy="249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0.59894</cdr:x>
      <cdr:y>0.1517</cdr:y>
    </cdr:from>
    <cdr:to>
      <cdr:x>0.6882</cdr:x>
      <cdr:y>0.21929</cdr:y>
    </cdr:to>
    <cdr:sp macro="" textlink="">
      <cdr:nvSpPr>
        <cdr:cNvPr id="6" name="文本框 5">
          <a:extLst xmlns:a="http://schemas.openxmlformats.org/drawingml/2006/main">
            <a:ext uri="{FF2B5EF4-FFF2-40B4-BE49-F238E27FC236}">
              <a16:creationId xmlns:a16="http://schemas.microsoft.com/office/drawing/2014/main" id="{00EDDC60-478A-154E-9259-06D1B24C2275}"/>
            </a:ext>
          </a:extLst>
        </cdr:cNvPr>
        <cdr:cNvSpPr txBox="1"/>
      </cdr:nvSpPr>
      <cdr:spPr>
        <a:xfrm xmlns:a="http://schemas.openxmlformats.org/drawingml/2006/main">
          <a:off x="5976506" y="479714"/>
          <a:ext cx="890649" cy="2137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kern="1200" dirty="0">
              <a:solidFill>
                <a:srgbClr val="00AEB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rPr>
            <a:t>03.15,</a:t>
          </a:r>
          <a:r>
            <a:rPr lang="zh-CN" altLang="en-US" kern="1200" dirty="0">
              <a:solidFill>
                <a:srgbClr val="00AEB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rPr>
            <a:t> </a:t>
          </a:r>
          <a:r>
            <a:rPr lang="en-US" altLang="zh-CN" kern="1200" dirty="0">
              <a:solidFill>
                <a:srgbClr val="00AEB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rPr>
            <a:t>588</a:t>
          </a:r>
          <a:endParaRPr lang="zh-CN" altLang="en-US" kern="1200" dirty="0">
            <a:solidFill>
              <a:srgbClr val="00AEB3"/>
            </a:solidFill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0.40528</cdr:x>
      <cdr:y>0.49718</cdr:y>
    </cdr:from>
    <cdr:to>
      <cdr:x>0.40528</cdr:x>
      <cdr:y>0.80992</cdr:y>
    </cdr:to>
    <cdr:cxnSp macro="">
      <cdr:nvCxnSpPr>
        <cdr:cNvPr id="7" name="直线连接符 6">
          <a:extLst xmlns:a="http://schemas.openxmlformats.org/drawingml/2006/main">
            <a:ext uri="{FF2B5EF4-FFF2-40B4-BE49-F238E27FC236}">
              <a16:creationId xmlns:a16="http://schemas.microsoft.com/office/drawing/2014/main" id="{62C75F4A-FAEE-3548-A435-F024FD503EF8}"/>
            </a:ext>
          </a:extLst>
        </cdr:cNvPr>
        <cdr:cNvCxnSpPr/>
      </cdr:nvCxnSpPr>
      <cdr:spPr>
        <a:xfrm xmlns:a="http://schemas.openxmlformats.org/drawingml/2006/main" flipV="1">
          <a:off x="4044127" y="1572244"/>
          <a:ext cx="0" cy="988951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0.79411</cdr:x>
      <cdr:y>0.48614</cdr:y>
    </cdr:from>
    <cdr:to>
      <cdr:x>0.79411</cdr:x>
      <cdr:y>0.79887</cdr:y>
    </cdr:to>
    <cdr:cxnSp macro="">
      <cdr:nvCxnSpPr>
        <cdr:cNvPr id="9" name="直线连接符 8">
          <a:extLst xmlns:a="http://schemas.openxmlformats.org/drawingml/2006/main">
            <a:ext uri="{FF2B5EF4-FFF2-40B4-BE49-F238E27FC236}">
              <a16:creationId xmlns:a16="http://schemas.microsoft.com/office/drawing/2014/main" id="{A5628037-56C9-9848-8979-4F0EA26BCAF1}"/>
            </a:ext>
          </a:extLst>
        </cdr:cNvPr>
        <cdr:cNvCxnSpPr/>
      </cdr:nvCxnSpPr>
      <cdr:spPr>
        <a:xfrm xmlns:a="http://schemas.openxmlformats.org/drawingml/2006/main" flipV="1">
          <a:off x="7923977" y="1537319"/>
          <a:ext cx="0" cy="988951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用户运营前期分析报告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2.1</a:t>
            </a:r>
            <a:r>
              <a:rPr lang="zh-CN" altLang="en-US" dirty="0">
                <a:solidFill>
                  <a:srgbClr val="00AEB3"/>
                </a:solidFill>
              </a:rPr>
              <a:t> 用户池健康程度判断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2465" y="0"/>
            <a:ext cx="8757285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C1B78C-0FBF-8541-AA50-29233DC025A5}"/>
              </a:ext>
            </a:extLst>
          </p:cNvPr>
          <p:cNvSpPr txBox="1"/>
          <p:nvPr/>
        </p:nvSpPr>
        <p:spPr>
          <a:xfrm>
            <a:off x="629603" y="1355090"/>
            <a:ext cx="10881360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流失用户</a:t>
            </a:r>
            <a:r>
              <a:rPr lang="en-US" altLang="zh-CN" dirty="0"/>
              <a:t>(</a:t>
            </a:r>
            <a:r>
              <a:rPr lang="zh-CN" altLang="en-US" dirty="0"/>
              <a:t>绿色）和睡眠用户（黄色）随着时间推进有逐步下降的趋势；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日均新增为</a:t>
            </a:r>
            <a:r>
              <a:rPr lang="en-US" altLang="zh-CN" dirty="0"/>
              <a:t>1</a:t>
            </a:r>
            <a:r>
              <a:rPr lang="zh-CN" altLang="en-US" dirty="0"/>
              <a:t>人，日均非激活用户</a:t>
            </a:r>
            <a:r>
              <a:rPr lang="en-US" altLang="zh-CN" dirty="0"/>
              <a:t>10</a:t>
            </a:r>
            <a:r>
              <a:rPr lang="zh-CN" altLang="en-US" dirty="0"/>
              <a:t>人，激活用户为</a:t>
            </a:r>
            <a:r>
              <a:rPr lang="en-US" altLang="zh-CN" dirty="0"/>
              <a:t>0</a:t>
            </a:r>
            <a:r>
              <a:rPr lang="zh-CN" altLang="en-US" dirty="0"/>
              <a:t>人，三者没有呈现上升趋势；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用户池较不健康，总用户数量呈现下降趋势</a:t>
            </a:r>
            <a:endParaRPr lang="en-US" altLang="zh-CN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A32817B-1232-FB41-B3A7-BE09B046D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040729"/>
              </p:ext>
            </p:extLst>
          </p:nvPr>
        </p:nvGraphicFramePr>
        <p:xfrm>
          <a:off x="1131886" y="2693986"/>
          <a:ext cx="9512301" cy="386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765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2.2</a:t>
            </a:r>
            <a:r>
              <a:rPr lang="zh-CN" altLang="en-US" dirty="0">
                <a:solidFill>
                  <a:srgbClr val="00AEB3"/>
                </a:solidFill>
              </a:rPr>
              <a:t> 近两周用户行为分析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2465" y="0"/>
            <a:ext cx="8757285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C1B78C-0FBF-8541-AA50-29233DC025A5}"/>
              </a:ext>
            </a:extLst>
          </p:cNvPr>
          <p:cNvSpPr txBox="1"/>
          <p:nvPr/>
        </p:nvSpPr>
        <p:spPr>
          <a:xfrm>
            <a:off x="629603" y="1355090"/>
            <a:ext cx="10881360" cy="1704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本周总的日活用户数达到</a:t>
            </a:r>
            <a:r>
              <a:rPr lang="en-US" altLang="zh-CN" dirty="0"/>
              <a:t>1192</a:t>
            </a:r>
            <a:r>
              <a:rPr lang="zh-CN" altLang="en-US" dirty="0"/>
              <a:t>人，比上周增加</a:t>
            </a:r>
            <a:r>
              <a:rPr lang="en-US" altLang="zh-CN" dirty="0"/>
              <a:t>14%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本周转化率比上周提高了</a:t>
            </a:r>
            <a:r>
              <a:rPr lang="en-US" altLang="zh-CN" dirty="0"/>
              <a:t>50%</a:t>
            </a:r>
            <a:r>
              <a:rPr lang="zh-CN" altLang="en-US" dirty="0"/>
              <a:t>，达到</a:t>
            </a:r>
            <a:r>
              <a:rPr lang="en-US" altLang="zh-CN" dirty="0"/>
              <a:t>9%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访问、浏览、加购物车及下单这四个流程的数据均由显著增长，分别增长</a:t>
            </a:r>
            <a:r>
              <a:rPr lang="en-US" altLang="zh-CN" dirty="0"/>
              <a:t>27.6%</a:t>
            </a:r>
            <a:r>
              <a:rPr lang="zh-CN" altLang="en-US" dirty="0"/>
              <a:t>、</a:t>
            </a:r>
            <a:r>
              <a:rPr lang="en-US" altLang="zh-CN" dirty="0"/>
              <a:t>26.69%</a:t>
            </a:r>
            <a:r>
              <a:rPr lang="zh-CN" altLang="en-US" dirty="0"/>
              <a:t>、</a:t>
            </a:r>
            <a:r>
              <a:rPr lang="en-US" altLang="zh-CN" dirty="0"/>
              <a:t>40%</a:t>
            </a:r>
            <a:r>
              <a:rPr lang="zh-CN" altLang="en-US" dirty="0"/>
              <a:t>、</a:t>
            </a:r>
            <a:r>
              <a:rPr lang="en-US" altLang="zh-CN" dirty="0"/>
              <a:t>71.43%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AEB3"/>
                </a:solidFill>
                <a:latin typeface="+mn-ea"/>
                <a:cs typeface="+mj-cs"/>
              </a:rPr>
              <a:t>其中下单这一环节增长最大，达到了</a:t>
            </a:r>
            <a:r>
              <a:rPr lang="en-US" altLang="zh-CN" b="1" dirty="0">
                <a:solidFill>
                  <a:srgbClr val="00AEB3"/>
                </a:solidFill>
                <a:latin typeface="+mn-ea"/>
                <a:cs typeface="+mj-cs"/>
              </a:rPr>
              <a:t>71%</a:t>
            </a:r>
            <a:r>
              <a:rPr lang="zh-CN" altLang="en-US" b="1" dirty="0">
                <a:solidFill>
                  <a:srgbClr val="00AEB3"/>
                </a:solidFill>
                <a:latin typeface="+mn-ea"/>
                <a:cs typeface="+mj-cs"/>
              </a:rPr>
              <a:t>。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0E20F8-39F5-0D41-95DD-8868B146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86173"/>
              </p:ext>
            </p:extLst>
          </p:nvPr>
        </p:nvGraphicFramePr>
        <p:xfrm>
          <a:off x="728662" y="3338513"/>
          <a:ext cx="9858376" cy="276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4494">
                  <a:extLst>
                    <a:ext uri="{9D8B030D-6E8A-4147-A177-3AD203B41FA5}">
                      <a16:colId xmlns:a16="http://schemas.microsoft.com/office/drawing/2014/main" val="3678606600"/>
                    </a:ext>
                  </a:extLst>
                </a:gridCol>
                <a:gridCol w="1114180">
                  <a:extLst>
                    <a:ext uri="{9D8B030D-6E8A-4147-A177-3AD203B41FA5}">
                      <a16:colId xmlns:a16="http://schemas.microsoft.com/office/drawing/2014/main" val="470170453"/>
                    </a:ext>
                  </a:extLst>
                </a:gridCol>
                <a:gridCol w="1227009">
                  <a:extLst>
                    <a:ext uri="{9D8B030D-6E8A-4147-A177-3AD203B41FA5}">
                      <a16:colId xmlns:a16="http://schemas.microsoft.com/office/drawing/2014/main" val="1280877124"/>
                    </a:ext>
                  </a:extLst>
                </a:gridCol>
                <a:gridCol w="1227009">
                  <a:extLst>
                    <a:ext uri="{9D8B030D-6E8A-4147-A177-3AD203B41FA5}">
                      <a16:colId xmlns:a16="http://schemas.microsoft.com/office/drawing/2014/main" val="1003430862"/>
                    </a:ext>
                  </a:extLst>
                </a:gridCol>
                <a:gridCol w="1227009">
                  <a:extLst>
                    <a:ext uri="{9D8B030D-6E8A-4147-A177-3AD203B41FA5}">
                      <a16:colId xmlns:a16="http://schemas.microsoft.com/office/drawing/2014/main" val="2450502448"/>
                    </a:ext>
                  </a:extLst>
                </a:gridCol>
                <a:gridCol w="1227009">
                  <a:extLst>
                    <a:ext uri="{9D8B030D-6E8A-4147-A177-3AD203B41FA5}">
                      <a16:colId xmlns:a16="http://schemas.microsoft.com/office/drawing/2014/main" val="1185825713"/>
                    </a:ext>
                  </a:extLst>
                </a:gridCol>
                <a:gridCol w="1861666">
                  <a:extLst>
                    <a:ext uri="{9D8B030D-6E8A-4147-A177-3AD203B41FA5}">
                      <a16:colId xmlns:a16="http://schemas.microsoft.com/office/drawing/2014/main" val="2650253853"/>
                    </a:ext>
                  </a:extLst>
                </a:gridCol>
              </a:tblGrid>
              <a:tr h="920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时间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浏览详情页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加入购物车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下单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转化率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995845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04.02-04.08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44.51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992653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04.09-04.15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82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4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2.3</a:t>
            </a:r>
            <a:r>
              <a:rPr lang="zh-CN" altLang="en-US" dirty="0">
                <a:solidFill>
                  <a:srgbClr val="00AEB3"/>
                </a:solidFill>
              </a:rPr>
              <a:t> 本周新用户行为特点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2465" y="0"/>
            <a:ext cx="8757285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A27CF4-0403-564F-A314-247594B97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51917"/>
              </p:ext>
            </p:extLst>
          </p:nvPr>
        </p:nvGraphicFramePr>
        <p:xfrm>
          <a:off x="889762" y="2800730"/>
          <a:ext cx="10229344" cy="1679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758">
                  <a:extLst>
                    <a:ext uri="{9D8B030D-6E8A-4147-A177-3AD203B41FA5}">
                      <a16:colId xmlns:a16="http://schemas.microsoft.com/office/drawing/2014/main" val="322724421"/>
                    </a:ext>
                  </a:extLst>
                </a:gridCol>
                <a:gridCol w="1108285">
                  <a:extLst>
                    <a:ext uri="{9D8B030D-6E8A-4147-A177-3AD203B41FA5}">
                      <a16:colId xmlns:a16="http://schemas.microsoft.com/office/drawing/2014/main" val="2304735254"/>
                    </a:ext>
                  </a:extLst>
                </a:gridCol>
                <a:gridCol w="1108285">
                  <a:extLst>
                    <a:ext uri="{9D8B030D-6E8A-4147-A177-3AD203B41FA5}">
                      <a16:colId xmlns:a16="http://schemas.microsoft.com/office/drawing/2014/main" val="3905018465"/>
                    </a:ext>
                  </a:extLst>
                </a:gridCol>
                <a:gridCol w="1108285">
                  <a:extLst>
                    <a:ext uri="{9D8B030D-6E8A-4147-A177-3AD203B41FA5}">
                      <a16:colId xmlns:a16="http://schemas.microsoft.com/office/drawing/2014/main" val="1176133264"/>
                    </a:ext>
                  </a:extLst>
                </a:gridCol>
                <a:gridCol w="1477714">
                  <a:extLst>
                    <a:ext uri="{9D8B030D-6E8A-4147-A177-3AD203B41FA5}">
                      <a16:colId xmlns:a16="http://schemas.microsoft.com/office/drawing/2014/main" val="2858929109"/>
                    </a:ext>
                  </a:extLst>
                </a:gridCol>
                <a:gridCol w="1108285">
                  <a:extLst>
                    <a:ext uri="{9D8B030D-6E8A-4147-A177-3AD203B41FA5}">
                      <a16:colId xmlns:a16="http://schemas.microsoft.com/office/drawing/2014/main" val="2763934885"/>
                    </a:ext>
                  </a:extLst>
                </a:gridCol>
                <a:gridCol w="1108285">
                  <a:extLst>
                    <a:ext uri="{9D8B030D-6E8A-4147-A177-3AD203B41FA5}">
                      <a16:colId xmlns:a16="http://schemas.microsoft.com/office/drawing/2014/main" val="2787142034"/>
                    </a:ext>
                  </a:extLst>
                </a:gridCol>
                <a:gridCol w="1783447">
                  <a:extLst>
                    <a:ext uri="{9D8B030D-6E8A-4147-A177-3AD203B41FA5}">
                      <a16:colId xmlns:a16="http://schemas.microsoft.com/office/drawing/2014/main" val="909182505"/>
                    </a:ext>
                  </a:extLst>
                </a:gridCol>
              </a:tblGrid>
              <a:tr h="806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用户类别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性别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用户数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PV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浏览详情页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加入购物车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下单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转化率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896457"/>
                  </a:ext>
                </a:extLst>
              </a:tr>
              <a:tr h="436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新用户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未知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40.33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90.67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3.67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428763"/>
                  </a:ext>
                </a:extLst>
              </a:tr>
              <a:tr h="436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激活用户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未知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21.5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41.5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611284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2B4DB9-765B-AB40-A516-7DB35CB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9636"/>
              </p:ext>
            </p:extLst>
          </p:nvPr>
        </p:nvGraphicFramePr>
        <p:xfrm>
          <a:off x="926338" y="4773802"/>
          <a:ext cx="10174480" cy="184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106">
                  <a:extLst>
                    <a:ext uri="{9D8B030D-6E8A-4147-A177-3AD203B41FA5}">
                      <a16:colId xmlns:a16="http://schemas.microsoft.com/office/drawing/2014/main" val="1086067763"/>
                    </a:ext>
                  </a:extLst>
                </a:gridCol>
                <a:gridCol w="1102341">
                  <a:extLst>
                    <a:ext uri="{9D8B030D-6E8A-4147-A177-3AD203B41FA5}">
                      <a16:colId xmlns:a16="http://schemas.microsoft.com/office/drawing/2014/main" val="1533642295"/>
                    </a:ext>
                  </a:extLst>
                </a:gridCol>
                <a:gridCol w="1102341">
                  <a:extLst>
                    <a:ext uri="{9D8B030D-6E8A-4147-A177-3AD203B41FA5}">
                      <a16:colId xmlns:a16="http://schemas.microsoft.com/office/drawing/2014/main" val="3829975478"/>
                    </a:ext>
                  </a:extLst>
                </a:gridCol>
                <a:gridCol w="1102341">
                  <a:extLst>
                    <a:ext uri="{9D8B030D-6E8A-4147-A177-3AD203B41FA5}">
                      <a16:colId xmlns:a16="http://schemas.microsoft.com/office/drawing/2014/main" val="223460238"/>
                    </a:ext>
                  </a:extLst>
                </a:gridCol>
                <a:gridCol w="1469788">
                  <a:extLst>
                    <a:ext uri="{9D8B030D-6E8A-4147-A177-3AD203B41FA5}">
                      <a16:colId xmlns:a16="http://schemas.microsoft.com/office/drawing/2014/main" val="2503877428"/>
                    </a:ext>
                  </a:extLst>
                </a:gridCol>
                <a:gridCol w="1102341">
                  <a:extLst>
                    <a:ext uri="{9D8B030D-6E8A-4147-A177-3AD203B41FA5}">
                      <a16:colId xmlns:a16="http://schemas.microsoft.com/office/drawing/2014/main" val="2341682112"/>
                    </a:ext>
                  </a:extLst>
                </a:gridCol>
                <a:gridCol w="1102341">
                  <a:extLst>
                    <a:ext uri="{9D8B030D-6E8A-4147-A177-3AD203B41FA5}">
                      <a16:colId xmlns:a16="http://schemas.microsoft.com/office/drawing/2014/main" val="965835476"/>
                    </a:ext>
                  </a:extLst>
                </a:gridCol>
                <a:gridCol w="1773881">
                  <a:extLst>
                    <a:ext uri="{9D8B030D-6E8A-4147-A177-3AD203B41FA5}">
                      <a16:colId xmlns:a16="http://schemas.microsoft.com/office/drawing/2014/main" val="4156083176"/>
                    </a:ext>
                  </a:extLst>
                </a:gridCol>
              </a:tblGrid>
              <a:tr h="583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用户类别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年龄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用户数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PV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浏览详情页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加入购物车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下单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转化率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93566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新用户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-1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28.5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489222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新用户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16-25</a:t>
                      </a:r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206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113680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激活用户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16-25</a:t>
                      </a:r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83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99680"/>
                  </a:ext>
                </a:extLst>
              </a:tr>
              <a:tr h="315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激活用户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36-45</a:t>
                      </a:r>
                      <a:r>
                        <a:rPr lang="zh-CN" altLang="en-US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98893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F87C265-6E1F-5C4F-8074-7D314665B07A}"/>
              </a:ext>
            </a:extLst>
          </p:cNvPr>
          <p:cNvSpPr txBox="1"/>
          <p:nvPr/>
        </p:nvSpPr>
        <p:spPr>
          <a:xfrm>
            <a:off x="629603" y="1355090"/>
            <a:ext cx="10881360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本周一位新用户在年龄方面与其他激活用户相吻合，处在</a:t>
            </a:r>
            <a:r>
              <a:rPr lang="en-US" altLang="zh-CN" dirty="0"/>
              <a:t>16-25</a:t>
            </a:r>
            <a:r>
              <a:rPr lang="zh-CN" altLang="en-US" dirty="0"/>
              <a:t>岁年龄段；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新用户各项行为指标优于激活用户，在各个环节均表现地更为活跃。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2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用户复购分析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173" y="0"/>
            <a:ext cx="10801350" cy="923924"/>
          </a:xfrm>
        </p:spPr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3.1</a:t>
            </a:r>
            <a:r>
              <a:rPr lang="zh-CN" altLang="en-US" dirty="0">
                <a:solidFill>
                  <a:srgbClr val="00AEB3"/>
                </a:solidFill>
              </a:rPr>
              <a:t> 用户复购基本情况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512CF-8100-194C-82ED-F4F971678833}"/>
              </a:ext>
            </a:extLst>
          </p:cNvPr>
          <p:cNvSpPr txBox="1"/>
          <p:nvPr/>
        </p:nvSpPr>
        <p:spPr>
          <a:xfrm>
            <a:off x="611315" y="1355090"/>
            <a:ext cx="10881360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日复购率为 </a:t>
            </a:r>
            <a:r>
              <a:rPr lang="en-US" altLang="zh-CN" b="1" dirty="0">
                <a:solidFill>
                  <a:srgbClr val="00AEB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8.87%</a:t>
            </a:r>
            <a:r>
              <a:rPr lang="zh-CN" altLang="en-US" dirty="0"/>
              <a:t>，处于用户获取模式，应该将更多资源投入到新用户的获取和转化上；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在性别及各阶段年龄构成上，复购用户和非复购用户没有显著差别；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70502A-DB40-984A-8760-A453CBF2EE0B}"/>
              </a:ext>
            </a:extLst>
          </p:cNvPr>
          <p:cNvGrpSpPr/>
          <p:nvPr/>
        </p:nvGrpSpPr>
        <p:grpSpPr>
          <a:xfrm>
            <a:off x="-512064" y="2642616"/>
            <a:ext cx="12374880" cy="3392424"/>
            <a:chOff x="-566928" y="2606040"/>
            <a:chExt cx="12374880" cy="339242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9A2139D-6248-7640-9969-45ED4F95487A}"/>
                </a:ext>
              </a:extLst>
            </p:cNvPr>
            <p:cNvGrpSpPr/>
            <p:nvPr/>
          </p:nvGrpSpPr>
          <p:grpSpPr>
            <a:xfrm>
              <a:off x="6492240" y="2624328"/>
              <a:ext cx="5315712" cy="3374136"/>
              <a:chOff x="6876288" y="2587752"/>
              <a:chExt cx="5315712" cy="3374136"/>
            </a:xfrm>
          </p:grpSpPr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4D96C169-CD72-DE47-9882-2AC249722B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5014943"/>
                  </p:ext>
                </p:extLst>
              </p:nvPr>
            </p:nvGraphicFramePr>
            <p:xfrm>
              <a:off x="6876288" y="2587752"/>
              <a:ext cx="5315712" cy="33741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ECCA55-3B4F-DE43-AA93-4085923E35B7}"/>
                  </a:ext>
                </a:extLst>
              </p:cNvPr>
              <p:cNvSpPr txBox="1"/>
              <p:nvPr/>
            </p:nvSpPr>
            <p:spPr>
              <a:xfrm>
                <a:off x="9211056" y="4248912"/>
                <a:ext cx="1042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AEB3"/>
                    </a:solidFill>
                    <a:ea typeface="+mj-ea"/>
                    <a:cs typeface="+mj-cs"/>
                  </a:rPr>
                  <a:t>177</a:t>
                </a:r>
                <a:endParaRPr lang="zh-CN" altLang="en-US" sz="2000" b="1" dirty="0">
                  <a:solidFill>
                    <a:srgbClr val="00AEB3"/>
                  </a:solidFill>
                  <a:ea typeface="+mj-ea"/>
                  <a:cs typeface="+mj-cs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66974FE-5F4A-F94A-AC6E-11C17E864971}"/>
                </a:ext>
              </a:extLst>
            </p:cNvPr>
            <p:cNvGrpSpPr/>
            <p:nvPr/>
          </p:nvGrpSpPr>
          <p:grpSpPr>
            <a:xfrm>
              <a:off x="-566928" y="2971800"/>
              <a:ext cx="4572000" cy="2743200"/>
              <a:chOff x="0" y="2770632"/>
              <a:chExt cx="4572000" cy="2743200"/>
            </a:xfrm>
          </p:grpSpPr>
          <p:graphicFrame>
            <p:nvGraphicFramePr>
              <p:cNvPr id="11" name="图表 10">
                <a:extLst>
                  <a:ext uri="{FF2B5EF4-FFF2-40B4-BE49-F238E27FC236}">
                    <a16:creationId xmlns:a16="http://schemas.microsoft.com/office/drawing/2014/main" id="{90335D54-2C5F-FE48-849E-835A687FC45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7120449"/>
                  </p:ext>
                </p:extLst>
              </p:nvPr>
            </p:nvGraphicFramePr>
            <p:xfrm>
              <a:off x="0" y="2770632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CEC59E3-9799-8641-A68E-7882670AAA60}"/>
                  </a:ext>
                </a:extLst>
              </p:cNvPr>
              <p:cNvSpPr txBox="1"/>
              <p:nvPr/>
            </p:nvSpPr>
            <p:spPr>
              <a:xfrm>
                <a:off x="1883664" y="4133088"/>
                <a:ext cx="1042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AEB3"/>
                    </a:solidFill>
                    <a:ea typeface="+mj-ea"/>
                    <a:cs typeface="+mj-cs"/>
                  </a:rPr>
                  <a:t>1818</a:t>
                </a:r>
                <a:endParaRPr lang="zh-CN" altLang="en-US" sz="2000" b="1" dirty="0">
                  <a:solidFill>
                    <a:srgbClr val="00AEB3"/>
                  </a:solidFill>
                  <a:ea typeface="+mj-ea"/>
                  <a:cs typeface="+mj-cs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A2CF1BB-3D85-5446-BFA7-0C1828BD720F}"/>
                </a:ext>
              </a:extLst>
            </p:cNvPr>
            <p:cNvGrpSpPr/>
            <p:nvPr/>
          </p:nvGrpSpPr>
          <p:grpSpPr>
            <a:xfrm>
              <a:off x="1560576" y="2971800"/>
              <a:ext cx="4572000" cy="2743200"/>
              <a:chOff x="2785872" y="2843784"/>
              <a:chExt cx="4572000" cy="2743200"/>
            </a:xfrm>
          </p:grpSpPr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829A569E-2760-CC44-A9CB-02E92B1AA69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7959527"/>
                  </p:ext>
                </p:extLst>
              </p:nvPr>
            </p:nvGraphicFramePr>
            <p:xfrm>
              <a:off x="2785872" y="2843784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8BF7C4-05C0-6B41-8FE0-6C1E0E7B0871}"/>
                  </a:ext>
                </a:extLst>
              </p:cNvPr>
              <p:cNvSpPr txBox="1"/>
              <p:nvPr/>
            </p:nvSpPr>
            <p:spPr>
              <a:xfrm>
                <a:off x="4797552" y="4212336"/>
                <a:ext cx="1042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AEB3"/>
                    </a:solidFill>
                    <a:ea typeface="+mj-ea"/>
                    <a:cs typeface="+mj-cs"/>
                  </a:rPr>
                  <a:t>177</a:t>
                </a:r>
                <a:endParaRPr lang="zh-CN" altLang="en-US" sz="2000" b="1" dirty="0">
                  <a:solidFill>
                    <a:srgbClr val="00AEB3"/>
                  </a:solidFill>
                  <a:ea typeface="+mj-ea"/>
                  <a:cs typeface="+mj-cs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D5E60B-06AE-3C47-86FD-667546C85C5B}"/>
                </a:ext>
              </a:extLst>
            </p:cNvPr>
            <p:cNvGrpSpPr/>
            <p:nvPr/>
          </p:nvGrpSpPr>
          <p:grpSpPr>
            <a:xfrm>
              <a:off x="3919728" y="2606040"/>
              <a:ext cx="5590032" cy="3355848"/>
              <a:chOff x="3919728" y="2606040"/>
              <a:chExt cx="5590032" cy="3355848"/>
            </a:xfrm>
          </p:grpSpPr>
          <p:graphicFrame>
            <p:nvGraphicFramePr>
              <p:cNvPr id="16" name="图表 15">
                <a:extLst>
                  <a:ext uri="{FF2B5EF4-FFF2-40B4-BE49-F238E27FC236}">
                    <a16:creationId xmlns:a16="http://schemas.microsoft.com/office/drawing/2014/main" id="{2043002D-AFA2-A045-A64E-B40A821DD2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1864721"/>
                  </p:ext>
                </p:extLst>
              </p:nvPr>
            </p:nvGraphicFramePr>
            <p:xfrm>
              <a:off x="3919728" y="2606040"/>
              <a:ext cx="5590032" cy="33558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A50CD8-482E-5245-8D73-EADFD296C3FC}"/>
                  </a:ext>
                </a:extLst>
              </p:cNvPr>
              <p:cNvSpPr txBox="1"/>
              <p:nvPr/>
            </p:nvSpPr>
            <p:spPr>
              <a:xfrm>
                <a:off x="6333744" y="4248912"/>
                <a:ext cx="1042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AEB3"/>
                    </a:solidFill>
                    <a:ea typeface="+mj-ea"/>
                    <a:cs typeface="+mj-cs"/>
                  </a:rPr>
                  <a:t>1818</a:t>
                </a:r>
                <a:endParaRPr lang="zh-CN" altLang="en-US" sz="2000" b="1" dirty="0">
                  <a:solidFill>
                    <a:srgbClr val="00AEB3"/>
                  </a:solidFill>
                  <a:ea typeface="+mj-ea"/>
                  <a:cs typeface="+mj-cs"/>
                </a:endParaRP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B4CAAE4-A55E-974A-865F-DC80D2D0C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21135" y="3547872"/>
              <a:ext cx="815214" cy="1730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173" y="0"/>
            <a:ext cx="10801350" cy="923924"/>
          </a:xfrm>
        </p:spPr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3.2.1</a:t>
            </a:r>
            <a:r>
              <a:rPr lang="zh-CN" altLang="en-US" dirty="0">
                <a:solidFill>
                  <a:srgbClr val="00AEB3"/>
                </a:solidFill>
              </a:rPr>
              <a:t> 不同性别复购用户与非复购用户行为特征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73176C-95EF-2D4F-AFDC-31ACAC6746B5}"/>
              </a:ext>
            </a:extLst>
          </p:cNvPr>
          <p:cNvSpPr txBox="1"/>
          <p:nvPr/>
        </p:nvSpPr>
        <p:spPr>
          <a:xfrm>
            <a:off x="708591" y="1121627"/>
            <a:ext cx="10881360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复购用户在各个行为阶段均比非复购用户更为积极：复购用户详情页的浏览次数和点击次数均为非复购用户的</a:t>
            </a:r>
            <a:r>
              <a:rPr lang="en-US" altLang="zh-CN" sz="1600" dirty="0"/>
              <a:t>2</a:t>
            </a:r>
            <a:r>
              <a:rPr lang="zh-CN" altLang="en-US" sz="1600" dirty="0"/>
              <a:t>倍，而下单数量超过非复购用户的</a:t>
            </a:r>
            <a:r>
              <a:rPr lang="en-US" altLang="zh-CN" sz="1600" dirty="0"/>
              <a:t>10</a:t>
            </a:r>
            <a:r>
              <a:rPr lang="zh-CN" altLang="en-US" sz="1600" dirty="0"/>
              <a:t>倍；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对于复购用户，在浏览次数和点击次数没有显著差别的前提下，女性比男性更容易将商品加入购物车以及下单购买。</a:t>
            </a:r>
            <a:endParaRPr lang="en-US" altLang="zh-CN" sz="16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022DFB4-D1B0-CA4E-B7C6-770EB2E40DFB}"/>
              </a:ext>
            </a:extLst>
          </p:cNvPr>
          <p:cNvGrpSpPr/>
          <p:nvPr/>
        </p:nvGrpSpPr>
        <p:grpSpPr>
          <a:xfrm>
            <a:off x="933855" y="2696304"/>
            <a:ext cx="8594976" cy="3996325"/>
            <a:chOff x="778213" y="2676849"/>
            <a:chExt cx="8594976" cy="399632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A3ED89-EF28-F941-BB72-AAB477CDE88D}"/>
                </a:ext>
              </a:extLst>
            </p:cNvPr>
            <p:cNvGrpSpPr/>
            <p:nvPr/>
          </p:nvGrpSpPr>
          <p:grpSpPr>
            <a:xfrm>
              <a:off x="778213" y="2676849"/>
              <a:ext cx="8594976" cy="3996325"/>
              <a:chOff x="778213" y="2676849"/>
              <a:chExt cx="8594976" cy="399632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649DD86-8F3D-884D-9E52-74ABDD3C1DE3}"/>
                  </a:ext>
                </a:extLst>
              </p:cNvPr>
              <p:cNvGrpSpPr/>
              <p:nvPr/>
            </p:nvGrpSpPr>
            <p:grpSpPr>
              <a:xfrm>
                <a:off x="778213" y="2676849"/>
                <a:ext cx="6935527" cy="3996325"/>
                <a:chOff x="859536" y="1840992"/>
                <a:chExt cx="6893620" cy="4247676"/>
              </a:xfrm>
            </p:grpSpPr>
            <p:graphicFrame>
              <p:nvGraphicFramePr>
                <p:cNvPr id="20" name="图表 19">
                  <a:extLst>
                    <a:ext uri="{FF2B5EF4-FFF2-40B4-BE49-F238E27FC236}">
                      <a16:creationId xmlns:a16="http://schemas.microsoft.com/office/drawing/2014/main" id="{5C4F03CD-3A55-4F44-AE58-C36F0F8FD11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867458"/>
                    </p:ext>
                  </p:extLst>
                </p:nvPr>
              </p:nvGraphicFramePr>
              <p:xfrm>
                <a:off x="954460" y="1890196"/>
                <a:ext cx="2867731" cy="180397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21" name="图表 20">
                  <a:extLst>
                    <a:ext uri="{FF2B5EF4-FFF2-40B4-BE49-F238E27FC236}">
                      <a16:creationId xmlns:a16="http://schemas.microsoft.com/office/drawing/2014/main" id="{4D91F9CD-2A72-DD41-B258-FACCD6BAE04E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708725" y="1840992"/>
                <a:ext cx="2844219" cy="194375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BB6DFB6E-9F69-994E-96A0-CAC47C63C58C}"/>
                    </a:ext>
                  </a:extLst>
                </p:cNvPr>
                <p:cNvGrpSpPr/>
                <p:nvPr/>
              </p:nvGrpSpPr>
              <p:grpSpPr>
                <a:xfrm>
                  <a:off x="859536" y="1876689"/>
                  <a:ext cx="6893620" cy="4211979"/>
                  <a:chOff x="2292096" y="407553"/>
                  <a:chExt cx="6893620" cy="4211979"/>
                </a:xfrm>
              </p:grpSpPr>
              <p:graphicFrame>
                <p:nvGraphicFramePr>
                  <p:cNvPr id="26" name="图表 25">
                    <a:extLst>
                      <a:ext uri="{FF2B5EF4-FFF2-40B4-BE49-F238E27FC236}">
                        <a16:creationId xmlns:a16="http://schemas.microsoft.com/office/drawing/2014/main" id="{0E8B3441-1CA5-004C-975B-649FEF0779C2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6169152" y="2724912"/>
                  <a:ext cx="2846832" cy="1883664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91C596E0-A8B6-4D47-99CC-BD378E33E235}"/>
                      </a:ext>
                    </a:extLst>
                  </p:cNvPr>
                  <p:cNvSpPr/>
                  <p:nvPr/>
                </p:nvSpPr>
                <p:spPr>
                  <a:xfrm>
                    <a:off x="2292096" y="407553"/>
                    <a:ext cx="6893620" cy="4211979"/>
                  </a:xfrm>
                  <a:prstGeom prst="rect">
                    <a:avLst/>
                  </a:prstGeom>
                  <a:noFill/>
                  <a:ln w="38100">
                    <a:solidFill>
                      <a:srgbClr val="00AEB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  <p:graphicFrame>
              <p:nvGraphicFramePr>
                <p:cNvPr id="27" name="图表 26">
                  <a:extLst>
                    <a:ext uri="{FF2B5EF4-FFF2-40B4-BE49-F238E27FC236}">
                      <a16:creationId xmlns:a16="http://schemas.microsoft.com/office/drawing/2014/main" id="{E067B1EE-1674-ED49-AA35-8624AA4DFF1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17884" y="4261104"/>
                <a:ext cx="2886020" cy="17556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7AECED6-C889-BC4E-ABB6-0B696FFF7805}"/>
                  </a:ext>
                </a:extLst>
              </p:cNvPr>
              <p:cNvGrpSpPr/>
              <p:nvPr/>
            </p:nvGrpSpPr>
            <p:grpSpPr>
              <a:xfrm>
                <a:off x="7821525" y="3003760"/>
                <a:ext cx="1330874" cy="1190003"/>
                <a:chOff x="9832848" y="1932432"/>
                <a:chExt cx="1322832" cy="1264849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B24E169F-9C43-924B-9440-A2F599C3D252}"/>
                    </a:ext>
                  </a:extLst>
                </p:cNvPr>
                <p:cNvGrpSpPr/>
                <p:nvPr/>
              </p:nvGrpSpPr>
              <p:grpSpPr>
                <a:xfrm>
                  <a:off x="9832848" y="1932432"/>
                  <a:ext cx="1322832" cy="1264849"/>
                  <a:chOff x="9832848" y="1932432"/>
                  <a:chExt cx="1322832" cy="1264849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EFBC17F0-15ED-1647-BC0E-0DD093C4F4FA}"/>
                      </a:ext>
                    </a:extLst>
                  </p:cNvPr>
                  <p:cNvSpPr/>
                  <p:nvPr/>
                </p:nvSpPr>
                <p:spPr>
                  <a:xfrm>
                    <a:off x="9966960" y="2322576"/>
                    <a:ext cx="180000" cy="180000"/>
                  </a:xfrm>
                  <a:prstGeom prst="rect">
                    <a:avLst/>
                  </a:prstGeom>
                  <a:solidFill>
                    <a:srgbClr val="00AEB3"/>
                  </a:solidFill>
                  <a:ln>
                    <a:solidFill>
                      <a:srgbClr val="00AEB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E38D66F-7385-B744-869E-7A9F75CCCC33}"/>
                      </a:ext>
                    </a:extLst>
                  </p:cNvPr>
                  <p:cNvSpPr/>
                  <p:nvPr/>
                </p:nvSpPr>
                <p:spPr>
                  <a:xfrm>
                    <a:off x="9966960" y="2633425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D9277D89-352B-144C-AD53-2596616094EF}"/>
                      </a:ext>
                    </a:extLst>
                  </p:cNvPr>
                  <p:cNvSpPr/>
                  <p:nvPr/>
                </p:nvSpPr>
                <p:spPr>
                  <a:xfrm>
                    <a:off x="9966960" y="2944274"/>
                    <a:ext cx="180000" cy="18000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69AA2DF1-2EFE-3644-90B7-31825B4E2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2992" y="2889504"/>
                    <a:ext cx="512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男</a:t>
                    </a: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BA83DC71-7D0F-204F-8A04-3025F6DD8CD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9088" y="2578657"/>
                    <a:ext cx="512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女</a:t>
                    </a: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A8F4E1C8-11AE-FD41-B55E-F148B38AA757}"/>
                      </a:ext>
                    </a:extLst>
                  </p:cNvPr>
                  <p:cNvSpPr txBox="1"/>
                  <p:nvPr/>
                </p:nvSpPr>
                <p:spPr>
                  <a:xfrm>
                    <a:off x="9832848" y="1932432"/>
                    <a:ext cx="1322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复购用户性别</a:t>
                    </a: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941FF2C-5F35-8F40-A086-4A01FC3C57BF}"/>
                    </a:ext>
                  </a:extLst>
                </p:cNvPr>
                <p:cNvSpPr txBox="1"/>
                <p:nvPr/>
              </p:nvSpPr>
              <p:spPr>
                <a:xfrm>
                  <a:off x="10149840" y="2267808"/>
                  <a:ext cx="829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</a:rPr>
                    <a:t>未知</a:t>
                  </a: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9C6D9492-E907-FA44-90C1-DB3540FF27E1}"/>
                  </a:ext>
                </a:extLst>
              </p:cNvPr>
              <p:cNvGrpSpPr/>
              <p:nvPr/>
            </p:nvGrpSpPr>
            <p:grpSpPr>
              <a:xfrm>
                <a:off x="7809259" y="5143019"/>
                <a:ext cx="1563930" cy="1190003"/>
                <a:chOff x="9832848" y="1932432"/>
                <a:chExt cx="1554480" cy="1264849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2742D565-DBD4-364D-AE70-798FD82C74C0}"/>
                    </a:ext>
                  </a:extLst>
                </p:cNvPr>
                <p:cNvGrpSpPr/>
                <p:nvPr/>
              </p:nvGrpSpPr>
              <p:grpSpPr>
                <a:xfrm>
                  <a:off x="9832848" y="1932432"/>
                  <a:ext cx="1554480" cy="1264849"/>
                  <a:chOff x="9832848" y="1932432"/>
                  <a:chExt cx="1554480" cy="1264849"/>
                </a:xfrm>
              </p:grpSpPr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88CFFF52-E1B5-1144-9318-CFB28E132768}"/>
                      </a:ext>
                    </a:extLst>
                  </p:cNvPr>
                  <p:cNvSpPr/>
                  <p:nvPr/>
                </p:nvSpPr>
                <p:spPr>
                  <a:xfrm>
                    <a:off x="9966960" y="2322576"/>
                    <a:ext cx="180000" cy="180000"/>
                  </a:xfrm>
                  <a:prstGeom prst="rect">
                    <a:avLst/>
                  </a:prstGeom>
                  <a:noFill/>
                  <a:ln>
                    <a:solidFill>
                      <a:srgbClr val="00AEB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063C5B31-B43B-114F-94A3-F908E1142908}"/>
                      </a:ext>
                    </a:extLst>
                  </p:cNvPr>
                  <p:cNvSpPr/>
                  <p:nvPr/>
                </p:nvSpPr>
                <p:spPr>
                  <a:xfrm>
                    <a:off x="9966960" y="2633425"/>
                    <a:ext cx="180000" cy="180000"/>
                  </a:xfrm>
                  <a:prstGeom prst="rect">
                    <a:avLst/>
                  </a:prstGeom>
                  <a:no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D1BE3D61-317D-CD48-B1B5-935C79819F0C}"/>
                      </a:ext>
                    </a:extLst>
                  </p:cNvPr>
                  <p:cNvSpPr/>
                  <p:nvPr/>
                </p:nvSpPr>
                <p:spPr>
                  <a:xfrm>
                    <a:off x="9966960" y="2944274"/>
                    <a:ext cx="180000" cy="180000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72C8B65D-5337-2D4A-AF01-0E819A75C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2992" y="2889504"/>
                    <a:ext cx="512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男</a:t>
                    </a:r>
                  </a:p>
                </p:txBody>
              </p: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15CE93EA-F7DE-3A40-9319-A047EE9DAB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9088" y="2578657"/>
                    <a:ext cx="512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女</a:t>
                    </a:r>
                  </a:p>
                </p:txBody>
              </p:sp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25B5F030-EF1E-134D-A987-FBDE2EFCB5D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2848" y="1932432"/>
                    <a:ext cx="15544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非复购用户性别</a:t>
                    </a:r>
                  </a:p>
                </p:txBody>
              </p:sp>
            </p:grp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27E7016-4D9B-BC42-B6E9-00FF6AABEB56}"/>
                    </a:ext>
                  </a:extLst>
                </p:cNvPr>
                <p:cNvSpPr txBox="1"/>
                <p:nvPr/>
              </p:nvSpPr>
              <p:spPr>
                <a:xfrm>
                  <a:off x="10149840" y="2267808"/>
                  <a:ext cx="829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</a:rPr>
                    <a:t>未知</a:t>
                  </a:r>
                </a:p>
              </p:txBody>
            </p:sp>
          </p:grpSp>
        </p:grp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9E686379-70FA-A14A-A395-86573CBD9396}"/>
                </a:ext>
              </a:extLst>
            </p:cNvPr>
            <p:cNvCxnSpPr>
              <a:cxnSpLocks/>
            </p:cNvCxnSpPr>
            <p:nvPr/>
          </p:nvCxnSpPr>
          <p:spPr>
            <a:xfrm>
              <a:off x="933855" y="4669276"/>
              <a:ext cx="6731541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39056B70-21A1-7643-B789-C82AFCEA0E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0715" y="2821022"/>
              <a:ext cx="0" cy="37354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91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173" y="0"/>
            <a:ext cx="10801350" cy="923924"/>
          </a:xfrm>
        </p:spPr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3.2.2</a:t>
            </a:r>
            <a:r>
              <a:rPr lang="zh-CN" altLang="en-US" dirty="0">
                <a:solidFill>
                  <a:srgbClr val="00AEB3"/>
                </a:solidFill>
              </a:rPr>
              <a:t> 不同年龄段复购用户与非复购用户行为特征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D1564FB-85EF-F04B-8101-CA9291581D02}"/>
              </a:ext>
            </a:extLst>
          </p:cNvPr>
          <p:cNvGrpSpPr/>
          <p:nvPr/>
        </p:nvGrpSpPr>
        <p:grpSpPr>
          <a:xfrm>
            <a:off x="4322632" y="1496291"/>
            <a:ext cx="7257423" cy="4602067"/>
            <a:chOff x="719848" y="1167320"/>
            <a:chExt cx="8132322" cy="5155658"/>
          </a:xfrm>
        </p:grpSpPr>
        <p:graphicFrame>
          <p:nvGraphicFramePr>
            <p:cNvPr id="66" name="图表 65">
              <a:extLst>
                <a:ext uri="{FF2B5EF4-FFF2-40B4-BE49-F238E27FC236}">
                  <a16:creationId xmlns:a16="http://schemas.microsoft.com/office/drawing/2014/main" id="{001A367D-2338-314A-934A-9B19080A5D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0970182"/>
                </p:ext>
              </p:extLst>
            </p:nvPr>
          </p:nvGraphicFramePr>
          <p:xfrm>
            <a:off x="928122" y="1167320"/>
            <a:ext cx="3702244" cy="2421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7" name="图表 66">
              <a:extLst>
                <a:ext uri="{FF2B5EF4-FFF2-40B4-BE49-F238E27FC236}">
                  <a16:creationId xmlns:a16="http://schemas.microsoft.com/office/drawing/2014/main" id="{E23E7020-FEEB-564B-B323-DD34810A797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9697860"/>
                </p:ext>
              </p:extLst>
            </p:nvPr>
          </p:nvGraphicFramePr>
          <p:xfrm>
            <a:off x="4893856" y="1167320"/>
            <a:ext cx="3783215" cy="2451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8" name="图表 67">
              <a:extLst>
                <a:ext uri="{FF2B5EF4-FFF2-40B4-BE49-F238E27FC236}">
                  <a16:creationId xmlns:a16="http://schemas.microsoft.com/office/drawing/2014/main" id="{FCABEB48-8415-874A-8DA8-AE33A5CD875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8681567"/>
                </p:ext>
              </p:extLst>
            </p:nvPr>
          </p:nvGraphicFramePr>
          <p:xfrm>
            <a:off x="4893856" y="3724805"/>
            <a:ext cx="3813239" cy="2412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9" name="图表 68">
              <a:extLst>
                <a:ext uri="{FF2B5EF4-FFF2-40B4-BE49-F238E27FC236}">
                  <a16:creationId xmlns:a16="http://schemas.microsoft.com/office/drawing/2014/main" id="{289E93B6-2E7D-3F4F-B035-75DB16BC4F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8223056"/>
                </p:ext>
              </p:extLst>
            </p:nvPr>
          </p:nvGraphicFramePr>
          <p:xfrm>
            <a:off x="928122" y="3724806"/>
            <a:ext cx="3833451" cy="23930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8D2EB64F-3E75-B84F-A610-F9846BCD664D}"/>
                </a:ext>
              </a:extLst>
            </p:cNvPr>
            <p:cNvCxnSpPr/>
            <p:nvPr/>
          </p:nvCxnSpPr>
          <p:spPr>
            <a:xfrm>
              <a:off x="758757" y="3735420"/>
              <a:ext cx="8093413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795BB226-C184-D245-A9AC-4886636D6466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19" y="1303506"/>
              <a:ext cx="0" cy="486383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AE60624-9BA4-1A43-BF32-D65532510991}"/>
                </a:ext>
              </a:extLst>
            </p:cNvPr>
            <p:cNvSpPr/>
            <p:nvPr/>
          </p:nvSpPr>
          <p:spPr>
            <a:xfrm>
              <a:off x="719848" y="1186773"/>
              <a:ext cx="8112868" cy="5136205"/>
            </a:xfrm>
            <a:prstGeom prst="rect">
              <a:avLst/>
            </a:prstGeom>
            <a:noFill/>
            <a:ln w="38100">
              <a:solidFill>
                <a:srgbClr val="00A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F705EDF-4B75-284D-B670-1911766DBA61}"/>
              </a:ext>
            </a:extLst>
          </p:cNvPr>
          <p:cNvSpPr txBox="1"/>
          <p:nvPr/>
        </p:nvSpPr>
        <p:spPr>
          <a:xfrm>
            <a:off x="445350" y="1495700"/>
            <a:ext cx="3835701" cy="5586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dirty="0"/>
              <a:t>无论哪个年龄段，复购用户在各项行为指标上均比非复购用户活跃；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dirty="0"/>
              <a:t>在复购用户中，相比于</a:t>
            </a:r>
            <a:r>
              <a:rPr lang="en-US" altLang="zh-CN" sz="1400" dirty="0"/>
              <a:t>16-45</a:t>
            </a:r>
            <a:r>
              <a:rPr lang="zh-CN" altLang="en-US" sz="1400" dirty="0"/>
              <a:t>岁人群，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岁以上人群的</a:t>
            </a:r>
            <a:r>
              <a:rPr lang="en-US" altLang="zh-CN" sz="1400" dirty="0"/>
              <a:t>PV</a:t>
            </a:r>
            <a:r>
              <a:rPr lang="zh-CN" altLang="en-US" sz="1400" dirty="0"/>
              <a:t>低</a:t>
            </a:r>
            <a:r>
              <a:rPr lang="en-US" altLang="zh-CN" sz="1400" dirty="0"/>
              <a:t>27%</a:t>
            </a:r>
            <a:r>
              <a:rPr lang="zh-CN" altLang="en-US" sz="1400" dirty="0"/>
              <a:t>、点击率低</a:t>
            </a:r>
            <a:r>
              <a:rPr lang="en-US" altLang="zh-CN" sz="1400" dirty="0"/>
              <a:t>28%</a:t>
            </a:r>
            <a:r>
              <a:rPr lang="zh-CN" altLang="en-US" sz="1400" dirty="0"/>
              <a:t>，但是加入购物车和下单的行为分别高</a:t>
            </a:r>
            <a:r>
              <a:rPr lang="en-US" altLang="zh-CN" sz="1400" dirty="0"/>
              <a:t>54%</a:t>
            </a:r>
            <a:r>
              <a:rPr lang="zh-CN" altLang="en-US" sz="1400" dirty="0"/>
              <a:t>、</a:t>
            </a:r>
            <a:r>
              <a:rPr lang="en-US" altLang="zh-CN" sz="1400" dirty="0"/>
              <a:t>13%</a:t>
            </a:r>
            <a:r>
              <a:rPr lang="zh-CN" altLang="en-US" sz="1400" dirty="0"/>
              <a:t>。这可能表明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岁以上人群在进入网站</a:t>
            </a:r>
            <a:r>
              <a:rPr lang="en-US" altLang="zh-CN" sz="1400" dirty="0"/>
              <a:t>/APP</a:t>
            </a:r>
            <a:r>
              <a:rPr lang="zh-CN" altLang="en-US" sz="1400" dirty="0"/>
              <a:t>购物时有更明确的购物需求。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dirty="0"/>
              <a:t>复购用户中，未知群体在下单环节概率高于其他群体</a:t>
            </a:r>
            <a:r>
              <a:rPr lang="en-US" altLang="zh-CN" sz="1400" dirty="0"/>
              <a:t>79%</a:t>
            </a:r>
            <a:r>
              <a:rPr lang="zh-CN" altLang="en-US" sz="1400" dirty="0"/>
              <a:t>；另外该群体浏览详情页、点击的次数也高于其他群体，只要加购物车环节的次数小于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群体。这可能是因为该类群体在购买前有明确的购物需求，但没有明显的品牌或者型号需求。后续需要结合该群体购买的商品品类进行进一步分析，并推广运营策略让他们补充信息完整度，以进行精细化运营。</a:t>
            </a:r>
            <a:endParaRPr lang="en-US" altLang="zh-CN" sz="14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6140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173" y="0"/>
            <a:ext cx="10801350" cy="923924"/>
          </a:xfrm>
        </p:spPr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3.3</a:t>
            </a:r>
            <a:r>
              <a:rPr lang="zh-CN" altLang="en-US" dirty="0">
                <a:solidFill>
                  <a:srgbClr val="00AEB3"/>
                </a:solidFill>
              </a:rPr>
              <a:t> 近一周复购用户激活流失情况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73176C-95EF-2D4F-AFDC-31ACAC6746B5}"/>
              </a:ext>
            </a:extLst>
          </p:cNvPr>
          <p:cNvSpPr txBox="1"/>
          <p:nvPr/>
        </p:nvSpPr>
        <p:spPr>
          <a:xfrm>
            <a:off x="694737" y="1301736"/>
            <a:ext cx="10881360" cy="4160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经数据查询，最后一周复购用户的激活与流失情况均为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6997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54845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基本指标</a:t>
            </a:r>
            <a:endParaRPr lang="en-US" altLang="zh-CN" sz="16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</a:rPr>
              <a:t>日活用户三月达到高峰后所有下降：</a:t>
            </a:r>
            <a:r>
              <a:rPr lang="zh-CN" altLang="en-US" sz="1400" dirty="0"/>
              <a:t>周期内</a:t>
            </a:r>
            <a:r>
              <a:rPr lang="en-US" altLang="zh-CN" sz="1400" dirty="0"/>
              <a:t>(2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</a:t>
            </a:r>
            <a:r>
              <a:rPr lang="en-US" altLang="zh-CN" sz="1400" dirty="0"/>
              <a:t>-4</a:t>
            </a:r>
            <a:r>
              <a:rPr lang="zh-CN" altLang="en-US" sz="1400" dirty="0"/>
              <a:t>月</a:t>
            </a:r>
            <a:r>
              <a:rPr lang="en-US" altLang="zh-CN" sz="1400" dirty="0"/>
              <a:t>15</a:t>
            </a:r>
            <a:r>
              <a:rPr lang="zh-CN" altLang="en-US" sz="1400" dirty="0"/>
              <a:t>日</a:t>
            </a:r>
            <a:r>
              <a:rPr lang="en-US" altLang="zh-CN" sz="1400" dirty="0"/>
              <a:t>)</a:t>
            </a:r>
            <a:r>
              <a:rPr lang="zh-CN" altLang="en-US" sz="1400" dirty="0"/>
              <a:t> 日均活跃用户数</a:t>
            </a:r>
            <a:r>
              <a:rPr lang="en-US" altLang="zh-CN" sz="1400" dirty="0"/>
              <a:t>323</a:t>
            </a:r>
            <a:r>
              <a:rPr lang="zh-CN" altLang="en-US" sz="1400" dirty="0"/>
              <a:t>人 ，日均增长</a:t>
            </a:r>
            <a:r>
              <a:rPr lang="en-US" altLang="zh-CN" sz="1400" dirty="0"/>
              <a:t>1%</a:t>
            </a:r>
            <a:r>
              <a:rPr lang="zh-CN" altLang="en-US" sz="1400" dirty="0"/>
              <a:t>。其中</a:t>
            </a:r>
            <a:r>
              <a:rPr lang="en-US" altLang="zh-CN" sz="1400" dirty="0"/>
              <a:t>2</a:t>
            </a:r>
            <a:r>
              <a:rPr lang="zh-CN" altLang="en-US" sz="1400" dirty="0"/>
              <a:t>月日均活跃</a:t>
            </a:r>
            <a:r>
              <a:rPr lang="en-US" altLang="zh-CN" sz="1400" dirty="0"/>
              <a:t>222</a:t>
            </a:r>
            <a:r>
              <a:rPr lang="zh-CN" altLang="en-US" sz="1400" dirty="0"/>
              <a:t>人，</a:t>
            </a:r>
            <a:r>
              <a:rPr lang="en-US" altLang="zh-CN" sz="1400" dirty="0"/>
              <a:t>3</a:t>
            </a:r>
            <a:r>
              <a:rPr lang="zh-CN" altLang="en-US" sz="1400" dirty="0"/>
              <a:t>月份日均活跃</a:t>
            </a:r>
            <a:r>
              <a:rPr lang="en-US" altLang="zh-CN" sz="1400" dirty="0"/>
              <a:t>393</a:t>
            </a:r>
            <a:r>
              <a:rPr lang="zh-CN" altLang="en-US" sz="1400" dirty="0"/>
              <a:t>人。在</a:t>
            </a:r>
            <a:r>
              <a:rPr lang="en-US" altLang="zh-CN" sz="1400" dirty="0"/>
              <a:t>3</a:t>
            </a:r>
            <a:r>
              <a:rPr lang="zh-CN" altLang="en-US" sz="1400" dirty="0"/>
              <a:t>月份</a:t>
            </a:r>
            <a:r>
              <a:rPr lang="en-US" altLang="zh-CN" sz="1400" dirty="0"/>
              <a:t>15</a:t>
            </a:r>
            <a:r>
              <a:rPr lang="zh-CN" altLang="en-US" sz="1400" dirty="0"/>
              <a:t>日，日活用户达到顶峰</a:t>
            </a:r>
            <a:r>
              <a:rPr lang="en-US" altLang="zh-CN" sz="1400" dirty="0"/>
              <a:t>588</a:t>
            </a:r>
            <a:r>
              <a:rPr lang="zh-CN" altLang="en-US" sz="1400" dirty="0"/>
              <a:t>人，之后呈现逐步下降的趋势，</a:t>
            </a:r>
            <a:r>
              <a:rPr lang="en-US" altLang="zh-CN" sz="1400" dirty="0"/>
              <a:t>4</a:t>
            </a:r>
            <a:r>
              <a:rPr lang="zh-CN" altLang="en-US" sz="1400" dirty="0"/>
              <a:t>月日均活跃人数为</a:t>
            </a:r>
            <a:r>
              <a:rPr lang="en-US" altLang="zh-CN" sz="1400" dirty="0"/>
              <a:t>378</a:t>
            </a:r>
            <a:r>
              <a:rPr lang="zh-CN" altLang="en-US" sz="1400" dirty="0"/>
              <a:t>人。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</a:rPr>
              <a:t>日活用户消费转化率不错：</a:t>
            </a:r>
            <a:r>
              <a:rPr lang="zh-CN" altLang="en-US" sz="1400" dirty="0"/>
              <a:t>日活用户消费转化率</a:t>
            </a:r>
            <a:r>
              <a:rPr lang="en-US" altLang="zh-CN" sz="1400" dirty="0"/>
              <a:t>3.1%</a:t>
            </a:r>
            <a:r>
              <a:rPr lang="zh-CN" altLang="en-US" sz="1400" dirty="0"/>
              <a:t>，考虑到是初创电商公司（转化率大多介于</a:t>
            </a:r>
            <a:r>
              <a:rPr lang="en-US" altLang="zh-CN" sz="1400" dirty="0"/>
              <a:t>1%-3%</a:t>
            </a:r>
            <a:r>
              <a:rPr lang="zh-CN" altLang="en-US" sz="1400" dirty="0"/>
              <a:t>之间），该转化率已基本达标。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</a:rPr>
              <a:t>每日新增注册用户数较少、转化率较低：</a:t>
            </a:r>
            <a:r>
              <a:rPr lang="en-US" altLang="zh-CN" sz="1400" dirty="0"/>
              <a:t>2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</a:t>
            </a:r>
            <a:r>
              <a:rPr lang="en-US" altLang="zh-CN" sz="1400" dirty="0"/>
              <a:t>-4</a:t>
            </a:r>
            <a:r>
              <a:rPr lang="zh-CN" altLang="en-US" sz="1400" dirty="0"/>
              <a:t>月</a:t>
            </a:r>
            <a:r>
              <a:rPr lang="en-US" altLang="zh-CN" sz="1400" dirty="0"/>
              <a:t>15</a:t>
            </a:r>
            <a:r>
              <a:rPr lang="zh-CN" altLang="en-US" sz="1400" dirty="0"/>
              <a:t>日共新增用户</a:t>
            </a:r>
            <a:r>
              <a:rPr lang="en-US" altLang="zh-CN" sz="1400" dirty="0"/>
              <a:t>49</a:t>
            </a:r>
            <a:r>
              <a:rPr lang="zh-CN" altLang="en-US" sz="1400" dirty="0"/>
              <a:t>人，增长呈现随机性；其中</a:t>
            </a:r>
            <a:r>
              <a:rPr lang="en-US" altLang="zh-CN" sz="1400" dirty="0"/>
              <a:t>5</a:t>
            </a:r>
            <a:r>
              <a:rPr lang="zh-CN" altLang="en-US" sz="1400" dirty="0"/>
              <a:t>人进行了下单行为，转化率为</a:t>
            </a:r>
            <a:r>
              <a:rPr lang="en-US" altLang="zh-CN" sz="1400" dirty="0"/>
              <a:t>1%</a:t>
            </a:r>
            <a:r>
              <a:rPr lang="zh-CN" altLang="en-US" sz="1400" dirty="0"/>
              <a:t>，转化率较低；后续运营需要首先进行拉新活动促进用户增长，在增长数量稳定之后考虑提高转化。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本周（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04.09-04.15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）各项指标比上周有所增长。</a:t>
            </a:r>
            <a:r>
              <a:rPr lang="zh-CN" altLang="en-US" sz="1400" dirty="0">
                <a:sym typeface="+mn-ea"/>
              </a:rPr>
              <a:t>本周总的日活用户数达到</a:t>
            </a:r>
            <a:r>
              <a:rPr lang="en-US" altLang="zh-CN" sz="1400" dirty="0"/>
              <a:t>1192</a:t>
            </a:r>
            <a:r>
              <a:rPr lang="zh-CN" altLang="en-US" sz="1400" dirty="0"/>
              <a:t>人，比上周增加</a:t>
            </a:r>
            <a:r>
              <a:rPr lang="en-US" altLang="zh-CN" sz="1400" dirty="0"/>
              <a:t>14%</a:t>
            </a:r>
            <a:r>
              <a:rPr lang="zh-CN" altLang="en-US" sz="1400" dirty="0"/>
              <a:t>；另外，日活用户转化率为</a:t>
            </a:r>
            <a:r>
              <a:rPr lang="en-US" altLang="zh-CN" sz="1400" dirty="0"/>
              <a:t>9%</a:t>
            </a:r>
            <a:r>
              <a:rPr lang="zh-CN" altLang="en-US" sz="1400" dirty="0"/>
              <a:t>，比上周提高了</a:t>
            </a:r>
            <a:r>
              <a:rPr lang="en-US" altLang="zh-CN" sz="1400" dirty="0"/>
              <a:t>50%</a:t>
            </a:r>
            <a:r>
              <a:rPr lang="zh-CN" altLang="en-US" sz="1400" dirty="0"/>
              <a:t>；另外，本周浏览、点击、加购物车及下单这四个流程的数据均有显著增长，分别增长</a:t>
            </a:r>
            <a:r>
              <a:rPr lang="en-US" altLang="zh-CN" sz="1400" dirty="0"/>
              <a:t>27.6%</a:t>
            </a:r>
            <a:r>
              <a:rPr lang="zh-CN" altLang="en-US" sz="1400" dirty="0"/>
              <a:t>、</a:t>
            </a:r>
            <a:r>
              <a:rPr lang="en-US" altLang="zh-CN" sz="1400" dirty="0"/>
              <a:t>26.69%</a:t>
            </a:r>
            <a:r>
              <a:rPr lang="zh-CN" altLang="en-US" sz="1400" dirty="0"/>
              <a:t>、</a:t>
            </a:r>
            <a:r>
              <a:rPr lang="en-US" altLang="zh-CN" sz="1400" dirty="0"/>
              <a:t>40%</a:t>
            </a:r>
            <a:r>
              <a:rPr lang="zh-CN" altLang="en-US" sz="1400" dirty="0"/>
              <a:t>、</a:t>
            </a:r>
            <a:r>
              <a:rPr lang="en-US" altLang="zh-CN" sz="1400" dirty="0"/>
              <a:t>71.43%</a:t>
            </a:r>
            <a:r>
              <a:rPr lang="zh-CN" altLang="en-US" sz="1400" dirty="0"/>
              <a:t>，其中下单这一环节增长最大，达到了</a:t>
            </a:r>
            <a:r>
              <a:rPr lang="en-US" altLang="zh-CN" sz="1400" dirty="0"/>
              <a:t>71%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结论一：用户池子较不健康，应该将更多资源投入到新用户的获取上，特别是女性用户的获取。</a:t>
            </a: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  <a:sym typeface="+mn-ea"/>
              </a:rPr>
              <a:t>新增用户过少</a:t>
            </a:r>
            <a:endParaRPr lang="en-US" altLang="zh-CN" sz="1400" dirty="0">
              <a:solidFill>
                <a:srgbClr val="FF0000"/>
              </a:solidFill>
              <a:latin typeface="+mn-ea"/>
              <a:cs typeface="+mj-cs"/>
              <a:sym typeface="+mn-ea"/>
            </a:endParaRPr>
          </a:p>
          <a:p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） 虽然流失用户和睡眠用户数量在不断下降，但是激活用户并没有增加；考虑到新增用户较少，总体用户数量呈现下降趋势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） </a:t>
            </a:r>
            <a:r>
              <a:rPr lang="en-US" altLang="zh-CN" sz="1400" dirty="0"/>
              <a:t>2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</a:t>
            </a:r>
            <a:r>
              <a:rPr lang="en-US" altLang="zh-CN" sz="1400" dirty="0"/>
              <a:t>-4</a:t>
            </a:r>
            <a:r>
              <a:rPr lang="zh-CN" altLang="en-US" sz="1400" dirty="0"/>
              <a:t>月</a:t>
            </a:r>
            <a:r>
              <a:rPr lang="en-US" altLang="zh-CN" sz="1400" dirty="0"/>
              <a:t>5</a:t>
            </a:r>
            <a:r>
              <a:rPr lang="zh-CN" altLang="en-US" sz="1400" dirty="0"/>
              <a:t>日复购率为 </a:t>
            </a:r>
            <a:r>
              <a:rPr lang="en-US" altLang="zh-CN" sz="1400" dirty="0"/>
              <a:t>8.87%</a:t>
            </a:r>
            <a:r>
              <a:rPr lang="zh-CN" altLang="en-US" sz="1400" dirty="0"/>
              <a:t>，表明公司处于用户获取阶段，应该将更多资源投入到新用户的获取和转化上；另外考虑到转化率已有</a:t>
            </a:r>
            <a:r>
              <a:rPr lang="en-US" altLang="zh-CN" sz="1400" dirty="0"/>
              <a:t>3%</a:t>
            </a:r>
            <a:r>
              <a:rPr lang="zh-CN" altLang="en-US" sz="1400" dirty="0"/>
              <a:t>，因此应有限考虑新用户的获取。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  <a:latin typeface="+mn-ea"/>
                <a:cs typeface="+mj-cs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+mj-cs"/>
              </a:rPr>
              <a:t> 女性用户贡献高，但人数占比少：</a:t>
            </a:r>
            <a:r>
              <a:rPr lang="zh-CN" altLang="en-US" sz="1400" dirty="0"/>
              <a:t>在复购用户中，女性将商品加入购物车的平均次数为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次，比男性（</a:t>
            </a:r>
            <a:r>
              <a:rPr lang="en-US" altLang="zh-CN" sz="1400" dirty="0"/>
              <a:t>16</a:t>
            </a:r>
            <a:r>
              <a:rPr lang="zh-CN" altLang="en-US" sz="1400" dirty="0"/>
              <a:t>次）高</a:t>
            </a:r>
            <a:r>
              <a:rPr lang="en-US" altLang="zh-CN" sz="1400" dirty="0"/>
              <a:t>32%</a:t>
            </a:r>
            <a:r>
              <a:rPr lang="zh-CN" altLang="en-US" sz="1400" dirty="0"/>
              <a:t>；女性下单次数平均</a:t>
            </a:r>
            <a:r>
              <a:rPr lang="en-US" altLang="zh-CN" sz="1400" dirty="0"/>
              <a:t>4.6</a:t>
            </a:r>
            <a:r>
              <a:rPr lang="zh-CN" altLang="en-US" sz="1400" dirty="0"/>
              <a:t>次，比男性</a:t>
            </a:r>
            <a:r>
              <a:rPr lang="en-US" altLang="zh-CN" sz="1400" dirty="0"/>
              <a:t>(2.8</a:t>
            </a:r>
            <a:r>
              <a:rPr lang="zh-CN" altLang="en-US" sz="1400" dirty="0"/>
              <a:t>次</a:t>
            </a:r>
            <a:r>
              <a:rPr lang="en-US" altLang="zh-CN" sz="1400" dirty="0"/>
              <a:t>)</a:t>
            </a:r>
            <a:r>
              <a:rPr lang="zh-CN" altLang="en-US" sz="1400" dirty="0"/>
              <a:t>高</a:t>
            </a:r>
            <a:r>
              <a:rPr lang="en-US" altLang="zh-CN" sz="1400" dirty="0"/>
              <a:t>60%</a:t>
            </a:r>
            <a:r>
              <a:rPr lang="zh-CN" altLang="en-US" sz="1400" dirty="0"/>
              <a:t>；但是在总人数占比上，女性只占</a:t>
            </a:r>
            <a:r>
              <a:rPr lang="en-US" altLang="zh-CN" sz="1400" dirty="0"/>
              <a:t>8%</a:t>
            </a:r>
            <a:r>
              <a:rPr lang="zh-CN" altLang="en-US" sz="1400" dirty="0"/>
              <a:t>，男性占比</a:t>
            </a:r>
            <a:r>
              <a:rPr lang="en-US" altLang="zh-CN" sz="1400" dirty="0"/>
              <a:t>47%</a:t>
            </a:r>
            <a:r>
              <a:rPr lang="zh-CN" altLang="en-US" sz="1400" dirty="0"/>
              <a:t>，女性用户数量不足男性的</a:t>
            </a:r>
            <a:r>
              <a:rPr lang="en-US" altLang="zh-CN" sz="1400" dirty="0"/>
              <a:t>1/5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dirty="0"/>
              <a:t>其他建议：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结论二：关注</a:t>
            </a:r>
            <a:r>
              <a:rPr lang="en-US" altLang="zh-CN" sz="1400" b="1" dirty="0">
                <a:solidFill>
                  <a:srgbClr val="FF0000"/>
                </a:solidFill>
              </a:rPr>
              <a:t>45</a:t>
            </a:r>
            <a:r>
              <a:rPr lang="zh-CN" altLang="en-US" sz="1400" b="1" dirty="0">
                <a:solidFill>
                  <a:srgbClr val="FF0000"/>
                </a:solidFill>
              </a:rPr>
              <a:t>岁以上人群的购物需求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在复购用户中，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岁以上人群比</a:t>
            </a:r>
            <a:r>
              <a:rPr lang="en-US" altLang="zh-CN" sz="1400" dirty="0"/>
              <a:t>16-45</a:t>
            </a:r>
            <a:r>
              <a:rPr lang="zh-CN" altLang="en-US" sz="1400" dirty="0"/>
              <a:t>岁人群的 </a:t>
            </a:r>
            <a:r>
              <a:rPr lang="en-US" altLang="zh-CN" sz="1400" dirty="0"/>
              <a:t>PV</a:t>
            </a:r>
            <a:r>
              <a:rPr lang="zh-CN" altLang="en-US" sz="1400" dirty="0"/>
              <a:t>低</a:t>
            </a:r>
            <a:r>
              <a:rPr lang="en-US" altLang="zh-CN" sz="1400" dirty="0"/>
              <a:t>27%</a:t>
            </a:r>
            <a:r>
              <a:rPr lang="zh-CN" altLang="en-US" sz="1400" dirty="0"/>
              <a:t>、点击率低</a:t>
            </a:r>
            <a:r>
              <a:rPr lang="en-US" altLang="zh-CN" sz="1400" dirty="0"/>
              <a:t>28%</a:t>
            </a:r>
            <a:r>
              <a:rPr lang="zh-CN" altLang="en-US" sz="1400" dirty="0"/>
              <a:t>，但是加入购物车和下单的行为分别高</a:t>
            </a:r>
            <a:r>
              <a:rPr lang="en-US" altLang="zh-CN" sz="1400" dirty="0"/>
              <a:t>54%</a:t>
            </a:r>
            <a:r>
              <a:rPr lang="zh-CN" altLang="en-US" sz="1400" dirty="0"/>
              <a:t>、</a:t>
            </a:r>
            <a:r>
              <a:rPr lang="en-US" altLang="zh-CN" sz="1400" dirty="0"/>
              <a:t>13%</a:t>
            </a:r>
            <a:r>
              <a:rPr lang="zh-CN" altLang="en-US" sz="1400" dirty="0"/>
              <a:t>。这可能表明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岁以上人群在进入网站</a:t>
            </a:r>
            <a:r>
              <a:rPr lang="en-US" altLang="zh-CN" sz="1400" dirty="0"/>
              <a:t>/APP</a:t>
            </a:r>
            <a:r>
              <a:rPr lang="zh-CN" altLang="en-US" sz="1400" dirty="0"/>
              <a:t>购物时有更明确的购物需求。</a:t>
            </a:r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结论三：鼓励用户填写完整信息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复购用户中，性别为“未知”的群体下单概率高于其他群体</a:t>
            </a:r>
            <a:r>
              <a:rPr lang="en-US" altLang="zh-CN" sz="1400" dirty="0"/>
              <a:t>79%</a:t>
            </a:r>
            <a:r>
              <a:rPr lang="zh-CN" altLang="en-US" sz="1400" dirty="0"/>
              <a:t>；另外该群体浏览详情页、点击的次数也高于其他群体，只有加购物车环节的次数小于</a:t>
            </a:r>
            <a:r>
              <a:rPr lang="en-US" altLang="zh-CN" sz="1400" dirty="0"/>
              <a:t>46</a:t>
            </a:r>
            <a:r>
              <a:rPr lang="zh-CN" altLang="en-US" sz="1400" dirty="0"/>
              <a:t>岁以上群体。这可能是因为该类群体在购买前有明确的购物需求，但没有明显的品牌或者型号需求。后续需要结合该群体购买的商品品类进行进一步分析，并推广运营策略让他们补充信息完整度，以进行精细化运营。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</p:spPr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84275"/>
            <a:ext cx="10801985" cy="5548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2016</a:t>
            </a:r>
            <a:r>
              <a:rPr lang="zh-CN" altLang="en-US" sz="1400" dirty="0"/>
              <a:t>年</a:t>
            </a:r>
            <a:r>
              <a:rPr lang="en-US" altLang="zh-CN" sz="1400" dirty="0"/>
              <a:t>02</a:t>
            </a:r>
            <a:r>
              <a:rPr lang="zh-CN" altLang="en-US" sz="1400" dirty="0"/>
              <a:t>月</a:t>
            </a:r>
            <a:r>
              <a:rPr lang="en-US" altLang="zh-CN" sz="1400" dirty="0"/>
              <a:t>01</a:t>
            </a:r>
            <a:r>
              <a:rPr lang="zh-CN" altLang="en-US" sz="1400" dirty="0"/>
              <a:t>日至</a:t>
            </a:r>
            <a:r>
              <a:rPr lang="en-US" altLang="zh-CN" sz="1400" dirty="0"/>
              <a:t>2016</a:t>
            </a:r>
            <a:r>
              <a:rPr lang="zh-CN" altLang="en-US" sz="1400" dirty="0"/>
              <a:t>年</a:t>
            </a:r>
            <a:r>
              <a:rPr lang="en-US" altLang="zh-CN" sz="1400" dirty="0"/>
              <a:t>04</a:t>
            </a:r>
            <a:r>
              <a:rPr lang="zh-CN" altLang="en-US" sz="1400" dirty="0"/>
              <a:t>月</a:t>
            </a:r>
            <a:r>
              <a:rPr lang="en-US" altLang="zh-CN" sz="1400" dirty="0"/>
              <a:t>15</a:t>
            </a:r>
            <a:r>
              <a:rPr lang="zh-CN" altLang="en-US" sz="1400" dirty="0"/>
              <a:t>日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指标说明：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DAU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指当日活跃用户的排重计数；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DNU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当日新注册用户的排重统计量；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每日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消费转化率：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每日有下单行为的用户数与每日活跃用户数的百分比；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每日新用户消费转化率：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每日新注册用户中，有下单行为的用户数与每日新注册用户数的百分比；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复购用户数：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一段时间内购买次数达两次及以上的用户数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复购用户数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活跃用户数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用户标签说明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新用户：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注册当天的用户；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未激活用户：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注册未满一周的用户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激活用户：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在注册后的第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天有活跃的用户；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睡眠用户：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用户成为激活用户后，有一周没有活跃；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）用户从注册后在激活期（第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到第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天）未激活且第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天之后也未活跃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流失用户：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成为睡眠用户后，有两周没有活跃的用户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713633" cy="2807577"/>
            <a:chOff x="2031743" y="1854000"/>
            <a:chExt cx="8713633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日常运营指标体系（用户活跃度）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127431" y="2979508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628087" y="297159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用户健康程度分析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4783047" y="4071638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283703" y="4064347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/>
                <a:t>用户复购行为分析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25144" y="3117850"/>
            <a:ext cx="4739786" cy="78422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日常运营指标体系（用户活跃度）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1.1</a:t>
            </a:r>
            <a:r>
              <a:rPr lang="zh-CN" altLang="en-US" dirty="0">
                <a:solidFill>
                  <a:srgbClr val="00AEB3"/>
                </a:solidFill>
              </a:rPr>
              <a:t> 每日活跃用户数</a:t>
            </a:r>
            <a:r>
              <a:rPr lang="en-US" altLang="zh-CN" dirty="0">
                <a:solidFill>
                  <a:srgbClr val="00AEB3"/>
                </a:solidFill>
              </a:rPr>
              <a:t>(DAU)</a:t>
            </a:r>
            <a:endParaRPr lang="zh-CN" altLang="en-US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1649" y="1183005"/>
            <a:ext cx="11351261" cy="1702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周期内</a:t>
            </a:r>
            <a:r>
              <a:rPr lang="en-US" altLang="zh-CN" dirty="0"/>
              <a:t>(2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-4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r>
              <a:rPr lang="en-US" altLang="zh-CN" dirty="0"/>
              <a:t>)</a:t>
            </a:r>
            <a:r>
              <a:rPr lang="zh-CN" altLang="en-US" dirty="0"/>
              <a:t> 日均活跃用户数</a:t>
            </a:r>
            <a:r>
              <a:rPr lang="en-US" altLang="zh-CN" dirty="0"/>
              <a:t>323</a:t>
            </a:r>
            <a:r>
              <a:rPr lang="zh-CN" altLang="en-US" dirty="0"/>
              <a:t>人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月日均活跃</a:t>
            </a:r>
            <a:r>
              <a:rPr lang="en-US" altLang="zh-CN" dirty="0"/>
              <a:t>222</a:t>
            </a:r>
            <a:r>
              <a:rPr lang="zh-CN" altLang="en-US" dirty="0"/>
              <a:t>人、</a:t>
            </a:r>
            <a:r>
              <a:rPr lang="en-US" altLang="zh-CN" dirty="0"/>
              <a:t>3</a:t>
            </a:r>
            <a:r>
              <a:rPr lang="zh-CN" altLang="en-US" dirty="0"/>
              <a:t>月份日均活跃</a:t>
            </a:r>
            <a:r>
              <a:rPr lang="en-US" altLang="zh-CN" dirty="0"/>
              <a:t>393</a:t>
            </a:r>
            <a:r>
              <a:rPr lang="zh-CN" altLang="en-US" dirty="0"/>
              <a:t>人，</a:t>
            </a:r>
            <a:r>
              <a:rPr lang="en-US" altLang="zh-CN" dirty="0"/>
              <a:t>4</a:t>
            </a:r>
            <a:r>
              <a:rPr lang="zh-CN" altLang="en-US" dirty="0"/>
              <a:t>月日均活跃</a:t>
            </a:r>
            <a:r>
              <a:rPr lang="en-US" altLang="zh-CN" dirty="0"/>
              <a:t>378</a:t>
            </a:r>
            <a:r>
              <a:rPr lang="zh-CN" altLang="en-US" dirty="0"/>
              <a:t>人；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每日活跃用户数从</a:t>
            </a:r>
            <a:r>
              <a:rPr lang="en-US" altLang="zh-CN" dirty="0"/>
              <a:t>2</a:t>
            </a:r>
            <a:r>
              <a:rPr lang="zh-CN" altLang="en-US" dirty="0"/>
              <a:t>月开始逐步上升，在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日达到高峰</a:t>
            </a:r>
            <a:r>
              <a:rPr lang="en-US" altLang="zh-CN" dirty="0"/>
              <a:t>588</a:t>
            </a:r>
            <a:r>
              <a:rPr lang="zh-CN" altLang="en-US" dirty="0"/>
              <a:t>人，之后活跃用户量逐步下降稳定在</a:t>
            </a:r>
            <a:r>
              <a:rPr lang="en-US" altLang="zh-CN" dirty="0"/>
              <a:t>370</a:t>
            </a:r>
            <a:r>
              <a:rPr lang="zh-CN" altLang="en-US" dirty="0"/>
              <a:t>人左右；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每日活跃用户数日环比增长均值为</a:t>
            </a:r>
            <a:r>
              <a:rPr lang="en-US" altLang="zh-CN" dirty="0"/>
              <a:t>1%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F6BC8ED-F578-E04A-90D6-F88F92B04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361360"/>
              </p:ext>
            </p:extLst>
          </p:nvPr>
        </p:nvGraphicFramePr>
        <p:xfrm>
          <a:off x="1136814" y="2881003"/>
          <a:ext cx="997849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94BA9CF2-7BA0-4D4A-90E6-934A4672C59B}"/>
              </a:ext>
            </a:extLst>
          </p:cNvPr>
          <p:cNvSpPr txBox="1">
            <a:spLocks/>
          </p:cNvSpPr>
          <p:nvPr/>
        </p:nvSpPr>
        <p:spPr>
          <a:xfrm>
            <a:off x="3205162" y="4638675"/>
            <a:ext cx="995363" cy="70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AEB3"/>
                </a:solidFill>
              </a:rPr>
              <a:t>222</a:t>
            </a:r>
            <a:endParaRPr lang="zh-CN" altLang="en-US" dirty="0">
              <a:solidFill>
                <a:srgbClr val="00AEB3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30D2A2B-463F-B549-9219-824C2E77C247}"/>
              </a:ext>
            </a:extLst>
          </p:cNvPr>
          <p:cNvSpPr txBox="1">
            <a:spLocks/>
          </p:cNvSpPr>
          <p:nvPr/>
        </p:nvSpPr>
        <p:spPr>
          <a:xfrm>
            <a:off x="6557962" y="4638675"/>
            <a:ext cx="995363" cy="70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AEB3"/>
                </a:solidFill>
              </a:rPr>
              <a:t>393</a:t>
            </a:r>
            <a:endParaRPr lang="zh-CN" altLang="en-US" dirty="0">
              <a:solidFill>
                <a:srgbClr val="00AEB3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67429DC-A1A1-D54E-A481-8B1D128008C5}"/>
              </a:ext>
            </a:extLst>
          </p:cNvPr>
          <p:cNvSpPr txBox="1">
            <a:spLocks/>
          </p:cNvSpPr>
          <p:nvPr/>
        </p:nvSpPr>
        <p:spPr>
          <a:xfrm>
            <a:off x="9582150" y="4638675"/>
            <a:ext cx="995363" cy="70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AEB3"/>
                </a:solidFill>
              </a:rPr>
              <a:t>378</a:t>
            </a:r>
            <a:endParaRPr lang="zh-CN" altLang="en-US" dirty="0">
              <a:solidFill>
                <a:srgbClr val="00AEB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AEB3"/>
                </a:solidFill>
              </a:rPr>
              <a:t>1.2</a:t>
            </a:r>
            <a:r>
              <a:rPr lang="zh-CN" altLang="en-US" dirty="0">
                <a:solidFill>
                  <a:srgbClr val="00AEB3"/>
                </a:solidFill>
              </a:rPr>
              <a:t> 每日新注册用户数</a:t>
            </a:r>
            <a:r>
              <a:rPr lang="en-US" altLang="zh-CN" dirty="0">
                <a:solidFill>
                  <a:srgbClr val="00AEB3"/>
                </a:solidFill>
              </a:rPr>
              <a:t>(DNU)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9603" y="1355090"/>
            <a:ext cx="10881360" cy="873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-4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日共增加新注册用户数</a:t>
            </a:r>
            <a:r>
              <a:rPr lang="en-US" altLang="zh-CN" dirty="0"/>
              <a:t>49</a:t>
            </a:r>
            <a:r>
              <a:rPr lang="zh-CN" altLang="en-US" dirty="0"/>
              <a:t>人；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dirty="0"/>
              <a:t>DNU</a:t>
            </a:r>
            <a:r>
              <a:rPr lang="zh-CN" altLang="en-US" dirty="0"/>
              <a:t>的变化没有显著规律，在周一至周日之间均有变化增长。</a:t>
            </a:r>
            <a:endParaRPr lang="en-US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99FF51-D2A8-6844-B807-73C0489A3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9201"/>
              </p:ext>
            </p:extLst>
          </p:nvPr>
        </p:nvGraphicFramePr>
        <p:xfrm>
          <a:off x="938210" y="3243262"/>
          <a:ext cx="101060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AEB3"/>
                </a:solidFill>
              </a:rPr>
              <a:t>1.3</a:t>
            </a:r>
            <a:r>
              <a:rPr lang="zh-CN" altLang="en-US" dirty="0">
                <a:solidFill>
                  <a:srgbClr val="00AEB3"/>
                </a:solidFill>
              </a:rPr>
              <a:t> 转化率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2465" y="0"/>
            <a:ext cx="8757285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97D7DA3-05AC-5444-9551-B7D43F6A2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284064"/>
              </p:ext>
            </p:extLst>
          </p:nvPr>
        </p:nvGraphicFramePr>
        <p:xfrm>
          <a:off x="909637" y="2986088"/>
          <a:ext cx="52339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31507AD-81B5-984C-B613-133338DFA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623796"/>
              </p:ext>
            </p:extLst>
          </p:nvPr>
        </p:nvGraphicFramePr>
        <p:xfrm>
          <a:off x="6410324" y="2971800"/>
          <a:ext cx="52339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7C1B78C-0FBF-8541-AA50-29233DC025A5}"/>
              </a:ext>
            </a:extLst>
          </p:cNvPr>
          <p:cNvSpPr txBox="1"/>
          <p:nvPr/>
        </p:nvSpPr>
        <p:spPr>
          <a:xfrm>
            <a:off x="629603" y="1355090"/>
            <a:ext cx="10881360" cy="873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活跃用户的日均消费转化率为</a:t>
            </a:r>
            <a:r>
              <a:rPr lang="en-US" altLang="zh-CN" dirty="0"/>
              <a:t>3.1%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新注册用户的转化率为</a:t>
            </a:r>
            <a:r>
              <a:rPr lang="en-US" altLang="zh-CN" dirty="0"/>
              <a:t>1%</a:t>
            </a:r>
            <a:r>
              <a:rPr lang="zh-CN" altLang="en-US" dirty="0"/>
              <a:t>，</a:t>
            </a:r>
            <a:r>
              <a:rPr lang="en-US" altLang="zh-CN" dirty="0"/>
              <a:t>49</a:t>
            </a:r>
            <a:r>
              <a:rPr lang="zh-CN" altLang="en-US" dirty="0"/>
              <a:t>人中有</a:t>
            </a:r>
            <a:r>
              <a:rPr lang="en-US" altLang="zh-CN" dirty="0"/>
              <a:t>5</a:t>
            </a:r>
            <a:r>
              <a:rPr lang="zh-CN" altLang="en-US" dirty="0"/>
              <a:t>人进行了消费，转化率较低。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用户健康程度分析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4629</TotalTime>
  <Words>1896</Words>
  <Application>Microsoft Macintosh PowerPoint</Application>
  <PresentationFormat>宽屏</PresentationFormat>
  <Paragraphs>212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Segoe UI Light</vt:lpstr>
      <vt:lpstr>Songti SC</vt:lpstr>
      <vt:lpstr>Arial</vt:lpstr>
      <vt:lpstr>Impact</vt:lpstr>
      <vt:lpstr>Wingdings</vt:lpstr>
      <vt:lpstr>主题10</vt:lpstr>
      <vt:lpstr>OfficePLUS</vt:lpstr>
      <vt:lpstr>用户运营前期分析报告</vt:lpstr>
      <vt:lpstr>结论</vt:lpstr>
      <vt:lpstr>指标、数据说明</vt:lpstr>
      <vt:lpstr>PowerPoint 演示文稿</vt:lpstr>
      <vt:lpstr>日常运营指标体系（用户活跃度） </vt:lpstr>
      <vt:lpstr>1.1 每日活跃用户数(DAU)</vt:lpstr>
      <vt:lpstr>1.2 每日新注册用户数(DNU)</vt:lpstr>
      <vt:lpstr>1.3 转化率</vt:lpstr>
      <vt:lpstr>用户健康程度分析</vt:lpstr>
      <vt:lpstr>2.1 用户池健康程度判断</vt:lpstr>
      <vt:lpstr>2.2 近两周用户行为分析</vt:lpstr>
      <vt:lpstr>2.3 本周新用户行为特点</vt:lpstr>
      <vt:lpstr>用户复购分析</vt:lpstr>
      <vt:lpstr>3.1 用户复购基本情况</vt:lpstr>
      <vt:lpstr>3.2.1 不同性别复购用户与非复购用户行为特征</vt:lpstr>
      <vt:lpstr>3.2.2 不同年龄段复购用户与非复购用户行为特征</vt:lpstr>
      <vt:lpstr>3.3 近一周复购用户激活流失情况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 Eric</cp:lastModifiedBy>
  <cp:revision>186</cp:revision>
  <cp:lastPrinted>2018-02-05T16:00:00Z</cp:lastPrinted>
  <dcterms:created xsi:type="dcterms:W3CDTF">2018-02-05T16:00:00Z</dcterms:created>
  <dcterms:modified xsi:type="dcterms:W3CDTF">2021-01-14T07:42:39Z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