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rels" ContentType="application/vnd.openxmlformats-package.relationships+xml"/>
  <Default Extension="aif" ContentType="audi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1pPr>
    <a:lvl2pPr marL="0" marR="0" indent="228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2pPr>
    <a:lvl3pPr marL="0" marR="0" indent="457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3pPr>
    <a:lvl4pPr marL="0" marR="0" indent="685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4pPr>
    <a:lvl5pPr marL="0" marR="0" indent="9144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5pPr>
    <a:lvl6pPr marL="0" marR="0" indent="11430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6pPr>
    <a:lvl7pPr marL="0" marR="0" indent="1371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7pPr>
    <a:lvl8pPr marL="0" marR="0" indent="1600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8pPr>
    <a:lvl9pPr marL="0" marR="0" indent="1828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62"/>
  </p:normalViewPr>
  <p:slideViewPr>
    <p:cSldViewPr snapToGrid="0" snapToObjects="1">
      <p:cViewPr varScale="1">
        <p:scale>
          <a:sx n="75" d="100"/>
          <a:sy n="75" d="100"/>
        </p:scale>
        <p:origin x="22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167612"/>
          <c:y val="0.0370977"/>
          <c:w val="0.978239"/>
          <c:h val="0.937561"/>
        </c:manualLayout>
      </c:layout>
      <c:barChart>
        <c:barDir val="col"/>
        <c:grouping val="clustered"/>
        <c:varyColors val="0"/>
        <c:ser>
          <c:idx val="0"/>
          <c:order val="0"/>
          <c:tx>
            <c:strRef>
              <c:f>Sheet1!$A$2</c:f>
              <c:strCache>
                <c:ptCount val="1"/>
                <c:pt idx="0">
                  <c:v>Segment 1</c:v>
                </c:pt>
              </c:strCache>
            </c:strRef>
          </c:tx>
          <c:spPr>
            <a:solidFill>
              <a:srgbClr val="0992FB"/>
            </a:solidFill>
            <a:ln w="12700" cap="flat">
              <a:noFill/>
              <a:miter lim="400000"/>
            </a:ln>
            <a:effectLst/>
          </c:spPr>
          <c:invertIfNegative val="0"/>
          <c:cat>
            <c:strRef>
              <c:f>Sheet1!$B$1:$B$1</c:f>
              <c:strCache>
                <c:ptCount val="1"/>
                <c:pt idx="0">
                  <c:v>values</c:v>
                </c:pt>
              </c:strCache>
            </c:strRef>
          </c:cat>
          <c:val>
            <c:numRef>
              <c:f>Sheet1!$B$2:$B$2</c:f>
              <c:numCache>
                <c:formatCode>General</c:formatCode>
                <c:ptCount val="1"/>
                <c:pt idx="0">
                  <c:v>39.0</c:v>
                </c:pt>
              </c:numCache>
            </c:numRef>
          </c:val>
        </c:ser>
        <c:ser>
          <c:idx val="1"/>
          <c:order val="1"/>
          <c:tx>
            <c:strRef>
              <c:f>Sheet1!$A$3</c:f>
              <c:strCache>
                <c:ptCount val="1"/>
                <c:pt idx="0">
                  <c:v>Segment 2</c:v>
                </c:pt>
              </c:strCache>
            </c:strRef>
          </c:tx>
          <c:spPr>
            <a:solidFill>
              <a:srgbClr val="0BDB0A"/>
            </a:solidFill>
            <a:ln w="12700" cap="flat">
              <a:noFill/>
              <a:miter lim="400000"/>
            </a:ln>
            <a:effectLst>
              <a:outerShdw blurRad="50800" dist="25400" dir="5400000" algn="tl">
                <a:srgbClr val="000000">
                  <a:alpha val="50000"/>
                </a:srgbClr>
              </a:outerShdw>
            </a:effectLst>
          </c:spPr>
          <c:invertIfNegative val="0"/>
          <c:cat>
            <c:strRef>
              <c:f>Sheet1!$B$1:$B$1</c:f>
              <c:strCache>
                <c:ptCount val="1"/>
                <c:pt idx="0">
                  <c:v>values</c:v>
                </c:pt>
              </c:strCache>
            </c:strRef>
          </c:cat>
          <c:val>
            <c:numRef>
              <c:f>Sheet1!$B$3:$B$3</c:f>
              <c:numCache>
                <c:formatCode>General</c:formatCode>
                <c:ptCount val="1"/>
                <c:pt idx="0">
                  <c:v>19.5</c:v>
                </c:pt>
              </c:numCache>
            </c:numRef>
          </c:val>
        </c:ser>
        <c:ser>
          <c:idx val="2"/>
          <c:order val="2"/>
          <c:tx>
            <c:strRef>
              <c:f>Sheet1!$A$4</c:f>
              <c:strCache>
                <c:ptCount val="1"/>
                <c:pt idx="0">
                  <c:v>Segment 3</c:v>
                </c:pt>
              </c:strCache>
            </c:strRef>
          </c:tx>
          <c:spPr>
            <a:solidFill>
              <a:srgbClr val="FFF20A"/>
            </a:solidFill>
            <a:ln w="12700" cap="flat">
              <a:noFill/>
              <a:miter lim="400000"/>
            </a:ln>
            <a:effectLst>
              <a:outerShdw blurRad="50800" dist="25400" dir="5400000" algn="tl">
                <a:srgbClr val="000000">
                  <a:alpha val="50000"/>
                </a:srgbClr>
              </a:outerShdw>
            </a:effectLst>
          </c:spPr>
          <c:invertIfNegative val="0"/>
          <c:cat>
            <c:strRef>
              <c:f>Sheet1!$B$1:$B$1</c:f>
              <c:strCache>
                <c:ptCount val="1"/>
                <c:pt idx="0">
                  <c:v>values</c:v>
                </c:pt>
              </c:strCache>
            </c:strRef>
          </c:cat>
          <c:val>
            <c:numRef>
              <c:f>Sheet1!$B$4:$B$4</c:f>
              <c:numCache>
                <c:formatCode>General</c:formatCode>
                <c:ptCount val="1"/>
                <c:pt idx="0">
                  <c:v>9.8</c:v>
                </c:pt>
              </c:numCache>
            </c:numRef>
          </c:val>
        </c:ser>
        <c:ser>
          <c:idx val="3"/>
          <c:order val="3"/>
          <c:tx>
            <c:strRef>
              <c:f>Sheet1!$A$5</c:f>
              <c:strCache>
                <c:ptCount val="1"/>
                <c:pt idx="0">
                  <c:v>Segment 4</c:v>
                </c:pt>
              </c:strCache>
            </c:strRef>
          </c:tx>
          <c:spPr>
            <a:solidFill>
              <a:srgbClr val="EB220B"/>
            </a:solidFill>
            <a:ln w="12700" cap="flat">
              <a:noFill/>
              <a:miter lim="400000"/>
            </a:ln>
            <a:effectLst>
              <a:outerShdw blurRad="50800" dist="25400" dir="5400000" algn="tl">
                <a:srgbClr val="000000">
                  <a:alpha val="50000"/>
                </a:srgbClr>
              </a:outerShdw>
            </a:effectLst>
          </c:spPr>
          <c:invertIfNegative val="0"/>
          <c:cat>
            <c:strRef>
              <c:f>Sheet1!$B$1:$B$1</c:f>
              <c:strCache>
                <c:ptCount val="1"/>
                <c:pt idx="0">
                  <c:v>values</c:v>
                </c:pt>
              </c:strCache>
            </c:strRef>
          </c:cat>
          <c:val>
            <c:numRef>
              <c:f>Sheet1!$B$5:$B$5</c:f>
              <c:numCache>
                <c:formatCode>General</c:formatCode>
                <c:ptCount val="1"/>
                <c:pt idx="0">
                  <c:v>7.4</c:v>
                </c:pt>
              </c:numCache>
            </c:numRef>
          </c:val>
        </c:ser>
        <c:ser>
          <c:idx val="4"/>
          <c:order val="4"/>
          <c:tx>
            <c:strRef>
              <c:f>Sheet1!$A$6</c:f>
              <c:strCache>
                <c:ptCount val="1"/>
                <c:pt idx="0">
                  <c:v>Segment 5</c:v>
                </c:pt>
              </c:strCache>
            </c:strRef>
          </c:tx>
          <c:spPr>
            <a:solidFill>
              <a:srgbClr val="FF46F2"/>
            </a:solidFill>
            <a:ln w="12700" cap="flat">
              <a:noFill/>
              <a:miter lim="400000"/>
            </a:ln>
            <a:effectLst>
              <a:outerShdw blurRad="50800" dist="25400" dir="5400000" algn="tl">
                <a:srgbClr val="000000">
                  <a:alpha val="50000"/>
                </a:srgbClr>
              </a:outerShdw>
            </a:effectLst>
          </c:spPr>
          <c:invertIfNegative val="0"/>
          <c:cat>
            <c:strRef>
              <c:f>Sheet1!$B$1:$B$1</c:f>
              <c:strCache>
                <c:ptCount val="1"/>
                <c:pt idx="0">
                  <c:v>values</c:v>
                </c:pt>
              </c:strCache>
            </c:strRef>
          </c:cat>
          <c:val>
            <c:numRef>
              <c:f>Sheet1!$B$6:$B$6</c:f>
              <c:numCache>
                <c:formatCode>General</c:formatCode>
                <c:ptCount val="1"/>
                <c:pt idx="0">
                  <c:v>3.1</c:v>
                </c:pt>
              </c:numCache>
            </c:numRef>
          </c:val>
        </c:ser>
        <c:ser>
          <c:idx val="5"/>
          <c:order val="5"/>
          <c:tx>
            <c:strRef>
              <c:f>Sheet1!$A$7</c:f>
              <c:strCache>
                <c:ptCount val="1"/>
                <c:pt idx="0">
                  <c:v>Segment 6</c:v>
                </c:pt>
              </c:strCache>
            </c:strRef>
          </c:tx>
          <c:spPr>
            <a:solidFill>
              <a:srgbClr val="8542FF"/>
            </a:solidFill>
            <a:ln w="12700" cap="flat">
              <a:noFill/>
              <a:miter lim="400000"/>
            </a:ln>
            <a:effectLst>
              <a:outerShdw blurRad="50800" dist="25400" dir="5400000" algn="tl">
                <a:srgbClr val="000000">
                  <a:alpha val="50000"/>
                </a:srgbClr>
              </a:outerShdw>
            </a:effectLst>
          </c:spPr>
          <c:invertIfNegative val="0"/>
          <c:cat>
            <c:strRef>
              <c:f>Sheet1!$B$1:$B$1</c:f>
              <c:strCache>
                <c:ptCount val="1"/>
                <c:pt idx="0">
                  <c:v>values</c:v>
                </c:pt>
              </c:strCache>
            </c:strRef>
          </c:cat>
          <c:val>
            <c:numRef>
              <c:f>Sheet1!$B$7:$B$7</c:f>
              <c:numCache>
                <c:formatCode>General</c:formatCode>
                <c:ptCount val="1"/>
                <c:pt idx="0">
                  <c:v>21.2</c:v>
                </c:pt>
              </c:numCache>
            </c:numRef>
          </c:val>
        </c:ser>
        <c:dLbls>
          <c:showLegendKey val="0"/>
          <c:showVal val="0"/>
          <c:showCatName val="0"/>
          <c:showSerName val="0"/>
          <c:showPercent val="0"/>
          <c:showBubbleSize val="0"/>
        </c:dLbls>
        <c:gapWidth val="40"/>
        <c:overlap val="-25"/>
        <c:axId val="-2091979296"/>
        <c:axId val="-2091974688"/>
      </c:barChart>
      <c:catAx>
        <c:axId val="-2091979296"/>
        <c:scaling>
          <c:orientation val="minMax"/>
        </c:scaling>
        <c:delete val="0"/>
        <c:axPos val="b"/>
        <c:numFmt formatCode="General" sourceLinked="0"/>
        <c:majorTickMark val="none"/>
        <c:minorTickMark val="none"/>
        <c:tickLblPos val="none"/>
        <c:spPr>
          <a:ln w="12700" cap="flat">
            <a:noFill/>
            <a:miter lim="400000"/>
          </a:ln>
        </c:spPr>
        <c:txPr>
          <a:bodyPr rot="0"/>
          <a:lstStyle/>
          <a:p>
            <a:pPr>
              <a:defRPr sz="2200" b="0" i="0" u="none" strike="noStrike">
                <a:solidFill>
                  <a:srgbClr val="FFFFFF"/>
                </a:solidFill>
                <a:latin typeface="Helvetica Light"/>
              </a:defRPr>
            </a:pPr>
            <a:endParaRPr lang="en-US"/>
          </a:p>
        </c:txPr>
        <c:crossAx val="-2091974688"/>
        <c:crosses val="autoZero"/>
        <c:auto val="1"/>
        <c:lblAlgn val="ctr"/>
        <c:lblOffset val="100"/>
        <c:noMultiLvlLbl val="1"/>
      </c:catAx>
      <c:valAx>
        <c:axId val="-2091974688"/>
        <c:scaling>
          <c:orientation val="minMax"/>
        </c:scaling>
        <c:delete val="0"/>
        <c:axPos val="l"/>
        <c:majorGridlines>
          <c:spPr>
            <a:ln w="12700" cap="flat">
              <a:solidFill>
                <a:srgbClr val="DEDDD5"/>
              </a:solidFill>
              <a:prstDash val="solid"/>
              <a:miter lim="400000"/>
            </a:ln>
          </c:spPr>
        </c:majorGridlines>
        <c:numFmt formatCode="General" sourceLinked="0"/>
        <c:majorTickMark val="none"/>
        <c:minorTickMark val="none"/>
        <c:tickLblPos val="none"/>
        <c:spPr>
          <a:ln w="12700" cap="flat">
            <a:noFill/>
            <a:miter lim="400000"/>
          </a:ln>
        </c:spPr>
        <c:txPr>
          <a:bodyPr rot="0"/>
          <a:lstStyle/>
          <a:p>
            <a:pPr>
              <a:defRPr sz="2200" b="0" i="0" u="none" strike="noStrike">
                <a:solidFill>
                  <a:srgbClr val="FFFFFF"/>
                </a:solidFill>
                <a:latin typeface="Helvetica Light"/>
              </a:defRPr>
            </a:pPr>
            <a:endParaRPr lang="en-US"/>
          </a:p>
        </c:txPr>
        <c:crossAx val="-2091979296"/>
        <c:crosses val="autoZero"/>
        <c:crossBetween val="between"/>
        <c:majorUnit val="10.0"/>
        <c:minorUnit val="5.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view3D>
      <c:rotX val="50"/>
      <c:hPercent val="55"/>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05"/>
          <c:y val="0.005"/>
          <c:w val="0.99"/>
          <c:h val="0.9875"/>
        </c:manualLayout>
      </c:layout>
      <c:pie3DChart>
        <c:varyColors val="0"/>
        <c:ser>
          <c:idx val="0"/>
          <c:order val="0"/>
          <c:tx>
            <c:strRef>
              <c:f>Sheet1!$A$2</c:f>
              <c:strCache>
                <c:ptCount val="1"/>
                <c:pt idx="0">
                  <c:v>Region 1</c:v>
                </c:pt>
              </c:strCache>
            </c:strRef>
          </c:tx>
          <c:spPr>
            <a:solidFill>
              <a:srgbClr val="004479"/>
            </a:solidFill>
            <a:ln w="12700" cap="flat">
              <a:noFill/>
              <a:miter lim="400000"/>
            </a:ln>
            <a:effectLst>
              <a:outerShdw blurRad="76200" dist="12700" dir="2700000" algn="tl">
                <a:srgbClr val="000000">
                  <a:alpha val="80000"/>
                </a:srgbClr>
              </a:outerShdw>
            </a:effectLst>
            <a:sp3d prstMaterial="matte"/>
          </c:spPr>
          <c:dPt>
            <c:idx val="0"/>
            <c:bubble3D val="0"/>
            <c:spPr>
              <a:solidFill>
                <a:srgbClr val="004479"/>
              </a:solidFill>
              <a:ln w="12700" cap="flat">
                <a:noFill/>
                <a:miter lim="400000"/>
              </a:ln>
              <a:effectLst>
                <a:outerShdw blurRad="76200" dist="12700" dir="2700000" algn="tl">
                  <a:srgbClr val="000000">
                    <a:alpha val="80000"/>
                  </a:srgbClr>
                </a:outerShdw>
              </a:effectLst>
              <a:sp3d prstMaterial="matte"/>
            </c:spPr>
          </c:dPt>
          <c:dPt>
            <c:idx val="1"/>
            <c:bubble3D val="0"/>
            <c:spPr>
              <a:solidFill>
                <a:srgbClr val="004100"/>
              </a:solidFill>
              <a:ln w="12700" cap="flat">
                <a:noFill/>
                <a:miter lim="400000"/>
              </a:ln>
              <a:effectLst>
                <a:outerShdw blurRad="76200" dist="12700" dir="2700000" algn="tl">
                  <a:srgbClr val="000000">
                    <a:alpha val="80000"/>
                  </a:srgbClr>
                </a:outerShdw>
              </a:effectLst>
              <a:sp3d prstMaterial="matte"/>
            </c:spPr>
          </c:dPt>
          <c:dPt>
            <c:idx val="2"/>
            <c:bubble3D val="0"/>
            <c:spPr>
              <a:solidFill>
                <a:srgbClr val="AA7900"/>
              </a:solidFill>
              <a:ln w="12700" cap="flat">
                <a:noFill/>
                <a:miter lim="400000"/>
              </a:ln>
              <a:effectLst>
                <a:outerShdw blurRad="76200" dist="12700" dir="2700000" algn="tl">
                  <a:srgbClr val="000000">
                    <a:alpha val="80000"/>
                  </a:srgbClr>
                </a:outerShdw>
              </a:effectLst>
              <a:sp3d prstMaterial="matte"/>
            </c:spPr>
          </c:dPt>
          <c:dPt>
            <c:idx val="3"/>
            <c:bubble3D val="0"/>
            <c:spPr>
              <a:solidFill>
                <a:srgbClr val="430400"/>
              </a:solidFill>
              <a:ln w="12700" cap="flat">
                <a:noFill/>
                <a:miter lim="400000"/>
              </a:ln>
              <a:effectLst>
                <a:outerShdw blurRad="76200" dist="12700" dir="2700000" algn="tl">
                  <a:srgbClr val="000000">
                    <a:alpha val="80000"/>
                  </a:srgbClr>
                </a:outerShdw>
              </a:effectLst>
              <a:sp3d prstMaterial="matte"/>
            </c:spPr>
          </c:dPt>
          <c:dPt>
            <c:idx val="4"/>
            <c:bubble3D val="0"/>
            <c:spPr>
              <a:solidFill>
                <a:srgbClr val="AB1F79"/>
              </a:solidFill>
              <a:ln w="12700" cap="flat">
                <a:noFill/>
                <a:miter lim="400000"/>
              </a:ln>
              <a:effectLst>
                <a:outerShdw blurRad="76200" dist="12700" dir="2700000" algn="tl">
                  <a:srgbClr val="000000">
                    <a:alpha val="80000"/>
                  </a:srgbClr>
                </a:outerShdw>
              </a:effectLst>
              <a:sp3d prstMaterial="matte"/>
            </c:spPr>
          </c:dPt>
          <c:dPt>
            <c:idx val="5"/>
            <c:bubble3D val="0"/>
            <c:spPr>
              <a:solidFill>
                <a:srgbClr val="441FAA"/>
              </a:solidFill>
              <a:ln w="12700" cap="flat">
                <a:noFill/>
                <a:miter lim="400000"/>
              </a:ln>
              <a:effectLst>
                <a:outerShdw blurRad="76200" dist="12700" dir="2700000" algn="tl">
                  <a:srgbClr val="000000">
                    <a:alpha val="80000"/>
                  </a:srgbClr>
                </a:outerShdw>
              </a:effectLst>
              <a:sp3d prstMaterial="matte"/>
            </c:spPr>
          </c:dPt>
          <c:cat>
            <c:strRef>
              <c:f>Sheet1!$B$1:$G$1</c:f>
              <c:strCache>
                <c:ptCount val="6"/>
                <c:pt idx="0">
                  <c:v>1</c:v>
                </c:pt>
                <c:pt idx="1">
                  <c:v>2</c:v>
                </c:pt>
                <c:pt idx="2">
                  <c:v>3</c:v>
                </c:pt>
                <c:pt idx="3">
                  <c:v>4</c:v>
                </c:pt>
                <c:pt idx="4">
                  <c:v>5</c:v>
                </c:pt>
                <c:pt idx="5">
                  <c:v>6</c:v>
                </c:pt>
              </c:strCache>
            </c:strRef>
          </c:cat>
          <c:val>
            <c:numRef>
              <c:f>Sheet1!$B$2:$G$2</c:f>
              <c:numCache>
                <c:formatCode>General</c:formatCode>
                <c:ptCount val="6"/>
                <c:pt idx="0">
                  <c:v>39.0</c:v>
                </c:pt>
                <c:pt idx="1">
                  <c:v>19.5</c:v>
                </c:pt>
                <c:pt idx="2">
                  <c:v>9.8</c:v>
                </c:pt>
                <c:pt idx="3">
                  <c:v>7.4</c:v>
                </c:pt>
                <c:pt idx="4">
                  <c:v>3.1</c:v>
                </c:pt>
                <c:pt idx="5">
                  <c:v>21.2</c:v>
                </c:pt>
              </c:numCache>
            </c:numRef>
          </c:val>
        </c:ser>
        <c:dLbls>
          <c:showLegendKey val="0"/>
          <c:showVal val="0"/>
          <c:showCatName val="0"/>
          <c:showSerName val="0"/>
          <c:showPercent val="0"/>
          <c:showBubbleSize val="0"/>
          <c:showLeaderLines val="0"/>
        </c:dLbls>
      </c:pie3D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view3D>
      <c:rotX val="50"/>
      <c:hPercent val="55"/>
      <c:rotY val="29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05"/>
          <c:y val="0.005"/>
          <c:w val="0.99"/>
          <c:h val="0.9875"/>
        </c:manualLayout>
      </c:layout>
      <c:pie3DChart>
        <c:varyColors val="0"/>
        <c:ser>
          <c:idx val="0"/>
          <c:order val="0"/>
          <c:tx>
            <c:strRef>
              <c:f>Sheet1!$A$2</c:f>
              <c:strCache>
                <c:ptCount val="1"/>
                <c:pt idx="0">
                  <c:v>Region 1</c:v>
                </c:pt>
              </c:strCache>
            </c:strRef>
          </c:tx>
          <c:spPr>
            <a:solidFill>
              <a:srgbClr val="004479"/>
            </a:solidFill>
            <a:ln w="12700" cap="flat">
              <a:noFill/>
              <a:miter lim="400000"/>
            </a:ln>
            <a:effectLst>
              <a:outerShdw blurRad="76200" dist="12700" dir="2700000" algn="tl">
                <a:srgbClr val="000000">
                  <a:alpha val="80000"/>
                </a:srgbClr>
              </a:outerShdw>
            </a:effectLst>
            <a:sp3d prstMaterial="matte"/>
          </c:spPr>
          <c:dPt>
            <c:idx val="0"/>
            <c:bubble3D val="0"/>
            <c:spPr>
              <a:solidFill>
                <a:srgbClr val="004479"/>
              </a:solidFill>
              <a:ln w="12700" cap="flat">
                <a:noFill/>
                <a:miter lim="400000"/>
              </a:ln>
              <a:effectLst>
                <a:outerShdw blurRad="76200" dist="12700" dir="2700000" algn="tl">
                  <a:srgbClr val="000000">
                    <a:alpha val="80000"/>
                  </a:srgbClr>
                </a:outerShdw>
              </a:effectLst>
              <a:sp3d prstMaterial="matte"/>
            </c:spPr>
          </c:dPt>
          <c:dPt>
            <c:idx val="1"/>
            <c:bubble3D val="0"/>
            <c:spPr>
              <a:solidFill>
                <a:srgbClr val="004100"/>
              </a:solidFill>
              <a:ln w="12700" cap="flat">
                <a:noFill/>
                <a:miter lim="400000"/>
              </a:ln>
              <a:effectLst>
                <a:outerShdw blurRad="76200" dist="12700" dir="2700000" algn="tl">
                  <a:srgbClr val="000000">
                    <a:alpha val="80000"/>
                  </a:srgbClr>
                </a:outerShdw>
              </a:effectLst>
              <a:sp3d prstMaterial="matte"/>
            </c:spPr>
          </c:dPt>
          <c:dPt>
            <c:idx val="2"/>
            <c:bubble3D val="0"/>
            <c:spPr>
              <a:solidFill>
                <a:srgbClr val="AA7900"/>
              </a:solidFill>
              <a:ln w="12700" cap="flat">
                <a:noFill/>
                <a:miter lim="400000"/>
              </a:ln>
              <a:effectLst>
                <a:outerShdw blurRad="76200" dist="12700" dir="2700000" algn="tl">
                  <a:srgbClr val="000000">
                    <a:alpha val="80000"/>
                  </a:srgbClr>
                </a:outerShdw>
              </a:effectLst>
              <a:sp3d prstMaterial="matte"/>
            </c:spPr>
          </c:dPt>
          <c:dPt>
            <c:idx val="3"/>
            <c:bubble3D val="0"/>
            <c:spPr>
              <a:solidFill>
                <a:srgbClr val="430400"/>
              </a:solidFill>
              <a:ln w="12700" cap="flat">
                <a:noFill/>
                <a:miter lim="400000"/>
              </a:ln>
              <a:effectLst>
                <a:outerShdw blurRad="76200" dist="12700" dir="2700000" algn="tl">
                  <a:srgbClr val="000000">
                    <a:alpha val="80000"/>
                  </a:srgbClr>
                </a:outerShdw>
              </a:effectLst>
              <a:sp3d prstMaterial="matte"/>
            </c:spPr>
          </c:dPt>
          <c:dPt>
            <c:idx val="4"/>
            <c:bubble3D val="0"/>
            <c:spPr>
              <a:solidFill>
                <a:srgbClr val="AB1F79"/>
              </a:solidFill>
              <a:ln w="12700" cap="flat">
                <a:noFill/>
                <a:miter lim="400000"/>
              </a:ln>
              <a:effectLst>
                <a:outerShdw blurRad="76200" dist="12700" dir="2700000" algn="tl">
                  <a:srgbClr val="000000">
                    <a:alpha val="80000"/>
                  </a:srgbClr>
                </a:outerShdw>
              </a:effectLst>
              <a:sp3d prstMaterial="matte"/>
            </c:spPr>
          </c:dPt>
          <c:dPt>
            <c:idx val="5"/>
            <c:bubble3D val="0"/>
            <c:spPr>
              <a:solidFill>
                <a:srgbClr val="441FAA"/>
              </a:solidFill>
              <a:ln w="12700" cap="flat">
                <a:noFill/>
                <a:miter lim="400000"/>
              </a:ln>
              <a:effectLst>
                <a:outerShdw blurRad="76200" dist="12700" dir="2700000" algn="tl">
                  <a:srgbClr val="000000">
                    <a:alpha val="80000"/>
                  </a:srgbClr>
                </a:outerShdw>
              </a:effectLst>
              <a:sp3d prstMaterial="matte"/>
            </c:spPr>
          </c:dPt>
          <c:cat>
            <c:strRef>
              <c:f>Sheet1!$B$1:$G$1</c:f>
              <c:strCache>
                <c:ptCount val="6"/>
                <c:pt idx="0">
                  <c:v>1</c:v>
                </c:pt>
                <c:pt idx="1">
                  <c:v>2</c:v>
                </c:pt>
                <c:pt idx="2">
                  <c:v>3</c:v>
                </c:pt>
                <c:pt idx="3">
                  <c:v>4</c:v>
                </c:pt>
                <c:pt idx="4">
                  <c:v>5</c:v>
                </c:pt>
                <c:pt idx="5">
                  <c:v>6</c:v>
                </c:pt>
              </c:strCache>
            </c:strRef>
          </c:cat>
          <c:val>
            <c:numRef>
              <c:f>Sheet1!$B$2:$G$2</c:f>
              <c:numCache>
                <c:formatCode>General</c:formatCode>
                <c:ptCount val="6"/>
                <c:pt idx="0">
                  <c:v>39.0</c:v>
                </c:pt>
                <c:pt idx="1">
                  <c:v>19.5</c:v>
                </c:pt>
                <c:pt idx="2">
                  <c:v>9.8</c:v>
                </c:pt>
                <c:pt idx="3">
                  <c:v>7.4</c:v>
                </c:pt>
                <c:pt idx="4">
                  <c:v>3.1</c:v>
                </c:pt>
                <c:pt idx="5">
                  <c:v>21.2</c:v>
                </c:pt>
              </c:numCache>
            </c:numRef>
          </c:val>
        </c:ser>
        <c:dLbls>
          <c:showLegendKey val="0"/>
          <c:showVal val="0"/>
          <c:showCatName val="0"/>
          <c:showSerName val="0"/>
          <c:showPercent val="0"/>
          <c:showBubbleSize val="0"/>
          <c:showLeaderLines val="0"/>
        </c:dLbls>
      </c:pie3D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05299"/>
          <c:y val="0.100723"/>
          <c:w val="0.889701"/>
          <c:h val="0.736022"/>
        </c:manualLayout>
      </c:layout>
      <c:barChart>
        <c:barDir val="col"/>
        <c:grouping val="clustered"/>
        <c:varyColors val="0"/>
        <c:ser>
          <c:idx val="0"/>
          <c:order val="0"/>
          <c:tx>
            <c:strRef>
              <c:f>Sheet1!$A$2</c:f>
              <c:strCache>
                <c:ptCount val="1"/>
                <c:pt idx="0">
                  <c:v>2011</c:v>
                </c:pt>
              </c:strCache>
            </c:strRef>
          </c:tx>
          <c:spPr>
            <a:solidFill>
              <a:srgbClr val="FFF20A"/>
            </a:solidFill>
            <a:ln w="12700" cap="flat">
              <a:noFill/>
              <a:miter lim="400000"/>
            </a:ln>
            <a:effectLst/>
          </c:spPr>
          <c:invertIfNegative val="0"/>
          <c:cat>
            <c:strRef>
              <c:f>Sheet1!$B$1:$F$1</c:f>
              <c:strCache>
                <c:ptCount val="5"/>
                <c:pt idx="0">
                  <c:v>A</c:v>
                </c:pt>
                <c:pt idx="1">
                  <c:v>B</c:v>
                </c:pt>
                <c:pt idx="2">
                  <c:v>C</c:v>
                </c:pt>
                <c:pt idx="3">
                  <c:v>D</c:v>
                </c:pt>
                <c:pt idx="4">
                  <c:v>F</c:v>
                </c:pt>
              </c:strCache>
            </c:strRef>
          </c:cat>
          <c:val>
            <c:numRef>
              <c:f>Sheet1!$B$2:$F$2</c:f>
              <c:numCache>
                <c:formatCode>General</c:formatCode>
                <c:ptCount val="5"/>
                <c:pt idx="0">
                  <c:v>0.12</c:v>
                </c:pt>
                <c:pt idx="1">
                  <c:v>0.15</c:v>
                </c:pt>
                <c:pt idx="2">
                  <c:v>0.3</c:v>
                </c:pt>
                <c:pt idx="3">
                  <c:v>0.33</c:v>
                </c:pt>
                <c:pt idx="4">
                  <c:v>0.1</c:v>
                </c:pt>
              </c:numCache>
            </c:numRef>
          </c:val>
        </c:ser>
        <c:ser>
          <c:idx val="1"/>
          <c:order val="1"/>
          <c:tx>
            <c:strRef>
              <c:f>Sheet1!$A$3</c:f>
              <c:strCache>
                <c:ptCount val="1"/>
                <c:pt idx="0">
                  <c:v>2012</c:v>
                </c:pt>
              </c:strCache>
            </c:strRef>
          </c:tx>
          <c:spPr>
            <a:solidFill>
              <a:srgbClr val="FF40FF"/>
            </a:solidFill>
            <a:ln w="12700" cap="flat">
              <a:noFill/>
              <a:miter lim="400000"/>
            </a:ln>
            <a:effectLst/>
          </c:spPr>
          <c:invertIfNegative val="0"/>
          <c:cat>
            <c:strRef>
              <c:f>Sheet1!$B$1:$F$1</c:f>
              <c:strCache>
                <c:ptCount val="5"/>
                <c:pt idx="0">
                  <c:v>A</c:v>
                </c:pt>
                <c:pt idx="1">
                  <c:v>B</c:v>
                </c:pt>
                <c:pt idx="2">
                  <c:v>C</c:v>
                </c:pt>
                <c:pt idx="3">
                  <c:v>D</c:v>
                </c:pt>
                <c:pt idx="4">
                  <c:v>F</c:v>
                </c:pt>
              </c:strCache>
            </c:strRef>
          </c:cat>
          <c:val>
            <c:numRef>
              <c:f>Sheet1!$B$3:$F$3</c:f>
              <c:numCache>
                <c:formatCode>General</c:formatCode>
                <c:ptCount val="5"/>
                <c:pt idx="0">
                  <c:v>0.15</c:v>
                </c:pt>
                <c:pt idx="1">
                  <c:v>0.22</c:v>
                </c:pt>
                <c:pt idx="2">
                  <c:v>0.3</c:v>
                </c:pt>
                <c:pt idx="3">
                  <c:v>0.25</c:v>
                </c:pt>
                <c:pt idx="4">
                  <c:v>0.08</c:v>
                </c:pt>
              </c:numCache>
            </c:numRef>
          </c:val>
        </c:ser>
        <c:ser>
          <c:idx val="2"/>
          <c:order val="2"/>
          <c:tx>
            <c:strRef>
              <c:f>Sheet1!$A$4</c:f>
              <c:strCache>
                <c:ptCount val="1"/>
                <c:pt idx="0">
                  <c:v>2013</c:v>
                </c:pt>
              </c:strCache>
            </c:strRef>
          </c:tx>
          <c:spPr>
            <a:solidFill>
              <a:srgbClr val="FF7C00"/>
            </a:solidFill>
            <a:ln w="12700" cap="flat">
              <a:noFill/>
              <a:miter lim="400000"/>
            </a:ln>
            <a:effectLst/>
          </c:spPr>
          <c:invertIfNegative val="0"/>
          <c:cat>
            <c:strRef>
              <c:f>Sheet1!$B$1:$F$1</c:f>
              <c:strCache>
                <c:ptCount val="5"/>
                <c:pt idx="0">
                  <c:v>A</c:v>
                </c:pt>
                <c:pt idx="1">
                  <c:v>B</c:v>
                </c:pt>
                <c:pt idx="2">
                  <c:v>C</c:v>
                </c:pt>
                <c:pt idx="3">
                  <c:v>D</c:v>
                </c:pt>
                <c:pt idx="4">
                  <c:v>F</c:v>
                </c:pt>
              </c:strCache>
            </c:strRef>
          </c:cat>
          <c:val>
            <c:numRef>
              <c:f>Sheet1!$B$4:$F$4</c:f>
              <c:numCache>
                <c:formatCode>General</c:formatCode>
                <c:ptCount val="5"/>
                <c:pt idx="0">
                  <c:v>0.1</c:v>
                </c:pt>
                <c:pt idx="1">
                  <c:v>0.17</c:v>
                </c:pt>
                <c:pt idx="2">
                  <c:v>0.25</c:v>
                </c:pt>
                <c:pt idx="3">
                  <c:v>0.33</c:v>
                </c:pt>
                <c:pt idx="4">
                  <c:v>0.15</c:v>
                </c:pt>
              </c:numCache>
            </c:numRef>
          </c:val>
        </c:ser>
        <c:dLbls>
          <c:showLegendKey val="0"/>
          <c:showVal val="0"/>
          <c:showCatName val="0"/>
          <c:showSerName val="0"/>
          <c:showPercent val="0"/>
          <c:showBubbleSize val="0"/>
        </c:dLbls>
        <c:gapWidth val="40"/>
        <c:overlap val="-10"/>
        <c:axId val="-2085293904"/>
        <c:axId val="-2085296800"/>
      </c:barChart>
      <c:catAx>
        <c:axId val="-2085293904"/>
        <c:scaling>
          <c:orientation val="minMax"/>
        </c:scaling>
        <c:delete val="0"/>
        <c:axPos val="b"/>
        <c:numFmt formatCode="General" sourceLinked="0"/>
        <c:majorTickMark val="none"/>
        <c:minorTickMark val="none"/>
        <c:tickLblPos val="low"/>
        <c:spPr>
          <a:ln w="38100" cap="flat">
            <a:solidFill>
              <a:srgbClr val="E4E4E4"/>
            </a:solidFill>
            <a:prstDash val="solid"/>
            <a:miter lim="400000"/>
          </a:ln>
        </c:spPr>
        <c:txPr>
          <a:bodyPr rot="0"/>
          <a:lstStyle/>
          <a:p>
            <a:pPr>
              <a:defRPr sz="6000" b="1" i="0" u="none" strike="noStrike">
                <a:solidFill>
                  <a:srgbClr val="E4E4E4"/>
                </a:solidFill>
                <a:latin typeface="TeX Gyre Adventor"/>
              </a:defRPr>
            </a:pPr>
            <a:endParaRPr lang="en-US"/>
          </a:p>
        </c:txPr>
        <c:crossAx val="-2085296800"/>
        <c:crosses val="autoZero"/>
        <c:auto val="1"/>
        <c:lblAlgn val="ctr"/>
        <c:lblOffset val="100"/>
        <c:noMultiLvlLbl val="1"/>
      </c:catAx>
      <c:valAx>
        <c:axId val="-2085296800"/>
        <c:scaling>
          <c:orientation val="minMax"/>
        </c:scaling>
        <c:delete val="0"/>
        <c:axPos val="l"/>
        <c:numFmt formatCode="0%" sourceLinked="0"/>
        <c:majorTickMark val="out"/>
        <c:minorTickMark val="in"/>
        <c:tickLblPos val="nextTo"/>
        <c:spPr>
          <a:ln w="38100" cap="flat">
            <a:noFill/>
            <a:prstDash val="solid"/>
            <a:miter lim="400000"/>
          </a:ln>
        </c:spPr>
        <c:txPr>
          <a:bodyPr rot="0"/>
          <a:lstStyle/>
          <a:p>
            <a:pPr>
              <a:defRPr sz="6000" b="1" i="0" u="none" strike="noStrike">
                <a:solidFill>
                  <a:srgbClr val="E4E4E4"/>
                </a:solidFill>
                <a:latin typeface="TeX Gyre Adventor"/>
              </a:defRPr>
            </a:pPr>
            <a:endParaRPr lang="en-US"/>
          </a:p>
        </c:txPr>
        <c:crossAx val="-2085293904"/>
        <c:crosses val="autoZero"/>
        <c:crossBetween val="between"/>
        <c:majorUnit val="0.1"/>
        <c:minorUnit val="0.05"/>
      </c:valAx>
      <c:spPr>
        <a:noFill/>
        <a:ln w="12700" cap="flat">
          <a:noFill/>
          <a:miter lim="400000"/>
        </a:ln>
        <a:effectLst/>
      </c:spPr>
    </c:plotArea>
    <c:legend>
      <c:legendPos val="r"/>
      <c:layout>
        <c:manualLayout>
          <c:xMode val="edge"/>
          <c:yMode val="edge"/>
          <c:x val="0.0672868"/>
          <c:y val="0.0"/>
          <c:w val="0.911515"/>
          <c:h val="0.125723"/>
        </c:manualLayout>
      </c:layout>
      <c:overlay val="1"/>
      <c:spPr>
        <a:noFill/>
        <a:ln w="12700" cap="flat">
          <a:noFill/>
          <a:miter lim="400000"/>
        </a:ln>
        <a:effectLst/>
      </c:spPr>
      <c:txPr>
        <a:bodyPr rot="0"/>
        <a:lstStyle/>
        <a:p>
          <a:pPr>
            <a:defRPr sz="6000" b="1" i="0" u="none" strike="noStrike">
              <a:solidFill>
                <a:srgbClr val="E4E4E4"/>
              </a:solidFill>
              <a:latin typeface="TeX Gyre Adventor"/>
            </a:defRPr>
          </a:pPr>
          <a:endParaRPr lang="en-US"/>
        </a:p>
      </c:txPr>
    </c:legend>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08305"/>
          <c:y val="0.100612"/>
          <c:w val="0.851186"/>
          <c:h val="0.735203"/>
        </c:manualLayout>
      </c:layout>
      <c:lineChart>
        <c:grouping val="standard"/>
        <c:varyColors val="0"/>
        <c:ser>
          <c:idx val="0"/>
          <c:order val="0"/>
          <c:tx>
            <c:strRef>
              <c:f>Sheet1!$A$2</c:f>
              <c:strCache>
                <c:ptCount val="1"/>
                <c:pt idx="0">
                  <c:v>F</c:v>
                </c:pt>
              </c:strCache>
            </c:strRef>
          </c:tx>
          <c:spPr>
            <a:ln w="76200" cap="flat">
              <a:solidFill>
                <a:srgbClr val="006D2C"/>
              </a:solidFill>
              <a:prstDash val="solid"/>
              <a:miter lim="400000"/>
            </a:ln>
            <a:effectLst/>
          </c:spPr>
          <c:marker>
            <c:symbol val="circle"/>
            <c:size val="14"/>
            <c:spPr>
              <a:solidFill>
                <a:srgbClr val="006D2C"/>
              </a:solidFill>
              <a:ln w="76200" cap="flat">
                <a:solidFill>
                  <a:srgbClr val="006D2C"/>
                </a:solidFill>
                <a:prstDash val="solid"/>
                <a:miter lim="400000"/>
              </a:ln>
              <a:effectLst/>
            </c:spPr>
          </c:marker>
          <c:cat>
            <c:strRef>
              <c:f>Sheet1!$B$1:$D$1</c:f>
              <c:strCache>
                <c:ptCount val="3"/>
                <c:pt idx="0">
                  <c:v>2011</c:v>
                </c:pt>
                <c:pt idx="1">
                  <c:v>2012</c:v>
                </c:pt>
                <c:pt idx="2">
                  <c:v>2013</c:v>
                </c:pt>
              </c:strCache>
            </c:strRef>
          </c:cat>
          <c:val>
            <c:numRef>
              <c:f>Sheet1!$B$2:$D$2</c:f>
              <c:numCache>
                <c:formatCode>General</c:formatCode>
                <c:ptCount val="3"/>
                <c:pt idx="0">
                  <c:v>0.1</c:v>
                </c:pt>
                <c:pt idx="1">
                  <c:v>0.08</c:v>
                </c:pt>
                <c:pt idx="2">
                  <c:v>0.15</c:v>
                </c:pt>
              </c:numCache>
            </c:numRef>
          </c:val>
          <c:smooth val="0"/>
        </c:ser>
        <c:ser>
          <c:idx val="1"/>
          <c:order val="1"/>
          <c:tx>
            <c:strRef>
              <c:f>Sheet1!$A$3</c:f>
              <c:strCache>
                <c:ptCount val="1"/>
                <c:pt idx="0">
                  <c:v>D</c:v>
                </c:pt>
              </c:strCache>
            </c:strRef>
          </c:tx>
          <c:spPr>
            <a:ln w="76200" cap="flat">
              <a:solidFill>
                <a:srgbClr val="31A354"/>
              </a:solidFill>
              <a:prstDash val="solid"/>
              <a:miter lim="400000"/>
            </a:ln>
            <a:effectLst/>
          </c:spPr>
          <c:marker>
            <c:symbol val="circle"/>
            <c:size val="14"/>
            <c:spPr>
              <a:solidFill>
                <a:srgbClr val="31A354"/>
              </a:solidFill>
              <a:ln w="76200" cap="flat">
                <a:solidFill>
                  <a:srgbClr val="31A354"/>
                </a:solidFill>
                <a:prstDash val="solid"/>
                <a:miter lim="400000"/>
              </a:ln>
              <a:effectLst/>
            </c:spPr>
          </c:marker>
          <c:cat>
            <c:strRef>
              <c:f>Sheet1!$B$1:$D$1</c:f>
              <c:strCache>
                <c:ptCount val="3"/>
                <c:pt idx="0">
                  <c:v>2011</c:v>
                </c:pt>
                <c:pt idx="1">
                  <c:v>2012</c:v>
                </c:pt>
                <c:pt idx="2">
                  <c:v>2013</c:v>
                </c:pt>
              </c:strCache>
            </c:strRef>
          </c:cat>
          <c:val>
            <c:numRef>
              <c:f>Sheet1!$B$3:$D$3</c:f>
              <c:numCache>
                <c:formatCode>General</c:formatCode>
                <c:ptCount val="3"/>
                <c:pt idx="0">
                  <c:v>0.33</c:v>
                </c:pt>
                <c:pt idx="1">
                  <c:v>0.25</c:v>
                </c:pt>
                <c:pt idx="2">
                  <c:v>0.33</c:v>
                </c:pt>
              </c:numCache>
            </c:numRef>
          </c:val>
          <c:smooth val="0"/>
        </c:ser>
        <c:ser>
          <c:idx val="2"/>
          <c:order val="2"/>
          <c:tx>
            <c:strRef>
              <c:f>Sheet1!$A$4</c:f>
              <c:strCache>
                <c:ptCount val="1"/>
                <c:pt idx="0">
                  <c:v>C</c:v>
                </c:pt>
              </c:strCache>
            </c:strRef>
          </c:tx>
          <c:spPr>
            <a:ln w="76200" cap="flat">
              <a:solidFill>
                <a:srgbClr val="74C476"/>
              </a:solidFill>
              <a:prstDash val="solid"/>
              <a:miter lim="400000"/>
            </a:ln>
            <a:effectLst/>
          </c:spPr>
          <c:marker>
            <c:symbol val="circle"/>
            <c:size val="14"/>
            <c:spPr>
              <a:solidFill>
                <a:srgbClr val="74C476"/>
              </a:solidFill>
              <a:ln w="76200" cap="flat">
                <a:solidFill>
                  <a:srgbClr val="74C476"/>
                </a:solidFill>
                <a:prstDash val="solid"/>
                <a:miter lim="400000"/>
              </a:ln>
              <a:effectLst/>
            </c:spPr>
          </c:marker>
          <c:cat>
            <c:strRef>
              <c:f>Sheet1!$B$1:$D$1</c:f>
              <c:strCache>
                <c:ptCount val="3"/>
                <c:pt idx="0">
                  <c:v>2011</c:v>
                </c:pt>
                <c:pt idx="1">
                  <c:v>2012</c:v>
                </c:pt>
                <c:pt idx="2">
                  <c:v>2013</c:v>
                </c:pt>
              </c:strCache>
            </c:strRef>
          </c:cat>
          <c:val>
            <c:numRef>
              <c:f>Sheet1!$B$4:$D$4</c:f>
              <c:numCache>
                <c:formatCode>General</c:formatCode>
                <c:ptCount val="3"/>
                <c:pt idx="0">
                  <c:v>0.3</c:v>
                </c:pt>
                <c:pt idx="1">
                  <c:v>0.3</c:v>
                </c:pt>
                <c:pt idx="2">
                  <c:v>0.25</c:v>
                </c:pt>
              </c:numCache>
            </c:numRef>
          </c:val>
          <c:smooth val="0"/>
        </c:ser>
        <c:ser>
          <c:idx val="3"/>
          <c:order val="3"/>
          <c:tx>
            <c:strRef>
              <c:f>Sheet1!$A$5</c:f>
              <c:strCache>
                <c:ptCount val="1"/>
                <c:pt idx="0">
                  <c:v>B</c:v>
                </c:pt>
              </c:strCache>
            </c:strRef>
          </c:tx>
          <c:spPr>
            <a:ln w="76200" cap="flat">
              <a:solidFill>
                <a:srgbClr val="BAE4B3"/>
              </a:solidFill>
              <a:prstDash val="solid"/>
              <a:miter lim="400000"/>
            </a:ln>
            <a:effectLst/>
          </c:spPr>
          <c:marker>
            <c:symbol val="circle"/>
            <c:size val="14"/>
            <c:spPr>
              <a:solidFill>
                <a:srgbClr val="BAE4B3"/>
              </a:solidFill>
              <a:ln w="76200" cap="flat">
                <a:solidFill>
                  <a:srgbClr val="BAE4B3"/>
                </a:solidFill>
                <a:prstDash val="solid"/>
                <a:miter lim="400000"/>
              </a:ln>
              <a:effectLst/>
            </c:spPr>
          </c:marker>
          <c:cat>
            <c:strRef>
              <c:f>Sheet1!$B$1:$D$1</c:f>
              <c:strCache>
                <c:ptCount val="3"/>
                <c:pt idx="0">
                  <c:v>2011</c:v>
                </c:pt>
                <c:pt idx="1">
                  <c:v>2012</c:v>
                </c:pt>
                <c:pt idx="2">
                  <c:v>2013</c:v>
                </c:pt>
              </c:strCache>
            </c:strRef>
          </c:cat>
          <c:val>
            <c:numRef>
              <c:f>Sheet1!$B$5:$D$5</c:f>
              <c:numCache>
                <c:formatCode>General</c:formatCode>
                <c:ptCount val="3"/>
                <c:pt idx="0">
                  <c:v>0.15</c:v>
                </c:pt>
                <c:pt idx="1">
                  <c:v>0.22</c:v>
                </c:pt>
                <c:pt idx="2">
                  <c:v>0.17</c:v>
                </c:pt>
              </c:numCache>
            </c:numRef>
          </c:val>
          <c:smooth val="0"/>
        </c:ser>
        <c:ser>
          <c:idx val="4"/>
          <c:order val="4"/>
          <c:tx>
            <c:strRef>
              <c:f>Sheet1!$A$6</c:f>
              <c:strCache>
                <c:ptCount val="1"/>
                <c:pt idx="0">
                  <c:v>A</c:v>
                </c:pt>
              </c:strCache>
            </c:strRef>
          </c:tx>
          <c:spPr>
            <a:ln w="76200" cap="flat">
              <a:solidFill>
                <a:srgbClr val="EDF8E9"/>
              </a:solidFill>
              <a:prstDash val="solid"/>
              <a:miter lim="400000"/>
            </a:ln>
            <a:effectLst/>
          </c:spPr>
          <c:marker>
            <c:symbol val="circle"/>
            <c:size val="14"/>
            <c:spPr>
              <a:solidFill>
                <a:srgbClr val="EDF8E9"/>
              </a:solidFill>
              <a:ln w="76200" cap="flat">
                <a:solidFill>
                  <a:srgbClr val="EDF8E9"/>
                </a:solidFill>
                <a:prstDash val="solid"/>
                <a:miter lim="400000"/>
              </a:ln>
              <a:effectLst/>
            </c:spPr>
          </c:marker>
          <c:cat>
            <c:strRef>
              <c:f>Sheet1!$B$1:$D$1</c:f>
              <c:strCache>
                <c:ptCount val="3"/>
                <c:pt idx="0">
                  <c:v>2011</c:v>
                </c:pt>
                <c:pt idx="1">
                  <c:v>2012</c:v>
                </c:pt>
                <c:pt idx="2">
                  <c:v>2013</c:v>
                </c:pt>
              </c:strCache>
            </c:strRef>
          </c:cat>
          <c:val>
            <c:numRef>
              <c:f>Sheet1!$B$6:$D$6</c:f>
              <c:numCache>
                <c:formatCode>General</c:formatCode>
                <c:ptCount val="3"/>
                <c:pt idx="0">
                  <c:v>0.12</c:v>
                </c:pt>
                <c:pt idx="1">
                  <c:v>0.15</c:v>
                </c:pt>
                <c:pt idx="2">
                  <c:v>0.1</c:v>
                </c:pt>
              </c:numCache>
            </c:numRef>
          </c:val>
          <c:smooth val="0"/>
        </c:ser>
        <c:dLbls>
          <c:showLegendKey val="0"/>
          <c:showVal val="0"/>
          <c:showCatName val="0"/>
          <c:showSerName val="0"/>
          <c:showPercent val="0"/>
          <c:showBubbleSize val="0"/>
        </c:dLbls>
        <c:marker val="1"/>
        <c:smooth val="0"/>
        <c:axId val="-2088655232"/>
        <c:axId val="-2088658048"/>
      </c:lineChart>
      <c:catAx>
        <c:axId val="-2088655232"/>
        <c:scaling>
          <c:orientation val="minMax"/>
        </c:scaling>
        <c:delete val="0"/>
        <c:axPos val="b"/>
        <c:numFmt formatCode="General" sourceLinked="0"/>
        <c:majorTickMark val="none"/>
        <c:minorTickMark val="none"/>
        <c:tickLblPos val="low"/>
        <c:spPr>
          <a:ln w="63500" cap="flat">
            <a:solidFill>
              <a:srgbClr val="E4E4E4"/>
            </a:solidFill>
            <a:prstDash val="solid"/>
            <a:miter lim="400000"/>
          </a:ln>
        </c:spPr>
        <c:txPr>
          <a:bodyPr rot="0"/>
          <a:lstStyle/>
          <a:p>
            <a:pPr>
              <a:defRPr sz="6000" b="1" i="0" u="none" strike="noStrike">
                <a:solidFill>
                  <a:srgbClr val="E4E4E4"/>
                </a:solidFill>
                <a:latin typeface="TeX Gyre Adventor"/>
              </a:defRPr>
            </a:pPr>
            <a:endParaRPr lang="en-US"/>
          </a:p>
        </c:txPr>
        <c:crossAx val="-2088658048"/>
        <c:crosses val="autoZero"/>
        <c:auto val="1"/>
        <c:lblAlgn val="ctr"/>
        <c:lblOffset val="100"/>
        <c:noMultiLvlLbl val="1"/>
      </c:catAx>
      <c:valAx>
        <c:axId val="-2088658048"/>
        <c:scaling>
          <c:orientation val="minMax"/>
        </c:scaling>
        <c:delete val="0"/>
        <c:axPos val="l"/>
        <c:numFmt formatCode="0%" sourceLinked="0"/>
        <c:majorTickMark val="out"/>
        <c:minorTickMark val="none"/>
        <c:tickLblPos val="nextTo"/>
        <c:spPr>
          <a:ln w="63500" cap="flat">
            <a:noFill/>
            <a:prstDash val="solid"/>
            <a:miter lim="400000"/>
          </a:ln>
        </c:spPr>
        <c:txPr>
          <a:bodyPr rot="0"/>
          <a:lstStyle/>
          <a:p>
            <a:pPr>
              <a:defRPr sz="6000" b="1" i="0" u="none" strike="noStrike">
                <a:solidFill>
                  <a:srgbClr val="E4E4E4"/>
                </a:solidFill>
                <a:latin typeface="TeX Gyre Adventor"/>
              </a:defRPr>
            </a:pPr>
            <a:endParaRPr lang="en-US"/>
          </a:p>
        </c:txPr>
        <c:crossAx val="-2088655232"/>
        <c:crosses val="autoZero"/>
        <c:crossBetween val="midCat"/>
        <c:majorUnit val="0.1"/>
        <c:minorUnit val="0.0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08305"/>
          <c:y val="0.100612"/>
          <c:w val="0.851186"/>
          <c:h val="0.735203"/>
        </c:manualLayout>
      </c:layout>
      <c:lineChart>
        <c:grouping val="standard"/>
        <c:varyColors val="0"/>
        <c:ser>
          <c:idx val="0"/>
          <c:order val="0"/>
          <c:tx>
            <c:strRef>
              <c:f>Sheet1!$A$2</c:f>
              <c:strCache>
                <c:ptCount val="1"/>
                <c:pt idx="0">
                  <c:v>A</c:v>
                </c:pt>
              </c:strCache>
            </c:strRef>
          </c:tx>
          <c:spPr>
            <a:ln w="76200" cap="flat">
              <a:solidFill>
                <a:srgbClr val="006D2C"/>
              </a:solidFill>
              <a:prstDash val="solid"/>
              <a:miter lim="400000"/>
            </a:ln>
            <a:effectLst/>
          </c:spPr>
          <c:marker>
            <c:symbol val="circle"/>
            <c:size val="14"/>
            <c:spPr>
              <a:solidFill>
                <a:srgbClr val="006D2C"/>
              </a:solidFill>
              <a:ln w="76200" cap="flat">
                <a:solidFill>
                  <a:srgbClr val="006D2C"/>
                </a:solidFill>
                <a:prstDash val="solid"/>
                <a:miter lim="400000"/>
              </a:ln>
              <a:effectLst/>
            </c:spPr>
          </c:marker>
          <c:cat>
            <c:strRef>
              <c:f>Sheet1!$B$1:$D$1</c:f>
              <c:strCache>
                <c:ptCount val="3"/>
                <c:pt idx="0">
                  <c:v>2011</c:v>
                </c:pt>
                <c:pt idx="1">
                  <c:v>2012</c:v>
                </c:pt>
                <c:pt idx="2">
                  <c:v>2013</c:v>
                </c:pt>
              </c:strCache>
            </c:strRef>
          </c:cat>
          <c:val>
            <c:numRef>
              <c:f>Sheet1!$B$2:$D$2</c:f>
              <c:numCache>
                <c:formatCode>General</c:formatCode>
                <c:ptCount val="3"/>
                <c:pt idx="0">
                  <c:v>0.12</c:v>
                </c:pt>
                <c:pt idx="1">
                  <c:v>0.15</c:v>
                </c:pt>
                <c:pt idx="2">
                  <c:v>0.1</c:v>
                </c:pt>
              </c:numCache>
            </c:numRef>
          </c:val>
          <c:smooth val="0"/>
        </c:ser>
        <c:ser>
          <c:idx val="1"/>
          <c:order val="1"/>
          <c:tx>
            <c:strRef>
              <c:f>Sheet1!$A$3</c:f>
              <c:strCache>
                <c:ptCount val="1"/>
                <c:pt idx="0">
                  <c:v>B</c:v>
                </c:pt>
              </c:strCache>
            </c:strRef>
          </c:tx>
          <c:spPr>
            <a:ln w="76200" cap="flat">
              <a:solidFill>
                <a:srgbClr val="31A354"/>
              </a:solidFill>
              <a:prstDash val="solid"/>
              <a:miter lim="400000"/>
            </a:ln>
            <a:effectLst/>
          </c:spPr>
          <c:marker>
            <c:symbol val="circle"/>
            <c:size val="14"/>
            <c:spPr>
              <a:solidFill>
                <a:srgbClr val="31A354"/>
              </a:solidFill>
              <a:ln w="76200" cap="flat">
                <a:solidFill>
                  <a:srgbClr val="31A354"/>
                </a:solidFill>
                <a:prstDash val="solid"/>
                <a:miter lim="400000"/>
              </a:ln>
              <a:effectLst/>
            </c:spPr>
          </c:marker>
          <c:cat>
            <c:strRef>
              <c:f>Sheet1!$B$1:$D$1</c:f>
              <c:strCache>
                <c:ptCount val="3"/>
                <c:pt idx="0">
                  <c:v>2011</c:v>
                </c:pt>
                <c:pt idx="1">
                  <c:v>2012</c:v>
                </c:pt>
                <c:pt idx="2">
                  <c:v>2013</c:v>
                </c:pt>
              </c:strCache>
            </c:strRef>
          </c:cat>
          <c:val>
            <c:numRef>
              <c:f>Sheet1!$B$3:$D$3</c:f>
              <c:numCache>
                <c:formatCode>General</c:formatCode>
                <c:ptCount val="3"/>
                <c:pt idx="0">
                  <c:v>0.15</c:v>
                </c:pt>
                <c:pt idx="1">
                  <c:v>0.22</c:v>
                </c:pt>
                <c:pt idx="2">
                  <c:v>0.17</c:v>
                </c:pt>
              </c:numCache>
            </c:numRef>
          </c:val>
          <c:smooth val="0"/>
        </c:ser>
        <c:ser>
          <c:idx val="2"/>
          <c:order val="2"/>
          <c:tx>
            <c:strRef>
              <c:f>Sheet1!$A$4</c:f>
              <c:strCache>
                <c:ptCount val="1"/>
                <c:pt idx="0">
                  <c:v>C</c:v>
                </c:pt>
              </c:strCache>
            </c:strRef>
          </c:tx>
          <c:spPr>
            <a:ln w="76200" cap="flat">
              <a:solidFill>
                <a:srgbClr val="74C476"/>
              </a:solidFill>
              <a:prstDash val="solid"/>
              <a:miter lim="400000"/>
            </a:ln>
            <a:effectLst/>
          </c:spPr>
          <c:marker>
            <c:symbol val="circle"/>
            <c:size val="14"/>
            <c:spPr>
              <a:solidFill>
                <a:srgbClr val="74C476"/>
              </a:solidFill>
              <a:ln w="76200" cap="flat">
                <a:solidFill>
                  <a:srgbClr val="74C476"/>
                </a:solidFill>
                <a:prstDash val="solid"/>
                <a:miter lim="400000"/>
              </a:ln>
              <a:effectLst/>
            </c:spPr>
          </c:marker>
          <c:cat>
            <c:strRef>
              <c:f>Sheet1!$B$1:$D$1</c:f>
              <c:strCache>
                <c:ptCount val="3"/>
                <c:pt idx="0">
                  <c:v>2011</c:v>
                </c:pt>
                <c:pt idx="1">
                  <c:v>2012</c:v>
                </c:pt>
                <c:pt idx="2">
                  <c:v>2013</c:v>
                </c:pt>
              </c:strCache>
            </c:strRef>
          </c:cat>
          <c:val>
            <c:numRef>
              <c:f>Sheet1!$B$4:$D$4</c:f>
              <c:numCache>
                <c:formatCode>General</c:formatCode>
                <c:ptCount val="3"/>
                <c:pt idx="0">
                  <c:v>0.3</c:v>
                </c:pt>
                <c:pt idx="1">
                  <c:v>0.3</c:v>
                </c:pt>
                <c:pt idx="2">
                  <c:v>0.25</c:v>
                </c:pt>
              </c:numCache>
            </c:numRef>
          </c:val>
          <c:smooth val="0"/>
        </c:ser>
        <c:ser>
          <c:idx val="3"/>
          <c:order val="3"/>
          <c:tx>
            <c:strRef>
              <c:f>Sheet1!$A$5</c:f>
              <c:strCache>
                <c:ptCount val="1"/>
                <c:pt idx="0">
                  <c:v>D</c:v>
                </c:pt>
              </c:strCache>
            </c:strRef>
          </c:tx>
          <c:spPr>
            <a:ln w="76200" cap="flat">
              <a:solidFill>
                <a:srgbClr val="BAE4B3"/>
              </a:solidFill>
              <a:prstDash val="solid"/>
              <a:miter lim="400000"/>
            </a:ln>
            <a:effectLst/>
          </c:spPr>
          <c:marker>
            <c:symbol val="circle"/>
            <c:size val="14"/>
            <c:spPr>
              <a:solidFill>
                <a:srgbClr val="BAE4B3"/>
              </a:solidFill>
              <a:ln w="76200" cap="flat">
                <a:solidFill>
                  <a:srgbClr val="BAE4B3"/>
                </a:solidFill>
                <a:prstDash val="solid"/>
                <a:miter lim="400000"/>
              </a:ln>
              <a:effectLst/>
            </c:spPr>
          </c:marker>
          <c:cat>
            <c:strRef>
              <c:f>Sheet1!$B$1:$D$1</c:f>
              <c:strCache>
                <c:ptCount val="3"/>
                <c:pt idx="0">
                  <c:v>2011</c:v>
                </c:pt>
                <c:pt idx="1">
                  <c:v>2012</c:v>
                </c:pt>
                <c:pt idx="2">
                  <c:v>2013</c:v>
                </c:pt>
              </c:strCache>
            </c:strRef>
          </c:cat>
          <c:val>
            <c:numRef>
              <c:f>Sheet1!$B$5:$D$5</c:f>
              <c:numCache>
                <c:formatCode>General</c:formatCode>
                <c:ptCount val="3"/>
                <c:pt idx="0">
                  <c:v>0.33</c:v>
                </c:pt>
                <c:pt idx="1">
                  <c:v>0.25</c:v>
                </c:pt>
                <c:pt idx="2">
                  <c:v>0.33</c:v>
                </c:pt>
              </c:numCache>
            </c:numRef>
          </c:val>
          <c:smooth val="0"/>
        </c:ser>
        <c:ser>
          <c:idx val="4"/>
          <c:order val="4"/>
          <c:tx>
            <c:strRef>
              <c:f>Sheet1!$A$6</c:f>
              <c:strCache>
                <c:ptCount val="1"/>
                <c:pt idx="0">
                  <c:v>F</c:v>
                </c:pt>
              </c:strCache>
            </c:strRef>
          </c:tx>
          <c:spPr>
            <a:ln w="76200" cap="flat">
              <a:solidFill>
                <a:srgbClr val="EDF8E9"/>
              </a:solidFill>
              <a:prstDash val="solid"/>
              <a:miter lim="400000"/>
            </a:ln>
            <a:effectLst/>
          </c:spPr>
          <c:marker>
            <c:symbol val="circle"/>
            <c:size val="14"/>
            <c:spPr>
              <a:solidFill>
                <a:srgbClr val="EDF8E9"/>
              </a:solidFill>
              <a:ln w="76200" cap="flat">
                <a:solidFill>
                  <a:srgbClr val="EDF8E9"/>
                </a:solidFill>
                <a:prstDash val="solid"/>
                <a:miter lim="400000"/>
              </a:ln>
              <a:effectLst/>
            </c:spPr>
          </c:marker>
          <c:cat>
            <c:strRef>
              <c:f>Sheet1!$B$1:$D$1</c:f>
              <c:strCache>
                <c:ptCount val="3"/>
                <c:pt idx="0">
                  <c:v>2011</c:v>
                </c:pt>
                <c:pt idx="1">
                  <c:v>2012</c:v>
                </c:pt>
                <c:pt idx="2">
                  <c:v>2013</c:v>
                </c:pt>
              </c:strCache>
            </c:strRef>
          </c:cat>
          <c:val>
            <c:numRef>
              <c:f>Sheet1!$B$6:$D$6</c:f>
              <c:numCache>
                <c:formatCode>General</c:formatCode>
                <c:ptCount val="3"/>
                <c:pt idx="0">
                  <c:v>0.1</c:v>
                </c:pt>
                <c:pt idx="1">
                  <c:v>0.08</c:v>
                </c:pt>
                <c:pt idx="2">
                  <c:v>0.15</c:v>
                </c:pt>
              </c:numCache>
            </c:numRef>
          </c:val>
          <c:smooth val="0"/>
        </c:ser>
        <c:dLbls>
          <c:showLegendKey val="0"/>
          <c:showVal val="0"/>
          <c:showCatName val="0"/>
          <c:showSerName val="0"/>
          <c:showPercent val="0"/>
          <c:showBubbleSize val="0"/>
        </c:dLbls>
        <c:marker val="1"/>
        <c:smooth val="0"/>
        <c:axId val="-2088721824"/>
        <c:axId val="-2088724640"/>
      </c:lineChart>
      <c:catAx>
        <c:axId val="-2088721824"/>
        <c:scaling>
          <c:orientation val="minMax"/>
        </c:scaling>
        <c:delete val="0"/>
        <c:axPos val="b"/>
        <c:numFmt formatCode="General" sourceLinked="0"/>
        <c:majorTickMark val="none"/>
        <c:minorTickMark val="none"/>
        <c:tickLblPos val="low"/>
        <c:spPr>
          <a:ln w="63500" cap="flat">
            <a:solidFill>
              <a:srgbClr val="E4E4E4"/>
            </a:solidFill>
            <a:prstDash val="solid"/>
            <a:miter lim="400000"/>
          </a:ln>
        </c:spPr>
        <c:txPr>
          <a:bodyPr rot="0"/>
          <a:lstStyle/>
          <a:p>
            <a:pPr>
              <a:defRPr sz="6000" b="1" i="0" u="none" strike="noStrike">
                <a:solidFill>
                  <a:srgbClr val="E4E4E4"/>
                </a:solidFill>
                <a:latin typeface="TeX Gyre Adventor"/>
              </a:defRPr>
            </a:pPr>
            <a:endParaRPr lang="en-US"/>
          </a:p>
        </c:txPr>
        <c:crossAx val="-2088724640"/>
        <c:crosses val="autoZero"/>
        <c:auto val="1"/>
        <c:lblAlgn val="ctr"/>
        <c:lblOffset val="100"/>
        <c:noMultiLvlLbl val="1"/>
      </c:catAx>
      <c:valAx>
        <c:axId val="-2088724640"/>
        <c:scaling>
          <c:orientation val="minMax"/>
        </c:scaling>
        <c:delete val="0"/>
        <c:axPos val="l"/>
        <c:numFmt formatCode="0%" sourceLinked="0"/>
        <c:majorTickMark val="out"/>
        <c:minorTickMark val="none"/>
        <c:tickLblPos val="nextTo"/>
        <c:spPr>
          <a:ln w="63500" cap="flat">
            <a:noFill/>
            <a:prstDash val="solid"/>
            <a:miter lim="400000"/>
          </a:ln>
        </c:spPr>
        <c:txPr>
          <a:bodyPr rot="0"/>
          <a:lstStyle/>
          <a:p>
            <a:pPr>
              <a:defRPr sz="6000" b="1" i="0" u="none" strike="noStrike">
                <a:solidFill>
                  <a:srgbClr val="E4E4E4"/>
                </a:solidFill>
                <a:latin typeface="TeX Gyre Adventor"/>
              </a:defRPr>
            </a:pPr>
            <a:endParaRPr lang="en-US"/>
          </a:p>
        </c:txPr>
        <c:crossAx val="-2088721824"/>
        <c:crosses val="autoZero"/>
        <c:crossBetween val="midCat"/>
        <c:majorUnit val="0.1"/>
        <c:minorUnit val="0.0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544556"/>
          <c:y val="0.106299"/>
          <c:w val="0.891089"/>
          <c:h val="0.774902"/>
        </c:manualLayout>
      </c:layout>
      <c:bubbleChart>
        <c:varyColors val="0"/>
        <c:ser>
          <c:idx val="4"/>
          <c:order val="0"/>
          <c:tx>
            <c:strRef>
              <c:f>Sheet1!$F$1</c:f>
              <c:strCache>
                <c:ptCount val="1"/>
                <c:pt idx="0">
                  <c:v>Untitled 6</c:v>
                </c:pt>
              </c:strCache>
            </c:strRef>
          </c:tx>
          <c:spPr>
            <a:solidFill>
              <a:srgbClr val="34A5FF"/>
            </a:solidFill>
            <a:ln w="12700" cap="flat">
              <a:noFill/>
              <a:miter lim="400000"/>
            </a:ln>
            <a:effectLst/>
          </c:spPr>
          <c:invertIfNegative val="0"/>
          <c:dLbls>
            <c:numFmt formatCode="#,##0" sourceLinked="0"/>
            <c:spPr>
              <a:noFill/>
              <a:ln>
                <a:noFill/>
              </a:ln>
              <a:effectLst/>
            </c:spPr>
            <c:txPr>
              <a:bodyPr/>
              <a:lstStyle/>
              <a:p>
                <a:pPr>
                  <a:defRPr sz="6000" b="1" i="0" u="none" strike="noStrike">
                    <a:solidFill>
                      <a:srgbClr val="FFF20A"/>
                    </a:solidFill>
                    <a:latin typeface="TeX Gyre Adventor"/>
                  </a:defRPr>
                </a:pPr>
                <a:endParaRPr lang="en-US"/>
              </a:p>
            </c:tx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Sheet1!$B$2:$B$8</c:f>
              <c:numCache>
                <c:formatCode>General</c:formatCode>
                <c:ptCount val="7"/>
                <c:pt idx="0">
                  <c:v>0.0</c:v>
                </c:pt>
                <c:pt idx="1">
                  <c:v>1.0</c:v>
                </c:pt>
                <c:pt idx="2">
                  <c:v>1.0</c:v>
                </c:pt>
                <c:pt idx="3">
                  <c:v>1.0</c:v>
                </c:pt>
                <c:pt idx="4">
                  <c:v>1.0</c:v>
                </c:pt>
                <c:pt idx="5">
                  <c:v>1.0</c:v>
                </c:pt>
                <c:pt idx="6">
                  <c:v>2.0</c:v>
                </c:pt>
              </c:numCache>
            </c:numRef>
          </c:xVal>
          <c:yVal>
            <c:numRef>
              <c:f>Sheet1!$K$2:$K$8</c:f>
              <c:numCache>
                <c:formatCode>General</c:formatCode>
                <c:ptCount val="7"/>
                <c:pt idx="0">
                  <c:v>0.0</c:v>
                </c:pt>
                <c:pt idx="1">
                  <c:v>0.0</c:v>
                </c:pt>
                <c:pt idx="2">
                  <c:v>15.0</c:v>
                </c:pt>
                <c:pt idx="3">
                  <c:v>30.0</c:v>
                </c:pt>
                <c:pt idx="4">
                  <c:v>50.0</c:v>
                </c:pt>
                <c:pt idx="5">
                  <c:v>80.0</c:v>
                </c:pt>
                <c:pt idx="6">
                  <c:v>40.0</c:v>
                </c:pt>
              </c:numCache>
            </c:numRef>
          </c:yVal>
          <c:bubbleSize>
            <c:numRef>
              <c:f>Sheet1!$L$2:$L$8</c:f>
              <c:numCache>
                <c:formatCode>General</c:formatCode>
                <c:ptCount val="6"/>
                <c:pt idx="5">
                  <c:v>80.0</c:v>
                </c:pt>
              </c:numCache>
            </c:numRef>
          </c:bubbleSize>
          <c:bubble3D val="0"/>
        </c:ser>
        <c:ser>
          <c:idx val="3"/>
          <c:order val="1"/>
          <c:tx>
            <c:strRef>
              <c:f>Sheet1!$E$1</c:f>
              <c:strCache>
                <c:ptCount val="1"/>
                <c:pt idx="0">
                  <c:v>Untitled 4</c:v>
                </c:pt>
              </c:strCache>
            </c:strRef>
          </c:tx>
          <c:spPr>
            <a:solidFill>
              <a:srgbClr val="34A5FF"/>
            </a:solidFill>
            <a:ln w="12700" cap="flat">
              <a:noFill/>
              <a:miter lim="400000"/>
            </a:ln>
            <a:effectLst/>
          </c:spPr>
          <c:invertIfNegative val="0"/>
          <c:dLbls>
            <c:numFmt formatCode="#,##0" sourceLinked="0"/>
            <c:spPr>
              <a:noFill/>
              <a:ln>
                <a:noFill/>
              </a:ln>
              <a:effectLst/>
            </c:spPr>
            <c:txPr>
              <a:bodyPr/>
              <a:lstStyle/>
              <a:p>
                <a:pPr>
                  <a:defRPr sz="6000" b="1" i="0" u="none" strike="noStrike">
                    <a:solidFill>
                      <a:srgbClr val="FFF20A"/>
                    </a:solidFill>
                    <a:latin typeface="TeX Gyre Adventor"/>
                  </a:defRPr>
                </a:pPr>
                <a:endParaRPr lang="en-US"/>
              </a:p>
            </c:tx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Sheet1!$B$2:$B$8</c:f>
              <c:numCache>
                <c:formatCode>General</c:formatCode>
                <c:ptCount val="7"/>
                <c:pt idx="0">
                  <c:v>0.0</c:v>
                </c:pt>
                <c:pt idx="1">
                  <c:v>1.0</c:v>
                </c:pt>
                <c:pt idx="2">
                  <c:v>1.0</c:v>
                </c:pt>
                <c:pt idx="3">
                  <c:v>1.0</c:v>
                </c:pt>
                <c:pt idx="4">
                  <c:v>1.0</c:v>
                </c:pt>
                <c:pt idx="5">
                  <c:v>1.0</c:v>
                </c:pt>
                <c:pt idx="6">
                  <c:v>2.0</c:v>
                </c:pt>
              </c:numCache>
            </c:numRef>
          </c:xVal>
          <c:yVal>
            <c:numRef>
              <c:f>Sheet1!$I$2:$I$8</c:f>
              <c:numCache>
                <c:formatCode>General</c:formatCode>
                <c:ptCount val="7"/>
                <c:pt idx="0">
                  <c:v>0.0</c:v>
                </c:pt>
                <c:pt idx="1">
                  <c:v>0.0</c:v>
                </c:pt>
                <c:pt idx="2">
                  <c:v>15.0</c:v>
                </c:pt>
                <c:pt idx="3">
                  <c:v>30.0</c:v>
                </c:pt>
                <c:pt idx="4">
                  <c:v>50.0</c:v>
                </c:pt>
                <c:pt idx="5">
                  <c:v>80.0</c:v>
                </c:pt>
                <c:pt idx="6">
                  <c:v>40.0</c:v>
                </c:pt>
              </c:numCache>
            </c:numRef>
          </c:yVal>
          <c:bubbleSize>
            <c:numRef>
              <c:f>Sheet1!$J$2:$J$8</c:f>
              <c:numCache>
                <c:formatCode>General</c:formatCode>
                <c:ptCount val="5"/>
                <c:pt idx="4">
                  <c:v>40.0</c:v>
                </c:pt>
              </c:numCache>
            </c:numRef>
          </c:bubbleSize>
          <c:bubble3D val="0"/>
        </c:ser>
        <c:ser>
          <c:idx val="2"/>
          <c:order val="2"/>
          <c:tx>
            <c:strRef>
              <c:f>Sheet1!$D$1</c:f>
              <c:strCache>
                <c:ptCount val="1"/>
                <c:pt idx="0">
                  <c:v>Untitled 2</c:v>
                </c:pt>
              </c:strCache>
            </c:strRef>
          </c:tx>
          <c:spPr>
            <a:solidFill>
              <a:srgbClr val="34A5FF"/>
            </a:solidFill>
            <a:ln w="12700" cap="flat">
              <a:noFill/>
              <a:miter lim="400000"/>
            </a:ln>
            <a:effectLst/>
          </c:spPr>
          <c:invertIfNegative val="0"/>
          <c:dLbls>
            <c:numFmt formatCode="#,##0" sourceLinked="0"/>
            <c:spPr>
              <a:noFill/>
              <a:ln>
                <a:noFill/>
              </a:ln>
              <a:effectLst/>
            </c:spPr>
            <c:txPr>
              <a:bodyPr/>
              <a:lstStyle/>
              <a:p>
                <a:pPr>
                  <a:defRPr sz="6000" b="1" i="0" u="none" strike="noStrike">
                    <a:solidFill>
                      <a:srgbClr val="FFF20A"/>
                    </a:solidFill>
                    <a:latin typeface="TeX Gyre Adventor"/>
                  </a:defRPr>
                </a:pPr>
                <a:endParaRPr lang="en-US"/>
              </a:p>
            </c:tx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Sheet1!$B$2:$B$8</c:f>
              <c:numCache>
                <c:formatCode>General</c:formatCode>
                <c:ptCount val="7"/>
                <c:pt idx="0">
                  <c:v>0.0</c:v>
                </c:pt>
                <c:pt idx="1">
                  <c:v>1.0</c:v>
                </c:pt>
                <c:pt idx="2">
                  <c:v>1.0</c:v>
                </c:pt>
                <c:pt idx="3">
                  <c:v>1.0</c:v>
                </c:pt>
                <c:pt idx="4">
                  <c:v>1.0</c:v>
                </c:pt>
                <c:pt idx="5">
                  <c:v>1.0</c:v>
                </c:pt>
                <c:pt idx="6">
                  <c:v>2.0</c:v>
                </c:pt>
              </c:numCache>
            </c:numRef>
          </c:xVal>
          <c:yVal>
            <c:numRef>
              <c:f>Sheet1!$G$2:$G$8</c:f>
              <c:numCache>
                <c:formatCode>General</c:formatCode>
                <c:ptCount val="7"/>
                <c:pt idx="0">
                  <c:v>0.0</c:v>
                </c:pt>
                <c:pt idx="1">
                  <c:v>0.0</c:v>
                </c:pt>
                <c:pt idx="2">
                  <c:v>15.0</c:v>
                </c:pt>
                <c:pt idx="3">
                  <c:v>30.0</c:v>
                </c:pt>
                <c:pt idx="4">
                  <c:v>50.0</c:v>
                </c:pt>
                <c:pt idx="5">
                  <c:v>80.0</c:v>
                </c:pt>
                <c:pt idx="6">
                  <c:v>40.0</c:v>
                </c:pt>
              </c:numCache>
            </c:numRef>
          </c:yVal>
          <c:bubbleSize>
            <c:numRef>
              <c:f>Sheet1!$H$2:$H$8</c:f>
              <c:numCache>
                <c:formatCode>General</c:formatCode>
                <c:ptCount val="4"/>
                <c:pt idx="3">
                  <c:v>20.0</c:v>
                </c:pt>
              </c:numCache>
            </c:numRef>
          </c:bubbleSize>
          <c:bubble3D val="0"/>
        </c:ser>
        <c:ser>
          <c:idx val="1"/>
          <c:order val="3"/>
          <c:tx>
            <c:strRef>
              <c:f>Sheet1!$C$1</c:f>
              <c:strCache>
                <c:ptCount val="1"/>
                <c:pt idx="0">
                  <c:v>June</c:v>
                </c:pt>
              </c:strCache>
            </c:strRef>
          </c:tx>
          <c:spPr>
            <a:solidFill>
              <a:srgbClr val="34A5FF"/>
            </a:solidFill>
            <a:ln w="12700" cap="flat">
              <a:noFill/>
              <a:miter lim="400000"/>
            </a:ln>
            <a:effectLst/>
          </c:spPr>
          <c:invertIfNegative val="0"/>
          <c:dLbls>
            <c:numFmt formatCode="#,##0" sourceLinked="0"/>
            <c:spPr>
              <a:noFill/>
              <a:ln>
                <a:noFill/>
              </a:ln>
              <a:effectLst/>
            </c:spPr>
            <c:txPr>
              <a:bodyPr/>
              <a:lstStyle/>
              <a:p>
                <a:pPr>
                  <a:defRPr sz="6000" b="1" i="0" u="none" strike="noStrike">
                    <a:solidFill>
                      <a:srgbClr val="FFF20A"/>
                    </a:solidFill>
                    <a:latin typeface="TeX Gyre Adventor"/>
                  </a:defRPr>
                </a:pPr>
                <a:endParaRPr lang="en-US"/>
              </a:p>
            </c:tx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Sheet1!$B$2:$B$8</c:f>
              <c:numCache>
                <c:formatCode>General</c:formatCode>
                <c:ptCount val="7"/>
                <c:pt idx="0">
                  <c:v>0.0</c:v>
                </c:pt>
                <c:pt idx="1">
                  <c:v>1.0</c:v>
                </c:pt>
                <c:pt idx="2">
                  <c:v>1.0</c:v>
                </c:pt>
                <c:pt idx="3">
                  <c:v>1.0</c:v>
                </c:pt>
                <c:pt idx="4">
                  <c:v>1.0</c:v>
                </c:pt>
                <c:pt idx="5">
                  <c:v>1.0</c:v>
                </c:pt>
                <c:pt idx="6">
                  <c:v>2.0</c:v>
                </c:pt>
              </c:numCache>
            </c:numRef>
          </c:xVal>
          <c:yVal>
            <c:numRef>
              <c:f>Sheet1!$E$2:$E$8</c:f>
              <c:numCache>
                <c:formatCode>General</c:formatCode>
                <c:ptCount val="7"/>
                <c:pt idx="0">
                  <c:v>0.0</c:v>
                </c:pt>
                <c:pt idx="1">
                  <c:v>0.0</c:v>
                </c:pt>
                <c:pt idx="2">
                  <c:v>15.0</c:v>
                </c:pt>
                <c:pt idx="3">
                  <c:v>30.0</c:v>
                </c:pt>
                <c:pt idx="4">
                  <c:v>50.0</c:v>
                </c:pt>
                <c:pt idx="5">
                  <c:v>80.0</c:v>
                </c:pt>
                <c:pt idx="6">
                  <c:v>40.0</c:v>
                </c:pt>
              </c:numCache>
            </c:numRef>
          </c:yVal>
          <c:bubbleSize>
            <c:numRef>
              <c:f>Sheet1!$F$2:$F$8</c:f>
              <c:numCache>
                <c:formatCode>General</c:formatCode>
                <c:ptCount val="3"/>
                <c:pt idx="2">
                  <c:v>15.0</c:v>
                </c:pt>
              </c:numCache>
            </c:numRef>
          </c:bubbleSize>
          <c:bubble3D val="0"/>
        </c:ser>
        <c:ser>
          <c:idx val="0"/>
          <c:order val="4"/>
          <c:tx>
            <c:strRef>
              <c:f>Sheet1!$B$1</c:f>
              <c:strCache>
                <c:ptCount val="1"/>
                <c:pt idx="0">
                  <c:v>April</c:v>
                </c:pt>
              </c:strCache>
            </c:strRef>
          </c:tx>
          <c:spPr>
            <a:solidFill>
              <a:srgbClr val="34A5FF"/>
            </a:solidFill>
            <a:ln w="12700" cap="flat">
              <a:noFill/>
              <a:miter lim="400000"/>
            </a:ln>
            <a:effectLst/>
          </c:spPr>
          <c:invertIfNegative val="0"/>
          <c:dLbls>
            <c:numFmt formatCode="#,##0" sourceLinked="0"/>
            <c:spPr>
              <a:noFill/>
              <a:ln>
                <a:noFill/>
              </a:ln>
              <a:effectLst/>
            </c:spPr>
            <c:txPr>
              <a:bodyPr/>
              <a:lstStyle/>
              <a:p>
                <a:pPr>
                  <a:defRPr sz="6000" b="1" i="0" u="none" strike="noStrike">
                    <a:solidFill>
                      <a:srgbClr val="FFF20A"/>
                    </a:solidFill>
                    <a:latin typeface="TeX Gyre Adventor"/>
                  </a:defRPr>
                </a:pPr>
                <a:endParaRPr lang="en-US"/>
              </a:p>
            </c:tx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Sheet1!$B$2:$B$8</c:f>
              <c:numCache>
                <c:formatCode>General</c:formatCode>
                <c:ptCount val="7"/>
                <c:pt idx="0">
                  <c:v>0.0</c:v>
                </c:pt>
                <c:pt idx="1">
                  <c:v>1.0</c:v>
                </c:pt>
                <c:pt idx="2">
                  <c:v>1.0</c:v>
                </c:pt>
                <c:pt idx="3">
                  <c:v>1.0</c:v>
                </c:pt>
                <c:pt idx="4">
                  <c:v>1.0</c:v>
                </c:pt>
                <c:pt idx="5">
                  <c:v>1.0</c:v>
                </c:pt>
                <c:pt idx="6">
                  <c:v>2.0</c:v>
                </c:pt>
              </c:numCache>
            </c:numRef>
          </c:xVal>
          <c:yVal>
            <c:numRef>
              <c:f>Sheet1!$C$2:$C$8</c:f>
              <c:numCache>
                <c:formatCode>General</c:formatCode>
                <c:ptCount val="7"/>
                <c:pt idx="0">
                  <c:v>0.0</c:v>
                </c:pt>
                <c:pt idx="1">
                  <c:v>0.0</c:v>
                </c:pt>
                <c:pt idx="2">
                  <c:v>15.0</c:v>
                </c:pt>
                <c:pt idx="3">
                  <c:v>30.0</c:v>
                </c:pt>
                <c:pt idx="4">
                  <c:v>50.0</c:v>
                </c:pt>
                <c:pt idx="5">
                  <c:v>80.0</c:v>
                </c:pt>
                <c:pt idx="6">
                  <c:v>40.0</c:v>
                </c:pt>
              </c:numCache>
            </c:numRef>
          </c:yVal>
          <c:bubbleSize>
            <c:numRef>
              <c:f>Sheet1!$D$2:$D$8</c:f>
              <c:numCache>
                <c:formatCode>General</c:formatCode>
                <c:ptCount val="2"/>
                <c:pt idx="1">
                  <c:v>10.0</c:v>
                </c:pt>
              </c:numCache>
            </c:numRef>
          </c:bubbleSize>
          <c:bubble3D val="0"/>
        </c:ser>
        <c:dLbls>
          <c:showLegendKey val="0"/>
          <c:showVal val="0"/>
          <c:showCatName val="0"/>
          <c:showSerName val="0"/>
          <c:showPercent val="0"/>
          <c:showBubbleSize val="0"/>
        </c:dLbls>
        <c:bubbleScale val="100"/>
        <c:showNegBubbles val="0"/>
        <c:axId val="-2092256176"/>
        <c:axId val="-2082841328"/>
      </c:bubbleChart>
      <c:valAx>
        <c:axId val="-2092256176"/>
        <c:scaling>
          <c:orientation val="minMax"/>
        </c:scaling>
        <c:delete val="0"/>
        <c:axPos val="b"/>
        <c:numFmt formatCode="General" sourceLinked="0"/>
        <c:majorTickMark val="none"/>
        <c:minorTickMark val="none"/>
        <c:tickLblPos val="none"/>
        <c:spPr>
          <a:ln w="38100" cap="flat">
            <a:noFill/>
            <a:prstDash val="solid"/>
            <a:miter lim="400000"/>
          </a:ln>
        </c:spPr>
        <c:txPr>
          <a:bodyPr rot="0"/>
          <a:lstStyle/>
          <a:p>
            <a:pPr>
              <a:defRPr sz="5200" b="0" i="0" u="none" strike="noStrike">
                <a:solidFill>
                  <a:srgbClr val="838787"/>
                </a:solidFill>
                <a:latin typeface="DIN Condensed"/>
              </a:defRPr>
            </a:pPr>
            <a:endParaRPr lang="en-US"/>
          </a:p>
        </c:txPr>
        <c:crossAx val="-2082841328"/>
        <c:crosses val="autoZero"/>
        <c:crossBetween val="between"/>
        <c:majorUnit val="0.5"/>
        <c:minorUnit val="0.25"/>
      </c:valAx>
      <c:valAx>
        <c:axId val="-2082841328"/>
        <c:scaling>
          <c:orientation val="minMax"/>
        </c:scaling>
        <c:delete val="0"/>
        <c:axPos val="l"/>
        <c:numFmt formatCode="General" sourceLinked="0"/>
        <c:majorTickMark val="none"/>
        <c:minorTickMark val="none"/>
        <c:tickLblPos val="none"/>
        <c:spPr>
          <a:ln w="38100" cap="flat">
            <a:noFill/>
            <a:prstDash val="solid"/>
            <a:miter lim="400000"/>
          </a:ln>
        </c:spPr>
        <c:txPr>
          <a:bodyPr rot="0"/>
          <a:lstStyle/>
          <a:p>
            <a:pPr>
              <a:defRPr sz="5200" b="0" i="0" u="none" strike="noStrike">
                <a:solidFill>
                  <a:srgbClr val="838787"/>
                </a:solidFill>
                <a:latin typeface="DIN Condensed"/>
              </a:defRPr>
            </a:pPr>
            <a:endParaRPr lang="en-US"/>
          </a:p>
        </c:txPr>
        <c:crossAx val="-2092256176"/>
        <c:crosses val="autoZero"/>
        <c:crossBetween val="between"/>
        <c:majorUnit val="20.0"/>
        <c:minorUnit val="1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544556"/>
          <c:y val="0.106299"/>
          <c:w val="0.891089"/>
          <c:h val="0.774902"/>
        </c:manualLayout>
      </c:layout>
      <c:bubbleChart>
        <c:varyColors val="0"/>
        <c:ser>
          <c:idx val="4"/>
          <c:order val="0"/>
          <c:tx>
            <c:strRef>
              <c:f>Sheet1!$F$1</c:f>
              <c:strCache>
                <c:ptCount val="1"/>
                <c:pt idx="0">
                  <c:v>Untitled 6</c:v>
                </c:pt>
              </c:strCache>
            </c:strRef>
          </c:tx>
          <c:spPr>
            <a:solidFill>
              <a:srgbClr val="34A5FF"/>
            </a:solidFill>
            <a:ln w="12700" cap="flat">
              <a:noFill/>
              <a:miter lim="400000"/>
            </a:ln>
            <a:effectLst/>
          </c:spPr>
          <c:invertIfNegative val="0"/>
          <c:xVal>
            <c:numRef>
              <c:f>Sheet1!$B$2:$B$8</c:f>
              <c:numCache>
                <c:formatCode>General</c:formatCode>
                <c:ptCount val="7"/>
                <c:pt idx="0">
                  <c:v>0.0</c:v>
                </c:pt>
                <c:pt idx="1">
                  <c:v>1.0</c:v>
                </c:pt>
                <c:pt idx="2">
                  <c:v>1.0</c:v>
                </c:pt>
                <c:pt idx="3">
                  <c:v>1.0</c:v>
                </c:pt>
                <c:pt idx="4">
                  <c:v>1.0</c:v>
                </c:pt>
                <c:pt idx="5">
                  <c:v>1.0</c:v>
                </c:pt>
                <c:pt idx="6">
                  <c:v>2.0</c:v>
                </c:pt>
              </c:numCache>
            </c:numRef>
          </c:xVal>
          <c:yVal>
            <c:numRef>
              <c:f>Sheet1!$K$2:$K$8</c:f>
              <c:numCache>
                <c:formatCode>General</c:formatCode>
                <c:ptCount val="7"/>
                <c:pt idx="0">
                  <c:v>0.0</c:v>
                </c:pt>
                <c:pt idx="1">
                  <c:v>0.0</c:v>
                </c:pt>
                <c:pt idx="2">
                  <c:v>15.0</c:v>
                </c:pt>
                <c:pt idx="3">
                  <c:v>30.0</c:v>
                </c:pt>
                <c:pt idx="4">
                  <c:v>50.0</c:v>
                </c:pt>
                <c:pt idx="5">
                  <c:v>80.0</c:v>
                </c:pt>
                <c:pt idx="6">
                  <c:v>40.0</c:v>
                </c:pt>
              </c:numCache>
            </c:numRef>
          </c:yVal>
          <c:bubbleSize>
            <c:numRef>
              <c:f>Sheet1!$L$2:$L$8</c:f>
              <c:numCache>
                <c:formatCode>General</c:formatCode>
                <c:ptCount val="6"/>
                <c:pt idx="5">
                  <c:v>80.0</c:v>
                </c:pt>
              </c:numCache>
            </c:numRef>
          </c:bubbleSize>
          <c:bubble3D val="0"/>
        </c:ser>
        <c:ser>
          <c:idx val="3"/>
          <c:order val="1"/>
          <c:tx>
            <c:strRef>
              <c:f>Sheet1!$E$1</c:f>
              <c:strCache>
                <c:ptCount val="1"/>
                <c:pt idx="0">
                  <c:v>Untitled 4</c:v>
                </c:pt>
              </c:strCache>
            </c:strRef>
          </c:tx>
          <c:spPr>
            <a:solidFill>
              <a:srgbClr val="99D1FF"/>
            </a:solidFill>
            <a:ln w="12700" cap="flat">
              <a:noFill/>
              <a:miter lim="400000"/>
            </a:ln>
            <a:effectLst/>
          </c:spPr>
          <c:invertIfNegative val="0"/>
          <c:xVal>
            <c:numRef>
              <c:f>Sheet1!$B$2:$B$8</c:f>
              <c:numCache>
                <c:formatCode>General</c:formatCode>
                <c:ptCount val="7"/>
                <c:pt idx="0">
                  <c:v>0.0</c:v>
                </c:pt>
                <c:pt idx="1">
                  <c:v>1.0</c:v>
                </c:pt>
                <c:pt idx="2">
                  <c:v>1.0</c:v>
                </c:pt>
                <c:pt idx="3">
                  <c:v>1.0</c:v>
                </c:pt>
                <c:pt idx="4">
                  <c:v>1.0</c:v>
                </c:pt>
                <c:pt idx="5">
                  <c:v>1.0</c:v>
                </c:pt>
                <c:pt idx="6">
                  <c:v>2.0</c:v>
                </c:pt>
              </c:numCache>
            </c:numRef>
          </c:xVal>
          <c:yVal>
            <c:numRef>
              <c:f>Sheet1!$I$2:$I$8</c:f>
              <c:numCache>
                <c:formatCode>General</c:formatCode>
                <c:ptCount val="7"/>
                <c:pt idx="0">
                  <c:v>0.0</c:v>
                </c:pt>
                <c:pt idx="1">
                  <c:v>0.0</c:v>
                </c:pt>
                <c:pt idx="2">
                  <c:v>15.0</c:v>
                </c:pt>
                <c:pt idx="3">
                  <c:v>30.0</c:v>
                </c:pt>
                <c:pt idx="4">
                  <c:v>50.0</c:v>
                </c:pt>
                <c:pt idx="5">
                  <c:v>80.0</c:v>
                </c:pt>
                <c:pt idx="6">
                  <c:v>40.0</c:v>
                </c:pt>
              </c:numCache>
            </c:numRef>
          </c:yVal>
          <c:bubbleSize>
            <c:numRef>
              <c:f>Sheet1!$J$2:$J$8</c:f>
              <c:numCache>
                <c:formatCode>General</c:formatCode>
                <c:ptCount val="5"/>
                <c:pt idx="4">
                  <c:v>40.0</c:v>
                </c:pt>
              </c:numCache>
            </c:numRef>
          </c:bubbleSize>
          <c:bubble3D val="0"/>
        </c:ser>
        <c:ser>
          <c:idx val="2"/>
          <c:order val="2"/>
          <c:tx>
            <c:strRef>
              <c:f>Sheet1!$D$1</c:f>
              <c:strCache>
                <c:ptCount val="1"/>
                <c:pt idx="0">
                  <c:v>Untitled 2</c:v>
                </c:pt>
              </c:strCache>
            </c:strRef>
          </c:tx>
          <c:spPr>
            <a:solidFill>
              <a:srgbClr val="CCE8FF"/>
            </a:solidFill>
            <a:ln w="12700" cap="flat">
              <a:noFill/>
              <a:miter lim="400000"/>
            </a:ln>
            <a:effectLst/>
          </c:spPr>
          <c:invertIfNegative val="0"/>
          <c:xVal>
            <c:numRef>
              <c:f>Sheet1!$B$2:$B$8</c:f>
              <c:numCache>
                <c:formatCode>General</c:formatCode>
                <c:ptCount val="7"/>
                <c:pt idx="0">
                  <c:v>0.0</c:v>
                </c:pt>
                <c:pt idx="1">
                  <c:v>1.0</c:v>
                </c:pt>
                <c:pt idx="2">
                  <c:v>1.0</c:v>
                </c:pt>
                <c:pt idx="3">
                  <c:v>1.0</c:v>
                </c:pt>
                <c:pt idx="4">
                  <c:v>1.0</c:v>
                </c:pt>
                <c:pt idx="5">
                  <c:v>1.0</c:v>
                </c:pt>
                <c:pt idx="6">
                  <c:v>2.0</c:v>
                </c:pt>
              </c:numCache>
            </c:numRef>
          </c:xVal>
          <c:yVal>
            <c:numRef>
              <c:f>Sheet1!$G$2:$G$8</c:f>
              <c:numCache>
                <c:formatCode>General</c:formatCode>
                <c:ptCount val="7"/>
                <c:pt idx="0">
                  <c:v>0.0</c:v>
                </c:pt>
                <c:pt idx="1">
                  <c:v>0.0</c:v>
                </c:pt>
                <c:pt idx="2">
                  <c:v>15.0</c:v>
                </c:pt>
                <c:pt idx="3">
                  <c:v>30.0</c:v>
                </c:pt>
                <c:pt idx="4">
                  <c:v>50.0</c:v>
                </c:pt>
                <c:pt idx="5">
                  <c:v>80.0</c:v>
                </c:pt>
                <c:pt idx="6">
                  <c:v>40.0</c:v>
                </c:pt>
              </c:numCache>
            </c:numRef>
          </c:yVal>
          <c:bubbleSize>
            <c:numRef>
              <c:f>Sheet1!$H$2:$H$8</c:f>
              <c:numCache>
                <c:formatCode>General</c:formatCode>
                <c:ptCount val="4"/>
                <c:pt idx="3">
                  <c:v>20.0</c:v>
                </c:pt>
              </c:numCache>
            </c:numRef>
          </c:bubbleSize>
          <c:bubble3D val="0"/>
        </c:ser>
        <c:ser>
          <c:idx val="1"/>
          <c:order val="3"/>
          <c:tx>
            <c:strRef>
              <c:f>Sheet1!$C$1</c:f>
              <c:strCache>
                <c:ptCount val="1"/>
                <c:pt idx="0">
                  <c:v>June</c:v>
                </c:pt>
              </c:strCache>
            </c:strRef>
          </c:tx>
          <c:spPr>
            <a:solidFill>
              <a:srgbClr val="D9EEFF"/>
            </a:solidFill>
            <a:ln w="12700" cap="flat">
              <a:noFill/>
              <a:miter lim="400000"/>
            </a:ln>
            <a:effectLst/>
          </c:spPr>
          <c:invertIfNegative val="0"/>
          <c:xVal>
            <c:numRef>
              <c:f>Sheet1!$B$2:$B$8</c:f>
              <c:numCache>
                <c:formatCode>General</c:formatCode>
                <c:ptCount val="7"/>
                <c:pt idx="0">
                  <c:v>0.0</c:v>
                </c:pt>
                <c:pt idx="1">
                  <c:v>1.0</c:v>
                </c:pt>
                <c:pt idx="2">
                  <c:v>1.0</c:v>
                </c:pt>
                <c:pt idx="3">
                  <c:v>1.0</c:v>
                </c:pt>
                <c:pt idx="4">
                  <c:v>1.0</c:v>
                </c:pt>
                <c:pt idx="5">
                  <c:v>1.0</c:v>
                </c:pt>
                <c:pt idx="6">
                  <c:v>2.0</c:v>
                </c:pt>
              </c:numCache>
            </c:numRef>
          </c:xVal>
          <c:yVal>
            <c:numRef>
              <c:f>Sheet1!$E$2:$E$8</c:f>
              <c:numCache>
                <c:formatCode>General</c:formatCode>
                <c:ptCount val="7"/>
                <c:pt idx="0">
                  <c:v>0.0</c:v>
                </c:pt>
                <c:pt idx="1">
                  <c:v>0.0</c:v>
                </c:pt>
                <c:pt idx="2">
                  <c:v>15.0</c:v>
                </c:pt>
                <c:pt idx="3">
                  <c:v>30.0</c:v>
                </c:pt>
                <c:pt idx="4">
                  <c:v>50.0</c:v>
                </c:pt>
                <c:pt idx="5">
                  <c:v>80.0</c:v>
                </c:pt>
                <c:pt idx="6">
                  <c:v>40.0</c:v>
                </c:pt>
              </c:numCache>
            </c:numRef>
          </c:yVal>
          <c:bubbleSize>
            <c:numRef>
              <c:f>Sheet1!$F$2:$F$8</c:f>
              <c:numCache>
                <c:formatCode>General</c:formatCode>
                <c:ptCount val="3"/>
                <c:pt idx="2">
                  <c:v>15.0</c:v>
                </c:pt>
              </c:numCache>
            </c:numRef>
          </c:bubbleSize>
          <c:bubble3D val="0"/>
        </c:ser>
        <c:ser>
          <c:idx val="0"/>
          <c:order val="4"/>
          <c:tx>
            <c:strRef>
              <c:f>Sheet1!$B$1</c:f>
              <c:strCache>
                <c:ptCount val="1"/>
                <c:pt idx="0">
                  <c:v>April</c:v>
                </c:pt>
              </c:strCache>
            </c:strRef>
          </c:tx>
          <c:spPr>
            <a:solidFill>
              <a:srgbClr val="E6F4FF"/>
            </a:solidFill>
            <a:ln w="12700" cap="flat">
              <a:noFill/>
              <a:miter lim="400000"/>
            </a:ln>
            <a:effectLst/>
          </c:spPr>
          <c:invertIfNegative val="0"/>
          <c:xVal>
            <c:numRef>
              <c:f>Sheet1!$B$2:$B$8</c:f>
              <c:numCache>
                <c:formatCode>General</c:formatCode>
                <c:ptCount val="7"/>
                <c:pt idx="0">
                  <c:v>0.0</c:v>
                </c:pt>
                <c:pt idx="1">
                  <c:v>1.0</c:v>
                </c:pt>
                <c:pt idx="2">
                  <c:v>1.0</c:v>
                </c:pt>
                <c:pt idx="3">
                  <c:v>1.0</c:v>
                </c:pt>
                <c:pt idx="4">
                  <c:v>1.0</c:v>
                </c:pt>
                <c:pt idx="5">
                  <c:v>1.0</c:v>
                </c:pt>
                <c:pt idx="6">
                  <c:v>2.0</c:v>
                </c:pt>
              </c:numCache>
            </c:numRef>
          </c:xVal>
          <c:yVal>
            <c:numRef>
              <c:f>Sheet1!$C$2:$C$8</c:f>
              <c:numCache>
                <c:formatCode>General</c:formatCode>
                <c:ptCount val="7"/>
                <c:pt idx="0">
                  <c:v>0.0</c:v>
                </c:pt>
                <c:pt idx="1">
                  <c:v>0.0</c:v>
                </c:pt>
                <c:pt idx="2">
                  <c:v>15.0</c:v>
                </c:pt>
                <c:pt idx="3">
                  <c:v>30.0</c:v>
                </c:pt>
                <c:pt idx="4">
                  <c:v>50.0</c:v>
                </c:pt>
                <c:pt idx="5">
                  <c:v>80.0</c:v>
                </c:pt>
                <c:pt idx="6">
                  <c:v>40.0</c:v>
                </c:pt>
              </c:numCache>
            </c:numRef>
          </c:yVal>
          <c:bubbleSize>
            <c:numRef>
              <c:f>Sheet1!$D$2:$D$8</c:f>
              <c:numCache>
                <c:formatCode>General</c:formatCode>
                <c:ptCount val="2"/>
                <c:pt idx="1">
                  <c:v>10.0</c:v>
                </c:pt>
              </c:numCache>
            </c:numRef>
          </c:bubbleSize>
          <c:bubble3D val="0"/>
        </c:ser>
        <c:dLbls>
          <c:showLegendKey val="0"/>
          <c:showVal val="0"/>
          <c:showCatName val="0"/>
          <c:showSerName val="0"/>
          <c:showPercent val="0"/>
          <c:showBubbleSize val="0"/>
        </c:dLbls>
        <c:bubbleScale val="100"/>
        <c:showNegBubbles val="0"/>
        <c:axId val="-2092453248"/>
        <c:axId val="-2092247024"/>
      </c:bubbleChart>
      <c:valAx>
        <c:axId val="-2092453248"/>
        <c:scaling>
          <c:orientation val="minMax"/>
        </c:scaling>
        <c:delete val="0"/>
        <c:axPos val="b"/>
        <c:numFmt formatCode="General" sourceLinked="0"/>
        <c:majorTickMark val="none"/>
        <c:minorTickMark val="none"/>
        <c:tickLblPos val="none"/>
        <c:spPr>
          <a:ln w="38100" cap="flat">
            <a:noFill/>
            <a:prstDash val="solid"/>
            <a:miter lim="400000"/>
          </a:ln>
        </c:spPr>
        <c:txPr>
          <a:bodyPr rot="0"/>
          <a:lstStyle/>
          <a:p>
            <a:pPr>
              <a:defRPr sz="5200" b="0" i="0" u="none" strike="noStrike">
                <a:solidFill>
                  <a:srgbClr val="838787"/>
                </a:solidFill>
                <a:latin typeface="DIN Condensed"/>
              </a:defRPr>
            </a:pPr>
            <a:endParaRPr lang="en-US"/>
          </a:p>
        </c:txPr>
        <c:crossAx val="-2092247024"/>
        <c:crosses val="autoZero"/>
        <c:crossBetween val="between"/>
        <c:majorUnit val="0.5"/>
        <c:minorUnit val="0.25"/>
      </c:valAx>
      <c:valAx>
        <c:axId val="-2092247024"/>
        <c:scaling>
          <c:orientation val="minMax"/>
        </c:scaling>
        <c:delete val="0"/>
        <c:axPos val="l"/>
        <c:numFmt formatCode="General" sourceLinked="0"/>
        <c:majorTickMark val="none"/>
        <c:minorTickMark val="none"/>
        <c:tickLblPos val="none"/>
        <c:spPr>
          <a:ln w="38100" cap="flat">
            <a:noFill/>
            <a:prstDash val="solid"/>
            <a:miter lim="400000"/>
          </a:ln>
        </c:spPr>
        <c:txPr>
          <a:bodyPr rot="0"/>
          <a:lstStyle/>
          <a:p>
            <a:pPr>
              <a:defRPr sz="5200" b="0" i="0" u="none" strike="noStrike">
                <a:solidFill>
                  <a:srgbClr val="838787"/>
                </a:solidFill>
                <a:latin typeface="DIN Condensed"/>
              </a:defRPr>
            </a:pPr>
            <a:endParaRPr lang="en-US"/>
          </a:p>
        </c:txPr>
        <c:crossAx val="-2092453248"/>
        <c:crosses val="autoZero"/>
        <c:crossBetween val="between"/>
        <c:majorUnit val="20.0"/>
        <c:minorUnit val="1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544556"/>
          <c:y val="0.106299"/>
          <c:w val="0.891089"/>
          <c:h val="0.774902"/>
        </c:manualLayout>
      </c:layout>
      <c:bubbleChart>
        <c:varyColors val="0"/>
        <c:ser>
          <c:idx val="0"/>
          <c:order val="0"/>
          <c:tx>
            <c:strRef>
              <c:f>Sheet1!$B$1</c:f>
              <c:strCache>
                <c:ptCount val="1"/>
                <c:pt idx="0">
                  <c:v>May</c:v>
                </c:pt>
              </c:strCache>
            </c:strRef>
          </c:tx>
          <c:spPr>
            <a:solidFill>
              <a:srgbClr val="34A5FF"/>
            </a:solidFill>
            <a:ln w="12700" cap="flat">
              <a:noFill/>
              <a:miter lim="400000"/>
            </a:ln>
            <a:effectLst/>
          </c:spPr>
          <c:invertIfNegative val="0"/>
          <c:xVal>
            <c:numRef>
              <c:f>Sheet1!$B$2:$B$8</c:f>
              <c:numCache>
                <c:formatCode>General</c:formatCode>
                <c:ptCount val="7"/>
                <c:pt idx="0">
                  <c:v>0.0</c:v>
                </c:pt>
                <c:pt idx="1">
                  <c:v>1.0</c:v>
                </c:pt>
                <c:pt idx="2">
                  <c:v>1.0</c:v>
                </c:pt>
                <c:pt idx="3">
                  <c:v>1.0</c:v>
                </c:pt>
                <c:pt idx="4">
                  <c:v>1.0</c:v>
                </c:pt>
                <c:pt idx="5">
                  <c:v>1.0</c:v>
                </c:pt>
                <c:pt idx="6">
                  <c:v>2.0</c:v>
                </c:pt>
              </c:numCache>
            </c:numRef>
          </c:xVal>
          <c:yVal>
            <c:numRef>
              <c:f>Sheet1!$C$2:$C$8</c:f>
              <c:numCache>
                <c:formatCode>General</c:formatCode>
                <c:ptCount val="7"/>
                <c:pt idx="0">
                  <c:v>0.0</c:v>
                </c:pt>
                <c:pt idx="1">
                  <c:v>0.0</c:v>
                </c:pt>
                <c:pt idx="2">
                  <c:v>15.0</c:v>
                </c:pt>
                <c:pt idx="3">
                  <c:v>30.0</c:v>
                </c:pt>
                <c:pt idx="4">
                  <c:v>50.0</c:v>
                </c:pt>
                <c:pt idx="5">
                  <c:v>80.0</c:v>
                </c:pt>
                <c:pt idx="6">
                  <c:v>40.0</c:v>
                </c:pt>
              </c:numCache>
            </c:numRef>
          </c:yVal>
          <c:bubbleSize>
            <c:numRef>
              <c:f>Sheet1!$D$2:$D$8</c:f>
              <c:numCache>
                <c:formatCode>General</c:formatCode>
                <c:ptCount val="7"/>
                <c:pt idx="0">
                  <c:v>0.0</c:v>
                </c:pt>
                <c:pt idx="1">
                  <c:v>10.0</c:v>
                </c:pt>
                <c:pt idx="2">
                  <c:v>15.0</c:v>
                </c:pt>
                <c:pt idx="3">
                  <c:v>20.0</c:v>
                </c:pt>
                <c:pt idx="4">
                  <c:v>40.0</c:v>
                </c:pt>
                <c:pt idx="5">
                  <c:v>80.0</c:v>
                </c:pt>
                <c:pt idx="6">
                  <c:v>0.0</c:v>
                </c:pt>
              </c:numCache>
            </c:numRef>
          </c:bubbleSize>
          <c:bubble3D val="0"/>
        </c:ser>
        <c:dLbls>
          <c:showLegendKey val="0"/>
          <c:showVal val="0"/>
          <c:showCatName val="0"/>
          <c:showSerName val="0"/>
          <c:showPercent val="0"/>
          <c:showBubbleSize val="0"/>
        </c:dLbls>
        <c:bubbleScale val="100"/>
        <c:showNegBubbles val="0"/>
        <c:axId val="-2092808736"/>
        <c:axId val="-2092807664"/>
      </c:bubbleChart>
      <c:valAx>
        <c:axId val="-2092808736"/>
        <c:scaling>
          <c:orientation val="minMax"/>
        </c:scaling>
        <c:delete val="0"/>
        <c:axPos val="b"/>
        <c:numFmt formatCode="General" sourceLinked="0"/>
        <c:majorTickMark val="none"/>
        <c:minorTickMark val="none"/>
        <c:tickLblPos val="none"/>
        <c:spPr>
          <a:ln w="38100" cap="flat">
            <a:noFill/>
            <a:prstDash val="solid"/>
            <a:miter lim="400000"/>
          </a:ln>
        </c:spPr>
        <c:txPr>
          <a:bodyPr rot="0"/>
          <a:lstStyle/>
          <a:p>
            <a:pPr>
              <a:defRPr sz="5200" b="0" i="0" u="none" strike="noStrike">
                <a:solidFill>
                  <a:srgbClr val="838787"/>
                </a:solidFill>
                <a:latin typeface="DIN Condensed"/>
              </a:defRPr>
            </a:pPr>
            <a:endParaRPr lang="en-US"/>
          </a:p>
        </c:txPr>
        <c:crossAx val="-2092807664"/>
        <c:crosses val="autoZero"/>
        <c:crossBetween val="between"/>
        <c:majorUnit val="0.5"/>
        <c:minorUnit val="0.25"/>
      </c:valAx>
      <c:valAx>
        <c:axId val="-2092807664"/>
        <c:scaling>
          <c:orientation val="minMax"/>
        </c:scaling>
        <c:delete val="0"/>
        <c:axPos val="l"/>
        <c:numFmt formatCode="General" sourceLinked="0"/>
        <c:majorTickMark val="none"/>
        <c:minorTickMark val="none"/>
        <c:tickLblPos val="none"/>
        <c:spPr>
          <a:ln w="38100" cap="flat">
            <a:noFill/>
            <a:prstDash val="solid"/>
            <a:miter lim="400000"/>
          </a:ln>
        </c:spPr>
        <c:txPr>
          <a:bodyPr rot="0"/>
          <a:lstStyle/>
          <a:p>
            <a:pPr>
              <a:defRPr sz="5200" b="0" i="0" u="none" strike="noStrike">
                <a:solidFill>
                  <a:srgbClr val="838787"/>
                </a:solidFill>
                <a:latin typeface="DIN Condensed"/>
              </a:defRPr>
            </a:pPr>
            <a:endParaRPr lang="en-US"/>
          </a:p>
        </c:txPr>
        <c:crossAx val="-2092808736"/>
        <c:crosses val="autoZero"/>
        <c:crossBetween val="between"/>
        <c:majorUnit val="20.0"/>
        <c:minorUnit val="1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9530532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www.ams.org/notices/200202/fea-tukey.pdf"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www.stata.com/meeting/australia15/abstracts/materials/oceania15_rosier.pdf"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ww.sjsu.edu/faculty/gerstman/StatPrimer/anscombe1973.pdf"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homes.cs.washington.edu/~jheer/talks/Heer-EffectiveDataVisualization.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What is the overarching purpose for the talk?</a:t>
            </a:r>
          </a:p>
          <a:p>
            <a:endParaRPr/>
          </a:p>
          <a:p>
            <a:r>
              <a:t>As quoted in </a:t>
            </a:r>
          </a:p>
          <a:p>
            <a:endParaRPr/>
          </a:p>
          <a:p>
            <a:r>
              <a:t>Brillinger, D. R. (2002).  John Wilder Tukey (1915-2000).  </a:t>
            </a:r>
            <a:r>
              <a:rPr i="1"/>
              <a:t>Notices of the American Mathematical Society, 49(2)</a:t>
            </a:r>
            <a:r>
              <a:t>, pp. 193-201.  Retrieved on 06may2016; Retrieved from: </a:t>
            </a:r>
            <a:r>
              <a:rPr u="sng">
                <a:solidFill>
                  <a:schemeClr val="accent1"/>
                </a:solidFill>
                <a:hlinkClick r:id="rId3"/>
              </a:rPr>
              <a:t>http://www.ams.org/notices/200202/fea-tukey.pdf</a:t>
            </a:r>
            <a:r>
              <a:t>.  </a:t>
            </a:r>
          </a:p>
          <a:p>
            <a:endParaRPr/>
          </a:p>
          <a:p>
            <a:r>
              <a:t>Quote from p. 198.</a:t>
            </a:r>
          </a:p>
          <a:p>
            <a:endParaRPr/>
          </a:p>
          <a:p>
            <a:r>
              <a:t>In short, Tukey = awesome stats/visualization ninjitsu.</a:t>
            </a:r>
          </a:p>
        </p:txBody>
      </p:sp>
    </p:spTree>
    <p:extLst>
      <p:ext uri="{BB962C8B-B14F-4D97-AF65-F5344CB8AC3E}">
        <p14:creationId xmlns:p14="http://schemas.microsoft.com/office/powerpoint/2010/main" val="949947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t>McDonald's main points related to scaling are:</a:t>
            </a:r>
          </a:p>
          <a:p>
            <a:endParaRPr/>
          </a:p>
          <a:p>
            <a:r>
              <a:t>(a) Measurement is the assignment of numbers to quantifiable attributes according to a rule</a:t>
            </a:r>
          </a:p>
          <a:p>
            <a:r>
              <a:t>(b) The rule can be arbitrary, allowing more than one assignment</a:t>
            </a:r>
          </a:p>
          <a:p>
            <a:r>
              <a:t>(c) Distinct assignments can be non-linearly related</a:t>
            </a:r>
          </a:p>
          <a:p>
            <a:endParaRPr/>
          </a:p>
          <a:p>
            <a:r>
              <a:t>This can be distilled further to say that measurement scales are the rules we use to map measurement onto numeric values that have defined mathematical properties.  Given a known measurement scale, we can define whether or not certain mathematic/algebraic algorithms are valid/appropriate. </a:t>
            </a:r>
          </a:p>
          <a:p>
            <a:endParaRPr/>
          </a:p>
          <a:p>
            <a:r>
              <a:t>For example, in Likert-type response sets the measure is ordinal.  In other words, each response choice indicates a greater degree of agreement with a statement, but there are no constraints on the difference between the level of agreement.  Typically, the distance between agreement and strong agreement would be smaller than the distance between disagreement and agreement.  If the distance between the integers is not constant, decimal values (e.g., a property of a ratio of the proportional distance between integers) don't have an actual meaning.  While this occurs constantly, it would be more appropriate to use the modal value to identify central tendencies in nominal and ordinal scale measures.   </a:t>
            </a:r>
          </a:p>
          <a:p>
            <a:endParaRPr/>
          </a:p>
          <a:p>
            <a:r>
              <a:t>Although it is "technically" possible to estimate percentiles with an ordinal scale, there typically won't be sufficient variance in the values to have meaning.  If there are sufficient enough values (e.g., 100 ordinal values in the scale) the variance in the distance between the integers becomes less problematic and we could treat it as intervallic.</a:t>
            </a:r>
          </a:p>
          <a:p>
            <a:endParaRPr/>
          </a:p>
          <a:p>
            <a:r>
              <a:t>Table adopted from:</a:t>
            </a:r>
          </a:p>
          <a:p>
            <a:r>
              <a:t>Rosier, M. (2015).  A practical introduction to Item Response Theory (IRT) using Stata 14.  Retrieved on 06may2016, Retrieved from: </a:t>
            </a:r>
            <a:r>
              <a:rPr u="sng">
                <a:solidFill>
                  <a:schemeClr val="accent1"/>
                </a:solidFill>
                <a:hlinkClick r:id="rId3"/>
              </a:rPr>
              <a:t>http://www.stata.com/meeting/australia15/abstracts/materials/oceania15_rosier.pdf</a:t>
            </a:r>
          </a:p>
        </p:txBody>
      </p:sp>
    </p:spTree>
    <p:extLst>
      <p:ext uri="{BB962C8B-B14F-4D97-AF65-F5344CB8AC3E}">
        <p14:creationId xmlns:p14="http://schemas.microsoft.com/office/powerpoint/2010/main" val="1567184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xfrm>
            <a:off x="381000" y="685800"/>
            <a:ext cx="6096000" cy="3429000"/>
          </a:xfrm>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r>
              <a:t>The data may be made up, but we've all witnessed these types of graphs that use nominal scale glyphs/marks to display data that are better displayed with glyphs/marks that are derived from the same measurement scale.</a:t>
            </a:r>
          </a:p>
          <a:p>
            <a:endParaRPr/>
          </a:p>
          <a:p>
            <a:r>
              <a:t>What are some of the issues that you notice with this graph?  Anyone notice anything about the x-axis?  If the letter grades are purely rankings the x-axis would reinforce a store about rankings from best to worst, but if they are ordinal values along a scale (e.g., F &lt; D &lt; C &lt; B &lt; A) then the scaling choice is telling a story about failure (e.g., as the values increase along the x-axis we are talking about higher levels of failure, not success).  </a:t>
            </a:r>
          </a:p>
          <a:p>
            <a:endParaRPr/>
          </a:p>
          <a:p>
            <a:r>
              <a:t>The first step would probably be to encode things with some type of line graph to more clearly convey the message that we are viewing trends over time.  This means the dimension encoded in color would no longer be the year, but the letter grade.  </a:t>
            </a:r>
          </a:p>
          <a:p>
            <a:endParaRPr/>
          </a:p>
          <a:p>
            <a:r>
              <a:t>Now the colors follow the standard practice advocated by Heer and others, but on a dark background increasing the intensity of the color for the greatest quantities.  For example, the letter grades are ordinal and indicate some increasing amount of quality/performance) ends up making the lowest quantity values contrast with the background the most (e.g., because the line for grade A is &lt; luminescent than the line for grade F it ends up getting subdued a bit.  Although the variance of the colors would certainly be appropriate with a lighter background, I would suggest reversing the encoding when working with darker backgrounds.  Now, the greatest contrasting line encodes the highest level of quality/performance.  </a:t>
            </a:r>
          </a:p>
          <a:p>
            <a:endParaRPr/>
          </a:p>
          <a:p>
            <a:r>
              <a:t>In short this, like the pie graphs is related to maximizing the efficiency of the visual encoding of dimensionality.</a:t>
            </a:r>
          </a:p>
          <a:p>
            <a:endParaRPr/>
          </a:p>
          <a:p>
            <a:r>
              <a:t>There are certainly socio-cultural meanings attached to colors/palettes that can be used as well, but I would suggest using visual encodings/mappings that match the underlying measurement scale of the data.  In addition to preventing potential confusion, reinforcing the measurement scale of the data with visual mappings/encodings can also make it a bit easier to communicate some of the nuance to broader audiences.  </a:t>
            </a:r>
          </a:p>
          <a:p>
            <a:endParaRPr/>
          </a:p>
        </p:txBody>
      </p:sp>
    </p:spTree>
    <p:extLst>
      <p:ext uri="{BB962C8B-B14F-4D97-AF65-F5344CB8AC3E}">
        <p14:creationId xmlns:p14="http://schemas.microsoft.com/office/powerpoint/2010/main" val="778002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r>
              <a:t>Traditional 3D model is sufficient for concrete/tangible objects in many cases, but our data live in N-dimensional space and the combination of distortion of higher dimensional spaces projected on two dimensional surfaces (e.g., 3-D images on a computer screen/piece of paper) and the ubiquitous nature and familiarity that we have with the Cartesian plane makes this dimensional model useless for nearly all our visualization needs/purposes.  In other words, we need to think about ways that we can map/encode higher dimensions in a two dimensional visual/image space to communicate most effectively with the users of the visualizations.</a:t>
            </a:r>
          </a:p>
          <a:p>
            <a:endParaRPr/>
          </a:p>
          <a:p>
            <a:pPr marL="419100" indent="-419100">
              <a:buSzPct val="100000"/>
              <a:buAutoNum type="arabicPeriod"/>
            </a:pPr>
            <a:r>
              <a:t>Technically you could encode ordinal values with geometries that have the same number of sides as the ordinal value (e.g., with a Likert type response set you could use a dot, line, triangle, square, and pentagon to show values of 1 - 5).  However, it usually isn't a good idea to do this since it is fairly subtle and can easily be overlooked.</a:t>
            </a:r>
          </a:p>
          <a:p>
            <a:pPr marL="419100" indent="-419100">
              <a:buSzPct val="100000"/>
              <a:buAutoNum type="arabicPeriod"/>
            </a:pPr>
            <a:r>
              <a:t>Size - like area/volume in general - will be difficult to perceive with high levels of accuracy and can also create other issues in the visual space (e.g., marks that overlap/obscure data from view).  If you're able to control alpha transparency it isn't too bad, but is still best reserved for cases where the user isn't expected to perceive small differences accurately.</a:t>
            </a:r>
          </a:p>
          <a:p>
            <a:pPr marL="419100" indent="-419100">
              <a:buSzPct val="100000"/>
              <a:buAutoNum type="arabicPeriod"/>
            </a:pPr>
            <a:r>
              <a:t>Encoding additional dimensions with color is entirely possible and common practice.  The difficulty occurs when the measurement scale of the data and the scale of the visual encoding are conflicting.</a:t>
            </a:r>
          </a:p>
          <a:p>
            <a:endParaRPr/>
          </a:p>
          <a:p>
            <a:r>
              <a:t>If you view any of the existing literature, such as MacKinlay (1986), you'll notice some differences.  For example, MacKinlay (1986) suggests that Position is the best encoding/mapping method for all measurement scales.  However, this conflicts with the axioms that define a nominal scale as specifically unordered.  Additionally, this work includes texture as one of the better ranked encoding/mapping techniques.  While this is true in sets with few members (e.g., sex, race, etc...), it generalizes poorly when the set contains many members or when the ink to page ratio is high (e.g., if there are lots of marks on the page texture becomes more difficult to discern).  </a:t>
            </a:r>
          </a:p>
          <a:p>
            <a:endParaRPr/>
          </a:p>
          <a:p>
            <a:r>
              <a:t>With regards to color, Nowell, Schulman, &amp; Hix (2002) stated :</a:t>
            </a:r>
          </a:p>
          <a:p>
            <a:endParaRPr/>
          </a:p>
          <a:p>
            <a:r>
              <a:t>Some designers are reluctant to use color codes, because of variability in computer displays and concern about color impaired users. However, the power of color codes to improve both accuracy and speed of performance leads us to suggest that color codes should be used (p. 7)</a:t>
            </a:r>
          </a:p>
          <a:p>
            <a:endParaRPr/>
          </a:p>
          <a:p>
            <a:r>
              <a:t>Nowell, L., Schulman, R., &amp; His, D. (2002).  Graphical Encoding for Information Visualization: An Empirical Study.  In </a:t>
            </a:r>
            <a:r>
              <a:rPr i="1"/>
              <a:t>The Proceedings of the IEEE Symposium on Information Visualization 2002 (InfoVis’02).  </a:t>
            </a:r>
          </a:p>
          <a:p>
            <a:endParaRPr i="1"/>
          </a:p>
          <a:p>
            <a:r>
              <a:t>If you're wondering what the Trellis concept is at the bottom, this is derived from the work of Cleveland while he was working for Bell Laboratories.  Basically, we can create subplots for the individual values along these nominal/ordinal scales and apply the same plot to values in that particular subset.  The term trellis was used based on how the plots would/could be arranged (e.g., like a 2 x 2 cross tabulation, but with graphs instead of cell frequencies).</a:t>
            </a:r>
          </a:p>
          <a:p>
            <a:endParaRPr/>
          </a:p>
          <a:p>
            <a:r>
              <a:t>In other words, if there are more than two dimensional axes in your graph there is inefficient mapping of the data dimensionality to the visual space.  The only possible exception is a rare enough use case to not be practical for us.  For example, if you were communicating with statisticians/mathematicians you could use a tour to present your data in 3-4 dimensional visual space, but for 99.99% of our audiences this will not be the case and will make it more difficult to communicate the information clearly and consistently.  </a:t>
            </a:r>
          </a:p>
        </p:txBody>
      </p:sp>
    </p:spTree>
    <p:extLst>
      <p:ext uri="{BB962C8B-B14F-4D97-AF65-F5344CB8AC3E}">
        <p14:creationId xmlns:p14="http://schemas.microsoft.com/office/powerpoint/2010/main" val="2015641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noRot="1" noChangeAspect="1"/>
          </p:cNvSpPr>
          <p:nvPr>
            <p:ph type="sldImg"/>
          </p:nvPr>
        </p:nvSpPr>
        <p:spPr>
          <a:xfrm>
            <a:off x="381000" y="685800"/>
            <a:ext cx="6096000" cy="3429000"/>
          </a:xfrm>
          <a:prstGeom prst="rect">
            <a:avLst/>
          </a:prstGeom>
        </p:spPr>
        <p:txBody>
          <a:bodyPr/>
          <a:lstStyle/>
          <a:p>
            <a:endParaRPr/>
          </a:p>
        </p:txBody>
      </p:sp>
      <p:sp>
        <p:nvSpPr>
          <p:cNvPr id="297" name="Shape 297"/>
          <p:cNvSpPr>
            <a:spLocks noGrp="1"/>
          </p:cNvSpPr>
          <p:nvPr>
            <p:ph type="body" sz="quarter" idx="1"/>
          </p:nvPr>
        </p:nvSpPr>
        <p:spPr>
          <a:prstGeom prst="rect">
            <a:avLst/>
          </a:prstGeom>
        </p:spPr>
        <p:txBody>
          <a:bodyPr/>
          <a:lstStyle/>
          <a:p>
            <a:r>
              <a:t>What in the world is the economics stuff doing in the data visualization talk?  </a:t>
            </a:r>
          </a:p>
          <a:p>
            <a:endParaRPr/>
          </a:p>
          <a:p>
            <a:r>
              <a:t>Consider the degree of accuracy required when Using size to encode data.  As long as high accuracy isn't required, the size trade off isn't quite so bad, but if you need the user to be able to perceive the information with a high level of precision/accuracy it would be better to use a different encoding (e.g., position/location).</a:t>
            </a:r>
          </a:p>
          <a:p>
            <a:endParaRPr/>
          </a:p>
          <a:p>
            <a:r>
              <a:t>Mapping Intervallic/Ratio Scales to color is also difficult to perceive</a:t>
            </a:r>
          </a:p>
          <a:p>
            <a:endParaRPr/>
          </a:p>
          <a:p>
            <a:r>
              <a:t>What you just experienced in the color/size encoding is an example of a "lossy" mapping between the data and the visual encoding.  In other words, because of the choice to encode these data with these mappings there is a loss of information (to varying degrees).  The "lossy" property of the mapping is exactly what the production frontier curve was illustrating.  As the difficulty perceiving the information from the encoding increases, the degree of precision users will interpret the information with decreases.</a:t>
            </a:r>
          </a:p>
        </p:txBody>
      </p:sp>
    </p:spTree>
    <p:extLst>
      <p:ext uri="{BB962C8B-B14F-4D97-AF65-F5344CB8AC3E}">
        <p14:creationId xmlns:p14="http://schemas.microsoft.com/office/powerpoint/2010/main" val="1522930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r>
              <a:t>Color contrast is an easy thing to fix, but probably not at the front of our thoughts when creating visualizations.  It isn't available in brewscheme yet, but the next minor release will include a function to check color contrast from two RGB values and let you know which of the W3C standards it satisfies.</a:t>
            </a:r>
          </a:p>
          <a:p>
            <a:endParaRPr/>
          </a:p>
          <a:p>
            <a:r>
              <a:t>The next example is what I would label chart vomit.  Tufte calls lots of things chart junk, but those things are usually put in the graph by someone.  I like to think of chart vomit as all of those default things that the tool vomits into the graph in a way that makes it more difficult to interpret/perceive.</a:t>
            </a:r>
          </a:p>
          <a:p>
            <a:endParaRPr/>
          </a:p>
          <a:p>
            <a:r>
              <a:t>Quote from Stata user in response to version 1 of brewscheme:</a:t>
            </a:r>
          </a:p>
          <a:p>
            <a:endParaRPr/>
          </a:p>
          <a:p>
            <a:r>
              <a:t>“[Bill,] what a wonderful idea! I personally have tritanopia, and in my largest research collaborative there are two other people with protanopia. So we are always howling at meetings when our colleagues put up color-coded graphs that don't work for us. Personally, I had given up on ever using color, and I do all my graphical work in black and white unless specifically instructed to do otherwise by my collaborators. But it is very restricting, given that even those of us with limited color perception can still make some use of suitably chosen color information. I think this will prove liberating for me!”</a:t>
            </a:r>
          </a:p>
          <a:p>
            <a:endParaRPr/>
          </a:p>
          <a:p>
            <a:pPr marL="419100" indent="-419100">
              <a:buSzPct val="100000"/>
              <a:buAutoNum type="alphaLcPeriod"/>
            </a:pPr>
            <a:r>
              <a:t>American Association for Pediatric Ophthalmology and Strabismus.  Retrieved from: http://www.aapos.org/terms/conditions/10, Retrieved on 11may2016</a:t>
            </a:r>
          </a:p>
          <a:p>
            <a:pPr marL="419100" indent="-419100">
              <a:buSzPct val="100000"/>
              <a:buAutoNum type="alphaLcPeriod"/>
            </a:pPr>
            <a:r>
              <a:t>NIH Facts About Color Blindness.  Retrieved from: https://nei.nih.gov/health/color_blindness/facts_about, Retrieved on 11may2016.</a:t>
            </a:r>
          </a:p>
          <a:p>
            <a:endParaRPr/>
          </a:p>
          <a:p>
            <a:r>
              <a:t>Achromatopes see everything as shades of grey.  </a:t>
            </a:r>
          </a:p>
          <a:p>
            <a:r>
              <a:t>Protanopes have issues with: </a:t>
            </a:r>
          </a:p>
          <a:p>
            <a:endParaRPr/>
          </a:p>
          <a:p>
            <a:r>
              <a:t>1. Black with many shades of red</a:t>
            </a:r>
          </a:p>
          <a:p>
            <a:r>
              <a:t>2. Dark brown with dark green, dark orange and dark red</a:t>
            </a:r>
          </a:p>
          <a:p>
            <a:r>
              <a:t>2. Some blues with some reds, purples and dark pinks</a:t>
            </a:r>
          </a:p>
          <a:p>
            <a:r>
              <a:t>3. Mid-greens with some oranges</a:t>
            </a:r>
          </a:p>
          <a:p>
            <a:endParaRPr/>
          </a:p>
          <a:p>
            <a:r>
              <a:t>Deuteranopes have issues with:</a:t>
            </a:r>
          </a:p>
          <a:p>
            <a:r>
              <a:t>1. Mid-reds with mid-greens</a:t>
            </a:r>
          </a:p>
          <a:p>
            <a:r>
              <a:t>2. Blue-greens with grey and mid-pinks</a:t>
            </a:r>
          </a:p>
          <a:p>
            <a:r>
              <a:t>3. Bright greens with yellows</a:t>
            </a:r>
          </a:p>
          <a:p>
            <a:r>
              <a:t>4. Pale pinks with light grey</a:t>
            </a:r>
          </a:p>
          <a:p>
            <a:r>
              <a:t>5. Mid-reds with mid-brown</a:t>
            </a:r>
          </a:p>
          <a:p>
            <a:r>
              <a:t>6. Light blues with lilac</a:t>
            </a:r>
          </a:p>
          <a:p>
            <a:endParaRPr/>
          </a:p>
          <a:p>
            <a:r>
              <a:t>Tritanopes have issues with:</a:t>
            </a:r>
          </a:p>
          <a:p>
            <a:r>
              <a:t>light blues with greys, dark purples with black, mid-greens with blues and oranges with reds</a:t>
            </a:r>
          </a:p>
        </p:txBody>
      </p:sp>
    </p:spTree>
    <p:extLst>
      <p:ext uri="{BB962C8B-B14F-4D97-AF65-F5344CB8AC3E}">
        <p14:creationId xmlns:p14="http://schemas.microsoft.com/office/powerpoint/2010/main" val="40602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p>
            <a:r>
              <a:t>Just to break the flow and give everyone a heads up on the change in the slide formatting/visual theme shift.  This should look familiar if you use the "Classic theme" in Stata.</a:t>
            </a:r>
          </a:p>
          <a:p>
            <a:endParaRPr/>
          </a:p>
          <a:p>
            <a:r>
              <a:t>Disclaimer: most of the code examples should work fine in Stata 13 or later, with some exceptions:  </a:t>
            </a:r>
          </a:p>
          <a:p>
            <a:endParaRPr/>
          </a:p>
          <a:p>
            <a:r>
              <a:t>1. There is one program that was designed specifically to work for Stata 12 or later (distgraph).  </a:t>
            </a:r>
          </a:p>
          <a:p>
            <a:r>
              <a:t>2. The IRT examples will only work with Stata 14, but fitting the Rasch model to the data is possible in Stata 13.  </a:t>
            </a:r>
          </a:p>
        </p:txBody>
      </p:sp>
    </p:spTree>
    <p:extLst>
      <p:ext uri="{BB962C8B-B14F-4D97-AF65-F5344CB8AC3E}">
        <p14:creationId xmlns:p14="http://schemas.microsoft.com/office/powerpoint/2010/main" val="1650624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noRot="1" noChangeAspect="1"/>
          </p:cNvSpPr>
          <p:nvPr>
            <p:ph type="sldImg"/>
          </p:nvPr>
        </p:nvSpPr>
        <p:spPr>
          <a:prstGeom prst="rect">
            <a:avLst/>
          </a:prstGeom>
        </p:spPr>
        <p:txBody>
          <a:bodyPr/>
          <a:lstStyle/>
          <a:p>
            <a:endParaRPr/>
          </a:p>
        </p:txBody>
      </p:sp>
      <p:sp>
        <p:nvSpPr>
          <p:cNvPr id="323" name="Shape 323"/>
          <p:cNvSpPr>
            <a:spLocks noGrp="1"/>
          </p:cNvSpPr>
          <p:nvPr>
            <p:ph type="body" sz="quarter" idx="1"/>
          </p:nvPr>
        </p:nvSpPr>
        <p:spPr>
          <a:prstGeom prst="rect">
            <a:avLst/>
          </a:prstGeom>
        </p:spPr>
        <p:txBody>
          <a:bodyPr/>
          <a:lstStyle/>
          <a:p>
            <a:r>
              <a:t>Primarily uses research based color palettes (e.g., ColorBrewer, D3js, Tableau, other research, etc…).  In addition to color palettes, also includes utilities for common tasks (e.g., hex to RGB conversion, color interpolation, checking color contrast, etc…)</a:t>
            </a:r>
          </a:p>
        </p:txBody>
      </p:sp>
    </p:spTree>
    <p:extLst>
      <p:ext uri="{BB962C8B-B14F-4D97-AF65-F5344CB8AC3E}">
        <p14:creationId xmlns:p14="http://schemas.microsoft.com/office/powerpoint/2010/main" val="844421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r>
              <a:t>We can see some examples of lossy color mapping in these schemes.  While it may not be possible to satisfy the needs of all audiences all the time, using tools like this can help us to understand how some of our aesthetic choices affect the ability of the audience to perceive the information.  </a:t>
            </a:r>
          </a:p>
        </p:txBody>
      </p:sp>
    </p:spTree>
    <p:extLst>
      <p:ext uri="{BB962C8B-B14F-4D97-AF65-F5344CB8AC3E}">
        <p14:creationId xmlns:p14="http://schemas.microsoft.com/office/powerpoint/2010/main" val="1613589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a:spLocks noGrp="1" noRot="1" noChangeAspect="1"/>
          </p:cNvSpPr>
          <p:nvPr>
            <p:ph type="sldImg"/>
          </p:nvPr>
        </p:nvSpPr>
        <p:spPr>
          <a:prstGeom prst="rect">
            <a:avLst/>
          </a:prstGeom>
        </p:spPr>
        <p:txBody>
          <a:bodyPr/>
          <a:lstStyle/>
          <a:p>
            <a:endParaRPr/>
          </a:p>
        </p:txBody>
      </p:sp>
      <p:sp>
        <p:nvSpPr>
          <p:cNvPr id="346" name="Shape 346"/>
          <p:cNvSpPr>
            <a:spLocks noGrp="1"/>
          </p:cNvSpPr>
          <p:nvPr>
            <p:ph type="body" sz="quarter" idx="1"/>
          </p:nvPr>
        </p:nvSpPr>
        <p:spPr>
          <a:prstGeom prst="rect">
            <a:avLst/>
          </a:prstGeom>
        </p:spPr>
        <p:txBody>
          <a:bodyPr/>
          <a:lstStyle/>
          <a:p>
            <a:r>
              <a:t>You can see the online documentation for other examples, but these should give you some ideas of what you can do to create different types of schemes using the default themes.  </a:t>
            </a:r>
          </a:p>
          <a:p>
            <a:endParaRPr/>
          </a:p>
          <a:p>
            <a:r>
              <a:t>The first example uses the Category 10 palette from D3 with a color intensity of 60 for all graph types.  If you only need to graph nominal data, or only need to encode nominal scale data with color this is a completely acceptable solution.  But if you find yourself needing to use color to encode data from other measurement scales, this might not be the most useful (e.g., encoding ordinal scale data with color).  </a:t>
            </a:r>
          </a:p>
          <a:p>
            <a:endParaRPr/>
          </a:p>
          <a:p>
            <a:r>
              <a:t>If you primarily create bar, pie, and line graphs, you can specify palettes for only those types of graphs.  We'll assume that bar graphs are used for ordinal scale data, pie graphs for nominal scale data, and individual lines would be used for different dimensions of a single measure/fact.  You can also make sure that markers are able to encode nominal scale data using shapes at the same time.  </a:t>
            </a:r>
          </a:p>
          <a:p>
            <a:endParaRPr/>
          </a:p>
          <a:p>
            <a:r>
              <a:t>The theme files also can help you to set things like the overall size of the graphs (the default is 9in x 6.5in - a landscape oriented page with 1 inch margins all around the image).  You'll see some examples in a bit that use the graph schemes so you can see how they affect graphs.  In short, once you get used to brewscheme a bit, you'll probably never want to bother entering aesthetics for graphs manually ever again or will at least reserve it for rare occasions/fine tuning the look of graphs.  In either case, you'll see how using brewscheme can save you a significant amount of time and help you to create production/near-production quality visualizations with significantly less effort and time.</a:t>
            </a:r>
          </a:p>
        </p:txBody>
      </p:sp>
    </p:spTree>
    <p:extLst>
      <p:ext uri="{BB962C8B-B14F-4D97-AF65-F5344CB8AC3E}">
        <p14:creationId xmlns:p14="http://schemas.microsoft.com/office/powerpoint/2010/main" val="116961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r>
              <a:t>At first I just want to show some of the basic properties (e.g., the different parts of Stata graphs, different text elements, etc...) and then will show a bit more detail.  A lot of the code examples here are fairly verbose, so rather than projecting them I suggest just following along with the various .do files.</a:t>
            </a:r>
          </a:p>
        </p:txBody>
      </p:sp>
    </p:spTree>
    <p:extLst>
      <p:ext uri="{BB962C8B-B14F-4D97-AF65-F5344CB8AC3E}">
        <p14:creationId xmlns:p14="http://schemas.microsoft.com/office/powerpoint/2010/main" val="1862762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r>
              <a:t>Tables and prose don’t necessarily imply closed systems or unique solutions to values.  In this case, the distribution of X and Y are fixed, as are the relations between the two variables.  </a:t>
            </a:r>
          </a:p>
          <a:p>
            <a:r>
              <a:t>X = 9.0 (3.317)</a:t>
            </a:r>
          </a:p>
          <a:p>
            <a:r>
              <a:t>Y = 7.5 (2.03)</a:t>
            </a:r>
          </a:p>
          <a:p>
            <a:r>
              <a:t>Y = 3 + 0.5X + e</a:t>
            </a:r>
          </a:p>
          <a:p>
            <a:r>
              <a:t>r^2 = 0.67</a:t>
            </a:r>
          </a:p>
          <a:p>
            <a:endParaRPr/>
          </a:p>
          <a:p>
            <a:r>
              <a:t>Graphs adopted from:</a:t>
            </a:r>
          </a:p>
          <a:p>
            <a:endParaRPr/>
          </a:p>
          <a:p>
            <a:r>
              <a:t>Anscombe, F. J. (1973).  Graphs in Statistical Analysis.  </a:t>
            </a:r>
            <a:r>
              <a:rPr i="1"/>
              <a:t>The American Statistician, 27(</a:t>
            </a:r>
            <a:r>
              <a:t>1</a:t>
            </a:r>
            <a:r>
              <a:rPr i="1"/>
              <a:t>)</a:t>
            </a:r>
            <a:r>
              <a:t>, pp. 17-21.  Retrieved on 06may2016, Retrieved from: </a:t>
            </a:r>
            <a:r>
              <a:rPr u="sng">
                <a:solidFill>
                  <a:schemeClr val="accent1"/>
                </a:solidFill>
                <a:hlinkClick r:id="rId3"/>
              </a:rPr>
              <a:t>http://www.sjsu.edu/faculty/gerstman/StatPrimer/anscombe1973.pdf</a:t>
            </a:r>
            <a:r>
              <a:t>.</a:t>
            </a:r>
          </a:p>
          <a:p>
            <a:endParaRPr/>
          </a:p>
          <a:p>
            <a:r>
              <a:t>If you're following along the code examples, there is a file called anscombesQuartet.do that contains all of the code used to generate the graph (including the data from the original study).</a:t>
            </a:r>
          </a:p>
          <a:p>
            <a:endParaRPr/>
          </a:p>
          <a:p>
            <a:r>
              <a:t>I say this not only out of personal conviction, but also because there is an overwhelming body of literature suggesting that our ability to perceive some of these complex relationships is orders of magnitude better when we use our visual system (e.g., data visualization) vs semantic systems (e.g., reading tables, prose, etc...).  We evolved to be awesome pattern processing/recognizing ninjas, so we should leverage that ability to our advantage whenever possible.</a:t>
            </a:r>
          </a:p>
        </p:txBody>
      </p:sp>
    </p:spTree>
    <p:extLst>
      <p:ext uri="{BB962C8B-B14F-4D97-AF65-F5344CB8AC3E}">
        <p14:creationId xmlns:p14="http://schemas.microsoft.com/office/powerpoint/2010/main" val="1380738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Shape 366"/>
          <p:cNvSpPr>
            <a:spLocks noGrp="1" noRot="1" noChangeAspect="1"/>
          </p:cNvSpPr>
          <p:nvPr>
            <p:ph type="sldImg"/>
          </p:nvPr>
        </p:nvSpPr>
        <p:spPr>
          <a:prstGeom prst="rect">
            <a:avLst/>
          </a:prstGeom>
        </p:spPr>
        <p:txBody>
          <a:bodyPr/>
          <a:lstStyle/>
          <a:p>
            <a:endParaRPr/>
          </a:p>
        </p:txBody>
      </p:sp>
      <p:sp>
        <p:nvSpPr>
          <p:cNvPr id="367" name="Shape 367"/>
          <p:cNvSpPr>
            <a:spLocks noGrp="1"/>
          </p:cNvSpPr>
          <p:nvPr>
            <p:ph type="body" sz="quarter" idx="1"/>
          </p:nvPr>
        </p:nvSpPr>
        <p:spPr>
          <a:prstGeom prst="rect">
            <a:avLst/>
          </a:prstGeom>
        </p:spPr>
        <p:txBody>
          <a:bodyPr/>
          <a:lstStyle/>
          <a:p>
            <a:r>
              <a:t>1. Different text elements.  Beware the b1title</a:t>
            </a:r>
          </a:p>
          <a:p>
            <a:r>
              <a:t>2. Although creating multi-line titles/added text isn't difficult, multi-line axis labels can be extremely frustrating to handle/manage.  A good way to work around it is to store the labels you would want to use in characteristics (e.g., can store the  space separated lines of text and then use extended macro functions to grab the already prepared text)</a:t>
            </a:r>
          </a:p>
          <a:p>
            <a:r>
              <a:t>3. Shows some of the alignment operations.  Two different centering options.  Can center aligned with the plot by passing the value center to the justification parameter or can center across the entire image using the span option.</a:t>
            </a:r>
          </a:p>
          <a:p>
            <a:r>
              <a:t>4. Vertical alignment is a bit more subtle with all of the options show, but you can fine tune those options as well.</a:t>
            </a:r>
          </a:p>
          <a:p>
            <a:r>
              <a:t>5. Elements are placed using position and ring parameters.  The ring parameter defines how far from the plot the element should be placed.  A value of 0 will place the element inside of the plot area.  The position parameter defines the clock location of the element (e.g., 12 = top 6 = bottom), but a position value of 0 will place the element exactly centered on the point.</a:t>
            </a:r>
          </a:p>
          <a:p>
            <a:r>
              <a:t>6. As long as position is not 0, everything with a ring value of 0 will be in the area where the data will be graphed.</a:t>
            </a:r>
          </a:p>
          <a:p>
            <a:r>
              <a:t>7. Elements can be positioned inside and outside of the graph area simultaneously.</a:t>
            </a:r>
          </a:p>
          <a:p>
            <a:r>
              <a:t>8. Adding elements to the right/left of the graph will reduce the amount of space you have for the plot itself.</a:t>
            </a:r>
          </a:p>
          <a:p>
            <a:r>
              <a:t>9. In case you were wondering, this is what using the span option looks like (used on the title element)</a:t>
            </a:r>
          </a:p>
          <a:p>
            <a:r>
              <a:t>10. There are also elements that define different parts of the image.  Stata uses the term 'graph' to represent everything outside of the area where data is displayed and 'plot' to represent the area where data is displayed.</a:t>
            </a:r>
          </a:p>
          <a:p>
            <a:r>
              <a:t>11. This should help to clarify the difference between graph and plot regions a bit more.</a:t>
            </a:r>
          </a:p>
          <a:p>
            <a:r>
              <a:t>12. And to make it a bit easier to identify how everything works together</a:t>
            </a:r>
          </a:p>
        </p:txBody>
      </p:sp>
    </p:spTree>
    <p:extLst>
      <p:ext uri="{BB962C8B-B14F-4D97-AF65-F5344CB8AC3E}">
        <p14:creationId xmlns:p14="http://schemas.microsoft.com/office/powerpoint/2010/main" val="1429891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a:spLocks noGrp="1" noRot="1" noChangeAspect="1"/>
          </p:cNvSpPr>
          <p:nvPr>
            <p:ph type="sldImg"/>
          </p:nvPr>
        </p:nvSpPr>
        <p:spPr>
          <a:prstGeom prst="rect">
            <a:avLst/>
          </a:prstGeom>
        </p:spPr>
        <p:txBody>
          <a:bodyPr/>
          <a:lstStyle/>
          <a:p>
            <a:endParaRPr/>
          </a:p>
        </p:txBody>
      </p:sp>
      <p:sp>
        <p:nvSpPr>
          <p:cNvPr id="371" name="Shape 371"/>
          <p:cNvSpPr>
            <a:spLocks noGrp="1"/>
          </p:cNvSpPr>
          <p:nvPr>
            <p:ph type="body" sz="quarter" idx="1"/>
          </p:nvPr>
        </p:nvSpPr>
        <p:spPr>
          <a:prstGeom prst="rect">
            <a:avLst/>
          </a:prstGeom>
        </p:spPr>
        <p:txBody>
          <a:bodyPr/>
          <a:lstStyle/>
          <a:p>
            <a:r>
              <a:t>This shows the graph anatomy when the by option is used with graphs.  In short, all of the options that were used previously are no longer used to adjust the text elements for the graph over all, but for the individual subplots, while the same named options used inside of the by option will cause them to be rendered for the graph as a whole.  The by option is the way to implement "trellis" style plots in Stata.  </a:t>
            </a:r>
          </a:p>
        </p:txBody>
      </p:sp>
    </p:spTree>
    <p:extLst>
      <p:ext uri="{BB962C8B-B14F-4D97-AF65-F5344CB8AC3E}">
        <p14:creationId xmlns:p14="http://schemas.microsoft.com/office/powerpoint/2010/main" val="1838564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Shape 387"/>
          <p:cNvSpPr>
            <a:spLocks noGrp="1" noRot="1" noChangeAspect="1"/>
          </p:cNvSpPr>
          <p:nvPr>
            <p:ph type="sldImg"/>
          </p:nvPr>
        </p:nvSpPr>
        <p:spPr>
          <a:prstGeom prst="rect">
            <a:avLst/>
          </a:prstGeom>
        </p:spPr>
        <p:txBody>
          <a:bodyPr/>
          <a:lstStyle/>
          <a:p>
            <a:endParaRPr/>
          </a:p>
        </p:txBody>
      </p:sp>
      <p:sp>
        <p:nvSpPr>
          <p:cNvPr id="388" name="Shape 388"/>
          <p:cNvSpPr>
            <a:spLocks noGrp="1"/>
          </p:cNvSpPr>
          <p:nvPr>
            <p:ph type="body" sz="quarter" idx="1"/>
          </p:nvPr>
        </p:nvSpPr>
        <p:spPr>
          <a:prstGeom prst="rect">
            <a:avLst/>
          </a:prstGeom>
        </p:spPr>
        <p:txBody>
          <a:bodyPr/>
          <a:lstStyle/>
          <a:p>
            <a:r>
              <a:t>bygraph options:</a:t>
            </a:r>
          </a:p>
          <a:p>
            <a:r>
              <a:t>colfirst - count subplots by columns then rows</a:t>
            </a:r>
          </a:p>
          <a:p>
            <a:r>
              <a:t>total - includes a subplot for the overall as well</a:t>
            </a:r>
          </a:p>
          <a:p>
            <a:r>
              <a:t>holes() - specifies subplot areas to be left empty</a:t>
            </a:r>
          </a:p>
          <a:p>
            <a:r>
              <a:t>rows() - number of rows of subplots</a:t>
            </a:r>
          </a:p>
          <a:p>
            <a:r>
              <a:t>cols() - number of columns of subplots</a:t>
            </a:r>
          </a:p>
          <a:p>
            <a:r>
              <a:t>iscale() - alters the scaling of subplot elements (e.g., to shrink/enlarge the marks in the subplots)</a:t>
            </a:r>
          </a:p>
          <a:p>
            <a:r>
              <a:t>compact - no margins between subplots (e.g., all touching)</a:t>
            </a:r>
          </a:p>
        </p:txBody>
      </p:sp>
    </p:spTree>
    <p:extLst>
      <p:ext uri="{BB962C8B-B14F-4D97-AF65-F5344CB8AC3E}">
        <p14:creationId xmlns:p14="http://schemas.microsoft.com/office/powerpoint/2010/main" val="618531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hape 394"/>
          <p:cNvSpPr>
            <a:spLocks noGrp="1" noRot="1" noChangeAspect="1"/>
          </p:cNvSpPr>
          <p:nvPr>
            <p:ph type="sldImg"/>
          </p:nvPr>
        </p:nvSpPr>
        <p:spPr>
          <a:prstGeom prst="rect">
            <a:avLst/>
          </a:prstGeom>
        </p:spPr>
        <p:txBody>
          <a:bodyPr/>
          <a:lstStyle/>
          <a:p>
            <a:endParaRPr/>
          </a:p>
        </p:txBody>
      </p:sp>
      <p:sp>
        <p:nvSpPr>
          <p:cNvPr id="395" name="Shape 395"/>
          <p:cNvSpPr>
            <a:spLocks noGrp="1"/>
          </p:cNvSpPr>
          <p:nvPr>
            <p:ph type="body" sz="quarter" idx="1"/>
          </p:nvPr>
        </p:nvSpPr>
        <p:spPr>
          <a:prstGeom prst="rect">
            <a:avLst/>
          </a:prstGeom>
        </p:spPr>
        <p:txBody>
          <a:bodyPr/>
          <a:lstStyle/>
          <a:p>
            <a:r>
              <a:t>Visualization is labor intensive.  Visualization is also an iterative endeavor.  If you know a scatterplot tells your story, start with the simplest scatterplot that tells that story.  Then your iterations are less about how/what to visualize and more about cleaning up the aesthetics.  </a:t>
            </a:r>
          </a:p>
          <a:p>
            <a:endParaRPr/>
          </a:p>
          <a:p>
            <a:r>
              <a:t>If someone has already written a program/command there's no reason not to use their work.  Just be kind and cite their work in what you do.  In those cases where you do need to "reinvent the wheel" use the same approach (e.g., what is the smallest modification you can make in order to get the desired result).</a:t>
            </a:r>
          </a:p>
          <a:p>
            <a:endParaRPr/>
          </a:p>
          <a:p>
            <a:r>
              <a:t>Creating a visualization that looks good on a screen is different from one that looks good on a computer is different from one that looks good on paper.  If you're aware of this from the onset, you can avoid issues that make a graph look awesome in one setting but awful in another.  Understanding the use case will also help you to determine when you need to use certain tools/techniques to create the visualization.  For example, if you need web-based visualizations you would probably reach for D3, using tools that are already available you could generate these visualizations in Stata with a combination of the jsonio, libhtml, and libd3 packages.  There's also a huge difference between a graph created for exploratory purposes and one created for expository purposes.  </a:t>
            </a:r>
          </a:p>
        </p:txBody>
      </p:sp>
    </p:spTree>
    <p:extLst>
      <p:ext uri="{BB962C8B-B14F-4D97-AF65-F5344CB8AC3E}">
        <p14:creationId xmlns:p14="http://schemas.microsoft.com/office/powerpoint/2010/main" val="1836489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endParaRPr/>
          </a:p>
        </p:txBody>
      </p:sp>
      <p:sp>
        <p:nvSpPr>
          <p:cNvPr id="422" name="Shape 422"/>
          <p:cNvSpPr>
            <a:spLocks noGrp="1"/>
          </p:cNvSpPr>
          <p:nvPr>
            <p:ph type="body" sz="quarter" idx="1"/>
          </p:nvPr>
        </p:nvSpPr>
        <p:spPr>
          <a:prstGeom prst="rect">
            <a:avLst/>
          </a:prstGeom>
        </p:spPr>
        <p:txBody>
          <a:bodyPr/>
          <a:lstStyle/>
          <a:p>
            <a:r>
              <a:t>If you hadn't noticed, I had to make the font size smaller as the graph increased in complexity in order to fit everything on the screen.  I also kept the time of the input animations constant.  So it wasn't speeding up, but providing a visual/temporal representation of how much more information needs to be added for the modifications in order to generate the desired end result.  Conversely, I increased the time each of the code blocks burned to help reinforce the amount of time that we all probably spend when building visualizations.</a:t>
            </a:r>
          </a:p>
          <a:p>
            <a:endParaRPr/>
          </a:p>
          <a:p>
            <a:r>
              <a:t>Unfortunately, this doesn't help users working with Stata 12 directly, but since scheme files are independent of the Stata version they can always be shared (so someone with Stata 13 could generate a scheme file - or files - for you and you could still get the benefit that way).  </a:t>
            </a:r>
          </a:p>
          <a:p>
            <a:endParaRPr/>
          </a:p>
          <a:p>
            <a:r>
              <a:t>Although it might look like there is a lot of code on the screen, I actually enlarged the font to make it a bit easier to read.  In reality, there is a significant amount less code being used to generate the graphs.  And this is one of the biggest reasons I'd suggest using brewscheme.  You may not have known it at the time, but each time you ran the brewscheme command earlier your computer was writing somewhere around 10-12 thousand lines of code.  Since the schemes are created fairly quickly/easily, you can create schemes as often as you want to customize things, and in doing so can avoid some of the issues created by hardcoding all of the graph options into your commands.</a:t>
            </a:r>
          </a:p>
          <a:p>
            <a:endParaRPr/>
          </a:p>
          <a:p>
            <a:r>
              <a:t>Also, if you're a fan of ggplot2 in R, there is an example theme file used to recreate the ggplot2 aesthetics on the brewscheme project page.  Unfortunately, the aesthetics used as defaults by ggplot2 (prior to the version 2 release at least) are almost indiscernible to individuals with color sight impairments.  </a:t>
            </a:r>
          </a:p>
        </p:txBody>
      </p:sp>
    </p:spTree>
    <p:extLst>
      <p:ext uri="{BB962C8B-B14F-4D97-AF65-F5344CB8AC3E}">
        <p14:creationId xmlns:p14="http://schemas.microsoft.com/office/powerpoint/2010/main" val="90887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Shape 426"/>
          <p:cNvSpPr>
            <a:spLocks noGrp="1" noRot="1" noChangeAspect="1"/>
          </p:cNvSpPr>
          <p:nvPr>
            <p:ph type="sldImg"/>
          </p:nvPr>
        </p:nvSpPr>
        <p:spPr>
          <a:prstGeom prst="rect">
            <a:avLst/>
          </a:prstGeom>
        </p:spPr>
        <p:txBody>
          <a:bodyPr/>
          <a:lstStyle/>
          <a:p>
            <a:endParaRPr/>
          </a:p>
        </p:txBody>
      </p:sp>
      <p:sp>
        <p:nvSpPr>
          <p:cNvPr id="427" name="Shape 427"/>
          <p:cNvSpPr>
            <a:spLocks noGrp="1"/>
          </p:cNvSpPr>
          <p:nvPr>
            <p:ph type="body" sz="quarter" idx="1"/>
          </p:nvPr>
        </p:nvSpPr>
        <p:spPr>
          <a:prstGeom prst="rect">
            <a:avLst/>
          </a:prstGeom>
        </p:spPr>
        <p:txBody>
          <a:bodyPr/>
          <a:lstStyle/>
          <a:p>
            <a:r>
              <a:t>These are my best guesses at solving some of the issues that you all identified.  It's very likely that I may not have understood things correctly, and feel free to use the collaboration/group time at the end of the session to connect with me if that is the case or to connect with me over the next few days.  </a:t>
            </a:r>
          </a:p>
          <a:p>
            <a:endParaRPr/>
          </a:p>
          <a:p>
            <a:r>
              <a:t>Wasn't sure exactly which options/graphs people had challenges with so I cant address them here directly, but feel free to let me know what issues you were having in a bit and I can try to help address it on the spot or will try to add some examples to the project repository to address the issue so you can still get some help/support.</a:t>
            </a:r>
          </a:p>
        </p:txBody>
      </p:sp>
    </p:spTree>
    <p:extLst>
      <p:ext uri="{BB962C8B-B14F-4D97-AF65-F5344CB8AC3E}">
        <p14:creationId xmlns:p14="http://schemas.microsoft.com/office/powerpoint/2010/main" val="683709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Shape 447"/>
          <p:cNvSpPr>
            <a:spLocks noGrp="1" noRot="1" noChangeAspect="1"/>
          </p:cNvSpPr>
          <p:nvPr>
            <p:ph type="sldImg"/>
          </p:nvPr>
        </p:nvSpPr>
        <p:spPr>
          <a:prstGeom prst="rect">
            <a:avLst/>
          </a:prstGeom>
        </p:spPr>
        <p:txBody>
          <a:bodyPr/>
          <a:lstStyle/>
          <a:p>
            <a:endParaRPr/>
          </a:p>
        </p:txBody>
      </p:sp>
      <p:sp>
        <p:nvSpPr>
          <p:cNvPr id="448" name="Shape 448"/>
          <p:cNvSpPr>
            <a:spLocks noGrp="1"/>
          </p:cNvSpPr>
          <p:nvPr>
            <p:ph type="body" sz="quarter" idx="1"/>
          </p:nvPr>
        </p:nvSpPr>
        <p:spPr>
          <a:prstGeom prst="rect">
            <a:avLst/>
          </a:prstGeom>
        </p:spPr>
        <p:txBody>
          <a:bodyPr/>
          <a:lstStyle/>
          <a:p>
            <a:r>
              <a:t>If there are small modifications you make to graphs regularly, it can be extremely helpful to create wrappers that implement the standard modifications that you make.  This is the approach I used to create the histograms that include reference lines for various units of standard deviations from the mean.  As long as not too much is changed, you can also allow all the same options to be passed back and forth between the wrapper and underlying graph commands.</a:t>
            </a:r>
          </a:p>
          <a:p>
            <a:endParaRPr/>
          </a:p>
          <a:p>
            <a:r>
              <a:t>The schsim command is something I threw together to simulate data that looks like the data we normally deal with.  If you needed/wanted to show the relationship(s) between distributions of scores (e.g., district vs school distributions) the kernel density plot is extremely helpful/useful.  These are essentially non-parametric smoothers of the distribution, so they won't be the exact observed distribution, but give you a good approximation.  One way to explain smoothers is that they function the same way sandpaper and saw dust function in carpentry.  Any jagged peaks get rounded out/flattened a bit and any deep grooves get filled in a bit to make the surface a bit smoother.  Sometimes these can be good for illustrating how one - or more - schools perform differently from the rest.  In the second example with more schools overlaid, school 4 has students that tend to perform at a higher level on the standardized tests.</a:t>
            </a:r>
          </a:p>
          <a:p>
            <a:endParaRPr/>
          </a:p>
          <a:p>
            <a:r>
              <a:t>If the purpose of showing percentile information is more about context, you could take a slightly different approach as well.  First apologies for the difficulties reading some of the text, but the reports weren't only intended for print and/or self-contained reports and not to be projected with a background with any color (e.g., remember the purpose/use case for the visualization).  In this example, schools and districts were provided not only with the scores they earned in the accountability system, but we also color coded the cells of the report to indicate which quintile the score fell in.  In cases like this, some of the values that may not seem very positive are actually pretty good in a normative sense (e.g., a 62 might not be the greatest, but it is in the 4th quintile) and could also highlight values that may not seem too bad as low performing (e.g., while 59.6 is in the middle of the distribution for reading growth, a few points lower than that is in the lowest quintile for math growth). </a:t>
            </a:r>
          </a:p>
          <a:p>
            <a:endParaRPr/>
          </a:p>
          <a:p>
            <a:r>
              <a:t>The semiDynamic.do file and dynamicPage1.mata contain the code used to create a simple web-based browser if you have multiple graphs created.  If dynamic visualizations are of interest to you, I highly suggest checking out the D3js session tomorrow.  I've written a Mata-based wrapper of the D3 library that mirrors the semantics extremely closely (there are a couple small nuances, but generally you can take working D3 code make a few small modifications and get a working product that is completely reusable).  </a:t>
            </a:r>
          </a:p>
        </p:txBody>
      </p:sp>
    </p:spTree>
    <p:extLst>
      <p:ext uri="{BB962C8B-B14F-4D97-AF65-F5344CB8AC3E}">
        <p14:creationId xmlns:p14="http://schemas.microsoft.com/office/powerpoint/2010/main" val="2063080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prstGeom prst="rect">
            <a:avLst/>
          </a:prstGeom>
        </p:spPr>
        <p:txBody>
          <a:bodyPr/>
          <a:lstStyle/>
          <a:p>
            <a:endParaRPr/>
          </a:p>
        </p:txBody>
      </p:sp>
      <p:sp>
        <p:nvSpPr>
          <p:cNvPr id="453" name="Shape 453"/>
          <p:cNvSpPr>
            <a:spLocks noGrp="1"/>
          </p:cNvSpPr>
          <p:nvPr>
            <p:ph type="body" sz="quarter" idx="1"/>
          </p:nvPr>
        </p:nvSpPr>
        <p:spPr>
          <a:prstGeom prst="rect">
            <a:avLst/>
          </a:prstGeom>
        </p:spPr>
        <p:txBody>
          <a:bodyPr/>
          <a:lstStyle/>
          <a:p>
            <a:r>
              <a:t>This next section is - in a way - an overview of the margins and marginsplot commands.  These are incredibly powerful tools for getting a deeper understanding of the inferences the data support and to generate visualizations that can help you to communicate what are often results that are difficult to understand/interpret by many audiences.  </a:t>
            </a:r>
          </a:p>
          <a:p>
            <a:endParaRPr/>
          </a:p>
          <a:p>
            <a:r>
              <a:t>Additionally, I'll try to help explain one of the ways nearly everyone miscommunicates results from inferential models.  For details about the correct interpretation of regression coefficients, I highly recommend everyone check out:</a:t>
            </a:r>
          </a:p>
          <a:p>
            <a:endParaRPr/>
          </a:p>
          <a:p>
            <a:r>
              <a:t>Hoaglin, D. C. (2016).  Regressions are commonly misinterpreted.  </a:t>
            </a:r>
            <a:r>
              <a:rPr i="1"/>
              <a:t>Stata Journal, 16(1), </a:t>
            </a:r>
            <a:r>
              <a:t>pp. 5-22.</a:t>
            </a:r>
          </a:p>
          <a:p>
            <a:r>
              <a:t>Hardin, J. W. (2016).  Regressions are commonly misinterpreted: Comments on the article.  </a:t>
            </a:r>
            <a:r>
              <a:rPr i="1"/>
              <a:t>Stata Journal, 16(1), </a:t>
            </a:r>
            <a:r>
              <a:t>pp. 23-24.</a:t>
            </a:r>
          </a:p>
          <a:p>
            <a:r>
              <a:t>Long, J. S., &amp; Drukker, D. M. (2016).  Regressions are commonly misinterpreted.  </a:t>
            </a:r>
            <a:r>
              <a:rPr i="1"/>
              <a:t>Stata Journal, 16(1), </a:t>
            </a:r>
            <a:r>
              <a:t>pp. 25-29.</a:t>
            </a:r>
          </a:p>
          <a:p>
            <a:r>
              <a:t>Hoaglin, D. C. (2016).  Regressions are commonly misinterpreted: A rejoinder.  </a:t>
            </a:r>
            <a:r>
              <a:rPr i="1"/>
              <a:t>Stata Journal, 16(1), </a:t>
            </a:r>
            <a:r>
              <a:t>pp. 30-36.</a:t>
            </a:r>
          </a:p>
          <a:p>
            <a:endParaRPr/>
          </a:p>
          <a:p>
            <a:r>
              <a:t>The long and short of it is that short of an experimental design where some random variable is truly held constant (e.g., sampling from the population of males only), suggesting that a coefficient is the expected change in Y for a 1 unit change in X holding all else constant is fundamentally incorrect.  Rather, the more appropriate interpretation is that the coefficient represents the expected change in Y for a 1 unit change in X adjusted for the simultaneous change in other covariates.  In other words, the value of the coefficient on X is in part dependent on the other variables in the model.  For an example of where the "held constant" approach breaks down, we only need to look to a simple polynomial.  If we model Y = a + B1x + B2x^2 + e, there is no possible way to interpret the polynomial term using this language (e.g., we can't simultaneously hold the value of x constantly while allowing the squared term to vary independently).  </a:t>
            </a:r>
          </a:p>
        </p:txBody>
      </p:sp>
    </p:spTree>
    <p:extLst>
      <p:ext uri="{BB962C8B-B14F-4D97-AF65-F5344CB8AC3E}">
        <p14:creationId xmlns:p14="http://schemas.microsoft.com/office/powerpoint/2010/main" val="917587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Shape 469"/>
          <p:cNvSpPr>
            <a:spLocks noGrp="1" noRot="1" noChangeAspect="1"/>
          </p:cNvSpPr>
          <p:nvPr>
            <p:ph type="sldImg"/>
          </p:nvPr>
        </p:nvSpPr>
        <p:spPr>
          <a:prstGeom prst="rect">
            <a:avLst/>
          </a:prstGeom>
        </p:spPr>
        <p:txBody>
          <a:bodyPr/>
          <a:lstStyle/>
          <a:p>
            <a:endParaRPr/>
          </a:p>
        </p:txBody>
      </p:sp>
      <p:sp>
        <p:nvSpPr>
          <p:cNvPr id="470" name="Shape 470"/>
          <p:cNvSpPr>
            <a:spLocks noGrp="1"/>
          </p:cNvSpPr>
          <p:nvPr>
            <p:ph type="body" sz="quarter" idx="1"/>
          </p:nvPr>
        </p:nvSpPr>
        <p:spPr>
          <a:prstGeom prst="rect">
            <a:avLst/>
          </a:prstGeom>
        </p:spPr>
        <p:txBody>
          <a:bodyPr/>
          <a:lstStyle/>
          <a:p>
            <a:r>
              <a:t>(Example in slide from Analyze_1_Recruitment.do of Human Capital Toolkit)</a:t>
            </a:r>
          </a:p>
          <a:p>
            <a:r>
              <a:t>There are a few places in the toolkits where the code creates individual indicator variables and/or interaction or polynomials.  You can save yourself a significant number of keystrokes using "factor variable notation" in Stata and get the added bonus of nice visualization tools after fitting your models.  </a:t>
            </a:r>
          </a:p>
          <a:p>
            <a:endParaRPr/>
          </a:p>
          <a:p>
            <a:r>
              <a:t>Using margins and marginsplot is a useful way to see how the estimated effect of a given variable varies across its range of values.  The margins plot command is especially useful for communicating the results of inferential models since you can estimate the effect of one variable while manipulating the values of any of the other variables and show how these manipulations affect the estimated effect.  </a:t>
            </a:r>
          </a:p>
          <a:p>
            <a:endParaRPr/>
          </a:p>
          <a:p>
            <a:r>
              <a:t>So, what's the story the graph can help us to tell?</a:t>
            </a:r>
          </a:p>
          <a:p>
            <a:endParaRPr/>
          </a:p>
          <a:p>
            <a:r>
              <a:t>Unlike the other regions, the relationship between reading growth and graduation rates is negative in the delta, the amount of variance is greater, and the place where the effect is estimated with the greatest precision is also in a slightly different location.  </a:t>
            </a:r>
          </a:p>
        </p:txBody>
      </p:sp>
    </p:spTree>
    <p:extLst>
      <p:ext uri="{BB962C8B-B14F-4D97-AF65-F5344CB8AC3E}">
        <p14:creationId xmlns:p14="http://schemas.microsoft.com/office/powerpoint/2010/main" val="807732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a:spLocks noGrp="1" noRot="1" noChangeAspect="1"/>
          </p:cNvSpPr>
          <p:nvPr>
            <p:ph type="sldImg"/>
          </p:nvPr>
        </p:nvSpPr>
        <p:spPr>
          <a:prstGeom prst="rect">
            <a:avLst/>
          </a:prstGeom>
        </p:spPr>
        <p:txBody>
          <a:bodyPr/>
          <a:lstStyle/>
          <a:p>
            <a:endParaRPr/>
          </a:p>
        </p:txBody>
      </p:sp>
      <p:sp>
        <p:nvSpPr>
          <p:cNvPr id="481" name="Shape 481"/>
          <p:cNvSpPr>
            <a:spLocks noGrp="1"/>
          </p:cNvSpPr>
          <p:nvPr>
            <p:ph type="body" sz="quarter" idx="1"/>
          </p:nvPr>
        </p:nvSpPr>
        <p:spPr>
          <a:prstGeom prst="rect">
            <a:avLst/>
          </a:prstGeom>
        </p:spPr>
        <p:txBody>
          <a:bodyPr/>
          <a:lstStyle/>
          <a:p>
            <a:r>
              <a:t>If you have polynomial terms, margins plot can also be useful for visualizing those effects too.  Although the model fitted to the data is fairly naive, if this relationship held while adjusting for other covariates it might indicate that there is a negative impact on graduation rates if schools raise the growth of the low 25% students too much.  Again, this is a naive model so that isn't actually the case, but illustrates a way that these types of terms can be visualized/explained graphically.</a:t>
            </a:r>
          </a:p>
        </p:txBody>
      </p:sp>
    </p:spTree>
    <p:extLst>
      <p:ext uri="{BB962C8B-B14F-4D97-AF65-F5344CB8AC3E}">
        <p14:creationId xmlns:p14="http://schemas.microsoft.com/office/powerpoint/2010/main" val="1313994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Now I’m going to show a fairly well known example and ask everyone to participate in a quick/simple poll.  Once everyone’s ranked the pie segments for the pie graph on the left let me know.</a:t>
            </a:r>
          </a:p>
          <a:p>
            <a:r>
              <a:t>What about the pie graph on the right?  </a:t>
            </a:r>
          </a:p>
          <a:p>
            <a:r>
              <a:t>Lastly, rank the bar segments</a:t>
            </a:r>
          </a:p>
          <a:p>
            <a:endParaRPr/>
          </a:p>
          <a:p>
            <a:r>
              <a:t>If the pie chart on the left doesn't immediately look familiar to you, it is the same pie chart used by Steve Jobs at one of Apple's major conferences several years ago and was the subject of some harsh criticism due to the inherent perceptual problems that are present.  Some folks even speculate that it was done purposefully to take advantage of the perceptual problem.</a:t>
            </a:r>
          </a:p>
        </p:txBody>
      </p:sp>
    </p:spTree>
    <p:extLst>
      <p:ext uri="{BB962C8B-B14F-4D97-AF65-F5344CB8AC3E}">
        <p14:creationId xmlns:p14="http://schemas.microsoft.com/office/powerpoint/2010/main" val="365780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Shape 500"/>
          <p:cNvSpPr>
            <a:spLocks noGrp="1" noRot="1" noChangeAspect="1"/>
          </p:cNvSpPr>
          <p:nvPr>
            <p:ph type="sldImg"/>
          </p:nvPr>
        </p:nvSpPr>
        <p:spPr>
          <a:prstGeom prst="rect">
            <a:avLst/>
          </a:prstGeom>
        </p:spPr>
        <p:txBody>
          <a:bodyPr/>
          <a:lstStyle/>
          <a:p>
            <a:endParaRPr/>
          </a:p>
        </p:txBody>
      </p:sp>
      <p:sp>
        <p:nvSpPr>
          <p:cNvPr id="501" name="Shape 501"/>
          <p:cNvSpPr>
            <a:spLocks noGrp="1"/>
          </p:cNvSpPr>
          <p:nvPr>
            <p:ph type="body" sz="quarter" idx="1"/>
          </p:nvPr>
        </p:nvSpPr>
        <p:spPr>
          <a:prstGeom prst="rect">
            <a:avLst/>
          </a:prstGeom>
        </p:spPr>
        <p:txBody>
          <a:bodyPr/>
          <a:lstStyle/>
          <a:p>
            <a:r>
              <a:t>In the first of these graphs, we are illustrating how school level SES affects student performance on standardized tests differently by school type.  Catholic schools, for example, seem to be relatively invariant to the concentration of low SES students in the school, and private schools seem to do better as the concentration increases.  </a:t>
            </a:r>
          </a:p>
          <a:p>
            <a:endParaRPr/>
          </a:p>
          <a:p>
            <a:r>
              <a:t>As an alternative to graphing these effects separately, we could also graph comparative relationships by estimating different contrasts.  The contrast command, like the margins command, is a post-estimation command that you can use to estimate specific post-hoc effects/comparisons.  For example, with contrasts you can test whether one group is significantly different from the grand mean (e.g., test if test results in one school differ significantly from test results across the district).  You can also test fairly specific constrained relationships that can be helpful for program evaluations (e.g., contrasts that test whether or not the return on an increased dosage is monotonically increasing over the range of doses or if there is a point where additional dosage does not provide an increase in the return).  In this case, the contrast shows the different in the means between the three different types of schools, in particular the difference compared to private schools.  I added reference lines to the graph to show where there is no difference (e.g., horizontal line) and the point at which the different school lines intersect.  </a:t>
            </a:r>
          </a:p>
          <a:p>
            <a:endParaRPr/>
          </a:p>
          <a:p>
            <a:r>
              <a:t>In the last example, we use a categorical variable as a random slope for school level effects and visualize how test scores of males and females vary based on class size.  After about a class size of 23, there is a non-zero difference in the scores, but we can also see how class sizes smaller than that aren't necessarily systemically different from one another.  Including the confidence intervals around the estimates also helps to show how much variance there is in the scores when class sizes are very large (e.g., 44 - 50 students).</a:t>
            </a:r>
          </a:p>
        </p:txBody>
      </p:sp>
    </p:spTree>
    <p:extLst>
      <p:ext uri="{BB962C8B-B14F-4D97-AF65-F5344CB8AC3E}">
        <p14:creationId xmlns:p14="http://schemas.microsoft.com/office/powerpoint/2010/main" val="1735925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Shape 505"/>
          <p:cNvSpPr>
            <a:spLocks noGrp="1" noRot="1" noChangeAspect="1"/>
          </p:cNvSpPr>
          <p:nvPr>
            <p:ph type="sldImg"/>
          </p:nvPr>
        </p:nvSpPr>
        <p:spPr>
          <a:prstGeom prst="rect">
            <a:avLst/>
          </a:prstGeom>
        </p:spPr>
        <p:txBody>
          <a:bodyPr/>
          <a:lstStyle/>
          <a:p>
            <a:endParaRPr/>
          </a:p>
        </p:txBody>
      </p:sp>
      <p:sp>
        <p:nvSpPr>
          <p:cNvPr id="506" name="Shape 506"/>
          <p:cNvSpPr>
            <a:spLocks noGrp="1"/>
          </p:cNvSpPr>
          <p:nvPr>
            <p:ph type="body" sz="quarter" idx="1"/>
          </p:nvPr>
        </p:nvSpPr>
        <p:spPr>
          <a:prstGeom prst="rect">
            <a:avLst/>
          </a:prstGeom>
        </p:spPr>
        <p:txBody>
          <a:bodyPr/>
          <a:lstStyle/>
          <a:p>
            <a:r>
              <a:t>We won't be discussing any of these issues in the context of polytomous responses, but some of the facilities available in Stata 14 can also be useful for us to better understand locally developed assessments and to help us explain some of the technical details of assessments when questions arise.  There are essentially two different types of graphs used in IRT modeling -&gt; Characteristic Curves and Information Functions.  </a:t>
            </a:r>
          </a:p>
          <a:p>
            <a:endParaRPr/>
          </a:p>
          <a:p>
            <a:r>
              <a:t>Characteristic curves provide information about the way items/tests relate to ability.  For example, item characteristic curves show how difficult an item is (e.g., the point at which there is an equal probability of a correct/incorrect response) based on ability/the difference between examinee ability and chance.  The discrimination - or slope - of the curve provides an indication of how well the item does at identifying high and low ability examinees.  Curves with steep slopes indicate that there is a small range of ability where students might answer correctly/incorrectly by chance, but typically a correct/incorrect response would be indicative of some amount lower or higher of ability.  Lastly, the asymptotes (e.g., the start/end of the graph) show potential guessing effects (e.g., if the left side doesn't go to zero it is an adjustment for the probability of guessing correctly regardless of ability) and/or fatigue/suppression effects (e.g., if students are too tired the probability of a correct response for the highest ability students would not necessarily be 1, this also applies to survey settings where the questions may be a bit more sensitive like asking about drug/alcohol abuse, food insecurity, etc...).  </a:t>
            </a:r>
          </a:p>
          <a:p>
            <a:endParaRPr/>
          </a:p>
          <a:p>
            <a:r>
              <a:t>The examples here are only going to illustrate the 1 parameter model, but the irtsim command from the session repository allows you to generate data that follows the 1PL, 2PL, and 3PL models that you could further explore at your leisure.  </a:t>
            </a:r>
          </a:p>
        </p:txBody>
      </p:sp>
    </p:spTree>
    <p:extLst>
      <p:ext uri="{BB962C8B-B14F-4D97-AF65-F5344CB8AC3E}">
        <p14:creationId xmlns:p14="http://schemas.microsoft.com/office/powerpoint/2010/main" val="2132164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Shape 520"/>
          <p:cNvSpPr>
            <a:spLocks noGrp="1" noRot="1" noChangeAspect="1"/>
          </p:cNvSpPr>
          <p:nvPr>
            <p:ph type="sldImg"/>
          </p:nvPr>
        </p:nvSpPr>
        <p:spPr>
          <a:prstGeom prst="rect">
            <a:avLst/>
          </a:prstGeom>
        </p:spPr>
        <p:txBody>
          <a:bodyPr/>
          <a:lstStyle/>
          <a:p>
            <a:endParaRPr/>
          </a:p>
        </p:txBody>
      </p:sp>
      <p:sp>
        <p:nvSpPr>
          <p:cNvPr id="521" name="Shape 521"/>
          <p:cNvSpPr>
            <a:spLocks noGrp="1"/>
          </p:cNvSpPr>
          <p:nvPr>
            <p:ph type="body" sz="quarter" idx="1"/>
          </p:nvPr>
        </p:nvSpPr>
        <p:spPr>
          <a:prstGeom prst="rect">
            <a:avLst/>
          </a:prstGeom>
        </p:spPr>
        <p:txBody>
          <a:bodyPr/>
          <a:lstStyle/>
          <a:p>
            <a:r>
              <a:t>For the 1PL model (and the Rasch model in particular) we assume that each item does just as good a job of discriminating between students with low/high ability (alpha), does not involve random guessing (c/pseudoguessing), is not subject to test fatigue effects (d), and that items can have varying degrees of difficulty. In this case, the slope of each of the item characteristic curves (ICC) are all equal - and for the Rasch model they are all constrained to equal 1 - and the thing that varies is the "location" parameter.  The location in this case is the point at which someone with a given level of ability (e.g., theta) has equal probability of answering correctly/incorrectly.  The next graph will help to illustrate this a bit more.</a:t>
            </a:r>
          </a:p>
          <a:p>
            <a:endParaRPr/>
          </a:p>
          <a:p>
            <a:r>
              <a:t>One of the nice features with the IRT graphs in Stata are the options to add useful reference lines.  In this case, a student with an ability of -0.661 has the same chance of answering correctly as they have of answering incorrectly.  </a:t>
            </a:r>
          </a:p>
          <a:p>
            <a:endParaRPr/>
          </a:p>
          <a:p>
            <a:r>
              <a:t>The item information functions provide different information and information that is especially useful when trying to discuss validity concerns.  Each curve shows the distribution of information that each item provides relative to ability.  So item 1 seems to provide the most information about a test participant that has an ability level of -2 or so, while item 5 provides the most information about test participants with average ability (e.g., theta = 0).  If these curves are bunched up on either side of the distribution of theta, it is an indicator that the tool may not be the most useful for the widest audience.  This is a good thing if the tool is a screener for advanced learning and/or special education needs, but not as good if the assessment is being used by the entire population.  </a:t>
            </a:r>
          </a:p>
          <a:p>
            <a:endParaRPr/>
          </a:p>
          <a:p>
            <a:r>
              <a:t>While we may be the most interested in the item-level analyses to support test development/construction at the local level, it might be more useful to discuss the test-level equivalents.  Like the ICC, Stata provides nice functionality for test-level analytics and in particular it provides an optional argument that can be used to show how the values of theta map onto the raw sum scores.  So of a total possible score of 9, we'd expect students with a theta of -1 to score about 2 points.  </a:t>
            </a:r>
          </a:p>
          <a:p>
            <a:endParaRPr/>
          </a:p>
          <a:p>
            <a:r>
              <a:t>For accountability purposes, the Test Information Function (TIF) is especially good to know about.  Like the item information functions, it shows the amount of information the test provides about test takers with different levels of ability (blue line).  There is also an option in Stata to show the standard errors around those values.  At the best, this example shows that the place where the test provides the most information about test takers has a standard error of about 0.5 and once we move beyond the [-2, 2] range of theta the amount of error grows significantly.  Outside of that range, the probability for misclassification (e.g., different proficiency levels, etc...) is much higher than it is in the middle of the distribution).  </a:t>
            </a:r>
          </a:p>
          <a:p>
            <a:endParaRPr/>
          </a:p>
          <a:p>
            <a:r>
              <a:t>While there is a lot more that goes into test construction, even rudimentary item/test analyses can lead to productive work with locally developed assessments (e.g., removing items that provide little information, assembling test forms that include items that provide the best coverage over a specific range of ability, etc...).  This in turn leads to greater efficiency/effectiveness of these assessment implementations (e.g., classroom educators get better quality information about student performance on the lower stakes tests they create to inform their instructional practices).</a:t>
            </a:r>
          </a:p>
        </p:txBody>
      </p:sp>
    </p:spTree>
    <p:extLst>
      <p:ext uri="{BB962C8B-B14F-4D97-AF65-F5344CB8AC3E}">
        <p14:creationId xmlns:p14="http://schemas.microsoft.com/office/powerpoint/2010/main" val="224394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a:spLocks noGrp="1" noRot="1" noChangeAspect="1"/>
          </p:cNvSpPr>
          <p:nvPr>
            <p:ph type="sldImg"/>
          </p:nvPr>
        </p:nvSpPr>
        <p:spPr>
          <a:prstGeom prst="rect">
            <a:avLst/>
          </a:prstGeom>
        </p:spPr>
        <p:txBody>
          <a:bodyPr/>
          <a:lstStyle/>
          <a:p>
            <a:endParaRPr/>
          </a:p>
        </p:txBody>
      </p:sp>
      <p:sp>
        <p:nvSpPr>
          <p:cNvPr id="533" name="Shape 533"/>
          <p:cNvSpPr>
            <a:spLocks noGrp="1"/>
          </p:cNvSpPr>
          <p:nvPr>
            <p:ph type="body" sz="quarter" idx="1"/>
          </p:nvPr>
        </p:nvSpPr>
        <p:spPr>
          <a:prstGeom prst="rect">
            <a:avLst/>
          </a:prstGeom>
        </p:spPr>
        <p:txBody>
          <a:bodyPr/>
          <a:lstStyle/>
          <a:p>
            <a:r>
              <a:t>Material adopted from:</a:t>
            </a:r>
          </a:p>
          <a:p>
            <a:endParaRPr/>
          </a:p>
          <a:p>
            <a:r>
              <a:t>McDonald, R. P. (1999).  </a:t>
            </a:r>
            <a:r>
              <a:rPr i="1"/>
              <a:t>Test theory: A unified treatment</a:t>
            </a:r>
            <a:r>
              <a:t>.  Malwah, NJ: Lawrence Erlbaum Associates. p. 409</a:t>
            </a:r>
          </a:p>
          <a:p>
            <a:endParaRPr/>
          </a:p>
          <a:p>
            <a:r>
              <a:t>Nominal Scales - Can test equality/inequality only.  Can use any one to one transformation (e.g., doesn’t matter what the numeric values are so long as each value is mapped to any other distinct value)</a:t>
            </a:r>
          </a:p>
          <a:p>
            <a:r>
              <a:t>1. Defines the property that allows us to test equality (e.g., male = male or male != female)</a:t>
            </a:r>
          </a:p>
          <a:p>
            <a:r>
              <a:t>2. Defines set equivalence (e.g., no way to order males/females, race, etc…)</a:t>
            </a:r>
          </a:p>
          <a:p>
            <a:r>
              <a:t>3. Generalizes to more than two values </a:t>
            </a:r>
          </a:p>
          <a:p>
            <a:endParaRPr/>
          </a:p>
          <a:p>
            <a:r>
              <a:t>Ordinal Scales - Can also compare magnitude - no subtraction.  Can use any monotonic transformation because the integer distance is not constrained to be equal (e.g., as long as the magnitudes convey the same order it is equivalent)</a:t>
            </a:r>
          </a:p>
          <a:p>
            <a:r>
              <a:t>4. If a value is greater than the comparator, the comparator cannot be greater than or equal to the value</a:t>
            </a:r>
          </a:p>
          <a:p>
            <a:r>
              <a:t>5. Establishes magnitude comparatively;  </a:t>
            </a:r>
          </a:p>
          <a:p>
            <a:endParaRPr/>
          </a:p>
          <a:p>
            <a:r>
              <a:t>Intervallic Scales - Can use subtraction and addition;  Can use any linear transformation</a:t>
            </a:r>
          </a:p>
          <a:p>
            <a:r>
              <a:t>6. Commutative property</a:t>
            </a:r>
          </a:p>
          <a:p>
            <a:r>
              <a:t>7. Property of equality </a:t>
            </a:r>
          </a:p>
          <a:p>
            <a:r>
              <a:t>8. Associative property</a:t>
            </a:r>
          </a:p>
          <a:p>
            <a:endParaRPr/>
          </a:p>
          <a:p>
            <a:r>
              <a:t>Ratio Scales - All arithmetic operations; Can use any ratio transformation.</a:t>
            </a:r>
          </a:p>
          <a:p>
            <a:r>
              <a:t>9. Defines the property of a true zero (e.g., a value meaning complete absence)</a:t>
            </a:r>
          </a:p>
          <a:p>
            <a:r>
              <a:t>10. Constrains summation to always be greater than the original element if it is a positive value</a:t>
            </a:r>
          </a:p>
        </p:txBody>
      </p:sp>
    </p:spTree>
    <p:extLst>
      <p:ext uri="{BB962C8B-B14F-4D97-AF65-F5344CB8AC3E}">
        <p14:creationId xmlns:p14="http://schemas.microsoft.com/office/powerpoint/2010/main" val="416018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a:spLocks noGrp="1" noRot="1" noChangeAspect="1"/>
          </p:cNvSpPr>
          <p:nvPr>
            <p:ph type="sldImg"/>
          </p:nvPr>
        </p:nvSpPr>
        <p:spPr>
          <a:prstGeom prst="rect">
            <a:avLst/>
          </a:prstGeom>
        </p:spPr>
        <p:txBody>
          <a:bodyPr/>
          <a:lstStyle/>
          <a:p>
            <a:endParaRPr/>
          </a:p>
        </p:txBody>
      </p:sp>
      <p:sp>
        <p:nvSpPr>
          <p:cNvPr id="537" name="Shape 537"/>
          <p:cNvSpPr>
            <a:spLocks noGrp="1"/>
          </p:cNvSpPr>
          <p:nvPr>
            <p:ph type="body" sz="quarter" idx="1"/>
          </p:nvPr>
        </p:nvSpPr>
        <p:spPr>
          <a:prstGeom prst="rect">
            <a:avLst/>
          </a:prstGeom>
        </p:spPr>
        <p:txBody>
          <a:bodyPr/>
          <a:lstStyle/>
          <a:p>
            <a:r>
              <a:t>Understanding a bit more about correlations.  I’ve highlighted the correlation that most of us are familiar with in yellow.  It has a relatively limited application in the context of education.  I highlighted the other cells based on applications in education.  </a:t>
            </a:r>
          </a:p>
          <a:p>
            <a:endParaRPr/>
          </a:p>
          <a:p>
            <a:r>
              <a:t>The cells with purple text are typically used in the development of measurement tools (e.g., tests, surveys, etc…) where we want to describe the relationship between the item and the total score.  For example, with dichotomously keyed items the point biserial correlation describes the relationship between the keyed (correct) response and the total score.  The polyserial correlation functions similarly, but is used for polytomous items.  </a:t>
            </a:r>
          </a:p>
          <a:p>
            <a:endParaRPr/>
          </a:p>
          <a:p>
            <a:r>
              <a:t>What could be more useful, particularly for locally developed assessments, would be to look at the relationships between the items. The types of correlations that would be used in these applications are highlighted in orange.  </a:t>
            </a:r>
          </a:p>
          <a:p>
            <a:endParaRPr/>
          </a:p>
          <a:p>
            <a:r>
              <a:t>One way of making use of this information is to create a correlation heatmap since you can quickly/easily identify items that might form testlets (e.g., groups of structurally related items) and/or identify items that may be more likely to measure the same construct (e.g., all the items that are highly correlated with each other).  </a:t>
            </a:r>
          </a:p>
        </p:txBody>
      </p:sp>
    </p:spTree>
    <p:extLst>
      <p:ext uri="{BB962C8B-B14F-4D97-AF65-F5344CB8AC3E}">
        <p14:creationId xmlns:p14="http://schemas.microsoft.com/office/powerpoint/2010/main" val="73458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p>
            <a:r>
              <a:t>Rank the Pie Slices on the Left by Size from Largest to Smallest</a:t>
            </a:r>
          </a:p>
          <a:p>
            <a:r>
              <a:t>https://www.polleverywhere.com/ranking_polls/EXfEHeUM7fIXrPQ</a:t>
            </a:r>
          </a:p>
          <a:p>
            <a:endParaRPr/>
          </a:p>
          <a:p>
            <a:r>
              <a:t>Are these results what you expected?  Why/Why Not?</a:t>
            </a:r>
          </a:p>
        </p:txBody>
      </p:sp>
    </p:spTree>
    <p:extLst>
      <p:ext uri="{BB962C8B-B14F-4D97-AF65-F5344CB8AC3E}">
        <p14:creationId xmlns:p14="http://schemas.microsoft.com/office/powerpoint/2010/main" val="158127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r>
              <a:t>Rank the Pie Slices on the Right by Size from Largest to Smallest</a:t>
            </a:r>
          </a:p>
          <a:p>
            <a:r>
              <a:t>https://www.polleverywhere.com/ranking_polls/KFWzbMpVmzixkWX</a:t>
            </a:r>
          </a:p>
        </p:txBody>
      </p:sp>
    </p:spTree>
    <p:extLst>
      <p:ext uri="{BB962C8B-B14F-4D97-AF65-F5344CB8AC3E}">
        <p14:creationId xmlns:p14="http://schemas.microsoft.com/office/powerpoint/2010/main" val="1310506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Rank the Size of Bars on the Right by Size from Largest to Smallest</a:t>
            </a:r>
          </a:p>
          <a:p>
            <a:r>
              <a:t>https://www.polleverywhere.com/ranking_polls/6SvWUNG6IFQ5PXW</a:t>
            </a:r>
          </a:p>
        </p:txBody>
      </p:sp>
    </p:spTree>
    <p:extLst>
      <p:ext uri="{BB962C8B-B14F-4D97-AF65-F5344CB8AC3E}">
        <p14:creationId xmlns:p14="http://schemas.microsoft.com/office/powerpoint/2010/main" val="1091033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p>
            <a:r>
              <a:t>1. Learn foundational concepts in data visualization.</a:t>
            </a:r>
          </a:p>
          <a:p>
            <a:r>
              <a:t>2. Learn how to avoid common problems in data visualization.</a:t>
            </a:r>
          </a:p>
          <a:p>
            <a:r>
              <a:t>3. Learn how to apply these concepts when creating visualizations in Stata.</a:t>
            </a:r>
          </a:p>
          <a:p>
            <a:endParaRPr/>
          </a:p>
          <a:p>
            <a:r>
              <a:t>A good first step might be to put some of this in the context of existing frameworks...</a:t>
            </a:r>
          </a:p>
        </p:txBody>
      </p:sp>
    </p:spTree>
    <p:extLst>
      <p:ext uri="{BB962C8B-B14F-4D97-AF65-F5344CB8AC3E}">
        <p14:creationId xmlns:p14="http://schemas.microsoft.com/office/powerpoint/2010/main" val="1781395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t>This diagram is based on a fairly old model of communications developed by Shannon, C. E. (1948).  A mathematical theory of communication.  </a:t>
            </a:r>
            <a:r>
              <a:rPr i="1"/>
              <a:t>The Bell System Technical Journal, 27,</a:t>
            </a:r>
            <a:r>
              <a:t> pp. 379-423.  In Shannon’s case, this was a very literal translation of telecommunications, but still provides a useful framework for thinking about the process of communication (at least enough to the point where the paper has been cited &gt; 80k times based on Google’s count).  </a:t>
            </a:r>
          </a:p>
          <a:p>
            <a:endParaRPr/>
          </a:p>
          <a:p>
            <a:r>
              <a:t>Path A is the message as we (the transmitter) perceive/understand it.  </a:t>
            </a:r>
          </a:p>
          <a:p>
            <a:r>
              <a:t>Path B shows our effort to send this message to some recipients.</a:t>
            </a:r>
          </a:p>
          <a:p>
            <a:r>
              <a:t>Path C is the message that the target of our communications receives.</a:t>
            </a:r>
          </a:p>
          <a:p>
            <a:r>
              <a:t>Path D is the message as the target of the communications understands/perceives it.  </a:t>
            </a:r>
          </a:p>
          <a:p>
            <a:endParaRPr/>
          </a:p>
          <a:p>
            <a:r>
              <a:t>In our particular case, purpose (e.g., communicating with stakeholders, communicating with C-Suite, communicating w/other data geeks, etc…) will mediate the process.  However, we can use this framework to help us think through decisions along the way.</a:t>
            </a:r>
          </a:p>
          <a:p>
            <a:endParaRPr/>
          </a:p>
          <a:p>
            <a:r>
              <a:t>We can think about the purpose of data visualization a few different ways:</a:t>
            </a:r>
          </a:p>
          <a:p>
            <a:endParaRPr/>
          </a:p>
          <a:p>
            <a:pPr marL="419100" indent="-419100">
              <a:buSzPct val="100000"/>
              <a:buAutoNum type="arabicPeriod"/>
            </a:pPr>
            <a:r>
              <a:t>Explore - This is what exploratory data analysis is all about.  Learning from and gaining an understanding of the data.</a:t>
            </a:r>
          </a:p>
          <a:p>
            <a:pPr marL="419100" indent="-419100">
              <a:buSzPct val="100000"/>
              <a:buAutoNum type="arabicPeriod"/>
            </a:pPr>
            <a:r>
              <a:t>Expose - I’m using this specifically in the context of artistic uses of data (e.g., data sculpting, etc…), but could also be used to expose otherwise unknown/overlooked information and knowledge</a:t>
            </a:r>
          </a:p>
          <a:p>
            <a:pPr marL="419100" indent="-419100">
              <a:buSzPct val="100000"/>
              <a:buAutoNum type="arabicPeriod"/>
            </a:pPr>
            <a:r>
              <a:t>Explicate - This is where the communication really happens.  How do we make the graph a self-contained story that anyone can understand?</a:t>
            </a:r>
          </a:p>
          <a:p>
            <a:endParaRPr/>
          </a:p>
          <a:p>
            <a:r>
              <a:t>In each case there is a fairly distinct set of requirements/use cases that needs to be considered.  For example, we don’t necessarily need to create a highly interactive scatterplot if we are only using it to screen for any egregious data entry errors.  However, if we’re trying to show information about the opt-out movement, a visualization that allows users to interact with geographical features of the data could prove useful in highlighting demographic differences within the movement.</a:t>
            </a:r>
          </a:p>
          <a:p>
            <a:endParaRPr/>
          </a:p>
          <a:p>
            <a:r>
              <a:t>Another important factor to keep in mind when considering how the context of purpose affects communications is the noise that will be introduced along the way.  </a:t>
            </a:r>
          </a:p>
          <a:p>
            <a:endParaRPr/>
          </a:p>
          <a:p>
            <a:r>
              <a:t>Here's an example of how information that a transmitter wanted to send to a receiver was muddied both by the transmitter and also by some outside noise:</a:t>
            </a:r>
          </a:p>
          <a:p>
            <a:r>
              <a:t>https://public.tableau.com/profile/emily.le.coz#!/vizhome/MCT2DataAnalysis/Dashboard2</a:t>
            </a:r>
          </a:p>
          <a:p>
            <a:endParaRPr/>
          </a:p>
          <a:p>
            <a:r>
              <a:t>One of the more difficult tasks we face is trying to create visualizations that have unambiguous interpretations, or at least that are fairly robust to a lot of the interference beyond our control.</a:t>
            </a:r>
          </a:p>
        </p:txBody>
      </p:sp>
    </p:spTree>
    <p:extLst>
      <p:ext uri="{BB962C8B-B14F-4D97-AF65-F5344CB8AC3E}">
        <p14:creationId xmlns:p14="http://schemas.microsoft.com/office/powerpoint/2010/main" val="1850628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The process above is an adaptation of the process described in:</a:t>
            </a:r>
          </a:p>
          <a:p>
            <a:endParaRPr/>
          </a:p>
          <a:p>
            <a:r>
              <a:t>Heer, J. (2015).  </a:t>
            </a:r>
            <a:r>
              <a:rPr i="1"/>
              <a:t>Effective Data Visualization</a:t>
            </a:r>
            <a:r>
              <a:t>.  Retrieved on 06may2016; Retrieved from: </a:t>
            </a:r>
            <a:r>
              <a:rPr u="sng">
                <a:solidFill>
                  <a:schemeClr val="accent1"/>
                </a:solidFill>
                <a:hlinkClick r:id="rId3"/>
              </a:rPr>
              <a:t>http://homes.cs.washington.edu/~jheer/talks/Heer-EffectiveDataVisualization.pdf</a:t>
            </a:r>
            <a:r>
              <a:t>.  </a:t>
            </a:r>
          </a:p>
          <a:p>
            <a:endParaRPr/>
          </a:p>
          <a:p>
            <a:r>
              <a:t>Won’t be able to focus on everything, but we’ll try to address some of the bigger issues that affect the efficacy of data visualizations.  By starting with measurement scales, we can actually address quite a bit of information related to creating effective visualizations.  It will not only give us constraints that we can use to guide decisions related to visualizations, but will also provide a foundation we can use to think about issues related to dimensionality, how we map the data to visual representations, and ultimately how this translates to a data visualization.</a:t>
            </a:r>
          </a:p>
          <a:p>
            <a:endParaRPr/>
          </a:p>
          <a:p>
            <a:r>
              <a:t>Although this framework places data and mapping in different parts of the process they are to some degree inseparable.  So, if it seems like I'm bouncing back and forth between the two it is a combination of trying to address the relationships between the topics and a reflection of the iterative nature of creating data visualizations.  </a:t>
            </a:r>
          </a:p>
        </p:txBody>
      </p:sp>
    </p:spTree>
    <p:extLst>
      <p:ext uri="{BB962C8B-B14F-4D97-AF65-F5344CB8AC3E}">
        <p14:creationId xmlns:p14="http://schemas.microsoft.com/office/powerpoint/2010/main" val="151535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2" name="Shape 12"/>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latin typeface="Helvetica"/>
                <a:ea typeface="Helvetica"/>
                <a:cs typeface="Helvetica"/>
                <a:sym typeface="Helvetica"/>
              </a:defRPr>
            </a:pPr>
            <a:endParaRPr/>
          </a:p>
        </p:txBody>
      </p:sp>
      <p:sp>
        <p:nvSpPr>
          <p:cNvPr id="13" name="Shape 13"/>
          <p:cNvSpPr>
            <a:spLocks noGrp="1"/>
          </p:cNvSpPr>
          <p:nvPr>
            <p:ph type="title"/>
          </p:nvPr>
        </p:nvSpPr>
        <p:spPr>
          <a:xfrm>
            <a:off x="762000" y="9042400"/>
            <a:ext cx="22860000" cy="3810000"/>
          </a:xfrm>
          <a:prstGeom prst="rect">
            <a:avLst/>
          </a:prstGeom>
        </p:spPr>
        <p:txBody>
          <a:bodyPr/>
          <a:lstStyle>
            <a:lvl1pPr>
              <a:spcBef>
                <a:spcPts val="0"/>
              </a:spcBef>
              <a:defRPr sz="30300" b="1">
                <a:solidFill>
                  <a:srgbClr val="34A5FF"/>
                </a:solidFill>
                <a:latin typeface="+mj-lt"/>
                <a:ea typeface="+mj-ea"/>
                <a:cs typeface="+mj-cs"/>
                <a:sym typeface="TeX Gyre Adventor"/>
              </a:defRPr>
            </a:lvl1pPr>
          </a:lstStyle>
          <a:p>
            <a:r>
              <a:t>Title Text</a:t>
            </a:r>
          </a:p>
        </p:txBody>
      </p:sp>
      <p:sp>
        <p:nvSpPr>
          <p:cNvPr id="14" name="Shape 14"/>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xfrm>
            <a:off x="23063199" y="609600"/>
            <a:ext cx="553196" cy="635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Shape 102"/>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a:t>
            </a:r>
          </a:p>
        </p:txBody>
      </p:sp>
      <p:sp>
        <p:nvSpPr>
          <p:cNvPr id="103" name="Shape 103"/>
          <p:cNvSpPr>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Body Level One</a:t>
            </a:r>
          </a:p>
          <a:p>
            <a:pPr lvl="1"/>
            <a:r>
              <a:t>Body Level Two</a:t>
            </a:r>
          </a:p>
          <a:p>
            <a:pPr lvl="2"/>
            <a:r>
              <a:t>Body Level Three</a:t>
            </a:r>
          </a:p>
          <a:p>
            <a:pPr lvl="3"/>
            <a:r>
              <a:t>Body Level Four</a:t>
            </a:r>
          </a:p>
          <a:p>
            <a:pPr lvl="4"/>
            <a:r>
              <a:t>Body Level Five</a:t>
            </a: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Shape 111"/>
          <p:cNvSpPr>
            <a:spLocks noGrp="1"/>
          </p:cNvSpPr>
          <p:nvPr>
            <p:ph type="pic" sz="half" idx="13"/>
          </p:nvPr>
        </p:nvSpPr>
        <p:spPr>
          <a:xfrm>
            <a:off x="12192000" y="0"/>
            <a:ext cx="12192000" cy="6832600"/>
          </a:xfrm>
          <a:prstGeom prst="rect">
            <a:avLst/>
          </a:prstGeom>
        </p:spPr>
        <p:txBody>
          <a:bodyPr lIns="91439" tIns="45719" rIns="91439" bIns="45719">
            <a:noAutofit/>
          </a:bodyPr>
          <a:lstStyle/>
          <a:p>
            <a:endParaRPr/>
          </a:p>
        </p:txBody>
      </p:sp>
      <p:sp>
        <p:nvSpPr>
          <p:cNvPr id="112" name="Shape 112"/>
          <p:cNvSpPr>
            <a:spLocks noGrp="1"/>
          </p:cNvSpPr>
          <p:nvPr>
            <p:ph type="pic" sz="half" idx="14"/>
          </p:nvPr>
        </p:nvSpPr>
        <p:spPr>
          <a:xfrm>
            <a:off x="12192000" y="6896100"/>
            <a:ext cx="12192000" cy="6819900"/>
          </a:xfrm>
          <a:prstGeom prst="rect">
            <a:avLst/>
          </a:prstGeom>
        </p:spPr>
        <p:txBody>
          <a:bodyPr lIns="91439" tIns="45719" rIns="91439" bIns="45719">
            <a:noAutofit/>
          </a:bodyPr>
          <a:lstStyle/>
          <a:p>
            <a:endParaRPr/>
          </a:p>
        </p:txBody>
      </p:sp>
      <p:sp>
        <p:nvSpPr>
          <p:cNvPr id="113" name="Shape 113"/>
          <p:cNvSpPr>
            <a:spLocks noGrp="1"/>
          </p:cNvSpPr>
          <p:nvPr>
            <p:ph type="pic" idx="15"/>
          </p:nvPr>
        </p:nvSpPr>
        <p:spPr>
          <a:xfrm>
            <a:off x="0" y="0"/>
            <a:ext cx="12128500" cy="13716000"/>
          </a:xfrm>
          <a:prstGeom prst="rect">
            <a:avLst/>
          </a:prstGeom>
        </p:spPr>
        <p:txBody>
          <a:bodyPr lIns="91439" tIns="45719" rIns="91439" bIns="45719">
            <a:noAutofit/>
          </a:bodyPr>
          <a:lstStyle/>
          <a:p>
            <a:endParaRPr/>
          </a:p>
        </p:txBody>
      </p:sp>
      <p:sp>
        <p:nvSpPr>
          <p:cNvPr id="114" name="Shape 1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121" name="Shape 121"/>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22" name="Shape 122"/>
          <p:cNvSpPr>
            <a:spLocks noGrp="1"/>
          </p:cNvSpPr>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Type a quote here.</a:t>
            </a:r>
          </a:p>
        </p:txBody>
      </p:sp>
      <p:sp>
        <p:nvSpPr>
          <p:cNvPr id="123" name="Shape 123"/>
          <p:cNvSpPr>
            <a:spLocks noGrp="1"/>
          </p:cNvSpPr>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r>
              <a:t>Johnny Appleseed</a:t>
            </a:r>
          </a:p>
        </p:txBody>
      </p:sp>
      <p:sp>
        <p:nvSpPr>
          <p:cNvPr id="124" name="Shape 124"/>
          <p:cNvSpPr>
            <a:spLocks noGrp="1"/>
          </p:cNvSpPr>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a:t>
            </a:r>
          </a:p>
        </p:txBody>
      </p:sp>
      <p:sp>
        <p:nvSpPr>
          <p:cNvPr id="125" name="Shape 12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2" name="Shape 132"/>
          <p:cNvSpPr>
            <a:spLocks noGrp="1"/>
          </p:cNvSpPr>
          <p:nvPr>
            <p:ph type="body" sz="quarter" idx="13"/>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Type a quote here.</a:t>
            </a:r>
          </a:p>
        </p:txBody>
      </p:sp>
      <p:sp>
        <p:nvSpPr>
          <p:cNvPr id="133" name="Shape 133"/>
          <p:cNvSpPr>
            <a:spLocks noGrp="1"/>
          </p:cNvSpPr>
          <p:nvPr>
            <p:ph type="pic" idx="14"/>
          </p:nvPr>
        </p:nvSpPr>
        <p:spPr>
          <a:xfrm>
            <a:off x="0" y="0"/>
            <a:ext cx="10287000" cy="13716000"/>
          </a:xfrm>
          <a:prstGeom prst="rect">
            <a:avLst/>
          </a:prstGeom>
        </p:spPr>
        <p:txBody>
          <a:bodyPr lIns="91439" tIns="45719" rIns="91439" bIns="45719">
            <a:noAutofit/>
          </a:bodyPr>
          <a:lstStyle/>
          <a:p>
            <a:endParaRPr/>
          </a:p>
        </p:txBody>
      </p:sp>
      <p:sp>
        <p:nvSpPr>
          <p:cNvPr id="134" name="Shape 134"/>
          <p:cNvSpPr>
            <a:spLocks noGrp="1"/>
          </p:cNvSpPr>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r>
              <a:t>Johnny Appleseed</a:t>
            </a:r>
          </a:p>
        </p:txBody>
      </p:sp>
      <p:sp>
        <p:nvSpPr>
          <p:cNvPr id="135" name="Shape 1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2" name="Shape 142"/>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43" name="Shape 14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50" name="Shape 1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Shape 1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Shape 22"/>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23" name="Shape 23"/>
          <p:cNvSpPr>
            <a:spLocks noGrp="1"/>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Shape 24"/>
          <p:cNvSpPr>
            <a:spLocks noGrp="1"/>
          </p:cNvSpPr>
          <p:nvPr>
            <p:ph type="title"/>
          </p:nvPr>
        </p:nvSpPr>
        <p:spPr>
          <a:xfrm>
            <a:off x="762000" y="9042400"/>
            <a:ext cx="22860000" cy="3810000"/>
          </a:xfrm>
          <a:prstGeom prst="rect">
            <a:avLst/>
          </a:prstGeom>
        </p:spPr>
        <p:txBody>
          <a:bodyPr/>
          <a:lstStyle>
            <a:lvl1pPr>
              <a:spcBef>
                <a:spcPts val="0"/>
              </a:spcBef>
              <a:defRPr sz="30300" b="1">
                <a:solidFill>
                  <a:srgbClr val="34A5FF"/>
                </a:solidFill>
                <a:latin typeface="+mj-lt"/>
                <a:ea typeface="+mj-ea"/>
                <a:cs typeface="+mj-cs"/>
                <a:sym typeface="TeX Gyre Adventor"/>
              </a:defRPr>
            </a:lvl1pPr>
          </a:lstStyle>
          <a:p>
            <a:r>
              <a:t>Title Text</a:t>
            </a:r>
          </a:p>
        </p:txBody>
      </p:sp>
      <p:sp>
        <p:nvSpPr>
          <p:cNvPr id="25" name="Shape 25"/>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xfrm>
            <a:off x="23063199" y="609600"/>
            <a:ext cx="553196" cy="635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Shape 33"/>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latin typeface="Helvetica"/>
                <a:ea typeface="Helvetica"/>
                <a:cs typeface="Helvetica"/>
                <a:sym typeface="Helvetica"/>
              </a:defRPr>
            </a:pPr>
            <a:endParaRPr/>
          </a:p>
        </p:txBody>
      </p:sp>
      <p:sp>
        <p:nvSpPr>
          <p:cNvPr id="34" name="Shape 34"/>
          <p:cNvSpPr>
            <a:spLocks noGrp="1"/>
          </p:cNvSpPr>
          <p:nvPr>
            <p:ph type="title"/>
          </p:nvPr>
        </p:nvSpPr>
        <p:spPr>
          <a:xfrm>
            <a:off x="762000" y="9042400"/>
            <a:ext cx="22860000" cy="3810000"/>
          </a:xfrm>
          <a:prstGeom prst="rect">
            <a:avLst/>
          </a:prstGeom>
        </p:spPr>
        <p:txBody>
          <a:bodyPr/>
          <a:lstStyle>
            <a:lvl1pPr>
              <a:spcBef>
                <a:spcPts val="0"/>
              </a:spcBef>
              <a:defRPr sz="30300" b="1">
                <a:solidFill>
                  <a:srgbClr val="34A5FF"/>
                </a:solidFill>
                <a:latin typeface="+mj-lt"/>
                <a:ea typeface="+mj-ea"/>
                <a:cs typeface="+mj-cs"/>
                <a:sym typeface="TeX Gyre Adventor"/>
              </a:defRPr>
            </a:lvl1pPr>
          </a:lstStyle>
          <a:p>
            <a:r>
              <a:t>Title Text</a:t>
            </a:r>
          </a:p>
        </p:txBody>
      </p:sp>
      <p:sp>
        <p:nvSpPr>
          <p:cNvPr id="35" name="Shape 35"/>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hape 36"/>
          <p:cNvSpPr>
            <a:spLocks noGrp="1"/>
          </p:cNvSpPr>
          <p:nvPr>
            <p:ph type="sldNum" sz="quarter" idx="2"/>
          </p:nvPr>
        </p:nvSpPr>
        <p:spPr>
          <a:xfrm>
            <a:off x="23013221" y="584200"/>
            <a:ext cx="553195" cy="635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222222"/>
        </a:solidFill>
        <a:effectLst/>
      </p:bgPr>
    </p:bg>
    <p:spTree>
      <p:nvGrpSpPr>
        <p:cNvPr id="1" name=""/>
        <p:cNvGrpSpPr/>
        <p:nvPr/>
      </p:nvGrpSpPr>
      <p:grpSpPr>
        <a:xfrm>
          <a:off x="0" y="0"/>
          <a:ext cx="0" cy="0"/>
          <a:chOff x="0" y="0"/>
          <a:chExt cx="0" cy="0"/>
        </a:xfrm>
      </p:grpSpPr>
      <p:sp>
        <p:nvSpPr>
          <p:cNvPr id="43" name="Shape 43"/>
          <p:cNvSpPr>
            <a:spLocks noGrp="1"/>
          </p:cNvSpPr>
          <p:nvPr>
            <p:ph type="title"/>
          </p:nvPr>
        </p:nvSpPr>
        <p:spPr>
          <a:xfrm>
            <a:off x="762000" y="5676900"/>
            <a:ext cx="22860000" cy="6350000"/>
          </a:xfrm>
          <a:prstGeom prst="rect">
            <a:avLst/>
          </a:prstGeom>
        </p:spPr>
        <p:txBody>
          <a:bodyPr/>
          <a:lstStyle>
            <a:lvl1pPr>
              <a:spcBef>
                <a:spcPts val="0"/>
              </a:spcBef>
              <a:defRPr sz="30300" b="1">
                <a:solidFill>
                  <a:srgbClr val="34A5FF"/>
                </a:solidFill>
                <a:latin typeface="+mj-lt"/>
                <a:ea typeface="+mj-ea"/>
                <a:cs typeface="+mj-cs"/>
                <a:sym typeface="TeX Gyre Adventor"/>
              </a:defRPr>
            </a:lvl1pPr>
          </a:lstStyle>
          <a:p>
            <a:r>
              <a:t>Title Text</a:t>
            </a:r>
          </a:p>
        </p:txBody>
      </p:sp>
      <p:sp>
        <p:nvSpPr>
          <p:cNvPr id="44" name="Shape 44"/>
          <p:cNvSpPr>
            <a:spLocks noGrp="1"/>
          </p:cNvSpPr>
          <p:nvPr>
            <p:ph type="sldNum" sz="quarter" idx="2"/>
          </p:nvPr>
        </p:nvSpPr>
        <p:spPr>
          <a:xfrm>
            <a:off x="23063199" y="609600"/>
            <a:ext cx="553196" cy="635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Shape 51"/>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latin typeface="Helvetica"/>
                <a:ea typeface="Helvetica"/>
                <a:cs typeface="Helvetica"/>
                <a:sym typeface="Helvetica"/>
              </a:defRPr>
            </a:pPr>
            <a:endParaRPr/>
          </a:p>
        </p:txBody>
      </p:sp>
      <p:sp>
        <p:nvSpPr>
          <p:cNvPr id="52" name="Shape 52"/>
          <p:cNvSpPr>
            <a:spLocks noGrp="1"/>
          </p:cNvSpPr>
          <p:nvPr>
            <p:ph type="pic" idx="13"/>
          </p:nvPr>
        </p:nvSpPr>
        <p:spPr>
          <a:xfrm>
            <a:off x="0" y="0"/>
            <a:ext cx="10287000" cy="13716000"/>
          </a:xfrm>
          <a:prstGeom prst="rect">
            <a:avLst/>
          </a:prstGeom>
        </p:spPr>
        <p:txBody>
          <a:bodyPr lIns="91439" tIns="45719" rIns="91439" bIns="45719">
            <a:noAutofit/>
          </a:bodyPr>
          <a:lstStyle/>
          <a:p>
            <a:endParaRPr/>
          </a:p>
        </p:txBody>
      </p:sp>
      <p:sp>
        <p:nvSpPr>
          <p:cNvPr id="53" name="Shape 53"/>
          <p:cNvSpPr>
            <a:spLocks noGrp="1"/>
          </p:cNvSpPr>
          <p:nvPr>
            <p:ph type="title"/>
          </p:nvPr>
        </p:nvSpPr>
        <p:spPr>
          <a:xfrm>
            <a:off x="11049000" y="9042400"/>
            <a:ext cx="12573000" cy="3810000"/>
          </a:xfrm>
          <a:prstGeom prst="rect">
            <a:avLst/>
          </a:prstGeom>
        </p:spPr>
        <p:txBody>
          <a:bodyPr/>
          <a:lstStyle>
            <a:lvl1pPr>
              <a:spcBef>
                <a:spcPts val="0"/>
              </a:spcBef>
              <a:defRPr sz="30300" b="1">
                <a:solidFill>
                  <a:srgbClr val="34A5FF"/>
                </a:solidFill>
                <a:latin typeface="+mj-lt"/>
                <a:ea typeface="+mj-ea"/>
                <a:cs typeface="+mj-cs"/>
                <a:sym typeface="TeX Gyre Adventor"/>
              </a:defRPr>
            </a:lvl1pPr>
          </a:lstStyle>
          <a:p>
            <a:r>
              <a:t>Title Text</a:t>
            </a:r>
          </a:p>
        </p:txBody>
      </p:sp>
      <p:sp>
        <p:nvSpPr>
          <p:cNvPr id="54" name="Shape 54"/>
          <p:cNvSpPr>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xfrm>
            <a:off x="23063199" y="609600"/>
            <a:ext cx="553196" cy="635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Shape 62"/>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a:t>
            </a:r>
          </a:p>
        </p:txBody>
      </p:sp>
      <p:sp>
        <p:nvSpPr>
          <p:cNvPr id="63" name="Shape 63"/>
          <p:cNvSpPr>
            <a:spLocks noGrp="1"/>
          </p:cNvSpPr>
          <p:nvPr>
            <p:ph type="title"/>
          </p:nvPr>
        </p:nvSpPr>
        <p:spPr>
          <a:prstGeom prst="rect">
            <a:avLst/>
          </a:prstGeom>
        </p:spPr>
        <p:txBody>
          <a:bodyPr/>
          <a:lstStyle/>
          <a:p>
            <a:r>
              <a:t>Title Text</a:t>
            </a: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Shape 71"/>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a:t>
            </a:r>
          </a:p>
        </p:txBody>
      </p:sp>
      <p:sp>
        <p:nvSpPr>
          <p:cNvPr id="72" name="Shape 72"/>
          <p:cNvSpPr>
            <a:spLocks noGrp="1"/>
          </p:cNvSpPr>
          <p:nvPr>
            <p:ph type="title"/>
          </p:nvPr>
        </p:nvSpPr>
        <p:spPr>
          <a:prstGeom prst="rect">
            <a:avLst/>
          </a:prstGeom>
        </p:spPr>
        <p:txBody>
          <a:bodyPr/>
          <a:lstStyle/>
          <a:p>
            <a:r>
              <a:t>Title Text</a:t>
            </a:r>
          </a:p>
        </p:txBody>
      </p:sp>
      <p:sp>
        <p:nvSpPr>
          <p:cNvPr id="73" name="Shape 73"/>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Shape 81"/>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a:t>
            </a:r>
          </a:p>
        </p:txBody>
      </p:sp>
      <p:sp>
        <p:nvSpPr>
          <p:cNvPr id="82" name="Shape 82"/>
          <p:cNvSpPr>
            <a:spLocks noGrp="1"/>
          </p:cNvSpPr>
          <p:nvPr>
            <p:ph type="title"/>
          </p:nvPr>
        </p:nvSpPr>
        <p:spPr>
          <a:prstGeom prst="rect">
            <a:avLst/>
          </a:prstGeom>
        </p:spPr>
        <p:txBody>
          <a:bodyPr/>
          <a:lstStyle/>
          <a:p>
            <a:r>
              <a:t>Title Text</a:t>
            </a:r>
          </a:p>
        </p:txBody>
      </p:sp>
      <p:sp>
        <p:nvSpPr>
          <p:cNvPr id="83" name="Shape 83"/>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Shape 91"/>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a:t>
            </a:r>
          </a:p>
        </p:txBody>
      </p:sp>
      <p:sp>
        <p:nvSpPr>
          <p:cNvPr id="92" name="Shape 92"/>
          <p:cNvSpPr>
            <a:spLocks noGrp="1"/>
          </p:cNvSpPr>
          <p:nvPr>
            <p:ph type="pic" sz="half" idx="14"/>
          </p:nvPr>
        </p:nvSpPr>
        <p:spPr>
          <a:xfrm>
            <a:off x="13335000" y="2159000"/>
            <a:ext cx="10287000" cy="10795000"/>
          </a:xfrm>
          <a:prstGeom prst="rect">
            <a:avLst/>
          </a:prstGeom>
        </p:spPr>
        <p:txBody>
          <a:bodyPr lIns="91439" tIns="45719" rIns="91439" bIns="45719">
            <a:noAutofit/>
          </a:bodyPr>
          <a:lstStyle/>
          <a:p>
            <a:endParaRPr/>
          </a:p>
        </p:txBody>
      </p:sp>
      <p:sp>
        <p:nvSpPr>
          <p:cNvPr id="93" name="Shape 93"/>
          <p:cNvSpPr>
            <a:spLocks noGrp="1"/>
          </p:cNvSpPr>
          <p:nvPr>
            <p:ph type="title"/>
          </p:nvPr>
        </p:nvSpPr>
        <p:spPr>
          <a:xfrm>
            <a:off x="762000" y="2159000"/>
            <a:ext cx="11811000" cy="1016000"/>
          </a:xfrm>
          <a:prstGeom prst="rect">
            <a:avLst/>
          </a:prstGeom>
        </p:spPr>
        <p:txBody>
          <a:bodyPr/>
          <a:lstStyle/>
          <a:p>
            <a:r>
              <a:t>Title Text</a:t>
            </a:r>
          </a:p>
        </p:txBody>
      </p:sp>
      <p:sp>
        <p:nvSpPr>
          <p:cNvPr id="94" name="Shape 94"/>
          <p:cNvSpPr>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Body Level One</a:t>
            </a:r>
          </a:p>
          <a:p>
            <a:pPr lvl="1"/>
            <a:r>
              <a:t>Body Level Two</a:t>
            </a:r>
          </a:p>
          <a:p>
            <a:pPr lvl="2"/>
            <a:r>
              <a:t>Body Level Three</a:t>
            </a:r>
          </a:p>
          <a:p>
            <a:pPr lvl="3"/>
            <a:r>
              <a:t>Body Level Four</a:t>
            </a:r>
          </a:p>
          <a:p>
            <a:pPr lvl="4"/>
            <a:r>
              <a:t>Body Level Five</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latin typeface="Helvetica"/>
                <a:ea typeface="Helvetica"/>
                <a:cs typeface="Helvetica"/>
                <a:sym typeface="Helvetica"/>
              </a:defRPr>
            </a:pPr>
            <a:endParaRPr/>
          </a:p>
        </p:txBody>
      </p:sp>
      <p:sp>
        <p:nvSpPr>
          <p:cNvPr id="3" name="Shape 3"/>
          <p:cNvSpPr>
            <a:spLocks noGrp="1"/>
          </p:cNvSpPr>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Title Text</a:t>
            </a:r>
          </a:p>
        </p:txBody>
      </p:sp>
      <p:sp>
        <p:nvSpPr>
          <p:cNvPr id="4" name="Shape 4"/>
          <p:cNvSpPr>
            <a:spLocks noGrp="1"/>
          </p:cNvSpPr>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1pPr>
      <a:lvl2pPr marL="0" marR="0" indent="228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2pPr>
      <a:lvl3pPr marL="0" marR="0" indent="457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3pPr>
      <a:lvl4pPr marL="0" marR="0" indent="685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4pPr>
      <a:lvl5pPr marL="0" marR="0" indent="9144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5pPr>
      <a:lvl6pPr marL="0" marR="0" indent="11430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6pPr>
      <a:lvl7pPr marL="0" marR="0" indent="1371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7pPr>
      <a:lvl8pPr marL="0" marR="0" indent="1600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8pPr>
      <a:lvl9pPr marL="0" marR="0" indent="1828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chart" Target="../charts/chart6.xml"/><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notesSlide" Target="../notesSlides/notesSlide12.xml"/><Relationship Id="rId5" Type="http://schemas.openxmlformats.org/officeDocument/2006/relationships/image" Target="../media/image3.png"/><Relationship Id="rId1" Type="http://schemas.microsoft.com/office/2007/relationships/media" Target="../media/media1.aif"/><Relationship Id="rId2" Type="http://schemas.openxmlformats.org/officeDocument/2006/relationships/audio" Target="../media/media1.aif"/></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chart" Target="../charts/chart9.xml"/><Relationship Id="rId6"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1" Type="http://schemas.openxmlformats.org/officeDocument/2006/relationships/image" Target="../media/image35.png"/><Relationship Id="rId12" Type="http://schemas.openxmlformats.org/officeDocument/2006/relationships/image" Target="../media/image36.png"/><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54.png"/><Relationship Id="rId7" Type="http://schemas.openxmlformats.org/officeDocument/2006/relationships/image" Target="../media/image55.png"/><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hyperlink" Target="https://www.pollev.com/surveys/c95vsw2iy" TargetMode="Externa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ctrTitle"/>
          </p:nvPr>
        </p:nvSpPr>
        <p:spPr>
          <a:prstGeom prst="rect">
            <a:avLst/>
          </a:prstGeom>
        </p:spPr>
        <p:txBody>
          <a:bodyPr/>
          <a:lstStyle>
            <a:lvl1pPr defTabSz="454025">
              <a:defRPr sz="8250"/>
            </a:lvl1pPr>
          </a:lstStyle>
          <a:p>
            <a:r>
              <a:t>Becoming A Better Data Communicator: Stata Data Visualization</a:t>
            </a:r>
          </a:p>
        </p:txBody>
      </p:sp>
      <p:sp>
        <p:nvSpPr>
          <p:cNvPr id="167" name="Shape 167"/>
          <p:cNvSpPr>
            <a:spLocks noGrp="1"/>
          </p:cNvSpPr>
          <p:nvPr>
            <p:ph type="subTitle" sz="quarter" idx="1"/>
          </p:nvPr>
        </p:nvSpPr>
        <p:spPr>
          <a:prstGeom prst="rect">
            <a:avLst/>
          </a:prstGeom>
        </p:spPr>
        <p:txBody>
          <a:bodyPr/>
          <a:lstStyle/>
          <a:p>
            <a:pPr defTabSz="336827">
              <a:spcBef>
                <a:spcPts val="1300"/>
              </a:spcBef>
              <a:defRPr sz="4100" b="1">
                <a:solidFill>
                  <a:srgbClr val="EAEAEA"/>
                </a:solidFill>
                <a:latin typeface="+mj-lt"/>
                <a:ea typeface="+mj-ea"/>
                <a:cs typeface="+mj-cs"/>
                <a:sym typeface="TeX Gyre Adventor"/>
              </a:defRPr>
            </a:pPr>
            <a:r>
              <a:t>Billy Buchanan - Data Scientist</a:t>
            </a:r>
          </a:p>
          <a:p>
            <a:pPr defTabSz="336827">
              <a:spcBef>
                <a:spcPts val="1300"/>
              </a:spcBef>
              <a:defRPr sz="4100" b="1">
                <a:solidFill>
                  <a:srgbClr val="EAEAEA"/>
                </a:solidFill>
                <a:latin typeface="+mj-lt"/>
                <a:ea typeface="+mj-ea"/>
                <a:cs typeface="+mj-cs"/>
                <a:sym typeface="TeX Gyre Adventor"/>
              </a:defRPr>
            </a:pPr>
            <a:r>
              <a:t>Office of Research, Evaluation, Assessment, &amp; Accountability</a:t>
            </a:r>
          </a:p>
          <a:p>
            <a:pPr defTabSz="336827">
              <a:spcBef>
                <a:spcPts val="1300"/>
              </a:spcBef>
              <a:defRPr sz="4100" b="1">
                <a:solidFill>
                  <a:srgbClr val="EAEAEA"/>
                </a:solidFill>
                <a:latin typeface="+mj-lt"/>
                <a:ea typeface="+mj-ea"/>
                <a:cs typeface="+mj-cs"/>
                <a:sym typeface="TeX Gyre Adventor"/>
              </a:defRPr>
            </a:pPr>
            <a:r>
              <a:t>Minneapolis Public Schools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p:cNvSpPr>
          <p:nvPr>
            <p:ph type="title"/>
          </p:nvPr>
        </p:nvSpPr>
        <p:spPr>
          <a:xfrm>
            <a:off x="762000" y="1101981"/>
            <a:ext cx="7618801" cy="3032806"/>
          </a:xfrm>
          <a:prstGeom prst="rect">
            <a:avLst/>
          </a:prstGeom>
        </p:spPr>
        <p:txBody>
          <a:bodyPr/>
          <a:lstStyle/>
          <a:p>
            <a:pPr defTabSz="784225">
              <a:defRPr sz="5700"/>
            </a:pPr>
            <a:r>
              <a:t>Task</a:t>
            </a:r>
          </a:p>
          <a:p>
            <a:pPr defTabSz="784225">
              <a:defRPr sz="5700">
                <a:solidFill>
                  <a:srgbClr val="E4E4E4"/>
                </a:solidFill>
              </a:defRPr>
            </a:pPr>
            <a:r>
              <a:t>questions, goals, </a:t>
            </a:r>
          </a:p>
          <a:p>
            <a:pPr defTabSz="784225">
              <a:defRPr sz="5700">
                <a:solidFill>
                  <a:srgbClr val="E4E4E4"/>
                </a:solidFill>
              </a:defRPr>
            </a:pPr>
            <a:r>
              <a:t>assumptions</a:t>
            </a:r>
          </a:p>
        </p:txBody>
      </p:sp>
      <p:grpSp>
        <p:nvGrpSpPr>
          <p:cNvPr id="242" name="Group 242"/>
          <p:cNvGrpSpPr/>
          <p:nvPr/>
        </p:nvGrpSpPr>
        <p:grpSpPr>
          <a:xfrm>
            <a:off x="4996714" y="1764577"/>
            <a:ext cx="4476239" cy="10004712"/>
            <a:chOff x="0" y="0"/>
            <a:chExt cx="4476238" cy="10004711"/>
          </a:xfrm>
        </p:grpSpPr>
        <p:sp>
          <p:nvSpPr>
            <p:cNvPr id="239" name="Shape 239"/>
            <p:cNvSpPr/>
            <p:nvPr/>
          </p:nvSpPr>
          <p:spPr>
            <a:xfrm>
              <a:off x="0" y="63500"/>
              <a:ext cx="4445946" cy="1"/>
            </a:xfrm>
            <a:prstGeom prst="line">
              <a:avLst/>
            </a:prstGeom>
            <a:noFill/>
            <a:ln w="127000" cap="flat">
              <a:solidFill>
                <a:srgbClr val="00F939"/>
              </a:solidFill>
              <a:prstDash val="solid"/>
              <a:miter lim="400000"/>
            </a:ln>
            <a:effectLst/>
          </p:spPr>
          <p:txBody>
            <a:bodyPr wrap="square" lIns="50800" tIns="50800" rIns="50800" bIns="50800" numCol="1" anchor="ctr">
              <a:noAutofit/>
            </a:bodyP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40" name="Shape 240"/>
            <p:cNvSpPr/>
            <p:nvPr/>
          </p:nvSpPr>
          <p:spPr>
            <a:xfrm>
              <a:off x="0" y="9941211"/>
              <a:ext cx="4445947" cy="1"/>
            </a:xfrm>
            <a:prstGeom prst="line">
              <a:avLst/>
            </a:prstGeom>
            <a:noFill/>
            <a:ln w="127000" cap="flat">
              <a:solidFill>
                <a:srgbClr val="00F939"/>
              </a:solidFill>
              <a:prstDash val="solid"/>
              <a:miter lim="400000"/>
            </a:ln>
            <a:effectLst/>
          </p:spPr>
          <p:txBody>
            <a:bodyPr wrap="square" lIns="50800" tIns="50800" rIns="50800" bIns="50800" numCol="1" anchor="ctr">
              <a:noAutofit/>
            </a:bodyP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41" name="Shape 241"/>
            <p:cNvSpPr/>
            <p:nvPr/>
          </p:nvSpPr>
          <p:spPr>
            <a:xfrm flipH="1">
              <a:off x="4476238" y="0"/>
              <a:ext cx="1" cy="10004712"/>
            </a:xfrm>
            <a:prstGeom prst="line">
              <a:avLst/>
            </a:prstGeom>
            <a:noFill/>
            <a:ln w="127000" cap="flat">
              <a:solidFill>
                <a:srgbClr val="00F939"/>
              </a:solidFill>
              <a:prstDash val="solid"/>
              <a:miter lim="400000"/>
            </a:ln>
            <a:effectLst/>
          </p:spPr>
          <p:txBody>
            <a:bodyPr wrap="square" lIns="50800" tIns="50800" rIns="50800" bIns="50800" numCol="1" anchor="ctr">
              <a:noAutofit/>
            </a:bodyPr>
            <a:lstStyle/>
            <a:p>
              <a:pPr algn="ctr">
                <a:lnSpc>
                  <a:spcPct val="80000"/>
                </a:lnSpc>
                <a:spcBef>
                  <a:spcPts val="0"/>
                </a:spcBef>
                <a:defRPr sz="4000" cap="all">
                  <a:solidFill>
                    <a:srgbClr val="838787"/>
                  </a:solidFill>
                  <a:latin typeface="+mn-lt"/>
                  <a:ea typeface="+mn-ea"/>
                  <a:cs typeface="+mn-cs"/>
                  <a:sym typeface="DIN Condensed"/>
                </a:defRPr>
              </a:pPr>
              <a:endParaRPr/>
            </a:p>
          </p:txBody>
        </p:sp>
      </p:grpSp>
      <p:sp>
        <p:nvSpPr>
          <p:cNvPr id="243" name="Shape 243"/>
          <p:cNvSpPr/>
          <p:nvPr/>
        </p:nvSpPr>
        <p:spPr>
          <a:xfrm>
            <a:off x="9472952" y="6921500"/>
            <a:ext cx="8900979" cy="0"/>
          </a:xfrm>
          <a:prstGeom prst="line">
            <a:avLst/>
          </a:prstGeom>
          <a:ln w="127000">
            <a:solidFill>
              <a:srgbClr val="00F939"/>
            </a:solidFill>
            <a:miter lim="400000"/>
            <a:tailEnd type="stealth"/>
          </a:ln>
        </p:spPr>
        <p:txBody>
          <a:bodyPr lIns="50800" tIns="50800" rIns="50800" bIns="50800" anchor="ct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44" name="Shape 244"/>
          <p:cNvSpPr/>
          <p:nvPr/>
        </p:nvSpPr>
        <p:spPr>
          <a:xfrm>
            <a:off x="10755129" y="2208887"/>
            <a:ext cx="7618802" cy="40592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defTabSz="817244">
              <a:lnSpc>
                <a:spcPct val="80000"/>
              </a:lnSpc>
              <a:spcBef>
                <a:spcPts val="0"/>
              </a:spcBef>
              <a:defRPr sz="5940" b="1" cap="all">
                <a:solidFill>
                  <a:srgbClr val="34A5FF"/>
                </a:solidFill>
                <a:latin typeface="+mj-lt"/>
                <a:ea typeface="+mj-ea"/>
                <a:cs typeface="+mj-cs"/>
                <a:sym typeface="TeX Gyre Adventor"/>
              </a:defRPr>
            </a:pPr>
            <a:r>
              <a:t>Data Processing</a:t>
            </a:r>
          </a:p>
          <a:p>
            <a:pPr defTabSz="817244">
              <a:lnSpc>
                <a:spcPct val="80000"/>
              </a:lnSpc>
              <a:spcBef>
                <a:spcPts val="0"/>
              </a:spcBef>
              <a:defRPr sz="5940" b="1" cap="all">
                <a:solidFill>
                  <a:srgbClr val="E4E4E4"/>
                </a:solidFill>
                <a:latin typeface="+mj-lt"/>
                <a:ea typeface="+mj-ea"/>
                <a:cs typeface="+mj-cs"/>
                <a:sym typeface="TeX Gyre Adventor"/>
              </a:defRPr>
            </a:pPr>
            <a:r>
              <a:t>Munging, Algorithms, Business Rules</a:t>
            </a:r>
          </a:p>
        </p:txBody>
      </p:sp>
      <p:sp>
        <p:nvSpPr>
          <p:cNvPr id="245" name="Shape 245"/>
          <p:cNvSpPr/>
          <p:nvPr/>
        </p:nvSpPr>
        <p:spPr>
          <a:xfrm>
            <a:off x="762000" y="5107939"/>
            <a:ext cx="7936230" cy="31394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6000" b="1" cap="all">
                <a:solidFill>
                  <a:srgbClr val="34A5FF"/>
                </a:solidFill>
                <a:latin typeface="+mj-lt"/>
                <a:ea typeface="+mj-ea"/>
                <a:cs typeface="+mj-cs"/>
                <a:sym typeface="TeX Gyre Adventor"/>
              </a:defRPr>
            </a:pPr>
            <a:r>
              <a:t>data</a:t>
            </a:r>
          </a:p>
          <a:p>
            <a:pPr>
              <a:lnSpc>
                <a:spcPct val="80000"/>
              </a:lnSpc>
              <a:spcBef>
                <a:spcPts val="0"/>
              </a:spcBef>
              <a:defRPr sz="6000" b="1" cap="all">
                <a:solidFill>
                  <a:srgbClr val="E4E4E4"/>
                </a:solidFill>
                <a:latin typeface="+mj-lt"/>
                <a:ea typeface="+mj-ea"/>
                <a:cs typeface="+mj-cs"/>
                <a:sym typeface="TeX Gyre Adventor"/>
              </a:defRPr>
            </a:pPr>
            <a:r>
              <a:t>Data type, </a:t>
            </a:r>
          </a:p>
          <a:p>
            <a:pPr>
              <a:lnSpc>
                <a:spcPct val="80000"/>
              </a:lnSpc>
              <a:spcBef>
                <a:spcPts val="0"/>
              </a:spcBef>
              <a:defRPr sz="6000" b="1" cap="all">
                <a:solidFill>
                  <a:srgbClr val="E4E4E4"/>
                </a:solidFill>
                <a:latin typeface="+mj-lt"/>
                <a:ea typeface="+mj-ea"/>
                <a:cs typeface="+mj-cs"/>
                <a:sym typeface="TeX Gyre Adventor"/>
              </a:defRPr>
            </a:pPr>
            <a:r>
              <a:t>Measurement Scale</a:t>
            </a:r>
          </a:p>
        </p:txBody>
      </p:sp>
      <p:sp>
        <p:nvSpPr>
          <p:cNvPr id="246" name="Shape 246"/>
          <p:cNvSpPr/>
          <p:nvPr/>
        </p:nvSpPr>
        <p:spPr>
          <a:xfrm>
            <a:off x="762000" y="8247379"/>
            <a:ext cx="6774180" cy="40741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6000" b="1" cap="all">
                <a:solidFill>
                  <a:srgbClr val="34A5FF"/>
                </a:solidFill>
                <a:latin typeface="+mj-lt"/>
                <a:ea typeface="+mj-ea"/>
                <a:cs typeface="+mj-cs"/>
                <a:sym typeface="TeX Gyre Adventor"/>
              </a:defRPr>
            </a:pPr>
            <a:r>
              <a:t>DOMAIN</a:t>
            </a:r>
          </a:p>
          <a:p>
            <a:pPr>
              <a:lnSpc>
                <a:spcPct val="80000"/>
              </a:lnSpc>
              <a:spcBef>
                <a:spcPts val="0"/>
              </a:spcBef>
              <a:defRPr sz="6000" b="1" cap="all">
                <a:solidFill>
                  <a:srgbClr val="E4E4E4"/>
                </a:solidFill>
                <a:latin typeface="+mj-lt"/>
                <a:ea typeface="+mj-ea"/>
                <a:cs typeface="+mj-cs"/>
                <a:sym typeface="TeX Gyre Adventor"/>
              </a:defRPr>
            </a:pPr>
            <a:r>
              <a:t>metadata, </a:t>
            </a:r>
          </a:p>
          <a:p>
            <a:pPr>
              <a:lnSpc>
                <a:spcPct val="80000"/>
              </a:lnSpc>
              <a:spcBef>
                <a:spcPts val="0"/>
              </a:spcBef>
              <a:defRPr sz="6000" b="1" cap="all">
                <a:solidFill>
                  <a:srgbClr val="E4E4E4"/>
                </a:solidFill>
                <a:latin typeface="+mj-lt"/>
                <a:ea typeface="+mj-ea"/>
                <a:cs typeface="+mj-cs"/>
                <a:sym typeface="TeX Gyre Adventor"/>
              </a:defRPr>
            </a:pPr>
            <a:r>
              <a:t>sociocultural, </a:t>
            </a:r>
          </a:p>
          <a:p>
            <a:pPr>
              <a:lnSpc>
                <a:spcPct val="80000"/>
              </a:lnSpc>
              <a:spcBef>
                <a:spcPts val="0"/>
              </a:spcBef>
              <a:defRPr sz="6000" b="1" cap="all">
                <a:solidFill>
                  <a:srgbClr val="E4E4E4"/>
                </a:solidFill>
                <a:latin typeface="+mj-lt"/>
                <a:ea typeface="+mj-ea"/>
                <a:cs typeface="+mj-cs"/>
                <a:sym typeface="TeX Gyre Adventor"/>
              </a:defRPr>
            </a:pPr>
            <a:r>
              <a:t>Semantics</a:t>
            </a:r>
          </a:p>
        </p:txBody>
      </p:sp>
      <p:sp>
        <p:nvSpPr>
          <p:cNvPr id="247" name="Shape 247"/>
          <p:cNvSpPr/>
          <p:nvPr/>
        </p:nvSpPr>
        <p:spPr>
          <a:xfrm>
            <a:off x="10755129" y="8042196"/>
            <a:ext cx="7618802" cy="31394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spcBef>
                <a:spcPts val="0"/>
              </a:spcBef>
              <a:defRPr sz="6000" b="1" cap="all">
                <a:solidFill>
                  <a:srgbClr val="34A5FF"/>
                </a:solidFill>
                <a:latin typeface="+mj-lt"/>
                <a:ea typeface="+mj-ea"/>
                <a:cs typeface="+mj-cs"/>
                <a:sym typeface="TeX Gyre Adventor"/>
              </a:defRPr>
            </a:pPr>
            <a:r>
              <a:t>Mapping</a:t>
            </a:r>
          </a:p>
          <a:p>
            <a:pPr>
              <a:lnSpc>
                <a:spcPct val="80000"/>
              </a:lnSpc>
              <a:spcBef>
                <a:spcPts val="0"/>
              </a:spcBef>
              <a:defRPr sz="6000" b="1" cap="all">
                <a:solidFill>
                  <a:srgbClr val="E4E4E4"/>
                </a:solidFill>
                <a:latin typeface="+mj-lt"/>
                <a:ea typeface="+mj-ea"/>
                <a:cs typeface="+mj-cs"/>
                <a:sym typeface="TeX Gyre Adventor"/>
              </a:defRPr>
            </a:pPr>
            <a:r>
              <a:t>Dimensionality, Visual Encodings</a:t>
            </a:r>
          </a:p>
        </p:txBody>
      </p:sp>
      <p:sp>
        <p:nvSpPr>
          <p:cNvPr id="248" name="Shape 248"/>
          <p:cNvSpPr/>
          <p:nvPr/>
        </p:nvSpPr>
        <p:spPr>
          <a:xfrm>
            <a:off x="19148652" y="5288279"/>
            <a:ext cx="3082291" cy="31394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6000" b="1" cap="all">
                <a:solidFill>
                  <a:srgbClr val="34A5FF"/>
                </a:solidFill>
                <a:latin typeface="+mj-lt"/>
                <a:ea typeface="+mj-ea"/>
                <a:cs typeface="+mj-cs"/>
                <a:sym typeface="TeX Gyre Adventor"/>
              </a:defRPr>
            </a:pPr>
            <a:r>
              <a:t>IMAGE</a:t>
            </a:r>
          </a:p>
          <a:p>
            <a:pPr>
              <a:lnSpc>
                <a:spcPct val="80000"/>
              </a:lnSpc>
              <a:spcBef>
                <a:spcPts val="0"/>
              </a:spcBef>
              <a:defRPr sz="6000" b="1" cap="all">
                <a:solidFill>
                  <a:srgbClr val="E4E4E4"/>
                </a:solidFill>
                <a:latin typeface="+mj-lt"/>
                <a:ea typeface="+mj-ea"/>
                <a:cs typeface="+mj-cs"/>
                <a:sym typeface="TeX Gyre Adventor"/>
              </a:defRPr>
            </a:pPr>
            <a:r>
              <a:t>Marks,</a:t>
            </a:r>
          </a:p>
          <a:p>
            <a:pPr>
              <a:lnSpc>
                <a:spcPct val="80000"/>
              </a:lnSpc>
              <a:spcBef>
                <a:spcPts val="0"/>
              </a:spcBef>
              <a:defRPr sz="6000" b="1" cap="all">
                <a:solidFill>
                  <a:srgbClr val="E4E4E4"/>
                </a:solidFill>
                <a:latin typeface="+mj-lt"/>
                <a:ea typeface="+mj-ea"/>
                <a:cs typeface="+mj-cs"/>
                <a:sym typeface="TeX Gyre Adventor"/>
              </a:defRPr>
            </a:pPr>
            <a:r>
              <a:t>UI/UX</a:t>
            </a:r>
          </a:p>
        </p:txBody>
      </p:sp>
      <p:sp>
        <p:nvSpPr>
          <p:cNvPr id="249" name="Shape 249"/>
          <p:cNvSpPr/>
          <p:nvPr/>
        </p:nvSpPr>
        <p:spPr>
          <a:xfrm>
            <a:off x="8658366" y="7324448"/>
            <a:ext cx="718345" cy="717749"/>
          </a:xfrm>
          <a:prstGeom prst="ellipse">
            <a:avLst/>
          </a:prstGeom>
          <a:solidFill>
            <a:srgbClr val="FFFFFF">
              <a:alpha val="70000"/>
            </a:srgbClr>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238"/>
                                        </p:tgtEl>
                                        <p:attrNameLst>
                                          <p:attrName>style.visibility</p:attrName>
                                        </p:attrNameLst>
                                      </p:cBhvr>
                                      <p:to>
                                        <p:strVal val="visible"/>
                                      </p:to>
                                    </p:set>
                                    <p:animEffect transition="in" filter="wipe(left)">
                                      <p:cBhvr>
                                        <p:cTn id="7" dur="1000"/>
                                        <p:tgtEl>
                                          <p:spTgt spid="238"/>
                                        </p:tgtEl>
                                      </p:cBhvr>
                                    </p:animEffect>
                                  </p:childTnLst>
                                </p:cTn>
                              </p:par>
                            </p:childTnLst>
                          </p:cTn>
                        </p:par>
                        <p:par>
                          <p:cTn id="8" fill="hold">
                            <p:stCondLst>
                              <p:cond delay="1000"/>
                            </p:stCondLst>
                            <p:childTnLst>
                              <p:par>
                                <p:cTn id="9" presetID="22" presetClass="entr" presetSubtype="8" fill="hold" grpId="2" nodeType="afterEffect">
                                  <p:stCondLst>
                                    <p:cond delay="0"/>
                                  </p:stCondLst>
                                  <p:iterate>
                                    <p:tmAbs val="0"/>
                                  </p:iterate>
                                  <p:childTnLst>
                                    <p:set>
                                      <p:cBhvr>
                                        <p:cTn id="10" fill="hold"/>
                                        <p:tgtEl>
                                          <p:spTgt spid="245"/>
                                        </p:tgtEl>
                                        <p:attrNameLst>
                                          <p:attrName>style.visibility</p:attrName>
                                        </p:attrNameLst>
                                      </p:cBhvr>
                                      <p:to>
                                        <p:strVal val="visible"/>
                                      </p:to>
                                    </p:set>
                                    <p:animEffect transition="in" filter="wipe(left)">
                                      <p:cBhvr>
                                        <p:cTn id="11" dur="1000"/>
                                        <p:tgtEl>
                                          <p:spTgt spid="245"/>
                                        </p:tgtEl>
                                      </p:cBhvr>
                                    </p:animEffect>
                                  </p:childTnLst>
                                </p:cTn>
                              </p:par>
                            </p:childTnLst>
                          </p:cTn>
                        </p:par>
                        <p:par>
                          <p:cTn id="12" fill="hold">
                            <p:stCondLst>
                              <p:cond delay="2000"/>
                            </p:stCondLst>
                            <p:childTnLst>
                              <p:par>
                                <p:cTn id="13" presetID="22" presetClass="entr" presetSubtype="8" fill="hold" grpId="3" nodeType="afterEffect">
                                  <p:stCondLst>
                                    <p:cond delay="0"/>
                                  </p:stCondLst>
                                  <p:iterate>
                                    <p:tmAbs val="0"/>
                                  </p:iterate>
                                  <p:childTnLst>
                                    <p:set>
                                      <p:cBhvr>
                                        <p:cTn id="14" fill="hold"/>
                                        <p:tgtEl>
                                          <p:spTgt spid="246"/>
                                        </p:tgtEl>
                                        <p:attrNameLst>
                                          <p:attrName>style.visibility</p:attrName>
                                        </p:attrNameLst>
                                      </p:cBhvr>
                                      <p:to>
                                        <p:strVal val="visible"/>
                                      </p:to>
                                    </p:set>
                                    <p:animEffect transition="in" filter="wipe(left)">
                                      <p:cBhvr>
                                        <p:cTn id="15" dur="1000"/>
                                        <p:tgtEl>
                                          <p:spTgt spid="246"/>
                                        </p:tgtEl>
                                      </p:cBhvr>
                                    </p:animEffect>
                                  </p:childTnLst>
                                </p:cTn>
                              </p:par>
                            </p:childTnLst>
                          </p:cTn>
                        </p:par>
                        <p:par>
                          <p:cTn id="16" fill="hold">
                            <p:stCondLst>
                              <p:cond delay="3000"/>
                            </p:stCondLst>
                            <p:childTnLst>
                              <p:par>
                                <p:cTn id="17" presetID="22" presetClass="entr" presetSubtype="8" fill="hold" grpId="4" nodeType="afterEffect">
                                  <p:stCondLst>
                                    <p:cond delay="0"/>
                                  </p:stCondLst>
                                  <p:iterate>
                                    <p:tmAbs val="0"/>
                                  </p:iterate>
                                  <p:childTnLst>
                                    <p:set>
                                      <p:cBhvr>
                                        <p:cTn id="18" fill="hold"/>
                                        <p:tgtEl>
                                          <p:spTgt spid="242"/>
                                        </p:tgtEl>
                                        <p:attrNameLst>
                                          <p:attrName>style.visibility</p:attrName>
                                        </p:attrNameLst>
                                      </p:cBhvr>
                                      <p:to>
                                        <p:strVal val="visible"/>
                                      </p:to>
                                    </p:set>
                                    <p:animEffect transition="in" filter="wipe(left)">
                                      <p:cBhvr>
                                        <p:cTn id="19" dur="1000"/>
                                        <p:tgtEl>
                                          <p:spTgt spid="24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5" nodeType="clickEffect">
                                  <p:stCondLst>
                                    <p:cond delay="0"/>
                                  </p:stCondLst>
                                  <p:iterate>
                                    <p:tmAbs val="0"/>
                                  </p:iterate>
                                  <p:childTnLst>
                                    <p:set>
                                      <p:cBhvr>
                                        <p:cTn id="23" fill="hold"/>
                                        <p:tgtEl>
                                          <p:spTgt spid="244"/>
                                        </p:tgtEl>
                                        <p:attrNameLst>
                                          <p:attrName>style.visibility</p:attrName>
                                        </p:attrNameLst>
                                      </p:cBhvr>
                                      <p:to>
                                        <p:strVal val="visible"/>
                                      </p:to>
                                    </p:set>
                                    <p:animEffect transition="in" filter="wipe(left)">
                                      <p:cBhvr>
                                        <p:cTn id="24" dur="1000"/>
                                        <p:tgtEl>
                                          <p:spTgt spid="244"/>
                                        </p:tgtEl>
                                      </p:cBhvr>
                                    </p:animEffect>
                                  </p:childTnLst>
                                </p:cTn>
                              </p:par>
                            </p:childTnLst>
                          </p:cTn>
                        </p:par>
                        <p:par>
                          <p:cTn id="25" fill="hold">
                            <p:stCondLst>
                              <p:cond delay="1000"/>
                            </p:stCondLst>
                            <p:childTnLst>
                              <p:par>
                                <p:cTn id="26" presetID="22" presetClass="entr" presetSubtype="8" fill="hold" grpId="6" nodeType="afterEffect">
                                  <p:stCondLst>
                                    <p:cond delay="0"/>
                                  </p:stCondLst>
                                  <p:iterate>
                                    <p:tmAbs val="0"/>
                                  </p:iterate>
                                  <p:childTnLst>
                                    <p:set>
                                      <p:cBhvr>
                                        <p:cTn id="27" fill="hold"/>
                                        <p:tgtEl>
                                          <p:spTgt spid="247"/>
                                        </p:tgtEl>
                                        <p:attrNameLst>
                                          <p:attrName>style.visibility</p:attrName>
                                        </p:attrNameLst>
                                      </p:cBhvr>
                                      <p:to>
                                        <p:strVal val="visible"/>
                                      </p:to>
                                    </p:set>
                                    <p:animEffect transition="in" filter="wipe(left)">
                                      <p:cBhvr>
                                        <p:cTn id="28" dur="1000"/>
                                        <p:tgtEl>
                                          <p:spTgt spid="247"/>
                                        </p:tgtEl>
                                      </p:cBhvr>
                                    </p:animEffect>
                                  </p:childTnLst>
                                </p:cTn>
                              </p:par>
                            </p:childTnLst>
                          </p:cTn>
                        </p:par>
                        <p:par>
                          <p:cTn id="29" fill="hold">
                            <p:stCondLst>
                              <p:cond delay="2000"/>
                            </p:stCondLst>
                            <p:childTnLst>
                              <p:par>
                                <p:cTn id="30" presetID="22" presetClass="entr" presetSubtype="8" fill="hold" grpId="7" nodeType="afterEffect">
                                  <p:stCondLst>
                                    <p:cond delay="0"/>
                                  </p:stCondLst>
                                  <p:iterate>
                                    <p:tmAbs val="0"/>
                                  </p:iterate>
                                  <p:childTnLst>
                                    <p:set>
                                      <p:cBhvr>
                                        <p:cTn id="31" fill="hold"/>
                                        <p:tgtEl>
                                          <p:spTgt spid="243"/>
                                        </p:tgtEl>
                                        <p:attrNameLst>
                                          <p:attrName>style.visibility</p:attrName>
                                        </p:attrNameLst>
                                      </p:cBhvr>
                                      <p:to>
                                        <p:strVal val="visible"/>
                                      </p:to>
                                    </p:set>
                                    <p:animEffect transition="in" filter="wipe(left)">
                                      <p:cBhvr>
                                        <p:cTn id="32" dur="1000"/>
                                        <p:tgtEl>
                                          <p:spTgt spid="2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8" nodeType="clickEffect">
                                  <p:stCondLst>
                                    <p:cond delay="0"/>
                                  </p:stCondLst>
                                  <p:iterate>
                                    <p:tmAbs val="0"/>
                                  </p:iterate>
                                  <p:childTnLst>
                                    <p:set>
                                      <p:cBhvr>
                                        <p:cTn id="36" fill="hold"/>
                                        <p:tgtEl>
                                          <p:spTgt spid="248"/>
                                        </p:tgtEl>
                                        <p:attrNameLst>
                                          <p:attrName>style.visibility</p:attrName>
                                        </p:attrNameLst>
                                      </p:cBhvr>
                                      <p:to>
                                        <p:strVal val="visible"/>
                                      </p:to>
                                    </p:set>
                                    <p:animEffect transition="in" filter="wipe(left)">
                                      <p:cBhvr>
                                        <p:cTn id="37" dur="1000"/>
                                        <p:tgtEl>
                                          <p:spTgt spid="24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accel="50000" decel="50000" fill="hold" grpId="9" nodeType="clickEffect">
                                  <p:stCondLst>
                                    <p:cond delay="0"/>
                                  </p:stCondLst>
                                  <p:childTnLst>
                                    <p:animScale>
                                      <p:cBhvr>
                                        <p:cTn id="41" dur="1500" fill="hold"/>
                                        <p:tgtEl>
                                          <p:spTgt spid="238"/>
                                        </p:tgtEl>
                                      </p:cBhvr>
                                      <p:by x="25000" y="25000"/>
                                    </p:animScale>
                                  </p:childTnLst>
                                </p:cTn>
                              </p:par>
                            </p:childTnLst>
                          </p:cTn>
                        </p:par>
                        <p:par>
                          <p:cTn id="42" fill="hold">
                            <p:stCondLst>
                              <p:cond delay="0"/>
                            </p:stCondLst>
                            <p:childTnLst>
                              <p:par>
                                <p:cTn id="43" presetID="6" presetClass="emph" presetSubtype="0" accel="50000" decel="50000" fill="hold" grpId="10" nodeType="withEffect">
                                  <p:stCondLst>
                                    <p:cond delay="0"/>
                                  </p:stCondLst>
                                  <p:childTnLst>
                                    <p:animScale>
                                      <p:cBhvr>
                                        <p:cTn id="44" dur="1500" fill="hold"/>
                                        <p:tgtEl>
                                          <p:spTgt spid="244"/>
                                        </p:tgtEl>
                                      </p:cBhvr>
                                      <p:by x="25000" y="25000"/>
                                    </p:animScale>
                                  </p:childTnLst>
                                </p:cTn>
                              </p:par>
                            </p:childTnLst>
                          </p:cTn>
                        </p:par>
                        <p:par>
                          <p:cTn id="45" fill="hold">
                            <p:stCondLst>
                              <p:cond delay="0"/>
                            </p:stCondLst>
                            <p:childTnLst>
                              <p:par>
                                <p:cTn id="46" presetID="6" presetClass="emph" presetSubtype="0" accel="50000" decel="50000" fill="hold" grpId="11" nodeType="withEffect">
                                  <p:stCondLst>
                                    <p:cond delay="0"/>
                                  </p:stCondLst>
                                  <p:childTnLst>
                                    <p:animScale>
                                      <p:cBhvr>
                                        <p:cTn id="47" dur="1500" fill="hold"/>
                                        <p:tgtEl>
                                          <p:spTgt spid="246"/>
                                        </p:tgtEl>
                                      </p:cBhvr>
                                      <p:by x="25000" y="25000"/>
                                    </p:animScale>
                                  </p:childTnLst>
                                </p:cTn>
                              </p:par>
                            </p:childTnLst>
                          </p:cTn>
                        </p:par>
                        <p:par>
                          <p:cTn id="48" fill="hold">
                            <p:stCondLst>
                              <p:cond delay="0"/>
                            </p:stCondLst>
                            <p:childTnLst>
                              <p:par>
                                <p:cTn id="49" presetID="6" presetClass="emph" presetSubtype="0" accel="50000" decel="50000" fill="hold" grpId="12" nodeType="withEffect">
                                  <p:stCondLst>
                                    <p:cond delay="0"/>
                                  </p:stCondLst>
                                  <p:childTnLst>
                                    <p:animScale>
                                      <p:cBhvr>
                                        <p:cTn id="50" dur="1000" fill="hold"/>
                                        <p:tgtEl>
                                          <p:spTgt spid="245"/>
                                        </p:tgtEl>
                                      </p:cBhvr>
                                      <p:by x="110000" y="110000"/>
                                    </p:animScale>
                                  </p:childTnLst>
                                </p:cTn>
                              </p:par>
                            </p:childTnLst>
                          </p:cTn>
                        </p:par>
                        <p:par>
                          <p:cTn id="51" fill="hold">
                            <p:stCondLst>
                              <p:cond delay="0"/>
                            </p:stCondLst>
                            <p:childTnLst>
                              <p:par>
                                <p:cTn id="52" presetID="6" presetClass="emph" presetSubtype="0" accel="50000" decel="50000" fill="hold" grpId="13" nodeType="withEffect">
                                  <p:stCondLst>
                                    <p:cond delay="0"/>
                                  </p:stCondLst>
                                  <p:childTnLst>
                                    <p:animScale>
                                      <p:cBhvr>
                                        <p:cTn id="53" dur="1000" fill="hold"/>
                                        <p:tgtEl>
                                          <p:spTgt spid="247"/>
                                        </p:tgtEl>
                                      </p:cBhvr>
                                      <p:by x="110000" y="110000"/>
                                    </p:animScale>
                                  </p:childTnLst>
                                </p:cTn>
                              </p:par>
                            </p:childTnLst>
                          </p:cTn>
                        </p:par>
                        <p:par>
                          <p:cTn id="54" fill="hold">
                            <p:stCondLst>
                              <p:cond delay="0"/>
                            </p:stCondLst>
                            <p:childTnLst>
                              <p:par>
                                <p:cTn id="55" presetID="6" presetClass="emph" presetSubtype="0" accel="50000" decel="50000" fill="hold" grpId="14" nodeType="withEffect">
                                  <p:stCondLst>
                                    <p:cond delay="0"/>
                                  </p:stCondLst>
                                  <p:childTnLst>
                                    <p:animScale>
                                      <p:cBhvr>
                                        <p:cTn id="56" dur="1000" fill="hold"/>
                                        <p:tgtEl>
                                          <p:spTgt spid="248"/>
                                        </p:tgtEl>
                                      </p:cBhvr>
                                      <p:by x="110000" y="110000"/>
                                    </p:animScale>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5" nodeType="clickEffect">
                                  <p:stCondLst>
                                    <p:cond delay="0"/>
                                  </p:stCondLst>
                                  <p:iterate>
                                    <p:tmAbs val="0"/>
                                  </p:iterate>
                                  <p:childTnLst>
                                    <p:set>
                                      <p:cBhvr>
                                        <p:cTn id="60" fill="hold"/>
                                        <p:tgtEl>
                                          <p:spTgt spid="249"/>
                                        </p:tgtEl>
                                        <p:attrNameLst>
                                          <p:attrName>style.visibility</p:attrName>
                                        </p:attrNameLst>
                                      </p:cBhvr>
                                      <p:to>
                                        <p:strVal val="visible"/>
                                      </p:to>
                                    </p:set>
                                  </p:childTnLst>
                                </p:cTn>
                              </p:par>
                            </p:childTnLst>
                          </p:cTn>
                        </p:par>
                        <p:par>
                          <p:cTn id="61" fill="hold">
                            <p:stCondLst>
                              <p:cond delay="0"/>
                            </p:stCondLst>
                            <p:childTnLst>
                              <p:par>
                                <p:cTn id="62" presetID="-1" presetClass="path" presetSubtype="0" accel="50000" decel="50000" fill="hold" nodeType="afterEffect">
                                  <p:stCondLst>
                                    <p:cond delay="0"/>
                                  </p:stCondLst>
                                  <p:childTnLst>
                                    <p:animMotion origin="layout" path="M 0.000000 0.000000 L 0.073556 0.054102" pathEditMode="relative">
                                      <p:cBhvr>
                                        <p:cTn id="63" dur="1000" fill="hold"/>
                                        <p:tgtEl>
                                          <p:spTgt spid="249"/>
                                        </p:tgtEl>
                                        <p:attrNameLst>
                                          <p:attrName>ppt_x</p:attrName>
                                          <p:attrName>ppt_y</p:attrName>
                                        </p:attrNameLst>
                                      </p:cBhvr>
                                    </p:animMotion>
                                  </p:childTnLst>
                                </p:cTn>
                              </p:par>
                            </p:childTnLst>
                          </p:cTn>
                        </p:par>
                        <p:par>
                          <p:cTn id="64" fill="hold">
                            <p:stCondLst>
                              <p:cond delay="0"/>
                            </p:stCondLst>
                            <p:childTnLst>
                              <p:par>
                                <p:cTn id="65" presetID="-1" presetClass="path" presetSubtype="0" accel="50000" decel="50000" fill="hold" nodeType="afterEffect">
                                  <p:stCondLst>
                                    <p:cond delay="0"/>
                                  </p:stCondLst>
                                  <p:childTnLst>
                                    <p:animMotion origin="layout" path="M 0.073556 0.054102 L -0.157129 -0.068012" pathEditMode="relative">
                                      <p:cBhvr>
                                        <p:cTn id="66" dur="1000" fill="hold"/>
                                        <p:tgtEl>
                                          <p:spTgt spid="249"/>
                                        </p:tgtEl>
                                        <p:attrNameLst>
                                          <p:attrName>ppt_x</p:attrName>
                                          <p:attrName>ppt_y</p:attrName>
                                        </p:attrNameLst>
                                      </p:cBhvr>
                                    </p:animMotion>
                                  </p:childTnLst>
                                </p:cTn>
                              </p:par>
                            </p:childTnLst>
                          </p:cTn>
                        </p:par>
                        <p:par>
                          <p:cTn id="67" fill="hold">
                            <p:stCondLst>
                              <p:cond delay="0"/>
                            </p:stCondLst>
                            <p:childTnLst>
                              <p:par>
                                <p:cTn id="68" presetID="-1" presetClass="path" presetSubtype="0" accel="50000" decel="50000" fill="hold" nodeType="afterEffect">
                                  <p:stCondLst>
                                    <p:cond delay="0"/>
                                  </p:stCondLst>
                                  <p:childTnLst>
                                    <p:animMotion origin="layout" path="M -0.157129 -0.068012 L 0.057495 0.142209" pathEditMode="relative">
                                      <p:cBhvr>
                                        <p:cTn id="69" dur="1000" fill="hold"/>
                                        <p:tgtEl>
                                          <p:spTgt spid="249"/>
                                        </p:tgtEl>
                                        <p:attrNameLst>
                                          <p:attrName>ppt_x</p:attrName>
                                          <p:attrName>ppt_y</p:attrName>
                                        </p:attrNameLst>
                                      </p:cBhvr>
                                    </p:animMotion>
                                  </p:childTnLst>
                                </p:cTn>
                              </p:par>
                            </p:childTnLst>
                          </p:cTn>
                        </p:par>
                        <p:par>
                          <p:cTn id="70" fill="hold">
                            <p:stCondLst>
                              <p:cond delay="0"/>
                            </p:stCondLst>
                            <p:childTnLst>
                              <p:par>
                                <p:cTn id="71" presetID="-1" presetClass="path" presetSubtype="0" accel="50000" decel="50000" fill="hold" nodeType="afterEffect">
                                  <p:stCondLst>
                                    <p:cond delay="0"/>
                                  </p:stCondLst>
                                  <p:childTnLst>
                                    <p:animMotion origin="layout" path="M 0.057495 0.142209 L -0.015063 0.043736" pathEditMode="relative">
                                      <p:cBhvr>
                                        <p:cTn id="72" dur="1000" fill="hold"/>
                                        <p:tgtEl>
                                          <p:spTgt spid="249"/>
                                        </p:tgtEl>
                                        <p:attrNameLst>
                                          <p:attrName>ppt_x</p:attrName>
                                          <p:attrName>ppt_y</p:attrName>
                                        </p:attrNameLst>
                                      </p:cBhvr>
                                    </p:animMotion>
                                  </p:childTnLst>
                                </p:cTn>
                              </p:par>
                            </p:childTnLst>
                          </p:cTn>
                        </p:par>
                        <p:par>
                          <p:cTn id="73" fill="hold">
                            <p:stCondLst>
                              <p:cond delay="0"/>
                            </p:stCondLst>
                            <p:childTnLst>
                              <p:par>
                                <p:cTn id="74" presetID="-1" presetClass="path" presetSubtype="0" accel="50000" decel="50000" fill="hold" nodeType="afterEffect">
                                  <p:stCondLst>
                                    <p:cond delay="0"/>
                                  </p:stCondLst>
                                  <p:childTnLst>
                                    <p:animMotion origin="layout" path="M -0.015063 0.043736 L 0.058207 0.210373" pathEditMode="relative">
                                      <p:cBhvr>
                                        <p:cTn id="75" dur="1000" fill="hold"/>
                                        <p:tgtEl>
                                          <p:spTgt spid="249"/>
                                        </p:tgtEl>
                                        <p:attrNameLst>
                                          <p:attrName>ppt_x</p:attrName>
                                          <p:attrName>ppt_y</p:attrName>
                                        </p:attrNameLst>
                                      </p:cBhvr>
                                    </p:animMotion>
                                  </p:childTnLst>
                                </p:cTn>
                              </p:par>
                            </p:childTnLst>
                          </p:cTn>
                        </p:par>
                        <p:par>
                          <p:cTn id="76" fill="hold">
                            <p:stCondLst>
                              <p:cond delay="0"/>
                            </p:stCondLst>
                            <p:childTnLst>
                              <p:par>
                                <p:cTn id="77" presetID="-1" presetClass="path" presetSubtype="0" accel="50000" decel="50000" fill="hold" nodeType="afterEffect">
                                  <p:stCondLst>
                                    <p:cond delay="0"/>
                                  </p:stCondLst>
                                  <p:childTnLst>
                                    <p:animMotion origin="layout" path="M 0.058207 0.210373 L 0.400993 -0.060720" pathEditMode="relative">
                                      <p:cBhvr>
                                        <p:cTn id="78" dur="1000" fill="hold"/>
                                        <p:tgtEl>
                                          <p:spTgt spid="249"/>
                                        </p:tgtEl>
                                        <p:attrNameLst>
                                          <p:attrName>ppt_x</p:attrName>
                                          <p:attrName>ppt_y</p:attrName>
                                        </p:attrNameLst>
                                      </p:cBhvr>
                                    </p:animMotion>
                                  </p:childTnLst>
                                </p:cTn>
                              </p:par>
                            </p:childTnLst>
                          </p:cTn>
                        </p:par>
                        <p:par>
                          <p:cTn id="79" fill="hold">
                            <p:stCondLst>
                              <p:cond delay="1000"/>
                            </p:stCondLst>
                            <p:childTnLst>
                              <p:par>
                                <p:cTn id="80" presetID="23" presetClass="exit" presetSubtype="16" fill="hold" grpId="22" nodeType="afterEffect">
                                  <p:stCondLst>
                                    <p:cond delay="200"/>
                                  </p:stCondLst>
                                  <p:iterate>
                                    <p:tmAbs val="0"/>
                                  </p:iterate>
                                  <p:childTnLst>
                                    <p:anim calcmode="lin" valueType="num">
                                      <p:cBhvr>
                                        <p:cTn id="81" dur="1000" fill="hold"/>
                                        <p:tgtEl>
                                          <p:spTgt spid="249"/>
                                        </p:tgtEl>
                                        <p:attrNameLst>
                                          <p:attrName>ppt_w</p:attrName>
                                        </p:attrNameLst>
                                      </p:cBhvr>
                                      <p:tavLst>
                                        <p:tav tm="0">
                                          <p:val>
                                            <p:strVal val="ppt_w"/>
                                          </p:val>
                                        </p:tav>
                                        <p:tav tm="100000">
                                          <p:val>
                                            <p:strVal val="4*ppt_w"/>
                                          </p:val>
                                        </p:tav>
                                      </p:tavLst>
                                    </p:anim>
                                    <p:anim calcmode="lin" valueType="num">
                                      <p:cBhvr>
                                        <p:cTn id="82" dur="1000" fill="hold"/>
                                        <p:tgtEl>
                                          <p:spTgt spid="249"/>
                                        </p:tgtEl>
                                        <p:attrNameLst>
                                          <p:attrName>ppt_h</p:attrName>
                                        </p:attrNameLst>
                                      </p:cBhvr>
                                      <p:tavLst>
                                        <p:tav tm="0">
                                          <p:val>
                                            <p:strVal val="ppt_h"/>
                                          </p:val>
                                        </p:tav>
                                        <p:tav tm="100000">
                                          <p:val>
                                            <p:strVal val="4*ppt_h"/>
                                          </p:val>
                                        </p:tav>
                                      </p:tavLst>
                                    </p:anim>
                                    <p:set>
                                      <p:cBhvr>
                                        <p:cTn id="83" fill="hold">
                                          <p:stCondLst>
                                            <p:cond delay="999"/>
                                          </p:stCondLst>
                                        </p:cTn>
                                        <p:tgtEl>
                                          <p:spTgt spid="2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1" animBg="1" advAuto="0"/>
      <p:bldP spid="238" grpId="9" animBg="1" advAuto="0"/>
      <p:bldP spid="242" grpId="4" animBg="1" advAuto="0"/>
      <p:bldP spid="243" grpId="7" animBg="1" advAuto="0"/>
      <p:bldP spid="244" grpId="5" animBg="1" advAuto="0"/>
      <p:bldP spid="244" grpId="10" animBg="1" advAuto="0"/>
      <p:bldP spid="245" grpId="2" animBg="1" advAuto="0"/>
      <p:bldP spid="245" grpId="12" animBg="1" advAuto="0"/>
      <p:bldP spid="246" grpId="3" animBg="1" advAuto="0"/>
      <p:bldP spid="246" grpId="11" animBg="1" advAuto="0"/>
      <p:bldP spid="247" grpId="6" animBg="1" advAuto="0"/>
      <p:bldP spid="247" grpId="13" animBg="1" advAuto="0"/>
      <p:bldP spid="248" grpId="8" animBg="1" advAuto="0"/>
      <p:bldP spid="248" grpId="14" animBg="1" advAuto="0"/>
      <p:bldP spid="249" grpId="15" animBg="1" advAuto="0"/>
      <p:bldP spid="249" grpId="22"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nvSpPr>
        <p:spPr>
          <a:xfrm>
            <a:off x="762000" y="5080000"/>
            <a:ext cx="22860000" cy="635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330200">
              <a:lnSpc>
                <a:spcPct val="80000"/>
              </a:lnSpc>
              <a:spcBef>
                <a:spcPts val="0"/>
              </a:spcBef>
              <a:defRPr sz="12120" b="1" cap="all">
                <a:solidFill>
                  <a:srgbClr val="34A5FF"/>
                </a:solidFill>
                <a:latin typeface="+mj-lt"/>
                <a:ea typeface="+mj-ea"/>
                <a:cs typeface="+mj-cs"/>
                <a:sym typeface="TeX Gyre Adventor"/>
              </a:defRPr>
            </a:lvl1pPr>
          </a:lstStyle>
          <a:p>
            <a:r>
              <a:t>axioms defining numeric/mathematical properties of the datum</a:t>
            </a:r>
          </a:p>
        </p:txBody>
      </p:sp>
      <p:sp>
        <p:nvSpPr>
          <p:cNvPr id="254" name="Shape 254"/>
          <p:cNvSpPr/>
          <p:nvPr/>
        </p:nvSpPr>
        <p:spPr>
          <a:xfrm>
            <a:off x="762000" y="3683000"/>
            <a:ext cx="22860000" cy="635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429259">
              <a:lnSpc>
                <a:spcPct val="80000"/>
              </a:lnSpc>
              <a:spcBef>
                <a:spcPts val="0"/>
              </a:spcBef>
              <a:defRPr sz="15756" b="1" cap="all">
                <a:solidFill>
                  <a:srgbClr val="FF7C00"/>
                </a:solidFill>
                <a:latin typeface="+mj-lt"/>
                <a:ea typeface="+mj-ea"/>
                <a:cs typeface="+mj-cs"/>
                <a:sym typeface="TeX Gyre Adventor"/>
              </a:defRPr>
            </a:lvl1pPr>
          </a:lstStyle>
          <a:p>
            <a:r>
              <a:t>What are measurement scales?</a:t>
            </a:r>
          </a:p>
        </p:txBody>
      </p:sp>
      <p:sp>
        <p:nvSpPr>
          <p:cNvPr id="255" name="Shape 255"/>
          <p:cNvSpPr>
            <a:spLocks noGrp="1"/>
          </p:cNvSpPr>
          <p:nvPr>
            <p:ph type="title"/>
          </p:nvPr>
        </p:nvSpPr>
        <p:spPr>
          <a:xfrm>
            <a:off x="762000" y="5080000"/>
            <a:ext cx="22860000" cy="6350000"/>
          </a:xfrm>
          <a:prstGeom prst="rect">
            <a:avLst/>
          </a:prstGeom>
        </p:spPr>
        <p:txBody>
          <a:bodyPr/>
          <a:lstStyle>
            <a:lvl1pPr defTabSz="330200">
              <a:defRPr sz="12120"/>
            </a:lvl1pPr>
          </a:lstStyle>
          <a:p>
            <a:r>
              <a:t>Scaling is then mapping observations into data. (McDonald, 1999; p 408)</a:t>
            </a:r>
          </a:p>
        </p:txBody>
      </p:sp>
      <p:sp>
        <p:nvSpPr>
          <p:cNvPr id="256" name="Shape 256"/>
          <p:cNvSpPr/>
          <p:nvPr/>
        </p:nvSpPr>
        <p:spPr>
          <a:xfrm>
            <a:off x="762000" y="5080000"/>
            <a:ext cx="22860000" cy="7543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396239">
              <a:lnSpc>
                <a:spcPct val="80000"/>
              </a:lnSpc>
              <a:spcBef>
                <a:spcPts val="0"/>
              </a:spcBef>
              <a:defRPr sz="14544" b="1" cap="all">
                <a:solidFill>
                  <a:srgbClr val="34A5FF"/>
                </a:solidFill>
                <a:latin typeface="+mj-lt"/>
                <a:ea typeface="+mj-ea"/>
                <a:cs typeface="+mj-cs"/>
                <a:sym typeface="TeX Gyre Adventor"/>
              </a:defRPr>
            </a:lvl1pPr>
          </a:lstStyle>
          <a:p>
            <a:r>
              <a:t>Measurement scales Constrain the math we can use with the data.</a:t>
            </a:r>
          </a:p>
        </p:txBody>
      </p:sp>
      <p:graphicFrame>
        <p:nvGraphicFramePr>
          <p:cNvPr id="257" name="Table 257"/>
          <p:cNvGraphicFramePr/>
          <p:nvPr/>
        </p:nvGraphicFramePr>
        <p:xfrm>
          <a:off x="762000" y="762000"/>
          <a:ext cx="22860000" cy="12192000"/>
        </p:xfrm>
        <a:graphic>
          <a:graphicData uri="http://schemas.openxmlformats.org/drawingml/2006/table">
            <a:tbl>
              <a:tblPr firstRow="1" firstCol="1">
                <a:tableStyleId>{2708684C-4D16-4618-839F-0558EEFCDFE6}</a:tableStyleId>
              </a:tblPr>
              <a:tblGrid>
                <a:gridCol w="3810000"/>
                <a:gridCol w="4140896"/>
                <a:gridCol w="3789304"/>
                <a:gridCol w="3322968"/>
                <a:gridCol w="3986830"/>
                <a:gridCol w="3810000"/>
              </a:tblGrid>
              <a:tr h="2438400">
                <a:tc>
                  <a:txBody>
                    <a:bodyPr/>
                    <a:lstStyle/>
                    <a:p>
                      <a:pPr algn="ctr">
                        <a:lnSpc>
                          <a:spcPct val="100000"/>
                        </a:lnSpc>
                        <a:defRPr sz="5200" b="0">
                          <a:solidFill>
                            <a:srgbClr val="34A5FF"/>
                          </a:solidFill>
                          <a:sym typeface="Avenir Next Demi Bold"/>
                        </a:defRPr>
                      </a:pPr>
                      <a:endParaRPr/>
                    </a:p>
                  </a:txBody>
                  <a:tcPr marL="50800" marR="50800" marT="50800" marB="50800" anchor="ctr" horzOverflow="overflow">
                    <a:lnL w="12700">
                      <a:miter lim="400000"/>
                    </a:lnL>
                  </a:tcPr>
                </a:tc>
                <a:tc>
                  <a:txBody>
                    <a:bodyPr/>
                    <a:lstStyle/>
                    <a:p>
                      <a:pPr algn="ctr">
                        <a:lnSpc>
                          <a:spcPct val="100000"/>
                        </a:lnSpc>
                        <a:defRPr sz="1800" b="0">
                          <a:solidFill>
                            <a:srgbClr val="000000"/>
                          </a:solidFill>
                        </a:defRPr>
                      </a:pPr>
                      <a:r>
                        <a:rPr sz="6000" b="1">
                          <a:solidFill>
                            <a:srgbClr val="34A5FF"/>
                          </a:solidFill>
                          <a:latin typeface="+mj-lt"/>
                          <a:ea typeface="+mj-ea"/>
                          <a:cs typeface="+mj-cs"/>
                          <a:sym typeface="TeX Gyre Adventor"/>
                        </a:rPr>
                        <a:t>Frequency</a:t>
                      </a:r>
                    </a:p>
                  </a:txBody>
                  <a:tcPr marL="50800" marR="50800" marT="50800" marB="50800" anchor="ctr" horzOverflow="overflow"/>
                </a:tc>
                <a:tc>
                  <a:txBody>
                    <a:bodyPr/>
                    <a:lstStyle/>
                    <a:p>
                      <a:pPr algn="ctr">
                        <a:lnSpc>
                          <a:spcPct val="100000"/>
                        </a:lnSpc>
                        <a:defRPr sz="1800" b="0">
                          <a:solidFill>
                            <a:srgbClr val="000000"/>
                          </a:solidFill>
                        </a:defRPr>
                      </a:pPr>
                      <a:r>
                        <a:rPr sz="6000" b="1">
                          <a:solidFill>
                            <a:srgbClr val="34A5FF"/>
                          </a:solidFill>
                          <a:latin typeface="+mj-lt"/>
                          <a:ea typeface="+mj-ea"/>
                          <a:cs typeface="+mj-cs"/>
                          <a:sym typeface="TeX Gyre Adventor"/>
                        </a:rPr>
                        <a:t>Min/Max</a:t>
                      </a:r>
                    </a:p>
                  </a:txBody>
                  <a:tcPr marL="50800" marR="50800" marT="50800" marB="50800" anchor="ctr" horzOverflow="overflow"/>
                </a:tc>
                <a:tc>
                  <a:txBody>
                    <a:bodyPr/>
                    <a:lstStyle/>
                    <a:p>
                      <a:pPr algn="ctr">
                        <a:lnSpc>
                          <a:spcPct val="100000"/>
                        </a:lnSpc>
                        <a:defRPr sz="1800" b="0">
                          <a:solidFill>
                            <a:srgbClr val="000000"/>
                          </a:solidFill>
                        </a:defRPr>
                      </a:pPr>
                      <a:r>
                        <a:rPr sz="6000" b="1">
                          <a:solidFill>
                            <a:srgbClr val="34A5FF"/>
                          </a:solidFill>
                          <a:latin typeface="+mj-lt"/>
                          <a:ea typeface="+mj-ea"/>
                          <a:cs typeface="+mj-cs"/>
                          <a:sym typeface="TeX Gyre Adventor"/>
                        </a:rPr>
                        <a:t>%iles</a:t>
                      </a:r>
                    </a:p>
                  </a:txBody>
                  <a:tcPr marL="50800" marR="50800" marT="50800" marB="50800" anchor="ctr" horzOverflow="overflow"/>
                </a:tc>
                <a:tc>
                  <a:txBody>
                    <a:bodyPr/>
                    <a:lstStyle/>
                    <a:p>
                      <a:pPr algn="ctr">
                        <a:lnSpc>
                          <a:spcPct val="100000"/>
                        </a:lnSpc>
                        <a:defRPr sz="1800" b="0">
                          <a:solidFill>
                            <a:srgbClr val="000000"/>
                          </a:solidFill>
                        </a:defRPr>
                      </a:pPr>
                      <a:r>
                        <a:rPr sz="6000" b="1">
                          <a:solidFill>
                            <a:srgbClr val="34A5FF"/>
                          </a:solidFill>
                          <a:latin typeface="+mj-lt"/>
                          <a:ea typeface="+mj-ea"/>
                          <a:cs typeface="+mj-cs"/>
                          <a:sym typeface="TeX Gyre Adventor"/>
                        </a:rPr>
                        <a:t>Mean / Dispersion</a:t>
                      </a:r>
                    </a:p>
                  </a:txBody>
                  <a:tcPr marL="50800" marR="50800" marT="50800" marB="50800" anchor="ctr" horzOverflow="overflow"/>
                </a:tc>
                <a:tc>
                  <a:txBody>
                    <a:bodyPr/>
                    <a:lstStyle/>
                    <a:p>
                      <a:pPr algn="ctr">
                        <a:lnSpc>
                          <a:spcPct val="100000"/>
                        </a:lnSpc>
                        <a:defRPr sz="1800" b="0">
                          <a:solidFill>
                            <a:srgbClr val="000000"/>
                          </a:solidFill>
                        </a:defRPr>
                      </a:pPr>
                      <a:r>
                        <a:rPr sz="6000" b="1">
                          <a:solidFill>
                            <a:srgbClr val="34A5FF"/>
                          </a:solidFill>
                          <a:latin typeface="+mj-lt"/>
                          <a:ea typeface="+mj-ea"/>
                          <a:cs typeface="+mj-cs"/>
                          <a:sym typeface="TeX Gyre Adventor"/>
                        </a:rPr>
                        <a:t>Coef of Variation</a:t>
                      </a:r>
                    </a:p>
                  </a:txBody>
                  <a:tcPr marL="50800" marR="50800" marT="50800" marB="50800" anchor="ctr" horzOverflow="overflow">
                    <a:lnR w="12700">
                      <a:miter lim="400000"/>
                    </a:lnR>
                  </a:tcPr>
                </a:tc>
              </a:tr>
              <a:tr h="2438400">
                <a:tc>
                  <a:txBody>
                    <a:bodyPr/>
                    <a:lstStyle/>
                    <a:p>
                      <a:pPr algn="ctr">
                        <a:lnSpc>
                          <a:spcPct val="100000"/>
                        </a:lnSpc>
                        <a:defRPr sz="1800" b="0">
                          <a:solidFill>
                            <a:srgbClr val="000000"/>
                          </a:solidFill>
                        </a:defRPr>
                      </a:pPr>
                      <a:r>
                        <a:rPr sz="6000" b="1">
                          <a:solidFill>
                            <a:srgbClr val="34A5FF"/>
                          </a:solidFill>
                          <a:latin typeface="+mj-lt"/>
                          <a:ea typeface="+mj-ea"/>
                          <a:cs typeface="+mj-cs"/>
                          <a:sym typeface="TeX Gyre Adventor"/>
                        </a:rPr>
                        <a:t>Nominal</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NO</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NO</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NO</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NO</a:t>
                      </a:r>
                    </a:p>
                  </a:txBody>
                  <a:tcPr marL="50800" marR="50800" marT="50800" marB="50800" anchor="ctr" horzOverflow="overflow">
                    <a:lnR w="12700">
                      <a:miter lim="400000"/>
                    </a:lnR>
                  </a:tcPr>
                </a:tc>
              </a:tr>
              <a:tr h="2438400">
                <a:tc>
                  <a:txBody>
                    <a:bodyPr/>
                    <a:lstStyle/>
                    <a:p>
                      <a:pPr algn="ctr">
                        <a:lnSpc>
                          <a:spcPct val="100000"/>
                        </a:lnSpc>
                        <a:defRPr sz="1800" b="0">
                          <a:solidFill>
                            <a:srgbClr val="000000"/>
                          </a:solidFill>
                        </a:defRPr>
                      </a:pPr>
                      <a:r>
                        <a:rPr sz="6000" b="1">
                          <a:solidFill>
                            <a:srgbClr val="34A5FF"/>
                          </a:solidFill>
                          <a:latin typeface="+mj-lt"/>
                          <a:ea typeface="+mj-ea"/>
                          <a:cs typeface="+mj-cs"/>
                          <a:sym typeface="TeX Gyre Adventor"/>
                        </a:rPr>
                        <a:t>Ordinal</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NO</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NO</a:t>
                      </a:r>
                    </a:p>
                  </a:txBody>
                  <a:tcPr marL="50800" marR="50800" marT="50800" marB="50800" anchor="ctr" horzOverflow="overflow">
                    <a:lnR w="12700">
                      <a:miter lim="400000"/>
                    </a:lnR>
                  </a:tcPr>
                </a:tc>
              </a:tr>
              <a:tr h="2438400">
                <a:tc>
                  <a:txBody>
                    <a:bodyPr/>
                    <a:lstStyle/>
                    <a:p>
                      <a:pPr algn="ctr">
                        <a:lnSpc>
                          <a:spcPct val="100000"/>
                        </a:lnSpc>
                        <a:defRPr sz="1800" b="0">
                          <a:solidFill>
                            <a:srgbClr val="000000"/>
                          </a:solidFill>
                        </a:defRPr>
                      </a:pPr>
                      <a:r>
                        <a:rPr sz="6000" b="1">
                          <a:solidFill>
                            <a:srgbClr val="34A5FF"/>
                          </a:solidFill>
                          <a:latin typeface="+mj-lt"/>
                          <a:ea typeface="+mj-ea"/>
                          <a:cs typeface="+mj-cs"/>
                          <a:sym typeface="TeX Gyre Adventor"/>
                        </a:rPr>
                        <a:t>Intervallic</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NO</a:t>
                      </a:r>
                    </a:p>
                  </a:txBody>
                  <a:tcPr marL="50800" marR="50800" marT="50800" marB="50800" anchor="ctr" horzOverflow="overflow">
                    <a:lnR w="12700">
                      <a:miter lim="400000"/>
                    </a:lnR>
                  </a:tcPr>
                </a:tc>
              </a:tr>
              <a:tr h="2438400">
                <a:tc>
                  <a:txBody>
                    <a:bodyPr/>
                    <a:lstStyle/>
                    <a:p>
                      <a:pPr algn="ctr">
                        <a:lnSpc>
                          <a:spcPct val="100000"/>
                        </a:lnSpc>
                        <a:defRPr sz="1800" b="0">
                          <a:solidFill>
                            <a:srgbClr val="000000"/>
                          </a:solidFill>
                        </a:defRPr>
                      </a:pPr>
                      <a:r>
                        <a:rPr sz="6000" b="1">
                          <a:solidFill>
                            <a:srgbClr val="34A5FF"/>
                          </a:solidFill>
                          <a:latin typeface="+mj-lt"/>
                          <a:ea typeface="+mj-ea"/>
                          <a:cs typeface="+mj-cs"/>
                          <a:sym typeface="TeX Gyre Adventor"/>
                        </a:rPr>
                        <a:t>Ratio</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8500">
                          <a:solidFill>
                            <a:srgbClr val="E4E4E4"/>
                          </a:solidFill>
                          <a:latin typeface="+mj-lt"/>
                          <a:ea typeface="+mj-ea"/>
                          <a:cs typeface="+mj-cs"/>
                          <a:sym typeface="TeX Gyre Adventor"/>
                        </a:rPr>
                        <a:t>YES</a:t>
                      </a:r>
                    </a:p>
                  </a:txBody>
                  <a:tcPr marL="50800" marR="50800" marT="50800" marB="50800" anchor="ctr" horzOverflow="overflow">
                    <a:lnR w="12700">
                      <a:miter lim="400000"/>
                    </a:lnR>
                    <a:lnB w="12700">
                      <a:miter lim="400000"/>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54"/>
                                        </p:tgtEl>
                                        <p:attrNameLst>
                                          <p:attrName>style.visibility</p:attrName>
                                        </p:attrNameLst>
                                      </p:cBhvr>
                                      <p:to>
                                        <p:strVal val="visible"/>
                                      </p:to>
                                    </p:set>
                                    <p:animEffect transition="in" filter="dissolve">
                                      <p:cBhvr>
                                        <p:cTn id="7" dur="1500"/>
                                        <p:tgtEl>
                                          <p:spTgt spid="2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path" presetSubtype="0" accel="50000" decel="50000" fill="hold" nodeType="clickEffect">
                                  <p:stCondLst>
                                    <p:cond delay="0"/>
                                  </p:stCondLst>
                                  <p:childTnLst>
                                    <p:animMotion origin="layout" path="M 0.000000 0.000000 L -0.000069 -0.314815" pathEditMode="relative">
                                      <p:cBhvr>
                                        <p:cTn id="11" dur="1750" fill="hold"/>
                                        <p:tgtEl>
                                          <p:spTgt spid="254"/>
                                        </p:tgtEl>
                                        <p:attrNameLst>
                                          <p:attrName>ppt_x</p:attrName>
                                          <p:attrName>ppt_y</p:attrName>
                                        </p:attrNameLst>
                                      </p:cBhvr>
                                    </p:animMotion>
                                  </p:childTnLst>
                                </p:cTn>
                              </p:par>
                            </p:childTnLst>
                          </p:cTn>
                        </p:par>
                        <p:par>
                          <p:cTn id="12" fill="hold">
                            <p:stCondLst>
                              <p:cond delay="1750"/>
                            </p:stCondLst>
                            <p:childTnLst>
                              <p:par>
                                <p:cTn id="13" presetID="2" presetClass="entr" presetSubtype="4" fill="hold" grpId="3" nodeType="afterEffect">
                                  <p:stCondLst>
                                    <p:cond delay="0"/>
                                  </p:stCondLst>
                                  <p:iterate>
                                    <p:tmAbs val="0"/>
                                  </p:iterate>
                                  <p:childTnLst>
                                    <p:set>
                                      <p:cBhvr>
                                        <p:cTn id="14" fill="hold"/>
                                        <p:tgtEl>
                                          <p:spTgt spid="253"/>
                                        </p:tgtEl>
                                        <p:attrNameLst>
                                          <p:attrName>style.visibility</p:attrName>
                                        </p:attrNameLst>
                                      </p:cBhvr>
                                      <p:to>
                                        <p:strVal val="visible"/>
                                      </p:to>
                                    </p:set>
                                    <p:anim calcmode="lin" valueType="num">
                                      <p:cBhvr>
                                        <p:cTn id="15" dur="1750" fill="hold"/>
                                        <p:tgtEl>
                                          <p:spTgt spid="253"/>
                                        </p:tgtEl>
                                        <p:attrNameLst>
                                          <p:attrName>ppt_x</p:attrName>
                                        </p:attrNameLst>
                                      </p:cBhvr>
                                      <p:tavLst>
                                        <p:tav tm="0">
                                          <p:val>
                                            <p:strVal val="#ppt_x"/>
                                          </p:val>
                                        </p:tav>
                                        <p:tav tm="100000">
                                          <p:val>
                                            <p:strVal val="#ppt_x"/>
                                          </p:val>
                                        </p:tav>
                                      </p:tavLst>
                                    </p:anim>
                                    <p:anim calcmode="lin" valueType="num">
                                      <p:cBhvr>
                                        <p:cTn id="16" dur="1750" fill="hold"/>
                                        <p:tgtEl>
                                          <p:spTgt spid="25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2" fill="hold" grpId="4" nodeType="clickEffect">
                                  <p:stCondLst>
                                    <p:cond delay="0"/>
                                  </p:stCondLst>
                                  <p:iterate>
                                    <p:tmAbs val="0"/>
                                  </p:iterate>
                                  <p:childTnLst>
                                    <p:anim calcmode="lin" valueType="num">
                                      <p:cBhvr>
                                        <p:cTn id="20" dur="1250" fill="hold"/>
                                        <p:tgtEl>
                                          <p:spTgt spid="253"/>
                                        </p:tgtEl>
                                        <p:attrNameLst>
                                          <p:attrName>ppt_x</p:attrName>
                                        </p:attrNameLst>
                                      </p:cBhvr>
                                      <p:tavLst>
                                        <p:tav tm="0">
                                          <p:val>
                                            <p:strVal val="ppt_x"/>
                                          </p:val>
                                        </p:tav>
                                        <p:tav tm="100000">
                                          <p:val>
                                            <p:strVal val="1+ppt_w/2"/>
                                          </p:val>
                                        </p:tav>
                                      </p:tavLst>
                                    </p:anim>
                                    <p:anim calcmode="lin" valueType="num">
                                      <p:cBhvr>
                                        <p:cTn id="21" dur="1250" fill="hold"/>
                                        <p:tgtEl>
                                          <p:spTgt spid="253"/>
                                        </p:tgtEl>
                                        <p:attrNameLst>
                                          <p:attrName>ppt_y</p:attrName>
                                        </p:attrNameLst>
                                      </p:cBhvr>
                                      <p:tavLst>
                                        <p:tav tm="0">
                                          <p:val>
                                            <p:strVal val="ppt_y"/>
                                          </p:val>
                                        </p:tav>
                                        <p:tav tm="100000">
                                          <p:val>
                                            <p:strVal val="ppt_y"/>
                                          </p:val>
                                        </p:tav>
                                      </p:tavLst>
                                    </p:anim>
                                    <p:set>
                                      <p:cBhvr>
                                        <p:cTn id="22" fill="hold">
                                          <p:stCondLst>
                                            <p:cond delay="1249"/>
                                          </p:stCondLst>
                                        </p:cTn>
                                        <p:tgtEl>
                                          <p:spTgt spid="253"/>
                                        </p:tgtEl>
                                        <p:attrNameLst>
                                          <p:attrName>style.visibility</p:attrName>
                                        </p:attrNameLst>
                                      </p:cBhvr>
                                      <p:to>
                                        <p:strVal val="hidden"/>
                                      </p:to>
                                    </p:set>
                                  </p:childTnLst>
                                </p:cTn>
                              </p:par>
                            </p:childTnLst>
                          </p:cTn>
                        </p:par>
                        <p:par>
                          <p:cTn id="23" fill="hold">
                            <p:stCondLst>
                              <p:cond delay="1250"/>
                            </p:stCondLst>
                            <p:childTnLst>
                              <p:par>
                                <p:cTn id="24" presetID="2" presetClass="entr" presetSubtype="8" fill="hold" grpId="5" nodeType="afterEffect">
                                  <p:stCondLst>
                                    <p:cond delay="200"/>
                                  </p:stCondLst>
                                  <p:iterate>
                                    <p:tmAbs val="0"/>
                                  </p:iterate>
                                  <p:childTnLst>
                                    <p:set>
                                      <p:cBhvr>
                                        <p:cTn id="25" fill="hold"/>
                                        <p:tgtEl>
                                          <p:spTgt spid="255"/>
                                        </p:tgtEl>
                                        <p:attrNameLst>
                                          <p:attrName>style.visibility</p:attrName>
                                        </p:attrNameLst>
                                      </p:cBhvr>
                                      <p:to>
                                        <p:strVal val="visible"/>
                                      </p:to>
                                    </p:set>
                                    <p:anim calcmode="lin" valueType="num">
                                      <p:cBhvr>
                                        <p:cTn id="26" dur="1750" fill="hold"/>
                                        <p:tgtEl>
                                          <p:spTgt spid="255"/>
                                        </p:tgtEl>
                                        <p:attrNameLst>
                                          <p:attrName>ppt_x</p:attrName>
                                        </p:attrNameLst>
                                      </p:cBhvr>
                                      <p:tavLst>
                                        <p:tav tm="0">
                                          <p:val>
                                            <p:strVal val="0-#ppt_w/2"/>
                                          </p:val>
                                        </p:tav>
                                        <p:tav tm="100000">
                                          <p:val>
                                            <p:strVal val="#ppt_x"/>
                                          </p:val>
                                        </p:tav>
                                      </p:tavLst>
                                    </p:anim>
                                    <p:anim calcmode="lin" valueType="num">
                                      <p:cBhvr>
                                        <p:cTn id="27" dur="1750" fill="hold"/>
                                        <p:tgtEl>
                                          <p:spTgt spid="25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9" presetClass="exit" fill="hold" grpId="6" nodeType="clickEffect">
                                  <p:stCondLst>
                                    <p:cond delay="0"/>
                                  </p:stCondLst>
                                  <p:iterate>
                                    <p:tmAbs val="0"/>
                                  </p:iterate>
                                  <p:childTnLst>
                                    <p:animEffect transition="out" filter="dissolve">
                                      <p:cBhvr>
                                        <p:cTn id="31" dur="1500" fill="hold"/>
                                        <p:tgtEl>
                                          <p:spTgt spid="255"/>
                                        </p:tgtEl>
                                      </p:cBhvr>
                                    </p:animEffect>
                                    <p:set>
                                      <p:cBhvr>
                                        <p:cTn id="32" fill="hold">
                                          <p:stCondLst>
                                            <p:cond delay="1499"/>
                                          </p:stCondLst>
                                        </p:cTn>
                                        <p:tgtEl>
                                          <p:spTgt spid="255"/>
                                        </p:tgtEl>
                                        <p:attrNameLst>
                                          <p:attrName>style.visibility</p:attrName>
                                        </p:attrNameLst>
                                      </p:cBhvr>
                                      <p:to>
                                        <p:strVal val="hidden"/>
                                      </p:to>
                                    </p:set>
                                  </p:childTnLst>
                                </p:cTn>
                              </p:par>
                            </p:childTnLst>
                          </p:cTn>
                        </p:par>
                        <p:par>
                          <p:cTn id="33" fill="hold">
                            <p:stCondLst>
                              <p:cond delay="1500"/>
                            </p:stCondLst>
                            <p:childTnLst>
                              <p:par>
                                <p:cTn id="34" presetID="9" presetClass="exit" fill="hold" grpId="7" nodeType="afterEffect">
                                  <p:stCondLst>
                                    <p:cond delay="0"/>
                                  </p:stCondLst>
                                  <p:iterate>
                                    <p:tmAbs val="0"/>
                                  </p:iterate>
                                  <p:childTnLst>
                                    <p:animEffect transition="out" filter="dissolve">
                                      <p:cBhvr>
                                        <p:cTn id="35" dur="1500" fill="hold"/>
                                        <p:tgtEl>
                                          <p:spTgt spid="254"/>
                                        </p:tgtEl>
                                      </p:cBhvr>
                                    </p:animEffect>
                                    <p:set>
                                      <p:cBhvr>
                                        <p:cTn id="36" fill="hold">
                                          <p:stCondLst>
                                            <p:cond delay="1499"/>
                                          </p:stCondLst>
                                        </p:cTn>
                                        <p:tgtEl>
                                          <p:spTgt spid="254"/>
                                        </p:tgtEl>
                                        <p:attrNameLst>
                                          <p:attrName>style.visibility</p:attrName>
                                        </p:attrNameLst>
                                      </p:cBhvr>
                                      <p:to>
                                        <p:strVal val="hidden"/>
                                      </p:to>
                                    </p:set>
                                  </p:childTnLst>
                                </p:cTn>
                              </p:par>
                            </p:childTnLst>
                          </p:cTn>
                        </p:par>
                        <p:par>
                          <p:cTn id="37" fill="hold">
                            <p:stCondLst>
                              <p:cond delay="3000"/>
                            </p:stCondLst>
                            <p:childTnLst>
                              <p:par>
                                <p:cTn id="38" presetID="9" presetClass="entr" fill="hold" grpId="8" nodeType="afterEffect">
                                  <p:stCondLst>
                                    <p:cond delay="0"/>
                                  </p:stCondLst>
                                  <p:iterate>
                                    <p:tmAbs val="0"/>
                                  </p:iterate>
                                  <p:childTnLst>
                                    <p:set>
                                      <p:cBhvr>
                                        <p:cTn id="39" fill="hold"/>
                                        <p:tgtEl>
                                          <p:spTgt spid="256"/>
                                        </p:tgtEl>
                                        <p:attrNameLst>
                                          <p:attrName>style.visibility</p:attrName>
                                        </p:attrNameLst>
                                      </p:cBhvr>
                                      <p:to>
                                        <p:strVal val="visible"/>
                                      </p:to>
                                    </p:set>
                                    <p:animEffect transition="in" filter="dissolve">
                                      <p:cBhvr>
                                        <p:cTn id="40" dur="1500"/>
                                        <p:tgtEl>
                                          <p:spTgt spid="25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fill="hold" grpId="9" nodeType="clickEffect">
                                  <p:stCondLst>
                                    <p:cond delay="0"/>
                                  </p:stCondLst>
                                  <p:iterate>
                                    <p:tmAbs val="0"/>
                                  </p:iterate>
                                  <p:childTnLst>
                                    <p:animEffect transition="out" filter="dissolve">
                                      <p:cBhvr>
                                        <p:cTn id="44" dur="1500" fill="hold"/>
                                        <p:tgtEl>
                                          <p:spTgt spid="256"/>
                                        </p:tgtEl>
                                      </p:cBhvr>
                                    </p:animEffect>
                                    <p:set>
                                      <p:cBhvr>
                                        <p:cTn id="45" fill="hold">
                                          <p:stCondLst>
                                            <p:cond delay="1499"/>
                                          </p:stCondLst>
                                        </p:cTn>
                                        <p:tgtEl>
                                          <p:spTgt spid="256"/>
                                        </p:tgtEl>
                                        <p:attrNameLst>
                                          <p:attrName>style.visibility</p:attrName>
                                        </p:attrNameLst>
                                      </p:cBhvr>
                                      <p:to>
                                        <p:strVal val="hidden"/>
                                      </p:to>
                                    </p:set>
                                  </p:childTnLst>
                                </p:cTn>
                              </p:par>
                            </p:childTnLst>
                          </p:cTn>
                        </p:par>
                        <p:par>
                          <p:cTn id="46" fill="hold">
                            <p:stCondLst>
                              <p:cond delay="1500"/>
                            </p:stCondLst>
                            <p:childTnLst>
                              <p:par>
                                <p:cTn id="47" presetID="9" presetClass="entr" fill="hold" grpId="10" nodeType="afterEffect">
                                  <p:stCondLst>
                                    <p:cond delay="0"/>
                                  </p:stCondLst>
                                  <p:iterate>
                                    <p:tmAbs val="0"/>
                                  </p:iterate>
                                  <p:childTnLst>
                                    <p:set>
                                      <p:cBhvr>
                                        <p:cTn id="48" fill="hold"/>
                                        <p:tgtEl>
                                          <p:spTgt spid="257"/>
                                        </p:tgtEl>
                                        <p:attrNameLst>
                                          <p:attrName>style.visibility</p:attrName>
                                        </p:attrNameLst>
                                      </p:cBhvr>
                                      <p:to>
                                        <p:strVal val="visible"/>
                                      </p:to>
                                    </p:set>
                                    <p:animEffect transition="in" filter="dissolve">
                                      <p:cBhvr>
                                        <p:cTn id="49" dur="1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3" animBg="1" advAuto="0"/>
      <p:bldP spid="253" grpId="4" animBg="1" advAuto="0"/>
      <p:bldP spid="254" grpId="1" animBg="1" advAuto="0"/>
      <p:bldP spid="254" grpId="7" animBg="1" advAuto="0"/>
      <p:bldP spid="255" grpId="5" animBg="1" advAuto="0"/>
      <p:bldP spid="255" grpId="6" animBg="1" advAuto="0"/>
      <p:bldP spid="256" grpId="8" animBg="1" advAuto="0"/>
      <p:bldP spid="256" grpId="9" animBg="1" advAuto="0"/>
      <p:bldP spid="257" grpId="1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p:nvPr>
        </p:nvSpPr>
        <p:spPr>
          <a:xfrm>
            <a:off x="762000" y="4519066"/>
            <a:ext cx="22860000" cy="4677868"/>
          </a:xfrm>
          <a:prstGeom prst="rect">
            <a:avLst/>
          </a:prstGeom>
        </p:spPr>
        <p:txBody>
          <a:bodyPr/>
          <a:lstStyle>
            <a:lvl1pPr defTabSz="709930">
              <a:defRPr sz="12900">
                <a:solidFill>
                  <a:srgbClr val="FF7C00"/>
                </a:solidFill>
              </a:defRPr>
            </a:lvl1pPr>
          </a:lstStyle>
          <a:p>
            <a:r>
              <a:t>why do we need to know about them?</a:t>
            </a:r>
          </a:p>
        </p:txBody>
      </p:sp>
      <p:sp>
        <p:nvSpPr>
          <p:cNvPr id="262" name="Shape 262"/>
          <p:cNvSpPr/>
          <p:nvPr/>
        </p:nvSpPr>
        <p:spPr>
          <a:xfrm>
            <a:off x="762000" y="3683000"/>
            <a:ext cx="22860000" cy="635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330200">
              <a:lnSpc>
                <a:spcPct val="80000"/>
              </a:lnSpc>
              <a:spcBef>
                <a:spcPts val="0"/>
              </a:spcBef>
              <a:defRPr sz="12120" b="1" cap="all">
                <a:solidFill>
                  <a:srgbClr val="34A5FF"/>
                </a:solidFill>
                <a:latin typeface="+mj-lt"/>
                <a:ea typeface="+mj-ea"/>
                <a:cs typeface="+mj-cs"/>
                <a:sym typeface="TeX Gyre Adventor"/>
              </a:defRPr>
            </a:lvl1pPr>
          </a:lstStyle>
          <a:p>
            <a:r>
              <a:t>To make better choices about visual mapping of data</a:t>
            </a:r>
          </a:p>
        </p:txBody>
      </p:sp>
      <p:graphicFrame>
        <p:nvGraphicFramePr>
          <p:cNvPr id="263" name="Chart 263"/>
          <p:cNvGraphicFramePr/>
          <p:nvPr/>
        </p:nvGraphicFramePr>
        <p:xfrm>
          <a:off x="394150" y="1348108"/>
          <a:ext cx="21347800" cy="116001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4" name="Chart 264"/>
          <p:cNvGraphicFramePr/>
          <p:nvPr/>
        </p:nvGraphicFramePr>
        <p:xfrm>
          <a:off x="860349" y="1348108"/>
          <a:ext cx="21224391" cy="11612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65" name="Chart 265"/>
          <p:cNvGraphicFramePr/>
          <p:nvPr/>
        </p:nvGraphicFramePr>
        <p:xfrm>
          <a:off x="860349" y="1348108"/>
          <a:ext cx="21224391" cy="1161287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61"/>
                                        </p:tgtEl>
                                        <p:attrNameLst>
                                          <p:attrName>style.visibility</p:attrName>
                                        </p:attrNameLst>
                                      </p:cBhvr>
                                      <p:to>
                                        <p:strVal val="visible"/>
                                      </p:to>
                                    </p:set>
                                    <p:animEffect transition="in" filter="dissolve">
                                      <p:cBhvr>
                                        <p:cTn id="7" dur="15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path" presetSubtype="0" accel="50000" decel="50000" fill="hold" nodeType="clickEffect">
                                  <p:stCondLst>
                                    <p:cond delay="0"/>
                                  </p:stCondLst>
                                  <p:childTnLst>
                                    <p:animMotion origin="layout" path="M 0.000000 0.000000 L 0.000134 -0.371173" pathEditMode="relative">
                                      <p:cBhvr>
                                        <p:cTn id="11" dur="1500" fill="hold"/>
                                        <p:tgtEl>
                                          <p:spTgt spid="261"/>
                                        </p:tgtEl>
                                        <p:attrNameLst>
                                          <p:attrName>ppt_x</p:attrName>
                                          <p:attrName>ppt_y</p:attrName>
                                        </p:attrNameLst>
                                      </p:cBhvr>
                                    </p:animMotion>
                                  </p:childTnLst>
                                </p:cTn>
                              </p:par>
                            </p:childTnLst>
                          </p:cTn>
                        </p:par>
                        <p:par>
                          <p:cTn id="12" fill="hold">
                            <p:stCondLst>
                              <p:cond delay="1500"/>
                            </p:stCondLst>
                            <p:childTnLst>
                              <p:par>
                                <p:cTn id="13" presetID="2" presetClass="entr" presetSubtype="8" fill="hold" grpId="3" nodeType="afterEffect">
                                  <p:stCondLst>
                                    <p:cond delay="500"/>
                                  </p:stCondLst>
                                  <p:iterate>
                                    <p:tmAbs val="0"/>
                                  </p:iterate>
                                  <p:childTnLst>
                                    <p:set>
                                      <p:cBhvr>
                                        <p:cTn id="14" fill="hold"/>
                                        <p:tgtEl>
                                          <p:spTgt spid="262"/>
                                        </p:tgtEl>
                                        <p:attrNameLst>
                                          <p:attrName>style.visibility</p:attrName>
                                        </p:attrNameLst>
                                      </p:cBhvr>
                                      <p:to>
                                        <p:strVal val="visible"/>
                                      </p:to>
                                    </p:set>
                                    <p:anim calcmode="lin" valueType="num">
                                      <p:cBhvr>
                                        <p:cTn id="15" dur="1500" fill="hold"/>
                                        <p:tgtEl>
                                          <p:spTgt spid="262"/>
                                        </p:tgtEl>
                                        <p:attrNameLst>
                                          <p:attrName>ppt_x</p:attrName>
                                        </p:attrNameLst>
                                      </p:cBhvr>
                                      <p:tavLst>
                                        <p:tav tm="0">
                                          <p:val>
                                            <p:strVal val="0-#ppt_w/2"/>
                                          </p:val>
                                        </p:tav>
                                        <p:tav tm="100000">
                                          <p:val>
                                            <p:strVal val="#ppt_x"/>
                                          </p:val>
                                        </p:tav>
                                      </p:tavLst>
                                    </p:anim>
                                    <p:anim calcmode="lin" valueType="num">
                                      <p:cBhvr>
                                        <p:cTn id="16" dur="1500" fill="hold"/>
                                        <p:tgtEl>
                                          <p:spTgt spid="26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xit" fill="hold" grpId="4" nodeType="clickEffect">
                                  <p:stCondLst>
                                    <p:cond delay="0"/>
                                  </p:stCondLst>
                                  <p:iterate>
                                    <p:tmAbs val="0"/>
                                  </p:iterate>
                                  <p:childTnLst>
                                    <p:animEffect transition="out" filter="dissolve">
                                      <p:cBhvr>
                                        <p:cTn id="20" dur="1500" fill="hold"/>
                                        <p:tgtEl>
                                          <p:spTgt spid="262"/>
                                        </p:tgtEl>
                                      </p:cBhvr>
                                    </p:animEffect>
                                    <p:set>
                                      <p:cBhvr>
                                        <p:cTn id="21" fill="hold">
                                          <p:stCondLst>
                                            <p:cond delay="1499"/>
                                          </p:stCondLst>
                                        </p:cTn>
                                        <p:tgtEl>
                                          <p:spTgt spid="262"/>
                                        </p:tgtEl>
                                        <p:attrNameLst>
                                          <p:attrName>style.visibility</p:attrName>
                                        </p:attrNameLst>
                                      </p:cBhvr>
                                      <p:to>
                                        <p:strVal val="hidden"/>
                                      </p:to>
                                    </p:set>
                                  </p:childTnLst>
                                </p:cTn>
                              </p:par>
                            </p:childTnLst>
                          </p:cTn>
                        </p:par>
                        <p:par>
                          <p:cTn id="22" fill="hold">
                            <p:stCondLst>
                              <p:cond delay="1500"/>
                            </p:stCondLst>
                            <p:childTnLst>
                              <p:par>
                                <p:cTn id="23" presetID="9" presetClass="exit" fill="hold" grpId="5" nodeType="afterEffect">
                                  <p:stCondLst>
                                    <p:cond delay="0"/>
                                  </p:stCondLst>
                                  <p:iterate>
                                    <p:tmAbs val="0"/>
                                  </p:iterate>
                                  <p:childTnLst>
                                    <p:animEffect transition="out" filter="dissolve">
                                      <p:cBhvr>
                                        <p:cTn id="24" dur="1500" fill="hold"/>
                                        <p:tgtEl>
                                          <p:spTgt spid="261"/>
                                        </p:tgtEl>
                                      </p:cBhvr>
                                    </p:animEffect>
                                    <p:set>
                                      <p:cBhvr>
                                        <p:cTn id="25" fill="hold">
                                          <p:stCondLst>
                                            <p:cond delay="1499"/>
                                          </p:stCondLst>
                                        </p:cTn>
                                        <p:tgtEl>
                                          <p:spTgt spid="261"/>
                                        </p:tgtEl>
                                        <p:attrNameLst>
                                          <p:attrName>style.visibility</p:attrName>
                                        </p:attrNameLst>
                                      </p:cBhvr>
                                      <p:to>
                                        <p:strVal val="hidden"/>
                                      </p:to>
                                    </p:set>
                                  </p:childTnLst>
                                </p:cTn>
                              </p:par>
                            </p:childTnLst>
                          </p:cTn>
                        </p:par>
                        <p:par>
                          <p:cTn id="26" fill="hold">
                            <p:stCondLst>
                              <p:cond delay="3000"/>
                            </p:stCondLst>
                            <p:childTnLst>
                              <p:par>
                                <p:cTn id="27" presetID="23" presetClass="entr" presetSubtype="16" fill="hold" grpId="6" nodeType="afterEffect">
                                  <p:stCondLst>
                                    <p:cond delay="0"/>
                                  </p:stCondLst>
                                  <p:iterate>
                                    <p:tmAbs val="0"/>
                                  </p:iterate>
                                  <p:childTnLst>
                                    <p:set>
                                      <p:cBhvr>
                                        <p:cTn id="28" fill="hold"/>
                                        <p:tgtEl>
                                          <p:spTgt spid="263"/>
                                        </p:tgtEl>
                                        <p:attrNameLst>
                                          <p:attrName>style.visibility</p:attrName>
                                        </p:attrNameLst>
                                      </p:cBhvr>
                                      <p:to>
                                        <p:strVal val="visible"/>
                                      </p:to>
                                    </p:set>
                                    <p:anim calcmode="lin" valueType="num">
                                      <p:cBhvr>
                                        <p:cTn id="29" dur="2500" fill="hold"/>
                                        <p:tgtEl>
                                          <p:spTgt spid="263"/>
                                        </p:tgtEl>
                                        <p:attrNameLst>
                                          <p:attrName>ppt_w</p:attrName>
                                        </p:attrNameLst>
                                      </p:cBhvr>
                                      <p:tavLst>
                                        <p:tav tm="0">
                                          <p:val>
                                            <p:fltVal val="0"/>
                                          </p:val>
                                        </p:tav>
                                        <p:tav tm="100000">
                                          <p:val>
                                            <p:strVal val="#ppt_w"/>
                                          </p:val>
                                        </p:tav>
                                      </p:tavLst>
                                    </p:anim>
                                    <p:anim calcmode="lin" valueType="num">
                                      <p:cBhvr>
                                        <p:cTn id="30" dur="2500" fill="hold"/>
                                        <p:tgtEl>
                                          <p:spTgt spid="263"/>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7" nodeType="clickEffect">
                                  <p:stCondLst>
                                    <p:cond delay="0"/>
                                  </p:stCondLst>
                                  <p:iterate>
                                    <p:tmAbs val="0"/>
                                  </p:iterate>
                                  <p:childTnLst>
                                    <p:set>
                                      <p:cBhvr>
                                        <p:cTn id="34" fill="hold">
                                          <p:stCondLst>
                                            <p:cond delay="0"/>
                                          </p:stCondLst>
                                        </p:cTn>
                                        <p:tgtEl>
                                          <p:spTgt spid="263"/>
                                        </p:tgtEl>
                                        <p:attrNameLst>
                                          <p:attrName>style.visibility</p:attrName>
                                        </p:attrNameLst>
                                      </p:cBhvr>
                                      <p:to>
                                        <p:strVal val="hidden"/>
                                      </p:to>
                                    </p:set>
                                  </p:childTnLst>
                                </p:cTn>
                              </p:par>
                            </p:childTnLst>
                          </p:cTn>
                        </p:par>
                        <p:par>
                          <p:cTn id="35" fill="hold">
                            <p:stCondLst>
                              <p:cond delay="0"/>
                            </p:stCondLst>
                            <p:childTnLst>
                              <p:par>
                                <p:cTn id="36" presetID="9" presetClass="entr" fill="hold" grpId="8" nodeType="afterEffect">
                                  <p:stCondLst>
                                    <p:cond delay="0"/>
                                  </p:stCondLst>
                                  <p:iterate>
                                    <p:tmAbs val="0"/>
                                  </p:iterate>
                                  <p:childTnLst>
                                    <p:set>
                                      <p:cBhvr>
                                        <p:cTn id="37" fill="hold"/>
                                        <p:tgtEl>
                                          <p:spTgt spid="265"/>
                                        </p:tgtEl>
                                        <p:attrNameLst>
                                          <p:attrName>style.visibility</p:attrName>
                                        </p:attrNameLst>
                                      </p:cBhvr>
                                      <p:to>
                                        <p:strVal val="visible"/>
                                      </p:to>
                                    </p:set>
                                    <p:animEffect transition="in" filter="dissolve">
                                      <p:cBhvr>
                                        <p:cTn id="38" dur="1500"/>
                                        <p:tgtEl>
                                          <p:spTgt spid="26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xit" fill="hold" grpId="9" nodeType="clickEffect">
                                  <p:stCondLst>
                                    <p:cond delay="0"/>
                                  </p:stCondLst>
                                  <p:iterate>
                                    <p:tmAbs val="0"/>
                                  </p:iterate>
                                  <p:childTnLst>
                                    <p:animEffect transition="out" filter="dissolve">
                                      <p:cBhvr>
                                        <p:cTn id="42" dur="1500" fill="hold"/>
                                        <p:tgtEl>
                                          <p:spTgt spid="265"/>
                                        </p:tgtEl>
                                      </p:cBhvr>
                                    </p:animEffect>
                                    <p:set>
                                      <p:cBhvr>
                                        <p:cTn id="43" fill="hold">
                                          <p:stCondLst>
                                            <p:cond delay="1499"/>
                                          </p:stCondLst>
                                        </p:cTn>
                                        <p:tgtEl>
                                          <p:spTgt spid="265"/>
                                        </p:tgtEl>
                                        <p:attrNameLst>
                                          <p:attrName>style.visibility</p:attrName>
                                        </p:attrNameLst>
                                      </p:cBhvr>
                                      <p:to>
                                        <p:strVal val="hidden"/>
                                      </p:to>
                                    </p:set>
                                  </p:childTnLst>
                                </p:cTn>
                              </p:par>
                            </p:childTnLst>
                          </p:cTn>
                        </p:par>
                        <p:par>
                          <p:cTn id="44" fill="hold">
                            <p:stCondLst>
                              <p:cond delay="1500"/>
                            </p:stCondLst>
                            <p:childTnLst>
                              <p:par>
                                <p:cTn id="45" presetID="9" presetClass="entr" fill="hold" grpId="10" nodeType="afterEffect">
                                  <p:stCondLst>
                                    <p:cond delay="0"/>
                                  </p:stCondLst>
                                  <p:iterate>
                                    <p:tmAbs val="0"/>
                                  </p:iterate>
                                  <p:childTnLst>
                                    <p:set>
                                      <p:cBhvr>
                                        <p:cTn id="46" fill="hold"/>
                                        <p:tgtEl>
                                          <p:spTgt spid="264"/>
                                        </p:tgtEl>
                                        <p:attrNameLst>
                                          <p:attrName>style.visibility</p:attrName>
                                        </p:attrNameLst>
                                      </p:cBhvr>
                                      <p:to>
                                        <p:strVal val="visible"/>
                                      </p:to>
                                    </p:set>
                                    <p:animEffect transition="in" filter="dissolve">
                                      <p:cBhvr>
                                        <p:cTn id="47" dur="1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1" animBg="1" advAuto="0"/>
      <p:bldP spid="261" grpId="5" animBg="1" advAuto="0"/>
      <p:bldP spid="262" grpId="3" animBg="1" advAuto="0"/>
      <p:bldP spid="262" grpId="4" animBg="1" advAuto="0"/>
      <p:bldP spid="263" grpId="6" animBg="1" advAuto="0"/>
      <p:bldP spid="263" grpId="7" animBg="1" advAuto="0"/>
      <p:bldP spid="264" grpId="10" animBg="1" advAuto="0"/>
      <p:bldP spid="265" grpId="8" animBg="1" advAuto="0"/>
      <p:bldP spid="265" grpId="9"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 name="Table 269"/>
          <p:cNvGraphicFramePr/>
          <p:nvPr/>
        </p:nvGraphicFramePr>
        <p:xfrm>
          <a:off x="762000" y="762000"/>
          <a:ext cx="22860000" cy="12192000"/>
        </p:xfrm>
        <a:graphic>
          <a:graphicData uri="http://schemas.openxmlformats.org/drawingml/2006/table">
            <a:tbl>
              <a:tblPr firstRow="1" firstCol="1">
                <a:tableStyleId>{2708684C-4D16-4618-839F-0558EEFCDFE6}</a:tableStyleId>
              </a:tblPr>
              <a:tblGrid>
                <a:gridCol w="5715000"/>
                <a:gridCol w="5715000"/>
                <a:gridCol w="5715000"/>
                <a:gridCol w="5715000"/>
              </a:tblGrid>
              <a:tr h="2032000">
                <a:tc>
                  <a:txBody>
                    <a:bodyPr/>
                    <a:lstStyle/>
                    <a:p>
                      <a:pPr algn="ctr">
                        <a:lnSpc>
                          <a:spcPct val="100000"/>
                        </a:lnSpc>
                        <a:defRPr sz="8000">
                          <a:solidFill>
                            <a:srgbClr val="34A5FF"/>
                          </a:solidFill>
                          <a:latin typeface="+mj-lt"/>
                          <a:ea typeface="+mj-ea"/>
                          <a:cs typeface="+mj-cs"/>
                          <a:sym typeface="TeX Gyre Adventor"/>
                        </a:defRPr>
                      </a:pPr>
                      <a:endParaRPr/>
                    </a:p>
                  </a:txBody>
                  <a:tcPr marL="50800" marR="50800" marT="50800" marB="50800" anchor="ctr" horzOverflow="overflow">
                    <a:lnL w="12700">
                      <a:miter lim="400000"/>
                    </a:lnL>
                  </a:tcPr>
                </a:tc>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Nominal</a:t>
                      </a:r>
                    </a:p>
                  </a:txBody>
                  <a:tcPr marL="50800" marR="50800" marT="50800" marB="50800" anchor="ctr" horzOverflow="overflow"/>
                </a:tc>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Ordinal</a:t>
                      </a:r>
                    </a:p>
                  </a:txBody>
                  <a:tcPr marL="50800" marR="50800" marT="50800" marB="50800" anchor="ctr" horzOverflow="overflow"/>
                </a:tc>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Continuous</a:t>
                      </a:r>
                    </a:p>
                  </a:txBody>
                  <a:tcPr marL="50800" marR="50800" marT="50800" marB="50800" anchor="ctr" horzOverflow="overflow">
                    <a:lnR w="12700">
                      <a:miter lim="400000"/>
                    </a:lnR>
                  </a:tcPr>
                </a:tc>
              </a:tr>
              <a:tr h="2032000">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Position</a:t>
                      </a:r>
                    </a:p>
                  </a:txBody>
                  <a:tcPr marL="50800" marR="50800" marT="50800" marB="50800" anchor="ctr" horzOverflow="overflow"/>
                </a:tc>
                <a:tc>
                  <a:txBody>
                    <a:bodyPr/>
                    <a:lstStyle/>
                    <a:p>
                      <a:pPr algn="ctr">
                        <a:lnSpc>
                          <a:spcPct val="100000"/>
                        </a:lnSpc>
                        <a:defRPr sz="1800">
                          <a:solidFill>
                            <a:srgbClr val="000000"/>
                          </a:solidFill>
                        </a:defRPr>
                      </a:pPr>
                      <a:r>
                        <a:rPr sz="6000" b="1">
                          <a:solidFill>
                            <a:srgbClr val="E4E4E4"/>
                          </a:solidFill>
                          <a:latin typeface="+mj-lt"/>
                          <a:ea typeface="+mj-ea"/>
                          <a:cs typeface="+mj-cs"/>
                          <a:sym typeface="TeX Gyre Adventor"/>
                        </a:rPr>
                        <a:t>NO</a:t>
                      </a:r>
                    </a:p>
                  </a:txBody>
                  <a:tcPr marL="50800" marR="50800" marT="50800" marB="50800" anchor="ctr" horzOverflow="overflow"/>
                </a:tc>
                <a:tc>
                  <a:txBody>
                    <a:bodyPr/>
                    <a:lstStyle/>
                    <a:p>
                      <a:pPr algn="ctr">
                        <a:lnSpc>
                          <a:spcPct val="100000"/>
                        </a:lnSpc>
                        <a:defRPr sz="1800">
                          <a:solidFill>
                            <a:srgbClr val="000000"/>
                          </a:solidFill>
                        </a:defRPr>
                      </a:pPr>
                      <a:r>
                        <a:rPr sz="6000" b="1">
                          <a:solidFill>
                            <a:srgbClr val="E4E4E4"/>
                          </a:solidFill>
                          <a:latin typeface="+mj-lt"/>
                          <a:ea typeface="+mj-ea"/>
                          <a:cs typeface="+mj-cs"/>
                          <a:sym typeface="TeX Gyre Adventor"/>
                        </a:rPr>
                        <a:t>YES</a:t>
                      </a:r>
                    </a:p>
                  </a:txBody>
                  <a:tcPr marL="50800" marR="50800" marT="50800" marB="50800" anchor="ctr" horzOverflow="overflow"/>
                </a:tc>
                <a:tc>
                  <a:txBody>
                    <a:bodyPr/>
                    <a:lstStyle/>
                    <a:p>
                      <a:pPr algn="ctr">
                        <a:lnSpc>
                          <a:spcPct val="100000"/>
                        </a:lnSpc>
                        <a:defRPr sz="1800">
                          <a:solidFill>
                            <a:srgbClr val="000000"/>
                          </a:solidFill>
                        </a:defRPr>
                      </a:pPr>
                      <a:r>
                        <a:rPr sz="6000" b="1">
                          <a:solidFill>
                            <a:srgbClr val="E4E4E4"/>
                          </a:solidFill>
                          <a:latin typeface="+mj-lt"/>
                          <a:ea typeface="+mj-ea"/>
                          <a:cs typeface="+mj-cs"/>
                          <a:sym typeface="TeX Gyre Adventor"/>
                        </a:rPr>
                        <a:t>YES</a:t>
                      </a:r>
                    </a:p>
                  </a:txBody>
                  <a:tcPr marL="50800" marR="50800" marT="50800" marB="50800" anchor="ctr" horzOverflow="overflow">
                    <a:lnR w="12700">
                      <a:miter lim="400000"/>
                    </a:lnR>
                  </a:tcPr>
                </a:tc>
              </a:tr>
              <a:tr h="2032000">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Shape</a:t>
                      </a:r>
                    </a:p>
                  </a:txBody>
                  <a:tcPr marL="50800" marR="50800" marT="50800" marB="50800" anchor="ctr" horzOverflow="overflow"/>
                </a:tc>
                <a:tc>
                  <a:txBody>
                    <a:bodyPr/>
                    <a:lstStyle/>
                    <a:p>
                      <a:pPr algn="ctr">
                        <a:lnSpc>
                          <a:spcPct val="100000"/>
                        </a:lnSpc>
                        <a:defRPr sz="1800">
                          <a:solidFill>
                            <a:srgbClr val="000000"/>
                          </a:solidFill>
                        </a:defRPr>
                      </a:pPr>
                      <a:r>
                        <a:rPr sz="6000" b="1">
                          <a:solidFill>
                            <a:srgbClr val="E4E4E4"/>
                          </a:solidFill>
                          <a:latin typeface="+mj-lt"/>
                          <a:ea typeface="+mj-ea"/>
                          <a:cs typeface="+mj-cs"/>
                          <a:sym typeface="TeX Gyre Adventor"/>
                        </a:rPr>
                        <a:t>YES</a:t>
                      </a:r>
                    </a:p>
                  </a:txBody>
                  <a:tcPr marL="50800" marR="50800" marT="50800" marB="50800" anchor="ctr" horzOverflow="overflow"/>
                </a:tc>
                <a:tc>
                  <a:txBody>
                    <a:bodyPr/>
                    <a:lstStyle/>
                    <a:p>
                      <a:pPr algn="ctr">
                        <a:lnSpc>
                          <a:spcPct val="100000"/>
                        </a:lnSpc>
                        <a:defRPr sz="6000" b="1">
                          <a:solidFill>
                            <a:srgbClr val="E4E4E4"/>
                          </a:solidFill>
                          <a:latin typeface="+mj-lt"/>
                          <a:ea typeface="+mj-ea"/>
                          <a:cs typeface="+mj-cs"/>
                          <a:sym typeface="TeX Gyre Adventor"/>
                        </a:defRPr>
                      </a:pPr>
                      <a:r>
                        <a:t>NO</a:t>
                      </a:r>
                      <a:r>
                        <a:rPr baseline="31999"/>
                        <a:t>1</a:t>
                      </a:r>
                    </a:p>
                  </a:txBody>
                  <a:tcPr marL="50800" marR="50800" marT="50800" marB="50800" anchor="ctr" horzOverflow="overflow"/>
                </a:tc>
                <a:tc>
                  <a:txBody>
                    <a:bodyPr/>
                    <a:lstStyle/>
                    <a:p>
                      <a:pPr algn="ctr">
                        <a:lnSpc>
                          <a:spcPct val="100000"/>
                        </a:lnSpc>
                        <a:defRPr sz="1800">
                          <a:solidFill>
                            <a:srgbClr val="000000"/>
                          </a:solidFill>
                        </a:defRPr>
                      </a:pPr>
                      <a:r>
                        <a:rPr sz="6000" b="1">
                          <a:solidFill>
                            <a:srgbClr val="E4E4E4"/>
                          </a:solidFill>
                          <a:latin typeface="+mj-lt"/>
                          <a:ea typeface="+mj-ea"/>
                          <a:cs typeface="+mj-cs"/>
                          <a:sym typeface="TeX Gyre Adventor"/>
                        </a:rPr>
                        <a:t>NO</a:t>
                      </a:r>
                    </a:p>
                  </a:txBody>
                  <a:tcPr marL="50800" marR="50800" marT="50800" marB="50800" anchor="ctr" horzOverflow="overflow">
                    <a:lnR w="12700">
                      <a:miter lim="400000"/>
                    </a:lnR>
                  </a:tcPr>
                </a:tc>
              </a:tr>
              <a:tr h="2032000">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Size</a:t>
                      </a:r>
                    </a:p>
                  </a:txBody>
                  <a:tcPr marL="50800" marR="50800" marT="50800" marB="50800" anchor="ctr" horzOverflow="overflow"/>
                </a:tc>
                <a:tc>
                  <a:txBody>
                    <a:bodyPr/>
                    <a:lstStyle/>
                    <a:p>
                      <a:pPr algn="ctr">
                        <a:lnSpc>
                          <a:spcPct val="100000"/>
                        </a:lnSpc>
                        <a:defRPr sz="1800">
                          <a:solidFill>
                            <a:srgbClr val="000000"/>
                          </a:solidFill>
                        </a:defRPr>
                      </a:pPr>
                      <a:r>
                        <a:rPr sz="6000" b="1">
                          <a:solidFill>
                            <a:srgbClr val="E4E4E4"/>
                          </a:solidFill>
                          <a:latin typeface="+mj-lt"/>
                          <a:ea typeface="+mj-ea"/>
                          <a:cs typeface="+mj-cs"/>
                          <a:sym typeface="TeX Gyre Adventor"/>
                        </a:rPr>
                        <a:t>NO</a:t>
                      </a:r>
                    </a:p>
                  </a:txBody>
                  <a:tcPr marL="50800" marR="50800" marT="50800" marB="50800" anchor="ctr" horzOverflow="overflow"/>
                </a:tc>
                <a:tc>
                  <a:txBody>
                    <a:bodyPr/>
                    <a:lstStyle/>
                    <a:p>
                      <a:pPr algn="ctr">
                        <a:lnSpc>
                          <a:spcPct val="100000"/>
                        </a:lnSpc>
                        <a:defRPr sz="6000" b="1">
                          <a:solidFill>
                            <a:srgbClr val="E4E4E4"/>
                          </a:solidFill>
                          <a:latin typeface="+mj-lt"/>
                          <a:ea typeface="+mj-ea"/>
                          <a:cs typeface="+mj-cs"/>
                          <a:sym typeface="TeX Gyre Adventor"/>
                        </a:defRPr>
                      </a:pPr>
                      <a:r>
                        <a:t>YES</a:t>
                      </a:r>
                      <a:r>
                        <a:rPr baseline="31999"/>
                        <a:t>2</a:t>
                      </a:r>
                    </a:p>
                  </a:txBody>
                  <a:tcPr marL="50800" marR="50800" marT="50800" marB="50800" anchor="ctr" horzOverflow="overflow"/>
                </a:tc>
                <a:tc>
                  <a:txBody>
                    <a:bodyPr/>
                    <a:lstStyle/>
                    <a:p>
                      <a:pPr algn="ctr">
                        <a:lnSpc>
                          <a:spcPct val="100000"/>
                        </a:lnSpc>
                        <a:defRPr sz="6000" b="1">
                          <a:solidFill>
                            <a:srgbClr val="E4E4E4"/>
                          </a:solidFill>
                          <a:latin typeface="+mj-lt"/>
                          <a:ea typeface="+mj-ea"/>
                          <a:cs typeface="+mj-cs"/>
                          <a:sym typeface="TeX Gyre Adventor"/>
                        </a:defRPr>
                      </a:pPr>
                      <a:r>
                        <a:t>YES</a:t>
                      </a:r>
                      <a:r>
                        <a:rPr baseline="31999"/>
                        <a:t>2</a:t>
                      </a:r>
                    </a:p>
                  </a:txBody>
                  <a:tcPr marL="50800" marR="50800" marT="50800" marB="50800" anchor="ctr" horzOverflow="overflow">
                    <a:lnR w="12700">
                      <a:miter lim="400000"/>
                    </a:lnR>
                  </a:tcPr>
                </a:tc>
              </a:tr>
              <a:tr h="2032000">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Color</a:t>
                      </a:r>
                    </a:p>
                  </a:txBody>
                  <a:tcPr marL="50800" marR="50800" marT="50800" marB="50800" anchor="ctr" horzOverflow="overflow"/>
                </a:tc>
                <a:tc>
                  <a:txBody>
                    <a:bodyPr/>
                    <a:lstStyle/>
                    <a:p>
                      <a:pPr algn="ctr">
                        <a:lnSpc>
                          <a:spcPct val="100000"/>
                        </a:lnSpc>
                        <a:defRPr sz="6000" b="1">
                          <a:solidFill>
                            <a:srgbClr val="E4E4E4"/>
                          </a:solidFill>
                          <a:latin typeface="+mj-lt"/>
                          <a:ea typeface="+mj-ea"/>
                          <a:cs typeface="+mj-cs"/>
                          <a:sym typeface="TeX Gyre Adventor"/>
                        </a:defRPr>
                      </a:pPr>
                      <a:r>
                        <a:t>YES</a:t>
                      </a:r>
                      <a:r>
                        <a:rPr baseline="31999"/>
                        <a:t>3</a:t>
                      </a:r>
                    </a:p>
                  </a:txBody>
                  <a:tcPr marL="50800" marR="50800" marT="50800" marB="50800" anchor="ctr" horzOverflow="overflow"/>
                </a:tc>
                <a:tc>
                  <a:txBody>
                    <a:bodyPr/>
                    <a:lstStyle/>
                    <a:p>
                      <a:pPr algn="ctr">
                        <a:lnSpc>
                          <a:spcPct val="100000"/>
                        </a:lnSpc>
                        <a:defRPr sz="6000" b="1">
                          <a:solidFill>
                            <a:srgbClr val="E4E4E4"/>
                          </a:solidFill>
                          <a:latin typeface="+mj-lt"/>
                          <a:ea typeface="+mj-ea"/>
                          <a:cs typeface="+mj-cs"/>
                          <a:sym typeface="TeX Gyre Adventor"/>
                        </a:defRPr>
                      </a:pPr>
                      <a:r>
                        <a:t>YES</a:t>
                      </a:r>
                      <a:r>
                        <a:rPr baseline="31999"/>
                        <a:t>3</a:t>
                      </a:r>
                    </a:p>
                  </a:txBody>
                  <a:tcPr marL="50800" marR="50800" marT="50800" marB="50800" anchor="ctr" horzOverflow="overflow"/>
                </a:tc>
                <a:tc>
                  <a:txBody>
                    <a:bodyPr/>
                    <a:lstStyle/>
                    <a:p>
                      <a:pPr algn="ctr">
                        <a:lnSpc>
                          <a:spcPct val="100000"/>
                        </a:lnSpc>
                        <a:defRPr sz="6000" b="1">
                          <a:solidFill>
                            <a:srgbClr val="E4E4E4"/>
                          </a:solidFill>
                          <a:latin typeface="+mj-lt"/>
                          <a:ea typeface="+mj-ea"/>
                          <a:cs typeface="+mj-cs"/>
                          <a:sym typeface="TeX Gyre Adventor"/>
                        </a:defRPr>
                      </a:pPr>
                      <a:r>
                        <a:t>YES</a:t>
                      </a:r>
                      <a:r>
                        <a:rPr baseline="31999"/>
                        <a:t>3</a:t>
                      </a:r>
                    </a:p>
                  </a:txBody>
                  <a:tcPr marL="50800" marR="50800" marT="50800" marB="50800" anchor="ctr" horzOverflow="overflow">
                    <a:lnR w="12700">
                      <a:miter lim="400000"/>
                    </a:lnR>
                  </a:tcPr>
                </a:tc>
              </a:tr>
              <a:tr h="2032000">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Trellis</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6000" b="1">
                          <a:solidFill>
                            <a:srgbClr val="E4E4E4"/>
                          </a:solidFill>
                          <a:latin typeface="+mj-lt"/>
                          <a:ea typeface="+mj-ea"/>
                          <a:cs typeface="+mj-cs"/>
                          <a:sym typeface="TeX Gyre Adventor"/>
                        </a:rPr>
                        <a:t>YES</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6000" b="1">
                          <a:solidFill>
                            <a:srgbClr val="E4E4E4"/>
                          </a:solidFill>
                          <a:latin typeface="+mj-lt"/>
                          <a:ea typeface="+mj-ea"/>
                          <a:cs typeface="+mj-cs"/>
                          <a:sym typeface="TeX Gyre Adventor"/>
                        </a:rPr>
                        <a:t>YES</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6000" b="1">
                          <a:solidFill>
                            <a:srgbClr val="E4E4E4"/>
                          </a:solidFill>
                          <a:latin typeface="+mj-lt"/>
                          <a:ea typeface="+mj-ea"/>
                          <a:cs typeface="+mj-cs"/>
                          <a:sym typeface="TeX Gyre Adventor"/>
                        </a:rPr>
                        <a:t>NO</a:t>
                      </a:r>
                    </a:p>
                  </a:txBody>
                  <a:tcPr marL="50800" marR="50800" marT="50800" marB="50800" anchor="ctr" horzOverflow="overflow">
                    <a:lnR w="12700">
                      <a:miter lim="400000"/>
                    </a:lnR>
                    <a:lnB w="12700">
                      <a:miter lim="400000"/>
                    </a:lnB>
                  </a:tcPr>
                </a:tc>
              </a:tr>
            </a:tbl>
          </a:graphicData>
        </a:graphic>
      </p:graphicFrame>
      <p:sp>
        <p:nvSpPr>
          <p:cNvPr id="270" name="Shape 270"/>
          <p:cNvSpPr>
            <a:spLocks noGrp="1"/>
          </p:cNvSpPr>
          <p:nvPr>
            <p:ph type="title"/>
          </p:nvPr>
        </p:nvSpPr>
        <p:spPr>
          <a:xfrm>
            <a:off x="762000" y="4046439"/>
            <a:ext cx="22860000" cy="5168901"/>
          </a:xfrm>
          <a:prstGeom prst="rect">
            <a:avLst/>
          </a:prstGeom>
        </p:spPr>
        <p:txBody>
          <a:bodyPr/>
          <a:lstStyle>
            <a:lvl1pPr defTabSz="379729">
              <a:defRPr sz="13938">
                <a:solidFill>
                  <a:srgbClr val="FF7C00"/>
                </a:solidFill>
              </a:defRPr>
            </a:lvl1pPr>
          </a:lstStyle>
          <a:p>
            <a:r>
              <a:t>Mapping dimensional spaceS from data to Viz</a:t>
            </a:r>
          </a:p>
        </p:txBody>
      </p:sp>
      <p:grpSp>
        <p:nvGrpSpPr>
          <p:cNvPr id="277" name="Group 277"/>
          <p:cNvGrpSpPr/>
          <p:nvPr/>
        </p:nvGrpSpPr>
        <p:grpSpPr>
          <a:xfrm>
            <a:off x="5869834" y="4673501"/>
            <a:ext cx="12644332" cy="7936943"/>
            <a:chOff x="0" y="0"/>
            <a:chExt cx="12644331" cy="7936941"/>
          </a:xfrm>
        </p:grpSpPr>
        <p:sp>
          <p:nvSpPr>
            <p:cNvPr id="271" name="Shape 271"/>
            <p:cNvSpPr/>
            <p:nvPr/>
          </p:nvSpPr>
          <p:spPr>
            <a:xfrm flipV="1">
              <a:off x="681827" y="-1"/>
              <a:ext cx="1" cy="7203918"/>
            </a:xfrm>
            <a:prstGeom prst="line">
              <a:avLst/>
            </a:prstGeom>
            <a:noFill/>
            <a:ln w="38100" cap="flat">
              <a:solidFill>
                <a:srgbClr val="34A5FF"/>
              </a:solidFill>
              <a:prstDash val="solid"/>
              <a:miter lim="400000"/>
              <a:tailEnd type="stealth" w="med" len="med"/>
            </a:ln>
            <a:effectLst/>
          </p:spPr>
          <p:txBody>
            <a:bodyPr wrap="square" lIns="50800" tIns="50800" rIns="50800" bIns="50800" numCol="1" anchor="ctr">
              <a:noAutofit/>
            </a:bodyP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72" name="Shape 272"/>
            <p:cNvSpPr/>
            <p:nvPr/>
          </p:nvSpPr>
          <p:spPr>
            <a:xfrm>
              <a:off x="665243" y="7203916"/>
              <a:ext cx="11979089" cy="1"/>
            </a:xfrm>
            <a:prstGeom prst="line">
              <a:avLst/>
            </a:prstGeom>
            <a:noFill/>
            <a:ln w="38100" cap="flat">
              <a:solidFill>
                <a:srgbClr val="34A5FF"/>
              </a:solidFill>
              <a:prstDash val="solid"/>
              <a:miter lim="400000"/>
              <a:tailEnd type="stealth" w="med" len="med"/>
            </a:ln>
            <a:effectLst/>
          </p:spPr>
          <p:txBody>
            <a:bodyPr wrap="square" lIns="50800" tIns="50800" rIns="50800" bIns="50800" numCol="1" anchor="ctr">
              <a:noAutofit/>
            </a:bodyP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73" name="Shape 273"/>
            <p:cNvSpPr/>
            <p:nvPr/>
          </p:nvSpPr>
          <p:spPr>
            <a:xfrm flipV="1">
              <a:off x="674039" y="3796820"/>
              <a:ext cx="3406594" cy="3406595"/>
            </a:xfrm>
            <a:prstGeom prst="line">
              <a:avLst/>
            </a:prstGeom>
            <a:noFill/>
            <a:ln w="38100" cap="flat">
              <a:solidFill>
                <a:srgbClr val="34A5FF"/>
              </a:solidFill>
              <a:custDash>
                <a:ds d="200000" sp="200000"/>
              </a:custDash>
              <a:miter lim="400000"/>
              <a:tailEnd type="stealth" w="med" len="med"/>
            </a:ln>
            <a:effectLst/>
          </p:spPr>
          <p:txBody>
            <a:bodyPr wrap="square" lIns="50800" tIns="50800" rIns="50800" bIns="50800" numCol="1" anchor="ctr">
              <a:noAutofit/>
            </a:bodyP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74" name="Shape 274"/>
            <p:cNvSpPr/>
            <p:nvPr/>
          </p:nvSpPr>
          <p:spPr>
            <a:xfrm>
              <a:off x="0" y="3402944"/>
              <a:ext cx="534260" cy="7877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000" b="1">
                  <a:solidFill>
                    <a:srgbClr val="34A5FF"/>
                  </a:solidFill>
                  <a:latin typeface="+mj-lt"/>
                  <a:ea typeface="+mj-ea"/>
                  <a:cs typeface="+mj-cs"/>
                  <a:sym typeface="TeX Gyre Adventor"/>
                </a:defRPr>
              </a:lvl1pPr>
            </a:lstStyle>
            <a:p>
              <a:r>
                <a:t>Y</a:t>
              </a:r>
            </a:p>
          </p:txBody>
        </p:sp>
        <p:sp>
          <p:nvSpPr>
            <p:cNvPr id="275" name="Shape 275"/>
            <p:cNvSpPr/>
            <p:nvPr/>
          </p:nvSpPr>
          <p:spPr>
            <a:xfrm>
              <a:off x="6519760" y="7149189"/>
              <a:ext cx="577640" cy="7877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000" b="1">
                  <a:solidFill>
                    <a:srgbClr val="34A5FF"/>
                  </a:solidFill>
                  <a:latin typeface="+mj-lt"/>
                  <a:ea typeface="+mj-ea"/>
                  <a:cs typeface="+mj-cs"/>
                  <a:sym typeface="TeX Gyre Adventor"/>
                </a:defRPr>
              </a:lvl1pPr>
            </a:lstStyle>
            <a:p>
              <a:r>
                <a:t>X</a:t>
              </a:r>
            </a:p>
          </p:txBody>
        </p:sp>
        <p:sp>
          <p:nvSpPr>
            <p:cNvPr id="276" name="Shape 276"/>
            <p:cNvSpPr/>
            <p:nvPr/>
          </p:nvSpPr>
          <p:spPr>
            <a:xfrm>
              <a:off x="4080632" y="3009068"/>
              <a:ext cx="557307" cy="7877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000" b="1">
                  <a:solidFill>
                    <a:srgbClr val="34A5FF"/>
                  </a:solidFill>
                  <a:latin typeface="+mj-lt"/>
                  <a:ea typeface="+mj-ea"/>
                  <a:cs typeface="+mj-cs"/>
                  <a:sym typeface="TeX Gyre Adventor"/>
                </a:defRPr>
              </a:lvl1pPr>
            </a:lstStyle>
            <a:p>
              <a:r>
                <a:t>Z</a:t>
              </a:r>
            </a:p>
          </p:txBody>
        </p:sp>
      </p:grpSp>
      <p:sp>
        <p:nvSpPr>
          <p:cNvPr id="278" name="Shape 278"/>
          <p:cNvSpPr/>
          <p:nvPr/>
        </p:nvSpPr>
        <p:spPr>
          <a:xfrm>
            <a:off x="898391" y="3620769"/>
            <a:ext cx="22587218" cy="64744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lnSpc>
                <a:spcPct val="80000"/>
              </a:lnSpc>
              <a:spcBef>
                <a:spcPts val="0"/>
              </a:spcBef>
              <a:defRPr sz="12500" b="1" cap="all">
                <a:solidFill>
                  <a:srgbClr val="34A5FF"/>
                </a:solidFill>
                <a:latin typeface="+mj-lt"/>
                <a:ea typeface="+mj-ea"/>
                <a:cs typeface="+mj-cs"/>
                <a:sym typeface="TeX Gyre Adventor"/>
              </a:defRPr>
            </a:pPr>
            <a:r>
              <a:t>you </a:t>
            </a:r>
            <a:r>
              <a:rPr>
                <a:solidFill>
                  <a:srgbClr val="FFF20A"/>
                </a:solidFill>
              </a:rPr>
              <a:t>never</a:t>
            </a:r>
            <a:r>
              <a:t> need to encode data in </a:t>
            </a:r>
            <a:r>
              <a:rPr>
                <a:solidFill>
                  <a:srgbClr val="EB220B"/>
                </a:solidFill>
              </a:rPr>
              <a:t>3-dimensional</a:t>
            </a:r>
            <a:r>
              <a:t> VISUAL space*</a:t>
            </a:r>
          </a:p>
        </p:txBody>
      </p:sp>
      <p:sp>
        <p:nvSpPr>
          <p:cNvPr id="279" name="Shape 279"/>
          <p:cNvSpPr/>
          <p:nvPr/>
        </p:nvSpPr>
        <p:spPr>
          <a:xfrm>
            <a:off x="4571999" y="4471889"/>
            <a:ext cx="15240001" cy="431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586104">
              <a:lnSpc>
                <a:spcPct val="80000"/>
              </a:lnSpc>
              <a:spcBef>
                <a:spcPts val="0"/>
              </a:spcBef>
              <a:defRPr sz="21512" b="1" cap="all">
                <a:solidFill>
                  <a:srgbClr val="34A5FF"/>
                </a:solidFill>
                <a:latin typeface="+mj-lt"/>
                <a:ea typeface="+mj-ea"/>
                <a:cs typeface="+mj-cs"/>
                <a:sym typeface="TeX Gyre Adventor"/>
              </a:defRPr>
            </a:pPr>
            <a:r>
              <a:rPr>
                <a:solidFill>
                  <a:srgbClr val="FFF20A"/>
                </a:solidFill>
              </a:rPr>
              <a:t>NEVER</a:t>
            </a:r>
            <a:r>
              <a:t> </a:t>
            </a:r>
            <a:r>
              <a:rPr>
                <a:solidFill>
                  <a:srgbClr val="EB220B"/>
                </a:solidFill>
              </a:rPr>
              <a:t>3-D*</a:t>
            </a:r>
          </a:p>
        </p:txBody>
      </p:sp>
      <p:sp>
        <p:nvSpPr>
          <p:cNvPr id="280" name="Shape 280"/>
          <p:cNvSpPr/>
          <p:nvPr/>
        </p:nvSpPr>
        <p:spPr>
          <a:xfrm>
            <a:off x="4571999" y="4471889"/>
            <a:ext cx="15240001" cy="431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586104">
              <a:lnSpc>
                <a:spcPct val="80000"/>
              </a:lnSpc>
              <a:spcBef>
                <a:spcPts val="0"/>
              </a:spcBef>
              <a:defRPr sz="21512" b="1" cap="all">
                <a:solidFill>
                  <a:srgbClr val="34A5FF"/>
                </a:solidFill>
                <a:latin typeface="+mj-lt"/>
                <a:ea typeface="+mj-ea"/>
                <a:cs typeface="+mj-cs"/>
                <a:sym typeface="TeX Gyre Adventor"/>
              </a:defRPr>
            </a:pPr>
            <a:r>
              <a:rPr>
                <a:solidFill>
                  <a:srgbClr val="FFF20A"/>
                </a:solidFill>
              </a:rPr>
              <a:t>NEVER</a:t>
            </a:r>
            <a:r>
              <a:t> </a:t>
            </a:r>
            <a:r>
              <a:rPr>
                <a:solidFill>
                  <a:srgbClr val="EB220B"/>
                </a:solidFill>
              </a:rPr>
              <a:t>3-D*</a:t>
            </a:r>
          </a:p>
        </p:txBody>
      </p:sp>
      <p:sp>
        <p:nvSpPr>
          <p:cNvPr id="281" name="Shape 281"/>
          <p:cNvSpPr/>
          <p:nvPr/>
        </p:nvSpPr>
        <p:spPr>
          <a:xfrm>
            <a:off x="4571999" y="4471889"/>
            <a:ext cx="15240001" cy="431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586104">
              <a:lnSpc>
                <a:spcPct val="80000"/>
              </a:lnSpc>
              <a:spcBef>
                <a:spcPts val="0"/>
              </a:spcBef>
              <a:defRPr sz="21512" b="1" cap="all">
                <a:solidFill>
                  <a:srgbClr val="34A5FF"/>
                </a:solidFill>
                <a:latin typeface="+mj-lt"/>
                <a:ea typeface="+mj-ea"/>
                <a:cs typeface="+mj-cs"/>
                <a:sym typeface="TeX Gyre Adventor"/>
              </a:defRPr>
            </a:pPr>
            <a:r>
              <a:rPr>
                <a:solidFill>
                  <a:srgbClr val="FFF20A"/>
                </a:solidFill>
              </a:rPr>
              <a:t>NEVER</a:t>
            </a:r>
            <a:r>
              <a:t> </a:t>
            </a:r>
            <a:r>
              <a:rPr>
                <a:solidFill>
                  <a:srgbClr val="EB220B"/>
                </a:solidFill>
              </a:rPr>
              <a:t>3-D*</a:t>
            </a:r>
          </a:p>
        </p:txBody>
      </p:sp>
      <p:sp>
        <p:nvSpPr>
          <p:cNvPr id="282" name="Shape 282"/>
          <p:cNvSpPr/>
          <p:nvPr/>
        </p:nvSpPr>
        <p:spPr>
          <a:xfrm>
            <a:off x="4571999" y="4471889"/>
            <a:ext cx="15240001" cy="431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586104">
              <a:lnSpc>
                <a:spcPct val="80000"/>
              </a:lnSpc>
              <a:spcBef>
                <a:spcPts val="0"/>
              </a:spcBef>
              <a:defRPr sz="21512" b="1" cap="all">
                <a:solidFill>
                  <a:srgbClr val="34A5FF"/>
                </a:solidFill>
                <a:latin typeface="+mj-lt"/>
                <a:ea typeface="+mj-ea"/>
                <a:cs typeface="+mj-cs"/>
                <a:sym typeface="TeX Gyre Adventor"/>
              </a:defRPr>
            </a:pPr>
            <a:r>
              <a:rPr>
                <a:solidFill>
                  <a:srgbClr val="FFF20A"/>
                </a:solidFill>
              </a:rPr>
              <a:t>NEVER</a:t>
            </a:r>
            <a:r>
              <a:t> </a:t>
            </a:r>
            <a:r>
              <a:rPr>
                <a:solidFill>
                  <a:srgbClr val="EB220B"/>
                </a:solidFill>
              </a:rPr>
              <a:t>3-D*</a:t>
            </a:r>
          </a:p>
        </p:txBody>
      </p:sp>
      <p:sp>
        <p:nvSpPr>
          <p:cNvPr id="283" name="Shape 283"/>
          <p:cNvSpPr/>
          <p:nvPr/>
        </p:nvSpPr>
        <p:spPr>
          <a:xfrm>
            <a:off x="4571999" y="4471889"/>
            <a:ext cx="15240001" cy="431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586104">
              <a:lnSpc>
                <a:spcPct val="80000"/>
              </a:lnSpc>
              <a:spcBef>
                <a:spcPts val="0"/>
              </a:spcBef>
              <a:defRPr sz="21512" b="1" cap="all">
                <a:solidFill>
                  <a:srgbClr val="34A5FF"/>
                </a:solidFill>
                <a:latin typeface="+mj-lt"/>
                <a:ea typeface="+mj-ea"/>
                <a:cs typeface="+mj-cs"/>
                <a:sym typeface="TeX Gyre Adventor"/>
              </a:defRPr>
            </a:pPr>
            <a:r>
              <a:rPr>
                <a:solidFill>
                  <a:srgbClr val="FFF20A"/>
                </a:solidFill>
              </a:rPr>
              <a:t>NEVER</a:t>
            </a:r>
            <a:r>
              <a:t> </a:t>
            </a:r>
            <a:r>
              <a:rPr>
                <a:solidFill>
                  <a:srgbClr val="EB220B"/>
                </a:solidFill>
              </a:rPr>
              <a:t>3-D*</a:t>
            </a:r>
          </a:p>
        </p:txBody>
      </p:sp>
      <p:sp>
        <p:nvSpPr>
          <p:cNvPr id="284" name="Shape 284"/>
          <p:cNvSpPr/>
          <p:nvPr/>
        </p:nvSpPr>
        <p:spPr>
          <a:xfrm>
            <a:off x="4571999" y="4699000"/>
            <a:ext cx="15240001" cy="431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586104">
              <a:lnSpc>
                <a:spcPct val="80000"/>
              </a:lnSpc>
              <a:spcBef>
                <a:spcPts val="0"/>
              </a:spcBef>
              <a:defRPr sz="21512" b="1" cap="all">
                <a:solidFill>
                  <a:srgbClr val="34A5FF"/>
                </a:solidFill>
                <a:latin typeface="+mj-lt"/>
                <a:ea typeface="+mj-ea"/>
                <a:cs typeface="+mj-cs"/>
                <a:sym typeface="TeX Gyre Adventor"/>
              </a:defRPr>
            </a:pPr>
            <a:r>
              <a:rPr>
                <a:solidFill>
                  <a:srgbClr val="FFF20A"/>
                </a:solidFill>
              </a:rPr>
              <a:t>NEVER</a:t>
            </a:r>
            <a:r>
              <a:t> </a:t>
            </a:r>
            <a:r>
              <a:rPr>
                <a:solidFill>
                  <a:srgbClr val="EB220B"/>
                </a:solidFill>
              </a:rPr>
              <a:t>3-D*</a:t>
            </a:r>
          </a:p>
        </p:txBody>
      </p:sp>
      <p:sp>
        <p:nvSpPr>
          <p:cNvPr id="285" name="Shape 285"/>
          <p:cNvSpPr/>
          <p:nvPr/>
        </p:nvSpPr>
        <p:spPr>
          <a:xfrm>
            <a:off x="749300" y="3608774"/>
            <a:ext cx="22860000" cy="64730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718184">
              <a:lnSpc>
                <a:spcPct val="80000"/>
              </a:lnSpc>
              <a:spcBef>
                <a:spcPts val="0"/>
              </a:spcBef>
              <a:defRPr sz="32625" b="1" cap="all">
                <a:solidFill>
                  <a:srgbClr val="34A5FF"/>
                </a:solidFill>
                <a:latin typeface="+mj-lt"/>
                <a:ea typeface="+mj-ea"/>
                <a:cs typeface="+mj-cs"/>
                <a:sym typeface="TeX Gyre Adventor"/>
              </a:defRPr>
            </a:pPr>
            <a:r>
              <a:rPr>
                <a:solidFill>
                  <a:srgbClr val="FFF20A"/>
                </a:solidFill>
              </a:rPr>
              <a:t>NEVER</a:t>
            </a:r>
            <a:r>
              <a:t> </a:t>
            </a:r>
            <a:r>
              <a:rPr>
                <a:solidFill>
                  <a:srgbClr val="EB220B"/>
                </a:solidFill>
              </a:rPr>
              <a:t>3-D*</a:t>
            </a:r>
          </a:p>
        </p:txBody>
      </p:sp>
      <p:pic>
        <p:nvPicPr>
          <p:cNvPr id="286" name="thud.aif"/>
          <p:cNvPicPr>
            <a:picLocks/>
          </p:cNvPicPr>
          <p:nvPr>
            <a:audioFile r:link="rId2"/>
            <p:extLst>
              <p:ext uri="{DAA4B4D4-6D71-4841-9C94-3DE7FCFB9230}">
                <p14:media xmlns:p14="http://schemas.microsoft.com/office/powerpoint/2010/main" r:embed="rId1"/>
              </p:ext>
            </p:extLst>
          </p:nvPr>
        </p:nvPicPr>
        <p:blipFill>
          <a:blip r:embed="rId5">
            <a:extLst/>
          </a:blip>
          <a:stretch>
            <a:fillRect/>
          </a:stretch>
        </p:blipFill>
        <p:spPr>
          <a:xfrm>
            <a:off x="1574800" y="13905345"/>
            <a:ext cx="571500" cy="5715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000000 -0.332053" pathEditMode="relative">
                                      <p:cBhvr>
                                        <p:cTn id="6" dur="1250" fill="hold"/>
                                        <p:tgtEl>
                                          <p:spTgt spid="270"/>
                                        </p:tgtEl>
                                        <p:attrNameLst>
                                          <p:attrName>ppt_x</p:attrName>
                                          <p:attrName>ppt_y</p:attrName>
                                        </p:attrNameLst>
                                      </p:cBhvr>
                                    </p:animMotion>
                                  </p:childTnLst>
                                </p:cTn>
                              </p:par>
                            </p:childTnLst>
                          </p:cTn>
                        </p:par>
                        <p:par>
                          <p:cTn id="7" fill="hold">
                            <p:stCondLst>
                              <p:cond delay="1250"/>
                            </p:stCondLst>
                            <p:childTnLst>
                              <p:par>
                                <p:cTn id="8" presetID="9" presetClass="entr" fill="hold" grpId="2" nodeType="afterEffect">
                                  <p:stCondLst>
                                    <p:cond delay="0"/>
                                  </p:stCondLst>
                                  <p:iterate>
                                    <p:tmAbs val="0"/>
                                  </p:iterate>
                                  <p:childTnLst>
                                    <p:set>
                                      <p:cBhvr>
                                        <p:cTn id="9" fill="hold"/>
                                        <p:tgtEl>
                                          <p:spTgt spid="277"/>
                                        </p:tgtEl>
                                        <p:attrNameLst>
                                          <p:attrName>style.visibility</p:attrName>
                                        </p:attrNameLst>
                                      </p:cBhvr>
                                      <p:to>
                                        <p:strVal val="visible"/>
                                      </p:to>
                                    </p:set>
                                    <p:animEffect transition="in" filter="dissolve">
                                      <p:cBhvr>
                                        <p:cTn id="10" dur="1500"/>
                                        <p:tgtEl>
                                          <p:spTgt spid="27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fill="hold" grpId="3" nodeType="clickEffect">
                                  <p:stCondLst>
                                    <p:cond delay="0"/>
                                  </p:stCondLst>
                                  <p:iterate>
                                    <p:tmAbs val="0"/>
                                  </p:iterate>
                                  <p:childTnLst>
                                    <p:animEffect transition="out" filter="dissolve">
                                      <p:cBhvr>
                                        <p:cTn id="14" dur="2500" fill="hold"/>
                                        <p:tgtEl>
                                          <p:spTgt spid="270"/>
                                        </p:tgtEl>
                                      </p:cBhvr>
                                    </p:animEffect>
                                    <p:set>
                                      <p:cBhvr>
                                        <p:cTn id="15" fill="hold">
                                          <p:stCondLst>
                                            <p:cond delay="2499"/>
                                          </p:stCondLst>
                                        </p:cTn>
                                        <p:tgtEl>
                                          <p:spTgt spid="270"/>
                                        </p:tgtEl>
                                        <p:attrNameLst>
                                          <p:attrName>style.visibility</p:attrName>
                                        </p:attrNameLst>
                                      </p:cBhvr>
                                      <p:to>
                                        <p:strVal val="hidden"/>
                                      </p:to>
                                    </p:set>
                                  </p:childTnLst>
                                </p:cTn>
                              </p:par>
                            </p:childTnLst>
                          </p:cTn>
                        </p:par>
                        <p:par>
                          <p:cTn id="16" fill="hold">
                            <p:stCondLst>
                              <p:cond delay="2500"/>
                            </p:stCondLst>
                            <p:childTnLst>
                              <p:par>
                                <p:cTn id="17" presetID="9" presetClass="exit" fill="hold" grpId="4" nodeType="afterEffect">
                                  <p:stCondLst>
                                    <p:cond delay="0"/>
                                  </p:stCondLst>
                                  <p:iterate>
                                    <p:tmAbs val="0"/>
                                  </p:iterate>
                                  <p:childTnLst>
                                    <p:animEffect transition="out" filter="dissolve">
                                      <p:cBhvr>
                                        <p:cTn id="18" dur="2500" fill="hold"/>
                                        <p:tgtEl>
                                          <p:spTgt spid="277"/>
                                        </p:tgtEl>
                                      </p:cBhvr>
                                    </p:animEffect>
                                    <p:set>
                                      <p:cBhvr>
                                        <p:cTn id="19" fill="hold">
                                          <p:stCondLst>
                                            <p:cond delay="2499"/>
                                          </p:stCondLst>
                                        </p:cTn>
                                        <p:tgtEl>
                                          <p:spTgt spid="277"/>
                                        </p:tgtEl>
                                        <p:attrNameLst>
                                          <p:attrName>style.visibility</p:attrName>
                                        </p:attrNameLst>
                                      </p:cBhvr>
                                      <p:to>
                                        <p:strVal val="hidden"/>
                                      </p:to>
                                    </p:set>
                                  </p:childTnLst>
                                </p:cTn>
                              </p:par>
                            </p:childTnLst>
                          </p:cTn>
                        </p:par>
                        <p:par>
                          <p:cTn id="20" fill="hold">
                            <p:stCondLst>
                              <p:cond delay="5000"/>
                            </p:stCondLst>
                            <p:childTnLst>
                              <p:par>
                                <p:cTn id="21" presetID="9" presetClass="entr" fill="hold" grpId="5" nodeType="afterEffect">
                                  <p:stCondLst>
                                    <p:cond delay="0"/>
                                  </p:stCondLst>
                                  <p:iterate>
                                    <p:tmAbs val="0"/>
                                  </p:iterate>
                                  <p:childTnLst>
                                    <p:set>
                                      <p:cBhvr>
                                        <p:cTn id="22" fill="hold"/>
                                        <p:tgtEl>
                                          <p:spTgt spid="269"/>
                                        </p:tgtEl>
                                        <p:attrNameLst>
                                          <p:attrName>style.visibility</p:attrName>
                                        </p:attrNameLst>
                                      </p:cBhvr>
                                      <p:to>
                                        <p:strVal val="visible"/>
                                      </p:to>
                                    </p:set>
                                    <p:animEffect transition="in" filter="dissolve">
                                      <p:cBhvr>
                                        <p:cTn id="23" dur="2500"/>
                                        <p:tgtEl>
                                          <p:spTgt spid="26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fill="hold" grpId="6" nodeType="clickEffect">
                                  <p:stCondLst>
                                    <p:cond delay="0"/>
                                  </p:stCondLst>
                                  <p:iterate>
                                    <p:tmAbs val="0"/>
                                  </p:iterate>
                                  <p:childTnLst>
                                    <p:animEffect transition="out" filter="dissolve">
                                      <p:cBhvr>
                                        <p:cTn id="27" dur="1000" fill="hold"/>
                                        <p:tgtEl>
                                          <p:spTgt spid="269"/>
                                        </p:tgtEl>
                                      </p:cBhvr>
                                    </p:animEffect>
                                    <p:set>
                                      <p:cBhvr>
                                        <p:cTn id="28" fill="hold">
                                          <p:stCondLst>
                                            <p:cond delay="999"/>
                                          </p:stCondLst>
                                        </p:cTn>
                                        <p:tgtEl>
                                          <p:spTgt spid="269"/>
                                        </p:tgtEl>
                                        <p:attrNameLst>
                                          <p:attrName>style.visibility</p:attrName>
                                        </p:attrNameLst>
                                      </p:cBhvr>
                                      <p:to>
                                        <p:strVal val="hidden"/>
                                      </p:to>
                                    </p:set>
                                  </p:childTnLst>
                                </p:cTn>
                              </p:par>
                            </p:childTnLst>
                          </p:cTn>
                        </p:par>
                        <p:par>
                          <p:cTn id="29" fill="hold">
                            <p:stCondLst>
                              <p:cond delay="1000"/>
                            </p:stCondLst>
                            <p:childTnLst>
                              <p:par>
                                <p:cTn id="30" presetID="23" presetClass="entr" presetSubtype="16" fill="hold" grpId="7" nodeType="afterEffect">
                                  <p:stCondLst>
                                    <p:cond delay="0"/>
                                  </p:stCondLst>
                                  <p:iterate>
                                    <p:tmAbs val="0"/>
                                  </p:iterate>
                                  <p:childTnLst>
                                    <p:set>
                                      <p:cBhvr>
                                        <p:cTn id="31" fill="hold"/>
                                        <p:tgtEl>
                                          <p:spTgt spid="278"/>
                                        </p:tgtEl>
                                        <p:attrNameLst>
                                          <p:attrName>style.visibility</p:attrName>
                                        </p:attrNameLst>
                                      </p:cBhvr>
                                      <p:to>
                                        <p:strVal val="visible"/>
                                      </p:to>
                                    </p:set>
                                    <p:anim calcmode="lin" valueType="num">
                                      <p:cBhvr>
                                        <p:cTn id="32" dur="1500" fill="hold"/>
                                        <p:tgtEl>
                                          <p:spTgt spid="278"/>
                                        </p:tgtEl>
                                        <p:attrNameLst>
                                          <p:attrName>ppt_w</p:attrName>
                                        </p:attrNameLst>
                                      </p:cBhvr>
                                      <p:tavLst>
                                        <p:tav tm="0">
                                          <p:val>
                                            <p:fltVal val="0"/>
                                          </p:val>
                                        </p:tav>
                                        <p:tav tm="100000">
                                          <p:val>
                                            <p:strVal val="#ppt_w"/>
                                          </p:val>
                                        </p:tav>
                                      </p:tavLst>
                                    </p:anim>
                                    <p:anim calcmode="lin" valueType="num">
                                      <p:cBhvr>
                                        <p:cTn id="33" dur="1500" fill="hold"/>
                                        <p:tgtEl>
                                          <p:spTgt spid="278"/>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8" nodeType="clickEffect">
                                  <p:stCondLst>
                                    <p:cond delay="0"/>
                                  </p:stCondLst>
                                  <p:iterate>
                                    <p:tmAbs val="0"/>
                                  </p:iterate>
                                  <p:childTnLst>
                                    <p:set>
                                      <p:cBhvr>
                                        <p:cTn id="37" fill="hold">
                                          <p:stCondLst>
                                            <p:cond delay="0"/>
                                          </p:stCondLst>
                                        </p:cTn>
                                        <p:tgtEl>
                                          <p:spTgt spid="278"/>
                                        </p:tgtEl>
                                        <p:attrNameLst>
                                          <p:attrName>style.visibility</p:attrName>
                                        </p:attrNameLst>
                                      </p:cBhvr>
                                      <p:to>
                                        <p:strVal val="hidden"/>
                                      </p:to>
                                    </p:set>
                                  </p:childTnLst>
                                </p:cTn>
                              </p:par>
                            </p:childTnLst>
                          </p:cTn>
                        </p:par>
                        <p:par>
                          <p:cTn id="38" fill="hold">
                            <p:stCondLst>
                              <p:cond delay="0"/>
                            </p:stCondLst>
                            <p:childTnLst>
                              <p:par>
                                <p:cTn id="39" presetID="2" presetClass="entr" presetSubtype="8" fill="hold" grpId="9" nodeType="afterEffect">
                                  <p:stCondLst>
                                    <p:cond delay="0"/>
                                  </p:stCondLst>
                                  <p:iterate type="lt">
                                    <p:tmAbs val="0"/>
                                  </p:iterate>
                                  <p:childTnLst>
                                    <p:set>
                                      <p:cBhvr>
                                        <p:cTn id="40" fill="hold"/>
                                        <p:tgtEl>
                                          <p:spTgt spid="279"/>
                                        </p:tgtEl>
                                        <p:attrNameLst>
                                          <p:attrName>style.visibility</p:attrName>
                                        </p:attrNameLst>
                                      </p:cBhvr>
                                      <p:to>
                                        <p:strVal val="visible"/>
                                      </p:to>
                                    </p:set>
                                    <p:anim calcmode="lin" valueType="num">
                                      <p:cBhvr>
                                        <p:cTn id="41" dur="800" fill="hold"/>
                                        <p:tgtEl>
                                          <p:spTgt spid="279"/>
                                        </p:tgtEl>
                                        <p:attrNameLst>
                                          <p:attrName>ppt_x</p:attrName>
                                        </p:attrNameLst>
                                      </p:cBhvr>
                                      <p:tavLst>
                                        <p:tav tm="0">
                                          <p:val>
                                            <p:strVal val="0-#ppt_w/2"/>
                                          </p:val>
                                        </p:tav>
                                        <p:tav tm="100000">
                                          <p:val>
                                            <p:strVal val="#ppt_x"/>
                                          </p:val>
                                        </p:tav>
                                      </p:tavLst>
                                    </p:anim>
                                    <p:anim calcmode="lin" valueType="num">
                                      <p:cBhvr>
                                        <p:cTn id="42" dur="800" fill="hold"/>
                                        <p:tgtEl>
                                          <p:spTgt spid="279"/>
                                        </p:tgtEl>
                                        <p:attrNameLst>
                                          <p:attrName>ppt_y</p:attrName>
                                        </p:attrNameLst>
                                      </p:cBhvr>
                                      <p:tavLst>
                                        <p:tav tm="0">
                                          <p:val>
                                            <p:strVal val="#ppt_y"/>
                                          </p:val>
                                        </p:tav>
                                        <p:tav tm="100000">
                                          <p:val>
                                            <p:strVal val="#ppt_y"/>
                                          </p:val>
                                        </p:tav>
                                      </p:tavLst>
                                    </p:anim>
                                  </p:childTnLst>
                                </p:cTn>
                              </p:par>
                            </p:childTnLst>
                          </p:cTn>
                        </p:par>
                        <p:par>
                          <p:cTn id="43" fill="hold">
                            <p:stCondLst>
                              <p:cond delay="800"/>
                            </p:stCondLst>
                            <p:childTnLst>
                              <p:par>
                                <p:cTn id="44" presetID="1" presetClass="exit" presetSubtype="0" fill="hold" grpId="10" nodeType="afterEffect">
                                  <p:stCondLst>
                                    <p:cond delay="0"/>
                                  </p:stCondLst>
                                  <p:iterate>
                                    <p:tmAbs val="0"/>
                                  </p:iterate>
                                  <p:childTnLst>
                                    <p:set>
                                      <p:cBhvr>
                                        <p:cTn id="45" fill="hold">
                                          <p:stCondLst>
                                            <p:cond delay="0"/>
                                          </p:stCondLst>
                                        </p:cTn>
                                        <p:tgtEl>
                                          <p:spTgt spid="279"/>
                                        </p:tgtEl>
                                        <p:attrNameLst>
                                          <p:attrName>style.visibility</p:attrName>
                                        </p:attrNameLst>
                                      </p:cBhvr>
                                      <p:to>
                                        <p:strVal val="hidden"/>
                                      </p:to>
                                    </p:set>
                                  </p:childTnLst>
                                </p:cTn>
                              </p:par>
                            </p:childTnLst>
                          </p:cTn>
                        </p:par>
                        <p:par>
                          <p:cTn id="46" fill="hold">
                            <p:stCondLst>
                              <p:cond delay="800"/>
                            </p:stCondLst>
                            <p:childTnLst>
                              <p:par>
                                <p:cTn id="47" presetID="2" presetClass="entr" presetSubtype="6" fill="hold" grpId="11" nodeType="afterEffect">
                                  <p:stCondLst>
                                    <p:cond delay="0"/>
                                  </p:stCondLst>
                                  <p:iterate type="lt">
                                    <p:tmAbs val="0"/>
                                  </p:iterate>
                                  <p:childTnLst>
                                    <p:set>
                                      <p:cBhvr>
                                        <p:cTn id="48" fill="hold"/>
                                        <p:tgtEl>
                                          <p:spTgt spid="283"/>
                                        </p:tgtEl>
                                        <p:attrNameLst>
                                          <p:attrName>style.visibility</p:attrName>
                                        </p:attrNameLst>
                                      </p:cBhvr>
                                      <p:to>
                                        <p:strVal val="visible"/>
                                      </p:to>
                                    </p:set>
                                    <p:anim calcmode="lin" valueType="num">
                                      <p:cBhvr>
                                        <p:cTn id="49" dur="800" fill="hold"/>
                                        <p:tgtEl>
                                          <p:spTgt spid="283"/>
                                        </p:tgtEl>
                                        <p:attrNameLst>
                                          <p:attrName>ppt_x</p:attrName>
                                        </p:attrNameLst>
                                      </p:cBhvr>
                                      <p:tavLst>
                                        <p:tav tm="0">
                                          <p:val>
                                            <p:strVal val="1+#ppt_w/2"/>
                                          </p:val>
                                        </p:tav>
                                        <p:tav tm="100000">
                                          <p:val>
                                            <p:strVal val="#ppt_x"/>
                                          </p:val>
                                        </p:tav>
                                      </p:tavLst>
                                    </p:anim>
                                    <p:anim calcmode="lin" valueType="num">
                                      <p:cBhvr>
                                        <p:cTn id="50" dur="800" fill="hold"/>
                                        <p:tgtEl>
                                          <p:spTgt spid="283"/>
                                        </p:tgtEl>
                                        <p:attrNameLst>
                                          <p:attrName>ppt_y</p:attrName>
                                        </p:attrNameLst>
                                      </p:cBhvr>
                                      <p:tavLst>
                                        <p:tav tm="0">
                                          <p:val>
                                            <p:strVal val="1+#ppt_h/2"/>
                                          </p:val>
                                        </p:tav>
                                        <p:tav tm="100000">
                                          <p:val>
                                            <p:strVal val="#ppt_y"/>
                                          </p:val>
                                        </p:tav>
                                      </p:tavLst>
                                    </p:anim>
                                  </p:childTnLst>
                                </p:cTn>
                              </p:par>
                            </p:childTnLst>
                          </p:cTn>
                        </p:par>
                        <p:par>
                          <p:cTn id="51" fill="hold">
                            <p:stCondLst>
                              <p:cond delay="1600"/>
                            </p:stCondLst>
                            <p:childTnLst>
                              <p:par>
                                <p:cTn id="52" presetID="1" presetClass="exit" presetSubtype="0" fill="hold" grpId="12" nodeType="afterEffect">
                                  <p:stCondLst>
                                    <p:cond delay="0"/>
                                  </p:stCondLst>
                                  <p:iterate>
                                    <p:tmAbs val="0"/>
                                  </p:iterate>
                                  <p:childTnLst>
                                    <p:set>
                                      <p:cBhvr>
                                        <p:cTn id="53" fill="hold">
                                          <p:stCondLst>
                                            <p:cond delay="0"/>
                                          </p:stCondLst>
                                        </p:cTn>
                                        <p:tgtEl>
                                          <p:spTgt spid="283"/>
                                        </p:tgtEl>
                                        <p:attrNameLst>
                                          <p:attrName>style.visibility</p:attrName>
                                        </p:attrNameLst>
                                      </p:cBhvr>
                                      <p:to>
                                        <p:strVal val="hidden"/>
                                      </p:to>
                                    </p:set>
                                  </p:childTnLst>
                                </p:cTn>
                              </p:par>
                            </p:childTnLst>
                          </p:cTn>
                        </p:par>
                        <p:par>
                          <p:cTn id="54" fill="hold">
                            <p:stCondLst>
                              <p:cond delay="1600"/>
                            </p:stCondLst>
                            <p:childTnLst>
                              <p:par>
                                <p:cTn id="55" presetID="2" presetClass="entr" presetSubtype="1" fill="hold" grpId="13" nodeType="afterEffect">
                                  <p:stCondLst>
                                    <p:cond delay="0"/>
                                  </p:stCondLst>
                                  <p:iterate type="lt">
                                    <p:tmAbs val="0"/>
                                  </p:iterate>
                                  <p:childTnLst>
                                    <p:set>
                                      <p:cBhvr>
                                        <p:cTn id="56" fill="hold"/>
                                        <p:tgtEl>
                                          <p:spTgt spid="280"/>
                                        </p:tgtEl>
                                        <p:attrNameLst>
                                          <p:attrName>style.visibility</p:attrName>
                                        </p:attrNameLst>
                                      </p:cBhvr>
                                      <p:to>
                                        <p:strVal val="visible"/>
                                      </p:to>
                                    </p:set>
                                    <p:anim calcmode="lin" valueType="num">
                                      <p:cBhvr>
                                        <p:cTn id="57" dur="800" fill="hold"/>
                                        <p:tgtEl>
                                          <p:spTgt spid="280"/>
                                        </p:tgtEl>
                                        <p:attrNameLst>
                                          <p:attrName>ppt_x</p:attrName>
                                        </p:attrNameLst>
                                      </p:cBhvr>
                                      <p:tavLst>
                                        <p:tav tm="0">
                                          <p:val>
                                            <p:strVal val="#ppt_x"/>
                                          </p:val>
                                        </p:tav>
                                        <p:tav tm="100000">
                                          <p:val>
                                            <p:strVal val="#ppt_x"/>
                                          </p:val>
                                        </p:tav>
                                      </p:tavLst>
                                    </p:anim>
                                    <p:anim calcmode="lin" valueType="num">
                                      <p:cBhvr>
                                        <p:cTn id="58" dur="800" fill="hold"/>
                                        <p:tgtEl>
                                          <p:spTgt spid="280"/>
                                        </p:tgtEl>
                                        <p:attrNameLst>
                                          <p:attrName>ppt_y</p:attrName>
                                        </p:attrNameLst>
                                      </p:cBhvr>
                                      <p:tavLst>
                                        <p:tav tm="0">
                                          <p:val>
                                            <p:strVal val="0-#ppt_h/2"/>
                                          </p:val>
                                        </p:tav>
                                        <p:tav tm="100000">
                                          <p:val>
                                            <p:strVal val="#ppt_y"/>
                                          </p:val>
                                        </p:tav>
                                      </p:tavLst>
                                    </p:anim>
                                  </p:childTnLst>
                                </p:cTn>
                              </p:par>
                            </p:childTnLst>
                          </p:cTn>
                        </p:par>
                        <p:par>
                          <p:cTn id="59" fill="hold">
                            <p:stCondLst>
                              <p:cond delay="2400"/>
                            </p:stCondLst>
                            <p:childTnLst>
                              <p:par>
                                <p:cTn id="60" presetID="1" presetClass="exit" presetSubtype="0" fill="hold" grpId="14" nodeType="afterEffect">
                                  <p:stCondLst>
                                    <p:cond delay="0"/>
                                  </p:stCondLst>
                                  <p:iterate>
                                    <p:tmAbs val="0"/>
                                  </p:iterate>
                                  <p:childTnLst>
                                    <p:set>
                                      <p:cBhvr>
                                        <p:cTn id="61" fill="hold">
                                          <p:stCondLst>
                                            <p:cond delay="0"/>
                                          </p:stCondLst>
                                        </p:cTn>
                                        <p:tgtEl>
                                          <p:spTgt spid="280"/>
                                        </p:tgtEl>
                                        <p:attrNameLst>
                                          <p:attrName>style.visibility</p:attrName>
                                        </p:attrNameLst>
                                      </p:cBhvr>
                                      <p:to>
                                        <p:strVal val="hidden"/>
                                      </p:to>
                                    </p:set>
                                  </p:childTnLst>
                                </p:cTn>
                              </p:par>
                            </p:childTnLst>
                          </p:cTn>
                        </p:par>
                        <p:par>
                          <p:cTn id="62" fill="hold">
                            <p:stCondLst>
                              <p:cond delay="2400"/>
                            </p:stCondLst>
                            <p:childTnLst>
                              <p:par>
                                <p:cTn id="63" presetID="2" presetClass="entr" presetSubtype="3" fill="hold" grpId="15" nodeType="afterEffect">
                                  <p:stCondLst>
                                    <p:cond delay="0"/>
                                  </p:stCondLst>
                                  <p:iterate type="lt">
                                    <p:tmAbs val="0"/>
                                  </p:iterate>
                                  <p:childTnLst>
                                    <p:set>
                                      <p:cBhvr>
                                        <p:cTn id="64" fill="hold"/>
                                        <p:tgtEl>
                                          <p:spTgt spid="282"/>
                                        </p:tgtEl>
                                        <p:attrNameLst>
                                          <p:attrName>style.visibility</p:attrName>
                                        </p:attrNameLst>
                                      </p:cBhvr>
                                      <p:to>
                                        <p:strVal val="visible"/>
                                      </p:to>
                                    </p:set>
                                    <p:anim calcmode="lin" valueType="num">
                                      <p:cBhvr>
                                        <p:cTn id="65" dur="800" fill="hold"/>
                                        <p:tgtEl>
                                          <p:spTgt spid="282"/>
                                        </p:tgtEl>
                                        <p:attrNameLst>
                                          <p:attrName>ppt_x</p:attrName>
                                        </p:attrNameLst>
                                      </p:cBhvr>
                                      <p:tavLst>
                                        <p:tav tm="0">
                                          <p:val>
                                            <p:strVal val="1+#ppt_w/2"/>
                                          </p:val>
                                        </p:tav>
                                        <p:tav tm="100000">
                                          <p:val>
                                            <p:strVal val="#ppt_x"/>
                                          </p:val>
                                        </p:tav>
                                      </p:tavLst>
                                    </p:anim>
                                    <p:anim calcmode="lin" valueType="num">
                                      <p:cBhvr>
                                        <p:cTn id="66" dur="800" fill="hold"/>
                                        <p:tgtEl>
                                          <p:spTgt spid="282"/>
                                        </p:tgtEl>
                                        <p:attrNameLst>
                                          <p:attrName>ppt_y</p:attrName>
                                        </p:attrNameLst>
                                      </p:cBhvr>
                                      <p:tavLst>
                                        <p:tav tm="0">
                                          <p:val>
                                            <p:strVal val="0-#ppt_h/2"/>
                                          </p:val>
                                        </p:tav>
                                        <p:tav tm="100000">
                                          <p:val>
                                            <p:strVal val="#ppt_y"/>
                                          </p:val>
                                        </p:tav>
                                      </p:tavLst>
                                    </p:anim>
                                  </p:childTnLst>
                                </p:cTn>
                              </p:par>
                            </p:childTnLst>
                          </p:cTn>
                        </p:par>
                        <p:par>
                          <p:cTn id="67" fill="hold">
                            <p:stCondLst>
                              <p:cond delay="3200"/>
                            </p:stCondLst>
                            <p:childTnLst>
                              <p:par>
                                <p:cTn id="68" presetID="1" presetClass="exit" presetSubtype="0" fill="hold" grpId="16" nodeType="afterEffect">
                                  <p:stCondLst>
                                    <p:cond delay="0"/>
                                  </p:stCondLst>
                                  <p:iterate>
                                    <p:tmAbs val="0"/>
                                  </p:iterate>
                                  <p:childTnLst>
                                    <p:set>
                                      <p:cBhvr>
                                        <p:cTn id="69" fill="hold">
                                          <p:stCondLst>
                                            <p:cond delay="0"/>
                                          </p:stCondLst>
                                        </p:cTn>
                                        <p:tgtEl>
                                          <p:spTgt spid="282"/>
                                        </p:tgtEl>
                                        <p:attrNameLst>
                                          <p:attrName>style.visibility</p:attrName>
                                        </p:attrNameLst>
                                      </p:cBhvr>
                                      <p:to>
                                        <p:strVal val="hidden"/>
                                      </p:to>
                                    </p:set>
                                  </p:childTnLst>
                                </p:cTn>
                              </p:par>
                            </p:childTnLst>
                          </p:cTn>
                        </p:par>
                        <p:par>
                          <p:cTn id="70" fill="hold">
                            <p:stCondLst>
                              <p:cond delay="3200"/>
                            </p:stCondLst>
                            <p:childTnLst>
                              <p:par>
                                <p:cTn id="71" presetID="2" presetClass="entr" presetSubtype="9" fill="hold" grpId="17" nodeType="afterEffect">
                                  <p:stCondLst>
                                    <p:cond delay="0"/>
                                  </p:stCondLst>
                                  <p:iterate type="lt">
                                    <p:tmAbs val="0"/>
                                  </p:iterate>
                                  <p:childTnLst>
                                    <p:set>
                                      <p:cBhvr>
                                        <p:cTn id="72" fill="hold"/>
                                        <p:tgtEl>
                                          <p:spTgt spid="281"/>
                                        </p:tgtEl>
                                        <p:attrNameLst>
                                          <p:attrName>style.visibility</p:attrName>
                                        </p:attrNameLst>
                                      </p:cBhvr>
                                      <p:to>
                                        <p:strVal val="visible"/>
                                      </p:to>
                                    </p:set>
                                    <p:anim calcmode="lin" valueType="num">
                                      <p:cBhvr>
                                        <p:cTn id="73" dur="800" fill="hold"/>
                                        <p:tgtEl>
                                          <p:spTgt spid="281"/>
                                        </p:tgtEl>
                                        <p:attrNameLst>
                                          <p:attrName>ppt_x</p:attrName>
                                        </p:attrNameLst>
                                      </p:cBhvr>
                                      <p:tavLst>
                                        <p:tav tm="0">
                                          <p:val>
                                            <p:strVal val="0-#ppt_w/2"/>
                                          </p:val>
                                        </p:tav>
                                        <p:tav tm="100000">
                                          <p:val>
                                            <p:strVal val="#ppt_x"/>
                                          </p:val>
                                        </p:tav>
                                      </p:tavLst>
                                    </p:anim>
                                    <p:anim calcmode="lin" valueType="num">
                                      <p:cBhvr>
                                        <p:cTn id="74" dur="800" fill="hold"/>
                                        <p:tgtEl>
                                          <p:spTgt spid="281"/>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 presetClass="exit" presetSubtype="0" fill="hold" grpId="18" nodeType="afterEffect">
                                  <p:stCondLst>
                                    <p:cond delay="0"/>
                                  </p:stCondLst>
                                  <p:iterate>
                                    <p:tmAbs val="0"/>
                                  </p:iterate>
                                  <p:childTnLst>
                                    <p:set>
                                      <p:cBhvr>
                                        <p:cTn id="77" fill="hold">
                                          <p:stCondLst>
                                            <p:cond delay="0"/>
                                          </p:stCondLst>
                                        </p:cTn>
                                        <p:tgtEl>
                                          <p:spTgt spid="281"/>
                                        </p:tgtEl>
                                        <p:attrNameLst>
                                          <p:attrName>style.visibility</p:attrName>
                                        </p:attrNameLst>
                                      </p:cBhvr>
                                      <p:to>
                                        <p:strVal val="hidden"/>
                                      </p:to>
                                    </p:set>
                                  </p:childTnLst>
                                </p:cTn>
                              </p:par>
                            </p:childTnLst>
                          </p:cTn>
                        </p:par>
                        <p:par>
                          <p:cTn id="78" fill="hold">
                            <p:stCondLst>
                              <p:cond delay="4000"/>
                            </p:stCondLst>
                            <p:childTnLst>
                              <p:par>
                                <p:cTn id="79" presetID="2" presetClass="entr" presetSubtype="0" fill="hold" grpId="19" nodeType="afterEffect">
                                  <p:stCondLst>
                                    <p:cond delay="0"/>
                                  </p:stCondLst>
                                  <p:iterate type="lt">
                                    <p:tmAbs val="0"/>
                                  </p:iterate>
                                  <p:childTnLst>
                                    <p:set>
                                      <p:cBhvr>
                                        <p:cTn id="80" fill="hold"/>
                                        <p:tgtEl>
                                          <p:spTgt spid="284"/>
                                        </p:tgtEl>
                                        <p:attrNameLst>
                                          <p:attrName>style.visibility</p:attrName>
                                        </p:attrNameLst>
                                      </p:cBhvr>
                                      <p:to>
                                        <p:strVal val="visible"/>
                                      </p:to>
                                    </p:set>
                                    <p:anim calcmode="lin" valueType="num">
                                      <p:cBhvr>
                                        <p:cTn id="81" dur="800" fill="hold"/>
                                        <p:tgtEl>
                                          <p:spTgt spid="284"/>
                                        </p:tgtEl>
                                        <p:attrNameLst>
                                          <p:attrName>ppt_x</p:attrName>
                                        </p:attrNameLst>
                                      </p:cBhvr>
                                      <p:tavLst>
                                        <p:tav tm="0">
                                          <p:val>
                                            <p:strVal val="#ppt_x"/>
                                          </p:val>
                                        </p:tav>
                                        <p:tav tm="100000">
                                          <p:val>
                                            <p:strVal val="#ppt_x"/>
                                          </p:val>
                                        </p:tav>
                                      </p:tavLst>
                                    </p:anim>
                                    <p:anim calcmode="lin" valueType="num">
                                      <p:cBhvr>
                                        <p:cTn id="82" dur="800" fill="hold"/>
                                        <p:tgtEl>
                                          <p:spTgt spid="284"/>
                                        </p:tgtEl>
                                        <p:attrNameLst>
                                          <p:attrName>ppt_y</p:attrName>
                                        </p:attrNameLst>
                                      </p:cBhvr>
                                      <p:tavLst>
                                        <p:tav tm="0">
                                          <p:val>
                                            <p:strVal val="0-#ppt_h/2"/>
                                          </p:val>
                                        </p:tav>
                                        <p:tav tm="100000">
                                          <p:val>
                                            <p:strVal val="#ppt_y"/>
                                          </p:val>
                                        </p:tav>
                                      </p:tavLst>
                                    </p:anim>
                                  </p:childTnLst>
                                </p:cTn>
                              </p:par>
                            </p:childTnLst>
                          </p:cTn>
                        </p:par>
                        <p:par>
                          <p:cTn id="83" fill="hold">
                            <p:stCondLst>
                              <p:cond delay="4800"/>
                            </p:stCondLst>
                            <p:childTnLst>
                              <p:par>
                                <p:cTn id="84" presetID="2" presetClass="entr" presetSubtype="1" fill="hold" grpId="20" nodeType="afterEffect">
                                  <p:stCondLst>
                                    <p:cond delay="0"/>
                                  </p:stCondLst>
                                  <p:iterate>
                                    <p:tmAbs val="0"/>
                                  </p:iterate>
                                  <p:childTnLst>
                                    <p:set>
                                      <p:cBhvr>
                                        <p:cTn id="85" fill="hold"/>
                                        <p:tgtEl>
                                          <p:spTgt spid="285"/>
                                        </p:tgtEl>
                                        <p:attrNameLst>
                                          <p:attrName>style.visibility</p:attrName>
                                        </p:attrNameLst>
                                      </p:cBhvr>
                                      <p:to>
                                        <p:strVal val="visible"/>
                                      </p:to>
                                    </p:set>
                                    <p:anim calcmode="lin" valueType="num">
                                      <p:cBhvr>
                                        <p:cTn id="86" dur="2000" fill="hold"/>
                                        <p:tgtEl>
                                          <p:spTgt spid="285"/>
                                        </p:tgtEl>
                                        <p:attrNameLst>
                                          <p:attrName>ppt_x</p:attrName>
                                        </p:attrNameLst>
                                      </p:cBhvr>
                                      <p:tavLst>
                                        <p:tav tm="0">
                                          <p:val>
                                            <p:strVal val="#ppt_x"/>
                                          </p:val>
                                        </p:tav>
                                        <p:tav tm="100000">
                                          <p:val>
                                            <p:strVal val="#ppt_x"/>
                                          </p:val>
                                        </p:tav>
                                      </p:tavLst>
                                    </p:anim>
                                    <p:anim calcmode="lin" valueType="num">
                                      <p:cBhvr>
                                        <p:cTn id="87" dur="2000" fill="hold"/>
                                        <p:tgtEl>
                                          <p:spTgt spid="285"/>
                                        </p:tgtEl>
                                        <p:attrNameLst>
                                          <p:attrName>ppt_y</p:attrName>
                                        </p:attrNameLst>
                                      </p:cBhvr>
                                      <p:tavLst>
                                        <p:tav tm="0">
                                          <p:val>
                                            <p:strVal val="0-#ppt_h/2"/>
                                          </p:val>
                                        </p:tav>
                                        <p:tav tm="100000">
                                          <p:val>
                                            <p:strVal val="#ppt_y"/>
                                          </p:val>
                                        </p:tav>
                                      </p:tavLst>
                                    </p:anim>
                                  </p:childTnLst>
                                </p:cTn>
                              </p:par>
                            </p:childTnLst>
                          </p:cTn>
                        </p:par>
                        <p:par>
                          <p:cTn id="88" fill="hold">
                            <p:stCondLst>
                              <p:cond delay="6800"/>
                            </p:stCondLst>
                            <p:childTnLst>
                              <p:par>
                                <p:cTn id="89" presetID="1" presetClass="mediacall" presetSubtype="0" fill="hold" nodeType="afterEffect">
                                  <p:stCondLst>
                                    <p:cond delay="150"/>
                                  </p:stCondLst>
                                  <p:childTnLst>
                                    <p:cmd type="call" cmd="playFrom(0.0)">
                                      <p:cBhvr>
                                        <p:cTn id="90" dur="1600000" fill="hold"/>
                                        <p:tgtEl>
                                          <p:spTgt spid="286"/>
                                        </p:tgtEl>
                                      </p:cBhvr>
                                    </p:cmd>
                                  </p:childTnLst>
                                </p:cTn>
                              </p:par>
                            </p:childTnLst>
                          </p:cTn>
                        </p:par>
                        <p:par>
                          <p:cTn id="91" fill="hold">
                            <p:stCondLst>
                              <p:cond delay="1606950"/>
                            </p:stCondLst>
                            <p:childTnLst>
                              <p:par>
                                <p:cTn id="92" presetID="9" presetClass="exit" fill="hold" grpId="22" nodeType="afterEffect">
                                  <p:stCondLst>
                                    <p:cond delay="0"/>
                                  </p:stCondLst>
                                  <p:iterate>
                                    <p:tmAbs val="0"/>
                                  </p:iterate>
                                  <p:childTnLst>
                                    <p:animEffect transition="out" filter="dissolve">
                                      <p:cBhvr>
                                        <p:cTn id="93" dur="2500" fill="hold"/>
                                        <p:tgtEl>
                                          <p:spTgt spid="284"/>
                                        </p:tgtEl>
                                      </p:cBhvr>
                                    </p:animEffect>
                                    <p:set>
                                      <p:cBhvr>
                                        <p:cTn id="94" fill="hold">
                                          <p:stCondLst>
                                            <p:cond delay="2499"/>
                                          </p:stCondLst>
                                        </p:cTn>
                                        <p:tgtEl>
                                          <p:spTgt spid="2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vol="100000" showWhenStopped="0">
                <p:cTn id="95" fill="hold" display="0">
                  <p:stCondLst>
                    <p:cond delay="indefinite"/>
                  </p:stCondLst>
                </p:cTn>
                <p:tgtEl>
                  <p:spTgt spid="286"/>
                </p:tgtEl>
              </p:cMediaNode>
            </p:audio>
          </p:childTnLst>
        </p:cTn>
      </p:par>
    </p:tnLst>
    <p:bldLst>
      <p:bldP spid="269" grpId="5" animBg="1" advAuto="0"/>
      <p:bldP spid="269" grpId="6" animBg="1" advAuto="0"/>
      <p:bldP spid="270" grpId="3" animBg="1" advAuto="0"/>
      <p:bldP spid="277" grpId="2" animBg="1" advAuto="0"/>
      <p:bldP spid="277" grpId="4" animBg="1" advAuto="0"/>
      <p:bldP spid="278" grpId="7" animBg="1" advAuto="0"/>
      <p:bldP spid="278" grpId="8" animBg="1" advAuto="0"/>
      <p:bldP spid="279" grpId="9" animBg="1" advAuto="0"/>
      <p:bldP spid="279" grpId="10" animBg="1" advAuto="0"/>
      <p:bldP spid="280" grpId="13" animBg="1" advAuto="0"/>
      <p:bldP spid="280" grpId="14" animBg="1" advAuto="0"/>
      <p:bldP spid="281" grpId="17" animBg="1" advAuto="0"/>
      <p:bldP spid="281" grpId="18" animBg="1" advAuto="0"/>
      <p:bldP spid="282" grpId="15" animBg="1" advAuto="0"/>
      <p:bldP spid="282" grpId="16" animBg="1" advAuto="0"/>
      <p:bldP spid="283" grpId="11" animBg="1" advAuto="0"/>
      <p:bldP spid="283" grpId="12" animBg="1" advAuto="0"/>
      <p:bldP spid="284" grpId="19" animBg="1" advAuto="0"/>
      <p:bldP spid="284" grpId="22" animBg="1" advAuto="0"/>
      <p:bldP spid="285" grpId="2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0" name="Chart 290"/>
          <p:cNvGraphicFramePr/>
          <p:nvPr/>
        </p:nvGraphicFramePr>
        <p:xfrm>
          <a:off x="690891" y="966148"/>
          <a:ext cx="23002218" cy="117837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1" name="Chart 291"/>
          <p:cNvGraphicFramePr/>
          <p:nvPr/>
        </p:nvGraphicFramePr>
        <p:xfrm>
          <a:off x="690891" y="966147"/>
          <a:ext cx="23002218" cy="11783705"/>
        </p:xfrm>
        <a:graphic>
          <a:graphicData uri="http://schemas.openxmlformats.org/drawingml/2006/chart">
            <c:chart xmlns:c="http://schemas.openxmlformats.org/drawingml/2006/chart" xmlns:r="http://schemas.openxmlformats.org/officeDocument/2006/relationships" r:id="rId4"/>
          </a:graphicData>
        </a:graphic>
      </p:graphicFrame>
      <p:sp>
        <p:nvSpPr>
          <p:cNvPr id="292" name="Shape 292"/>
          <p:cNvSpPr>
            <a:spLocks noGrp="1"/>
          </p:cNvSpPr>
          <p:nvPr>
            <p:ph type="title"/>
          </p:nvPr>
        </p:nvSpPr>
        <p:spPr>
          <a:xfrm>
            <a:off x="762000" y="3683000"/>
            <a:ext cx="22860000" cy="6350000"/>
          </a:xfrm>
          <a:prstGeom prst="rect">
            <a:avLst/>
          </a:prstGeom>
        </p:spPr>
        <p:txBody>
          <a:bodyPr/>
          <a:lstStyle>
            <a:lvl1pPr defTabSz="404495">
              <a:defRPr sz="14847">
                <a:solidFill>
                  <a:srgbClr val="FF7C00"/>
                </a:solidFill>
              </a:defRPr>
            </a:lvl1pPr>
          </a:lstStyle>
          <a:p>
            <a:r>
              <a:t>How about another quick perception test?</a:t>
            </a:r>
          </a:p>
        </p:txBody>
      </p:sp>
      <p:sp>
        <p:nvSpPr>
          <p:cNvPr id="293" name="Shape 293"/>
          <p:cNvSpPr/>
          <p:nvPr/>
        </p:nvSpPr>
        <p:spPr>
          <a:xfrm>
            <a:off x="762000" y="3661724"/>
            <a:ext cx="22860000" cy="63925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396239">
              <a:lnSpc>
                <a:spcPct val="80000"/>
              </a:lnSpc>
              <a:spcBef>
                <a:spcPts val="0"/>
              </a:spcBef>
              <a:defRPr sz="14544" b="1" cap="all">
                <a:solidFill>
                  <a:srgbClr val="34A5FF"/>
                </a:solidFill>
                <a:latin typeface="+mj-lt"/>
                <a:ea typeface="+mj-ea"/>
                <a:cs typeface="+mj-cs"/>
                <a:sym typeface="TeX Gyre Adventor"/>
              </a:defRPr>
            </a:lvl1pPr>
          </a:lstStyle>
          <a:p>
            <a:r>
              <a:t>Encoding Choices are Economic Choices</a:t>
            </a:r>
          </a:p>
        </p:txBody>
      </p:sp>
      <p:graphicFrame>
        <p:nvGraphicFramePr>
          <p:cNvPr id="294" name="Chart 294"/>
          <p:cNvGraphicFramePr/>
          <p:nvPr/>
        </p:nvGraphicFramePr>
        <p:xfrm>
          <a:off x="690891" y="966148"/>
          <a:ext cx="23002218" cy="11783704"/>
        </p:xfrm>
        <a:graphic>
          <a:graphicData uri="http://schemas.openxmlformats.org/drawingml/2006/chart">
            <c:chart xmlns:c="http://schemas.openxmlformats.org/drawingml/2006/chart" xmlns:r="http://schemas.openxmlformats.org/officeDocument/2006/relationships" r:id="rId5"/>
          </a:graphicData>
        </a:graphic>
      </p:graphicFrame>
      <p:pic>
        <p:nvPicPr>
          <p:cNvPr id="295" name="encodingProductionFunction.pdf"/>
          <p:cNvPicPr>
            <a:picLocks noChangeAspect="1"/>
          </p:cNvPicPr>
          <p:nvPr/>
        </p:nvPicPr>
        <p:blipFill>
          <a:blip r:embed="rId6">
            <a:extLst/>
          </a:blip>
          <a:stretch>
            <a:fillRect/>
          </a:stretch>
        </p:blipFill>
        <p:spPr>
          <a:xfrm>
            <a:off x="3282950" y="378690"/>
            <a:ext cx="17818100" cy="1295862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p:tmAbs val="0"/>
                                  </p:iterate>
                                  <p:childTnLst>
                                    <p:set>
                                      <p:cBhvr>
                                        <p:cTn id="6" fill="hold"/>
                                        <p:tgtEl>
                                          <p:spTgt spid="292"/>
                                        </p:tgtEl>
                                        <p:attrNameLst>
                                          <p:attrName>style.visibility</p:attrName>
                                        </p:attrNameLst>
                                      </p:cBhvr>
                                      <p:to>
                                        <p:strVal val="visible"/>
                                      </p:to>
                                    </p:set>
                                    <p:anim calcmode="lin" valueType="num">
                                      <p:cBhvr>
                                        <p:cTn id="7" dur="1000" fill="hold"/>
                                        <p:tgtEl>
                                          <p:spTgt spid="292"/>
                                        </p:tgtEl>
                                        <p:attrNameLst>
                                          <p:attrName>ppt_w</p:attrName>
                                        </p:attrNameLst>
                                      </p:cBhvr>
                                      <p:tavLst>
                                        <p:tav tm="0">
                                          <p:val>
                                            <p:fltVal val="0"/>
                                          </p:val>
                                        </p:tav>
                                        <p:tav tm="100000">
                                          <p:val>
                                            <p:strVal val="#ppt_w"/>
                                          </p:val>
                                        </p:tav>
                                      </p:tavLst>
                                    </p:anim>
                                    <p:anim calcmode="lin" valueType="num">
                                      <p:cBhvr>
                                        <p:cTn id="8" dur="1000" fill="hold"/>
                                        <p:tgtEl>
                                          <p:spTgt spid="29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xit" presetSubtype="10" fill="hold" grpId="2" nodeType="clickEffect">
                                  <p:stCondLst>
                                    <p:cond delay="0"/>
                                  </p:stCondLst>
                                  <p:iterate type="lt">
                                    <p:tmAbs val="0"/>
                                  </p:iterate>
                                  <p:childTnLst>
                                    <p:anim calcmode="lin" valueType="num">
                                      <p:cBhvr>
                                        <p:cTn id="12" dur="1500" fill="hold"/>
                                        <p:tgtEl>
                                          <p:spTgt spid="292"/>
                                        </p:tgtEl>
                                        <p:attrNameLst>
                                          <p:attrName>ppt_h</p:attrName>
                                        </p:attrNameLst>
                                      </p:cBhvr>
                                      <p:tavLst>
                                        <p:tav tm="0">
                                          <p:val>
                                            <p:strVal val="ppt_h"/>
                                          </p:val>
                                        </p:tav>
                                        <p:tav tm="100000">
                                          <p:val>
                                            <p:strVal val="ppt_h"/>
                                          </p:val>
                                        </p:tav>
                                      </p:tavLst>
                                    </p:anim>
                                    <p:anim calcmode="lin" valueType="num">
                                      <p:cBhvr>
                                        <p:cTn id="13" dur="1500" fill="hold"/>
                                        <p:tgtEl>
                                          <p:spTgt spid="29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4" fill="hold">
                                          <p:stCondLst>
                                            <p:cond delay="1499"/>
                                          </p:stCondLst>
                                        </p:cTn>
                                        <p:tgtEl>
                                          <p:spTgt spid="292"/>
                                        </p:tgtEl>
                                        <p:attrNameLst>
                                          <p:attrName>style.visibility</p:attrName>
                                        </p:attrNameLst>
                                      </p:cBhvr>
                                      <p:to>
                                        <p:strVal val="hidden"/>
                                      </p:to>
                                    </p:set>
                                  </p:childTnLst>
                                </p:cTn>
                              </p:par>
                            </p:childTnLst>
                          </p:cTn>
                        </p:par>
                        <p:par>
                          <p:cTn id="15" fill="hold">
                            <p:stCondLst>
                              <p:cond delay="1500"/>
                            </p:stCondLst>
                            <p:childTnLst>
                              <p:par>
                                <p:cTn id="16" presetID="9" presetClass="entr" fill="hold" grpId="3" nodeType="afterEffect">
                                  <p:stCondLst>
                                    <p:cond delay="0"/>
                                  </p:stCondLst>
                                  <p:iterate>
                                    <p:tmAbs val="0"/>
                                  </p:iterate>
                                  <p:childTnLst>
                                    <p:set>
                                      <p:cBhvr>
                                        <p:cTn id="17" fill="hold"/>
                                        <p:tgtEl>
                                          <p:spTgt spid="294"/>
                                        </p:tgtEl>
                                        <p:attrNameLst>
                                          <p:attrName>style.visibility</p:attrName>
                                        </p:attrNameLst>
                                      </p:cBhvr>
                                      <p:to>
                                        <p:strVal val="visible"/>
                                      </p:to>
                                    </p:set>
                                    <p:animEffect transition="in" filter="dissolve">
                                      <p:cBhvr>
                                        <p:cTn id="18" dur="1500"/>
                                        <p:tgtEl>
                                          <p:spTgt spid="29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fill="hold" grpId="4" nodeType="clickEffect">
                                  <p:stCondLst>
                                    <p:cond delay="0"/>
                                  </p:stCondLst>
                                  <p:iterate>
                                    <p:tmAbs val="0"/>
                                  </p:iterate>
                                  <p:childTnLst>
                                    <p:animEffect transition="out" filter="dissolve">
                                      <p:cBhvr>
                                        <p:cTn id="22" dur="2000" fill="hold"/>
                                        <p:tgtEl>
                                          <p:spTgt spid="294"/>
                                        </p:tgtEl>
                                      </p:cBhvr>
                                    </p:animEffect>
                                    <p:set>
                                      <p:cBhvr>
                                        <p:cTn id="23" fill="hold">
                                          <p:stCondLst>
                                            <p:cond delay="1999"/>
                                          </p:stCondLst>
                                        </p:cTn>
                                        <p:tgtEl>
                                          <p:spTgt spid="294"/>
                                        </p:tgtEl>
                                        <p:attrNameLst>
                                          <p:attrName>style.visibility</p:attrName>
                                        </p:attrNameLst>
                                      </p:cBhvr>
                                      <p:to>
                                        <p:strVal val="hidden"/>
                                      </p:to>
                                    </p:set>
                                  </p:childTnLst>
                                </p:cTn>
                              </p:par>
                            </p:childTnLst>
                          </p:cTn>
                        </p:par>
                        <p:par>
                          <p:cTn id="24" fill="hold">
                            <p:stCondLst>
                              <p:cond delay="2000"/>
                            </p:stCondLst>
                            <p:childTnLst>
                              <p:par>
                                <p:cTn id="25" presetID="1" presetClass="entr" presetSubtype="0" fill="hold" grpId="5" nodeType="afterEffect">
                                  <p:stCondLst>
                                    <p:cond delay="0"/>
                                  </p:stCondLst>
                                  <p:iterate>
                                    <p:tmAbs val="0"/>
                                  </p:iterate>
                                  <p:childTnLst>
                                    <p:set>
                                      <p:cBhvr>
                                        <p:cTn id="26" fill="hold"/>
                                        <p:tgtEl>
                                          <p:spTgt spid="290">
                                            <p:graphicEl>
                                              <a:chart seriesIdx="-3" categoryIdx="-3" bldStep="gridLegend"/>
                                            </p:graphicEl>
                                          </p:spTgt>
                                        </p:tgtEl>
                                        <p:attrNameLst>
                                          <p:attrName>style.visibility</p:attrName>
                                        </p:attrNameLst>
                                      </p:cBhvr>
                                      <p:to>
                                        <p:strVal val="visible"/>
                                      </p:to>
                                    </p:set>
                                  </p:childTnLst>
                                </p:cTn>
                              </p:par>
                              <p:par>
                                <p:cTn id="27" presetID="1" presetClass="entr" presetSubtype="0" fill="hold" grpId="5" nodeType="withEffect">
                                  <p:stCondLst>
                                    <p:cond delay="0"/>
                                  </p:stCondLst>
                                  <p:iterate>
                                    <p:tmAbs val="0"/>
                                  </p:iterate>
                                  <p:childTnLst>
                                    <p:set>
                                      <p:cBhvr>
                                        <p:cTn id="28" fill="hold"/>
                                        <p:tgtEl>
                                          <p:spTgt spid="290">
                                            <p:graphicEl>
                                              <a:chart seriesIdx="0" categoryIdx="-4" bldStep="series"/>
                                            </p:graphicEl>
                                          </p:spTgt>
                                        </p:tgtEl>
                                        <p:attrNameLst>
                                          <p:attrName>style.visibility</p:attrName>
                                        </p:attrNameLst>
                                      </p:cBhvr>
                                      <p:to>
                                        <p:strVal val="visible"/>
                                      </p:to>
                                    </p:set>
                                  </p:childTnLst>
                                </p:cTn>
                              </p:par>
                              <p:par>
                                <p:cTn id="29" presetID="1" presetClass="entr" presetSubtype="0" fill="hold" grpId="5" nodeType="withEffect">
                                  <p:stCondLst>
                                    <p:cond delay="0"/>
                                  </p:stCondLst>
                                  <p:iterate>
                                    <p:tmAbs val="0"/>
                                  </p:iterate>
                                  <p:childTnLst>
                                    <p:set>
                                      <p:cBhvr>
                                        <p:cTn id="30" fill="hold"/>
                                        <p:tgtEl>
                                          <p:spTgt spid="290">
                                            <p:graphicEl>
                                              <a:chart seriesIdx="1" categoryIdx="-4" bldStep="series"/>
                                            </p:graphicEl>
                                          </p:spTgt>
                                        </p:tgtEl>
                                        <p:attrNameLst>
                                          <p:attrName>style.visibility</p:attrName>
                                        </p:attrNameLst>
                                      </p:cBhvr>
                                      <p:to>
                                        <p:strVal val="visible"/>
                                      </p:to>
                                    </p:set>
                                  </p:childTnLst>
                                </p:cTn>
                              </p:par>
                              <p:par>
                                <p:cTn id="31" presetID="1" presetClass="entr" presetSubtype="0" fill="hold" grpId="5" nodeType="withEffect">
                                  <p:stCondLst>
                                    <p:cond delay="0"/>
                                  </p:stCondLst>
                                  <p:iterate>
                                    <p:tmAbs val="0"/>
                                  </p:iterate>
                                  <p:childTnLst>
                                    <p:set>
                                      <p:cBhvr>
                                        <p:cTn id="32" fill="hold"/>
                                        <p:tgtEl>
                                          <p:spTgt spid="290">
                                            <p:graphicEl>
                                              <a:chart seriesIdx="2" categoryIdx="-4" bldStep="series"/>
                                            </p:graphicEl>
                                          </p:spTgt>
                                        </p:tgtEl>
                                        <p:attrNameLst>
                                          <p:attrName>style.visibility</p:attrName>
                                        </p:attrNameLst>
                                      </p:cBhvr>
                                      <p:to>
                                        <p:strVal val="visible"/>
                                      </p:to>
                                    </p:set>
                                  </p:childTnLst>
                                </p:cTn>
                              </p:par>
                              <p:par>
                                <p:cTn id="33" presetID="1" presetClass="entr" presetSubtype="0" fill="hold" grpId="5" nodeType="withEffect">
                                  <p:stCondLst>
                                    <p:cond delay="0"/>
                                  </p:stCondLst>
                                  <p:iterate>
                                    <p:tmAbs val="0"/>
                                  </p:iterate>
                                  <p:childTnLst>
                                    <p:set>
                                      <p:cBhvr>
                                        <p:cTn id="34" fill="hold"/>
                                        <p:tgtEl>
                                          <p:spTgt spid="290">
                                            <p:graphicEl>
                                              <a:chart seriesIdx="3" categoryIdx="-4" bldStep="series"/>
                                            </p:graphicEl>
                                          </p:spTgt>
                                        </p:tgtEl>
                                        <p:attrNameLst>
                                          <p:attrName>style.visibility</p:attrName>
                                        </p:attrNameLst>
                                      </p:cBhvr>
                                      <p:to>
                                        <p:strVal val="visible"/>
                                      </p:to>
                                    </p:set>
                                  </p:childTnLst>
                                </p:cTn>
                              </p:par>
                              <p:par>
                                <p:cTn id="35" presetID="1" presetClass="entr" presetSubtype="0" fill="hold" grpId="5" nodeType="withEffect">
                                  <p:stCondLst>
                                    <p:cond delay="0"/>
                                  </p:stCondLst>
                                  <p:iterate>
                                    <p:tmAbs val="0"/>
                                  </p:iterate>
                                  <p:childTnLst>
                                    <p:set>
                                      <p:cBhvr>
                                        <p:cTn id="36" fill="hold"/>
                                        <p:tgtEl>
                                          <p:spTgt spid="290">
                                            <p:graphicEl>
                                              <a:chart seriesIdx="4" categoryIdx="-4" bldStep="series"/>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2" fill="hold" grpId="6" nodeType="clickEffect">
                                  <p:stCondLst>
                                    <p:cond delay="0"/>
                                  </p:stCondLst>
                                  <p:childTnLst>
                                    <p:anim calcmode="lin" valueType="num">
                                      <p:cBhvr>
                                        <p:cTn id="40" dur="250" fill="hold"/>
                                        <p:tgtEl>
                                          <p:spTgt spid="290">
                                            <p:graphicEl>
                                              <a:chart seriesIdx="4" categoryIdx="-4" bldStep="series"/>
                                            </p:graphicEl>
                                          </p:spTgt>
                                        </p:tgtEl>
                                        <p:attrNameLst>
                                          <p:attrName>ppt_x</p:attrName>
                                        </p:attrNameLst>
                                      </p:cBhvr>
                                      <p:tavLst>
                                        <p:tav tm="0">
                                          <p:val>
                                            <p:strVal val="ppt_x"/>
                                          </p:val>
                                        </p:tav>
                                        <p:tav tm="100000">
                                          <p:val>
                                            <p:strVal val="1+ppt_w/2"/>
                                          </p:val>
                                        </p:tav>
                                      </p:tavLst>
                                    </p:anim>
                                    <p:anim calcmode="lin" valueType="num">
                                      <p:cBhvr>
                                        <p:cTn id="41" dur="250" fill="hold"/>
                                        <p:tgtEl>
                                          <p:spTgt spid="290">
                                            <p:graphicEl>
                                              <a:chart seriesIdx="4" categoryIdx="-4" bldStep="series"/>
                                            </p:graphicEl>
                                          </p:spTgt>
                                        </p:tgtEl>
                                        <p:attrNameLst>
                                          <p:attrName>ppt_y</p:attrName>
                                        </p:attrNameLst>
                                      </p:cBhvr>
                                      <p:tavLst>
                                        <p:tav tm="0">
                                          <p:val>
                                            <p:strVal val="ppt_y"/>
                                          </p:val>
                                        </p:tav>
                                        <p:tav tm="100000">
                                          <p:val>
                                            <p:strVal val="ppt_y"/>
                                          </p:val>
                                        </p:tav>
                                      </p:tavLst>
                                    </p:anim>
                                    <p:set>
                                      <p:cBhvr>
                                        <p:cTn id="42" fill="hold">
                                          <p:stCondLst>
                                            <p:cond delay="249"/>
                                          </p:stCondLst>
                                        </p:cTn>
                                        <p:tgtEl>
                                          <p:spTgt spid="290">
                                            <p:graphicEl>
                                              <a:chart seriesIdx="4" categoryIdx="-4" bldStep="series"/>
                                            </p:graphicEl>
                                          </p:spTgt>
                                        </p:tgtEl>
                                        <p:attrNameLst>
                                          <p:attrName>style.visibility</p:attrName>
                                        </p:attrNameLst>
                                      </p:cBhvr>
                                      <p:to>
                                        <p:strVal val="hidden"/>
                                      </p:to>
                                    </p:set>
                                  </p:childTnLst>
                                </p:cTn>
                              </p:par>
                            </p:childTnLst>
                          </p:cTn>
                        </p:par>
                        <p:par>
                          <p:cTn id="43" fill="hold">
                            <p:stCondLst>
                              <p:cond delay="250"/>
                            </p:stCondLst>
                            <p:childTnLst>
                              <p:par>
                                <p:cTn id="44" presetID="2" presetClass="exit" presetSubtype="2" fill="hold" grpId="6" nodeType="afterEffect">
                                  <p:stCondLst>
                                    <p:cond delay="0"/>
                                  </p:stCondLst>
                                  <p:childTnLst>
                                    <p:anim calcmode="lin" valueType="num">
                                      <p:cBhvr>
                                        <p:cTn id="45" dur="250" fill="hold"/>
                                        <p:tgtEl>
                                          <p:spTgt spid="290">
                                            <p:graphicEl>
                                              <a:chart seriesIdx="3" categoryIdx="-4" bldStep="series"/>
                                            </p:graphicEl>
                                          </p:spTgt>
                                        </p:tgtEl>
                                        <p:attrNameLst>
                                          <p:attrName>ppt_x</p:attrName>
                                        </p:attrNameLst>
                                      </p:cBhvr>
                                      <p:tavLst>
                                        <p:tav tm="0">
                                          <p:val>
                                            <p:strVal val="ppt_x"/>
                                          </p:val>
                                        </p:tav>
                                        <p:tav tm="100000">
                                          <p:val>
                                            <p:strVal val="1+ppt_w/2"/>
                                          </p:val>
                                        </p:tav>
                                      </p:tavLst>
                                    </p:anim>
                                    <p:anim calcmode="lin" valueType="num">
                                      <p:cBhvr>
                                        <p:cTn id="46" dur="250" fill="hold"/>
                                        <p:tgtEl>
                                          <p:spTgt spid="290">
                                            <p:graphicEl>
                                              <a:chart seriesIdx="3" categoryIdx="-4" bldStep="series"/>
                                            </p:graphicEl>
                                          </p:spTgt>
                                        </p:tgtEl>
                                        <p:attrNameLst>
                                          <p:attrName>ppt_y</p:attrName>
                                        </p:attrNameLst>
                                      </p:cBhvr>
                                      <p:tavLst>
                                        <p:tav tm="0">
                                          <p:val>
                                            <p:strVal val="ppt_y"/>
                                          </p:val>
                                        </p:tav>
                                        <p:tav tm="100000">
                                          <p:val>
                                            <p:strVal val="ppt_y"/>
                                          </p:val>
                                        </p:tav>
                                      </p:tavLst>
                                    </p:anim>
                                    <p:set>
                                      <p:cBhvr>
                                        <p:cTn id="47" fill="hold">
                                          <p:stCondLst>
                                            <p:cond delay="249"/>
                                          </p:stCondLst>
                                        </p:cTn>
                                        <p:tgtEl>
                                          <p:spTgt spid="290">
                                            <p:graphicEl>
                                              <a:chart seriesIdx="3" categoryIdx="-4" bldStep="series"/>
                                            </p:graphicEl>
                                          </p:spTgt>
                                        </p:tgtEl>
                                        <p:attrNameLst>
                                          <p:attrName>style.visibility</p:attrName>
                                        </p:attrNameLst>
                                      </p:cBhvr>
                                      <p:to>
                                        <p:strVal val="hidden"/>
                                      </p:to>
                                    </p:set>
                                  </p:childTnLst>
                                </p:cTn>
                              </p:par>
                            </p:childTnLst>
                          </p:cTn>
                        </p:par>
                        <p:par>
                          <p:cTn id="48" fill="hold">
                            <p:stCondLst>
                              <p:cond delay="500"/>
                            </p:stCondLst>
                            <p:childTnLst>
                              <p:par>
                                <p:cTn id="49" presetID="2" presetClass="exit" presetSubtype="2" fill="hold" grpId="6" nodeType="afterEffect">
                                  <p:stCondLst>
                                    <p:cond delay="0"/>
                                  </p:stCondLst>
                                  <p:childTnLst>
                                    <p:anim calcmode="lin" valueType="num">
                                      <p:cBhvr>
                                        <p:cTn id="50" dur="250" fill="hold"/>
                                        <p:tgtEl>
                                          <p:spTgt spid="290">
                                            <p:graphicEl>
                                              <a:chart seriesIdx="2" categoryIdx="-4" bldStep="series"/>
                                            </p:graphicEl>
                                          </p:spTgt>
                                        </p:tgtEl>
                                        <p:attrNameLst>
                                          <p:attrName>ppt_x</p:attrName>
                                        </p:attrNameLst>
                                      </p:cBhvr>
                                      <p:tavLst>
                                        <p:tav tm="0">
                                          <p:val>
                                            <p:strVal val="ppt_x"/>
                                          </p:val>
                                        </p:tav>
                                        <p:tav tm="100000">
                                          <p:val>
                                            <p:strVal val="1+ppt_w/2"/>
                                          </p:val>
                                        </p:tav>
                                      </p:tavLst>
                                    </p:anim>
                                    <p:anim calcmode="lin" valueType="num">
                                      <p:cBhvr>
                                        <p:cTn id="51" dur="250" fill="hold"/>
                                        <p:tgtEl>
                                          <p:spTgt spid="290">
                                            <p:graphicEl>
                                              <a:chart seriesIdx="2" categoryIdx="-4" bldStep="series"/>
                                            </p:graphicEl>
                                          </p:spTgt>
                                        </p:tgtEl>
                                        <p:attrNameLst>
                                          <p:attrName>ppt_y</p:attrName>
                                        </p:attrNameLst>
                                      </p:cBhvr>
                                      <p:tavLst>
                                        <p:tav tm="0">
                                          <p:val>
                                            <p:strVal val="ppt_y"/>
                                          </p:val>
                                        </p:tav>
                                        <p:tav tm="100000">
                                          <p:val>
                                            <p:strVal val="ppt_y"/>
                                          </p:val>
                                        </p:tav>
                                      </p:tavLst>
                                    </p:anim>
                                    <p:set>
                                      <p:cBhvr>
                                        <p:cTn id="52" fill="hold">
                                          <p:stCondLst>
                                            <p:cond delay="249"/>
                                          </p:stCondLst>
                                        </p:cTn>
                                        <p:tgtEl>
                                          <p:spTgt spid="290">
                                            <p:graphicEl>
                                              <a:chart seriesIdx="2" categoryIdx="-4" bldStep="series"/>
                                            </p:graphicEl>
                                          </p:spTgt>
                                        </p:tgtEl>
                                        <p:attrNameLst>
                                          <p:attrName>style.visibility</p:attrName>
                                        </p:attrNameLst>
                                      </p:cBhvr>
                                      <p:to>
                                        <p:strVal val="hidden"/>
                                      </p:to>
                                    </p:set>
                                  </p:childTnLst>
                                </p:cTn>
                              </p:par>
                            </p:childTnLst>
                          </p:cTn>
                        </p:par>
                        <p:par>
                          <p:cTn id="53" fill="hold">
                            <p:stCondLst>
                              <p:cond delay="750"/>
                            </p:stCondLst>
                            <p:childTnLst>
                              <p:par>
                                <p:cTn id="54" presetID="2" presetClass="exit" presetSubtype="2" fill="hold" grpId="6" nodeType="afterEffect">
                                  <p:stCondLst>
                                    <p:cond delay="0"/>
                                  </p:stCondLst>
                                  <p:childTnLst>
                                    <p:anim calcmode="lin" valueType="num">
                                      <p:cBhvr>
                                        <p:cTn id="55" dur="250" fill="hold"/>
                                        <p:tgtEl>
                                          <p:spTgt spid="290">
                                            <p:graphicEl>
                                              <a:chart seriesIdx="1" categoryIdx="-4" bldStep="series"/>
                                            </p:graphicEl>
                                          </p:spTgt>
                                        </p:tgtEl>
                                        <p:attrNameLst>
                                          <p:attrName>ppt_x</p:attrName>
                                        </p:attrNameLst>
                                      </p:cBhvr>
                                      <p:tavLst>
                                        <p:tav tm="0">
                                          <p:val>
                                            <p:strVal val="ppt_x"/>
                                          </p:val>
                                        </p:tav>
                                        <p:tav tm="100000">
                                          <p:val>
                                            <p:strVal val="1+ppt_w/2"/>
                                          </p:val>
                                        </p:tav>
                                      </p:tavLst>
                                    </p:anim>
                                    <p:anim calcmode="lin" valueType="num">
                                      <p:cBhvr>
                                        <p:cTn id="56" dur="250" fill="hold"/>
                                        <p:tgtEl>
                                          <p:spTgt spid="290">
                                            <p:graphicEl>
                                              <a:chart seriesIdx="1" categoryIdx="-4" bldStep="series"/>
                                            </p:graphicEl>
                                          </p:spTgt>
                                        </p:tgtEl>
                                        <p:attrNameLst>
                                          <p:attrName>ppt_y</p:attrName>
                                        </p:attrNameLst>
                                      </p:cBhvr>
                                      <p:tavLst>
                                        <p:tav tm="0">
                                          <p:val>
                                            <p:strVal val="ppt_y"/>
                                          </p:val>
                                        </p:tav>
                                        <p:tav tm="100000">
                                          <p:val>
                                            <p:strVal val="ppt_y"/>
                                          </p:val>
                                        </p:tav>
                                      </p:tavLst>
                                    </p:anim>
                                    <p:set>
                                      <p:cBhvr>
                                        <p:cTn id="57" fill="hold">
                                          <p:stCondLst>
                                            <p:cond delay="249"/>
                                          </p:stCondLst>
                                        </p:cTn>
                                        <p:tgtEl>
                                          <p:spTgt spid="290">
                                            <p:graphicEl>
                                              <a:chart seriesIdx="1" categoryIdx="-4" bldStep="series"/>
                                            </p:graphicEl>
                                          </p:spTgt>
                                        </p:tgtEl>
                                        <p:attrNameLst>
                                          <p:attrName>style.visibility</p:attrName>
                                        </p:attrNameLst>
                                      </p:cBhvr>
                                      <p:to>
                                        <p:strVal val="hidden"/>
                                      </p:to>
                                    </p:set>
                                  </p:childTnLst>
                                </p:cTn>
                              </p:par>
                            </p:childTnLst>
                          </p:cTn>
                        </p:par>
                        <p:par>
                          <p:cTn id="58" fill="hold">
                            <p:stCondLst>
                              <p:cond delay="1000"/>
                            </p:stCondLst>
                            <p:childTnLst>
                              <p:par>
                                <p:cTn id="59" presetID="2" presetClass="exit" presetSubtype="2" fill="hold" grpId="6" nodeType="afterEffect">
                                  <p:stCondLst>
                                    <p:cond delay="0"/>
                                  </p:stCondLst>
                                  <p:childTnLst>
                                    <p:anim calcmode="lin" valueType="num">
                                      <p:cBhvr>
                                        <p:cTn id="60" dur="250" fill="hold"/>
                                        <p:tgtEl>
                                          <p:spTgt spid="290">
                                            <p:graphicEl>
                                              <a:chart seriesIdx="0" categoryIdx="-4" bldStep="series"/>
                                            </p:graphicEl>
                                          </p:spTgt>
                                        </p:tgtEl>
                                        <p:attrNameLst>
                                          <p:attrName>ppt_x</p:attrName>
                                        </p:attrNameLst>
                                      </p:cBhvr>
                                      <p:tavLst>
                                        <p:tav tm="0">
                                          <p:val>
                                            <p:strVal val="ppt_x"/>
                                          </p:val>
                                        </p:tav>
                                        <p:tav tm="100000">
                                          <p:val>
                                            <p:strVal val="1+ppt_w/2"/>
                                          </p:val>
                                        </p:tav>
                                      </p:tavLst>
                                    </p:anim>
                                    <p:anim calcmode="lin" valueType="num">
                                      <p:cBhvr>
                                        <p:cTn id="61" dur="250" fill="hold"/>
                                        <p:tgtEl>
                                          <p:spTgt spid="290">
                                            <p:graphicEl>
                                              <a:chart seriesIdx="0" categoryIdx="-4" bldStep="series"/>
                                            </p:graphicEl>
                                          </p:spTgt>
                                        </p:tgtEl>
                                        <p:attrNameLst>
                                          <p:attrName>ppt_y</p:attrName>
                                        </p:attrNameLst>
                                      </p:cBhvr>
                                      <p:tavLst>
                                        <p:tav tm="0">
                                          <p:val>
                                            <p:strVal val="ppt_y"/>
                                          </p:val>
                                        </p:tav>
                                        <p:tav tm="100000">
                                          <p:val>
                                            <p:strVal val="ppt_y"/>
                                          </p:val>
                                        </p:tav>
                                      </p:tavLst>
                                    </p:anim>
                                    <p:set>
                                      <p:cBhvr>
                                        <p:cTn id="62" fill="hold">
                                          <p:stCondLst>
                                            <p:cond delay="249"/>
                                          </p:stCondLst>
                                        </p:cTn>
                                        <p:tgtEl>
                                          <p:spTgt spid="290">
                                            <p:graphicEl>
                                              <a:chart seriesIdx="0" categoryIdx="-4" bldStep="series"/>
                                            </p:graphicEl>
                                          </p:spTgt>
                                        </p:tgtEl>
                                        <p:attrNameLst>
                                          <p:attrName>style.visibility</p:attrName>
                                        </p:attrNameLst>
                                      </p:cBhvr>
                                      <p:to>
                                        <p:strVal val="hidden"/>
                                      </p:to>
                                    </p:set>
                                  </p:childTnLst>
                                </p:cTn>
                              </p:par>
                            </p:childTnLst>
                          </p:cTn>
                        </p:par>
                        <p:par>
                          <p:cTn id="63" fill="hold">
                            <p:stCondLst>
                              <p:cond delay="1250"/>
                            </p:stCondLst>
                            <p:childTnLst>
                              <p:par>
                                <p:cTn id="64" presetID="2" presetClass="exit" presetSubtype="2" fill="hold" grpId="6" nodeType="afterEffect">
                                  <p:stCondLst>
                                    <p:cond delay="0"/>
                                  </p:stCondLst>
                                  <p:childTnLst>
                                    <p:anim calcmode="lin" valueType="num">
                                      <p:cBhvr>
                                        <p:cTn id="65" dur="250" fill="hold"/>
                                        <p:tgtEl>
                                          <p:spTgt spid="290">
                                            <p:graphicEl>
                                              <a:chart seriesIdx="-3" categoryIdx="-3" bldStep="gridLegend"/>
                                            </p:graphicEl>
                                          </p:spTgt>
                                        </p:tgtEl>
                                        <p:attrNameLst>
                                          <p:attrName>ppt_x</p:attrName>
                                        </p:attrNameLst>
                                      </p:cBhvr>
                                      <p:tavLst>
                                        <p:tav tm="0">
                                          <p:val>
                                            <p:strVal val="ppt_x"/>
                                          </p:val>
                                        </p:tav>
                                        <p:tav tm="100000">
                                          <p:val>
                                            <p:strVal val="1+ppt_w/2"/>
                                          </p:val>
                                        </p:tav>
                                      </p:tavLst>
                                    </p:anim>
                                    <p:anim calcmode="lin" valueType="num">
                                      <p:cBhvr>
                                        <p:cTn id="66" dur="250" fill="hold"/>
                                        <p:tgtEl>
                                          <p:spTgt spid="290">
                                            <p:graphicEl>
                                              <a:chart seriesIdx="-3" categoryIdx="-3" bldStep="gridLegend"/>
                                            </p:graphicEl>
                                          </p:spTgt>
                                        </p:tgtEl>
                                        <p:attrNameLst>
                                          <p:attrName>ppt_y</p:attrName>
                                        </p:attrNameLst>
                                      </p:cBhvr>
                                      <p:tavLst>
                                        <p:tav tm="0">
                                          <p:val>
                                            <p:strVal val="ppt_y"/>
                                          </p:val>
                                        </p:tav>
                                        <p:tav tm="100000">
                                          <p:val>
                                            <p:strVal val="ppt_y"/>
                                          </p:val>
                                        </p:tav>
                                      </p:tavLst>
                                    </p:anim>
                                    <p:set>
                                      <p:cBhvr>
                                        <p:cTn id="67" fill="hold">
                                          <p:stCondLst>
                                            <p:cond delay="249"/>
                                          </p:stCondLst>
                                        </p:cTn>
                                        <p:tgtEl>
                                          <p:spTgt spid="290">
                                            <p:graphicEl>
                                              <a:chart seriesIdx="-3" categoryIdx="-3" bldStep="gridLegend"/>
                                            </p:graphicEl>
                                          </p:spTgt>
                                        </p:tgtEl>
                                        <p:attrNameLst>
                                          <p:attrName>style.visibility</p:attrName>
                                        </p:attrNameLst>
                                      </p:cBhvr>
                                      <p:to>
                                        <p:strVal val="hidden"/>
                                      </p:to>
                                    </p:set>
                                  </p:childTnLst>
                                </p:cTn>
                              </p:par>
                            </p:childTnLst>
                          </p:cTn>
                        </p:par>
                        <p:par>
                          <p:cTn id="68" fill="hold">
                            <p:stCondLst>
                              <p:cond delay="1500"/>
                            </p:stCondLst>
                            <p:childTnLst>
                              <p:par>
                                <p:cTn id="69" presetID="9" presetClass="entr" fill="hold" grpId="7" nodeType="afterEffect">
                                  <p:stCondLst>
                                    <p:cond delay="0"/>
                                  </p:stCondLst>
                                  <p:iterate>
                                    <p:tmAbs val="0"/>
                                  </p:iterate>
                                  <p:childTnLst>
                                    <p:set>
                                      <p:cBhvr>
                                        <p:cTn id="70" fill="hold"/>
                                        <p:tgtEl>
                                          <p:spTgt spid="293"/>
                                        </p:tgtEl>
                                        <p:attrNameLst>
                                          <p:attrName>style.visibility</p:attrName>
                                        </p:attrNameLst>
                                      </p:cBhvr>
                                      <p:to>
                                        <p:strVal val="visible"/>
                                      </p:to>
                                    </p:set>
                                    <p:animEffect transition="in" filter="dissolve">
                                      <p:cBhvr>
                                        <p:cTn id="71" dur="1500"/>
                                        <p:tgtEl>
                                          <p:spTgt spid="293"/>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fill="hold" grpId="8" nodeType="clickEffect">
                                  <p:stCondLst>
                                    <p:cond delay="0"/>
                                  </p:stCondLst>
                                  <p:iterate>
                                    <p:tmAbs val="0"/>
                                  </p:iterate>
                                  <p:childTnLst>
                                    <p:animEffect transition="out" filter="dissolve">
                                      <p:cBhvr>
                                        <p:cTn id="75" dur="1000" fill="hold"/>
                                        <p:tgtEl>
                                          <p:spTgt spid="293"/>
                                        </p:tgtEl>
                                      </p:cBhvr>
                                    </p:animEffect>
                                    <p:set>
                                      <p:cBhvr>
                                        <p:cTn id="76" fill="hold">
                                          <p:stCondLst>
                                            <p:cond delay="999"/>
                                          </p:stCondLst>
                                        </p:cTn>
                                        <p:tgtEl>
                                          <p:spTgt spid="293"/>
                                        </p:tgtEl>
                                        <p:attrNameLst>
                                          <p:attrName>style.visibility</p:attrName>
                                        </p:attrNameLst>
                                      </p:cBhvr>
                                      <p:to>
                                        <p:strVal val="hidden"/>
                                      </p:to>
                                    </p:set>
                                  </p:childTnLst>
                                </p:cTn>
                              </p:par>
                            </p:childTnLst>
                          </p:cTn>
                        </p:par>
                        <p:par>
                          <p:cTn id="77" fill="hold">
                            <p:stCondLst>
                              <p:cond delay="1000"/>
                            </p:stCondLst>
                            <p:childTnLst>
                              <p:par>
                                <p:cTn id="78" presetID="9" presetClass="entr" fill="hold" grpId="9" nodeType="afterEffect">
                                  <p:stCondLst>
                                    <p:cond delay="0"/>
                                  </p:stCondLst>
                                  <p:iterate>
                                    <p:tmAbs val="0"/>
                                  </p:iterate>
                                  <p:childTnLst>
                                    <p:set>
                                      <p:cBhvr>
                                        <p:cTn id="79" fill="hold"/>
                                        <p:tgtEl>
                                          <p:spTgt spid="295"/>
                                        </p:tgtEl>
                                        <p:attrNameLst>
                                          <p:attrName>style.visibility</p:attrName>
                                        </p:attrNameLst>
                                      </p:cBhvr>
                                      <p:to>
                                        <p:strVal val="visible"/>
                                      </p:to>
                                    </p:set>
                                    <p:animEffect transition="in" filter="dissolve">
                                      <p:cBhvr>
                                        <p:cTn id="80" dur="1250"/>
                                        <p:tgtEl>
                                          <p:spTgt spid="295"/>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fill="hold" grpId="10" nodeType="clickEffect">
                                  <p:stCondLst>
                                    <p:cond delay="0"/>
                                  </p:stCondLst>
                                  <p:iterate>
                                    <p:tmAbs val="0"/>
                                  </p:iterate>
                                  <p:childTnLst>
                                    <p:animEffect transition="out" filter="dissolve">
                                      <p:cBhvr>
                                        <p:cTn id="84" dur="700" fill="hold"/>
                                        <p:tgtEl>
                                          <p:spTgt spid="295"/>
                                        </p:tgtEl>
                                      </p:cBhvr>
                                    </p:animEffect>
                                    <p:set>
                                      <p:cBhvr>
                                        <p:cTn id="85" fill="hold">
                                          <p:stCondLst>
                                            <p:cond delay="699"/>
                                          </p:stCondLst>
                                        </p:cTn>
                                        <p:tgtEl>
                                          <p:spTgt spid="295"/>
                                        </p:tgtEl>
                                        <p:attrNameLst>
                                          <p:attrName>style.visibility</p:attrName>
                                        </p:attrNameLst>
                                      </p:cBhvr>
                                      <p:to>
                                        <p:strVal val="hidden"/>
                                      </p:to>
                                    </p:set>
                                  </p:childTnLst>
                                </p:cTn>
                              </p:par>
                            </p:childTnLst>
                          </p:cTn>
                        </p:par>
                        <p:par>
                          <p:cTn id="86" fill="hold">
                            <p:stCondLst>
                              <p:cond delay="700"/>
                            </p:stCondLst>
                            <p:childTnLst>
                              <p:par>
                                <p:cTn id="87" presetID="9" presetClass="entr" fill="hold" grpId="11" nodeType="afterEffect">
                                  <p:stCondLst>
                                    <p:cond delay="0"/>
                                  </p:stCondLst>
                                  <p:iterate>
                                    <p:tmAbs val="0"/>
                                  </p:iterate>
                                  <p:childTnLst>
                                    <p:set>
                                      <p:cBhvr>
                                        <p:cTn id="88" fill="hold"/>
                                        <p:tgtEl>
                                          <p:spTgt spid="291"/>
                                        </p:tgtEl>
                                        <p:attrNameLst>
                                          <p:attrName>style.visibility</p:attrName>
                                        </p:attrNameLst>
                                      </p:cBhvr>
                                      <p:to>
                                        <p:strVal val="visible"/>
                                      </p:to>
                                    </p:set>
                                    <p:animEffect transition="in" filter="dissolve">
                                      <p:cBhvr>
                                        <p:cTn id="89" dur="75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0" grpId="5">
        <p:bldSub>
          <a:bldChart bld="series"/>
        </p:bldSub>
      </p:bldGraphic>
      <p:bldGraphic spid="290" grpId="6">
        <p:bldSub>
          <a:bldChart bld="series"/>
        </p:bldSub>
      </p:bldGraphic>
      <p:bldP spid="291" grpId="11" animBg="1" advAuto="0"/>
      <p:bldP spid="292" grpId="1" animBg="1" advAuto="0"/>
      <p:bldP spid="292" grpId="2" animBg="1" advAuto="0"/>
      <p:bldP spid="293" grpId="7" animBg="1" advAuto="0"/>
      <p:bldP spid="293" grpId="8" animBg="1" advAuto="0"/>
      <p:bldP spid="294" grpId="3" animBg="1" advAuto="0"/>
      <p:bldP spid="294" grpId="4" animBg="1" advAuto="0"/>
      <p:bldP spid="295" grpId="9" animBg="1" advAuto="0"/>
      <p:bldP spid="295" grpId="1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p:nvPr/>
        </p:nvSpPr>
        <p:spPr>
          <a:xfrm>
            <a:off x="1364902" y="4166870"/>
            <a:ext cx="21654196" cy="5382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z="15000" b="1" cap="all">
                <a:solidFill>
                  <a:srgbClr val="34A5FF"/>
                </a:solidFill>
                <a:latin typeface="+mj-lt"/>
                <a:ea typeface="+mj-ea"/>
                <a:cs typeface="+mj-cs"/>
                <a:sym typeface="TeX Gyre Adventor"/>
              </a:defRPr>
            </a:lvl1pPr>
          </a:lstStyle>
          <a:p>
            <a:r>
              <a:t>Congenital / Injury Based Issues</a:t>
            </a:r>
          </a:p>
        </p:txBody>
      </p:sp>
      <p:sp>
        <p:nvSpPr>
          <p:cNvPr id="300" name="Shape 300"/>
          <p:cNvSpPr/>
          <p:nvPr/>
        </p:nvSpPr>
        <p:spPr>
          <a:xfrm>
            <a:off x="0" y="4922972"/>
            <a:ext cx="24384001" cy="387005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3900"/>
              </a:spcBef>
              <a:defRPr sz="15000" b="1">
                <a:solidFill>
                  <a:srgbClr val="E4E4E4"/>
                </a:solidFill>
                <a:latin typeface="+mj-lt"/>
                <a:ea typeface="+mj-ea"/>
                <a:cs typeface="+mj-cs"/>
                <a:sym typeface="TeX Gyre Adventor"/>
              </a:defRPr>
            </a:lvl1pPr>
          </a:lstStyle>
          <a:p>
            <a:r>
              <a:t>Insufficient Color Contrast</a:t>
            </a:r>
          </a:p>
        </p:txBody>
      </p:sp>
      <p:sp>
        <p:nvSpPr>
          <p:cNvPr id="301" name="Shape 301"/>
          <p:cNvSpPr/>
          <p:nvPr/>
        </p:nvSpPr>
        <p:spPr>
          <a:xfrm>
            <a:off x="0" y="4922972"/>
            <a:ext cx="24384000" cy="387005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3900"/>
              </a:spcBef>
              <a:defRPr sz="15000" b="1">
                <a:solidFill>
                  <a:srgbClr val="28283C"/>
                </a:solidFill>
                <a:latin typeface="+mj-lt"/>
                <a:ea typeface="+mj-ea"/>
                <a:cs typeface="+mj-cs"/>
                <a:sym typeface="TeX Gyre Adventor"/>
              </a:defRPr>
            </a:lvl1pPr>
          </a:lstStyle>
          <a:p>
            <a:r>
              <a:t>Insufficient Color Contrast</a:t>
            </a:r>
          </a:p>
        </p:txBody>
      </p:sp>
      <p:sp>
        <p:nvSpPr>
          <p:cNvPr id="302" name="Shape 302"/>
          <p:cNvSpPr>
            <a:spLocks noGrp="1"/>
          </p:cNvSpPr>
          <p:nvPr>
            <p:ph type="title"/>
          </p:nvPr>
        </p:nvSpPr>
        <p:spPr>
          <a:xfrm>
            <a:off x="2039594" y="4166870"/>
            <a:ext cx="20304812" cy="5382260"/>
          </a:xfrm>
          <a:prstGeom prst="rect">
            <a:avLst/>
          </a:prstGeom>
        </p:spPr>
        <p:txBody>
          <a:bodyPr anchor="ctr"/>
          <a:lstStyle>
            <a:lvl1pPr>
              <a:defRPr sz="15000">
                <a:solidFill>
                  <a:srgbClr val="FF7C00"/>
                </a:solidFill>
              </a:defRPr>
            </a:lvl1pPr>
          </a:lstStyle>
          <a:p>
            <a:r>
              <a:t>What are common accessibility issues?</a:t>
            </a:r>
          </a:p>
        </p:txBody>
      </p:sp>
      <p:sp>
        <p:nvSpPr>
          <p:cNvPr id="303" name="Shape 303"/>
          <p:cNvSpPr/>
          <p:nvPr/>
        </p:nvSpPr>
        <p:spPr>
          <a:xfrm>
            <a:off x="762000" y="4755703"/>
            <a:ext cx="22860000" cy="42045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569594">
              <a:lnSpc>
                <a:spcPct val="80000"/>
              </a:lnSpc>
              <a:spcBef>
                <a:spcPts val="0"/>
              </a:spcBef>
              <a:defRPr sz="20907" b="1" cap="all">
                <a:solidFill>
                  <a:srgbClr val="34A5FF"/>
                </a:solidFill>
                <a:latin typeface="+mj-lt"/>
                <a:ea typeface="+mj-ea"/>
                <a:cs typeface="+mj-cs"/>
                <a:sym typeface="TeX Gyre Adventor"/>
              </a:defRPr>
            </a:lvl1pPr>
          </a:lstStyle>
          <a:p>
            <a:r>
              <a:t>issues we create</a:t>
            </a:r>
          </a:p>
        </p:txBody>
      </p:sp>
      <p:sp>
        <p:nvSpPr>
          <p:cNvPr id="304" name="Shape 304"/>
          <p:cNvSpPr/>
          <p:nvPr/>
        </p:nvSpPr>
        <p:spPr>
          <a:xfrm>
            <a:off x="6901636" y="4362449"/>
            <a:ext cx="10580728" cy="499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80000"/>
              </a:lnSpc>
              <a:spcBef>
                <a:spcPts val="0"/>
              </a:spcBef>
              <a:defRPr sz="25000" b="1">
                <a:solidFill>
                  <a:srgbClr val="E4E4E4"/>
                </a:solidFill>
                <a:latin typeface="+mj-lt"/>
                <a:ea typeface="+mj-ea"/>
                <a:cs typeface="+mj-cs"/>
                <a:sym typeface="TeX Gyre Adventor"/>
              </a:defRPr>
            </a:lvl1pPr>
          </a:lstStyle>
          <a:p>
            <a:r>
              <a:t>13%</a:t>
            </a:r>
          </a:p>
        </p:txBody>
      </p:sp>
      <p:sp>
        <p:nvSpPr>
          <p:cNvPr id="305" name="Shape 305"/>
          <p:cNvSpPr/>
          <p:nvPr/>
        </p:nvSpPr>
        <p:spPr>
          <a:xfrm>
            <a:off x="6901636" y="4362449"/>
            <a:ext cx="10580728" cy="499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80000"/>
              </a:lnSpc>
              <a:spcBef>
                <a:spcPts val="0"/>
              </a:spcBef>
              <a:defRPr sz="25000" b="1" strike="sngStrike">
                <a:solidFill>
                  <a:srgbClr val="E4E4E4"/>
                </a:solidFill>
                <a:latin typeface="+mj-lt"/>
                <a:ea typeface="+mj-ea"/>
                <a:cs typeface="+mj-cs"/>
                <a:sym typeface="TeX Gyre Adventor"/>
              </a:defRPr>
            </a:lvl1pPr>
          </a:lstStyle>
          <a:p>
            <a:r>
              <a:t>13%</a:t>
            </a:r>
          </a:p>
        </p:txBody>
      </p:sp>
      <p:graphicFrame>
        <p:nvGraphicFramePr>
          <p:cNvPr id="306" name="Table 306"/>
          <p:cNvGraphicFramePr/>
          <p:nvPr/>
        </p:nvGraphicFramePr>
        <p:xfrm>
          <a:off x="762000" y="6149061"/>
          <a:ext cx="22860000" cy="9256515"/>
        </p:xfrm>
        <a:graphic>
          <a:graphicData uri="http://schemas.openxmlformats.org/drawingml/2006/table">
            <a:tbl>
              <a:tblPr firstRow="1" firstCol="1">
                <a:tableStyleId>{2708684C-4D16-4618-839F-0558EEFCDFE6}</a:tableStyleId>
              </a:tblPr>
              <a:tblGrid>
                <a:gridCol w="7203358"/>
                <a:gridCol w="9647201"/>
                <a:gridCol w="6009441"/>
              </a:tblGrid>
              <a:tr h="1333193">
                <a:tc>
                  <a:txBody>
                    <a:bodyPr/>
                    <a:lstStyle/>
                    <a:p>
                      <a:pPr algn="ctr">
                        <a:lnSpc>
                          <a:spcPct val="100000"/>
                        </a:lnSpc>
                        <a:defRPr sz="6000">
                          <a:solidFill>
                            <a:srgbClr val="34A5FF"/>
                          </a:solidFill>
                          <a:latin typeface="+mj-lt"/>
                          <a:ea typeface="+mj-ea"/>
                          <a:cs typeface="+mj-cs"/>
                          <a:sym typeface="TeX Gyre Adventor"/>
                        </a:defRPr>
                      </a:pPr>
                      <a:endParaRPr/>
                    </a:p>
                  </a:txBody>
                  <a:tcPr marL="50800" marR="50800" marT="50800" marB="50800" anchor="ctr" horzOverflow="overflow">
                    <a:lnL w="12700">
                      <a:miter lim="400000"/>
                    </a:lnL>
                  </a:tcPr>
                </a:tc>
                <a:tc>
                  <a:txBody>
                    <a:bodyPr/>
                    <a:lstStyle/>
                    <a:p>
                      <a:pPr algn="ctr">
                        <a:lnSpc>
                          <a:spcPct val="100000"/>
                        </a:lnSpc>
                        <a:defRPr sz="1800" b="0">
                          <a:solidFill>
                            <a:srgbClr val="000000"/>
                          </a:solidFill>
                        </a:defRPr>
                      </a:pPr>
                      <a:r>
                        <a:rPr sz="6500" b="1">
                          <a:solidFill>
                            <a:srgbClr val="34A5FF"/>
                          </a:solidFill>
                          <a:latin typeface="+mj-lt"/>
                          <a:ea typeface="+mj-ea"/>
                          <a:cs typeface="+mj-cs"/>
                          <a:sym typeface="TeX Gyre Adventor"/>
                        </a:rPr>
                        <a:t>Rarity</a:t>
                      </a:r>
                    </a:p>
                  </a:txBody>
                  <a:tcPr marL="50800" marR="50800" marT="50800" marB="50800" anchor="ctr" horzOverflow="overflow"/>
                </a:tc>
                <a:tc>
                  <a:txBody>
                    <a:bodyPr/>
                    <a:lstStyle/>
                    <a:p>
                      <a:pPr algn="ctr">
                        <a:lnSpc>
                          <a:spcPct val="100000"/>
                        </a:lnSpc>
                        <a:defRPr sz="1800" b="0">
                          <a:solidFill>
                            <a:srgbClr val="000000"/>
                          </a:solidFill>
                        </a:defRPr>
                      </a:pPr>
                      <a:r>
                        <a:rPr sz="6500" b="1">
                          <a:solidFill>
                            <a:srgbClr val="34A5FF"/>
                          </a:solidFill>
                          <a:latin typeface="+mj-lt"/>
                          <a:ea typeface="+mj-ea"/>
                          <a:cs typeface="+mj-cs"/>
                          <a:sym typeface="TeX Gyre Adventor"/>
                        </a:rPr>
                        <a:t>Primary Effect</a:t>
                      </a:r>
                    </a:p>
                  </a:txBody>
                  <a:tcPr marL="50800" marR="50800" marT="50800" marB="50800" anchor="ctr" horzOverflow="overflow">
                    <a:lnR w="12700">
                      <a:miter lim="400000"/>
                    </a:lnR>
                  </a:tcPr>
                </a:tc>
              </a:tr>
              <a:tr h="1368498">
                <a:tc>
                  <a:txBody>
                    <a:bodyPr/>
                    <a:lstStyle/>
                    <a:p>
                      <a:pPr algn="ctr">
                        <a:lnSpc>
                          <a:spcPct val="100000"/>
                        </a:lnSpc>
                        <a:defRPr sz="1800" b="0">
                          <a:solidFill>
                            <a:srgbClr val="000000"/>
                          </a:solidFill>
                        </a:defRPr>
                      </a:pPr>
                      <a:r>
                        <a:rPr sz="6500" b="1">
                          <a:solidFill>
                            <a:srgbClr val="34A5FF"/>
                          </a:solidFill>
                          <a:latin typeface="+mj-lt"/>
                          <a:ea typeface="+mj-ea"/>
                          <a:cs typeface="+mj-cs"/>
                          <a:sym typeface="TeX Gyre Adventor"/>
                        </a:rPr>
                        <a:t>Achromatopsia</a:t>
                      </a:r>
                    </a:p>
                  </a:txBody>
                  <a:tcPr marL="50800" marR="50800" marT="50800" marB="50800" anchor="ctr" horzOverflow="overflow"/>
                </a:tc>
                <a:tc>
                  <a:txBody>
                    <a:bodyPr/>
                    <a:lstStyle/>
                    <a:p>
                      <a:pPr algn="ctr">
                        <a:defRPr sz="6000" b="1">
                          <a:solidFill>
                            <a:srgbClr val="E4E4E4"/>
                          </a:solidFill>
                          <a:latin typeface="+mj-lt"/>
                          <a:ea typeface="+mj-ea"/>
                          <a:cs typeface="+mj-cs"/>
                          <a:sym typeface="TeX Gyre Adventor"/>
                        </a:defRPr>
                      </a:pPr>
                      <a:r>
                        <a:t>1:33000</a:t>
                      </a:r>
                      <a:r>
                        <a:rPr baseline="31999"/>
                        <a:t>a</a:t>
                      </a:r>
                    </a:p>
                  </a:txBody>
                  <a:tcPr marL="50800" marR="50800" marT="50800" marB="50800" anchor="ctr" horzOverflow="overflow"/>
                </a:tc>
                <a:tc>
                  <a:txBody>
                    <a:bodyPr/>
                    <a:lstStyle/>
                    <a:p>
                      <a:pPr algn="ctr">
                        <a:defRPr sz="1800">
                          <a:solidFill>
                            <a:srgbClr val="000000"/>
                          </a:solidFill>
                        </a:defRPr>
                      </a:pPr>
                      <a:r>
                        <a:rPr sz="6000" b="1">
                          <a:solidFill>
                            <a:srgbClr val="E4E4E4"/>
                          </a:solidFill>
                          <a:latin typeface="+mj-lt"/>
                          <a:ea typeface="+mj-ea"/>
                          <a:cs typeface="+mj-cs"/>
                          <a:sym typeface="TeX Gyre Adventor"/>
                        </a:rPr>
                        <a:t>All Colors</a:t>
                      </a:r>
                    </a:p>
                  </a:txBody>
                  <a:tcPr marL="50800" marR="50800" marT="50800" marB="50800" anchor="ctr" horzOverflow="overflow">
                    <a:lnR w="12700">
                      <a:miter lim="400000"/>
                    </a:lnR>
                  </a:tcPr>
                </a:tc>
              </a:tr>
              <a:tr h="1342186">
                <a:tc>
                  <a:txBody>
                    <a:bodyPr/>
                    <a:lstStyle/>
                    <a:p>
                      <a:pPr algn="ctr">
                        <a:lnSpc>
                          <a:spcPct val="100000"/>
                        </a:lnSpc>
                        <a:defRPr sz="1800" b="0">
                          <a:solidFill>
                            <a:srgbClr val="000000"/>
                          </a:solidFill>
                        </a:defRPr>
                      </a:pPr>
                      <a:r>
                        <a:rPr sz="6500" b="1">
                          <a:solidFill>
                            <a:srgbClr val="34A5FF"/>
                          </a:solidFill>
                          <a:latin typeface="+mj-lt"/>
                          <a:ea typeface="+mj-ea"/>
                          <a:cs typeface="+mj-cs"/>
                          <a:sym typeface="TeX Gyre Adventor"/>
                        </a:rPr>
                        <a:t>Protanopia</a:t>
                      </a:r>
                    </a:p>
                  </a:txBody>
                  <a:tcPr marL="50800" marR="50800" marT="50800" marB="50800" anchor="ctr" horzOverflow="overflow"/>
                </a:tc>
                <a:tc>
                  <a:txBody>
                    <a:bodyPr/>
                    <a:lstStyle/>
                    <a:p>
                      <a:pPr algn="ctr">
                        <a:defRPr sz="6000" b="1">
                          <a:solidFill>
                            <a:srgbClr val="E4E4E4"/>
                          </a:solidFill>
                          <a:latin typeface="+mj-lt"/>
                          <a:ea typeface="+mj-ea"/>
                          <a:cs typeface="+mj-cs"/>
                          <a:sym typeface="TeX Gyre Adventor"/>
                        </a:defRPr>
                      </a:pPr>
                      <a:r>
                        <a:t>~ 8% Men</a:t>
                      </a:r>
                      <a:r>
                        <a:rPr baseline="31999"/>
                        <a:t>2</a:t>
                      </a:r>
                      <a:r>
                        <a:t> 0.5% Women</a:t>
                      </a:r>
                      <a:r>
                        <a:rPr sz="5900" baseline="31999"/>
                        <a:t>2</a:t>
                      </a:r>
                    </a:p>
                  </a:txBody>
                  <a:tcPr marL="50800" marR="50800" marT="50800" marB="50800" anchor="ctr" horzOverflow="overflow"/>
                </a:tc>
                <a:tc>
                  <a:txBody>
                    <a:bodyPr/>
                    <a:lstStyle/>
                    <a:p>
                      <a:pPr algn="ctr">
                        <a:defRPr sz="1800">
                          <a:solidFill>
                            <a:srgbClr val="000000"/>
                          </a:solidFill>
                        </a:defRPr>
                      </a:pPr>
                      <a:r>
                        <a:rPr sz="6000" b="1">
                          <a:solidFill>
                            <a:srgbClr val="E4E4E4"/>
                          </a:solidFill>
                          <a:latin typeface="+mj-lt"/>
                          <a:ea typeface="+mj-ea"/>
                          <a:cs typeface="+mj-cs"/>
                          <a:sym typeface="TeX Gyre Adventor"/>
                        </a:rPr>
                        <a:t>Red</a:t>
                      </a:r>
                    </a:p>
                  </a:txBody>
                  <a:tcPr marL="50800" marR="50800" marT="50800" marB="50800" anchor="ctr" horzOverflow="overflow">
                    <a:lnR w="12700">
                      <a:miter lim="400000"/>
                    </a:lnR>
                  </a:tcPr>
                </a:tc>
              </a:tr>
              <a:tr h="1371957">
                <a:tc>
                  <a:txBody>
                    <a:bodyPr/>
                    <a:lstStyle/>
                    <a:p>
                      <a:pPr algn="ctr">
                        <a:lnSpc>
                          <a:spcPct val="100000"/>
                        </a:lnSpc>
                        <a:defRPr sz="1800" b="0">
                          <a:solidFill>
                            <a:srgbClr val="000000"/>
                          </a:solidFill>
                        </a:defRPr>
                      </a:pPr>
                      <a:r>
                        <a:rPr sz="6500" b="1">
                          <a:solidFill>
                            <a:srgbClr val="34A5FF"/>
                          </a:solidFill>
                          <a:latin typeface="+mj-lt"/>
                          <a:ea typeface="+mj-ea"/>
                          <a:cs typeface="+mj-cs"/>
                          <a:sym typeface="TeX Gyre Adventor"/>
                        </a:rPr>
                        <a:t>Deuteranopia</a:t>
                      </a:r>
                    </a:p>
                  </a:txBody>
                  <a:tcPr marL="50800" marR="50800" marT="50800" marB="50800" anchor="ctr" horzOverflow="overflow"/>
                </a:tc>
                <a:tc>
                  <a:txBody>
                    <a:bodyPr/>
                    <a:lstStyle/>
                    <a:p>
                      <a:pPr algn="ctr">
                        <a:defRPr sz="6000" b="1">
                          <a:solidFill>
                            <a:srgbClr val="E4E4E4"/>
                          </a:solidFill>
                          <a:latin typeface="+mj-lt"/>
                          <a:ea typeface="+mj-ea"/>
                          <a:cs typeface="+mj-cs"/>
                          <a:sym typeface="TeX Gyre Adventor"/>
                        </a:defRPr>
                      </a:pPr>
                      <a:r>
                        <a:t>~ 8% Men</a:t>
                      </a:r>
                      <a:r>
                        <a:rPr baseline="31999"/>
                        <a:t>2</a:t>
                      </a:r>
                      <a:r>
                        <a:t> 0.5% Women</a:t>
                      </a:r>
                      <a:r>
                        <a:rPr sz="5900" baseline="31999"/>
                        <a:t>2</a:t>
                      </a:r>
                    </a:p>
                  </a:txBody>
                  <a:tcPr marL="50800" marR="50800" marT="50800" marB="50800" anchor="ctr" horzOverflow="overflow"/>
                </a:tc>
                <a:tc>
                  <a:txBody>
                    <a:bodyPr/>
                    <a:lstStyle/>
                    <a:p>
                      <a:pPr algn="ctr">
                        <a:defRPr sz="1800">
                          <a:solidFill>
                            <a:srgbClr val="000000"/>
                          </a:solidFill>
                        </a:defRPr>
                      </a:pPr>
                      <a:r>
                        <a:rPr sz="6000" b="1">
                          <a:solidFill>
                            <a:srgbClr val="E4E4E4"/>
                          </a:solidFill>
                          <a:latin typeface="+mj-lt"/>
                          <a:ea typeface="+mj-ea"/>
                          <a:cs typeface="+mj-cs"/>
                          <a:sym typeface="TeX Gyre Adventor"/>
                        </a:rPr>
                        <a:t>Green</a:t>
                      </a:r>
                    </a:p>
                  </a:txBody>
                  <a:tcPr marL="50800" marR="50800" marT="50800" marB="50800" anchor="ctr" horzOverflow="overflow">
                    <a:lnR w="12700">
                      <a:miter lim="400000"/>
                    </a:lnR>
                  </a:tcPr>
                </a:tc>
              </a:tr>
              <a:tr h="1384300">
                <a:tc>
                  <a:txBody>
                    <a:bodyPr/>
                    <a:lstStyle/>
                    <a:p>
                      <a:pPr algn="ctr">
                        <a:lnSpc>
                          <a:spcPct val="100000"/>
                        </a:lnSpc>
                        <a:defRPr sz="1800" b="0">
                          <a:solidFill>
                            <a:srgbClr val="000000"/>
                          </a:solidFill>
                        </a:defRPr>
                      </a:pPr>
                      <a:r>
                        <a:rPr sz="6500" b="1">
                          <a:solidFill>
                            <a:srgbClr val="34A5FF"/>
                          </a:solidFill>
                          <a:latin typeface="+mj-lt"/>
                          <a:ea typeface="+mj-ea"/>
                          <a:cs typeface="+mj-cs"/>
                          <a:sym typeface="TeX Gyre Adventor"/>
                        </a:rPr>
                        <a:t>Tritanopia</a:t>
                      </a:r>
                    </a:p>
                  </a:txBody>
                  <a:tcPr marL="50800" marR="50800" marT="50800" marB="50800" anchor="ctr" horzOverflow="overflow">
                    <a:lnB w="12700">
                      <a:miter lim="400000"/>
                    </a:lnB>
                  </a:tcPr>
                </a:tc>
                <a:tc>
                  <a:txBody>
                    <a:bodyPr/>
                    <a:lstStyle/>
                    <a:p>
                      <a:pPr algn="ctr">
                        <a:defRPr sz="6000" b="1">
                          <a:solidFill>
                            <a:srgbClr val="E4E4E4"/>
                          </a:solidFill>
                          <a:latin typeface="+mj-lt"/>
                          <a:ea typeface="+mj-ea"/>
                          <a:cs typeface="+mj-cs"/>
                          <a:sym typeface="TeX Gyre Adventor"/>
                        </a:defRPr>
                      </a:pPr>
                      <a:r>
                        <a:t>&lt; 8%</a:t>
                      </a:r>
                      <a:r>
                        <a:rPr baseline="31999"/>
                        <a:t>b</a:t>
                      </a:r>
                    </a:p>
                  </a:txBody>
                  <a:tcPr marL="50800" marR="50800" marT="50800" marB="50800" anchor="ctr" horzOverflow="overflow">
                    <a:lnB w="12700">
                      <a:miter lim="400000"/>
                    </a:lnB>
                  </a:tcPr>
                </a:tc>
                <a:tc>
                  <a:txBody>
                    <a:bodyPr/>
                    <a:lstStyle/>
                    <a:p>
                      <a:pPr algn="ctr">
                        <a:defRPr sz="1800">
                          <a:solidFill>
                            <a:srgbClr val="000000"/>
                          </a:solidFill>
                        </a:defRPr>
                      </a:pPr>
                      <a:r>
                        <a:rPr sz="6000" b="1">
                          <a:solidFill>
                            <a:srgbClr val="E4E4E4"/>
                          </a:solidFill>
                          <a:latin typeface="+mj-lt"/>
                          <a:ea typeface="+mj-ea"/>
                          <a:cs typeface="+mj-cs"/>
                          <a:sym typeface="TeX Gyre Adventor"/>
                        </a:rPr>
                        <a:t>Blue</a:t>
                      </a:r>
                    </a:p>
                  </a:txBody>
                  <a:tcPr marL="50800" marR="50800" marT="50800" marB="50800" anchor="ctr" horzOverflow="overflow">
                    <a:lnR w="12700">
                      <a:miter lim="400000"/>
                    </a:lnR>
                    <a:lnB w="12700">
                      <a:miter lim="400000"/>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302"/>
                                        </p:tgtEl>
                                        <p:attrNameLst>
                                          <p:attrName>style.visibility</p:attrName>
                                        </p:attrNameLst>
                                      </p:cBhvr>
                                      <p:to>
                                        <p:strVal val="visible"/>
                                      </p:to>
                                    </p:set>
                                    <p:animEffect transition="in" filter="dissolve">
                                      <p:cBhvr>
                                        <p:cTn id="7" dur="15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path" presetSubtype="0" accel="50000" decel="50000" fill="hold" nodeType="clickEffect">
                                  <p:stCondLst>
                                    <p:cond delay="0"/>
                                  </p:stCondLst>
                                  <p:childTnLst>
                                    <p:animMotion origin="layout" path="M 0.000000 0.000000 L 0.002104 -0.348577" pathEditMode="relative">
                                      <p:cBhvr>
                                        <p:cTn id="11" dur="1500" fill="hold"/>
                                        <p:tgtEl>
                                          <p:spTgt spid="302"/>
                                        </p:tgtEl>
                                        <p:attrNameLst>
                                          <p:attrName>ppt_x</p:attrName>
                                          <p:attrName>ppt_y</p:attrName>
                                        </p:attrNameLst>
                                      </p:cBhvr>
                                    </p:animMotion>
                                  </p:childTnLst>
                                </p:cTn>
                              </p:par>
                            </p:childTnLst>
                          </p:cTn>
                        </p:par>
                        <p:par>
                          <p:cTn id="12" fill="hold">
                            <p:stCondLst>
                              <p:cond delay="1500"/>
                            </p:stCondLst>
                            <p:childTnLst>
                              <p:par>
                                <p:cTn id="13" presetID="9" presetClass="entr" fill="hold" grpId="3" nodeType="afterEffect">
                                  <p:stCondLst>
                                    <p:cond delay="750"/>
                                  </p:stCondLst>
                                  <p:iterate>
                                    <p:tmAbs val="0"/>
                                  </p:iterate>
                                  <p:childTnLst>
                                    <p:set>
                                      <p:cBhvr>
                                        <p:cTn id="14" fill="hold"/>
                                        <p:tgtEl>
                                          <p:spTgt spid="303"/>
                                        </p:tgtEl>
                                        <p:attrNameLst>
                                          <p:attrName>style.visibility</p:attrName>
                                        </p:attrNameLst>
                                      </p:cBhvr>
                                      <p:to>
                                        <p:strVal val="visible"/>
                                      </p:to>
                                    </p:set>
                                    <p:animEffect transition="in" filter="dissolve">
                                      <p:cBhvr>
                                        <p:cTn id="15" dur="1500"/>
                                        <p:tgtEl>
                                          <p:spTgt spid="30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xit" presetSubtype="2" fill="hold" grpId="4" nodeType="clickEffect">
                                  <p:stCondLst>
                                    <p:cond delay="0"/>
                                  </p:stCondLst>
                                  <p:iterate>
                                    <p:tmAbs val="0"/>
                                  </p:iterate>
                                  <p:childTnLst>
                                    <p:anim calcmode="lin" valueType="num">
                                      <p:cBhvr>
                                        <p:cTn id="19" dur="1500" fill="hold"/>
                                        <p:tgtEl>
                                          <p:spTgt spid="303"/>
                                        </p:tgtEl>
                                        <p:attrNameLst>
                                          <p:attrName>ppt_x</p:attrName>
                                        </p:attrNameLst>
                                      </p:cBhvr>
                                      <p:tavLst>
                                        <p:tav tm="0">
                                          <p:val>
                                            <p:strVal val="ppt_x"/>
                                          </p:val>
                                        </p:tav>
                                        <p:tav tm="100000">
                                          <p:val>
                                            <p:strVal val="1+ppt_w/2"/>
                                          </p:val>
                                        </p:tav>
                                      </p:tavLst>
                                    </p:anim>
                                    <p:anim calcmode="lin" valueType="num">
                                      <p:cBhvr>
                                        <p:cTn id="20" dur="1500" fill="hold"/>
                                        <p:tgtEl>
                                          <p:spTgt spid="303"/>
                                        </p:tgtEl>
                                        <p:attrNameLst>
                                          <p:attrName>ppt_y</p:attrName>
                                        </p:attrNameLst>
                                      </p:cBhvr>
                                      <p:tavLst>
                                        <p:tav tm="0">
                                          <p:val>
                                            <p:strVal val="ppt_y"/>
                                          </p:val>
                                        </p:tav>
                                        <p:tav tm="100000">
                                          <p:val>
                                            <p:strVal val="ppt_y"/>
                                          </p:val>
                                        </p:tav>
                                      </p:tavLst>
                                    </p:anim>
                                    <p:set>
                                      <p:cBhvr>
                                        <p:cTn id="21" fill="hold">
                                          <p:stCondLst>
                                            <p:cond delay="1499"/>
                                          </p:stCondLst>
                                        </p:cTn>
                                        <p:tgtEl>
                                          <p:spTgt spid="303"/>
                                        </p:tgtEl>
                                        <p:attrNameLst>
                                          <p:attrName>style.visibility</p:attrName>
                                        </p:attrNameLst>
                                      </p:cBhvr>
                                      <p:to>
                                        <p:strVal val="hidden"/>
                                      </p:to>
                                    </p:set>
                                  </p:childTnLst>
                                </p:cTn>
                              </p:par>
                            </p:childTnLst>
                          </p:cTn>
                        </p:par>
                        <p:par>
                          <p:cTn id="22" fill="hold">
                            <p:stCondLst>
                              <p:cond delay="1500"/>
                            </p:stCondLst>
                            <p:childTnLst>
                              <p:par>
                                <p:cTn id="23" presetID="2" presetClass="entr" presetSubtype="4" fill="hold" grpId="5" nodeType="afterEffect">
                                  <p:stCondLst>
                                    <p:cond delay="0"/>
                                  </p:stCondLst>
                                  <p:iterate>
                                    <p:tmAbs val="0"/>
                                  </p:iterate>
                                  <p:childTnLst>
                                    <p:set>
                                      <p:cBhvr>
                                        <p:cTn id="24" fill="hold"/>
                                        <p:tgtEl>
                                          <p:spTgt spid="300"/>
                                        </p:tgtEl>
                                        <p:attrNameLst>
                                          <p:attrName>style.visibility</p:attrName>
                                        </p:attrNameLst>
                                      </p:cBhvr>
                                      <p:to>
                                        <p:strVal val="visible"/>
                                      </p:to>
                                    </p:set>
                                    <p:anim calcmode="lin" valueType="num">
                                      <p:cBhvr>
                                        <p:cTn id="25" dur="1500" fill="hold"/>
                                        <p:tgtEl>
                                          <p:spTgt spid="300"/>
                                        </p:tgtEl>
                                        <p:attrNameLst>
                                          <p:attrName>ppt_x</p:attrName>
                                        </p:attrNameLst>
                                      </p:cBhvr>
                                      <p:tavLst>
                                        <p:tav tm="0">
                                          <p:val>
                                            <p:strVal val="#ppt_x"/>
                                          </p:val>
                                        </p:tav>
                                        <p:tav tm="100000">
                                          <p:val>
                                            <p:strVal val="#ppt_x"/>
                                          </p:val>
                                        </p:tav>
                                      </p:tavLst>
                                    </p:anim>
                                    <p:anim calcmode="lin" valueType="num">
                                      <p:cBhvr>
                                        <p:cTn id="26" dur="1500" fill="hold"/>
                                        <p:tgtEl>
                                          <p:spTgt spid="300"/>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fill="hold" grpId="6" nodeType="afterEffect">
                                  <p:stCondLst>
                                    <p:cond delay="0"/>
                                  </p:stCondLst>
                                  <p:iterate>
                                    <p:tmAbs val="0"/>
                                  </p:iterate>
                                  <p:childTnLst>
                                    <p:set>
                                      <p:cBhvr>
                                        <p:cTn id="29" fill="hold"/>
                                        <p:tgtEl>
                                          <p:spTgt spid="301"/>
                                        </p:tgtEl>
                                        <p:attrNameLst>
                                          <p:attrName>style.visibility</p:attrName>
                                        </p:attrNameLst>
                                      </p:cBhvr>
                                      <p:to>
                                        <p:strVal val="visible"/>
                                      </p:to>
                                    </p:set>
                                    <p:anim calcmode="lin" valueType="num">
                                      <p:cBhvr>
                                        <p:cTn id="30" dur="1500" fill="hold"/>
                                        <p:tgtEl>
                                          <p:spTgt spid="301"/>
                                        </p:tgtEl>
                                        <p:attrNameLst>
                                          <p:attrName>ppt_x</p:attrName>
                                        </p:attrNameLst>
                                      </p:cBhvr>
                                      <p:tavLst>
                                        <p:tav tm="0">
                                          <p:val>
                                            <p:strVal val="#ppt_x"/>
                                          </p:val>
                                        </p:tav>
                                        <p:tav tm="100000">
                                          <p:val>
                                            <p:strVal val="#ppt_x"/>
                                          </p:val>
                                        </p:tav>
                                      </p:tavLst>
                                    </p:anim>
                                    <p:anim calcmode="lin" valueType="num">
                                      <p:cBhvr>
                                        <p:cTn id="31" dur="1500" fill="hold"/>
                                        <p:tgtEl>
                                          <p:spTgt spid="30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7" nodeType="clickEffect">
                                  <p:stCondLst>
                                    <p:cond delay="0"/>
                                  </p:stCondLst>
                                  <p:iterate>
                                    <p:tmAbs val="0"/>
                                  </p:iterate>
                                  <p:childTnLst>
                                    <p:set>
                                      <p:cBhvr>
                                        <p:cTn id="35" fill="hold">
                                          <p:stCondLst>
                                            <p:cond delay="0"/>
                                          </p:stCondLst>
                                        </p:cTn>
                                        <p:tgtEl>
                                          <p:spTgt spid="30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8" fill="hold" grpId="8" nodeType="clickEffect">
                                  <p:stCondLst>
                                    <p:cond delay="0"/>
                                  </p:stCondLst>
                                  <p:iterate>
                                    <p:tmAbs val="0"/>
                                  </p:iterate>
                                  <p:childTnLst>
                                    <p:animEffect transition="out" filter="wipe(left)">
                                      <p:cBhvr>
                                        <p:cTn id="39" dur="1500" fill="hold"/>
                                        <p:tgtEl>
                                          <p:spTgt spid="300"/>
                                        </p:tgtEl>
                                      </p:cBhvr>
                                    </p:animEffect>
                                    <p:set>
                                      <p:cBhvr>
                                        <p:cTn id="40" fill="hold">
                                          <p:stCondLst>
                                            <p:cond delay="1499"/>
                                          </p:stCondLst>
                                        </p:cTn>
                                        <p:tgtEl>
                                          <p:spTgt spid="300"/>
                                        </p:tgtEl>
                                        <p:attrNameLst>
                                          <p:attrName>style.visibility</p:attrName>
                                        </p:attrNameLst>
                                      </p:cBhvr>
                                      <p:to>
                                        <p:strVal val="hidden"/>
                                      </p:to>
                                    </p:set>
                                  </p:childTnLst>
                                </p:cTn>
                              </p:par>
                            </p:childTnLst>
                          </p:cTn>
                        </p:par>
                        <p:par>
                          <p:cTn id="41" fill="hold">
                            <p:stCondLst>
                              <p:cond delay="1500"/>
                            </p:stCondLst>
                            <p:childTnLst>
                              <p:par>
                                <p:cTn id="42" presetID="2" presetClass="entr" presetSubtype="8" fill="hold" grpId="9" nodeType="afterEffect">
                                  <p:stCondLst>
                                    <p:cond delay="0"/>
                                  </p:stCondLst>
                                  <p:iterate>
                                    <p:tmAbs val="0"/>
                                  </p:iterate>
                                  <p:childTnLst>
                                    <p:set>
                                      <p:cBhvr>
                                        <p:cTn id="43" fill="hold"/>
                                        <p:tgtEl>
                                          <p:spTgt spid="304"/>
                                        </p:tgtEl>
                                        <p:attrNameLst>
                                          <p:attrName>style.visibility</p:attrName>
                                        </p:attrNameLst>
                                      </p:cBhvr>
                                      <p:to>
                                        <p:strVal val="visible"/>
                                      </p:to>
                                    </p:set>
                                    <p:anim calcmode="lin" valueType="num">
                                      <p:cBhvr>
                                        <p:cTn id="44" dur="1500" fill="hold"/>
                                        <p:tgtEl>
                                          <p:spTgt spid="304"/>
                                        </p:tgtEl>
                                        <p:attrNameLst>
                                          <p:attrName>ppt_x</p:attrName>
                                        </p:attrNameLst>
                                      </p:cBhvr>
                                      <p:tavLst>
                                        <p:tav tm="0">
                                          <p:val>
                                            <p:strVal val="0-#ppt_w/2"/>
                                          </p:val>
                                        </p:tav>
                                        <p:tav tm="100000">
                                          <p:val>
                                            <p:strVal val="#ppt_x"/>
                                          </p:val>
                                        </p:tav>
                                      </p:tavLst>
                                    </p:anim>
                                    <p:anim calcmode="lin" valueType="num">
                                      <p:cBhvr>
                                        <p:cTn id="45" dur="1500" fill="hold"/>
                                        <p:tgtEl>
                                          <p:spTgt spid="304"/>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2" presetClass="entr" presetSubtype="8" fill="hold" grpId="10" nodeType="afterEffect">
                                  <p:stCondLst>
                                    <p:cond delay="0"/>
                                  </p:stCondLst>
                                  <p:iterate>
                                    <p:tmAbs val="0"/>
                                  </p:iterate>
                                  <p:childTnLst>
                                    <p:set>
                                      <p:cBhvr>
                                        <p:cTn id="48" fill="hold"/>
                                        <p:tgtEl>
                                          <p:spTgt spid="305"/>
                                        </p:tgtEl>
                                        <p:attrNameLst>
                                          <p:attrName>style.visibility</p:attrName>
                                        </p:attrNameLst>
                                      </p:cBhvr>
                                      <p:to>
                                        <p:strVal val="visible"/>
                                      </p:to>
                                    </p:set>
                                    <p:anim calcmode="lin" valueType="num">
                                      <p:cBhvr>
                                        <p:cTn id="49" dur="1500" fill="hold"/>
                                        <p:tgtEl>
                                          <p:spTgt spid="305"/>
                                        </p:tgtEl>
                                        <p:attrNameLst>
                                          <p:attrName>ppt_x</p:attrName>
                                        </p:attrNameLst>
                                      </p:cBhvr>
                                      <p:tavLst>
                                        <p:tav tm="0">
                                          <p:val>
                                            <p:strVal val="0-#ppt_w/2"/>
                                          </p:val>
                                        </p:tav>
                                        <p:tav tm="100000">
                                          <p:val>
                                            <p:strVal val="#ppt_x"/>
                                          </p:val>
                                        </p:tav>
                                      </p:tavLst>
                                    </p:anim>
                                    <p:anim calcmode="lin" valueType="num">
                                      <p:cBhvr>
                                        <p:cTn id="50" dur="1500" fill="hold"/>
                                        <p:tgtEl>
                                          <p:spTgt spid="30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1" nodeType="clickEffect">
                                  <p:stCondLst>
                                    <p:cond delay="0"/>
                                  </p:stCondLst>
                                  <p:iterate>
                                    <p:tmAbs val="0"/>
                                  </p:iterate>
                                  <p:childTnLst>
                                    <p:animEffect transition="out" filter="wipe(down)">
                                      <p:cBhvr>
                                        <p:cTn id="54" dur="2500" fill="hold"/>
                                        <p:tgtEl>
                                          <p:spTgt spid="305"/>
                                        </p:tgtEl>
                                      </p:cBhvr>
                                    </p:animEffect>
                                    <p:set>
                                      <p:cBhvr>
                                        <p:cTn id="55" fill="hold">
                                          <p:stCondLst>
                                            <p:cond delay="2499"/>
                                          </p:stCondLst>
                                        </p:cTn>
                                        <p:tgtEl>
                                          <p:spTgt spid="30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9" presetClass="exit" fill="hold" grpId="12" nodeType="clickEffect">
                                  <p:stCondLst>
                                    <p:cond delay="0"/>
                                  </p:stCondLst>
                                  <p:iterate>
                                    <p:tmAbs val="0"/>
                                  </p:iterate>
                                  <p:childTnLst>
                                    <p:animEffect transition="out" filter="dissolve">
                                      <p:cBhvr>
                                        <p:cTn id="59" dur="750" fill="hold"/>
                                        <p:tgtEl>
                                          <p:spTgt spid="304"/>
                                        </p:tgtEl>
                                      </p:cBhvr>
                                    </p:animEffect>
                                    <p:set>
                                      <p:cBhvr>
                                        <p:cTn id="60" fill="hold">
                                          <p:stCondLst>
                                            <p:cond delay="749"/>
                                          </p:stCondLst>
                                        </p:cTn>
                                        <p:tgtEl>
                                          <p:spTgt spid="304"/>
                                        </p:tgtEl>
                                        <p:attrNameLst>
                                          <p:attrName>style.visibility</p:attrName>
                                        </p:attrNameLst>
                                      </p:cBhvr>
                                      <p:to>
                                        <p:strVal val="hidden"/>
                                      </p:to>
                                    </p:set>
                                  </p:childTnLst>
                                </p:cTn>
                              </p:par>
                            </p:childTnLst>
                          </p:cTn>
                        </p:par>
                        <p:par>
                          <p:cTn id="61" fill="hold">
                            <p:stCondLst>
                              <p:cond delay="750"/>
                            </p:stCondLst>
                            <p:childTnLst>
                              <p:par>
                                <p:cTn id="62" presetID="9" presetClass="entr" fill="hold" grpId="13" nodeType="afterEffect">
                                  <p:stCondLst>
                                    <p:cond delay="0"/>
                                  </p:stCondLst>
                                  <p:iterate>
                                    <p:tmAbs val="0"/>
                                  </p:iterate>
                                  <p:childTnLst>
                                    <p:set>
                                      <p:cBhvr>
                                        <p:cTn id="63" fill="hold"/>
                                        <p:tgtEl>
                                          <p:spTgt spid="299"/>
                                        </p:tgtEl>
                                        <p:attrNameLst>
                                          <p:attrName>style.visibility</p:attrName>
                                        </p:attrNameLst>
                                      </p:cBhvr>
                                      <p:to>
                                        <p:strVal val="visible"/>
                                      </p:to>
                                    </p:set>
                                    <p:animEffect transition="in" filter="dissolve">
                                      <p:cBhvr>
                                        <p:cTn id="64" dur="1500"/>
                                        <p:tgtEl>
                                          <p:spTgt spid="29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xit" fill="hold" grpId="14" nodeType="clickEffect">
                                  <p:stCondLst>
                                    <p:cond delay="0"/>
                                  </p:stCondLst>
                                  <p:iterate>
                                    <p:tmAbs val="0"/>
                                  </p:iterate>
                                  <p:childTnLst>
                                    <p:animEffect transition="out" filter="dissolve">
                                      <p:cBhvr>
                                        <p:cTn id="68" dur="1500" fill="hold"/>
                                        <p:tgtEl>
                                          <p:spTgt spid="299"/>
                                        </p:tgtEl>
                                      </p:cBhvr>
                                    </p:animEffect>
                                    <p:set>
                                      <p:cBhvr>
                                        <p:cTn id="69" fill="hold">
                                          <p:stCondLst>
                                            <p:cond delay="1499"/>
                                          </p:stCondLst>
                                        </p:cTn>
                                        <p:tgtEl>
                                          <p:spTgt spid="299"/>
                                        </p:tgtEl>
                                        <p:attrNameLst>
                                          <p:attrName>style.visibility</p:attrName>
                                        </p:attrNameLst>
                                      </p:cBhvr>
                                      <p:to>
                                        <p:strVal val="hidden"/>
                                      </p:to>
                                    </p:set>
                                  </p:childTnLst>
                                </p:cTn>
                              </p:par>
                            </p:childTnLst>
                          </p:cTn>
                        </p:par>
                        <p:par>
                          <p:cTn id="70" fill="hold">
                            <p:stCondLst>
                              <p:cond delay="1500"/>
                            </p:stCondLst>
                            <p:childTnLst>
                              <p:par>
                                <p:cTn id="71" presetID="9" presetClass="entr" fill="hold" grpId="15" nodeType="afterEffect">
                                  <p:stCondLst>
                                    <p:cond delay="0"/>
                                  </p:stCondLst>
                                  <p:iterate>
                                    <p:tmAbs val="0"/>
                                  </p:iterate>
                                  <p:childTnLst>
                                    <p:set>
                                      <p:cBhvr>
                                        <p:cTn id="72" fill="hold"/>
                                        <p:tgtEl>
                                          <p:spTgt spid="306"/>
                                        </p:tgtEl>
                                        <p:attrNameLst>
                                          <p:attrName>style.visibility</p:attrName>
                                        </p:attrNameLst>
                                      </p:cBhvr>
                                      <p:to>
                                        <p:strVal val="visible"/>
                                      </p:to>
                                    </p:set>
                                    <p:animEffect transition="in" filter="dissolve">
                                      <p:cBhvr>
                                        <p:cTn id="73" dur="10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13" animBg="1" advAuto="0"/>
      <p:bldP spid="299" grpId="14" animBg="1" advAuto="0"/>
      <p:bldP spid="300" grpId="5" animBg="1" advAuto="0"/>
      <p:bldP spid="300" grpId="8" animBg="1" advAuto="0"/>
      <p:bldP spid="301" grpId="6" animBg="1" advAuto="0"/>
      <p:bldP spid="301" grpId="7" animBg="1" advAuto="0"/>
      <p:bldP spid="302" grpId="1" animBg="1" advAuto="0"/>
      <p:bldP spid="303" grpId="3" animBg="1" advAuto="0"/>
      <p:bldP spid="303" grpId="4" animBg="1" advAuto="0"/>
      <p:bldP spid="304" grpId="9" animBg="1" advAuto="0"/>
      <p:bldP spid="304" grpId="12" animBg="1" advAuto="0"/>
      <p:bldP spid="305" grpId="10" animBg="1" advAuto="0"/>
      <p:bldP spid="305" grpId="11" animBg="1" advAuto="0"/>
      <p:bldP spid="306" grpId="1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xfrm>
            <a:off x="762000" y="3891557"/>
            <a:ext cx="22860000" cy="2966443"/>
          </a:xfrm>
          <a:prstGeom prst="rect">
            <a:avLst/>
          </a:prstGeom>
        </p:spPr>
        <p:txBody>
          <a:bodyPr/>
          <a:lstStyle/>
          <a:p>
            <a:pPr algn="ctr" defTabSz="652145">
              <a:defRPr sz="6320" i="1" cap="none">
                <a:solidFill>
                  <a:srgbClr val="FFF20A"/>
                </a:solidFill>
                <a:latin typeface="TeX Gyre Cursor"/>
                <a:ea typeface="TeX Gyre Cursor"/>
                <a:cs typeface="TeX Gyre Cursor"/>
                <a:sym typeface="TeX Gyre Cursor"/>
              </a:defRPr>
            </a:pPr>
            <a:r>
              <a:t>// Comments</a:t>
            </a:r>
          </a:p>
          <a:p>
            <a:pPr algn="ctr" defTabSz="652145">
              <a:defRPr sz="6320" cap="none">
                <a:solidFill>
                  <a:srgbClr val="44FF10"/>
                </a:solidFill>
                <a:latin typeface="TeX Gyre Cursor"/>
                <a:ea typeface="TeX Gyre Cursor"/>
                <a:cs typeface="TeX Gyre Cursor"/>
                <a:sym typeface="TeX Gyre Cursor"/>
              </a:defRPr>
            </a:pPr>
            <a:r>
              <a:t>code format</a:t>
            </a:r>
          </a:p>
        </p:txBody>
      </p:sp>
      <p:sp>
        <p:nvSpPr>
          <p:cNvPr id="311" name="Shape 311"/>
          <p:cNvSpPr/>
          <p:nvPr/>
        </p:nvSpPr>
        <p:spPr>
          <a:xfrm>
            <a:off x="762000" y="0"/>
            <a:ext cx="22860000" cy="38915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lgn="ctr">
              <a:lnSpc>
                <a:spcPct val="80000"/>
              </a:lnSpc>
              <a:spcBef>
                <a:spcPts val="0"/>
              </a:spcBef>
              <a:defRPr sz="15000" b="1" cap="all">
                <a:solidFill>
                  <a:srgbClr val="E4E4E4"/>
                </a:solidFill>
                <a:latin typeface="+mj-lt"/>
                <a:ea typeface="+mj-ea"/>
                <a:cs typeface="+mj-cs"/>
                <a:sym typeface="TeX Gyre Adventor"/>
              </a:defRPr>
            </a:lvl1pPr>
          </a:lstStyle>
          <a:p>
            <a:r>
              <a:t>Applications in Stata</a:t>
            </a:r>
          </a:p>
        </p:txBody>
      </p:sp>
      <p:sp>
        <p:nvSpPr>
          <p:cNvPr id="312" name="Shape 312"/>
          <p:cNvSpPr/>
          <p:nvPr/>
        </p:nvSpPr>
        <p:spPr>
          <a:xfrm>
            <a:off x="762000" y="6741159"/>
            <a:ext cx="22860000" cy="5862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brewscheme intro (Stata &gt;= 13 only)</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Stata graph/visualization process </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Participant identified challenges</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Inferential results</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IRT/Assessment data</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312">
                                            <p:bg/>
                                          </p:spTgt>
                                        </p:tgtEl>
                                        <p:attrNameLst>
                                          <p:attrName>style.visibility</p:attrName>
                                        </p:attrNameLst>
                                      </p:cBhvr>
                                      <p:to>
                                        <p:strVal val="visible"/>
                                      </p:to>
                                    </p:set>
                                    <p:anim calcmode="lin" valueType="num">
                                      <p:cBhvr>
                                        <p:cTn id="7" dur="1000" fill="hold"/>
                                        <p:tgtEl>
                                          <p:spTgt spid="312">
                                            <p:bg/>
                                          </p:spTgt>
                                        </p:tgtEl>
                                        <p:attrNameLst>
                                          <p:attrName>ppt_x</p:attrName>
                                        </p:attrNameLst>
                                      </p:cBhvr>
                                      <p:tavLst>
                                        <p:tav tm="0">
                                          <p:val>
                                            <p:strVal val="0-#ppt_w/2"/>
                                          </p:val>
                                        </p:tav>
                                        <p:tav tm="100000">
                                          <p:val>
                                            <p:strVal val="#ppt_x"/>
                                          </p:val>
                                        </p:tav>
                                      </p:tavLst>
                                    </p:anim>
                                    <p:anim calcmode="lin" valueType="num">
                                      <p:cBhvr>
                                        <p:cTn id="8" dur="1000" fill="hold"/>
                                        <p:tgtEl>
                                          <p:spTgt spid="312">
                                            <p:bg/>
                                          </p:spTgt>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iterate>
                                    <p:tmAbs val="0"/>
                                  </p:iterate>
                                  <p:childTnLst>
                                    <p:set>
                                      <p:cBhvr>
                                        <p:cTn id="10" fill="hold"/>
                                        <p:tgtEl>
                                          <p:spTgt spid="312">
                                            <p:txEl>
                                              <p:pRg st="0" end="0"/>
                                            </p:txEl>
                                          </p:spTgt>
                                        </p:tgtEl>
                                        <p:attrNameLst>
                                          <p:attrName>style.visibility</p:attrName>
                                        </p:attrNameLst>
                                      </p:cBhvr>
                                      <p:to>
                                        <p:strVal val="visible"/>
                                      </p:to>
                                    </p:set>
                                    <p:anim calcmode="lin" valueType="num">
                                      <p:cBhvr>
                                        <p:cTn id="11" dur="1000" fill="hold"/>
                                        <p:tgtEl>
                                          <p:spTgt spid="312">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3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1" nodeType="clickEffect">
                                  <p:stCondLst>
                                    <p:cond delay="0"/>
                                  </p:stCondLst>
                                  <p:iterate>
                                    <p:tmAbs val="0"/>
                                  </p:iterate>
                                  <p:childTnLst>
                                    <p:set>
                                      <p:cBhvr>
                                        <p:cTn id="16" fill="hold"/>
                                        <p:tgtEl>
                                          <p:spTgt spid="312">
                                            <p:txEl>
                                              <p:pRg st="1" end="1"/>
                                            </p:txEl>
                                          </p:spTgt>
                                        </p:tgtEl>
                                        <p:attrNameLst>
                                          <p:attrName>style.visibility</p:attrName>
                                        </p:attrNameLst>
                                      </p:cBhvr>
                                      <p:to>
                                        <p:strVal val="visible"/>
                                      </p:to>
                                    </p:set>
                                    <p:anim calcmode="lin" valueType="num">
                                      <p:cBhvr>
                                        <p:cTn id="17" dur="1000" fill="hold"/>
                                        <p:tgtEl>
                                          <p:spTgt spid="312">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3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1" nodeType="clickEffect">
                                  <p:stCondLst>
                                    <p:cond delay="0"/>
                                  </p:stCondLst>
                                  <p:iterate>
                                    <p:tmAbs val="0"/>
                                  </p:iterate>
                                  <p:childTnLst>
                                    <p:set>
                                      <p:cBhvr>
                                        <p:cTn id="22" fill="hold"/>
                                        <p:tgtEl>
                                          <p:spTgt spid="312">
                                            <p:txEl>
                                              <p:pRg st="2" end="2"/>
                                            </p:txEl>
                                          </p:spTgt>
                                        </p:tgtEl>
                                        <p:attrNameLst>
                                          <p:attrName>style.visibility</p:attrName>
                                        </p:attrNameLst>
                                      </p:cBhvr>
                                      <p:to>
                                        <p:strVal val="visible"/>
                                      </p:to>
                                    </p:set>
                                    <p:anim calcmode="lin" valueType="num">
                                      <p:cBhvr>
                                        <p:cTn id="23" dur="1000" fill="hold"/>
                                        <p:tgtEl>
                                          <p:spTgt spid="312">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3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1" nodeType="clickEffect">
                                  <p:stCondLst>
                                    <p:cond delay="0"/>
                                  </p:stCondLst>
                                  <p:iterate>
                                    <p:tmAbs val="0"/>
                                  </p:iterate>
                                  <p:childTnLst>
                                    <p:set>
                                      <p:cBhvr>
                                        <p:cTn id="28" fill="hold"/>
                                        <p:tgtEl>
                                          <p:spTgt spid="312">
                                            <p:txEl>
                                              <p:pRg st="3" end="3"/>
                                            </p:txEl>
                                          </p:spTgt>
                                        </p:tgtEl>
                                        <p:attrNameLst>
                                          <p:attrName>style.visibility</p:attrName>
                                        </p:attrNameLst>
                                      </p:cBhvr>
                                      <p:to>
                                        <p:strVal val="visible"/>
                                      </p:to>
                                    </p:set>
                                    <p:anim calcmode="lin" valueType="num">
                                      <p:cBhvr>
                                        <p:cTn id="29" dur="1000" fill="hold"/>
                                        <p:tgtEl>
                                          <p:spTgt spid="312">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3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1" nodeType="clickEffect">
                                  <p:stCondLst>
                                    <p:cond delay="0"/>
                                  </p:stCondLst>
                                  <p:iterate>
                                    <p:tmAbs val="0"/>
                                  </p:iterate>
                                  <p:childTnLst>
                                    <p:set>
                                      <p:cBhvr>
                                        <p:cTn id="34" fill="hold"/>
                                        <p:tgtEl>
                                          <p:spTgt spid="312">
                                            <p:txEl>
                                              <p:pRg st="4" end="4"/>
                                            </p:txEl>
                                          </p:spTgt>
                                        </p:tgtEl>
                                        <p:attrNameLst>
                                          <p:attrName>style.visibility</p:attrName>
                                        </p:attrNameLst>
                                      </p:cBhvr>
                                      <p:to>
                                        <p:strVal val="visible"/>
                                      </p:to>
                                    </p:set>
                                    <p:anim calcmode="lin" valueType="num">
                                      <p:cBhvr>
                                        <p:cTn id="35" dur="1000" fill="hold"/>
                                        <p:tgtEl>
                                          <p:spTgt spid="312">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31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1" build="p" bldLvl="5"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p:nvPr/>
        </p:nvSpPr>
        <p:spPr>
          <a:xfrm>
            <a:off x="762000" y="3683000"/>
            <a:ext cx="22860000" cy="635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429259">
              <a:lnSpc>
                <a:spcPct val="80000"/>
              </a:lnSpc>
              <a:spcBef>
                <a:spcPts val="0"/>
              </a:spcBef>
              <a:defRPr sz="15756" b="1" cap="all">
                <a:solidFill>
                  <a:srgbClr val="34A5FF"/>
                </a:solidFill>
                <a:latin typeface="+mj-lt"/>
                <a:ea typeface="+mj-ea"/>
                <a:cs typeface="+mj-cs"/>
                <a:sym typeface="TeX Gyre Adventor"/>
              </a:defRPr>
            </a:lvl1pPr>
          </a:lstStyle>
          <a:p>
            <a:r>
              <a:t>A Toolkit for Data Visualization in Stata</a:t>
            </a:r>
          </a:p>
        </p:txBody>
      </p:sp>
      <p:sp>
        <p:nvSpPr>
          <p:cNvPr id="317" name="Shape 317"/>
          <p:cNvSpPr/>
          <p:nvPr/>
        </p:nvSpPr>
        <p:spPr>
          <a:xfrm>
            <a:off x="762000" y="3683000"/>
            <a:ext cx="22860000" cy="635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437514">
              <a:lnSpc>
                <a:spcPct val="80000"/>
              </a:lnSpc>
              <a:spcBef>
                <a:spcPts val="0"/>
              </a:spcBef>
              <a:defRPr sz="16059" b="1" cap="all">
                <a:solidFill>
                  <a:srgbClr val="34A5FF"/>
                </a:solidFill>
                <a:latin typeface="+mj-lt"/>
                <a:ea typeface="+mj-ea"/>
                <a:cs typeface="+mj-cs"/>
                <a:sym typeface="TeX Gyre Adventor"/>
              </a:defRPr>
            </a:lvl1pPr>
          </a:lstStyle>
          <a:p>
            <a:r>
              <a:t>Utilities for working with color</a:t>
            </a:r>
          </a:p>
        </p:txBody>
      </p:sp>
      <p:sp>
        <p:nvSpPr>
          <p:cNvPr id="318" name="Shape 318"/>
          <p:cNvSpPr/>
          <p:nvPr/>
        </p:nvSpPr>
        <p:spPr>
          <a:xfrm>
            <a:off x="762000" y="4177562"/>
            <a:ext cx="22860000" cy="53608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404495">
              <a:lnSpc>
                <a:spcPct val="80000"/>
              </a:lnSpc>
              <a:spcBef>
                <a:spcPts val="0"/>
              </a:spcBef>
              <a:defRPr sz="14847" b="1" cap="all">
                <a:solidFill>
                  <a:srgbClr val="34A5FF"/>
                </a:solidFill>
                <a:latin typeface="+mj-lt"/>
                <a:ea typeface="+mj-ea"/>
                <a:cs typeface="+mj-cs"/>
                <a:sym typeface="TeX Gyre Adventor"/>
              </a:defRPr>
            </a:lvl1pPr>
          </a:lstStyle>
          <a:p>
            <a:r>
              <a:t>Create reusable graph schemes/themes</a:t>
            </a:r>
          </a:p>
        </p:txBody>
      </p:sp>
      <p:sp>
        <p:nvSpPr>
          <p:cNvPr id="319" name="Shape 319"/>
          <p:cNvSpPr/>
          <p:nvPr/>
        </p:nvSpPr>
        <p:spPr>
          <a:xfrm>
            <a:off x="762000" y="4177562"/>
            <a:ext cx="22860000" cy="53608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404495">
              <a:lnSpc>
                <a:spcPct val="80000"/>
              </a:lnSpc>
              <a:spcBef>
                <a:spcPts val="0"/>
              </a:spcBef>
              <a:defRPr sz="14847" b="1" cap="all">
                <a:solidFill>
                  <a:srgbClr val="34A5FF"/>
                </a:solidFill>
                <a:latin typeface="+mj-lt"/>
                <a:ea typeface="+mj-ea"/>
                <a:cs typeface="+mj-cs"/>
                <a:sym typeface="TeX Gyre Adventor"/>
              </a:defRPr>
            </a:lvl1pPr>
          </a:lstStyle>
          <a:p>
            <a:r>
              <a:t>Tools for checking accessibility issues</a:t>
            </a:r>
          </a:p>
        </p:txBody>
      </p:sp>
      <p:sp>
        <p:nvSpPr>
          <p:cNvPr id="320" name="Shape 320"/>
          <p:cNvSpPr/>
          <p:nvPr/>
        </p:nvSpPr>
        <p:spPr>
          <a:xfrm>
            <a:off x="762000" y="4457755"/>
            <a:ext cx="22860000" cy="48004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354965">
              <a:lnSpc>
                <a:spcPct val="80000"/>
              </a:lnSpc>
              <a:spcBef>
                <a:spcPts val="0"/>
              </a:spcBef>
              <a:defRPr sz="13029" b="1" cap="all">
                <a:solidFill>
                  <a:srgbClr val="34A5FF"/>
                </a:solidFill>
                <a:latin typeface="+mj-lt"/>
                <a:ea typeface="+mj-ea"/>
                <a:cs typeface="+mj-cs"/>
                <a:sym typeface="TeX Gyre Adventor"/>
              </a:defRPr>
            </a:lvl1pPr>
          </a:lstStyle>
          <a:p>
            <a:r>
              <a:t>Reduces code needed for dataviz aesthetics</a:t>
            </a:r>
          </a:p>
        </p:txBody>
      </p:sp>
      <p:sp>
        <p:nvSpPr>
          <p:cNvPr id="321" name="Shape 321"/>
          <p:cNvSpPr/>
          <p:nvPr/>
        </p:nvSpPr>
        <p:spPr>
          <a:xfrm>
            <a:off x="1543049" y="0"/>
            <a:ext cx="21297901" cy="303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sz="15000" b="1" cap="all">
                <a:solidFill>
                  <a:srgbClr val="FF7C00"/>
                </a:solidFill>
                <a:latin typeface="+mj-lt"/>
                <a:ea typeface="+mj-ea"/>
                <a:cs typeface="+mj-cs"/>
                <a:sym typeface="TeX Gyre Adventor"/>
              </a:defRPr>
            </a:lvl1pPr>
          </a:lstStyle>
          <a:p>
            <a:r>
              <a:t>What is brewscheme?</a:t>
            </a:r>
          </a:p>
        </p:txBody>
      </p:sp>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type="lt">
                                    <p:tmAbs val="0"/>
                                  </p:iterate>
                                  <p:childTnLst>
                                    <p:set>
                                      <p:cBhvr>
                                        <p:cTn id="6" fill="hold"/>
                                        <p:tgtEl>
                                          <p:spTgt spid="321"/>
                                        </p:tgtEl>
                                        <p:attrNameLst>
                                          <p:attrName>style.visibility</p:attrName>
                                        </p:attrNameLst>
                                      </p:cBhvr>
                                      <p:to>
                                        <p:strVal val="visible"/>
                                      </p:to>
                                    </p:set>
                                    <p:animEffect transition="in" filter="fade">
                                      <p:cBhvr>
                                        <p:cTn id="7" dur="2250"/>
                                        <p:tgtEl>
                                          <p:spTgt spid="321"/>
                                        </p:tgtEl>
                                      </p:cBhvr>
                                    </p:animEffect>
                                  </p:childTnLst>
                                </p:cTn>
                              </p:par>
                            </p:childTnLst>
                          </p:cTn>
                        </p:par>
                        <p:par>
                          <p:cTn id="8" fill="hold">
                            <p:stCondLst>
                              <p:cond delay="2250"/>
                            </p:stCondLst>
                            <p:childTnLst>
                              <p:par>
                                <p:cTn id="9" presetID="9" presetClass="entr" fill="hold" grpId="2" nodeType="afterEffect">
                                  <p:stCondLst>
                                    <p:cond delay="200"/>
                                  </p:stCondLst>
                                  <p:iterate>
                                    <p:tmAbs val="0"/>
                                  </p:iterate>
                                  <p:childTnLst>
                                    <p:set>
                                      <p:cBhvr>
                                        <p:cTn id="10" fill="hold"/>
                                        <p:tgtEl>
                                          <p:spTgt spid="316"/>
                                        </p:tgtEl>
                                        <p:attrNameLst>
                                          <p:attrName>style.visibility</p:attrName>
                                        </p:attrNameLst>
                                      </p:cBhvr>
                                      <p:to>
                                        <p:strVal val="visible"/>
                                      </p:to>
                                    </p:set>
                                    <p:animEffect transition="in" filter="dissolve">
                                      <p:cBhvr>
                                        <p:cTn id="11" dur="1250"/>
                                        <p:tgtEl>
                                          <p:spTgt spid="31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fill="hold" grpId="3" nodeType="clickEffect">
                                  <p:stCondLst>
                                    <p:cond delay="0"/>
                                  </p:stCondLst>
                                  <p:iterate>
                                    <p:tmAbs val="0"/>
                                  </p:iterate>
                                  <p:childTnLst>
                                    <p:animEffect transition="out" filter="dissolve">
                                      <p:cBhvr>
                                        <p:cTn id="15" dur="1250" fill="hold"/>
                                        <p:tgtEl>
                                          <p:spTgt spid="316"/>
                                        </p:tgtEl>
                                      </p:cBhvr>
                                    </p:animEffect>
                                    <p:set>
                                      <p:cBhvr>
                                        <p:cTn id="16" fill="hold">
                                          <p:stCondLst>
                                            <p:cond delay="1249"/>
                                          </p:stCondLst>
                                        </p:cTn>
                                        <p:tgtEl>
                                          <p:spTgt spid="316"/>
                                        </p:tgtEl>
                                        <p:attrNameLst>
                                          <p:attrName>style.visibility</p:attrName>
                                        </p:attrNameLst>
                                      </p:cBhvr>
                                      <p:to>
                                        <p:strVal val="hidden"/>
                                      </p:to>
                                    </p:set>
                                  </p:childTnLst>
                                </p:cTn>
                              </p:par>
                            </p:childTnLst>
                          </p:cTn>
                        </p:par>
                        <p:par>
                          <p:cTn id="17" fill="hold">
                            <p:stCondLst>
                              <p:cond delay="1250"/>
                            </p:stCondLst>
                            <p:childTnLst>
                              <p:par>
                                <p:cTn id="18" presetID="9" presetClass="entr" fill="hold" grpId="4" nodeType="afterEffect">
                                  <p:stCondLst>
                                    <p:cond delay="0"/>
                                  </p:stCondLst>
                                  <p:iterate>
                                    <p:tmAbs val="0"/>
                                  </p:iterate>
                                  <p:childTnLst>
                                    <p:set>
                                      <p:cBhvr>
                                        <p:cTn id="19" fill="hold"/>
                                        <p:tgtEl>
                                          <p:spTgt spid="317"/>
                                        </p:tgtEl>
                                        <p:attrNameLst>
                                          <p:attrName>style.visibility</p:attrName>
                                        </p:attrNameLst>
                                      </p:cBhvr>
                                      <p:to>
                                        <p:strVal val="visible"/>
                                      </p:to>
                                    </p:set>
                                    <p:animEffect transition="in" filter="dissolve">
                                      <p:cBhvr>
                                        <p:cTn id="20" dur="1250"/>
                                        <p:tgtEl>
                                          <p:spTgt spid="3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fill="hold" grpId="5" nodeType="clickEffect">
                                  <p:stCondLst>
                                    <p:cond delay="0"/>
                                  </p:stCondLst>
                                  <p:iterate>
                                    <p:tmAbs val="0"/>
                                  </p:iterate>
                                  <p:childTnLst>
                                    <p:animEffect transition="out" filter="dissolve">
                                      <p:cBhvr>
                                        <p:cTn id="24" dur="1250" fill="hold"/>
                                        <p:tgtEl>
                                          <p:spTgt spid="317"/>
                                        </p:tgtEl>
                                      </p:cBhvr>
                                    </p:animEffect>
                                    <p:set>
                                      <p:cBhvr>
                                        <p:cTn id="25" fill="hold">
                                          <p:stCondLst>
                                            <p:cond delay="1249"/>
                                          </p:stCondLst>
                                        </p:cTn>
                                        <p:tgtEl>
                                          <p:spTgt spid="317"/>
                                        </p:tgtEl>
                                        <p:attrNameLst>
                                          <p:attrName>style.visibility</p:attrName>
                                        </p:attrNameLst>
                                      </p:cBhvr>
                                      <p:to>
                                        <p:strVal val="hidden"/>
                                      </p:to>
                                    </p:set>
                                  </p:childTnLst>
                                </p:cTn>
                              </p:par>
                            </p:childTnLst>
                          </p:cTn>
                        </p:par>
                        <p:par>
                          <p:cTn id="26" fill="hold">
                            <p:stCondLst>
                              <p:cond delay="1250"/>
                            </p:stCondLst>
                            <p:childTnLst>
                              <p:par>
                                <p:cTn id="27" presetID="9" presetClass="entr" fill="hold" grpId="6" nodeType="afterEffect">
                                  <p:stCondLst>
                                    <p:cond delay="0"/>
                                  </p:stCondLst>
                                  <p:iterate>
                                    <p:tmAbs val="0"/>
                                  </p:iterate>
                                  <p:childTnLst>
                                    <p:set>
                                      <p:cBhvr>
                                        <p:cTn id="28" fill="hold"/>
                                        <p:tgtEl>
                                          <p:spTgt spid="318"/>
                                        </p:tgtEl>
                                        <p:attrNameLst>
                                          <p:attrName>style.visibility</p:attrName>
                                        </p:attrNameLst>
                                      </p:cBhvr>
                                      <p:to>
                                        <p:strVal val="visible"/>
                                      </p:to>
                                    </p:set>
                                    <p:animEffect transition="in" filter="dissolve">
                                      <p:cBhvr>
                                        <p:cTn id="29" dur="1250"/>
                                        <p:tgtEl>
                                          <p:spTgt spid="31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fill="hold" grpId="7" nodeType="clickEffect">
                                  <p:stCondLst>
                                    <p:cond delay="0"/>
                                  </p:stCondLst>
                                  <p:iterate>
                                    <p:tmAbs val="0"/>
                                  </p:iterate>
                                  <p:childTnLst>
                                    <p:animEffect transition="out" filter="dissolve">
                                      <p:cBhvr>
                                        <p:cTn id="33" dur="1250" fill="hold"/>
                                        <p:tgtEl>
                                          <p:spTgt spid="318"/>
                                        </p:tgtEl>
                                      </p:cBhvr>
                                    </p:animEffect>
                                    <p:set>
                                      <p:cBhvr>
                                        <p:cTn id="34" fill="hold">
                                          <p:stCondLst>
                                            <p:cond delay="1249"/>
                                          </p:stCondLst>
                                        </p:cTn>
                                        <p:tgtEl>
                                          <p:spTgt spid="318"/>
                                        </p:tgtEl>
                                        <p:attrNameLst>
                                          <p:attrName>style.visibility</p:attrName>
                                        </p:attrNameLst>
                                      </p:cBhvr>
                                      <p:to>
                                        <p:strVal val="hidden"/>
                                      </p:to>
                                    </p:set>
                                  </p:childTnLst>
                                </p:cTn>
                              </p:par>
                            </p:childTnLst>
                          </p:cTn>
                        </p:par>
                        <p:par>
                          <p:cTn id="35" fill="hold">
                            <p:stCondLst>
                              <p:cond delay="1250"/>
                            </p:stCondLst>
                            <p:childTnLst>
                              <p:par>
                                <p:cTn id="36" presetID="9" presetClass="entr" fill="hold" grpId="8" nodeType="afterEffect">
                                  <p:stCondLst>
                                    <p:cond delay="0"/>
                                  </p:stCondLst>
                                  <p:iterate>
                                    <p:tmAbs val="0"/>
                                  </p:iterate>
                                  <p:childTnLst>
                                    <p:set>
                                      <p:cBhvr>
                                        <p:cTn id="37" fill="hold"/>
                                        <p:tgtEl>
                                          <p:spTgt spid="319"/>
                                        </p:tgtEl>
                                        <p:attrNameLst>
                                          <p:attrName>style.visibility</p:attrName>
                                        </p:attrNameLst>
                                      </p:cBhvr>
                                      <p:to>
                                        <p:strVal val="visible"/>
                                      </p:to>
                                    </p:set>
                                    <p:animEffect transition="in" filter="dissolve">
                                      <p:cBhvr>
                                        <p:cTn id="38" dur="1250"/>
                                        <p:tgtEl>
                                          <p:spTgt spid="319"/>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xit" fill="hold" grpId="9" nodeType="clickEffect">
                                  <p:stCondLst>
                                    <p:cond delay="0"/>
                                  </p:stCondLst>
                                  <p:iterate>
                                    <p:tmAbs val="0"/>
                                  </p:iterate>
                                  <p:childTnLst>
                                    <p:animEffect transition="out" filter="dissolve">
                                      <p:cBhvr>
                                        <p:cTn id="42" dur="1250" fill="hold"/>
                                        <p:tgtEl>
                                          <p:spTgt spid="319"/>
                                        </p:tgtEl>
                                      </p:cBhvr>
                                    </p:animEffect>
                                    <p:set>
                                      <p:cBhvr>
                                        <p:cTn id="43" fill="hold">
                                          <p:stCondLst>
                                            <p:cond delay="1249"/>
                                          </p:stCondLst>
                                        </p:cTn>
                                        <p:tgtEl>
                                          <p:spTgt spid="319"/>
                                        </p:tgtEl>
                                        <p:attrNameLst>
                                          <p:attrName>style.visibility</p:attrName>
                                        </p:attrNameLst>
                                      </p:cBhvr>
                                      <p:to>
                                        <p:strVal val="hidden"/>
                                      </p:to>
                                    </p:set>
                                  </p:childTnLst>
                                </p:cTn>
                              </p:par>
                            </p:childTnLst>
                          </p:cTn>
                        </p:par>
                        <p:par>
                          <p:cTn id="44" fill="hold">
                            <p:stCondLst>
                              <p:cond delay="1250"/>
                            </p:stCondLst>
                            <p:childTnLst>
                              <p:par>
                                <p:cTn id="45" presetID="9" presetClass="entr" fill="hold" grpId="10" nodeType="afterEffect">
                                  <p:stCondLst>
                                    <p:cond delay="0"/>
                                  </p:stCondLst>
                                  <p:iterate>
                                    <p:tmAbs val="0"/>
                                  </p:iterate>
                                  <p:childTnLst>
                                    <p:set>
                                      <p:cBhvr>
                                        <p:cTn id="46" fill="hold"/>
                                        <p:tgtEl>
                                          <p:spTgt spid="320"/>
                                        </p:tgtEl>
                                        <p:attrNameLst>
                                          <p:attrName>style.visibility</p:attrName>
                                        </p:attrNameLst>
                                      </p:cBhvr>
                                      <p:to>
                                        <p:strVal val="visible"/>
                                      </p:to>
                                    </p:set>
                                    <p:animEffect transition="in" filter="dissolve">
                                      <p:cBhvr>
                                        <p:cTn id="47" dur="125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2" animBg="1" advAuto="0"/>
      <p:bldP spid="316" grpId="3" animBg="1" advAuto="0"/>
      <p:bldP spid="317" grpId="4" animBg="1" advAuto="0"/>
      <p:bldP spid="317" grpId="5" animBg="1" advAuto="0"/>
      <p:bldP spid="318" grpId="6" animBg="1" advAuto="0"/>
      <p:bldP spid="318" grpId="7" animBg="1" advAuto="0"/>
      <p:bldP spid="319" grpId="8" animBg="1" advAuto="0"/>
      <p:bldP spid="319" grpId="9" animBg="1" advAuto="0"/>
      <p:bldP spid="320" grpId="10" animBg="1" advAuto="0"/>
      <p:bldP spid="321"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p:cNvSpPr>
          <p:nvPr>
            <p:ph type="title"/>
          </p:nvPr>
        </p:nvSpPr>
        <p:spPr>
          <a:xfrm>
            <a:off x="762000" y="750093"/>
            <a:ext cx="22860000" cy="8571608"/>
          </a:xfrm>
          <a:prstGeom prst="rect">
            <a:avLst/>
          </a:prstGeom>
        </p:spPr>
        <p:txBody>
          <a:bodyPr/>
          <a:lstStyle/>
          <a:p>
            <a:pPr defTabSz="817244">
              <a:defRPr sz="5940" i="1" cap="none">
                <a:solidFill>
                  <a:srgbClr val="FFF20A"/>
                </a:solidFill>
                <a:latin typeface="TeX Gyre Cursor"/>
                <a:ea typeface="TeX Gyre Cursor"/>
                <a:cs typeface="TeX Gyre Cursor"/>
                <a:sym typeface="TeX Gyre Cursor"/>
              </a:defRPr>
            </a:pPr>
            <a:r>
              <a:t>// Learning about palette properties</a:t>
            </a:r>
          </a:p>
          <a:p>
            <a:pPr defTabSz="817244">
              <a:defRPr sz="5940" cap="none">
                <a:solidFill>
                  <a:srgbClr val="44FF10"/>
                </a:solidFill>
                <a:latin typeface="TeX Gyre Cursor"/>
                <a:ea typeface="TeX Gyre Cursor"/>
                <a:cs typeface="TeX Gyre Cursor"/>
                <a:sym typeface="TeX Gyre Cursor"/>
              </a:defRPr>
            </a:pPr>
            <a:r>
              <a:t>brewmeta "accent", colorid(5) colors(8)</a:t>
            </a:r>
          </a:p>
          <a:p>
            <a:pPr defTabSz="817244">
              <a:defRPr sz="5940" cap="none">
                <a:solidFill>
                  <a:srgbClr val="44FF10"/>
                </a:solidFill>
                <a:latin typeface="TeX Gyre Cursor"/>
                <a:ea typeface="TeX Gyre Cursor"/>
                <a:cs typeface="TeX Gyre Cursor"/>
                <a:sym typeface="TeX Gyre Cursor"/>
              </a:defRPr>
            </a:pPr>
            <a:r>
              <a:t>brewmeta "blues", colorid(8) colors(9)</a:t>
            </a:r>
          </a:p>
          <a:p>
            <a:pPr defTabSz="817244">
              <a:defRPr sz="5940" cap="none">
                <a:solidFill>
                  <a:srgbClr val="44FF10"/>
                </a:solidFill>
                <a:latin typeface="TeX Gyre Cursor"/>
                <a:ea typeface="TeX Gyre Cursor"/>
                <a:cs typeface="TeX Gyre Cursor"/>
                <a:sym typeface="TeX Gyre Cursor"/>
              </a:defRPr>
            </a:pPr>
            <a:r>
              <a:t>brewmeta "oranges", colorid(6) colors(8)</a:t>
            </a:r>
          </a:p>
          <a:p>
            <a:pPr defTabSz="817244">
              <a:defRPr sz="5940" cap="none">
                <a:solidFill>
                  <a:srgbClr val="44FF10"/>
                </a:solidFill>
                <a:latin typeface="TeX Gyre Cursor"/>
                <a:ea typeface="TeX Gyre Cursor"/>
                <a:cs typeface="TeX Gyre Cursor"/>
                <a:sym typeface="TeX Gyre Cursor"/>
              </a:defRPr>
            </a:pPr>
            <a:r>
              <a:t>brewmeta "category10", colorid(10) colors(10)</a:t>
            </a:r>
          </a:p>
          <a:p>
            <a:pPr defTabSz="817244">
              <a:defRPr sz="5940" cap="none">
                <a:solidFill>
                  <a:srgbClr val="44FF10"/>
                </a:solidFill>
                <a:latin typeface="TeX Gyre Cursor"/>
                <a:ea typeface="TeX Gyre Cursor"/>
                <a:cs typeface="TeX Gyre Cursor"/>
                <a:sym typeface="TeX Gyre Cursor"/>
              </a:defRPr>
            </a:pPr>
            <a:r>
              <a:t>brewmeta "set1", colorid(9) colors(9)</a:t>
            </a:r>
          </a:p>
          <a:p>
            <a:pPr defTabSz="817244">
              <a:defRPr sz="5940" i="1" cap="none">
                <a:solidFill>
                  <a:srgbClr val="FFF20A"/>
                </a:solidFill>
                <a:latin typeface="TeX Gyre Cursor"/>
                <a:ea typeface="TeX Gyre Cursor"/>
                <a:cs typeface="TeX Gyre Cursor"/>
                <a:sym typeface="TeX Gyre Cursor"/>
              </a:defRPr>
            </a:pPr>
            <a:endParaRPr/>
          </a:p>
          <a:p>
            <a:pPr defTabSz="817244">
              <a:defRPr sz="5940" i="1" cap="none">
                <a:solidFill>
                  <a:srgbClr val="FFF20A"/>
                </a:solidFill>
                <a:latin typeface="TeX Gyre Cursor"/>
                <a:ea typeface="TeX Gyre Cursor"/>
                <a:cs typeface="TeX Gyre Cursor"/>
                <a:sym typeface="TeX Gyre Cursor"/>
              </a:defRPr>
            </a:pPr>
            <a:r>
              <a:t>// Preview the different color palettes</a:t>
            </a:r>
          </a:p>
          <a:p>
            <a:pPr defTabSz="817244">
              <a:defRPr sz="5940" i="1" cap="none">
                <a:solidFill>
                  <a:srgbClr val="44FF10"/>
                </a:solidFill>
                <a:latin typeface="TeX Gyre Cursor"/>
                <a:ea typeface="TeX Gyre Cursor"/>
                <a:cs typeface="TeX Gyre Cursor"/>
                <a:sym typeface="TeX Gyre Cursor"/>
              </a:defRPr>
            </a:pPr>
            <a:r>
              <a:t>brewviewer accent, c(5) seq imp</a:t>
            </a:r>
          </a:p>
        </p:txBody>
      </p:sp>
      <p:sp>
        <p:nvSpPr>
          <p:cNvPr id="326" name="Shape 326"/>
          <p:cNvSpPr/>
          <p:nvPr/>
        </p:nvSpPr>
        <p:spPr>
          <a:xfrm>
            <a:off x="762000" y="8115200"/>
            <a:ext cx="2286000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z="6000" b="1" i="1">
                <a:solidFill>
                  <a:srgbClr val="44FF10"/>
                </a:solidFill>
                <a:latin typeface="TeX Gyre Cursor"/>
                <a:ea typeface="TeX Gyre Cursor"/>
                <a:cs typeface="TeX Gyre Cursor"/>
                <a:sym typeface="TeX Gyre Cursor"/>
              </a:defRPr>
            </a:lvl1pPr>
          </a:lstStyle>
          <a:p>
            <a:r>
              <a:t>brewviewer blues, c(8) seq imp</a:t>
            </a:r>
          </a:p>
        </p:txBody>
      </p:sp>
      <p:sp>
        <p:nvSpPr>
          <p:cNvPr id="327" name="Shape 327"/>
          <p:cNvSpPr/>
          <p:nvPr/>
        </p:nvSpPr>
        <p:spPr>
          <a:xfrm>
            <a:off x="762000" y="8953500"/>
            <a:ext cx="2286000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z="6000" b="1" i="1">
                <a:solidFill>
                  <a:srgbClr val="44FF10"/>
                </a:solidFill>
                <a:latin typeface="TeX Gyre Cursor"/>
                <a:ea typeface="TeX Gyre Cursor"/>
                <a:cs typeface="TeX Gyre Cursor"/>
                <a:sym typeface="TeX Gyre Cursor"/>
              </a:defRPr>
            </a:lvl1pPr>
          </a:lstStyle>
          <a:p>
            <a:r>
              <a:t>brewviewer oranges, c(6) seq imp</a:t>
            </a:r>
          </a:p>
        </p:txBody>
      </p:sp>
      <p:sp>
        <p:nvSpPr>
          <p:cNvPr id="328" name="Shape 328"/>
          <p:cNvSpPr/>
          <p:nvPr/>
        </p:nvSpPr>
        <p:spPr>
          <a:xfrm>
            <a:off x="762000" y="10008939"/>
            <a:ext cx="2286000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z="6000" b="1" i="1">
                <a:solidFill>
                  <a:srgbClr val="44FF10"/>
                </a:solidFill>
                <a:latin typeface="TeX Gyre Cursor"/>
                <a:ea typeface="TeX Gyre Cursor"/>
                <a:cs typeface="TeX Gyre Cursor"/>
                <a:sym typeface="TeX Gyre Cursor"/>
              </a:defRPr>
            </a:lvl1pPr>
          </a:lstStyle>
          <a:p>
            <a:r>
              <a:t>brewviewer category10, c(10) seq imp</a:t>
            </a:r>
          </a:p>
        </p:txBody>
      </p:sp>
      <p:sp>
        <p:nvSpPr>
          <p:cNvPr id="329" name="Shape 329"/>
          <p:cNvSpPr/>
          <p:nvPr/>
        </p:nvSpPr>
        <p:spPr>
          <a:xfrm>
            <a:off x="761997" y="11151939"/>
            <a:ext cx="22860003"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z="6000" b="1" i="1">
                <a:solidFill>
                  <a:srgbClr val="44FF10"/>
                </a:solidFill>
                <a:latin typeface="TeX Gyre Cursor"/>
                <a:ea typeface="TeX Gyre Cursor"/>
                <a:cs typeface="TeX Gyre Cursor"/>
                <a:sym typeface="TeX Gyre Cursor"/>
              </a:defRPr>
            </a:lvl1pPr>
          </a:lstStyle>
          <a:p>
            <a:r>
              <a:t>brewviewer set1, c(9) seq imp</a:t>
            </a:r>
          </a:p>
        </p:txBody>
      </p:sp>
      <p:pic>
        <p:nvPicPr>
          <p:cNvPr id="330" name="brewviewAccent.pdf"/>
          <p:cNvPicPr>
            <a:picLocks noChangeAspect="1"/>
          </p:cNvPicPr>
          <p:nvPr/>
        </p:nvPicPr>
        <p:blipFill>
          <a:blip r:embed="rId3">
            <a:extLst/>
          </a:blip>
          <a:stretch>
            <a:fillRect/>
          </a:stretch>
        </p:blipFill>
        <p:spPr>
          <a:xfrm>
            <a:off x="762000" y="-537883"/>
            <a:ext cx="22860000" cy="14791766"/>
          </a:xfrm>
          <a:prstGeom prst="rect">
            <a:avLst/>
          </a:prstGeom>
          <a:ln w="12700">
            <a:miter lim="400000"/>
          </a:ln>
        </p:spPr>
      </p:pic>
      <p:pic>
        <p:nvPicPr>
          <p:cNvPr id="331" name="brewviewBlues.pdf"/>
          <p:cNvPicPr>
            <a:picLocks noChangeAspect="1"/>
          </p:cNvPicPr>
          <p:nvPr/>
        </p:nvPicPr>
        <p:blipFill>
          <a:blip r:embed="rId4">
            <a:extLst/>
          </a:blip>
          <a:stretch>
            <a:fillRect/>
          </a:stretch>
        </p:blipFill>
        <p:spPr>
          <a:xfrm>
            <a:off x="762000" y="-537883"/>
            <a:ext cx="22860000" cy="14791766"/>
          </a:xfrm>
          <a:prstGeom prst="rect">
            <a:avLst/>
          </a:prstGeom>
          <a:ln w="12700">
            <a:miter lim="400000"/>
          </a:ln>
        </p:spPr>
      </p:pic>
      <p:pic>
        <p:nvPicPr>
          <p:cNvPr id="332" name="brewviewOranges.pdf"/>
          <p:cNvPicPr>
            <a:picLocks noChangeAspect="1"/>
          </p:cNvPicPr>
          <p:nvPr/>
        </p:nvPicPr>
        <p:blipFill>
          <a:blip r:embed="rId5">
            <a:extLst/>
          </a:blip>
          <a:stretch>
            <a:fillRect/>
          </a:stretch>
        </p:blipFill>
        <p:spPr>
          <a:xfrm>
            <a:off x="762000" y="-537883"/>
            <a:ext cx="22860000" cy="14791766"/>
          </a:xfrm>
          <a:prstGeom prst="rect">
            <a:avLst/>
          </a:prstGeom>
          <a:ln w="12700">
            <a:miter lim="400000"/>
          </a:ln>
        </p:spPr>
      </p:pic>
      <p:pic>
        <p:nvPicPr>
          <p:cNvPr id="333" name="brewviewCategory10.pdf"/>
          <p:cNvPicPr>
            <a:picLocks noChangeAspect="1"/>
          </p:cNvPicPr>
          <p:nvPr/>
        </p:nvPicPr>
        <p:blipFill>
          <a:blip r:embed="rId6">
            <a:extLst/>
          </a:blip>
          <a:stretch>
            <a:fillRect/>
          </a:stretch>
        </p:blipFill>
        <p:spPr>
          <a:xfrm>
            <a:off x="762000" y="-537883"/>
            <a:ext cx="22860000" cy="14791766"/>
          </a:xfrm>
          <a:prstGeom prst="rect">
            <a:avLst/>
          </a:prstGeom>
          <a:ln w="12700">
            <a:miter lim="400000"/>
          </a:ln>
        </p:spPr>
      </p:pic>
      <p:pic>
        <p:nvPicPr>
          <p:cNvPr id="334" name="brewviewSet1.pdf"/>
          <p:cNvPicPr>
            <a:picLocks noChangeAspect="1"/>
          </p:cNvPicPr>
          <p:nvPr/>
        </p:nvPicPr>
        <p:blipFill>
          <a:blip r:embed="rId7">
            <a:extLst/>
          </a:blip>
          <a:stretch>
            <a:fillRect/>
          </a:stretch>
        </p:blipFill>
        <p:spPr>
          <a:xfrm>
            <a:off x="762000" y="-537883"/>
            <a:ext cx="22860000" cy="1479176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lt">
                                    <p:tmAbs val="100"/>
                                  </p:iterate>
                                  <p:childTnLst>
                                    <p:set>
                                      <p:cBhvr>
                                        <p:cTn id="6" fill="hold"/>
                                        <p:tgtEl>
                                          <p:spTgt spid="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2" nodeType="clickEffect">
                                  <p:stCondLst>
                                    <p:cond delay="0"/>
                                  </p:stCondLst>
                                  <p:iterate>
                                    <p:tmAbs val="0"/>
                                  </p:iterate>
                                  <p:childTnLst>
                                    <p:set>
                                      <p:cBhvr>
                                        <p:cTn id="10" fill="hold"/>
                                        <p:tgtEl>
                                          <p:spTgt spid="330"/>
                                        </p:tgtEl>
                                        <p:attrNameLst>
                                          <p:attrName>style.visibility</p:attrName>
                                        </p:attrNameLst>
                                      </p:cBhvr>
                                      <p:to>
                                        <p:strVal val="visible"/>
                                      </p:to>
                                    </p:set>
                                    <p:anim calcmode="lin" valueType="num">
                                      <p:cBhvr>
                                        <p:cTn id="11" dur="1250" fill="hold"/>
                                        <p:tgtEl>
                                          <p:spTgt spid="330"/>
                                        </p:tgtEl>
                                        <p:attrNameLst>
                                          <p:attrName>ppt_w</p:attrName>
                                        </p:attrNameLst>
                                      </p:cBhvr>
                                      <p:tavLst>
                                        <p:tav tm="0">
                                          <p:val>
                                            <p:fltVal val="0"/>
                                          </p:val>
                                        </p:tav>
                                        <p:tav tm="100000">
                                          <p:val>
                                            <p:strVal val="#ppt_w"/>
                                          </p:val>
                                        </p:tav>
                                      </p:tavLst>
                                    </p:anim>
                                    <p:anim calcmode="lin" valueType="num">
                                      <p:cBhvr>
                                        <p:cTn id="12" dur="1250" fill="hold"/>
                                        <p:tgtEl>
                                          <p:spTgt spid="330"/>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xit" presetSubtype="32" fill="hold" grpId="3" nodeType="clickEffect">
                                  <p:stCondLst>
                                    <p:cond delay="0"/>
                                  </p:stCondLst>
                                  <p:iterate>
                                    <p:tmAbs val="0"/>
                                  </p:iterate>
                                  <p:childTnLst>
                                    <p:anim calcmode="lin" valueType="num">
                                      <p:cBhvr>
                                        <p:cTn id="16" dur="500" fill="hold"/>
                                        <p:tgtEl>
                                          <p:spTgt spid="330"/>
                                        </p:tgtEl>
                                        <p:attrNameLst>
                                          <p:attrName>ppt_w</p:attrName>
                                        </p:attrNameLst>
                                      </p:cBhvr>
                                      <p:tavLst>
                                        <p:tav tm="0">
                                          <p:val>
                                            <p:strVal val="ppt_w"/>
                                          </p:val>
                                        </p:tav>
                                        <p:tav tm="100000">
                                          <p:val>
                                            <p:fltVal val="0"/>
                                          </p:val>
                                        </p:tav>
                                      </p:tavLst>
                                    </p:anim>
                                    <p:anim calcmode="lin" valueType="num">
                                      <p:cBhvr>
                                        <p:cTn id="17" dur="500" fill="hold"/>
                                        <p:tgtEl>
                                          <p:spTgt spid="330"/>
                                        </p:tgtEl>
                                        <p:attrNameLst>
                                          <p:attrName>ppt_h</p:attrName>
                                        </p:attrNameLst>
                                      </p:cBhvr>
                                      <p:tavLst>
                                        <p:tav tm="0">
                                          <p:val>
                                            <p:strVal val="ppt_h"/>
                                          </p:val>
                                        </p:tav>
                                        <p:tav tm="100000">
                                          <p:val>
                                            <p:fltVal val="0"/>
                                          </p:val>
                                        </p:tav>
                                      </p:tavLst>
                                    </p:anim>
                                    <p:set>
                                      <p:cBhvr>
                                        <p:cTn id="18" fill="hold">
                                          <p:stCondLst>
                                            <p:cond delay="499"/>
                                          </p:stCondLst>
                                        </p:cTn>
                                        <p:tgtEl>
                                          <p:spTgt spid="330"/>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grpId="4" nodeType="afterEffect">
                                  <p:stCondLst>
                                    <p:cond delay="0"/>
                                  </p:stCondLst>
                                  <p:iterate type="lt">
                                    <p:tmAbs val="100"/>
                                  </p:iterate>
                                  <p:childTnLst>
                                    <p:set>
                                      <p:cBhvr>
                                        <p:cTn id="21" fill="hold"/>
                                        <p:tgtEl>
                                          <p:spTgt spid="3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5" nodeType="clickEffect">
                                  <p:stCondLst>
                                    <p:cond delay="0"/>
                                  </p:stCondLst>
                                  <p:iterate>
                                    <p:tmAbs val="0"/>
                                  </p:iterate>
                                  <p:childTnLst>
                                    <p:set>
                                      <p:cBhvr>
                                        <p:cTn id="25" fill="hold"/>
                                        <p:tgtEl>
                                          <p:spTgt spid="331"/>
                                        </p:tgtEl>
                                        <p:attrNameLst>
                                          <p:attrName>style.visibility</p:attrName>
                                        </p:attrNameLst>
                                      </p:cBhvr>
                                      <p:to>
                                        <p:strVal val="visible"/>
                                      </p:to>
                                    </p:set>
                                    <p:anim calcmode="lin" valueType="num">
                                      <p:cBhvr>
                                        <p:cTn id="26" dur="1250" fill="hold"/>
                                        <p:tgtEl>
                                          <p:spTgt spid="331"/>
                                        </p:tgtEl>
                                        <p:attrNameLst>
                                          <p:attrName>ppt_w</p:attrName>
                                        </p:attrNameLst>
                                      </p:cBhvr>
                                      <p:tavLst>
                                        <p:tav tm="0">
                                          <p:val>
                                            <p:fltVal val="0"/>
                                          </p:val>
                                        </p:tav>
                                        <p:tav tm="100000">
                                          <p:val>
                                            <p:strVal val="#ppt_w"/>
                                          </p:val>
                                        </p:tav>
                                      </p:tavLst>
                                    </p:anim>
                                    <p:anim calcmode="lin" valueType="num">
                                      <p:cBhvr>
                                        <p:cTn id="27" dur="1250" fill="hold"/>
                                        <p:tgtEl>
                                          <p:spTgt spid="331"/>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xit" presetSubtype="32" fill="hold" grpId="6" nodeType="clickEffect">
                                  <p:stCondLst>
                                    <p:cond delay="0"/>
                                  </p:stCondLst>
                                  <p:iterate>
                                    <p:tmAbs val="0"/>
                                  </p:iterate>
                                  <p:childTnLst>
                                    <p:anim calcmode="lin" valueType="num">
                                      <p:cBhvr>
                                        <p:cTn id="31" dur="500" fill="hold"/>
                                        <p:tgtEl>
                                          <p:spTgt spid="331"/>
                                        </p:tgtEl>
                                        <p:attrNameLst>
                                          <p:attrName>ppt_w</p:attrName>
                                        </p:attrNameLst>
                                      </p:cBhvr>
                                      <p:tavLst>
                                        <p:tav tm="0">
                                          <p:val>
                                            <p:strVal val="ppt_w"/>
                                          </p:val>
                                        </p:tav>
                                        <p:tav tm="100000">
                                          <p:val>
                                            <p:fltVal val="0"/>
                                          </p:val>
                                        </p:tav>
                                      </p:tavLst>
                                    </p:anim>
                                    <p:anim calcmode="lin" valueType="num">
                                      <p:cBhvr>
                                        <p:cTn id="32" dur="500" fill="hold"/>
                                        <p:tgtEl>
                                          <p:spTgt spid="331"/>
                                        </p:tgtEl>
                                        <p:attrNameLst>
                                          <p:attrName>ppt_h</p:attrName>
                                        </p:attrNameLst>
                                      </p:cBhvr>
                                      <p:tavLst>
                                        <p:tav tm="0">
                                          <p:val>
                                            <p:strVal val="ppt_h"/>
                                          </p:val>
                                        </p:tav>
                                        <p:tav tm="100000">
                                          <p:val>
                                            <p:fltVal val="0"/>
                                          </p:val>
                                        </p:tav>
                                      </p:tavLst>
                                    </p:anim>
                                    <p:set>
                                      <p:cBhvr>
                                        <p:cTn id="33" fill="hold">
                                          <p:stCondLst>
                                            <p:cond delay="499"/>
                                          </p:stCondLst>
                                        </p:cTn>
                                        <p:tgtEl>
                                          <p:spTgt spid="331"/>
                                        </p:tgtEl>
                                        <p:attrNameLst>
                                          <p:attrName>style.visibility</p:attrName>
                                        </p:attrNameLst>
                                      </p:cBhvr>
                                      <p:to>
                                        <p:strVal val="hidden"/>
                                      </p:to>
                                    </p:set>
                                  </p:childTnLst>
                                </p:cTn>
                              </p:par>
                            </p:childTnLst>
                          </p:cTn>
                        </p:par>
                        <p:par>
                          <p:cTn id="34" fill="hold">
                            <p:stCondLst>
                              <p:cond delay="500"/>
                            </p:stCondLst>
                            <p:childTnLst>
                              <p:par>
                                <p:cTn id="35" presetID="1" presetClass="entr" presetSubtype="0" fill="hold" grpId="7" nodeType="afterEffect">
                                  <p:stCondLst>
                                    <p:cond delay="0"/>
                                  </p:stCondLst>
                                  <p:iterate type="lt">
                                    <p:tmAbs val="100"/>
                                  </p:iterate>
                                  <p:childTnLst>
                                    <p:set>
                                      <p:cBhvr>
                                        <p:cTn id="36" fill="hold"/>
                                        <p:tgtEl>
                                          <p:spTgt spid="3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8" nodeType="clickEffect">
                                  <p:stCondLst>
                                    <p:cond delay="0"/>
                                  </p:stCondLst>
                                  <p:iterate>
                                    <p:tmAbs val="0"/>
                                  </p:iterate>
                                  <p:childTnLst>
                                    <p:set>
                                      <p:cBhvr>
                                        <p:cTn id="40" fill="hold"/>
                                        <p:tgtEl>
                                          <p:spTgt spid="332"/>
                                        </p:tgtEl>
                                        <p:attrNameLst>
                                          <p:attrName>style.visibility</p:attrName>
                                        </p:attrNameLst>
                                      </p:cBhvr>
                                      <p:to>
                                        <p:strVal val="visible"/>
                                      </p:to>
                                    </p:set>
                                    <p:anim calcmode="lin" valueType="num">
                                      <p:cBhvr>
                                        <p:cTn id="41" dur="1250" fill="hold"/>
                                        <p:tgtEl>
                                          <p:spTgt spid="332"/>
                                        </p:tgtEl>
                                        <p:attrNameLst>
                                          <p:attrName>ppt_w</p:attrName>
                                        </p:attrNameLst>
                                      </p:cBhvr>
                                      <p:tavLst>
                                        <p:tav tm="0">
                                          <p:val>
                                            <p:fltVal val="0"/>
                                          </p:val>
                                        </p:tav>
                                        <p:tav tm="100000">
                                          <p:val>
                                            <p:strVal val="#ppt_w"/>
                                          </p:val>
                                        </p:tav>
                                      </p:tavLst>
                                    </p:anim>
                                    <p:anim calcmode="lin" valueType="num">
                                      <p:cBhvr>
                                        <p:cTn id="42" dur="1250" fill="hold"/>
                                        <p:tgtEl>
                                          <p:spTgt spid="332"/>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xit" presetSubtype="32" fill="hold" grpId="9" nodeType="clickEffect">
                                  <p:stCondLst>
                                    <p:cond delay="0"/>
                                  </p:stCondLst>
                                  <p:iterate>
                                    <p:tmAbs val="0"/>
                                  </p:iterate>
                                  <p:childTnLst>
                                    <p:anim calcmode="lin" valueType="num">
                                      <p:cBhvr>
                                        <p:cTn id="46" dur="500" fill="hold"/>
                                        <p:tgtEl>
                                          <p:spTgt spid="332"/>
                                        </p:tgtEl>
                                        <p:attrNameLst>
                                          <p:attrName>ppt_w</p:attrName>
                                        </p:attrNameLst>
                                      </p:cBhvr>
                                      <p:tavLst>
                                        <p:tav tm="0">
                                          <p:val>
                                            <p:strVal val="ppt_w"/>
                                          </p:val>
                                        </p:tav>
                                        <p:tav tm="100000">
                                          <p:val>
                                            <p:fltVal val="0"/>
                                          </p:val>
                                        </p:tav>
                                      </p:tavLst>
                                    </p:anim>
                                    <p:anim calcmode="lin" valueType="num">
                                      <p:cBhvr>
                                        <p:cTn id="47" dur="500" fill="hold"/>
                                        <p:tgtEl>
                                          <p:spTgt spid="332"/>
                                        </p:tgtEl>
                                        <p:attrNameLst>
                                          <p:attrName>ppt_h</p:attrName>
                                        </p:attrNameLst>
                                      </p:cBhvr>
                                      <p:tavLst>
                                        <p:tav tm="0">
                                          <p:val>
                                            <p:strVal val="ppt_h"/>
                                          </p:val>
                                        </p:tav>
                                        <p:tav tm="100000">
                                          <p:val>
                                            <p:fltVal val="0"/>
                                          </p:val>
                                        </p:tav>
                                      </p:tavLst>
                                    </p:anim>
                                    <p:set>
                                      <p:cBhvr>
                                        <p:cTn id="48" fill="hold">
                                          <p:stCondLst>
                                            <p:cond delay="499"/>
                                          </p:stCondLst>
                                        </p:cTn>
                                        <p:tgtEl>
                                          <p:spTgt spid="332"/>
                                        </p:tgtEl>
                                        <p:attrNameLst>
                                          <p:attrName>style.visibility</p:attrName>
                                        </p:attrNameLst>
                                      </p:cBhvr>
                                      <p:to>
                                        <p:strVal val="hidden"/>
                                      </p:to>
                                    </p:set>
                                  </p:childTnLst>
                                </p:cTn>
                              </p:par>
                            </p:childTnLst>
                          </p:cTn>
                        </p:par>
                        <p:par>
                          <p:cTn id="49" fill="hold">
                            <p:stCondLst>
                              <p:cond delay="500"/>
                            </p:stCondLst>
                            <p:childTnLst>
                              <p:par>
                                <p:cTn id="50" presetID="1" presetClass="entr" presetSubtype="0" fill="hold" grpId="10" nodeType="afterEffect">
                                  <p:stCondLst>
                                    <p:cond delay="0"/>
                                  </p:stCondLst>
                                  <p:iterate type="lt">
                                    <p:tmAbs val="100"/>
                                  </p:iterate>
                                  <p:childTnLst>
                                    <p:set>
                                      <p:cBhvr>
                                        <p:cTn id="51" fill="hold"/>
                                        <p:tgtEl>
                                          <p:spTgt spid="3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grpId="11" nodeType="clickEffect">
                                  <p:stCondLst>
                                    <p:cond delay="0"/>
                                  </p:stCondLst>
                                  <p:iterate>
                                    <p:tmAbs val="0"/>
                                  </p:iterate>
                                  <p:childTnLst>
                                    <p:set>
                                      <p:cBhvr>
                                        <p:cTn id="55" fill="hold"/>
                                        <p:tgtEl>
                                          <p:spTgt spid="333"/>
                                        </p:tgtEl>
                                        <p:attrNameLst>
                                          <p:attrName>style.visibility</p:attrName>
                                        </p:attrNameLst>
                                      </p:cBhvr>
                                      <p:to>
                                        <p:strVal val="visible"/>
                                      </p:to>
                                    </p:set>
                                    <p:anim calcmode="lin" valueType="num">
                                      <p:cBhvr>
                                        <p:cTn id="56" dur="1250" fill="hold"/>
                                        <p:tgtEl>
                                          <p:spTgt spid="333"/>
                                        </p:tgtEl>
                                        <p:attrNameLst>
                                          <p:attrName>ppt_w</p:attrName>
                                        </p:attrNameLst>
                                      </p:cBhvr>
                                      <p:tavLst>
                                        <p:tav tm="0">
                                          <p:val>
                                            <p:fltVal val="0"/>
                                          </p:val>
                                        </p:tav>
                                        <p:tav tm="100000">
                                          <p:val>
                                            <p:strVal val="#ppt_w"/>
                                          </p:val>
                                        </p:tav>
                                      </p:tavLst>
                                    </p:anim>
                                    <p:anim calcmode="lin" valueType="num">
                                      <p:cBhvr>
                                        <p:cTn id="57" dur="1250" fill="hold"/>
                                        <p:tgtEl>
                                          <p:spTgt spid="333"/>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3" presetClass="exit" presetSubtype="32" fill="hold" grpId="12" nodeType="clickEffect">
                                  <p:stCondLst>
                                    <p:cond delay="0"/>
                                  </p:stCondLst>
                                  <p:iterate>
                                    <p:tmAbs val="0"/>
                                  </p:iterate>
                                  <p:childTnLst>
                                    <p:anim calcmode="lin" valueType="num">
                                      <p:cBhvr>
                                        <p:cTn id="61" dur="500" fill="hold"/>
                                        <p:tgtEl>
                                          <p:spTgt spid="333"/>
                                        </p:tgtEl>
                                        <p:attrNameLst>
                                          <p:attrName>ppt_w</p:attrName>
                                        </p:attrNameLst>
                                      </p:cBhvr>
                                      <p:tavLst>
                                        <p:tav tm="0">
                                          <p:val>
                                            <p:strVal val="ppt_w"/>
                                          </p:val>
                                        </p:tav>
                                        <p:tav tm="100000">
                                          <p:val>
                                            <p:fltVal val="0"/>
                                          </p:val>
                                        </p:tav>
                                      </p:tavLst>
                                    </p:anim>
                                    <p:anim calcmode="lin" valueType="num">
                                      <p:cBhvr>
                                        <p:cTn id="62" dur="500" fill="hold"/>
                                        <p:tgtEl>
                                          <p:spTgt spid="333"/>
                                        </p:tgtEl>
                                        <p:attrNameLst>
                                          <p:attrName>ppt_h</p:attrName>
                                        </p:attrNameLst>
                                      </p:cBhvr>
                                      <p:tavLst>
                                        <p:tav tm="0">
                                          <p:val>
                                            <p:strVal val="ppt_h"/>
                                          </p:val>
                                        </p:tav>
                                        <p:tav tm="100000">
                                          <p:val>
                                            <p:fltVal val="0"/>
                                          </p:val>
                                        </p:tav>
                                      </p:tavLst>
                                    </p:anim>
                                    <p:set>
                                      <p:cBhvr>
                                        <p:cTn id="63" fill="hold">
                                          <p:stCondLst>
                                            <p:cond delay="499"/>
                                          </p:stCondLst>
                                        </p:cTn>
                                        <p:tgtEl>
                                          <p:spTgt spid="333"/>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grpId="13" nodeType="afterEffect">
                                  <p:stCondLst>
                                    <p:cond delay="0"/>
                                  </p:stCondLst>
                                  <p:iterate type="lt">
                                    <p:tmAbs val="100"/>
                                  </p:iterate>
                                  <p:childTnLst>
                                    <p:set>
                                      <p:cBhvr>
                                        <p:cTn id="66" fill="hold"/>
                                        <p:tgtEl>
                                          <p:spTgt spid="3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grpId="14" nodeType="clickEffect">
                                  <p:stCondLst>
                                    <p:cond delay="0"/>
                                  </p:stCondLst>
                                  <p:iterate>
                                    <p:tmAbs val="0"/>
                                  </p:iterate>
                                  <p:childTnLst>
                                    <p:set>
                                      <p:cBhvr>
                                        <p:cTn id="70" fill="hold"/>
                                        <p:tgtEl>
                                          <p:spTgt spid="334"/>
                                        </p:tgtEl>
                                        <p:attrNameLst>
                                          <p:attrName>style.visibility</p:attrName>
                                        </p:attrNameLst>
                                      </p:cBhvr>
                                      <p:to>
                                        <p:strVal val="visible"/>
                                      </p:to>
                                    </p:set>
                                    <p:anim calcmode="lin" valueType="num">
                                      <p:cBhvr>
                                        <p:cTn id="71" dur="1250" fill="hold"/>
                                        <p:tgtEl>
                                          <p:spTgt spid="334"/>
                                        </p:tgtEl>
                                        <p:attrNameLst>
                                          <p:attrName>ppt_w</p:attrName>
                                        </p:attrNameLst>
                                      </p:cBhvr>
                                      <p:tavLst>
                                        <p:tav tm="0">
                                          <p:val>
                                            <p:fltVal val="0"/>
                                          </p:val>
                                        </p:tav>
                                        <p:tav tm="100000">
                                          <p:val>
                                            <p:strVal val="#ppt_w"/>
                                          </p:val>
                                        </p:tav>
                                      </p:tavLst>
                                    </p:anim>
                                    <p:anim calcmode="lin" valueType="num">
                                      <p:cBhvr>
                                        <p:cTn id="72" dur="1250" fill="hold"/>
                                        <p:tgtEl>
                                          <p:spTgt spid="3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1" animBg="1" advAuto="0"/>
      <p:bldP spid="326" grpId="4" animBg="1" advAuto="0"/>
      <p:bldP spid="327" grpId="7" animBg="1" advAuto="0"/>
      <p:bldP spid="328" grpId="10" animBg="1" advAuto="0"/>
      <p:bldP spid="329" grpId="13" animBg="1" advAuto="0"/>
      <p:bldP spid="330" grpId="2" animBg="1" advAuto="0"/>
      <p:bldP spid="330" grpId="3" animBg="1" advAuto="0"/>
      <p:bldP spid="331" grpId="5" animBg="1" advAuto="0"/>
      <p:bldP spid="331" grpId="6" animBg="1" advAuto="0"/>
      <p:bldP spid="332" grpId="8" animBg="1" advAuto="0"/>
      <p:bldP spid="332" grpId="9" animBg="1" advAuto="0"/>
      <p:bldP spid="333" grpId="11" animBg="1" advAuto="0"/>
      <p:bldP spid="333" grpId="12" animBg="1" advAuto="0"/>
      <p:bldP spid="334" grpId="14"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title"/>
          </p:nvPr>
        </p:nvSpPr>
        <p:spPr>
          <a:xfrm>
            <a:off x="762000" y="750093"/>
            <a:ext cx="22860001" cy="951013"/>
          </a:xfrm>
          <a:prstGeom prst="rect">
            <a:avLst/>
          </a:prstGeom>
        </p:spPr>
        <p:txBody>
          <a:bodyPr/>
          <a:lstStyle>
            <a:lvl1pPr defTabSz="808990">
              <a:defRPr sz="4900" i="1" cap="none">
                <a:solidFill>
                  <a:srgbClr val="FFF20A"/>
                </a:solidFill>
                <a:latin typeface="TeX Gyre Cursor"/>
                <a:ea typeface="TeX Gyre Cursor"/>
                <a:cs typeface="TeX Gyre Cursor"/>
                <a:sym typeface="TeX Gyre Cursor"/>
              </a:defRPr>
            </a:lvl1pPr>
          </a:lstStyle>
          <a:p>
            <a:r>
              <a:t>/* Creating simple Stata graph schemes */</a:t>
            </a:r>
          </a:p>
        </p:txBody>
      </p:sp>
      <p:sp>
        <p:nvSpPr>
          <p:cNvPr id="339" name="Shape 339"/>
          <p:cNvSpPr/>
          <p:nvPr/>
        </p:nvSpPr>
        <p:spPr>
          <a:xfrm>
            <a:off x="514350" y="2549435"/>
            <a:ext cx="23355301" cy="3037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Create a scheme using the D3js Category 10 palette for </a:t>
            </a:r>
          </a:p>
          <a:p>
            <a:pPr>
              <a:lnSpc>
                <a:spcPct val="80000"/>
              </a:lnSpc>
              <a:spcBef>
                <a:spcPts val="0"/>
              </a:spcBef>
              <a:defRPr sz="5000" b="1" i="1">
                <a:solidFill>
                  <a:srgbClr val="FFF20A"/>
                </a:solidFill>
                <a:latin typeface="TeX Gyre Cursor"/>
                <a:ea typeface="TeX Gyre Cursor"/>
                <a:cs typeface="TeX Gyre Cursor"/>
                <a:sym typeface="TeX Gyre Cursor"/>
              </a:defRPr>
            </a:pPr>
            <a:r>
              <a:t>// all graph types with modified color intensities</a:t>
            </a:r>
          </a:p>
          <a:p>
            <a:pPr>
              <a:lnSpc>
                <a:spcPct val="80000"/>
              </a:lnSpc>
              <a:spcBef>
                <a:spcPts val="0"/>
              </a:spcBef>
              <a:defRPr sz="5000" b="1">
                <a:solidFill>
                  <a:srgbClr val="44FF10"/>
                </a:solidFill>
                <a:latin typeface="TeX Gyre Cursor"/>
                <a:ea typeface="TeX Gyre Cursor"/>
                <a:cs typeface="TeX Gyre Cursor"/>
                <a:sym typeface="TeX Gyre Cursor"/>
              </a:defRPr>
            </a:pPr>
            <a:r>
              <a:t>brewscheme, scheme(sdp2016a) allsty(category10)         /// </a:t>
            </a:r>
          </a:p>
          <a:p>
            <a:pPr>
              <a:lnSpc>
                <a:spcPct val="80000"/>
              </a:lnSpc>
              <a:spcBef>
                <a:spcPts val="0"/>
              </a:spcBef>
              <a:defRPr sz="5000" b="1">
                <a:solidFill>
                  <a:srgbClr val="44FF10"/>
                </a:solidFill>
                <a:latin typeface="TeX Gyre Cursor"/>
                <a:ea typeface="TeX Gyre Cursor"/>
                <a:cs typeface="TeX Gyre Cursor"/>
                <a:sym typeface="TeX Gyre Cursor"/>
              </a:defRPr>
            </a:pPr>
            <a:r>
              <a:t>allc(10) allsat(60)</a:t>
            </a:r>
          </a:p>
        </p:txBody>
      </p:sp>
      <p:sp>
        <p:nvSpPr>
          <p:cNvPr id="340" name="Shape 340"/>
          <p:cNvSpPr/>
          <p:nvPr/>
        </p:nvSpPr>
        <p:spPr>
          <a:xfrm>
            <a:off x="514350" y="6278156"/>
            <a:ext cx="23107651" cy="441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Create a scheme with different color palettes for bar,    // line, and pie graphs (and set a default for other types)</a:t>
            </a:r>
          </a:p>
          <a:p>
            <a:pPr>
              <a:lnSpc>
                <a:spcPct val="80000"/>
              </a:lnSpc>
              <a:spcBef>
                <a:spcPts val="0"/>
              </a:spcBef>
              <a:defRPr sz="5000" b="1">
                <a:solidFill>
                  <a:srgbClr val="44FF10"/>
                </a:solidFill>
                <a:latin typeface="TeX Gyre Cursor"/>
                <a:ea typeface="TeX Gyre Cursor"/>
                <a:cs typeface="TeX Gyre Cursor"/>
                <a:sym typeface="TeX Gyre Cursor"/>
              </a:defRPr>
            </a:pPr>
            <a:r>
              <a:t>brewscheme, scheme(sdp2016b) piesty(accent) piec(5)     ///</a:t>
            </a:r>
          </a:p>
          <a:p>
            <a:pPr>
              <a:lnSpc>
                <a:spcPct val="80000"/>
              </a:lnSpc>
              <a:spcBef>
                <a:spcPts val="0"/>
              </a:spcBef>
              <a:defRPr sz="5000" b="1">
                <a:solidFill>
                  <a:srgbClr val="44FF10"/>
                </a:solidFill>
                <a:latin typeface="TeX Gyre Cursor"/>
                <a:ea typeface="TeX Gyre Cursor"/>
                <a:cs typeface="TeX Gyre Cursor"/>
                <a:sym typeface="TeX Gyre Cursor"/>
              </a:defRPr>
            </a:pPr>
            <a:r>
              <a:t>barsty(blues) barc(8) linesty(category10) linec(10)     ///</a:t>
            </a:r>
          </a:p>
          <a:p>
            <a:pPr>
              <a:lnSpc>
                <a:spcPct val="80000"/>
              </a:lnSpc>
              <a:spcBef>
                <a:spcPts val="0"/>
              </a:spcBef>
              <a:defRPr sz="5000" b="1">
                <a:solidFill>
                  <a:srgbClr val="44FF10"/>
                </a:solidFill>
                <a:latin typeface="TeX Gyre Cursor"/>
                <a:ea typeface="TeX Gyre Cursor"/>
                <a:cs typeface="TeX Gyre Cursor"/>
                <a:sym typeface="TeX Gyre Cursor"/>
              </a:defRPr>
            </a:pPr>
            <a:r>
              <a:t>somesty(oranges) somec(6) scatsty(set1) scatc(9)        /// symbols(circle diamond plus square triangle)</a:t>
            </a:r>
          </a:p>
        </p:txBody>
      </p:sp>
      <p:sp>
        <p:nvSpPr>
          <p:cNvPr id="341" name="Shape 341"/>
          <p:cNvSpPr/>
          <p:nvPr/>
        </p:nvSpPr>
        <p:spPr>
          <a:xfrm>
            <a:off x="762000" y="740965"/>
            <a:ext cx="22860001" cy="9692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a:lnSpc>
                <a:spcPct val="80000"/>
              </a:lnSpc>
              <a:spcBef>
                <a:spcPts val="0"/>
              </a:spcBef>
              <a:defRPr sz="5000" b="1" i="1">
                <a:solidFill>
                  <a:srgbClr val="FFF20A"/>
                </a:solidFill>
                <a:latin typeface="TeX Gyre Cursor"/>
                <a:ea typeface="TeX Gyre Cursor"/>
                <a:cs typeface="TeX Gyre Cursor"/>
                <a:sym typeface="TeX Gyre Cursor"/>
              </a:defRPr>
            </a:lvl1pPr>
          </a:lstStyle>
          <a:p>
            <a:r>
              <a:t>/* When the default theme is not enough */</a:t>
            </a:r>
          </a:p>
        </p:txBody>
      </p:sp>
      <p:sp>
        <p:nvSpPr>
          <p:cNvPr id="342" name="Shape 342"/>
          <p:cNvSpPr/>
          <p:nvPr/>
        </p:nvSpPr>
        <p:spPr>
          <a:xfrm>
            <a:off x="514350" y="2549436"/>
            <a:ext cx="23355301" cy="37287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Create a customized theme file:</a:t>
            </a:r>
          </a:p>
          <a:p>
            <a:pPr>
              <a:lnSpc>
                <a:spcPct val="80000"/>
              </a:lnSpc>
              <a:spcBef>
                <a:spcPts val="0"/>
              </a:spcBef>
              <a:defRPr sz="5000" b="1">
                <a:solidFill>
                  <a:srgbClr val="44FF10"/>
                </a:solidFill>
                <a:latin typeface="TeX Gyre Cursor"/>
                <a:ea typeface="TeX Gyre Cursor"/>
                <a:cs typeface="TeX Gyre Cursor"/>
                <a:sym typeface="TeX Gyre Cursor"/>
              </a:defRPr>
            </a:pPr>
            <a:r>
              <a:t>brewtheme sdp2016theme, clockdir("legend_position 3")   /// numsty("legend_cols 1" "legend_rows 0" "zyx2rows 0"     /// "zyx2cols 1") barlabelsty("bar none")                   ///graphsi("x 5.5" "y 4")</a:t>
            </a:r>
          </a:p>
        </p:txBody>
      </p:sp>
      <p:sp>
        <p:nvSpPr>
          <p:cNvPr id="343" name="Shape 343"/>
          <p:cNvSpPr/>
          <p:nvPr/>
        </p:nvSpPr>
        <p:spPr>
          <a:xfrm>
            <a:off x="514350" y="6278155"/>
            <a:ext cx="23107649" cy="23469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Then you can use the theme file when creating new schemes</a:t>
            </a:r>
          </a:p>
          <a:p>
            <a:pPr>
              <a:lnSpc>
                <a:spcPct val="80000"/>
              </a:lnSpc>
              <a:spcBef>
                <a:spcPts val="0"/>
              </a:spcBef>
              <a:defRPr sz="5000" b="1">
                <a:solidFill>
                  <a:srgbClr val="44FF10"/>
                </a:solidFill>
                <a:latin typeface="TeX Gyre Cursor"/>
                <a:ea typeface="TeX Gyre Cursor"/>
                <a:cs typeface="TeX Gyre Cursor"/>
                <a:sym typeface="TeX Gyre Cursor"/>
              </a:defRPr>
            </a:pPr>
            <a:r>
              <a:t>brewscheme, scheme(sdp2016a2) allsty(category10)         /// </a:t>
            </a:r>
          </a:p>
          <a:p>
            <a:pPr>
              <a:lnSpc>
                <a:spcPct val="80000"/>
              </a:lnSpc>
              <a:spcBef>
                <a:spcPts val="0"/>
              </a:spcBef>
              <a:defRPr sz="5000" b="1">
                <a:solidFill>
                  <a:srgbClr val="44FF10"/>
                </a:solidFill>
                <a:latin typeface="TeX Gyre Cursor"/>
                <a:ea typeface="TeX Gyre Cursor"/>
                <a:cs typeface="TeX Gyre Cursor"/>
                <a:sym typeface="TeX Gyre Cursor"/>
              </a:defRPr>
            </a:pPr>
            <a:r>
              <a:t>allc(10) allsat(60) themef(sdp2016theme)</a:t>
            </a:r>
          </a:p>
        </p:txBody>
      </p:sp>
      <p:sp>
        <p:nvSpPr>
          <p:cNvPr id="344" name="Shape 344"/>
          <p:cNvSpPr/>
          <p:nvPr/>
        </p:nvSpPr>
        <p:spPr>
          <a:xfrm>
            <a:off x="514350" y="8851899"/>
            <a:ext cx="23355301" cy="30378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5000" b="1">
                <a:solidFill>
                  <a:srgbClr val="44FF10"/>
                </a:solidFill>
                <a:latin typeface="TeX Gyre Cursor"/>
                <a:ea typeface="TeX Gyre Cursor"/>
                <a:cs typeface="TeX Gyre Cursor"/>
                <a:sym typeface="TeX Gyre Cursor"/>
              </a:defRPr>
            </a:pPr>
            <a:r>
              <a:t>brewscheme, scheme(sdp2016b2) piesty(spectral) piec(5)   ///</a:t>
            </a:r>
          </a:p>
          <a:p>
            <a:pPr>
              <a:lnSpc>
                <a:spcPct val="80000"/>
              </a:lnSpc>
              <a:spcBef>
                <a:spcPts val="0"/>
              </a:spcBef>
              <a:defRPr sz="5000" b="1">
                <a:solidFill>
                  <a:srgbClr val="44FF10"/>
                </a:solidFill>
                <a:latin typeface="TeX Gyre Cursor"/>
                <a:ea typeface="TeX Gyre Cursor"/>
                <a:cs typeface="TeX Gyre Cursor"/>
                <a:sym typeface="TeX Gyre Cursor"/>
              </a:defRPr>
            </a:pPr>
            <a:r>
              <a:t>barsty(blues) barc(8) linesty(category10) linec(10)     ///</a:t>
            </a:r>
          </a:p>
          <a:p>
            <a:pPr>
              <a:lnSpc>
                <a:spcPct val="80000"/>
              </a:lnSpc>
              <a:spcBef>
                <a:spcPts val="0"/>
              </a:spcBef>
              <a:defRPr sz="5000" b="1">
                <a:solidFill>
                  <a:srgbClr val="44FF10"/>
                </a:solidFill>
                <a:latin typeface="TeX Gyre Cursor"/>
                <a:ea typeface="TeX Gyre Cursor"/>
                <a:cs typeface="TeX Gyre Cursor"/>
                <a:sym typeface="TeX Gyre Cursor"/>
              </a:defRPr>
            </a:pPr>
            <a:r>
              <a:t>somesty(oranges) somec(6) symbols(circle diamond plus   ///</a:t>
            </a:r>
          </a:p>
          <a:p>
            <a:pPr>
              <a:lnSpc>
                <a:spcPct val="80000"/>
              </a:lnSpc>
              <a:spcBef>
                <a:spcPts val="0"/>
              </a:spcBef>
              <a:defRPr sz="5000" b="1">
                <a:solidFill>
                  <a:srgbClr val="44FF10"/>
                </a:solidFill>
                <a:latin typeface="TeX Gyre Cursor"/>
                <a:ea typeface="TeX Gyre Cursor"/>
                <a:cs typeface="TeX Gyre Cursor"/>
                <a:sym typeface="TeX Gyre Cursor"/>
              </a:defRPr>
            </a:pPr>
            <a:r>
              <a:t>square triangle) themef(sdp2016theme)</a:t>
            </a:r>
          </a:p>
        </p:txBody>
      </p:sp>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lt">
                                    <p:tmAbs val="100"/>
                                  </p:iterate>
                                  <p:childTnLst>
                                    <p:set>
                                      <p:cBhvr>
                                        <p:cTn id="6" fill="hold"/>
                                        <p:tgtEl>
                                          <p:spTgt spid="3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750"/>
                                  </p:stCondLst>
                                  <p:iterate type="lt">
                                    <p:tmAbs val="100"/>
                                  </p:iterate>
                                  <p:childTnLst>
                                    <p:set>
                                      <p:cBhvr>
                                        <p:cTn id="9" fill="hold"/>
                                        <p:tgtEl>
                                          <p:spTgt spid="34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xit" fill="hold" grpId="3" nodeType="clickEffect">
                                  <p:stCondLst>
                                    <p:cond delay="0"/>
                                  </p:stCondLst>
                                  <p:iterate>
                                    <p:tmAbs val="0"/>
                                  </p:iterate>
                                  <p:childTnLst>
                                    <p:animEffect transition="out" filter="dissolve">
                                      <p:cBhvr>
                                        <p:cTn id="13" dur="2000" fill="hold"/>
                                        <p:tgtEl>
                                          <p:spTgt spid="338"/>
                                        </p:tgtEl>
                                      </p:cBhvr>
                                    </p:animEffect>
                                    <p:set>
                                      <p:cBhvr>
                                        <p:cTn id="14" fill="hold">
                                          <p:stCondLst>
                                            <p:cond delay="1999"/>
                                          </p:stCondLst>
                                        </p:cTn>
                                        <p:tgtEl>
                                          <p:spTgt spid="338"/>
                                        </p:tgtEl>
                                        <p:attrNameLst>
                                          <p:attrName>style.visibility</p:attrName>
                                        </p:attrNameLst>
                                      </p:cBhvr>
                                      <p:to>
                                        <p:strVal val="hidden"/>
                                      </p:to>
                                    </p:set>
                                  </p:childTnLst>
                                </p:cTn>
                              </p:par>
                            </p:childTnLst>
                          </p:cTn>
                        </p:par>
                        <p:par>
                          <p:cTn id="15" fill="hold">
                            <p:stCondLst>
                              <p:cond delay="2000"/>
                            </p:stCondLst>
                            <p:childTnLst>
                              <p:par>
                                <p:cTn id="16" presetID="9" presetClass="exit" fill="hold" grpId="4" nodeType="afterEffect">
                                  <p:stCondLst>
                                    <p:cond delay="200"/>
                                  </p:stCondLst>
                                  <p:iterate>
                                    <p:tmAbs val="0"/>
                                  </p:iterate>
                                  <p:childTnLst>
                                    <p:animEffect transition="out" filter="dissolve">
                                      <p:cBhvr>
                                        <p:cTn id="17" dur="2000" fill="hold"/>
                                        <p:tgtEl>
                                          <p:spTgt spid="339"/>
                                        </p:tgtEl>
                                      </p:cBhvr>
                                    </p:animEffect>
                                    <p:set>
                                      <p:cBhvr>
                                        <p:cTn id="18" fill="hold">
                                          <p:stCondLst>
                                            <p:cond delay="1999"/>
                                          </p:stCondLst>
                                        </p:cTn>
                                        <p:tgtEl>
                                          <p:spTgt spid="339"/>
                                        </p:tgtEl>
                                        <p:attrNameLst>
                                          <p:attrName>style.visibility</p:attrName>
                                        </p:attrNameLst>
                                      </p:cBhvr>
                                      <p:to>
                                        <p:strVal val="hidden"/>
                                      </p:to>
                                    </p:set>
                                  </p:childTnLst>
                                </p:cTn>
                              </p:par>
                            </p:childTnLst>
                          </p:cTn>
                        </p:par>
                        <p:par>
                          <p:cTn id="19" fill="hold">
                            <p:stCondLst>
                              <p:cond delay="4200"/>
                            </p:stCondLst>
                            <p:childTnLst>
                              <p:par>
                                <p:cTn id="20" presetID="9" presetClass="exit" fill="hold" grpId="5" nodeType="afterEffect">
                                  <p:stCondLst>
                                    <p:cond delay="200"/>
                                  </p:stCondLst>
                                  <p:iterate>
                                    <p:tmAbs val="0"/>
                                  </p:iterate>
                                  <p:childTnLst>
                                    <p:animEffect transition="out" filter="dissolve">
                                      <p:cBhvr>
                                        <p:cTn id="21" dur="2000" fill="hold"/>
                                        <p:tgtEl>
                                          <p:spTgt spid="340"/>
                                        </p:tgtEl>
                                      </p:cBhvr>
                                    </p:animEffect>
                                    <p:set>
                                      <p:cBhvr>
                                        <p:cTn id="22" fill="hold">
                                          <p:stCondLst>
                                            <p:cond delay="1999"/>
                                          </p:stCondLst>
                                        </p:cTn>
                                        <p:tgtEl>
                                          <p:spTgt spid="340"/>
                                        </p:tgtEl>
                                        <p:attrNameLst>
                                          <p:attrName>style.visibility</p:attrName>
                                        </p:attrNameLst>
                                      </p:cBhvr>
                                      <p:to>
                                        <p:strVal val="hidden"/>
                                      </p:to>
                                    </p:set>
                                  </p:childTnLst>
                                </p:cTn>
                              </p:par>
                            </p:childTnLst>
                          </p:cTn>
                        </p:par>
                        <p:par>
                          <p:cTn id="23" fill="hold">
                            <p:stCondLst>
                              <p:cond delay="6400"/>
                            </p:stCondLst>
                            <p:childTnLst>
                              <p:par>
                                <p:cTn id="24" presetID="1" presetClass="entr" presetSubtype="0" fill="hold" grpId="6" nodeType="afterEffect">
                                  <p:stCondLst>
                                    <p:cond delay="0"/>
                                  </p:stCondLst>
                                  <p:iterate type="lt">
                                    <p:tmAbs val="100"/>
                                  </p:iterate>
                                  <p:childTnLst>
                                    <p:set>
                                      <p:cBhvr>
                                        <p:cTn id="25" fill="hold"/>
                                        <p:tgtEl>
                                          <p:spTgt spid="341"/>
                                        </p:tgtEl>
                                        <p:attrNameLst>
                                          <p:attrName>style.visibility</p:attrName>
                                        </p:attrNameLst>
                                      </p:cBhvr>
                                      <p:to>
                                        <p:strVal val="visible"/>
                                      </p:to>
                                    </p:set>
                                  </p:childTnLst>
                                </p:cTn>
                              </p:par>
                            </p:childTnLst>
                          </p:cTn>
                        </p:par>
                        <p:par>
                          <p:cTn id="26" fill="hold">
                            <p:stCondLst>
                              <p:cond delay="6400"/>
                            </p:stCondLst>
                            <p:childTnLst>
                              <p:par>
                                <p:cTn id="27" presetID="1" presetClass="entr" presetSubtype="0" fill="hold" grpId="7" nodeType="afterEffect">
                                  <p:stCondLst>
                                    <p:cond delay="500"/>
                                  </p:stCondLst>
                                  <p:iterate type="lt">
                                    <p:tmAbs val="100"/>
                                  </p:iterate>
                                  <p:childTnLst>
                                    <p:set>
                                      <p:cBhvr>
                                        <p:cTn id="28" fill="hold"/>
                                        <p:tgtEl>
                                          <p:spTgt spid="3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8" nodeType="clickEffect">
                                  <p:stCondLst>
                                    <p:cond delay="0"/>
                                  </p:stCondLst>
                                  <p:iterate type="lt">
                                    <p:tmAbs val="100"/>
                                  </p:iterate>
                                  <p:childTnLst>
                                    <p:set>
                                      <p:cBhvr>
                                        <p:cTn id="32" fill="hold"/>
                                        <p:tgtEl>
                                          <p:spTgt spid="343"/>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9" nodeType="afterEffect">
                                  <p:stCondLst>
                                    <p:cond delay="0"/>
                                  </p:stCondLst>
                                  <p:iterate type="lt">
                                    <p:tmAbs val="100"/>
                                  </p:iterate>
                                  <p:childTnLst>
                                    <p:set>
                                      <p:cBhvr>
                                        <p:cTn id="35" fill="hold"/>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3" animBg="1" advAuto="0"/>
      <p:bldP spid="339" grpId="1" animBg="1" advAuto="0"/>
      <p:bldP spid="339" grpId="4" animBg="1" advAuto="0"/>
      <p:bldP spid="340" grpId="2" animBg="1" advAuto="0"/>
      <p:bldP spid="340" grpId="5" animBg="1" advAuto="0"/>
      <p:bldP spid="341" grpId="6" animBg="1" advAuto="0"/>
      <p:bldP spid="342" grpId="7" animBg="1" advAuto="0"/>
      <p:bldP spid="343" grpId="8" animBg="1" advAuto="0"/>
      <p:bldP spid="344" grpId="9"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p:nvPr/>
        </p:nvSpPr>
        <p:spPr>
          <a:xfrm>
            <a:off x="762000" y="5778500"/>
            <a:ext cx="22860000" cy="635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algn="ctr" defTabSz="718184">
              <a:lnSpc>
                <a:spcPct val="80000"/>
              </a:lnSpc>
              <a:spcBef>
                <a:spcPts val="0"/>
              </a:spcBef>
              <a:defRPr sz="8700" b="1" cap="all">
                <a:solidFill>
                  <a:srgbClr val="34A5FF"/>
                </a:solidFill>
                <a:latin typeface="+mj-lt"/>
                <a:ea typeface="+mj-ea"/>
                <a:cs typeface="+mj-cs"/>
                <a:sym typeface="TeX Gyre Adventor"/>
              </a:defRPr>
            </a:pPr>
            <a:r>
              <a:t>The best single device for suggesting,</a:t>
            </a:r>
          </a:p>
          <a:p>
            <a:pPr algn="ctr" defTabSz="718184">
              <a:lnSpc>
                <a:spcPct val="80000"/>
              </a:lnSpc>
              <a:spcBef>
                <a:spcPts val="0"/>
              </a:spcBef>
              <a:defRPr sz="8700" b="1" cap="all">
                <a:solidFill>
                  <a:srgbClr val="34A5FF"/>
                </a:solidFill>
                <a:latin typeface="+mj-lt"/>
                <a:ea typeface="+mj-ea"/>
                <a:cs typeface="+mj-cs"/>
                <a:sym typeface="TeX Gyre Adventor"/>
              </a:defRPr>
            </a:pPr>
            <a:r>
              <a:t>and at times answering, questions</a:t>
            </a:r>
          </a:p>
          <a:p>
            <a:pPr algn="ctr" defTabSz="718184">
              <a:lnSpc>
                <a:spcPct val="80000"/>
              </a:lnSpc>
              <a:spcBef>
                <a:spcPts val="0"/>
              </a:spcBef>
              <a:defRPr sz="8700" b="1" cap="all">
                <a:solidFill>
                  <a:srgbClr val="34A5FF"/>
                </a:solidFill>
                <a:latin typeface="+mj-lt"/>
                <a:ea typeface="+mj-ea"/>
                <a:cs typeface="+mj-cs"/>
                <a:sym typeface="TeX Gyre Adventor"/>
              </a:defRPr>
            </a:pPr>
            <a:r>
              <a:t>beyond those originally posed is the</a:t>
            </a:r>
          </a:p>
          <a:p>
            <a:pPr algn="ctr" defTabSz="718184">
              <a:lnSpc>
                <a:spcPct val="80000"/>
              </a:lnSpc>
              <a:spcBef>
                <a:spcPts val="0"/>
              </a:spcBef>
              <a:defRPr sz="8700" b="1" cap="all">
                <a:solidFill>
                  <a:srgbClr val="34A5FF"/>
                </a:solidFill>
                <a:latin typeface="+mj-lt"/>
                <a:ea typeface="+mj-ea"/>
                <a:cs typeface="+mj-cs"/>
                <a:sym typeface="TeX Gyre Adventor"/>
              </a:defRPr>
            </a:pPr>
            <a:r>
              <a:t>graphical display. - John Wilder Tukey</a:t>
            </a:r>
          </a:p>
        </p:txBody>
      </p:sp>
      <p:sp>
        <p:nvSpPr>
          <p:cNvPr id="170" name="Shape 170"/>
          <p:cNvSpPr>
            <a:spLocks noGrp="1"/>
          </p:cNvSpPr>
          <p:nvPr>
            <p:ph type="title"/>
          </p:nvPr>
        </p:nvSpPr>
        <p:spPr>
          <a:xfrm>
            <a:off x="762000" y="3683000"/>
            <a:ext cx="22860000" cy="6350000"/>
          </a:xfrm>
          <a:prstGeom prst="rect">
            <a:avLst/>
          </a:prstGeom>
        </p:spPr>
        <p:txBody>
          <a:bodyPr anchor="ctr"/>
          <a:lstStyle>
            <a:lvl1pPr algn="ctr">
              <a:defRPr sz="13500">
                <a:solidFill>
                  <a:srgbClr val="FF7C00"/>
                </a:solidFill>
              </a:defRPr>
            </a:lvl1pPr>
          </a:lstStyle>
          <a:p>
            <a:r>
              <a:t>Why Data Visualization?</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170"/>
                                        </p:tgtEl>
                                        <p:attrNameLst>
                                          <p:attrName>style.visibility</p:attrName>
                                        </p:attrNameLst>
                                      </p:cBhvr>
                                      <p:to>
                                        <p:strVal val="visible"/>
                                      </p:to>
                                    </p:set>
                                    <p:animEffect transition="in" filter="dissolve">
                                      <p:cBhvr>
                                        <p:cTn id="7" dur="1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path" presetSubtype="0" accel="50000" decel="50000" fill="hold" nodeType="clickEffect">
                                  <p:stCondLst>
                                    <p:cond delay="0"/>
                                  </p:stCondLst>
                                  <p:childTnLst>
                                    <p:animMotion origin="layout" path="M 0.000000 0.000000 L -0.001457 -0.366442" pathEditMode="relative">
                                      <p:cBhvr>
                                        <p:cTn id="11" dur="1500" fill="hold"/>
                                        <p:tgtEl>
                                          <p:spTgt spid="170"/>
                                        </p:tgtEl>
                                        <p:attrNameLst>
                                          <p:attrName>ppt_x</p:attrName>
                                          <p:attrName>ppt_y</p:attrName>
                                        </p:attrNameLst>
                                      </p:cBhvr>
                                    </p:animMotion>
                                  </p:childTnLst>
                                </p:cTn>
                              </p:par>
                            </p:childTnLst>
                          </p:cTn>
                        </p:par>
                        <p:par>
                          <p:cTn id="12" fill="hold">
                            <p:stCondLst>
                              <p:cond delay="1500"/>
                            </p:stCondLst>
                            <p:childTnLst>
                              <p:par>
                                <p:cTn id="13" presetID="9" presetClass="entr" fill="hold" grpId="3" nodeType="afterEffect">
                                  <p:stCondLst>
                                    <p:cond delay="200"/>
                                  </p:stCondLst>
                                  <p:iterate>
                                    <p:tmAbs val="0"/>
                                  </p:iterate>
                                  <p:childTnLst>
                                    <p:set>
                                      <p:cBhvr>
                                        <p:cTn id="14" fill="hold"/>
                                        <p:tgtEl>
                                          <p:spTgt spid="169"/>
                                        </p:tgtEl>
                                        <p:attrNameLst>
                                          <p:attrName>style.visibility</p:attrName>
                                        </p:attrNameLst>
                                      </p:cBhvr>
                                      <p:to>
                                        <p:strVal val="visible"/>
                                      </p:to>
                                    </p:set>
                                    <p:animEffect transition="in" filter="dissolve">
                                      <p:cBhvr>
                                        <p:cTn id="15" dur="1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3" animBg="1" advAuto="0"/>
      <p:bldP spid="170"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p:nvPr/>
        </p:nvSpPr>
        <p:spPr>
          <a:xfrm>
            <a:off x="762000" y="6858000"/>
            <a:ext cx="22860001" cy="451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a:lnSpc>
                <a:spcPct val="80000"/>
              </a:lnSpc>
              <a:spcBef>
                <a:spcPts val="0"/>
              </a:spcBef>
              <a:defRPr sz="12500" b="1" cap="all">
                <a:solidFill>
                  <a:srgbClr val="34A5FF"/>
                </a:solidFill>
                <a:latin typeface="+mj-lt"/>
                <a:ea typeface="+mj-ea"/>
                <a:cs typeface="+mj-cs"/>
                <a:sym typeface="TeX Gyre Adventor"/>
              </a:defRPr>
            </a:lvl1pPr>
          </a:lstStyle>
          <a:p>
            <a:r>
              <a:t>code examples Are in the session repository</a:t>
            </a:r>
          </a:p>
        </p:txBody>
      </p:sp>
      <p:sp>
        <p:nvSpPr>
          <p:cNvPr id="349" name="Shape 349"/>
          <p:cNvSpPr/>
          <p:nvPr/>
        </p:nvSpPr>
        <p:spPr>
          <a:xfrm>
            <a:off x="898392" y="1173480"/>
            <a:ext cx="22587217" cy="303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80000"/>
              </a:lnSpc>
              <a:spcBef>
                <a:spcPts val="0"/>
              </a:spcBef>
              <a:defRPr sz="15000" b="1" cap="all">
                <a:solidFill>
                  <a:srgbClr val="FF7C00"/>
                </a:solidFill>
                <a:latin typeface="+mj-lt"/>
                <a:ea typeface="+mj-ea"/>
                <a:cs typeface="+mj-cs"/>
                <a:sym typeface="TeX Gyre Adventor"/>
              </a:defRPr>
            </a:lvl1pPr>
          </a:lstStyle>
          <a:p>
            <a:r>
              <a:t>Stata Graph Structure</a:t>
            </a:r>
          </a:p>
        </p:txBody>
      </p:sp>
      <p:sp>
        <p:nvSpPr>
          <p:cNvPr id="350" name="Shape 350"/>
          <p:cNvSpPr/>
          <p:nvPr/>
        </p:nvSpPr>
        <p:spPr>
          <a:xfrm>
            <a:off x="762000" y="7018019"/>
            <a:ext cx="22860000" cy="36677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Text/Titles</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Graph/Plot Regions</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By-graphs (Trellis)</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type="lt">
                                    <p:tmAbs val="0"/>
                                  </p:iterate>
                                  <p:childTnLst>
                                    <p:set>
                                      <p:cBhvr>
                                        <p:cTn id="6" fill="hold"/>
                                        <p:tgtEl>
                                          <p:spTgt spid="349"/>
                                        </p:tgtEl>
                                        <p:attrNameLst>
                                          <p:attrName>style.visibility</p:attrName>
                                        </p:attrNameLst>
                                      </p:cBhvr>
                                      <p:to>
                                        <p:strVal val="visible"/>
                                      </p:to>
                                    </p:set>
                                    <p:animEffect transition="in" filter="fade">
                                      <p:cBhvr>
                                        <p:cTn id="7" dur="2250"/>
                                        <p:tgtEl>
                                          <p:spTgt spid="349"/>
                                        </p:tgtEl>
                                      </p:cBhvr>
                                    </p:animEffect>
                                  </p:childTnLst>
                                </p:cTn>
                              </p:par>
                            </p:childTnLst>
                          </p:cTn>
                        </p:par>
                        <p:par>
                          <p:cTn id="8" fill="hold">
                            <p:stCondLst>
                              <p:cond delay="2250"/>
                            </p:stCondLst>
                            <p:childTnLst>
                              <p:par>
                                <p:cTn id="9" presetID="2" presetClass="entr" presetSubtype="8" fill="hold" grpId="2" nodeType="afterEffect">
                                  <p:stCondLst>
                                    <p:cond delay="0"/>
                                  </p:stCondLst>
                                  <p:iterate>
                                    <p:tmAbs val="0"/>
                                  </p:iterate>
                                  <p:childTnLst>
                                    <p:set>
                                      <p:cBhvr>
                                        <p:cTn id="10" fill="hold"/>
                                        <p:tgtEl>
                                          <p:spTgt spid="350"/>
                                        </p:tgtEl>
                                        <p:attrNameLst>
                                          <p:attrName>style.visibility</p:attrName>
                                        </p:attrNameLst>
                                      </p:cBhvr>
                                      <p:to>
                                        <p:strVal val="visible"/>
                                      </p:to>
                                    </p:set>
                                    <p:anim calcmode="lin" valueType="num">
                                      <p:cBhvr>
                                        <p:cTn id="11" dur="2000" fill="hold"/>
                                        <p:tgtEl>
                                          <p:spTgt spid="350"/>
                                        </p:tgtEl>
                                        <p:attrNameLst>
                                          <p:attrName>ppt_x</p:attrName>
                                        </p:attrNameLst>
                                      </p:cBhvr>
                                      <p:tavLst>
                                        <p:tav tm="0">
                                          <p:val>
                                            <p:strVal val="0-#ppt_w/2"/>
                                          </p:val>
                                        </p:tav>
                                        <p:tav tm="100000">
                                          <p:val>
                                            <p:strVal val="#ppt_x"/>
                                          </p:val>
                                        </p:tav>
                                      </p:tavLst>
                                    </p:anim>
                                    <p:anim calcmode="lin" valueType="num">
                                      <p:cBhvr>
                                        <p:cTn id="12" dur="2000" fill="hold"/>
                                        <p:tgtEl>
                                          <p:spTgt spid="3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grpId="3" nodeType="clickEffect">
                                  <p:stCondLst>
                                    <p:cond delay="0"/>
                                  </p:stCondLst>
                                  <p:iterate type="lt">
                                    <p:tmAbs val="0"/>
                                  </p:iterate>
                                  <p:childTnLst>
                                    <p:anim calcmode="lin" valueType="num">
                                      <p:cBhvr>
                                        <p:cTn id="16" dur="1500" fill="hold"/>
                                        <p:tgtEl>
                                          <p:spTgt spid="350"/>
                                        </p:tgtEl>
                                        <p:attrNameLst>
                                          <p:attrName>ppt_x</p:attrName>
                                        </p:attrNameLst>
                                      </p:cBhvr>
                                      <p:tavLst>
                                        <p:tav tm="0">
                                          <p:val>
                                            <p:strVal val="ppt_x"/>
                                          </p:val>
                                        </p:tav>
                                        <p:tav tm="100000">
                                          <p:val>
                                            <p:strVal val="1+ppt_w/2"/>
                                          </p:val>
                                        </p:tav>
                                      </p:tavLst>
                                    </p:anim>
                                    <p:anim calcmode="lin" valueType="num">
                                      <p:cBhvr>
                                        <p:cTn id="17" dur="1500" fill="hold"/>
                                        <p:tgtEl>
                                          <p:spTgt spid="350"/>
                                        </p:tgtEl>
                                        <p:attrNameLst>
                                          <p:attrName>ppt_y</p:attrName>
                                        </p:attrNameLst>
                                      </p:cBhvr>
                                      <p:tavLst>
                                        <p:tav tm="0">
                                          <p:val>
                                            <p:strVal val="ppt_y"/>
                                          </p:val>
                                        </p:tav>
                                        <p:tav tm="100000">
                                          <p:val>
                                            <p:strVal val="ppt_y"/>
                                          </p:val>
                                        </p:tav>
                                      </p:tavLst>
                                    </p:anim>
                                    <p:set>
                                      <p:cBhvr>
                                        <p:cTn id="18" fill="hold">
                                          <p:stCondLst>
                                            <p:cond delay="1499"/>
                                          </p:stCondLst>
                                        </p:cTn>
                                        <p:tgtEl>
                                          <p:spTgt spid="350"/>
                                        </p:tgtEl>
                                        <p:attrNameLst>
                                          <p:attrName>style.visibility</p:attrName>
                                        </p:attrNameLst>
                                      </p:cBhvr>
                                      <p:to>
                                        <p:strVal val="hidden"/>
                                      </p:to>
                                    </p:set>
                                  </p:childTnLst>
                                </p:cTn>
                              </p:par>
                            </p:childTnLst>
                          </p:cTn>
                        </p:par>
                        <p:par>
                          <p:cTn id="19" fill="hold">
                            <p:stCondLst>
                              <p:cond delay="1500"/>
                            </p:stCondLst>
                            <p:childTnLst>
                              <p:par>
                                <p:cTn id="20" presetID="2" presetClass="entr" presetSubtype="8" fill="hold" grpId="4" nodeType="afterEffect">
                                  <p:stCondLst>
                                    <p:cond delay="500"/>
                                  </p:stCondLst>
                                  <p:iterate type="lt">
                                    <p:tmAbs val="0"/>
                                  </p:iterate>
                                  <p:childTnLst>
                                    <p:set>
                                      <p:cBhvr>
                                        <p:cTn id="21" fill="hold"/>
                                        <p:tgtEl>
                                          <p:spTgt spid="348"/>
                                        </p:tgtEl>
                                        <p:attrNameLst>
                                          <p:attrName>style.visibility</p:attrName>
                                        </p:attrNameLst>
                                      </p:cBhvr>
                                      <p:to>
                                        <p:strVal val="visible"/>
                                      </p:to>
                                    </p:set>
                                    <p:anim calcmode="lin" valueType="num">
                                      <p:cBhvr>
                                        <p:cTn id="22" dur="1250" fill="hold"/>
                                        <p:tgtEl>
                                          <p:spTgt spid="348"/>
                                        </p:tgtEl>
                                        <p:attrNameLst>
                                          <p:attrName>ppt_x</p:attrName>
                                        </p:attrNameLst>
                                      </p:cBhvr>
                                      <p:tavLst>
                                        <p:tav tm="0">
                                          <p:val>
                                            <p:strVal val="0-#ppt_w/2"/>
                                          </p:val>
                                        </p:tav>
                                        <p:tav tm="100000">
                                          <p:val>
                                            <p:strVal val="#ppt_x"/>
                                          </p:val>
                                        </p:tav>
                                      </p:tavLst>
                                    </p:anim>
                                    <p:anim calcmode="lin" valueType="num">
                                      <p:cBhvr>
                                        <p:cTn id="23" dur="1250" fill="hold"/>
                                        <p:tgtEl>
                                          <p:spTgt spid="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4" animBg="1" advAuto="0"/>
      <p:bldP spid="349" grpId="1" animBg="1" advAuto="0"/>
      <p:bldP spid="350" grpId="2" animBg="1" advAuto="0"/>
      <p:bldP spid="350" grpId="3"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graphAnatomy1.pdf"/>
          <p:cNvPicPr>
            <a:picLocks noChangeAspect="1"/>
          </p:cNvPicPr>
          <p:nvPr/>
        </p:nvPicPr>
        <p:blipFill>
          <a:blip r:embed="rId3">
            <a:extLst/>
          </a:blip>
          <a:stretch>
            <a:fillRect/>
          </a:stretch>
        </p:blipFill>
        <p:spPr>
          <a:xfrm>
            <a:off x="2647950" y="495300"/>
            <a:ext cx="19088100" cy="12725400"/>
          </a:xfrm>
          <a:prstGeom prst="rect">
            <a:avLst/>
          </a:prstGeom>
          <a:ln w="12700">
            <a:miter lim="400000"/>
          </a:ln>
        </p:spPr>
      </p:pic>
      <p:pic>
        <p:nvPicPr>
          <p:cNvPr id="355" name="graphAnatomy2.pdf"/>
          <p:cNvPicPr>
            <a:picLocks noChangeAspect="1"/>
          </p:cNvPicPr>
          <p:nvPr/>
        </p:nvPicPr>
        <p:blipFill>
          <a:blip r:embed="rId4">
            <a:extLst/>
          </a:blip>
          <a:stretch>
            <a:fillRect/>
          </a:stretch>
        </p:blipFill>
        <p:spPr>
          <a:xfrm>
            <a:off x="2647950" y="495300"/>
            <a:ext cx="19088100" cy="12725400"/>
          </a:xfrm>
          <a:prstGeom prst="rect">
            <a:avLst/>
          </a:prstGeom>
          <a:ln w="12700">
            <a:miter lim="400000"/>
          </a:ln>
        </p:spPr>
      </p:pic>
      <p:pic>
        <p:nvPicPr>
          <p:cNvPr id="356" name="graphAnatomy3.pdf"/>
          <p:cNvPicPr>
            <a:picLocks noChangeAspect="1"/>
          </p:cNvPicPr>
          <p:nvPr/>
        </p:nvPicPr>
        <p:blipFill>
          <a:blip r:embed="rId5">
            <a:extLst/>
          </a:blip>
          <a:stretch>
            <a:fillRect/>
          </a:stretch>
        </p:blipFill>
        <p:spPr>
          <a:xfrm>
            <a:off x="2647950" y="495300"/>
            <a:ext cx="19088100" cy="12725400"/>
          </a:xfrm>
          <a:prstGeom prst="rect">
            <a:avLst/>
          </a:prstGeom>
          <a:ln w="12700">
            <a:miter lim="400000"/>
          </a:ln>
        </p:spPr>
      </p:pic>
      <p:pic>
        <p:nvPicPr>
          <p:cNvPr id="357" name="graphAnatomy4.pdf"/>
          <p:cNvPicPr>
            <a:picLocks noChangeAspect="1"/>
          </p:cNvPicPr>
          <p:nvPr/>
        </p:nvPicPr>
        <p:blipFill>
          <a:blip r:embed="rId6">
            <a:extLst/>
          </a:blip>
          <a:stretch>
            <a:fillRect/>
          </a:stretch>
        </p:blipFill>
        <p:spPr>
          <a:xfrm>
            <a:off x="2647950" y="495300"/>
            <a:ext cx="19088100" cy="12725400"/>
          </a:xfrm>
          <a:prstGeom prst="rect">
            <a:avLst/>
          </a:prstGeom>
          <a:ln w="12700">
            <a:miter lim="400000"/>
          </a:ln>
        </p:spPr>
      </p:pic>
      <p:pic>
        <p:nvPicPr>
          <p:cNvPr id="358" name="graphAnatomyRing1.pdf"/>
          <p:cNvPicPr>
            <a:picLocks noChangeAspect="1"/>
          </p:cNvPicPr>
          <p:nvPr/>
        </p:nvPicPr>
        <p:blipFill>
          <a:blip r:embed="rId7">
            <a:extLst/>
          </a:blip>
          <a:stretch>
            <a:fillRect/>
          </a:stretch>
        </p:blipFill>
        <p:spPr>
          <a:xfrm>
            <a:off x="2647950" y="-83128"/>
            <a:ext cx="19088100" cy="13882256"/>
          </a:xfrm>
          <a:prstGeom prst="rect">
            <a:avLst/>
          </a:prstGeom>
          <a:ln w="12700">
            <a:miter lim="400000"/>
          </a:ln>
        </p:spPr>
      </p:pic>
      <p:pic>
        <p:nvPicPr>
          <p:cNvPr id="359" name="graphAnatomyRing2.pdf"/>
          <p:cNvPicPr>
            <a:picLocks noChangeAspect="1"/>
          </p:cNvPicPr>
          <p:nvPr/>
        </p:nvPicPr>
        <p:blipFill>
          <a:blip r:embed="rId8">
            <a:extLst/>
          </a:blip>
          <a:stretch>
            <a:fillRect/>
          </a:stretch>
        </p:blipFill>
        <p:spPr>
          <a:xfrm>
            <a:off x="2647950" y="-83128"/>
            <a:ext cx="19088100" cy="13882256"/>
          </a:xfrm>
          <a:prstGeom prst="rect">
            <a:avLst/>
          </a:prstGeom>
          <a:ln w="12700">
            <a:miter lim="400000"/>
          </a:ln>
        </p:spPr>
      </p:pic>
      <p:pic>
        <p:nvPicPr>
          <p:cNvPr id="360" name="graphAnatomyRing3.pdf"/>
          <p:cNvPicPr>
            <a:picLocks noChangeAspect="1"/>
          </p:cNvPicPr>
          <p:nvPr/>
        </p:nvPicPr>
        <p:blipFill>
          <a:blip r:embed="rId9">
            <a:extLst/>
          </a:blip>
          <a:stretch>
            <a:fillRect/>
          </a:stretch>
        </p:blipFill>
        <p:spPr>
          <a:xfrm>
            <a:off x="2647950" y="-83128"/>
            <a:ext cx="19088100" cy="13882256"/>
          </a:xfrm>
          <a:prstGeom prst="rect">
            <a:avLst/>
          </a:prstGeom>
          <a:ln w="12700">
            <a:miter lim="400000"/>
          </a:ln>
        </p:spPr>
      </p:pic>
      <p:pic>
        <p:nvPicPr>
          <p:cNvPr id="361" name="graphAnatomyRing4.pdf"/>
          <p:cNvPicPr>
            <a:picLocks noChangeAspect="1"/>
          </p:cNvPicPr>
          <p:nvPr/>
        </p:nvPicPr>
        <p:blipFill>
          <a:blip r:embed="rId10">
            <a:extLst/>
          </a:blip>
          <a:stretch>
            <a:fillRect/>
          </a:stretch>
        </p:blipFill>
        <p:spPr>
          <a:xfrm>
            <a:off x="2647950" y="-83128"/>
            <a:ext cx="19088100" cy="13882256"/>
          </a:xfrm>
          <a:prstGeom prst="rect">
            <a:avLst/>
          </a:prstGeom>
          <a:ln w="12700">
            <a:miter lim="400000"/>
          </a:ln>
        </p:spPr>
      </p:pic>
      <p:pic>
        <p:nvPicPr>
          <p:cNvPr id="362" name="graphAnatomyRing5.pdf"/>
          <p:cNvPicPr>
            <a:picLocks noChangeAspect="1"/>
          </p:cNvPicPr>
          <p:nvPr/>
        </p:nvPicPr>
        <p:blipFill>
          <a:blip r:embed="rId11">
            <a:extLst/>
          </a:blip>
          <a:stretch>
            <a:fillRect/>
          </a:stretch>
        </p:blipFill>
        <p:spPr>
          <a:xfrm>
            <a:off x="2647950" y="-83128"/>
            <a:ext cx="19088100" cy="13882256"/>
          </a:xfrm>
          <a:prstGeom prst="rect">
            <a:avLst/>
          </a:prstGeom>
          <a:ln w="12700">
            <a:miter lim="400000"/>
          </a:ln>
        </p:spPr>
      </p:pic>
      <p:pic>
        <p:nvPicPr>
          <p:cNvPr id="363" name="graphGraphRegions.pdf"/>
          <p:cNvPicPr>
            <a:picLocks noChangeAspect="1"/>
          </p:cNvPicPr>
          <p:nvPr/>
        </p:nvPicPr>
        <p:blipFill>
          <a:blip r:embed="rId12">
            <a:extLst/>
          </a:blip>
          <a:stretch>
            <a:fillRect/>
          </a:stretch>
        </p:blipFill>
        <p:spPr>
          <a:xfrm>
            <a:off x="2984500" y="161636"/>
            <a:ext cx="18415000" cy="13392728"/>
          </a:xfrm>
          <a:prstGeom prst="rect">
            <a:avLst/>
          </a:prstGeom>
          <a:ln w="12700">
            <a:miter lim="400000"/>
          </a:ln>
        </p:spPr>
      </p:pic>
      <p:pic>
        <p:nvPicPr>
          <p:cNvPr id="364" name="graphPlotRegions.pdf"/>
          <p:cNvPicPr>
            <a:picLocks noChangeAspect="1"/>
          </p:cNvPicPr>
          <p:nvPr/>
        </p:nvPicPr>
        <p:blipFill>
          <a:blip r:embed="rId13">
            <a:extLst/>
          </a:blip>
          <a:stretch>
            <a:fillRect/>
          </a:stretch>
        </p:blipFill>
        <p:spPr>
          <a:xfrm>
            <a:off x="2984500" y="161636"/>
            <a:ext cx="18415000" cy="13392728"/>
          </a:xfrm>
          <a:prstGeom prst="rect">
            <a:avLst/>
          </a:prstGeom>
          <a:ln w="12700">
            <a:miter lim="400000"/>
          </a:ln>
        </p:spPr>
      </p:pic>
      <p:pic>
        <p:nvPicPr>
          <p:cNvPr id="365" name="graphAllRegions.pdf"/>
          <p:cNvPicPr>
            <a:picLocks noChangeAspect="1"/>
          </p:cNvPicPr>
          <p:nvPr/>
        </p:nvPicPr>
        <p:blipFill>
          <a:blip r:embed="rId14">
            <a:extLst/>
          </a:blip>
          <a:stretch>
            <a:fillRect/>
          </a:stretch>
        </p:blipFill>
        <p:spPr>
          <a:xfrm>
            <a:off x="2984500" y="161636"/>
            <a:ext cx="18415000" cy="1339272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354"/>
                                        </p:tgtEl>
                                        <p:attrNameLst>
                                          <p:attrName>style.visibility</p:attrName>
                                        </p:attrNameLst>
                                      </p:cBhvr>
                                      <p:to>
                                        <p:strVal val="visible"/>
                                      </p:to>
                                    </p:set>
                                    <p:anim calcmode="lin" valueType="num">
                                      <p:cBhvr>
                                        <p:cTn id="7" dur="1250" fill="hold"/>
                                        <p:tgtEl>
                                          <p:spTgt spid="354"/>
                                        </p:tgtEl>
                                        <p:attrNameLst>
                                          <p:attrName>ppt_x</p:attrName>
                                        </p:attrNameLst>
                                      </p:cBhvr>
                                      <p:tavLst>
                                        <p:tav tm="0">
                                          <p:val>
                                            <p:strVal val="0-#ppt_w/2"/>
                                          </p:val>
                                        </p:tav>
                                        <p:tav tm="100000">
                                          <p:val>
                                            <p:strVal val="#ppt_x"/>
                                          </p:val>
                                        </p:tav>
                                      </p:tavLst>
                                    </p:anim>
                                    <p:anim calcmode="lin" valueType="num">
                                      <p:cBhvr>
                                        <p:cTn id="8" dur="1250" fill="hold"/>
                                        <p:tgtEl>
                                          <p:spTgt spid="3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2" nodeType="clickEffect">
                                  <p:stCondLst>
                                    <p:cond delay="0"/>
                                  </p:stCondLst>
                                  <p:iterate>
                                    <p:tmAbs val="0"/>
                                  </p:iterate>
                                  <p:childTnLst>
                                    <p:anim calcmode="lin" valueType="num">
                                      <p:cBhvr>
                                        <p:cTn id="12" dur="1500" fill="hold"/>
                                        <p:tgtEl>
                                          <p:spTgt spid="354"/>
                                        </p:tgtEl>
                                        <p:attrNameLst>
                                          <p:attrName>ppt_x</p:attrName>
                                        </p:attrNameLst>
                                      </p:cBhvr>
                                      <p:tavLst>
                                        <p:tav tm="0">
                                          <p:val>
                                            <p:strVal val="ppt_x"/>
                                          </p:val>
                                        </p:tav>
                                        <p:tav tm="100000">
                                          <p:val>
                                            <p:strVal val="0-ppt_w/2"/>
                                          </p:val>
                                        </p:tav>
                                      </p:tavLst>
                                    </p:anim>
                                    <p:anim calcmode="lin" valueType="num">
                                      <p:cBhvr>
                                        <p:cTn id="13" dur="1500" fill="hold"/>
                                        <p:tgtEl>
                                          <p:spTgt spid="354"/>
                                        </p:tgtEl>
                                        <p:attrNameLst>
                                          <p:attrName>ppt_y</p:attrName>
                                        </p:attrNameLst>
                                      </p:cBhvr>
                                      <p:tavLst>
                                        <p:tav tm="0">
                                          <p:val>
                                            <p:strVal val="ppt_y"/>
                                          </p:val>
                                        </p:tav>
                                        <p:tav tm="100000">
                                          <p:val>
                                            <p:strVal val="ppt_y"/>
                                          </p:val>
                                        </p:tav>
                                      </p:tavLst>
                                    </p:anim>
                                    <p:set>
                                      <p:cBhvr>
                                        <p:cTn id="14" fill="hold">
                                          <p:stCondLst>
                                            <p:cond delay="1499"/>
                                          </p:stCondLst>
                                        </p:cTn>
                                        <p:tgtEl>
                                          <p:spTgt spid="354"/>
                                        </p:tgtEl>
                                        <p:attrNameLst>
                                          <p:attrName>style.visibility</p:attrName>
                                        </p:attrNameLst>
                                      </p:cBhvr>
                                      <p:to>
                                        <p:strVal val="hidden"/>
                                      </p:to>
                                    </p:set>
                                  </p:childTnLst>
                                </p:cTn>
                              </p:par>
                            </p:childTnLst>
                          </p:cTn>
                        </p:par>
                        <p:par>
                          <p:cTn id="15" fill="hold">
                            <p:stCondLst>
                              <p:cond delay="1500"/>
                            </p:stCondLst>
                            <p:childTnLst>
                              <p:par>
                                <p:cTn id="16" presetID="2" presetClass="entr" presetSubtype="8" fill="hold" grpId="3" nodeType="afterEffect">
                                  <p:stCondLst>
                                    <p:cond delay="200"/>
                                  </p:stCondLst>
                                  <p:iterate>
                                    <p:tmAbs val="0"/>
                                  </p:iterate>
                                  <p:childTnLst>
                                    <p:set>
                                      <p:cBhvr>
                                        <p:cTn id="17" fill="hold"/>
                                        <p:tgtEl>
                                          <p:spTgt spid="355"/>
                                        </p:tgtEl>
                                        <p:attrNameLst>
                                          <p:attrName>style.visibility</p:attrName>
                                        </p:attrNameLst>
                                      </p:cBhvr>
                                      <p:to>
                                        <p:strVal val="visible"/>
                                      </p:to>
                                    </p:set>
                                    <p:anim calcmode="lin" valueType="num">
                                      <p:cBhvr>
                                        <p:cTn id="18" dur="1500" fill="hold"/>
                                        <p:tgtEl>
                                          <p:spTgt spid="355"/>
                                        </p:tgtEl>
                                        <p:attrNameLst>
                                          <p:attrName>ppt_x</p:attrName>
                                        </p:attrNameLst>
                                      </p:cBhvr>
                                      <p:tavLst>
                                        <p:tav tm="0">
                                          <p:val>
                                            <p:strVal val="0-#ppt_w/2"/>
                                          </p:val>
                                        </p:tav>
                                        <p:tav tm="100000">
                                          <p:val>
                                            <p:strVal val="#ppt_x"/>
                                          </p:val>
                                        </p:tav>
                                      </p:tavLst>
                                    </p:anim>
                                    <p:anim calcmode="lin" valueType="num">
                                      <p:cBhvr>
                                        <p:cTn id="19" dur="1500" fill="hold"/>
                                        <p:tgtEl>
                                          <p:spTgt spid="35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8" fill="hold" grpId="4" nodeType="clickEffect">
                                  <p:stCondLst>
                                    <p:cond delay="0"/>
                                  </p:stCondLst>
                                  <p:iterate>
                                    <p:tmAbs val="0"/>
                                  </p:iterate>
                                  <p:childTnLst>
                                    <p:anim calcmode="lin" valueType="num">
                                      <p:cBhvr>
                                        <p:cTn id="23" dur="1500" fill="hold"/>
                                        <p:tgtEl>
                                          <p:spTgt spid="355"/>
                                        </p:tgtEl>
                                        <p:attrNameLst>
                                          <p:attrName>ppt_x</p:attrName>
                                        </p:attrNameLst>
                                      </p:cBhvr>
                                      <p:tavLst>
                                        <p:tav tm="0">
                                          <p:val>
                                            <p:strVal val="ppt_x"/>
                                          </p:val>
                                        </p:tav>
                                        <p:tav tm="100000">
                                          <p:val>
                                            <p:strVal val="0-ppt_w/2"/>
                                          </p:val>
                                        </p:tav>
                                      </p:tavLst>
                                    </p:anim>
                                    <p:anim calcmode="lin" valueType="num">
                                      <p:cBhvr>
                                        <p:cTn id="24" dur="1500" fill="hold"/>
                                        <p:tgtEl>
                                          <p:spTgt spid="355"/>
                                        </p:tgtEl>
                                        <p:attrNameLst>
                                          <p:attrName>ppt_y</p:attrName>
                                        </p:attrNameLst>
                                      </p:cBhvr>
                                      <p:tavLst>
                                        <p:tav tm="0">
                                          <p:val>
                                            <p:strVal val="ppt_y"/>
                                          </p:val>
                                        </p:tav>
                                        <p:tav tm="100000">
                                          <p:val>
                                            <p:strVal val="ppt_y"/>
                                          </p:val>
                                        </p:tav>
                                      </p:tavLst>
                                    </p:anim>
                                    <p:set>
                                      <p:cBhvr>
                                        <p:cTn id="25" fill="hold">
                                          <p:stCondLst>
                                            <p:cond delay="1499"/>
                                          </p:stCondLst>
                                        </p:cTn>
                                        <p:tgtEl>
                                          <p:spTgt spid="355"/>
                                        </p:tgtEl>
                                        <p:attrNameLst>
                                          <p:attrName>style.visibility</p:attrName>
                                        </p:attrNameLst>
                                      </p:cBhvr>
                                      <p:to>
                                        <p:strVal val="hidden"/>
                                      </p:to>
                                    </p:set>
                                  </p:childTnLst>
                                </p:cTn>
                              </p:par>
                            </p:childTnLst>
                          </p:cTn>
                        </p:par>
                        <p:par>
                          <p:cTn id="26" fill="hold">
                            <p:stCondLst>
                              <p:cond delay="1500"/>
                            </p:stCondLst>
                            <p:childTnLst>
                              <p:par>
                                <p:cTn id="27" presetID="2" presetClass="entr" presetSubtype="8" fill="hold" grpId="5" nodeType="afterEffect">
                                  <p:stCondLst>
                                    <p:cond delay="200"/>
                                  </p:stCondLst>
                                  <p:iterate>
                                    <p:tmAbs val="0"/>
                                  </p:iterate>
                                  <p:childTnLst>
                                    <p:set>
                                      <p:cBhvr>
                                        <p:cTn id="28" fill="hold"/>
                                        <p:tgtEl>
                                          <p:spTgt spid="356"/>
                                        </p:tgtEl>
                                        <p:attrNameLst>
                                          <p:attrName>style.visibility</p:attrName>
                                        </p:attrNameLst>
                                      </p:cBhvr>
                                      <p:to>
                                        <p:strVal val="visible"/>
                                      </p:to>
                                    </p:set>
                                    <p:anim calcmode="lin" valueType="num">
                                      <p:cBhvr>
                                        <p:cTn id="29" dur="1500" fill="hold"/>
                                        <p:tgtEl>
                                          <p:spTgt spid="356"/>
                                        </p:tgtEl>
                                        <p:attrNameLst>
                                          <p:attrName>ppt_x</p:attrName>
                                        </p:attrNameLst>
                                      </p:cBhvr>
                                      <p:tavLst>
                                        <p:tav tm="0">
                                          <p:val>
                                            <p:strVal val="0-#ppt_w/2"/>
                                          </p:val>
                                        </p:tav>
                                        <p:tav tm="100000">
                                          <p:val>
                                            <p:strVal val="#ppt_x"/>
                                          </p:val>
                                        </p:tav>
                                      </p:tavLst>
                                    </p:anim>
                                    <p:anim calcmode="lin" valueType="num">
                                      <p:cBhvr>
                                        <p:cTn id="30" dur="1500" fill="hold"/>
                                        <p:tgtEl>
                                          <p:spTgt spid="35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8" fill="hold" grpId="6" nodeType="clickEffect">
                                  <p:stCondLst>
                                    <p:cond delay="0"/>
                                  </p:stCondLst>
                                  <p:iterate>
                                    <p:tmAbs val="0"/>
                                  </p:iterate>
                                  <p:childTnLst>
                                    <p:anim calcmode="lin" valueType="num">
                                      <p:cBhvr>
                                        <p:cTn id="34" dur="1500" fill="hold"/>
                                        <p:tgtEl>
                                          <p:spTgt spid="356"/>
                                        </p:tgtEl>
                                        <p:attrNameLst>
                                          <p:attrName>ppt_x</p:attrName>
                                        </p:attrNameLst>
                                      </p:cBhvr>
                                      <p:tavLst>
                                        <p:tav tm="0">
                                          <p:val>
                                            <p:strVal val="ppt_x"/>
                                          </p:val>
                                        </p:tav>
                                        <p:tav tm="100000">
                                          <p:val>
                                            <p:strVal val="0-ppt_w/2"/>
                                          </p:val>
                                        </p:tav>
                                      </p:tavLst>
                                    </p:anim>
                                    <p:anim calcmode="lin" valueType="num">
                                      <p:cBhvr>
                                        <p:cTn id="35" dur="1500" fill="hold"/>
                                        <p:tgtEl>
                                          <p:spTgt spid="356"/>
                                        </p:tgtEl>
                                        <p:attrNameLst>
                                          <p:attrName>ppt_y</p:attrName>
                                        </p:attrNameLst>
                                      </p:cBhvr>
                                      <p:tavLst>
                                        <p:tav tm="0">
                                          <p:val>
                                            <p:strVal val="ppt_y"/>
                                          </p:val>
                                        </p:tav>
                                        <p:tav tm="100000">
                                          <p:val>
                                            <p:strVal val="ppt_y"/>
                                          </p:val>
                                        </p:tav>
                                      </p:tavLst>
                                    </p:anim>
                                    <p:set>
                                      <p:cBhvr>
                                        <p:cTn id="36" fill="hold">
                                          <p:stCondLst>
                                            <p:cond delay="1499"/>
                                          </p:stCondLst>
                                        </p:cTn>
                                        <p:tgtEl>
                                          <p:spTgt spid="356"/>
                                        </p:tgtEl>
                                        <p:attrNameLst>
                                          <p:attrName>style.visibility</p:attrName>
                                        </p:attrNameLst>
                                      </p:cBhvr>
                                      <p:to>
                                        <p:strVal val="hidden"/>
                                      </p:to>
                                    </p:set>
                                  </p:childTnLst>
                                </p:cTn>
                              </p:par>
                            </p:childTnLst>
                          </p:cTn>
                        </p:par>
                        <p:par>
                          <p:cTn id="37" fill="hold">
                            <p:stCondLst>
                              <p:cond delay="1500"/>
                            </p:stCondLst>
                            <p:childTnLst>
                              <p:par>
                                <p:cTn id="38" presetID="2" presetClass="entr" presetSubtype="8" fill="hold" grpId="7" nodeType="afterEffect">
                                  <p:stCondLst>
                                    <p:cond delay="200"/>
                                  </p:stCondLst>
                                  <p:iterate>
                                    <p:tmAbs val="0"/>
                                  </p:iterate>
                                  <p:childTnLst>
                                    <p:set>
                                      <p:cBhvr>
                                        <p:cTn id="39" fill="hold"/>
                                        <p:tgtEl>
                                          <p:spTgt spid="357"/>
                                        </p:tgtEl>
                                        <p:attrNameLst>
                                          <p:attrName>style.visibility</p:attrName>
                                        </p:attrNameLst>
                                      </p:cBhvr>
                                      <p:to>
                                        <p:strVal val="visible"/>
                                      </p:to>
                                    </p:set>
                                    <p:anim calcmode="lin" valueType="num">
                                      <p:cBhvr>
                                        <p:cTn id="40" dur="1500" fill="hold"/>
                                        <p:tgtEl>
                                          <p:spTgt spid="357"/>
                                        </p:tgtEl>
                                        <p:attrNameLst>
                                          <p:attrName>ppt_x</p:attrName>
                                        </p:attrNameLst>
                                      </p:cBhvr>
                                      <p:tavLst>
                                        <p:tav tm="0">
                                          <p:val>
                                            <p:strVal val="0-#ppt_w/2"/>
                                          </p:val>
                                        </p:tav>
                                        <p:tav tm="100000">
                                          <p:val>
                                            <p:strVal val="#ppt_x"/>
                                          </p:val>
                                        </p:tav>
                                      </p:tavLst>
                                    </p:anim>
                                    <p:anim calcmode="lin" valueType="num">
                                      <p:cBhvr>
                                        <p:cTn id="41" dur="1500" fill="hold"/>
                                        <p:tgtEl>
                                          <p:spTgt spid="357"/>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8" fill="hold" grpId="8" nodeType="clickEffect">
                                  <p:stCondLst>
                                    <p:cond delay="0"/>
                                  </p:stCondLst>
                                  <p:iterate>
                                    <p:tmAbs val="0"/>
                                  </p:iterate>
                                  <p:childTnLst>
                                    <p:anim calcmode="lin" valueType="num">
                                      <p:cBhvr>
                                        <p:cTn id="45" dur="1500" fill="hold"/>
                                        <p:tgtEl>
                                          <p:spTgt spid="357"/>
                                        </p:tgtEl>
                                        <p:attrNameLst>
                                          <p:attrName>ppt_x</p:attrName>
                                        </p:attrNameLst>
                                      </p:cBhvr>
                                      <p:tavLst>
                                        <p:tav tm="0">
                                          <p:val>
                                            <p:strVal val="ppt_x"/>
                                          </p:val>
                                        </p:tav>
                                        <p:tav tm="100000">
                                          <p:val>
                                            <p:strVal val="0-ppt_w/2"/>
                                          </p:val>
                                        </p:tav>
                                      </p:tavLst>
                                    </p:anim>
                                    <p:anim calcmode="lin" valueType="num">
                                      <p:cBhvr>
                                        <p:cTn id="46" dur="1500" fill="hold"/>
                                        <p:tgtEl>
                                          <p:spTgt spid="357"/>
                                        </p:tgtEl>
                                        <p:attrNameLst>
                                          <p:attrName>ppt_y</p:attrName>
                                        </p:attrNameLst>
                                      </p:cBhvr>
                                      <p:tavLst>
                                        <p:tav tm="0">
                                          <p:val>
                                            <p:strVal val="ppt_y"/>
                                          </p:val>
                                        </p:tav>
                                        <p:tav tm="100000">
                                          <p:val>
                                            <p:strVal val="ppt_y"/>
                                          </p:val>
                                        </p:tav>
                                      </p:tavLst>
                                    </p:anim>
                                    <p:set>
                                      <p:cBhvr>
                                        <p:cTn id="47" fill="hold">
                                          <p:stCondLst>
                                            <p:cond delay="1499"/>
                                          </p:stCondLst>
                                        </p:cTn>
                                        <p:tgtEl>
                                          <p:spTgt spid="357"/>
                                        </p:tgtEl>
                                        <p:attrNameLst>
                                          <p:attrName>style.visibility</p:attrName>
                                        </p:attrNameLst>
                                      </p:cBhvr>
                                      <p:to>
                                        <p:strVal val="hidden"/>
                                      </p:to>
                                    </p:set>
                                  </p:childTnLst>
                                </p:cTn>
                              </p:par>
                            </p:childTnLst>
                          </p:cTn>
                        </p:par>
                        <p:par>
                          <p:cTn id="48" fill="hold">
                            <p:stCondLst>
                              <p:cond delay="1500"/>
                            </p:stCondLst>
                            <p:childTnLst>
                              <p:par>
                                <p:cTn id="49" presetID="2" presetClass="entr" presetSubtype="8" fill="hold" grpId="9" nodeType="afterEffect">
                                  <p:stCondLst>
                                    <p:cond delay="200"/>
                                  </p:stCondLst>
                                  <p:iterate>
                                    <p:tmAbs val="0"/>
                                  </p:iterate>
                                  <p:childTnLst>
                                    <p:set>
                                      <p:cBhvr>
                                        <p:cTn id="50" fill="hold"/>
                                        <p:tgtEl>
                                          <p:spTgt spid="358"/>
                                        </p:tgtEl>
                                        <p:attrNameLst>
                                          <p:attrName>style.visibility</p:attrName>
                                        </p:attrNameLst>
                                      </p:cBhvr>
                                      <p:to>
                                        <p:strVal val="visible"/>
                                      </p:to>
                                    </p:set>
                                    <p:anim calcmode="lin" valueType="num">
                                      <p:cBhvr>
                                        <p:cTn id="51" dur="1500" fill="hold"/>
                                        <p:tgtEl>
                                          <p:spTgt spid="358"/>
                                        </p:tgtEl>
                                        <p:attrNameLst>
                                          <p:attrName>ppt_x</p:attrName>
                                        </p:attrNameLst>
                                      </p:cBhvr>
                                      <p:tavLst>
                                        <p:tav tm="0">
                                          <p:val>
                                            <p:strVal val="0-#ppt_w/2"/>
                                          </p:val>
                                        </p:tav>
                                        <p:tav tm="100000">
                                          <p:val>
                                            <p:strVal val="#ppt_x"/>
                                          </p:val>
                                        </p:tav>
                                      </p:tavLst>
                                    </p:anim>
                                    <p:anim calcmode="lin" valueType="num">
                                      <p:cBhvr>
                                        <p:cTn id="52" dur="1500" fill="hold"/>
                                        <p:tgtEl>
                                          <p:spTgt spid="35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8" fill="hold" grpId="10" nodeType="clickEffect">
                                  <p:stCondLst>
                                    <p:cond delay="0"/>
                                  </p:stCondLst>
                                  <p:iterate>
                                    <p:tmAbs val="0"/>
                                  </p:iterate>
                                  <p:childTnLst>
                                    <p:anim calcmode="lin" valueType="num">
                                      <p:cBhvr>
                                        <p:cTn id="56" dur="1500" fill="hold"/>
                                        <p:tgtEl>
                                          <p:spTgt spid="358"/>
                                        </p:tgtEl>
                                        <p:attrNameLst>
                                          <p:attrName>ppt_x</p:attrName>
                                        </p:attrNameLst>
                                      </p:cBhvr>
                                      <p:tavLst>
                                        <p:tav tm="0">
                                          <p:val>
                                            <p:strVal val="ppt_x"/>
                                          </p:val>
                                        </p:tav>
                                        <p:tav tm="100000">
                                          <p:val>
                                            <p:strVal val="0-ppt_w/2"/>
                                          </p:val>
                                        </p:tav>
                                      </p:tavLst>
                                    </p:anim>
                                    <p:anim calcmode="lin" valueType="num">
                                      <p:cBhvr>
                                        <p:cTn id="57" dur="1500" fill="hold"/>
                                        <p:tgtEl>
                                          <p:spTgt spid="358"/>
                                        </p:tgtEl>
                                        <p:attrNameLst>
                                          <p:attrName>ppt_y</p:attrName>
                                        </p:attrNameLst>
                                      </p:cBhvr>
                                      <p:tavLst>
                                        <p:tav tm="0">
                                          <p:val>
                                            <p:strVal val="ppt_y"/>
                                          </p:val>
                                        </p:tav>
                                        <p:tav tm="100000">
                                          <p:val>
                                            <p:strVal val="ppt_y"/>
                                          </p:val>
                                        </p:tav>
                                      </p:tavLst>
                                    </p:anim>
                                    <p:set>
                                      <p:cBhvr>
                                        <p:cTn id="58" fill="hold">
                                          <p:stCondLst>
                                            <p:cond delay="1499"/>
                                          </p:stCondLst>
                                        </p:cTn>
                                        <p:tgtEl>
                                          <p:spTgt spid="358"/>
                                        </p:tgtEl>
                                        <p:attrNameLst>
                                          <p:attrName>style.visibility</p:attrName>
                                        </p:attrNameLst>
                                      </p:cBhvr>
                                      <p:to>
                                        <p:strVal val="hidden"/>
                                      </p:to>
                                    </p:set>
                                  </p:childTnLst>
                                </p:cTn>
                              </p:par>
                            </p:childTnLst>
                          </p:cTn>
                        </p:par>
                        <p:par>
                          <p:cTn id="59" fill="hold">
                            <p:stCondLst>
                              <p:cond delay="1500"/>
                            </p:stCondLst>
                            <p:childTnLst>
                              <p:par>
                                <p:cTn id="60" presetID="2" presetClass="entr" presetSubtype="8" fill="hold" grpId="11" nodeType="afterEffect">
                                  <p:stCondLst>
                                    <p:cond delay="200"/>
                                  </p:stCondLst>
                                  <p:iterate>
                                    <p:tmAbs val="0"/>
                                  </p:iterate>
                                  <p:childTnLst>
                                    <p:set>
                                      <p:cBhvr>
                                        <p:cTn id="61" fill="hold"/>
                                        <p:tgtEl>
                                          <p:spTgt spid="359"/>
                                        </p:tgtEl>
                                        <p:attrNameLst>
                                          <p:attrName>style.visibility</p:attrName>
                                        </p:attrNameLst>
                                      </p:cBhvr>
                                      <p:to>
                                        <p:strVal val="visible"/>
                                      </p:to>
                                    </p:set>
                                    <p:anim calcmode="lin" valueType="num">
                                      <p:cBhvr>
                                        <p:cTn id="62" dur="1500" fill="hold"/>
                                        <p:tgtEl>
                                          <p:spTgt spid="359"/>
                                        </p:tgtEl>
                                        <p:attrNameLst>
                                          <p:attrName>ppt_x</p:attrName>
                                        </p:attrNameLst>
                                      </p:cBhvr>
                                      <p:tavLst>
                                        <p:tav tm="0">
                                          <p:val>
                                            <p:strVal val="0-#ppt_w/2"/>
                                          </p:val>
                                        </p:tav>
                                        <p:tav tm="100000">
                                          <p:val>
                                            <p:strVal val="#ppt_x"/>
                                          </p:val>
                                        </p:tav>
                                      </p:tavLst>
                                    </p:anim>
                                    <p:anim calcmode="lin" valueType="num">
                                      <p:cBhvr>
                                        <p:cTn id="63" dur="1500" fill="hold"/>
                                        <p:tgtEl>
                                          <p:spTgt spid="359"/>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xit" presetSubtype="8" fill="hold" grpId="12" nodeType="clickEffect">
                                  <p:stCondLst>
                                    <p:cond delay="0"/>
                                  </p:stCondLst>
                                  <p:iterate>
                                    <p:tmAbs val="0"/>
                                  </p:iterate>
                                  <p:childTnLst>
                                    <p:anim calcmode="lin" valueType="num">
                                      <p:cBhvr>
                                        <p:cTn id="67" dur="1500" fill="hold"/>
                                        <p:tgtEl>
                                          <p:spTgt spid="359"/>
                                        </p:tgtEl>
                                        <p:attrNameLst>
                                          <p:attrName>ppt_x</p:attrName>
                                        </p:attrNameLst>
                                      </p:cBhvr>
                                      <p:tavLst>
                                        <p:tav tm="0">
                                          <p:val>
                                            <p:strVal val="ppt_x"/>
                                          </p:val>
                                        </p:tav>
                                        <p:tav tm="100000">
                                          <p:val>
                                            <p:strVal val="0-ppt_w/2"/>
                                          </p:val>
                                        </p:tav>
                                      </p:tavLst>
                                    </p:anim>
                                    <p:anim calcmode="lin" valueType="num">
                                      <p:cBhvr>
                                        <p:cTn id="68" dur="1500" fill="hold"/>
                                        <p:tgtEl>
                                          <p:spTgt spid="359"/>
                                        </p:tgtEl>
                                        <p:attrNameLst>
                                          <p:attrName>ppt_y</p:attrName>
                                        </p:attrNameLst>
                                      </p:cBhvr>
                                      <p:tavLst>
                                        <p:tav tm="0">
                                          <p:val>
                                            <p:strVal val="ppt_y"/>
                                          </p:val>
                                        </p:tav>
                                        <p:tav tm="100000">
                                          <p:val>
                                            <p:strVal val="ppt_y"/>
                                          </p:val>
                                        </p:tav>
                                      </p:tavLst>
                                    </p:anim>
                                    <p:set>
                                      <p:cBhvr>
                                        <p:cTn id="69" fill="hold">
                                          <p:stCondLst>
                                            <p:cond delay="1499"/>
                                          </p:stCondLst>
                                        </p:cTn>
                                        <p:tgtEl>
                                          <p:spTgt spid="359"/>
                                        </p:tgtEl>
                                        <p:attrNameLst>
                                          <p:attrName>style.visibility</p:attrName>
                                        </p:attrNameLst>
                                      </p:cBhvr>
                                      <p:to>
                                        <p:strVal val="hidden"/>
                                      </p:to>
                                    </p:set>
                                  </p:childTnLst>
                                </p:cTn>
                              </p:par>
                            </p:childTnLst>
                          </p:cTn>
                        </p:par>
                        <p:par>
                          <p:cTn id="70" fill="hold">
                            <p:stCondLst>
                              <p:cond delay="1500"/>
                            </p:stCondLst>
                            <p:childTnLst>
                              <p:par>
                                <p:cTn id="71" presetID="2" presetClass="entr" presetSubtype="8" fill="hold" grpId="13" nodeType="afterEffect">
                                  <p:stCondLst>
                                    <p:cond delay="200"/>
                                  </p:stCondLst>
                                  <p:iterate>
                                    <p:tmAbs val="0"/>
                                  </p:iterate>
                                  <p:childTnLst>
                                    <p:set>
                                      <p:cBhvr>
                                        <p:cTn id="72" fill="hold"/>
                                        <p:tgtEl>
                                          <p:spTgt spid="360"/>
                                        </p:tgtEl>
                                        <p:attrNameLst>
                                          <p:attrName>style.visibility</p:attrName>
                                        </p:attrNameLst>
                                      </p:cBhvr>
                                      <p:to>
                                        <p:strVal val="visible"/>
                                      </p:to>
                                    </p:set>
                                    <p:anim calcmode="lin" valueType="num">
                                      <p:cBhvr>
                                        <p:cTn id="73" dur="1500" fill="hold"/>
                                        <p:tgtEl>
                                          <p:spTgt spid="360"/>
                                        </p:tgtEl>
                                        <p:attrNameLst>
                                          <p:attrName>ppt_x</p:attrName>
                                        </p:attrNameLst>
                                      </p:cBhvr>
                                      <p:tavLst>
                                        <p:tav tm="0">
                                          <p:val>
                                            <p:strVal val="0-#ppt_w/2"/>
                                          </p:val>
                                        </p:tav>
                                        <p:tav tm="100000">
                                          <p:val>
                                            <p:strVal val="#ppt_x"/>
                                          </p:val>
                                        </p:tav>
                                      </p:tavLst>
                                    </p:anim>
                                    <p:anim calcmode="lin" valueType="num">
                                      <p:cBhvr>
                                        <p:cTn id="74" dur="1500" fill="hold"/>
                                        <p:tgtEl>
                                          <p:spTgt spid="36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8" fill="hold" grpId="14" nodeType="clickEffect">
                                  <p:stCondLst>
                                    <p:cond delay="0"/>
                                  </p:stCondLst>
                                  <p:iterate>
                                    <p:tmAbs val="0"/>
                                  </p:iterate>
                                  <p:childTnLst>
                                    <p:anim calcmode="lin" valueType="num">
                                      <p:cBhvr>
                                        <p:cTn id="78" dur="1500" fill="hold"/>
                                        <p:tgtEl>
                                          <p:spTgt spid="360"/>
                                        </p:tgtEl>
                                        <p:attrNameLst>
                                          <p:attrName>ppt_x</p:attrName>
                                        </p:attrNameLst>
                                      </p:cBhvr>
                                      <p:tavLst>
                                        <p:tav tm="0">
                                          <p:val>
                                            <p:strVal val="ppt_x"/>
                                          </p:val>
                                        </p:tav>
                                        <p:tav tm="100000">
                                          <p:val>
                                            <p:strVal val="0-ppt_w/2"/>
                                          </p:val>
                                        </p:tav>
                                      </p:tavLst>
                                    </p:anim>
                                    <p:anim calcmode="lin" valueType="num">
                                      <p:cBhvr>
                                        <p:cTn id="79" dur="1500" fill="hold"/>
                                        <p:tgtEl>
                                          <p:spTgt spid="360"/>
                                        </p:tgtEl>
                                        <p:attrNameLst>
                                          <p:attrName>ppt_y</p:attrName>
                                        </p:attrNameLst>
                                      </p:cBhvr>
                                      <p:tavLst>
                                        <p:tav tm="0">
                                          <p:val>
                                            <p:strVal val="ppt_y"/>
                                          </p:val>
                                        </p:tav>
                                        <p:tav tm="100000">
                                          <p:val>
                                            <p:strVal val="ppt_y"/>
                                          </p:val>
                                        </p:tav>
                                      </p:tavLst>
                                    </p:anim>
                                    <p:set>
                                      <p:cBhvr>
                                        <p:cTn id="80" fill="hold">
                                          <p:stCondLst>
                                            <p:cond delay="1499"/>
                                          </p:stCondLst>
                                        </p:cTn>
                                        <p:tgtEl>
                                          <p:spTgt spid="360"/>
                                        </p:tgtEl>
                                        <p:attrNameLst>
                                          <p:attrName>style.visibility</p:attrName>
                                        </p:attrNameLst>
                                      </p:cBhvr>
                                      <p:to>
                                        <p:strVal val="hidden"/>
                                      </p:to>
                                    </p:set>
                                  </p:childTnLst>
                                </p:cTn>
                              </p:par>
                            </p:childTnLst>
                          </p:cTn>
                        </p:par>
                        <p:par>
                          <p:cTn id="81" fill="hold">
                            <p:stCondLst>
                              <p:cond delay="1500"/>
                            </p:stCondLst>
                            <p:childTnLst>
                              <p:par>
                                <p:cTn id="82" presetID="2" presetClass="entr" presetSubtype="8" fill="hold" grpId="15" nodeType="afterEffect">
                                  <p:stCondLst>
                                    <p:cond delay="200"/>
                                  </p:stCondLst>
                                  <p:iterate>
                                    <p:tmAbs val="0"/>
                                  </p:iterate>
                                  <p:childTnLst>
                                    <p:set>
                                      <p:cBhvr>
                                        <p:cTn id="83" fill="hold"/>
                                        <p:tgtEl>
                                          <p:spTgt spid="361"/>
                                        </p:tgtEl>
                                        <p:attrNameLst>
                                          <p:attrName>style.visibility</p:attrName>
                                        </p:attrNameLst>
                                      </p:cBhvr>
                                      <p:to>
                                        <p:strVal val="visible"/>
                                      </p:to>
                                    </p:set>
                                    <p:anim calcmode="lin" valueType="num">
                                      <p:cBhvr>
                                        <p:cTn id="84" dur="1500" fill="hold"/>
                                        <p:tgtEl>
                                          <p:spTgt spid="361"/>
                                        </p:tgtEl>
                                        <p:attrNameLst>
                                          <p:attrName>ppt_x</p:attrName>
                                        </p:attrNameLst>
                                      </p:cBhvr>
                                      <p:tavLst>
                                        <p:tav tm="0">
                                          <p:val>
                                            <p:strVal val="0-#ppt_w/2"/>
                                          </p:val>
                                        </p:tav>
                                        <p:tav tm="100000">
                                          <p:val>
                                            <p:strVal val="#ppt_x"/>
                                          </p:val>
                                        </p:tav>
                                      </p:tavLst>
                                    </p:anim>
                                    <p:anim calcmode="lin" valueType="num">
                                      <p:cBhvr>
                                        <p:cTn id="85" dur="1500" fill="hold"/>
                                        <p:tgtEl>
                                          <p:spTgt spid="361"/>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xit" presetSubtype="8" fill="hold" grpId="16" nodeType="clickEffect">
                                  <p:stCondLst>
                                    <p:cond delay="0"/>
                                  </p:stCondLst>
                                  <p:iterate>
                                    <p:tmAbs val="0"/>
                                  </p:iterate>
                                  <p:childTnLst>
                                    <p:anim calcmode="lin" valueType="num">
                                      <p:cBhvr>
                                        <p:cTn id="89" dur="1500" fill="hold"/>
                                        <p:tgtEl>
                                          <p:spTgt spid="361"/>
                                        </p:tgtEl>
                                        <p:attrNameLst>
                                          <p:attrName>ppt_x</p:attrName>
                                        </p:attrNameLst>
                                      </p:cBhvr>
                                      <p:tavLst>
                                        <p:tav tm="0">
                                          <p:val>
                                            <p:strVal val="ppt_x"/>
                                          </p:val>
                                        </p:tav>
                                        <p:tav tm="100000">
                                          <p:val>
                                            <p:strVal val="0-ppt_w/2"/>
                                          </p:val>
                                        </p:tav>
                                      </p:tavLst>
                                    </p:anim>
                                    <p:anim calcmode="lin" valueType="num">
                                      <p:cBhvr>
                                        <p:cTn id="90" dur="1500" fill="hold"/>
                                        <p:tgtEl>
                                          <p:spTgt spid="361"/>
                                        </p:tgtEl>
                                        <p:attrNameLst>
                                          <p:attrName>ppt_y</p:attrName>
                                        </p:attrNameLst>
                                      </p:cBhvr>
                                      <p:tavLst>
                                        <p:tav tm="0">
                                          <p:val>
                                            <p:strVal val="ppt_y"/>
                                          </p:val>
                                        </p:tav>
                                        <p:tav tm="100000">
                                          <p:val>
                                            <p:strVal val="ppt_y"/>
                                          </p:val>
                                        </p:tav>
                                      </p:tavLst>
                                    </p:anim>
                                    <p:set>
                                      <p:cBhvr>
                                        <p:cTn id="91" fill="hold">
                                          <p:stCondLst>
                                            <p:cond delay="1499"/>
                                          </p:stCondLst>
                                        </p:cTn>
                                        <p:tgtEl>
                                          <p:spTgt spid="361"/>
                                        </p:tgtEl>
                                        <p:attrNameLst>
                                          <p:attrName>style.visibility</p:attrName>
                                        </p:attrNameLst>
                                      </p:cBhvr>
                                      <p:to>
                                        <p:strVal val="hidden"/>
                                      </p:to>
                                    </p:set>
                                  </p:childTnLst>
                                </p:cTn>
                              </p:par>
                            </p:childTnLst>
                          </p:cTn>
                        </p:par>
                        <p:par>
                          <p:cTn id="92" fill="hold">
                            <p:stCondLst>
                              <p:cond delay="1500"/>
                            </p:stCondLst>
                            <p:childTnLst>
                              <p:par>
                                <p:cTn id="93" presetID="2" presetClass="entr" presetSubtype="8" fill="hold" grpId="17" nodeType="afterEffect">
                                  <p:stCondLst>
                                    <p:cond delay="200"/>
                                  </p:stCondLst>
                                  <p:iterate>
                                    <p:tmAbs val="0"/>
                                  </p:iterate>
                                  <p:childTnLst>
                                    <p:set>
                                      <p:cBhvr>
                                        <p:cTn id="94" fill="hold"/>
                                        <p:tgtEl>
                                          <p:spTgt spid="362"/>
                                        </p:tgtEl>
                                        <p:attrNameLst>
                                          <p:attrName>style.visibility</p:attrName>
                                        </p:attrNameLst>
                                      </p:cBhvr>
                                      <p:to>
                                        <p:strVal val="visible"/>
                                      </p:to>
                                    </p:set>
                                    <p:anim calcmode="lin" valueType="num">
                                      <p:cBhvr>
                                        <p:cTn id="95" dur="1500" fill="hold"/>
                                        <p:tgtEl>
                                          <p:spTgt spid="362"/>
                                        </p:tgtEl>
                                        <p:attrNameLst>
                                          <p:attrName>ppt_x</p:attrName>
                                        </p:attrNameLst>
                                      </p:cBhvr>
                                      <p:tavLst>
                                        <p:tav tm="0">
                                          <p:val>
                                            <p:strVal val="0-#ppt_w/2"/>
                                          </p:val>
                                        </p:tav>
                                        <p:tav tm="100000">
                                          <p:val>
                                            <p:strVal val="#ppt_x"/>
                                          </p:val>
                                        </p:tav>
                                      </p:tavLst>
                                    </p:anim>
                                    <p:anim calcmode="lin" valueType="num">
                                      <p:cBhvr>
                                        <p:cTn id="96" dur="1500" fill="hold"/>
                                        <p:tgtEl>
                                          <p:spTgt spid="362"/>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xit" presetSubtype="8" fill="hold" grpId="18" nodeType="clickEffect">
                                  <p:stCondLst>
                                    <p:cond delay="0"/>
                                  </p:stCondLst>
                                  <p:iterate>
                                    <p:tmAbs val="0"/>
                                  </p:iterate>
                                  <p:childTnLst>
                                    <p:anim calcmode="lin" valueType="num">
                                      <p:cBhvr>
                                        <p:cTn id="100" dur="1500" fill="hold"/>
                                        <p:tgtEl>
                                          <p:spTgt spid="362"/>
                                        </p:tgtEl>
                                        <p:attrNameLst>
                                          <p:attrName>ppt_x</p:attrName>
                                        </p:attrNameLst>
                                      </p:cBhvr>
                                      <p:tavLst>
                                        <p:tav tm="0">
                                          <p:val>
                                            <p:strVal val="ppt_x"/>
                                          </p:val>
                                        </p:tav>
                                        <p:tav tm="100000">
                                          <p:val>
                                            <p:strVal val="0-ppt_w/2"/>
                                          </p:val>
                                        </p:tav>
                                      </p:tavLst>
                                    </p:anim>
                                    <p:anim calcmode="lin" valueType="num">
                                      <p:cBhvr>
                                        <p:cTn id="101" dur="1500" fill="hold"/>
                                        <p:tgtEl>
                                          <p:spTgt spid="362"/>
                                        </p:tgtEl>
                                        <p:attrNameLst>
                                          <p:attrName>ppt_y</p:attrName>
                                        </p:attrNameLst>
                                      </p:cBhvr>
                                      <p:tavLst>
                                        <p:tav tm="0">
                                          <p:val>
                                            <p:strVal val="ppt_y"/>
                                          </p:val>
                                        </p:tav>
                                        <p:tav tm="100000">
                                          <p:val>
                                            <p:strVal val="ppt_y"/>
                                          </p:val>
                                        </p:tav>
                                      </p:tavLst>
                                    </p:anim>
                                    <p:set>
                                      <p:cBhvr>
                                        <p:cTn id="102" fill="hold">
                                          <p:stCondLst>
                                            <p:cond delay="1499"/>
                                          </p:stCondLst>
                                        </p:cTn>
                                        <p:tgtEl>
                                          <p:spTgt spid="362"/>
                                        </p:tgtEl>
                                        <p:attrNameLst>
                                          <p:attrName>style.visibility</p:attrName>
                                        </p:attrNameLst>
                                      </p:cBhvr>
                                      <p:to>
                                        <p:strVal val="hidden"/>
                                      </p:to>
                                    </p:set>
                                  </p:childTnLst>
                                </p:cTn>
                              </p:par>
                            </p:childTnLst>
                          </p:cTn>
                        </p:par>
                        <p:par>
                          <p:cTn id="103" fill="hold">
                            <p:stCondLst>
                              <p:cond delay="1500"/>
                            </p:stCondLst>
                            <p:childTnLst>
                              <p:par>
                                <p:cTn id="104" presetID="2" presetClass="entr" presetSubtype="8" fill="hold" grpId="19" nodeType="afterEffect">
                                  <p:stCondLst>
                                    <p:cond delay="200"/>
                                  </p:stCondLst>
                                  <p:iterate>
                                    <p:tmAbs val="0"/>
                                  </p:iterate>
                                  <p:childTnLst>
                                    <p:set>
                                      <p:cBhvr>
                                        <p:cTn id="105" fill="hold"/>
                                        <p:tgtEl>
                                          <p:spTgt spid="363"/>
                                        </p:tgtEl>
                                        <p:attrNameLst>
                                          <p:attrName>style.visibility</p:attrName>
                                        </p:attrNameLst>
                                      </p:cBhvr>
                                      <p:to>
                                        <p:strVal val="visible"/>
                                      </p:to>
                                    </p:set>
                                    <p:anim calcmode="lin" valueType="num">
                                      <p:cBhvr>
                                        <p:cTn id="106" dur="1500" fill="hold"/>
                                        <p:tgtEl>
                                          <p:spTgt spid="363"/>
                                        </p:tgtEl>
                                        <p:attrNameLst>
                                          <p:attrName>ppt_x</p:attrName>
                                        </p:attrNameLst>
                                      </p:cBhvr>
                                      <p:tavLst>
                                        <p:tav tm="0">
                                          <p:val>
                                            <p:strVal val="0-#ppt_w/2"/>
                                          </p:val>
                                        </p:tav>
                                        <p:tav tm="100000">
                                          <p:val>
                                            <p:strVal val="#ppt_x"/>
                                          </p:val>
                                        </p:tav>
                                      </p:tavLst>
                                    </p:anim>
                                    <p:anim calcmode="lin" valueType="num">
                                      <p:cBhvr>
                                        <p:cTn id="107" dur="1500" fill="hold"/>
                                        <p:tgtEl>
                                          <p:spTgt spid="363"/>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xit" presetSubtype="8" fill="hold" grpId="20" nodeType="clickEffect">
                                  <p:stCondLst>
                                    <p:cond delay="0"/>
                                  </p:stCondLst>
                                  <p:iterate>
                                    <p:tmAbs val="0"/>
                                  </p:iterate>
                                  <p:childTnLst>
                                    <p:anim calcmode="lin" valueType="num">
                                      <p:cBhvr>
                                        <p:cTn id="111" dur="1500" fill="hold"/>
                                        <p:tgtEl>
                                          <p:spTgt spid="363"/>
                                        </p:tgtEl>
                                        <p:attrNameLst>
                                          <p:attrName>ppt_x</p:attrName>
                                        </p:attrNameLst>
                                      </p:cBhvr>
                                      <p:tavLst>
                                        <p:tav tm="0">
                                          <p:val>
                                            <p:strVal val="ppt_x"/>
                                          </p:val>
                                        </p:tav>
                                        <p:tav tm="100000">
                                          <p:val>
                                            <p:strVal val="0-ppt_w/2"/>
                                          </p:val>
                                        </p:tav>
                                      </p:tavLst>
                                    </p:anim>
                                    <p:anim calcmode="lin" valueType="num">
                                      <p:cBhvr>
                                        <p:cTn id="112" dur="1500" fill="hold"/>
                                        <p:tgtEl>
                                          <p:spTgt spid="363"/>
                                        </p:tgtEl>
                                        <p:attrNameLst>
                                          <p:attrName>ppt_y</p:attrName>
                                        </p:attrNameLst>
                                      </p:cBhvr>
                                      <p:tavLst>
                                        <p:tav tm="0">
                                          <p:val>
                                            <p:strVal val="ppt_y"/>
                                          </p:val>
                                        </p:tav>
                                        <p:tav tm="100000">
                                          <p:val>
                                            <p:strVal val="ppt_y"/>
                                          </p:val>
                                        </p:tav>
                                      </p:tavLst>
                                    </p:anim>
                                    <p:set>
                                      <p:cBhvr>
                                        <p:cTn id="113" fill="hold">
                                          <p:stCondLst>
                                            <p:cond delay="1499"/>
                                          </p:stCondLst>
                                        </p:cTn>
                                        <p:tgtEl>
                                          <p:spTgt spid="363"/>
                                        </p:tgtEl>
                                        <p:attrNameLst>
                                          <p:attrName>style.visibility</p:attrName>
                                        </p:attrNameLst>
                                      </p:cBhvr>
                                      <p:to>
                                        <p:strVal val="hidden"/>
                                      </p:to>
                                    </p:set>
                                  </p:childTnLst>
                                </p:cTn>
                              </p:par>
                            </p:childTnLst>
                          </p:cTn>
                        </p:par>
                        <p:par>
                          <p:cTn id="114" fill="hold">
                            <p:stCondLst>
                              <p:cond delay="1500"/>
                            </p:stCondLst>
                            <p:childTnLst>
                              <p:par>
                                <p:cTn id="115" presetID="2" presetClass="entr" presetSubtype="8" fill="hold" grpId="21" nodeType="afterEffect">
                                  <p:stCondLst>
                                    <p:cond delay="200"/>
                                  </p:stCondLst>
                                  <p:iterate>
                                    <p:tmAbs val="0"/>
                                  </p:iterate>
                                  <p:childTnLst>
                                    <p:set>
                                      <p:cBhvr>
                                        <p:cTn id="116" fill="hold"/>
                                        <p:tgtEl>
                                          <p:spTgt spid="364"/>
                                        </p:tgtEl>
                                        <p:attrNameLst>
                                          <p:attrName>style.visibility</p:attrName>
                                        </p:attrNameLst>
                                      </p:cBhvr>
                                      <p:to>
                                        <p:strVal val="visible"/>
                                      </p:to>
                                    </p:set>
                                    <p:anim calcmode="lin" valueType="num">
                                      <p:cBhvr>
                                        <p:cTn id="117" dur="1500" fill="hold"/>
                                        <p:tgtEl>
                                          <p:spTgt spid="364"/>
                                        </p:tgtEl>
                                        <p:attrNameLst>
                                          <p:attrName>ppt_x</p:attrName>
                                        </p:attrNameLst>
                                      </p:cBhvr>
                                      <p:tavLst>
                                        <p:tav tm="0">
                                          <p:val>
                                            <p:strVal val="0-#ppt_w/2"/>
                                          </p:val>
                                        </p:tav>
                                        <p:tav tm="100000">
                                          <p:val>
                                            <p:strVal val="#ppt_x"/>
                                          </p:val>
                                        </p:tav>
                                      </p:tavLst>
                                    </p:anim>
                                    <p:anim calcmode="lin" valueType="num">
                                      <p:cBhvr>
                                        <p:cTn id="118" dur="1500" fill="hold"/>
                                        <p:tgtEl>
                                          <p:spTgt spid="364"/>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xit" presetSubtype="8" fill="hold" grpId="22" nodeType="clickEffect">
                                  <p:stCondLst>
                                    <p:cond delay="0"/>
                                  </p:stCondLst>
                                  <p:iterate>
                                    <p:tmAbs val="0"/>
                                  </p:iterate>
                                  <p:childTnLst>
                                    <p:anim calcmode="lin" valueType="num">
                                      <p:cBhvr>
                                        <p:cTn id="122" dur="1000" fill="hold"/>
                                        <p:tgtEl>
                                          <p:spTgt spid="364"/>
                                        </p:tgtEl>
                                        <p:attrNameLst>
                                          <p:attrName>ppt_x</p:attrName>
                                        </p:attrNameLst>
                                      </p:cBhvr>
                                      <p:tavLst>
                                        <p:tav tm="0">
                                          <p:val>
                                            <p:strVal val="ppt_x"/>
                                          </p:val>
                                        </p:tav>
                                        <p:tav tm="100000">
                                          <p:val>
                                            <p:strVal val="0-ppt_w/2"/>
                                          </p:val>
                                        </p:tav>
                                      </p:tavLst>
                                    </p:anim>
                                    <p:anim calcmode="lin" valueType="num">
                                      <p:cBhvr>
                                        <p:cTn id="123" dur="1000" fill="hold"/>
                                        <p:tgtEl>
                                          <p:spTgt spid="364"/>
                                        </p:tgtEl>
                                        <p:attrNameLst>
                                          <p:attrName>ppt_y</p:attrName>
                                        </p:attrNameLst>
                                      </p:cBhvr>
                                      <p:tavLst>
                                        <p:tav tm="0">
                                          <p:val>
                                            <p:strVal val="ppt_y"/>
                                          </p:val>
                                        </p:tav>
                                        <p:tav tm="100000">
                                          <p:val>
                                            <p:strVal val="ppt_y"/>
                                          </p:val>
                                        </p:tav>
                                      </p:tavLst>
                                    </p:anim>
                                    <p:set>
                                      <p:cBhvr>
                                        <p:cTn id="124" fill="hold">
                                          <p:stCondLst>
                                            <p:cond delay="999"/>
                                          </p:stCondLst>
                                        </p:cTn>
                                        <p:tgtEl>
                                          <p:spTgt spid="364"/>
                                        </p:tgtEl>
                                        <p:attrNameLst>
                                          <p:attrName>style.visibility</p:attrName>
                                        </p:attrNameLst>
                                      </p:cBhvr>
                                      <p:to>
                                        <p:strVal val="hidden"/>
                                      </p:to>
                                    </p:set>
                                  </p:childTnLst>
                                </p:cTn>
                              </p:par>
                            </p:childTnLst>
                          </p:cTn>
                        </p:par>
                        <p:par>
                          <p:cTn id="125" fill="hold">
                            <p:stCondLst>
                              <p:cond delay="1000"/>
                            </p:stCondLst>
                            <p:childTnLst>
                              <p:par>
                                <p:cTn id="126" presetID="2" presetClass="entr" presetSubtype="8" fill="hold" grpId="23" nodeType="afterEffect">
                                  <p:stCondLst>
                                    <p:cond delay="200"/>
                                  </p:stCondLst>
                                  <p:iterate>
                                    <p:tmAbs val="0"/>
                                  </p:iterate>
                                  <p:childTnLst>
                                    <p:set>
                                      <p:cBhvr>
                                        <p:cTn id="127" fill="hold"/>
                                        <p:tgtEl>
                                          <p:spTgt spid="365"/>
                                        </p:tgtEl>
                                        <p:attrNameLst>
                                          <p:attrName>style.visibility</p:attrName>
                                        </p:attrNameLst>
                                      </p:cBhvr>
                                      <p:to>
                                        <p:strVal val="visible"/>
                                      </p:to>
                                    </p:set>
                                    <p:anim calcmode="lin" valueType="num">
                                      <p:cBhvr>
                                        <p:cTn id="128" dur="1500" fill="hold"/>
                                        <p:tgtEl>
                                          <p:spTgt spid="365"/>
                                        </p:tgtEl>
                                        <p:attrNameLst>
                                          <p:attrName>ppt_x</p:attrName>
                                        </p:attrNameLst>
                                      </p:cBhvr>
                                      <p:tavLst>
                                        <p:tav tm="0">
                                          <p:val>
                                            <p:strVal val="0-#ppt_w/2"/>
                                          </p:val>
                                        </p:tav>
                                        <p:tav tm="100000">
                                          <p:val>
                                            <p:strVal val="#ppt_x"/>
                                          </p:val>
                                        </p:tav>
                                      </p:tavLst>
                                    </p:anim>
                                    <p:anim calcmode="lin" valueType="num">
                                      <p:cBhvr>
                                        <p:cTn id="129" dur="1500" fill="hold"/>
                                        <p:tgtEl>
                                          <p:spTgt spid="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1" animBg="1" advAuto="0"/>
      <p:bldP spid="354" grpId="2" animBg="1" advAuto="0"/>
      <p:bldP spid="355" grpId="3" animBg="1" advAuto="0"/>
      <p:bldP spid="355" grpId="4" animBg="1" advAuto="0"/>
      <p:bldP spid="356" grpId="5" animBg="1" advAuto="0"/>
      <p:bldP spid="356" grpId="6" animBg="1" advAuto="0"/>
      <p:bldP spid="357" grpId="7" animBg="1" advAuto="0"/>
      <p:bldP spid="357" grpId="8" animBg="1" advAuto="0"/>
      <p:bldP spid="358" grpId="9" animBg="1" advAuto="0"/>
      <p:bldP spid="358" grpId="10" animBg="1" advAuto="0"/>
      <p:bldP spid="359" grpId="11" animBg="1" advAuto="0"/>
      <p:bldP spid="359" grpId="12" animBg="1" advAuto="0"/>
      <p:bldP spid="360" grpId="13" animBg="1" advAuto="0"/>
      <p:bldP spid="360" grpId="14" animBg="1" advAuto="0"/>
      <p:bldP spid="361" grpId="15" animBg="1" advAuto="0"/>
      <p:bldP spid="361" grpId="16" animBg="1" advAuto="0"/>
      <p:bldP spid="362" grpId="17" animBg="1" advAuto="0"/>
      <p:bldP spid="362" grpId="18" animBg="1" advAuto="0"/>
      <p:bldP spid="363" grpId="19" animBg="1" advAuto="0"/>
      <p:bldP spid="363" grpId="20" animBg="1" advAuto="0"/>
      <p:bldP spid="364" grpId="21" animBg="1" advAuto="0"/>
      <p:bldP spid="364" grpId="22" animBg="1" advAuto="0"/>
      <p:bldP spid="365" grpId="23"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 name="byGraphAnatomy1.pdf"/>
          <p:cNvPicPr>
            <a:picLocks noChangeAspect="1"/>
          </p:cNvPicPr>
          <p:nvPr/>
        </p:nvPicPr>
        <p:blipFill>
          <a:blip r:embed="rId3">
            <a:extLst/>
          </a:blip>
          <a:stretch>
            <a:fillRect/>
          </a:stretch>
        </p:blipFill>
        <p:spPr>
          <a:xfrm>
            <a:off x="2647950" y="-83128"/>
            <a:ext cx="19088100" cy="1388225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369"/>
                                        </p:tgtEl>
                                        <p:attrNameLst>
                                          <p:attrName>style.visibility</p:attrName>
                                        </p:attrNameLst>
                                      </p:cBhvr>
                                      <p:to>
                                        <p:strVal val="visible"/>
                                      </p:to>
                                    </p:set>
                                    <p:animEffect transition="in" filter="dissolve">
                                      <p:cBhvr>
                                        <p:cTn id="7" dur="1000"/>
                                        <p:tgtEl>
                                          <p:spTgt spid="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 grpId="1"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p:nvPr/>
        </p:nvSpPr>
        <p:spPr>
          <a:xfrm>
            <a:off x="912072" y="750093"/>
            <a:ext cx="22860001" cy="18185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Store longer varname in local macro</a:t>
            </a:r>
          </a:p>
          <a:p>
            <a:pPr>
              <a:lnSpc>
                <a:spcPct val="80000"/>
              </a:lnSpc>
              <a:spcBef>
                <a:spcPts val="0"/>
              </a:spcBef>
              <a:defRPr sz="5000" b="1">
                <a:solidFill>
                  <a:srgbClr val="44FF10"/>
                </a:solidFill>
                <a:latin typeface="TeX Gyre Cursor"/>
                <a:ea typeface="TeX Gyre Cursor"/>
                <a:cs typeface="TeX Gyre Cursor"/>
                <a:sym typeface="TeX Gyre Cursor"/>
              </a:defRPr>
            </a:pPr>
            <a:r>
              <a:t>loc ts testscore200</a:t>
            </a:r>
          </a:p>
        </p:txBody>
      </p:sp>
      <p:sp>
        <p:nvSpPr>
          <p:cNvPr id="374" name="Shape 374"/>
          <p:cNvSpPr/>
          <p:nvPr/>
        </p:nvSpPr>
        <p:spPr>
          <a:xfrm>
            <a:off x="912072" y="750093"/>
            <a:ext cx="22860001" cy="74083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Use more Dot Plots</a:t>
            </a:r>
          </a:p>
          <a:p>
            <a:pPr>
              <a:lnSpc>
                <a:spcPct val="80000"/>
              </a:lnSpc>
              <a:spcBef>
                <a:spcPts val="0"/>
              </a:spcBef>
              <a:defRPr sz="5000" b="1">
                <a:solidFill>
                  <a:srgbClr val="44FF10"/>
                </a:solidFill>
                <a:latin typeface="TeX Gyre Cursor"/>
                <a:ea typeface="TeX Gyre Cursor"/>
                <a:cs typeface="TeX Gyre Cursor"/>
                <a:sym typeface="TeX Gyre Cursor"/>
              </a:defRPr>
            </a:pPr>
            <a:r>
              <a:t>gr dot (min) min = testscore (p25) pct25 = testscore    ///(p50) median = testscore (p75) pct75 = testscore        ///(max) max = testscore if distid == 1, over(schyr)       ///</a:t>
            </a:r>
            <a:r>
              <a:rPr>
                <a:solidFill>
                  <a:srgbClr val="FF7C00"/>
                </a:solidFill>
              </a:rPr>
              <a:t>asyvars</a:t>
            </a:r>
            <a:r>
              <a:t> scheme(sdp2016a) </a:t>
            </a:r>
            <a:r>
              <a:rPr>
                <a:solidFill>
                  <a:srgbClr val="FF7C00"/>
                </a:solidFill>
              </a:rPr>
              <a:t>blabel(none)</a:t>
            </a:r>
            <a:r>
              <a:t> legend(           ///label(1 "Minimum") label(2 "25th %ile")                 ///label(3 "50th %ile") label(4 "75th %ile")               ///label(5 "Maximum")) by(schid,                           ///ti("Tukey's Five Number Summary")                       ///subti("Test Scores by School Over Time"))</a:t>
            </a:r>
          </a:p>
        </p:txBody>
      </p:sp>
      <p:sp>
        <p:nvSpPr>
          <p:cNvPr id="375" name="Shape 375"/>
          <p:cNvSpPr>
            <a:spLocks noGrp="1"/>
          </p:cNvSpPr>
          <p:nvPr>
            <p:ph type="title"/>
          </p:nvPr>
        </p:nvSpPr>
        <p:spPr>
          <a:xfrm>
            <a:off x="912072" y="750093"/>
            <a:ext cx="22860001" cy="6725741"/>
          </a:xfrm>
          <a:prstGeom prst="rect">
            <a:avLst/>
          </a:prstGeom>
        </p:spPr>
        <p:txBody>
          <a:bodyPr/>
          <a:lstStyle/>
          <a:p>
            <a:pPr>
              <a:defRPr sz="5000" i="1" cap="none">
                <a:solidFill>
                  <a:srgbClr val="FFF20A"/>
                </a:solidFill>
                <a:latin typeface="TeX Gyre Cursor"/>
                <a:ea typeface="TeX Gyre Cursor"/>
                <a:cs typeface="TeX Gyre Cursor"/>
                <a:sym typeface="TeX Gyre Cursor"/>
              </a:defRPr>
            </a:pPr>
            <a:r>
              <a:t>// Simulate Data for graph</a:t>
            </a:r>
          </a:p>
          <a:p>
            <a:pPr>
              <a:defRPr sz="5000" cap="none">
                <a:solidFill>
                  <a:srgbClr val="44FF10"/>
                </a:solidFill>
                <a:latin typeface="TeX Gyre Cursor"/>
                <a:ea typeface="TeX Gyre Cursor"/>
                <a:cs typeface="TeX Gyre Cursor"/>
                <a:sym typeface="TeX Gyre Cursor"/>
              </a:defRPr>
            </a:pPr>
            <a:r>
              <a:t>schsim, avgsc(100 15) dist(3) disteff(0 .15)            ///asi(0.065 7) bl(0.375 -7.5) hisp(0.2 -5.25)             ///natam(0.03 -9.5) white(0.33 4.75) sex(0.51 3.75)        ///sp(0.11 -14.5) el(0.175 -8.5) mast(0.8 0.0125)          ///lateh(0.225 -2.5) altc(0.075 -1.5) hq(0.95 0.001)       ///frl(0.65 -4.5) chart(0.085 0.75) ch(1 15) educ(10 35)   /// stud(18 34) yea(4) attr(0.2285) time(0 1) scheff(0 1)   /// edeff(0 5) steff(0 10) seed(7779311)</a:t>
            </a:r>
          </a:p>
        </p:txBody>
      </p:sp>
      <p:sp>
        <p:nvSpPr>
          <p:cNvPr id="376" name="Shape 376"/>
          <p:cNvSpPr/>
          <p:nvPr/>
        </p:nvSpPr>
        <p:spPr>
          <a:xfrm>
            <a:off x="912072" y="7475833"/>
            <a:ext cx="22860001" cy="32640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Preserve and keep a subset of the data</a:t>
            </a:r>
          </a:p>
          <a:p>
            <a:pPr>
              <a:lnSpc>
                <a:spcPct val="80000"/>
              </a:lnSpc>
              <a:spcBef>
                <a:spcPts val="0"/>
              </a:spcBef>
              <a:defRPr sz="5000" b="1">
                <a:solidFill>
                  <a:srgbClr val="44FF10"/>
                </a:solidFill>
                <a:latin typeface="TeX Gyre Cursor"/>
                <a:ea typeface="TeX Gyre Cursor"/>
                <a:cs typeface="TeX Gyre Cursor"/>
                <a:sym typeface="TeX Gyre Cursor"/>
              </a:defRPr>
            </a:pPr>
            <a:r>
              <a:t>preserve</a:t>
            </a:r>
          </a:p>
          <a:p>
            <a:pPr>
              <a:lnSpc>
                <a:spcPct val="80000"/>
              </a:lnSpc>
              <a:spcBef>
                <a:spcPts val="0"/>
              </a:spcBef>
              <a:defRPr sz="5000" b="1">
                <a:solidFill>
                  <a:srgbClr val="44FF10"/>
                </a:solidFill>
                <a:latin typeface="TeX Gyre Cursor"/>
                <a:ea typeface="TeX Gyre Cursor"/>
                <a:cs typeface="TeX Gyre Cursor"/>
                <a:sym typeface="TeX Gyre Cursor"/>
              </a:defRPr>
            </a:pPr>
            <a:r>
              <a:t>keep stdid schyr tchid schid distid testscore proflevel ///race sex sped ell frl nce</a:t>
            </a:r>
          </a:p>
        </p:txBody>
      </p:sp>
      <p:sp>
        <p:nvSpPr>
          <p:cNvPr id="377" name="Shape 377"/>
          <p:cNvSpPr/>
          <p:nvPr/>
        </p:nvSpPr>
        <p:spPr>
          <a:xfrm>
            <a:off x="912072" y="10739915"/>
            <a:ext cx="22860001" cy="32640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Restructure the data for a parallel coordinates plot</a:t>
            </a:r>
          </a:p>
          <a:p>
            <a:pPr>
              <a:lnSpc>
                <a:spcPct val="80000"/>
              </a:lnSpc>
              <a:spcBef>
                <a:spcPts val="0"/>
              </a:spcBef>
              <a:defRPr sz="5000" b="1">
                <a:solidFill>
                  <a:srgbClr val="44FF10"/>
                </a:solidFill>
                <a:latin typeface="TeX Gyre Cursor"/>
                <a:ea typeface="TeX Gyre Cursor"/>
                <a:cs typeface="TeX Gyre Cursor"/>
                <a:sym typeface="TeX Gyre Cursor"/>
              </a:defRPr>
            </a:pPr>
            <a:r>
              <a:t>reshape wide testscore proflevel nce, i(distid schid    ///tchid stdid) j(schyr)</a:t>
            </a:r>
          </a:p>
        </p:txBody>
      </p:sp>
      <p:sp>
        <p:nvSpPr>
          <p:cNvPr id="378" name="Shape 378"/>
          <p:cNvSpPr/>
          <p:nvPr/>
        </p:nvSpPr>
        <p:spPr>
          <a:xfrm>
            <a:off x="912072" y="434319"/>
            <a:ext cx="22860001" cy="32640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Create year indicators</a:t>
            </a:r>
          </a:p>
          <a:p>
            <a:pPr>
              <a:lnSpc>
                <a:spcPct val="80000"/>
              </a:lnSpc>
              <a:spcBef>
                <a:spcPts val="0"/>
              </a:spcBef>
              <a:defRPr sz="5000" b="1">
                <a:solidFill>
                  <a:srgbClr val="44FF10"/>
                </a:solidFill>
                <a:latin typeface="TeX Gyre Cursor"/>
                <a:ea typeface="TeX Gyre Cursor"/>
                <a:cs typeface="TeX Gyre Cursor"/>
                <a:sym typeface="TeX Gyre Cursor"/>
              </a:defRPr>
            </a:pPr>
            <a:r>
              <a:t>forv i = 2006/2009 {</a:t>
            </a:r>
          </a:p>
          <a:p>
            <a:pPr>
              <a:lnSpc>
                <a:spcPct val="80000"/>
              </a:lnSpc>
              <a:spcBef>
                <a:spcPts val="0"/>
              </a:spcBef>
              <a:defRPr sz="5000" b="1">
                <a:solidFill>
                  <a:srgbClr val="44FF10"/>
                </a:solidFill>
                <a:latin typeface="TeX Gyre Cursor"/>
                <a:ea typeface="TeX Gyre Cursor"/>
                <a:cs typeface="TeX Gyre Cursor"/>
                <a:sym typeface="TeX Gyre Cursor"/>
              </a:defRPr>
            </a:pPr>
            <a:r>
              <a:t>    qui: g int x`i' = `i'	</a:t>
            </a:r>
          </a:p>
          <a:p>
            <a:pPr>
              <a:lnSpc>
                <a:spcPct val="80000"/>
              </a:lnSpc>
              <a:spcBef>
                <a:spcPts val="0"/>
              </a:spcBef>
              <a:defRPr sz="5000" b="1">
                <a:solidFill>
                  <a:srgbClr val="44FF10"/>
                </a:solidFill>
                <a:latin typeface="TeX Gyre Cursor"/>
                <a:ea typeface="TeX Gyre Cursor"/>
                <a:cs typeface="TeX Gyre Cursor"/>
                <a:sym typeface="TeX Gyre Cursor"/>
              </a:defRPr>
            </a:pPr>
            <a:r>
              <a:t>}</a:t>
            </a:r>
          </a:p>
        </p:txBody>
      </p:sp>
      <p:sp>
        <p:nvSpPr>
          <p:cNvPr id="379" name="Shape 379"/>
          <p:cNvSpPr/>
          <p:nvPr/>
        </p:nvSpPr>
        <p:spPr>
          <a:xfrm>
            <a:off x="912072" y="3698400"/>
            <a:ext cx="22860001" cy="18508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Store condition in local macro</a:t>
            </a:r>
          </a:p>
          <a:p>
            <a:pPr>
              <a:lnSpc>
                <a:spcPct val="80000"/>
              </a:lnSpc>
              <a:spcBef>
                <a:spcPts val="0"/>
              </a:spcBef>
              <a:defRPr sz="5000" b="1">
                <a:solidFill>
                  <a:srgbClr val="44FF10"/>
                </a:solidFill>
                <a:latin typeface="TeX Gyre Cursor"/>
                <a:ea typeface="TeX Gyre Cursor"/>
                <a:cs typeface="TeX Gyre Cursor"/>
                <a:sym typeface="TeX Gyre Cursor"/>
              </a:defRPr>
            </a:pPr>
            <a:r>
              <a:t>loc ifc distid == 1 &amp; schid == 1 </a:t>
            </a:r>
          </a:p>
        </p:txBody>
      </p:sp>
      <p:sp>
        <p:nvSpPr>
          <p:cNvPr id="380" name="Shape 380"/>
          <p:cNvSpPr/>
          <p:nvPr/>
        </p:nvSpPr>
        <p:spPr>
          <a:xfrm>
            <a:off x="912072" y="5549229"/>
            <a:ext cx="22860001" cy="52485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Create class level parallel coordinate plots for year</a:t>
            </a:r>
          </a:p>
          <a:p>
            <a:pPr>
              <a:lnSpc>
                <a:spcPct val="80000"/>
              </a:lnSpc>
              <a:spcBef>
                <a:spcPts val="0"/>
              </a:spcBef>
              <a:defRPr sz="5000" b="1">
                <a:solidFill>
                  <a:srgbClr val="44FF10"/>
                </a:solidFill>
                <a:latin typeface="TeX Gyre Cursor"/>
                <a:ea typeface="TeX Gyre Cursor"/>
                <a:cs typeface="TeX Gyre Cursor"/>
                <a:sym typeface="TeX Gyre Cursor"/>
              </a:defRPr>
            </a:pPr>
            <a:r>
              <a:t>tw pcspike testscore2006 x2006 testscore2007 x2007     ///if `ifc', by(tchid, note("Panels by Classroom")        ///ti("Test Score Changes From 2006 to 2007")) xlab(#2)   /// xsca(range(2006(1)2007)) xti("School Year")            /// scheme(sdp2016b2) yti("Test Scores")</a:t>
            </a:r>
          </a:p>
        </p:txBody>
      </p:sp>
      <p:pic>
        <p:nvPicPr>
          <p:cNvPr id="381" name="parallelCoordinates1.pdf"/>
          <p:cNvPicPr>
            <a:picLocks noChangeAspect="1"/>
          </p:cNvPicPr>
          <p:nvPr/>
        </p:nvPicPr>
        <p:blipFill>
          <a:blip r:embed="rId3">
            <a:extLst/>
          </a:blip>
          <a:stretch>
            <a:fillRect/>
          </a:stretch>
        </p:blipFill>
        <p:spPr>
          <a:xfrm>
            <a:off x="3433021" y="378690"/>
            <a:ext cx="17818101" cy="12958620"/>
          </a:xfrm>
          <a:prstGeom prst="rect">
            <a:avLst/>
          </a:prstGeom>
          <a:ln w="12700">
            <a:miter lim="400000"/>
          </a:ln>
        </p:spPr>
      </p:pic>
      <p:sp>
        <p:nvSpPr>
          <p:cNvPr id="382" name="Shape 382"/>
          <p:cNvSpPr/>
          <p:nvPr/>
        </p:nvSpPr>
        <p:spPr>
          <a:xfrm>
            <a:off x="762000" y="2568612"/>
            <a:ext cx="23160143" cy="441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Create parallel coordinate plot over longer span of time</a:t>
            </a:r>
          </a:p>
          <a:p>
            <a:pPr>
              <a:lnSpc>
                <a:spcPct val="80000"/>
              </a:lnSpc>
              <a:spcBef>
                <a:spcPts val="0"/>
              </a:spcBef>
              <a:defRPr sz="5000" b="1">
                <a:solidFill>
                  <a:srgbClr val="44FF10"/>
                </a:solidFill>
                <a:latin typeface="TeX Gyre Cursor"/>
                <a:ea typeface="TeX Gyre Cursor"/>
                <a:cs typeface="TeX Gyre Cursor"/>
                <a:sym typeface="TeX Gyre Cursor"/>
              </a:defRPr>
            </a:pPr>
            <a:r>
              <a:t>tw pcspike `ts'6 x2006 `ts'7 x2007 if `ifc' || 				  ///   </a:t>
            </a:r>
          </a:p>
          <a:p>
            <a:pPr>
              <a:lnSpc>
                <a:spcPct val="80000"/>
              </a:lnSpc>
              <a:spcBef>
                <a:spcPts val="0"/>
              </a:spcBef>
              <a:defRPr sz="5000" b="1">
                <a:solidFill>
                  <a:srgbClr val="44FF10"/>
                </a:solidFill>
                <a:latin typeface="TeX Gyre Cursor"/>
                <a:ea typeface="TeX Gyre Cursor"/>
                <a:cs typeface="TeX Gyre Cursor"/>
                <a:sym typeface="TeX Gyre Cursor"/>
              </a:defRPr>
            </a:pPr>
            <a:r>
              <a:t>pcspike `ts'7 x2007 `ts'8 x2008 if `ifc'  || 				    ///   </a:t>
            </a:r>
          </a:p>
          <a:p>
            <a:pPr>
              <a:lnSpc>
                <a:spcPct val="80000"/>
              </a:lnSpc>
              <a:spcBef>
                <a:spcPts val="0"/>
              </a:spcBef>
              <a:defRPr sz="5000" b="1">
                <a:solidFill>
                  <a:srgbClr val="44FF10"/>
                </a:solidFill>
                <a:latin typeface="TeX Gyre Cursor"/>
                <a:ea typeface="TeX Gyre Cursor"/>
                <a:cs typeface="TeX Gyre Cursor"/>
                <a:sym typeface="TeX Gyre Cursor"/>
              </a:defRPr>
            </a:pPr>
            <a:r>
              <a:t>pcspike `ts'8 x2008 `ts'9 x2009 if `ifc', 					    ///   </a:t>
            </a:r>
          </a:p>
          <a:p>
            <a:pPr>
              <a:lnSpc>
                <a:spcPct val="80000"/>
              </a:lnSpc>
              <a:spcBef>
                <a:spcPts val="0"/>
              </a:spcBef>
              <a:defRPr sz="5000" b="1">
                <a:solidFill>
                  <a:srgbClr val="44FF10"/>
                </a:solidFill>
                <a:latin typeface="TeX Gyre Cursor"/>
                <a:ea typeface="TeX Gyre Cursor"/>
                <a:cs typeface="TeX Gyre Cursor"/>
                <a:sym typeface="TeX Gyre Cursor"/>
              </a:defRPr>
            </a:pPr>
            <a:r>
              <a:t>scheme(sdp2016a) xti("School Year") yti("Test Scores")  ///   </a:t>
            </a:r>
          </a:p>
          <a:p>
            <a:pPr>
              <a:lnSpc>
                <a:spcPct val="80000"/>
              </a:lnSpc>
              <a:spcBef>
                <a:spcPts val="0"/>
              </a:spcBef>
              <a:defRPr sz="5000" b="1">
                <a:solidFill>
                  <a:srgbClr val="44FF10"/>
                </a:solidFill>
                <a:latin typeface="TeX Gyre Cursor"/>
                <a:ea typeface="TeX Gyre Cursor"/>
                <a:cs typeface="TeX Gyre Cursor"/>
                <a:sym typeface="TeX Gyre Cursor"/>
              </a:defRPr>
            </a:pPr>
            <a:r>
              <a:t>ti("Student Test Scores Over Time")</a:t>
            </a:r>
          </a:p>
        </p:txBody>
      </p:sp>
      <p:pic>
        <p:nvPicPr>
          <p:cNvPr id="383" name="parallelCoordinates2.pdf"/>
          <p:cNvPicPr>
            <a:picLocks noChangeAspect="1"/>
          </p:cNvPicPr>
          <p:nvPr/>
        </p:nvPicPr>
        <p:blipFill>
          <a:blip r:embed="rId4">
            <a:extLst/>
          </a:blip>
          <a:stretch>
            <a:fillRect/>
          </a:stretch>
        </p:blipFill>
        <p:spPr>
          <a:xfrm>
            <a:off x="3433021" y="918633"/>
            <a:ext cx="17818101" cy="11878734"/>
          </a:xfrm>
          <a:prstGeom prst="rect">
            <a:avLst/>
          </a:prstGeom>
          <a:ln w="12700">
            <a:miter lim="400000"/>
          </a:ln>
        </p:spPr>
      </p:pic>
      <p:pic>
        <p:nvPicPr>
          <p:cNvPr id="384" name="theDotPlot.pdf"/>
          <p:cNvPicPr>
            <a:picLocks noChangeAspect="1"/>
          </p:cNvPicPr>
          <p:nvPr/>
        </p:nvPicPr>
        <p:blipFill>
          <a:blip r:embed="rId5">
            <a:extLst/>
          </a:blip>
          <a:stretch>
            <a:fillRect/>
          </a:stretch>
        </p:blipFill>
        <p:spPr>
          <a:xfrm>
            <a:off x="2163022" y="71966"/>
            <a:ext cx="20358101" cy="13572068"/>
          </a:xfrm>
          <a:prstGeom prst="rect">
            <a:avLst/>
          </a:prstGeom>
          <a:ln w="12700">
            <a:miter lim="400000"/>
          </a:ln>
        </p:spPr>
      </p:pic>
      <p:sp>
        <p:nvSpPr>
          <p:cNvPr id="385" name="Shape 385"/>
          <p:cNvSpPr/>
          <p:nvPr/>
        </p:nvSpPr>
        <p:spPr>
          <a:xfrm>
            <a:off x="912072" y="750093"/>
            <a:ext cx="22860001" cy="11878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a:lnSpc>
                <a:spcPct val="80000"/>
              </a:lnSpc>
              <a:spcBef>
                <a:spcPts val="0"/>
              </a:spcBef>
              <a:defRPr sz="5000" b="1" i="1">
                <a:solidFill>
                  <a:srgbClr val="FFF20A"/>
                </a:solidFill>
                <a:latin typeface="TeX Gyre Cursor"/>
                <a:ea typeface="TeX Gyre Cursor"/>
                <a:cs typeface="TeX Gyre Cursor"/>
                <a:sym typeface="TeX Gyre Cursor"/>
              </a:defRPr>
            </a:lvl1pPr>
          </a:lstStyle>
          <a:p>
            <a:r>
              <a:t>// Heatmap code is lines 75-148 in otherGraphExamples.do</a:t>
            </a:r>
          </a:p>
        </p:txBody>
      </p:sp>
      <p:pic>
        <p:nvPicPr>
          <p:cNvPr id="386" name="correlationHeatmap.pdf"/>
          <p:cNvPicPr>
            <a:picLocks noChangeAspect="1"/>
          </p:cNvPicPr>
          <p:nvPr/>
        </p:nvPicPr>
        <p:blipFill>
          <a:blip r:embed="rId6">
            <a:extLst/>
          </a:blip>
          <a:stretch>
            <a:fillRect/>
          </a:stretch>
        </p:blipFill>
        <p:spPr>
          <a:xfrm>
            <a:off x="2012950" y="71966"/>
            <a:ext cx="20358100" cy="13572067"/>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lt">
                                    <p:tmAbs val="100"/>
                                  </p:iterate>
                                  <p:childTnLst>
                                    <p:set>
                                      <p:cBhvr>
                                        <p:cTn id="6" fill="hold"/>
                                        <p:tgtEl>
                                          <p:spTgt spid="37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lt">
                                    <p:tmAbs val="100"/>
                                  </p:iterate>
                                  <p:childTnLst>
                                    <p:set>
                                      <p:cBhvr>
                                        <p:cTn id="9" fill="hold"/>
                                        <p:tgtEl>
                                          <p:spTgt spid="37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lt">
                                    <p:tmAbs val="100"/>
                                  </p:iterate>
                                  <p:childTnLst>
                                    <p:set>
                                      <p:cBhvr>
                                        <p:cTn id="12" fill="hold"/>
                                        <p:tgtEl>
                                          <p:spTgt spid="3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grpId="4" nodeType="clickEffect">
                                  <p:stCondLst>
                                    <p:cond delay="0"/>
                                  </p:stCondLst>
                                  <p:iterate>
                                    <p:tmAbs val="0"/>
                                  </p:iterate>
                                  <p:childTnLst>
                                    <p:anim calcmode="lin" valueType="num">
                                      <p:cBhvr>
                                        <p:cTn id="16" dur="1500" fill="hold"/>
                                        <p:tgtEl>
                                          <p:spTgt spid="375"/>
                                        </p:tgtEl>
                                        <p:attrNameLst>
                                          <p:attrName>ppt_x</p:attrName>
                                        </p:attrNameLst>
                                      </p:cBhvr>
                                      <p:tavLst>
                                        <p:tav tm="0">
                                          <p:val>
                                            <p:strVal val="ppt_x"/>
                                          </p:val>
                                        </p:tav>
                                        <p:tav tm="100000">
                                          <p:val>
                                            <p:strVal val="1+ppt_w/2"/>
                                          </p:val>
                                        </p:tav>
                                      </p:tavLst>
                                    </p:anim>
                                    <p:anim calcmode="lin" valueType="num">
                                      <p:cBhvr>
                                        <p:cTn id="17" dur="1500" fill="hold"/>
                                        <p:tgtEl>
                                          <p:spTgt spid="375"/>
                                        </p:tgtEl>
                                        <p:attrNameLst>
                                          <p:attrName>ppt_y</p:attrName>
                                        </p:attrNameLst>
                                      </p:cBhvr>
                                      <p:tavLst>
                                        <p:tav tm="0">
                                          <p:val>
                                            <p:strVal val="ppt_y"/>
                                          </p:val>
                                        </p:tav>
                                        <p:tav tm="100000">
                                          <p:val>
                                            <p:strVal val="ppt_y"/>
                                          </p:val>
                                        </p:tav>
                                      </p:tavLst>
                                    </p:anim>
                                    <p:set>
                                      <p:cBhvr>
                                        <p:cTn id="18" fill="hold">
                                          <p:stCondLst>
                                            <p:cond delay="1499"/>
                                          </p:stCondLst>
                                        </p:cTn>
                                        <p:tgtEl>
                                          <p:spTgt spid="375"/>
                                        </p:tgtEl>
                                        <p:attrNameLst>
                                          <p:attrName>style.visibility</p:attrName>
                                        </p:attrNameLst>
                                      </p:cBhvr>
                                      <p:to>
                                        <p:strVal val="hidden"/>
                                      </p:to>
                                    </p:set>
                                  </p:childTnLst>
                                </p:cTn>
                              </p:par>
                            </p:childTnLst>
                          </p:cTn>
                        </p:par>
                        <p:par>
                          <p:cTn id="19" fill="hold">
                            <p:stCondLst>
                              <p:cond delay="1500"/>
                            </p:stCondLst>
                            <p:childTnLst>
                              <p:par>
                                <p:cTn id="20" presetID="2" presetClass="exit" presetSubtype="2" fill="hold" grpId="5" nodeType="afterEffect">
                                  <p:stCondLst>
                                    <p:cond delay="0"/>
                                  </p:stCondLst>
                                  <p:iterate>
                                    <p:tmAbs val="0"/>
                                  </p:iterate>
                                  <p:childTnLst>
                                    <p:anim calcmode="lin" valueType="num">
                                      <p:cBhvr>
                                        <p:cTn id="21" dur="1500" fill="hold"/>
                                        <p:tgtEl>
                                          <p:spTgt spid="376"/>
                                        </p:tgtEl>
                                        <p:attrNameLst>
                                          <p:attrName>ppt_x</p:attrName>
                                        </p:attrNameLst>
                                      </p:cBhvr>
                                      <p:tavLst>
                                        <p:tav tm="0">
                                          <p:val>
                                            <p:strVal val="ppt_x"/>
                                          </p:val>
                                        </p:tav>
                                        <p:tav tm="100000">
                                          <p:val>
                                            <p:strVal val="1+ppt_w/2"/>
                                          </p:val>
                                        </p:tav>
                                      </p:tavLst>
                                    </p:anim>
                                    <p:anim calcmode="lin" valueType="num">
                                      <p:cBhvr>
                                        <p:cTn id="22" dur="1500" fill="hold"/>
                                        <p:tgtEl>
                                          <p:spTgt spid="376"/>
                                        </p:tgtEl>
                                        <p:attrNameLst>
                                          <p:attrName>ppt_y</p:attrName>
                                        </p:attrNameLst>
                                      </p:cBhvr>
                                      <p:tavLst>
                                        <p:tav tm="0">
                                          <p:val>
                                            <p:strVal val="ppt_y"/>
                                          </p:val>
                                        </p:tav>
                                        <p:tav tm="100000">
                                          <p:val>
                                            <p:strVal val="ppt_y"/>
                                          </p:val>
                                        </p:tav>
                                      </p:tavLst>
                                    </p:anim>
                                    <p:set>
                                      <p:cBhvr>
                                        <p:cTn id="23" fill="hold">
                                          <p:stCondLst>
                                            <p:cond delay="1499"/>
                                          </p:stCondLst>
                                        </p:cTn>
                                        <p:tgtEl>
                                          <p:spTgt spid="376"/>
                                        </p:tgtEl>
                                        <p:attrNameLst>
                                          <p:attrName>style.visibility</p:attrName>
                                        </p:attrNameLst>
                                      </p:cBhvr>
                                      <p:to>
                                        <p:strVal val="hidden"/>
                                      </p:to>
                                    </p:set>
                                  </p:childTnLst>
                                </p:cTn>
                              </p:par>
                            </p:childTnLst>
                          </p:cTn>
                        </p:par>
                        <p:par>
                          <p:cTn id="24" fill="hold">
                            <p:stCondLst>
                              <p:cond delay="3000"/>
                            </p:stCondLst>
                            <p:childTnLst>
                              <p:par>
                                <p:cTn id="25" presetID="2" presetClass="exit" presetSubtype="2" fill="hold" grpId="6" nodeType="afterEffect">
                                  <p:stCondLst>
                                    <p:cond delay="0"/>
                                  </p:stCondLst>
                                  <p:iterate>
                                    <p:tmAbs val="0"/>
                                  </p:iterate>
                                  <p:childTnLst>
                                    <p:anim calcmode="lin" valueType="num">
                                      <p:cBhvr>
                                        <p:cTn id="26" dur="1500" fill="hold"/>
                                        <p:tgtEl>
                                          <p:spTgt spid="377"/>
                                        </p:tgtEl>
                                        <p:attrNameLst>
                                          <p:attrName>ppt_x</p:attrName>
                                        </p:attrNameLst>
                                      </p:cBhvr>
                                      <p:tavLst>
                                        <p:tav tm="0">
                                          <p:val>
                                            <p:strVal val="ppt_x"/>
                                          </p:val>
                                        </p:tav>
                                        <p:tav tm="100000">
                                          <p:val>
                                            <p:strVal val="1+ppt_w/2"/>
                                          </p:val>
                                        </p:tav>
                                      </p:tavLst>
                                    </p:anim>
                                    <p:anim calcmode="lin" valueType="num">
                                      <p:cBhvr>
                                        <p:cTn id="27" dur="1500" fill="hold"/>
                                        <p:tgtEl>
                                          <p:spTgt spid="377"/>
                                        </p:tgtEl>
                                        <p:attrNameLst>
                                          <p:attrName>ppt_y</p:attrName>
                                        </p:attrNameLst>
                                      </p:cBhvr>
                                      <p:tavLst>
                                        <p:tav tm="0">
                                          <p:val>
                                            <p:strVal val="ppt_y"/>
                                          </p:val>
                                        </p:tav>
                                        <p:tav tm="100000">
                                          <p:val>
                                            <p:strVal val="ppt_y"/>
                                          </p:val>
                                        </p:tav>
                                      </p:tavLst>
                                    </p:anim>
                                    <p:set>
                                      <p:cBhvr>
                                        <p:cTn id="28" fill="hold">
                                          <p:stCondLst>
                                            <p:cond delay="1499"/>
                                          </p:stCondLst>
                                        </p:cTn>
                                        <p:tgtEl>
                                          <p:spTgt spid="377"/>
                                        </p:tgtEl>
                                        <p:attrNameLst>
                                          <p:attrName>style.visibility</p:attrName>
                                        </p:attrNameLst>
                                      </p:cBhvr>
                                      <p:to>
                                        <p:strVal val="hidden"/>
                                      </p:to>
                                    </p:set>
                                  </p:childTnLst>
                                </p:cTn>
                              </p:par>
                            </p:childTnLst>
                          </p:cTn>
                        </p:par>
                        <p:par>
                          <p:cTn id="29" fill="hold">
                            <p:stCondLst>
                              <p:cond delay="4500"/>
                            </p:stCondLst>
                            <p:childTnLst>
                              <p:par>
                                <p:cTn id="30" presetID="1" presetClass="entr" presetSubtype="0" fill="hold" grpId="7" nodeType="afterEffect">
                                  <p:stCondLst>
                                    <p:cond delay="0"/>
                                  </p:stCondLst>
                                  <p:iterate type="lt">
                                    <p:tmAbs val="100"/>
                                  </p:iterate>
                                  <p:childTnLst>
                                    <p:set>
                                      <p:cBhvr>
                                        <p:cTn id="31" fill="hold"/>
                                        <p:tgtEl>
                                          <p:spTgt spid="378"/>
                                        </p:tgtEl>
                                        <p:attrNameLst>
                                          <p:attrName>style.visibility</p:attrName>
                                        </p:attrNameLst>
                                      </p:cBhvr>
                                      <p:to>
                                        <p:strVal val="visible"/>
                                      </p:to>
                                    </p:set>
                                  </p:childTnLst>
                                </p:cTn>
                              </p:par>
                            </p:childTnLst>
                          </p:cTn>
                        </p:par>
                        <p:par>
                          <p:cTn id="32" fill="hold">
                            <p:stCondLst>
                              <p:cond delay="4500"/>
                            </p:stCondLst>
                            <p:childTnLst>
                              <p:par>
                                <p:cTn id="33" presetID="1" presetClass="entr" presetSubtype="0" fill="hold" grpId="8" nodeType="afterEffect">
                                  <p:stCondLst>
                                    <p:cond delay="0"/>
                                  </p:stCondLst>
                                  <p:iterate type="lt">
                                    <p:tmAbs val="100"/>
                                  </p:iterate>
                                  <p:childTnLst>
                                    <p:set>
                                      <p:cBhvr>
                                        <p:cTn id="34" fill="hold"/>
                                        <p:tgtEl>
                                          <p:spTgt spid="379"/>
                                        </p:tgtEl>
                                        <p:attrNameLst>
                                          <p:attrName>style.visibility</p:attrName>
                                        </p:attrNameLst>
                                      </p:cBhvr>
                                      <p:to>
                                        <p:strVal val="visible"/>
                                      </p:to>
                                    </p:set>
                                  </p:childTnLst>
                                </p:cTn>
                              </p:par>
                            </p:childTnLst>
                          </p:cTn>
                        </p:par>
                        <p:par>
                          <p:cTn id="35" fill="hold">
                            <p:stCondLst>
                              <p:cond delay="4500"/>
                            </p:stCondLst>
                            <p:childTnLst>
                              <p:par>
                                <p:cTn id="36" presetID="1" presetClass="entr" presetSubtype="0" fill="hold" grpId="9" nodeType="afterEffect">
                                  <p:stCondLst>
                                    <p:cond delay="0"/>
                                  </p:stCondLst>
                                  <p:iterate type="lt">
                                    <p:tmAbs val="100"/>
                                  </p:iterate>
                                  <p:childTnLst>
                                    <p:set>
                                      <p:cBhvr>
                                        <p:cTn id="37" fill="hold"/>
                                        <p:tgtEl>
                                          <p:spTgt spid="38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fill="hold" grpId="10" nodeType="clickEffect">
                                  <p:stCondLst>
                                    <p:cond delay="0"/>
                                  </p:stCondLst>
                                  <p:iterate>
                                    <p:tmAbs val="0"/>
                                  </p:iterate>
                                  <p:childTnLst>
                                    <p:set>
                                      <p:cBhvr>
                                        <p:cTn id="41" fill="hold"/>
                                        <p:tgtEl>
                                          <p:spTgt spid="381"/>
                                        </p:tgtEl>
                                        <p:attrNameLst>
                                          <p:attrName>style.visibility</p:attrName>
                                        </p:attrNameLst>
                                      </p:cBhvr>
                                      <p:to>
                                        <p:strVal val="visible"/>
                                      </p:to>
                                    </p:set>
                                    <p:animEffect transition="in" filter="dissolve">
                                      <p:cBhvr>
                                        <p:cTn id="42" dur="1250"/>
                                        <p:tgtEl>
                                          <p:spTgt spid="381"/>
                                        </p:tgtEl>
                                      </p:cBhvr>
                                    </p:animEffect>
                                  </p:childTnLst>
                                </p:cTn>
                              </p:par>
                            </p:childTnLst>
                          </p:cTn>
                        </p:par>
                      </p:childTnLst>
                    </p:cTn>
                  </p:par>
                  <p:par>
                    <p:cTn id="43" fill="hold">
                      <p:stCondLst>
                        <p:cond delay="indefinite"/>
                      </p:stCondLst>
                      <p:childTnLst>
                        <p:par>
                          <p:cTn id="44" fill="hold">
                            <p:stCondLst>
                              <p:cond delay="0"/>
                            </p:stCondLst>
                            <p:childTnLst>
                              <p:par>
                                <p:cTn id="45" presetID="7" presetClass="exit" presetSubtype="2" fill="hold" grpId="11" nodeType="clickEffect">
                                  <p:stCondLst>
                                    <p:cond delay="0"/>
                                  </p:stCondLst>
                                  <p:iterate>
                                    <p:tmAbs val="0"/>
                                  </p:iterate>
                                  <p:childTnLst>
                                    <p:anim calcmode="lin" valueType="num">
                                      <p:cBhvr>
                                        <p:cTn id="46" dur="1750" fill="hold"/>
                                        <p:tgtEl>
                                          <p:spTgt spid="381"/>
                                        </p:tgtEl>
                                        <p:attrNameLst>
                                          <p:attrName>ppt_x</p:attrName>
                                        </p:attrNameLst>
                                      </p:cBhvr>
                                      <p:tavLst>
                                        <p:tav tm="0">
                                          <p:val>
                                            <p:strVal val="ppt_x"/>
                                          </p:val>
                                        </p:tav>
                                        <p:tav tm="100000">
                                          <p:val>
                                            <p:strVal val="1+ppt_w/2"/>
                                          </p:val>
                                        </p:tav>
                                      </p:tavLst>
                                    </p:anim>
                                    <p:anim calcmode="lin" valueType="num">
                                      <p:cBhvr>
                                        <p:cTn id="47" dur="1750" fill="hold"/>
                                        <p:tgtEl>
                                          <p:spTgt spid="381"/>
                                        </p:tgtEl>
                                        <p:attrNameLst>
                                          <p:attrName>ppt_y</p:attrName>
                                        </p:attrNameLst>
                                      </p:cBhvr>
                                      <p:tavLst>
                                        <p:tav tm="0">
                                          <p:val>
                                            <p:strVal val="ppt_y"/>
                                          </p:val>
                                        </p:tav>
                                        <p:tav tm="100000">
                                          <p:val>
                                            <p:strVal val="ppt_y"/>
                                          </p:val>
                                        </p:tav>
                                      </p:tavLst>
                                    </p:anim>
                                    <p:set>
                                      <p:cBhvr>
                                        <p:cTn id="48" fill="hold">
                                          <p:stCondLst>
                                            <p:cond delay="1749"/>
                                          </p:stCondLst>
                                        </p:cTn>
                                        <p:tgtEl>
                                          <p:spTgt spid="381"/>
                                        </p:tgtEl>
                                        <p:attrNameLst>
                                          <p:attrName>style.visibility</p:attrName>
                                        </p:attrNameLst>
                                      </p:cBhvr>
                                      <p:to>
                                        <p:strVal val="hidden"/>
                                      </p:to>
                                    </p:set>
                                  </p:childTnLst>
                                </p:cTn>
                              </p:par>
                            </p:childTnLst>
                          </p:cTn>
                        </p:par>
                        <p:par>
                          <p:cTn id="49" fill="hold">
                            <p:stCondLst>
                              <p:cond delay="1750"/>
                            </p:stCondLst>
                            <p:childTnLst>
                              <p:par>
                                <p:cTn id="50" presetID="22" presetClass="exit" presetSubtype="8" fill="hold" grpId="12" nodeType="afterEffect">
                                  <p:stCondLst>
                                    <p:cond delay="300"/>
                                  </p:stCondLst>
                                  <p:iterate>
                                    <p:tmAbs val="0"/>
                                  </p:iterate>
                                  <p:childTnLst>
                                    <p:animEffect transition="out" filter="wipe(left)">
                                      <p:cBhvr>
                                        <p:cTn id="51" dur="1000" fill="hold"/>
                                        <p:tgtEl>
                                          <p:spTgt spid="378"/>
                                        </p:tgtEl>
                                      </p:cBhvr>
                                    </p:animEffect>
                                    <p:set>
                                      <p:cBhvr>
                                        <p:cTn id="52" fill="hold">
                                          <p:stCondLst>
                                            <p:cond delay="999"/>
                                          </p:stCondLst>
                                        </p:cTn>
                                        <p:tgtEl>
                                          <p:spTgt spid="378"/>
                                        </p:tgtEl>
                                        <p:attrNameLst>
                                          <p:attrName>style.visibility</p:attrName>
                                        </p:attrNameLst>
                                      </p:cBhvr>
                                      <p:to>
                                        <p:strVal val="hidden"/>
                                      </p:to>
                                    </p:set>
                                  </p:childTnLst>
                                </p:cTn>
                              </p:par>
                            </p:childTnLst>
                          </p:cTn>
                        </p:par>
                        <p:par>
                          <p:cTn id="53" fill="hold">
                            <p:stCondLst>
                              <p:cond delay="3050"/>
                            </p:stCondLst>
                            <p:childTnLst>
                              <p:par>
                                <p:cTn id="54" presetID="22" presetClass="exit" presetSubtype="8" fill="hold" grpId="13" nodeType="afterEffect">
                                  <p:stCondLst>
                                    <p:cond delay="300"/>
                                  </p:stCondLst>
                                  <p:iterate>
                                    <p:tmAbs val="0"/>
                                  </p:iterate>
                                  <p:childTnLst>
                                    <p:animEffect transition="out" filter="wipe(left)">
                                      <p:cBhvr>
                                        <p:cTn id="55" dur="1000" fill="hold"/>
                                        <p:tgtEl>
                                          <p:spTgt spid="379"/>
                                        </p:tgtEl>
                                      </p:cBhvr>
                                    </p:animEffect>
                                    <p:set>
                                      <p:cBhvr>
                                        <p:cTn id="56" fill="hold">
                                          <p:stCondLst>
                                            <p:cond delay="999"/>
                                          </p:stCondLst>
                                        </p:cTn>
                                        <p:tgtEl>
                                          <p:spTgt spid="379"/>
                                        </p:tgtEl>
                                        <p:attrNameLst>
                                          <p:attrName>style.visibility</p:attrName>
                                        </p:attrNameLst>
                                      </p:cBhvr>
                                      <p:to>
                                        <p:strVal val="hidden"/>
                                      </p:to>
                                    </p:set>
                                  </p:childTnLst>
                                </p:cTn>
                              </p:par>
                            </p:childTnLst>
                          </p:cTn>
                        </p:par>
                        <p:par>
                          <p:cTn id="57" fill="hold">
                            <p:stCondLst>
                              <p:cond delay="4350"/>
                            </p:stCondLst>
                            <p:childTnLst>
                              <p:par>
                                <p:cTn id="58" presetID="22" presetClass="exit" presetSubtype="8" fill="hold" grpId="14" nodeType="afterEffect">
                                  <p:stCondLst>
                                    <p:cond delay="300"/>
                                  </p:stCondLst>
                                  <p:iterate>
                                    <p:tmAbs val="0"/>
                                  </p:iterate>
                                  <p:childTnLst>
                                    <p:animEffect transition="out" filter="wipe(left)">
                                      <p:cBhvr>
                                        <p:cTn id="59" dur="1000" fill="hold"/>
                                        <p:tgtEl>
                                          <p:spTgt spid="380"/>
                                        </p:tgtEl>
                                      </p:cBhvr>
                                    </p:animEffect>
                                    <p:set>
                                      <p:cBhvr>
                                        <p:cTn id="60" fill="hold">
                                          <p:stCondLst>
                                            <p:cond delay="999"/>
                                          </p:stCondLst>
                                        </p:cTn>
                                        <p:tgtEl>
                                          <p:spTgt spid="380"/>
                                        </p:tgtEl>
                                        <p:attrNameLst>
                                          <p:attrName>style.visibility</p:attrName>
                                        </p:attrNameLst>
                                      </p:cBhvr>
                                      <p:to>
                                        <p:strVal val="hidden"/>
                                      </p:to>
                                    </p:set>
                                  </p:childTnLst>
                                </p:cTn>
                              </p:par>
                            </p:childTnLst>
                          </p:cTn>
                        </p:par>
                        <p:par>
                          <p:cTn id="61" fill="hold">
                            <p:stCondLst>
                              <p:cond delay="5650"/>
                            </p:stCondLst>
                            <p:childTnLst>
                              <p:par>
                                <p:cTn id="62" presetID="1" presetClass="entr" presetSubtype="0" fill="hold" grpId="15" nodeType="afterEffect">
                                  <p:stCondLst>
                                    <p:cond delay="0"/>
                                  </p:stCondLst>
                                  <p:iterate type="lt">
                                    <p:tmAbs val="100"/>
                                  </p:iterate>
                                  <p:childTnLst>
                                    <p:set>
                                      <p:cBhvr>
                                        <p:cTn id="63" fill="hold"/>
                                        <p:tgtEl>
                                          <p:spTgt spid="373"/>
                                        </p:tgtEl>
                                        <p:attrNameLst>
                                          <p:attrName>style.visibility</p:attrName>
                                        </p:attrNameLst>
                                      </p:cBhvr>
                                      <p:to>
                                        <p:strVal val="visible"/>
                                      </p:to>
                                    </p:set>
                                  </p:childTnLst>
                                </p:cTn>
                              </p:par>
                            </p:childTnLst>
                          </p:cTn>
                        </p:par>
                        <p:par>
                          <p:cTn id="64" fill="hold">
                            <p:stCondLst>
                              <p:cond delay="5650"/>
                            </p:stCondLst>
                            <p:childTnLst>
                              <p:par>
                                <p:cTn id="65" presetID="1" presetClass="entr" presetSubtype="0" fill="hold" grpId="16" nodeType="afterEffect">
                                  <p:stCondLst>
                                    <p:cond delay="0"/>
                                  </p:stCondLst>
                                  <p:iterate type="lt">
                                    <p:tmAbs val="100"/>
                                  </p:iterate>
                                  <p:childTnLst>
                                    <p:set>
                                      <p:cBhvr>
                                        <p:cTn id="66" fill="hold"/>
                                        <p:tgtEl>
                                          <p:spTgt spid="38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9" presetClass="entr" fill="hold" grpId="17" nodeType="clickEffect">
                                  <p:stCondLst>
                                    <p:cond delay="0"/>
                                  </p:stCondLst>
                                  <p:iterate>
                                    <p:tmAbs val="0"/>
                                  </p:iterate>
                                  <p:childTnLst>
                                    <p:set>
                                      <p:cBhvr>
                                        <p:cTn id="70" fill="hold"/>
                                        <p:tgtEl>
                                          <p:spTgt spid="383"/>
                                        </p:tgtEl>
                                        <p:attrNameLst>
                                          <p:attrName>style.visibility</p:attrName>
                                        </p:attrNameLst>
                                      </p:cBhvr>
                                      <p:to>
                                        <p:strVal val="visible"/>
                                      </p:to>
                                    </p:set>
                                    <p:animEffect transition="in" filter="dissolve">
                                      <p:cBhvr>
                                        <p:cTn id="71" dur="1500"/>
                                        <p:tgtEl>
                                          <p:spTgt spid="38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xit" presetSubtype="8" fill="hold" grpId="18" nodeType="clickEffect">
                                  <p:stCondLst>
                                    <p:cond delay="0"/>
                                  </p:stCondLst>
                                  <p:iterate>
                                    <p:tmAbs val="0"/>
                                  </p:iterate>
                                  <p:childTnLst>
                                    <p:animEffect transition="out" filter="wipe(left)">
                                      <p:cBhvr>
                                        <p:cTn id="75" dur="1000" fill="hold"/>
                                        <p:tgtEl>
                                          <p:spTgt spid="373"/>
                                        </p:tgtEl>
                                      </p:cBhvr>
                                    </p:animEffect>
                                    <p:set>
                                      <p:cBhvr>
                                        <p:cTn id="76" fill="hold">
                                          <p:stCondLst>
                                            <p:cond delay="999"/>
                                          </p:stCondLst>
                                        </p:cTn>
                                        <p:tgtEl>
                                          <p:spTgt spid="373"/>
                                        </p:tgtEl>
                                        <p:attrNameLst>
                                          <p:attrName>style.visibility</p:attrName>
                                        </p:attrNameLst>
                                      </p:cBhvr>
                                      <p:to>
                                        <p:strVal val="hidden"/>
                                      </p:to>
                                    </p:set>
                                  </p:childTnLst>
                                </p:cTn>
                              </p:par>
                            </p:childTnLst>
                          </p:cTn>
                        </p:par>
                        <p:par>
                          <p:cTn id="77" fill="hold">
                            <p:stCondLst>
                              <p:cond delay="1000"/>
                            </p:stCondLst>
                            <p:childTnLst>
                              <p:par>
                                <p:cTn id="78" presetID="22" presetClass="exit" presetSubtype="8" fill="hold" grpId="19" nodeType="afterEffect">
                                  <p:stCondLst>
                                    <p:cond delay="0"/>
                                  </p:stCondLst>
                                  <p:iterate>
                                    <p:tmAbs val="0"/>
                                  </p:iterate>
                                  <p:childTnLst>
                                    <p:animEffect transition="out" filter="wipe(left)">
                                      <p:cBhvr>
                                        <p:cTn id="79" dur="1250" fill="hold"/>
                                        <p:tgtEl>
                                          <p:spTgt spid="382"/>
                                        </p:tgtEl>
                                      </p:cBhvr>
                                    </p:animEffect>
                                    <p:set>
                                      <p:cBhvr>
                                        <p:cTn id="80" fill="hold">
                                          <p:stCondLst>
                                            <p:cond delay="1249"/>
                                          </p:stCondLst>
                                        </p:cTn>
                                        <p:tgtEl>
                                          <p:spTgt spid="382"/>
                                        </p:tgtEl>
                                        <p:attrNameLst>
                                          <p:attrName>style.visibility</p:attrName>
                                        </p:attrNameLst>
                                      </p:cBhvr>
                                      <p:to>
                                        <p:strVal val="hidden"/>
                                      </p:to>
                                    </p:set>
                                  </p:childTnLst>
                                </p:cTn>
                              </p:par>
                            </p:childTnLst>
                          </p:cTn>
                        </p:par>
                        <p:par>
                          <p:cTn id="81" fill="hold">
                            <p:stCondLst>
                              <p:cond delay="2250"/>
                            </p:stCondLst>
                            <p:childTnLst>
                              <p:par>
                                <p:cTn id="82" presetID="22" presetClass="exit" presetSubtype="8" fill="hold" grpId="20" nodeType="afterEffect">
                                  <p:stCondLst>
                                    <p:cond delay="0"/>
                                  </p:stCondLst>
                                  <p:iterate>
                                    <p:tmAbs val="0"/>
                                  </p:iterate>
                                  <p:childTnLst>
                                    <p:animEffect transition="out" filter="wipe(left)">
                                      <p:cBhvr>
                                        <p:cTn id="83" dur="1000" fill="hold"/>
                                        <p:tgtEl>
                                          <p:spTgt spid="383"/>
                                        </p:tgtEl>
                                      </p:cBhvr>
                                    </p:animEffect>
                                    <p:set>
                                      <p:cBhvr>
                                        <p:cTn id="84" fill="hold">
                                          <p:stCondLst>
                                            <p:cond delay="999"/>
                                          </p:stCondLst>
                                        </p:cTn>
                                        <p:tgtEl>
                                          <p:spTgt spid="383"/>
                                        </p:tgtEl>
                                        <p:attrNameLst>
                                          <p:attrName>style.visibility</p:attrName>
                                        </p:attrNameLst>
                                      </p:cBhvr>
                                      <p:to>
                                        <p:strVal val="hidden"/>
                                      </p:to>
                                    </p:set>
                                  </p:childTnLst>
                                </p:cTn>
                              </p:par>
                            </p:childTnLst>
                          </p:cTn>
                        </p:par>
                        <p:par>
                          <p:cTn id="85" fill="hold">
                            <p:stCondLst>
                              <p:cond delay="3250"/>
                            </p:stCondLst>
                            <p:childTnLst>
                              <p:par>
                                <p:cTn id="86" presetID="1" presetClass="entr" presetSubtype="0" fill="hold" grpId="21" nodeType="afterEffect">
                                  <p:stCondLst>
                                    <p:cond delay="0"/>
                                  </p:stCondLst>
                                  <p:iterate type="lt">
                                    <p:tmAbs val="100"/>
                                  </p:iterate>
                                  <p:childTnLst>
                                    <p:set>
                                      <p:cBhvr>
                                        <p:cTn id="87" fill="hold"/>
                                        <p:tgtEl>
                                          <p:spTgt spid="37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9" presetClass="entr" fill="hold" grpId="22" nodeType="clickEffect">
                                  <p:stCondLst>
                                    <p:cond delay="0"/>
                                  </p:stCondLst>
                                  <p:iterate>
                                    <p:tmAbs val="0"/>
                                  </p:iterate>
                                  <p:childTnLst>
                                    <p:set>
                                      <p:cBhvr>
                                        <p:cTn id="91" fill="hold"/>
                                        <p:tgtEl>
                                          <p:spTgt spid="384"/>
                                        </p:tgtEl>
                                        <p:attrNameLst>
                                          <p:attrName>style.visibility</p:attrName>
                                        </p:attrNameLst>
                                      </p:cBhvr>
                                      <p:to>
                                        <p:strVal val="visible"/>
                                      </p:to>
                                    </p:set>
                                    <p:animEffect transition="in" filter="dissolve">
                                      <p:cBhvr>
                                        <p:cTn id="92" dur="1500"/>
                                        <p:tgtEl>
                                          <p:spTgt spid="38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8" fill="hold" grpId="23" nodeType="clickEffect">
                                  <p:stCondLst>
                                    <p:cond delay="0"/>
                                  </p:stCondLst>
                                  <p:iterate>
                                    <p:tmAbs val="0"/>
                                  </p:iterate>
                                  <p:childTnLst>
                                    <p:animEffect transition="out" filter="wipe(left)">
                                      <p:cBhvr>
                                        <p:cTn id="96" dur="1000" fill="hold"/>
                                        <p:tgtEl>
                                          <p:spTgt spid="384"/>
                                        </p:tgtEl>
                                      </p:cBhvr>
                                    </p:animEffect>
                                    <p:set>
                                      <p:cBhvr>
                                        <p:cTn id="97" fill="hold">
                                          <p:stCondLst>
                                            <p:cond delay="999"/>
                                          </p:stCondLst>
                                        </p:cTn>
                                        <p:tgtEl>
                                          <p:spTgt spid="384"/>
                                        </p:tgtEl>
                                        <p:attrNameLst>
                                          <p:attrName>style.visibility</p:attrName>
                                        </p:attrNameLst>
                                      </p:cBhvr>
                                      <p:to>
                                        <p:strVal val="hidden"/>
                                      </p:to>
                                    </p:set>
                                  </p:childTnLst>
                                </p:cTn>
                              </p:par>
                            </p:childTnLst>
                          </p:cTn>
                        </p:par>
                        <p:par>
                          <p:cTn id="98" fill="hold">
                            <p:stCondLst>
                              <p:cond delay="1000"/>
                            </p:stCondLst>
                            <p:childTnLst>
                              <p:par>
                                <p:cTn id="99" presetID="22" presetClass="exit" presetSubtype="8" fill="hold" grpId="24" nodeType="afterEffect">
                                  <p:stCondLst>
                                    <p:cond delay="0"/>
                                  </p:stCondLst>
                                  <p:iterate>
                                    <p:tmAbs val="0"/>
                                  </p:iterate>
                                  <p:childTnLst>
                                    <p:animEffect transition="out" filter="wipe(left)">
                                      <p:cBhvr>
                                        <p:cTn id="100" dur="1000" fill="hold"/>
                                        <p:tgtEl>
                                          <p:spTgt spid="374"/>
                                        </p:tgtEl>
                                      </p:cBhvr>
                                    </p:animEffect>
                                    <p:set>
                                      <p:cBhvr>
                                        <p:cTn id="101" fill="hold">
                                          <p:stCondLst>
                                            <p:cond delay="999"/>
                                          </p:stCondLst>
                                        </p:cTn>
                                        <p:tgtEl>
                                          <p:spTgt spid="374"/>
                                        </p:tgtEl>
                                        <p:attrNameLst>
                                          <p:attrName>style.visibility</p:attrName>
                                        </p:attrNameLst>
                                      </p:cBhvr>
                                      <p:to>
                                        <p:strVal val="hidden"/>
                                      </p:to>
                                    </p:set>
                                  </p:childTnLst>
                                </p:cTn>
                              </p:par>
                            </p:childTnLst>
                          </p:cTn>
                        </p:par>
                        <p:par>
                          <p:cTn id="102" fill="hold">
                            <p:stCondLst>
                              <p:cond delay="2000"/>
                            </p:stCondLst>
                            <p:childTnLst>
                              <p:par>
                                <p:cTn id="103" presetID="1" presetClass="entr" presetSubtype="0" fill="hold" grpId="25" nodeType="afterEffect">
                                  <p:stCondLst>
                                    <p:cond delay="0"/>
                                  </p:stCondLst>
                                  <p:iterate type="lt">
                                    <p:tmAbs val="100"/>
                                  </p:iterate>
                                  <p:childTnLst>
                                    <p:set>
                                      <p:cBhvr>
                                        <p:cTn id="104" fill="hold"/>
                                        <p:tgtEl>
                                          <p:spTgt spid="38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9" presetClass="entr" fill="hold" grpId="26" nodeType="clickEffect">
                                  <p:stCondLst>
                                    <p:cond delay="0"/>
                                  </p:stCondLst>
                                  <p:iterate>
                                    <p:tmAbs val="0"/>
                                  </p:iterate>
                                  <p:childTnLst>
                                    <p:set>
                                      <p:cBhvr>
                                        <p:cTn id="108" fill="hold"/>
                                        <p:tgtEl>
                                          <p:spTgt spid="386"/>
                                        </p:tgtEl>
                                        <p:attrNameLst>
                                          <p:attrName>style.visibility</p:attrName>
                                        </p:attrNameLst>
                                      </p:cBhvr>
                                      <p:to>
                                        <p:strVal val="visible"/>
                                      </p:to>
                                    </p:set>
                                    <p:animEffect transition="in" filter="dissolve">
                                      <p:cBhvr>
                                        <p:cTn id="109" dur="15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15" animBg="1" advAuto="0"/>
      <p:bldP spid="373" grpId="18" animBg="1" advAuto="0"/>
      <p:bldP spid="374" grpId="21" animBg="1" advAuto="0"/>
      <p:bldP spid="374" grpId="24" animBg="1" advAuto="0"/>
      <p:bldP spid="375" grpId="1" animBg="1" advAuto="0"/>
      <p:bldP spid="375" grpId="4" animBg="1" advAuto="0"/>
      <p:bldP spid="376" grpId="2" animBg="1" advAuto="0"/>
      <p:bldP spid="376" grpId="5" animBg="1" advAuto="0"/>
      <p:bldP spid="377" grpId="3" animBg="1" advAuto="0"/>
      <p:bldP spid="377" grpId="6" animBg="1" advAuto="0"/>
      <p:bldP spid="378" grpId="7" animBg="1" advAuto="0"/>
      <p:bldP spid="378" grpId="12" animBg="1" advAuto="0"/>
      <p:bldP spid="379" grpId="8" animBg="1" advAuto="0"/>
      <p:bldP spid="379" grpId="13" animBg="1" advAuto="0"/>
      <p:bldP spid="380" grpId="9" animBg="1" advAuto="0"/>
      <p:bldP spid="380" grpId="14" animBg="1" advAuto="0"/>
      <p:bldP spid="381" grpId="10" animBg="1" advAuto="0"/>
      <p:bldP spid="381" grpId="11" animBg="1" advAuto="0"/>
      <p:bldP spid="382" grpId="16" animBg="1" advAuto="0"/>
      <p:bldP spid="382" grpId="19" animBg="1" advAuto="0"/>
      <p:bldP spid="383" grpId="17" animBg="1" advAuto="0"/>
      <p:bldP spid="383" grpId="20" animBg="1" advAuto="0"/>
      <p:bldP spid="384" grpId="22" animBg="1" advAuto="0"/>
      <p:bldP spid="384" grpId="23" animBg="1" advAuto="0"/>
      <p:bldP spid="385" grpId="25" animBg="1" advAuto="0"/>
      <p:bldP spid="386" grpId="26"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hape 390"/>
          <p:cNvSpPr/>
          <p:nvPr/>
        </p:nvSpPr>
        <p:spPr>
          <a:xfrm>
            <a:off x="898392" y="1173480"/>
            <a:ext cx="22587218" cy="303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80000"/>
              </a:lnSpc>
              <a:spcBef>
                <a:spcPts val="0"/>
              </a:spcBef>
              <a:defRPr sz="15000" b="1" cap="all">
                <a:solidFill>
                  <a:srgbClr val="FF7C00"/>
                </a:solidFill>
                <a:latin typeface="+mj-lt"/>
                <a:ea typeface="+mj-ea"/>
                <a:cs typeface="+mj-cs"/>
                <a:sym typeface="TeX Gyre Adventor"/>
              </a:defRPr>
            </a:lvl1pPr>
          </a:lstStyle>
          <a:p>
            <a:r>
              <a:t>visualization Process</a:t>
            </a:r>
          </a:p>
        </p:txBody>
      </p:sp>
      <p:sp>
        <p:nvSpPr>
          <p:cNvPr id="391" name="Shape 391"/>
          <p:cNvSpPr/>
          <p:nvPr/>
        </p:nvSpPr>
        <p:spPr>
          <a:xfrm>
            <a:off x="762000" y="6988596"/>
            <a:ext cx="22860001" cy="37266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660400">
              <a:lnSpc>
                <a:spcPct val="80000"/>
              </a:lnSpc>
              <a:spcBef>
                <a:spcPts val="0"/>
              </a:spcBef>
              <a:defRPr sz="10000" b="1" cap="all">
                <a:solidFill>
                  <a:srgbClr val="34A5FF"/>
                </a:solidFill>
                <a:latin typeface="+mj-lt"/>
                <a:ea typeface="+mj-ea"/>
                <a:cs typeface="+mj-cs"/>
                <a:sym typeface="TeX Gyre Adventor"/>
              </a:defRPr>
            </a:lvl1pPr>
          </a:lstStyle>
          <a:p>
            <a:r>
              <a:t>Identify the simplest visualization that communicates your story </a:t>
            </a:r>
          </a:p>
        </p:txBody>
      </p:sp>
      <p:sp>
        <p:nvSpPr>
          <p:cNvPr id="392" name="Shape 392"/>
          <p:cNvSpPr/>
          <p:nvPr/>
        </p:nvSpPr>
        <p:spPr>
          <a:xfrm>
            <a:off x="762000" y="6988596"/>
            <a:ext cx="22860001" cy="37266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676909">
              <a:lnSpc>
                <a:spcPct val="80000"/>
              </a:lnSpc>
              <a:spcBef>
                <a:spcPts val="0"/>
              </a:spcBef>
              <a:defRPr sz="10250" b="1" cap="all">
                <a:solidFill>
                  <a:srgbClr val="34A5FF"/>
                </a:solidFill>
                <a:latin typeface="+mj-lt"/>
                <a:ea typeface="+mj-ea"/>
                <a:cs typeface="+mj-cs"/>
                <a:sym typeface="TeX Gyre Adventor"/>
              </a:defRPr>
            </a:lvl1pPr>
          </a:lstStyle>
          <a:p>
            <a:r>
              <a:t>Don't reinvent the wheel ... unless you have to.</a:t>
            </a:r>
          </a:p>
        </p:txBody>
      </p:sp>
      <p:sp>
        <p:nvSpPr>
          <p:cNvPr id="393" name="Shape 393"/>
          <p:cNvSpPr/>
          <p:nvPr/>
        </p:nvSpPr>
        <p:spPr>
          <a:xfrm>
            <a:off x="762000" y="6988596"/>
            <a:ext cx="22860001" cy="37266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676909">
              <a:lnSpc>
                <a:spcPct val="80000"/>
              </a:lnSpc>
              <a:spcBef>
                <a:spcPts val="0"/>
              </a:spcBef>
              <a:defRPr sz="10250" b="1" cap="all">
                <a:solidFill>
                  <a:srgbClr val="34A5FF"/>
                </a:solidFill>
                <a:latin typeface="+mj-lt"/>
                <a:ea typeface="+mj-ea"/>
                <a:cs typeface="+mj-cs"/>
                <a:sym typeface="TeX Gyre Adventor"/>
              </a:defRPr>
            </a:lvl1pPr>
          </a:lstStyle>
          <a:p>
            <a:r>
              <a:t>Create the visualization with the use case and medium in mind</a:t>
            </a:r>
          </a:p>
        </p:txBody>
      </p:sp>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type="lt">
                                    <p:tmAbs val="0"/>
                                  </p:iterate>
                                  <p:childTnLst>
                                    <p:set>
                                      <p:cBhvr>
                                        <p:cTn id="6" fill="hold"/>
                                        <p:tgtEl>
                                          <p:spTgt spid="390"/>
                                        </p:tgtEl>
                                        <p:attrNameLst>
                                          <p:attrName>style.visibility</p:attrName>
                                        </p:attrNameLst>
                                      </p:cBhvr>
                                      <p:to>
                                        <p:strVal val="visible"/>
                                      </p:to>
                                    </p:set>
                                    <p:animEffect transition="in" filter="fade">
                                      <p:cBhvr>
                                        <p:cTn id="7" dur="2250"/>
                                        <p:tgtEl>
                                          <p:spTgt spid="390"/>
                                        </p:tgtEl>
                                      </p:cBhvr>
                                    </p:animEffect>
                                  </p:childTnLst>
                                </p:cTn>
                              </p:par>
                            </p:childTnLst>
                          </p:cTn>
                        </p:par>
                        <p:par>
                          <p:cTn id="8" fill="hold">
                            <p:stCondLst>
                              <p:cond delay="2250"/>
                            </p:stCondLst>
                            <p:childTnLst>
                              <p:par>
                                <p:cTn id="9" presetID="2" presetClass="entr" presetSubtype="8" fill="hold" grpId="2" nodeType="afterEffect">
                                  <p:stCondLst>
                                    <p:cond delay="0"/>
                                  </p:stCondLst>
                                  <p:iterate>
                                    <p:tmAbs val="0"/>
                                  </p:iterate>
                                  <p:childTnLst>
                                    <p:set>
                                      <p:cBhvr>
                                        <p:cTn id="10" fill="hold"/>
                                        <p:tgtEl>
                                          <p:spTgt spid="391"/>
                                        </p:tgtEl>
                                        <p:attrNameLst>
                                          <p:attrName>style.visibility</p:attrName>
                                        </p:attrNameLst>
                                      </p:cBhvr>
                                      <p:to>
                                        <p:strVal val="visible"/>
                                      </p:to>
                                    </p:set>
                                    <p:anim calcmode="lin" valueType="num">
                                      <p:cBhvr>
                                        <p:cTn id="11" dur="1250" fill="hold"/>
                                        <p:tgtEl>
                                          <p:spTgt spid="391"/>
                                        </p:tgtEl>
                                        <p:attrNameLst>
                                          <p:attrName>ppt_x</p:attrName>
                                        </p:attrNameLst>
                                      </p:cBhvr>
                                      <p:tavLst>
                                        <p:tav tm="0">
                                          <p:val>
                                            <p:strVal val="0-#ppt_w/2"/>
                                          </p:val>
                                        </p:tav>
                                        <p:tav tm="100000">
                                          <p:val>
                                            <p:strVal val="#ppt_x"/>
                                          </p:val>
                                        </p:tav>
                                      </p:tavLst>
                                    </p:anim>
                                    <p:anim calcmode="lin" valueType="num">
                                      <p:cBhvr>
                                        <p:cTn id="12" dur="1250" fill="hold"/>
                                        <p:tgtEl>
                                          <p:spTgt spid="39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grpId="3" nodeType="clickEffect">
                                  <p:stCondLst>
                                    <p:cond delay="0"/>
                                  </p:stCondLst>
                                  <p:iterate>
                                    <p:tmAbs val="0"/>
                                  </p:iterate>
                                  <p:childTnLst>
                                    <p:anim calcmode="lin" valueType="num">
                                      <p:cBhvr>
                                        <p:cTn id="16" dur="750" fill="hold"/>
                                        <p:tgtEl>
                                          <p:spTgt spid="391"/>
                                        </p:tgtEl>
                                        <p:attrNameLst>
                                          <p:attrName>ppt_x</p:attrName>
                                        </p:attrNameLst>
                                      </p:cBhvr>
                                      <p:tavLst>
                                        <p:tav tm="0">
                                          <p:val>
                                            <p:strVal val="ppt_x"/>
                                          </p:val>
                                        </p:tav>
                                        <p:tav tm="100000">
                                          <p:val>
                                            <p:strVal val="1+ppt_w/2"/>
                                          </p:val>
                                        </p:tav>
                                      </p:tavLst>
                                    </p:anim>
                                    <p:anim calcmode="lin" valueType="num">
                                      <p:cBhvr>
                                        <p:cTn id="17" dur="750" fill="hold"/>
                                        <p:tgtEl>
                                          <p:spTgt spid="391"/>
                                        </p:tgtEl>
                                        <p:attrNameLst>
                                          <p:attrName>ppt_y</p:attrName>
                                        </p:attrNameLst>
                                      </p:cBhvr>
                                      <p:tavLst>
                                        <p:tav tm="0">
                                          <p:val>
                                            <p:strVal val="ppt_y"/>
                                          </p:val>
                                        </p:tav>
                                        <p:tav tm="100000">
                                          <p:val>
                                            <p:strVal val="ppt_y"/>
                                          </p:val>
                                        </p:tav>
                                      </p:tavLst>
                                    </p:anim>
                                    <p:set>
                                      <p:cBhvr>
                                        <p:cTn id="18" fill="hold">
                                          <p:stCondLst>
                                            <p:cond delay="749"/>
                                          </p:stCondLst>
                                        </p:cTn>
                                        <p:tgtEl>
                                          <p:spTgt spid="391"/>
                                        </p:tgtEl>
                                        <p:attrNameLst>
                                          <p:attrName>style.visibility</p:attrName>
                                        </p:attrNameLst>
                                      </p:cBhvr>
                                      <p:to>
                                        <p:strVal val="hidden"/>
                                      </p:to>
                                    </p:set>
                                  </p:childTnLst>
                                </p:cTn>
                              </p:par>
                            </p:childTnLst>
                          </p:cTn>
                        </p:par>
                        <p:par>
                          <p:cTn id="19" fill="hold">
                            <p:stCondLst>
                              <p:cond delay="750"/>
                            </p:stCondLst>
                            <p:childTnLst>
                              <p:par>
                                <p:cTn id="20" presetID="2" presetClass="entr" presetSubtype="8" fill="hold" grpId="4" nodeType="afterEffect">
                                  <p:stCondLst>
                                    <p:cond delay="0"/>
                                  </p:stCondLst>
                                  <p:iterate>
                                    <p:tmAbs val="0"/>
                                  </p:iterate>
                                  <p:childTnLst>
                                    <p:set>
                                      <p:cBhvr>
                                        <p:cTn id="21" fill="hold"/>
                                        <p:tgtEl>
                                          <p:spTgt spid="392"/>
                                        </p:tgtEl>
                                        <p:attrNameLst>
                                          <p:attrName>style.visibility</p:attrName>
                                        </p:attrNameLst>
                                      </p:cBhvr>
                                      <p:to>
                                        <p:strVal val="visible"/>
                                      </p:to>
                                    </p:set>
                                    <p:anim calcmode="lin" valueType="num">
                                      <p:cBhvr>
                                        <p:cTn id="22" dur="1250" fill="hold"/>
                                        <p:tgtEl>
                                          <p:spTgt spid="392"/>
                                        </p:tgtEl>
                                        <p:attrNameLst>
                                          <p:attrName>ppt_x</p:attrName>
                                        </p:attrNameLst>
                                      </p:cBhvr>
                                      <p:tavLst>
                                        <p:tav tm="0">
                                          <p:val>
                                            <p:strVal val="0-#ppt_w/2"/>
                                          </p:val>
                                        </p:tav>
                                        <p:tav tm="100000">
                                          <p:val>
                                            <p:strVal val="#ppt_x"/>
                                          </p:val>
                                        </p:tav>
                                      </p:tavLst>
                                    </p:anim>
                                    <p:anim calcmode="lin" valueType="num">
                                      <p:cBhvr>
                                        <p:cTn id="23" dur="1250" fill="hold"/>
                                        <p:tgtEl>
                                          <p:spTgt spid="39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2" fill="hold" grpId="5" nodeType="clickEffect">
                                  <p:stCondLst>
                                    <p:cond delay="0"/>
                                  </p:stCondLst>
                                  <p:iterate>
                                    <p:tmAbs val="0"/>
                                  </p:iterate>
                                  <p:childTnLst>
                                    <p:anim calcmode="lin" valueType="num">
                                      <p:cBhvr>
                                        <p:cTn id="27" dur="750" fill="hold"/>
                                        <p:tgtEl>
                                          <p:spTgt spid="392"/>
                                        </p:tgtEl>
                                        <p:attrNameLst>
                                          <p:attrName>ppt_x</p:attrName>
                                        </p:attrNameLst>
                                      </p:cBhvr>
                                      <p:tavLst>
                                        <p:tav tm="0">
                                          <p:val>
                                            <p:strVal val="ppt_x"/>
                                          </p:val>
                                        </p:tav>
                                        <p:tav tm="100000">
                                          <p:val>
                                            <p:strVal val="1+ppt_w/2"/>
                                          </p:val>
                                        </p:tav>
                                      </p:tavLst>
                                    </p:anim>
                                    <p:anim calcmode="lin" valueType="num">
                                      <p:cBhvr>
                                        <p:cTn id="28" dur="750" fill="hold"/>
                                        <p:tgtEl>
                                          <p:spTgt spid="392"/>
                                        </p:tgtEl>
                                        <p:attrNameLst>
                                          <p:attrName>ppt_y</p:attrName>
                                        </p:attrNameLst>
                                      </p:cBhvr>
                                      <p:tavLst>
                                        <p:tav tm="0">
                                          <p:val>
                                            <p:strVal val="ppt_y"/>
                                          </p:val>
                                        </p:tav>
                                        <p:tav tm="100000">
                                          <p:val>
                                            <p:strVal val="ppt_y"/>
                                          </p:val>
                                        </p:tav>
                                      </p:tavLst>
                                    </p:anim>
                                    <p:set>
                                      <p:cBhvr>
                                        <p:cTn id="29" fill="hold">
                                          <p:stCondLst>
                                            <p:cond delay="749"/>
                                          </p:stCondLst>
                                        </p:cTn>
                                        <p:tgtEl>
                                          <p:spTgt spid="392"/>
                                        </p:tgtEl>
                                        <p:attrNameLst>
                                          <p:attrName>style.visibility</p:attrName>
                                        </p:attrNameLst>
                                      </p:cBhvr>
                                      <p:to>
                                        <p:strVal val="hidden"/>
                                      </p:to>
                                    </p:set>
                                  </p:childTnLst>
                                </p:cTn>
                              </p:par>
                            </p:childTnLst>
                          </p:cTn>
                        </p:par>
                        <p:par>
                          <p:cTn id="30" fill="hold">
                            <p:stCondLst>
                              <p:cond delay="750"/>
                            </p:stCondLst>
                            <p:childTnLst>
                              <p:par>
                                <p:cTn id="31" presetID="2" presetClass="entr" presetSubtype="8" fill="hold" grpId="6" nodeType="afterEffect">
                                  <p:stCondLst>
                                    <p:cond delay="0"/>
                                  </p:stCondLst>
                                  <p:iterate>
                                    <p:tmAbs val="0"/>
                                  </p:iterate>
                                  <p:childTnLst>
                                    <p:set>
                                      <p:cBhvr>
                                        <p:cTn id="32" fill="hold"/>
                                        <p:tgtEl>
                                          <p:spTgt spid="393"/>
                                        </p:tgtEl>
                                        <p:attrNameLst>
                                          <p:attrName>style.visibility</p:attrName>
                                        </p:attrNameLst>
                                      </p:cBhvr>
                                      <p:to>
                                        <p:strVal val="visible"/>
                                      </p:to>
                                    </p:set>
                                    <p:anim calcmode="lin" valueType="num">
                                      <p:cBhvr>
                                        <p:cTn id="33" dur="1250" fill="hold"/>
                                        <p:tgtEl>
                                          <p:spTgt spid="393"/>
                                        </p:tgtEl>
                                        <p:attrNameLst>
                                          <p:attrName>ppt_x</p:attrName>
                                        </p:attrNameLst>
                                      </p:cBhvr>
                                      <p:tavLst>
                                        <p:tav tm="0">
                                          <p:val>
                                            <p:strVal val="0-#ppt_w/2"/>
                                          </p:val>
                                        </p:tav>
                                        <p:tav tm="100000">
                                          <p:val>
                                            <p:strVal val="#ppt_x"/>
                                          </p:val>
                                        </p:tav>
                                      </p:tavLst>
                                    </p:anim>
                                    <p:anim calcmode="lin" valueType="num">
                                      <p:cBhvr>
                                        <p:cTn id="34" dur="1250" fill="hold"/>
                                        <p:tgtEl>
                                          <p:spTgt spid="3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 grpId="1" animBg="1" advAuto="0"/>
      <p:bldP spid="391" grpId="2" animBg="1" advAuto="0"/>
      <p:bldP spid="391" grpId="3" animBg="1" advAuto="0"/>
      <p:bldP spid="392" grpId="4" animBg="1" advAuto="0"/>
      <p:bldP spid="392" grpId="5" animBg="1" advAuto="0"/>
      <p:bldP spid="393" grpId="6"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nvSpPr>
        <p:spPr>
          <a:xfrm>
            <a:off x="762000" y="4558200"/>
            <a:ext cx="22860000" cy="459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lgn="ctr" defTabSz="610870">
              <a:lnSpc>
                <a:spcPct val="80000"/>
              </a:lnSpc>
              <a:spcBef>
                <a:spcPts val="0"/>
              </a:spcBef>
              <a:defRPr sz="11100" b="1" cap="all">
                <a:solidFill>
                  <a:srgbClr val="E4E4E4"/>
                </a:solidFill>
                <a:latin typeface="+mj-lt"/>
                <a:ea typeface="+mj-ea"/>
                <a:cs typeface="+mj-cs"/>
                <a:sym typeface="TeX Gyre Adventor"/>
              </a:defRPr>
            </a:lvl1pPr>
          </a:lstStyle>
          <a:p>
            <a:r>
              <a:t>How do we normally generate Data visualizations?</a:t>
            </a:r>
          </a:p>
        </p:txBody>
      </p:sp>
      <p:sp>
        <p:nvSpPr>
          <p:cNvPr id="398" name="Shape 398"/>
          <p:cNvSpPr>
            <a:spLocks noGrp="1"/>
          </p:cNvSpPr>
          <p:nvPr>
            <p:ph type="title"/>
          </p:nvPr>
        </p:nvSpPr>
        <p:spPr>
          <a:xfrm>
            <a:off x="762000" y="750093"/>
            <a:ext cx="22860000" cy="6486052"/>
          </a:xfrm>
          <a:prstGeom prst="rect">
            <a:avLst/>
          </a:prstGeom>
        </p:spPr>
        <p:txBody>
          <a:bodyPr/>
          <a:lstStyle/>
          <a:p>
            <a:pPr>
              <a:defRPr sz="5000" i="1" cap="none">
                <a:solidFill>
                  <a:srgbClr val="FFF20A"/>
                </a:solidFill>
                <a:latin typeface="TeX Gyre Cursor"/>
                <a:ea typeface="TeX Gyre Cursor"/>
                <a:cs typeface="TeX Gyre Cursor"/>
                <a:sym typeface="TeX Gyre Cursor"/>
              </a:defRPr>
            </a:pPr>
            <a:r>
              <a:t>// Load some data</a:t>
            </a:r>
          </a:p>
          <a:p>
            <a:pPr>
              <a:defRPr sz="5000" cap="none">
                <a:solidFill>
                  <a:srgbClr val="44FF10"/>
                </a:solidFill>
                <a:latin typeface="TeX Gyre Cursor"/>
                <a:ea typeface="TeX Gyre Cursor"/>
                <a:cs typeface="TeX Gyre Cursor"/>
                <a:sym typeface="TeX Gyre Cursor"/>
              </a:defRPr>
            </a:pPr>
            <a:r>
              <a:t>msas using msas.xlsx, perf</a:t>
            </a:r>
          </a:p>
          <a:p>
            <a:pPr>
              <a:defRPr sz="5000" b="0" cap="none">
                <a:solidFill>
                  <a:srgbClr val="44FF10"/>
                </a:solidFill>
                <a:latin typeface="TeX Gyre Cursor"/>
                <a:ea typeface="TeX Gyre Cursor"/>
                <a:cs typeface="TeX Gyre Cursor"/>
                <a:sym typeface="TeX Gyre Cursor"/>
              </a:defRPr>
            </a:pPr>
            <a:endParaRPr/>
          </a:p>
          <a:p>
            <a:pPr>
              <a:defRPr sz="5000" i="1" cap="none">
                <a:solidFill>
                  <a:srgbClr val="FFF20A"/>
                </a:solidFill>
                <a:latin typeface="TeX Gyre Cursor"/>
                <a:ea typeface="TeX Gyre Cursor"/>
                <a:cs typeface="TeX Gyre Cursor"/>
                <a:sym typeface="TeX Gyre Cursor"/>
              </a:defRPr>
            </a:pPr>
            <a:r>
              <a:t>// Create a moderately complex graph</a:t>
            </a:r>
          </a:p>
          <a:p>
            <a:pPr>
              <a:defRPr sz="5000" cap="none">
                <a:solidFill>
                  <a:srgbClr val="44FF10"/>
                </a:solidFill>
                <a:latin typeface="TeX Gyre Cursor"/>
                <a:ea typeface="TeX Gyre Cursor"/>
                <a:cs typeface="TeX Gyre Cursor"/>
                <a:sym typeface="TeX Gyre Cursor"/>
              </a:defRPr>
            </a:pPr>
            <a:r>
              <a:t>tw (scatter rlagrol rlapro if schnm != "District Level" ///&amp; distnm != "Desoto Co") (scatter rlagrol rlapro if     /// !inlist(schnm, "District Level", "Olive Branch MS")     ///</a:t>
            </a:r>
          </a:p>
          <a:p>
            <a:pPr>
              <a:defRPr sz="5000" cap="none">
                <a:solidFill>
                  <a:srgbClr val="44FF10"/>
                </a:solidFill>
                <a:latin typeface="TeX Gyre Cursor"/>
                <a:ea typeface="TeX Gyre Cursor"/>
                <a:cs typeface="TeX Gyre Cursor"/>
                <a:sym typeface="TeX Gyre Cursor"/>
              </a:defRPr>
            </a:pPr>
            <a:r>
              <a:t>&amp; distnm == "Desoto Co")(scatter rlagrol rlapro if      ///schnm == "Olive Branch MS")</a:t>
            </a:r>
          </a:p>
        </p:txBody>
      </p:sp>
      <p:pic>
        <p:nvPicPr>
          <p:cNvPr id="399" name="scatterIter1.pdf"/>
          <p:cNvPicPr>
            <a:picLocks noChangeAspect="1"/>
          </p:cNvPicPr>
          <p:nvPr/>
        </p:nvPicPr>
        <p:blipFill>
          <a:blip r:embed="rId3">
            <a:extLst/>
          </a:blip>
          <a:stretch>
            <a:fillRect/>
          </a:stretch>
        </p:blipFill>
        <p:spPr>
          <a:xfrm>
            <a:off x="3282950" y="378690"/>
            <a:ext cx="17818100" cy="12958620"/>
          </a:xfrm>
          <a:prstGeom prst="rect">
            <a:avLst/>
          </a:prstGeom>
          <a:ln w="12700">
            <a:miter lim="400000"/>
          </a:ln>
        </p:spPr>
      </p:pic>
      <p:sp>
        <p:nvSpPr>
          <p:cNvPr id="400" name="Shape 400"/>
          <p:cNvSpPr/>
          <p:nvPr/>
        </p:nvSpPr>
        <p:spPr>
          <a:xfrm>
            <a:off x="762000" y="1030291"/>
            <a:ext cx="22860000" cy="11655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So we fix the labels in the legend</a:t>
            </a:r>
          </a:p>
          <a:p>
            <a:pPr>
              <a:lnSpc>
                <a:spcPct val="80000"/>
              </a:lnSpc>
              <a:spcBef>
                <a:spcPts val="0"/>
              </a:spcBef>
              <a:defRPr sz="5000" b="1">
                <a:solidFill>
                  <a:srgbClr val="44FF10"/>
                </a:solidFill>
                <a:latin typeface="TeX Gyre Cursor"/>
                <a:ea typeface="TeX Gyre Cursor"/>
                <a:cs typeface="TeX Gyre Cursor"/>
                <a:sym typeface="TeX Gyre Cursor"/>
              </a:defRPr>
            </a:pPr>
            <a:r>
              <a:t>tw (scatter rlagrol rlapro if schnm != "District Level" ///&amp; distnm != "Desoto Co") (scatter rlagrol rlapro if     /// !inlist(schnm, "District Level", "Olive Branch MS")     ///</a:t>
            </a:r>
          </a:p>
          <a:p>
            <a:pPr>
              <a:lnSpc>
                <a:spcPct val="80000"/>
              </a:lnSpc>
              <a:spcBef>
                <a:spcPts val="0"/>
              </a:spcBef>
              <a:defRPr sz="5000" b="1">
                <a:solidFill>
                  <a:srgbClr val="44FF10"/>
                </a:solidFill>
                <a:latin typeface="TeX Gyre Cursor"/>
                <a:ea typeface="TeX Gyre Cursor"/>
                <a:cs typeface="TeX Gyre Cursor"/>
                <a:sym typeface="TeX Gyre Cursor"/>
              </a:defRPr>
            </a:pPr>
            <a:r>
              <a:t>&amp; distnm == "Desoto Co")(scatter rlagrol rlapro if      ///schnm == "Olive Branch MS"</a:t>
            </a:r>
            <a:r>
              <a:rPr>
                <a:solidFill>
                  <a:srgbClr val="FF7C00"/>
                </a:solidFill>
              </a:rPr>
              <a:t>, legend(                     ///label(1 "All Other Schools") label(2 "Desoto County")   /// label(3 "Olive Branch MS")</a:t>
            </a:r>
            <a:r>
              <a:t>)</a:t>
            </a:r>
          </a:p>
        </p:txBody>
      </p:sp>
      <p:pic>
        <p:nvPicPr>
          <p:cNvPr id="401" name="scatterIter2.pdf"/>
          <p:cNvPicPr>
            <a:picLocks noChangeAspect="1"/>
          </p:cNvPicPr>
          <p:nvPr/>
        </p:nvPicPr>
        <p:blipFill>
          <a:blip r:embed="rId4">
            <a:extLst/>
          </a:blip>
          <a:stretch>
            <a:fillRect/>
          </a:stretch>
        </p:blipFill>
        <p:spPr>
          <a:xfrm>
            <a:off x="3282950" y="378690"/>
            <a:ext cx="17818100" cy="12958620"/>
          </a:xfrm>
          <a:prstGeom prst="rect">
            <a:avLst/>
          </a:prstGeom>
          <a:ln w="12700">
            <a:miter lim="400000"/>
          </a:ln>
        </p:spPr>
      </p:pic>
      <p:sp>
        <p:nvSpPr>
          <p:cNvPr id="402" name="Shape 402"/>
          <p:cNvSpPr/>
          <p:nvPr/>
        </p:nvSpPr>
        <p:spPr>
          <a:xfrm>
            <a:off x="762000" y="1030291"/>
            <a:ext cx="22860000" cy="11655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Now we try to fix the axis labels/tick marks</a:t>
            </a:r>
          </a:p>
          <a:p>
            <a:pPr>
              <a:lnSpc>
                <a:spcPct val="80000"/>
              </a:lnSpc>
              <a:spcBef>
                <a:spcPts val="0"/>
              </a:spcBef>
              <a:defRPr sz="5000" b="1">
                <a:solidFill>
                  <a:srgbClr val="44FF10"/>
                </a:solidFill>
                <a:latin typeface="TeX Gyre Cursor"/>
                <a:ea typeface="TeX Gyre Cursor"/>
                <a:cs typeface="TeX Gyre Cursor"/>
                <a:sym typeface="TeX Gyre Cursor"/>
              </a:defRPr>
            </a:pPr>
            <a:r>
              <a:t>tw (scatter rlagrol rlapro if schnm != "District Level" ///&amp; distnm != "Desoto Co") (scatter rlagrol rlapro if     /// !inlist(schnm, "District Level", "Olive Branch MS")     ///</a:t>
            </a:r>
          </a:p>
          <a:p>
            <a:pPr>
              <a:lnSpc>
                <a:spcPct val="80000"/>
              </a:lnSpc>
              <a:spcBef>
                <a:spcPts val="0"/>
              </a:spcBef>
              <a:defRPr sz="5000" b="1">
                <a:solidFill>
                  <a:srgbClr val="44FF10"/>
                </a:solidFill>
                <a:latin typeface="TeX Gyre Cursor"/>
                <a:ea typeface="TeX Gyre Cursor"/>
                <a:cs typeface="TeX Gyre Cursor"/>
                <a:sym typeface="TeX Gyre Cursor"/>
              </a:defRPr>
            </a:pPr>
            <a:r>
              <a:t>&amp; distnm == "Desoto Co")(scatter rlagrol rlapro if      ///schnm == "Olive Branch MS", legend(                     ///label(1 "All Other Schools") label(2 "Desoto County")   /// label(3 "Olive Branch MS")) </a:t>
            </a:r>
            <a:r>
              <a:rPr>
                <a:solidFill>
                  <a:srgbClr val="FF7C00"/>
                </a:solidFill>
              </a:rPr>
              <a:t>ylab(#11, angle(0) nogrid)  ///xlab(#10) ymti(0(1)100) xmti(0(1)100)</a:t>
            </a:r>
            <a:r>
              <a:t>)</a:t>
            </a:r>
          </a:p>
        </p:txBody>
      </p:sp>
      <p:pic>
        <p:nvPicPr>
          <p:cNvPr id="403" name="scatterIter3.pdf"/>
          <p:cNvPicPr>
            <a:picLocks noChangeAspect="1"/>
          </p:cNvPicPr>
          <p:nvPr/>
        </p:nvPicPr>
        <p:blipFill>
          <a:blip r:embed="rId5">
            <a:extLst/>
          </a:blip>
          <a:stretch>
            <a:fillRect/>
          </a:stretch>
        </p:blipFill>
        <p:spPr>
          <a:xfrm>
            <a:off x="3282950" y="378690"/>
            <a:ext cx="17818100" cy="12958620"/>
          </a:xfrm>
          <a:prstGeom prst="rect">
            <a:avLst/>
          </a:prstGeom>
          <a:ln w="12700">
            <a:miter lim="400000"/>
          </a:ln>
        </p:spPr>
      </p:pic>
      <p:sp>
        <p:nvSpPr>
          <p:cNvPr id="404" name="Shape 404"/>
          <p:cNvSpPr/>
          <p:nvPr/>
        </p:nvSpPr>
        <p:spPr>
          <a:xfrm>
            <a:off x="762000" y="1030291"/>
            <a:ext cx="22860000" cy="11655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Now we try to make the points contrast a bit more</a:t>
            </a:r>
          </a:p>
          <a:p>
            <a:pPr>
              <a:lnSpc>
                <a:spcPct val="80000"/>
              </a:lnSpc>
              <a:spcBef>
                <a:spcPts val="0"/>
              </a:spcBef>
              <a:defRPr sz="5000" b="1">
                <a:solidFill>
                  <a:srgbClr val="44FF10"/>
                </a:solidFill>
                <a:latin typeface="TeX Gyre Cursor"/>
                <a:ea typeface="TeX Gyre Cursor"/>
                <a:cs typeface="TeX Gyre Cursor"/>
                <a:sym typeface="TeX Gyre Cursor"/>
              </a:defRPr>
            </a:pPr>
            <a:r>
              <a:t>tw (scatter rlagrol rlapro if schnm != "District Level" ///&amp; distnm != "Desoto Co"</a:t>
            </a:r>
            <a:r>
              <a:rPr>
                <a:solidFill>
                  <a:srgbClr val="FF7C00"/>
                </a:solidFill>
              </a:rPr>
              <a:t>, mc(orange)</a:t>
            </a:r>
            <a:r>
              <a:t>)(scatter rlagrol    ///rlapro if !inlist(schnm, "District Level",              /// "Olive Branch MS") &amp; distnm == "Desoto Co"</a:t>
            </a:r>
            <a:r>
              <a:rPr>
                <a:solidFill>
                  <a:srgbClr val="FF7C00"/>
                </a:solidFill>
              </a:rPr>
              <a:t>, mc(purple)</a:t>
            </a:r>
            <a:r>
              <a:t>) ///(scatter rlagrol rlapro if schnm == "Olive Branch MS",  ///legend(label(1 "All Other Schools")                     ///label(2 "Desoto County") label(3 "Olive Branch MS"))    ///ylab(#11, angle(0) nogrid) xlab(#10) ymti(0(1)100)      ///xmti(0(1)100) </a:t>
            </a:r>
            <a:r>
              <a:rPr>
                <a:solidFill>
                  <a:srgbClr val="FF7C00"/>
                </a:solidFill>
              </a:rPr>
              <a:t>mc(blue)</a:t>
            </a:r>
            <a:r>
              <a:t>)</a:t>
            </a:r>
          </a:p>
        </p:txBody>
      </p:sp>
      <p:pic>
        <p:nvPicPr>
          <p:cNvPr id="405" name="scatterIter4.pdf"/>
          <p:cNvPicPr>
            <a:picLocks noChangeAspect="1"/>
          </p:cNvPicPr>
          <p:nvPr/>
        </p:nvPicPr>
        <p:blipFill>
          <a:blip r:embed="rId6">
            <a:extLst/>
          </a:blip>
          <a:stretch>
            <a:fillRect/>
          </a:stretch>
        </p:blipFill>
        <p:spPr>
          <a:xfrm>
            <a:off x="3282950" y="378690"/>
            <a:ext cx="17818100" cy="12958620"/>
          </a:xfrm>
          <a:prstGeom prst="rect">
            <a:avLst/>
          </a:prstGeom>
          <a:ln w="12700">
            <a:miter lim="400000"/>
          </a:ln>
        </p:spPr>
      </p:pic>
      <p:sp>
        <p:nvSpPr>
          <p:cNvPr id="406" name="Shape 406"/>
          <p:cNvSpPr/>
          <p:nvPr/>
        </p:nvSpPr>
        <p:spPr>
          <a:xfrm>
            <a:off x="762000" y="1030291"/>
            <a:ext cx="22860000" cy="11655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Still a bit challenging, so we try to sharpen the points</a:t>
            </a:r>
          </a:p>
          <a:p>
            <a:pPr>
              <a:lnSpc>
                <a:spcPct val="80000"/>
              </a:lnSpc>
              <a:spcBef>
                <a:spcPts val="0"/>
              </a:spcBef>
              <a:defRPr sz="5000" b="1">
                <a:solidFill>
                  <a:srgbClr val="44FF10"/>
                </a:solidFill>
                <a:latin typeface="TeX Gyre Cursor"/>
                <a:ea typeface="TeX Gyre Cursor"/>
                <a:cs typeface="TeX Gyre Cursor"/>
                <a:sym typeface="TeX Gyre Cursor"/>
              </a:defRPr>
            </a:pPr>
            <a:r>
              <a:t>tw (scatter rlagrol rlapro if schnm != "District Level" ///&amp; distnm != "Desoto Co", mc(orange) </a:t>
            </a:r>
            <a:r>
              <a:rPr>
                <a:solidFill>
                  <a:srgbClr val="FF7C00"/>
                </a:solidFill>
              </a:rPr>
              <a:t>msize(small)        ///mlc(black) mlw(vthin)</a:t>
            </a:r>
            <a:r>
              <a:t>)(scatter rlagrol rlapro if        /// !inlist(schnm, "District Level", "Olive Branch MS") &amp;   ///distnm == "Desoto Co", mc(purple) </a:t>
            </a:r>
            <a:r>
              <a:rPr>
                <a:solidFill>
                  <a:srgbClr val="FF7C00"/>
                </a:solidFill>
              </a:rPr>
              <a:t>msize(medium)         ///mlc(black) mlw(vthin)</a:t>
            </a:r>
            <a:r>
              <a:t>) (scatter rlagrol rlapro if       ///schnm == "Olive Branch MS", legend(                     ///label(1 "All Other Schools") label(2 "Desoto County")   /// label(3 "Olive Branch MS")) ylab(#11, angle(0) nogrid)  ///xlab(#10) ymti(0(1)100) xmti(0(1)100) mc(blue)          ///</a:t>
            </a:r>
            <a:r>
              <a:rPr>
                <a:solidFill>
                  <a:srgbClr val="FF7C00"/>
                </a:solidFill>
              </a:rPr>
              <a:t>msize(large) mlc(black) mlw(vthin)</a:t>
            </a:r>
            <a:r>
              <a:t>)</a:t>
            </a:r>
          </a:p>
        </p:txBody>
      </p:sp>
      <p:pic>
        <p:nvPicPr>
          <p:cNvPr id="407" name="scatterIter5.pdf"/>
          <p:cNvPicPr>
            <a:picLocks noChangeAspect="1"/>
          </p:cNvPicPr>
          <p:nvPr/>
        </p:nvPicPr>
        <p:blipFill>
          <a:blip r:embed="rId7">
            <a:extLst/>
          </a:blip>
          <a:stretch>
            <a:fillRect/>
          </a:stretch>
        </p:blipFill>
        <p:spPr>
          <a:xfrm>
            <a:off x="3282950" y="378690"/>
            <a:ext cx="17818100" cy="12958620"/>
          </a:xfrm>
          <a:prstGeom prst="rect">
            <a:avLst/>
          </a:prstGeom>
          <a:ln w="12700">
            <a:miter lim="400000"/>
          </a:ln>
        </p:spPr>
      </p:pic>
      <p:sp>
        <p:nvSpPr>
          <p:cNvPr id="408" name="Shape 408"/>
          <p:cNvSpPr/>
          <p:nvPr/>
        </p:nvSpPr>
        <p:spPr>
          <a:xfrm>
            <a:off x="762000" y="1030291"/>
            <a:ext cx="22860000" cy="11655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Then we fix the background and clean up the legend</a:t>
            </a:r>
          </a:p>
          <a:p>
            <a:pPr>
              <a:lnSpc>
                <a:spcPct val="80000"/>
              </a:lnSpc>
              <a:spcBef>
                <a:spcPts val="0"/>
              </a:spcBef>
              <a:defRPr sz="5000" b="1">
                <a:solidFill>
                  <a:srgbClr val="44FF10"/>
                </a:solidFill>
                <a:latin typeface="TeX Gyre Cursor"/>
                <a:ea typeface="TeX Gyre Cursor"/>
                <a:cs typeface="TeX Gyre Cursor"/>
                <a:sym typeface="TeX Gyre Cursor"/>
              </a:defRPr>
            </a:pPr>
            <a:r>
              <a:t>tw (scatter rlagrol rlapro if schnm != "District Level" ///&amp; distnm != "Desoto Co", mc(orange) msize(small)        ///mlc(black) mlw(vthin))(scatter rlagrol rlapro if        /// !inlist(schnm, "District Level", "Olive Branch MS") &amp;   ///distnm == "Desoto Co", mc(purple) msize(medium)         ///mlc(black) mlw(vthin)) (scatter rlagrol rlapro if       ///schnm == "Olive Branch MS", legend(                     ///label(1 "All Other Schools") label(2 "Desoto County")   /// label(3 "Olive Branch MS") </a:t>
            </a:r>
            <a:r>
              <a:rPr>
                <a:solidFill>
                  <a:srgbClr val="FF7C00"/>
                </a:solidFill>
              </a:rPr>
              <a:t>pos(12) region(lc(white))    /// rows(1) size(medsmall) span</a:t>
            </a:r>
            <a:r>
              <a:t>) ylab(#11, angle(0) nogrid) /// xlab(#10) ymti(0(1)100) xmti(0(1)100) mc(blue)          ///msize(large) mlc(black) mlw(vthin) </a:t>
            </a:r>
            <a:r>
              <a:rPr>
                <a:solidFill>
                  <a:srgbClr val="FF7C00"/>
                </a:solidFill>
              </a:rPr>
              <a:t>graphr(ic(white)     /// fc(white) lc(white)) plotr(ic(white) fc(white) lc(white))</a:t>
            </a:r>
            <a:r>
              <a:t>)</a:t>
            </a:r>
          </a:p>
        </p:txBody>
      </p:sp>
      <p:pic>
        <p:nvPicPr>
          <p:cNvPr id="409" name="scatterIter6.pdf"/>
          <p:cNvPicPr>
            <a:picLocks noChangeAspect="1"/>
          </p:cNvPicPr>
          <p:nvPr/>
        </p:nvPicPr>
        <p:blipFill>
          <a:blip r:embed="rId8">
            <a:extLst/>
          </a:blip>
          <a:stretch>
            <a:fillRect/>
          </a:stretch>
        </p:blipFill>
        <p:spPr>
          <a:xfrm>
            <a:off x="3282950" y="378690"/>
            <a:ext cx="17818100" cy="12958620"/>
          </a:xfrm>
          <a:prstGeom prst="rect">
            <a:avLst/>
          </a:prstGeom>
          <a:ln w="12700">
            <a:miter lim="400000"/>
          </a:ln>
        </p:spPr>
      </p:pic>
      <p:sp>
        <p:nvSpPr>
          <p:cNvPr id="410" name="Shape 410"/>
          <p:cNvSpPr/>
          <p:nvPr/>
        </p:nvSpPr>
        <p:spPr>
          <a:xfrm>
            <a:off x="762000" y="1030291"/>
            <a:ext cx="22860000" cy="11655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4500" b="1" i="1">
                <a:solidFill>
                  <a:srgbClr val="FFF20A"/>
                </a:solidFill>
                <a:latin typeface="TeX Gyre Cursor"/>
                <a:ea typeface="TeX Gyre Cursor"/>
                <a:cs typeface="TeX Gyre Cursor"/>
                <a:sym typeface="TeX Gyre Cursor"/>
              </a:defRPr>
            </a:pPr>
            <a:r>
              <a:t>// Then we realize how nice a smoother would be...</a:t>
            </a:r>
          </a:p>
          <a:p>
            <a:pPr>
              <a:lnSpc>
                <a:spcPct val="80000"/>
              </a:lnSpc>
              <a:spcBef>
                <a:spcPts val="0"/>
              </a:spcBef>
              <a:defRPr sz="4500" b="1">
                <a:solidFill>
                  <a:srgbClr val="44FF10"/>
                </a:solidFill>
                <a:latin typeface="TeX Gyre Cursor"/>
                <a:ea typeface="TeX Gyre Cursor"/>
                <a:cs typeface="TeX Gyre Cursor"/>
                <a:sym typeface="TeX Gyre Cursor"/>
              </a:defRPr>
            </a:pPr>
            <a:r>
              <a:t>tw </a:t>
            </a:r>
            <a:r>
              <a:rPr>
                <a:solidFill>
                  <a:srgbClr val="FF7C00"/>
                </a:solidFill>
              </a:rPr>
              <a:t>(fpfitci rlagrol rlapro if schnm != "District Level",       /// lc(black) lw(medthin) fc(green))</a:t>
            </a:r>
            <a:r>
              <a:t>(scatter rlagrol rlapro if     ///schnm != "District Level" &amp; distnm != "Desoto Co", mc(orange)  /// msize(small) mlc(black) mlw(vthin))(scatter rlagrol rlapro if  ///   !inlist(schnm, "District Level", "Olive Branch MS") &amp;          ///distnm == "Desoto Co", mc(purple) msize(medium) mlc(black)     /// mlw(vthin)) (scatter rlagrol rlapro if                         ///schnm == "Olive Branch MS", legend(label(1 "All Other Schools")/// label(2 "Desoto County") label(3 "Olive Branch MS") pos(12)    ///region(lc(white)) rows(1) size(medsmall) span)                 ///ylab(#11, angle(0) nogrid) xlab(#10) ymti(0(1)100)             ///xmti(0(1)100) mc(blue) msize(large) mlc(black) mlw(vthin)      /// graphr(ic(white) fc(white) lc(white)) plotr(ic(white)          ///fc(white) lc(white)))</a:t>
            </a:r>
          </a:p>
        </p:txBody>
      </p:sp>
      <p:pic>
        <p:nvPicPr>
          <p:cNvPr id="411" name="scatterIter7.pdf"/>
          <p:cNvPicPr>
            <a:picLocks noChangeAspect="1"/>
          </p:cNvPicPr>
          <p:nvPr/>
        </p:nvPicPr>
        <p:blipFill>
          <a:blip r:embed="rId9">
            <a:extLst/>
          </a:blip>
          <a:stretch>
            <a:fillRect/>
          </a:stretch>
        </p:blipFill>
        <p:spPr>
          <a:xfrm>
            <a:off x="3282950" y="378690"/>
            <a:ext cx="17818100" cy="12958620"/>
          </a:xfrm>
          <a:prstGeom prst="rect">
            <a:avLst/>
          </a:prstGeom>
          <a:ln w="12700">
            <a:miter lim="400000"/>
          </a:ln>
        </p:spPr>
      </p:pic>
      <p:sp>
        <p:nvSpPr>
          <p:cNvPr id="412" name="Shape 412"/>
          <p:cNvSpPr/>
          <p:nvPr/>
        </p:nvSpPr>
        <p:spPr>
          <a:xfrm>
            <a:off x="762000" y="1030291"/>
            <a:ext cx="22860000" cy="11655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4500" b="1" i="1">
                <a:solidFill>
                  <a:srgbClr val="FFF20A"/>
                </a:solidFill>
                <a:latin typeface="TeX Gyre Cursor"/>
                <a:ea typeface="TeX Gyre Cursor"/>
                <a:cs typeface="TeX Gyre Cursor"/>
                <a:sym typeface="TeX Gyre Cursor"/>
              </a:defRPr>
            </a:pPr>
            <a:r>
              <a:t>// Then you fix the legend...again...</a:t>
            </a:r>
          </a:p>
          <a:p>
            <a:pPr>
              <a:lnSpc>
                <a:spcPct val="80000"/>
              </a:lnSpc>
              <a:spcBef>
                <a:spcPts val="0"/>
              </a:spcBef>
              <a:defRPr sz="4500" b="1">
                <a:solidFill>
                  <a:srgbClr val="44FF10"/>
                </a:solidFill>
                <a:latin typeface="TeX Gyre Cursor"/>
                <a:ea typeface="TeX Gyre Cursor"/>
                <a:cs typeface="TeX Gyre Cursor"/>
                <a:sym typeface="TeX Gyre Cursor"/>
              </a:defRPr>
            </a:pPr>
            <a:r>
              <a:t>tw (fpfitci rlagrol rlapro if schnm != "District Level",       /// lc(black) lw(medthin) fc(green))(scatter rlagrol rlapro if     ///schnm != "District Level" &amp; distnm != "Desoto Co", mc(orange)  /// msize(small) mlc(black) mlw(vthin))(scatter rlagrol rlapro if  ///   !inlist(schnm, "District Level", "Olive Branch MS") &amp;          ///distnm == "Desoto Co", mc(purple) msize(medium) mlc(black)     /// mlw(vthin)) (scatter rlagrol rlapro if                         ///schnm == "Olive Branch MS", legend(label(1 "All Other Schools")/// label(2 "Desoto County") label(3 "Olive Branch MS") pos(12)    ///region(lc(white) </a:t>
            </a:r>
            <a:r>
              <a:rPr>
                <a:solidFill>
                  <a:srgbClr val="FF7C00"/>
                </a:solidFill>
              </a:rPr>
              <a:t>order(3 4 5)</a:t>
            </a:r>
            <a:r>
              <a:t>) rows(1) size(medsmall) span)    ///ylab(#11, angle(0) nogrid) xlab(#10) ymti(0(1)100)             ///xmti(0(1)100) mc(blue) msize(large) mlc(black) mlw(vthin)      /// graphr(ic(white) fc(white) lc(white)) plotr(ic(white)          ///fc(white) lc(white)))</a:t>
            </a:r>
          </a:p>
        </p:txBody>
      </p:sp>
      <p:pic>
        <p:nvPicPr>
          <p:cNvPr id="413" name="scatterIter8.pdf"/>
          <p:cNvPicPr>
            <a:picLocks noChangeAspect="1"/>
          </p:cNvPicPr>
          <p:nvPr/>
        </p:nvPicPr>
        <p:blipFill>
          <a:blip r:embed="rId10">
            <a:extLst/>
          </a:blip>
          <a:stretch>
            <a:fillRect/>
          </a:stretch>
        </p:blipFill>
        <p:spPr>
          <a:xfrm>
            <a:off x="3282950" y="378690"/>
            <a:ext cx="17818100" cy="12958620"/>
          </a:xfrm>
          <a:prstGeom prst="rect">
            <a:avLst/>
          </a:prstGeom>
          <a:ln w="12700">
            <a:miter lim="400000"/>
          </a:ln>
        </p:spPr>
      </p:pic>
      <p:sp>
        <p:nvSpPr>
          <p:cNvPr id="414" name="Shape 414"/>
          <p:cNvSpPr/>
          <p:nvPr/>
        </p:nvSpPr>
        <p:spPr>
          <a:xfrm>
            <a:off x="762000" y="4558200"/>
            <a:ext cx="22860000" cy="459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lgn="ctr" defTabSz="693419">
              <a:lnSpc>
                <a:spcPct val="80000"/>
              </a:lnSpc>
              <a:spcBef>
                <a:spcPts val="0"/>
              </a:spcBef>
              <a:defRPr sz="12599" b="1" cap="all">
                <a:solidFill>
                  <a:srgbClr val="E4E4E4"/>
                </a:solidFill>
                <a:latin typeface="+mj-lt"/>
                <a:ea typeface="+mj-ea"/>
                <a:cs typeface="+mj-cs"/>
                <a:sym typeface="TeX Gyre Adventor"/>
              </a:defRPr>
            </a:lvl1pPr>
          </a:lstStyle>
          <a:p>
            <a:r>
              <a:t>what if the process didn't need to be this way?</a:t>
            </a:r>
          </a:p>
        </p:txBody>
      </p:sp>
      <p:sp>
        <p:nvSpPr>
          <p:cNvPr id="415" name="Shape 415"/>
          <p:cNvSpPr/>
          <p:nvPr/>
        </p:nvSpPr>
        <p:spPr>
          <a:xfrm>
            <a:off x="762000" y="1030291"/>
            <a:ext cx="22860000" cy="11655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500" b="1" i="1">
                <a:solidFill>
                  <a:srgbClr val="FFF20A"/>
                </a:solidFill>
                <a:latin typeface="TeX Gyre Cursor"/>
                <a:ea typeface="TeX Gyre Cursor"/>
                <a:cs typeface="TeX Gyre Cursor"/>
                <a:sym typeface="TeX Gyre Cursor"/>
              </a:defRPr>
            </a:pPr>
            <a:r>
              <a:t>// Less code for comparable result w/brewscheme</a:t>
            </a:r>
          </a:p>
          <a:p>
            <a:pPr>
              <a:lnSpc>
                <a:spcPct val="80000"/>
              </a:lnSpc>
              <a:spcBef>
                <a:spcPts val="0"/>
              </a:spcBef>
              <a:defRPr sz="5500" b="1">
                <a:solidFill>
                  <a:srgbClr val="44FF10"/>
                </a:solidFill>
                <a:latin typeface="TeX Gyre Cursor"/>
                <a:ea typeface="TeX Gyre Cursor"/>
                <a:cs typeface="TeX Gyre Cursor"/>
                <a:sym typeface="TeX Gyre Cursor"/>
              </a:defRPr>
            </a:pPr>
            <a:r>
              <a:t>tw fpfitci rlagrol rlapro if                       ///schnm != "District Level" || scatter rlagrol       ///rlapro if schnm != "District Level" &amp;              ///distnm != "Desoto Co" || scatter rlagrol rlapro    ///if !inlist(schnm, "District Level",                /// "Olive Branch MS") &amp; distnm == "Desoto Co" ||      ///scatter rlagrol rlapro if                          ///schnm == "Olive Branch MS",                        ///yti("Reading Growth Low 25%") ylab(#11) xlab(#11)  /// legend(order(3 4 5) label(3 "All Other Schools")   /// label(4 "Desoto County")                           ///label(5 "Olive Branch MS")) scheme(sdp2016a2)</a:t>
            </a:r>
          </a:p>
        </p:txBody>
      </p:sp>
      <p:pic>
        <p:nvPicPr>
          <p:cNvPr id="416" name="scatterBrewscheme1.pdf"/>
          <p:cNvPicPr>
            <a:picLocks noChangeAspect="1"/>
          </p:cNvPicPr>
          <p:nvPr/>
        </p:nvPicPr>
        <p:blipFill>
          <a:blip r:embed="rId11">
            <a:extLst/>
          </a:blip>
          <a:stretch>
            <a:fillRect/>
          </a:stretch>
        </p:blipFill>
        <p:spPr>
          <a:xfrm>
            <a:off x="3282950" y="378690"/>
            <a:ext cx="17818100" cy="12958620"/>
          </a:xfrm>
          <a:prstGeom prst="rect">
            <a:avLst/>
          </a:prstGeom>
          <a:ln w="12700">
            <a:miter lim="400000"/>
          </a:ln>
        </p:spPr>
      </p:pic>
      <p:sp>
        <p:nvSpPr>
          <p:cNvPr id="417" name="Shape 417"/>
          <p:cNvSpPr/>
          <p:nvPr/>
        </p:nvSpPr>
        <p:spPr>
          <a:xfrm>
            <a:off x="762000" y="4558200"/>
            <a:ext cx="22860000" cy="459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lgn="ctr">
              <a:lnSpc>
                <a:spcPct val="80000"/>
              </a:lnSpc>
              <a:spcBef>
                <a:spcPts val="0"/>
              </a:spcBef>
              <a:defRPr sz="15000" b="1" cap="all">
                <a:solidFill>
                  <a:srgbClr val="E4E4E4"/>
                </a:solidFill>
                <a:latin typeface="+mj-lt"/>
                <a:ea typeface="+mj-ea"/>
                <a:cs typeface="+mj-cs"/>
                <a:sym typeface="TeX Gyre Adventor"/>
              </a:defRPr>
            </a:lvl1pPr>
          </a:lstStyle>
          <a:p>
            <a:r>
              <a:t>But wait...</a:t>
            </a:r>
          </a:p>
        </p:txBody>
      </p:sp>
      <p:sp>
        <p:nvSpPr>
          <p:cNvPr id="418" name="Shape 418"/>
          <p:cNvSpPr/>
          <p:nvPr/>
        </p:nvSpPr>
        <p:spPr>
          <a:xfrm>
            <a:off x="762000" y="4558200"/>
            <a:ext cx="22860000" cy="459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lgn="ctr">
              <a:lnSpc>
                <a:spcPct val="80000"/>
              </a:lnSpc>
              <a:spcBef>
                <a:spcPts val="0"/>
              </a:spcBef>
              <a:defRPr sz="15000" b="1" cap="all">
                <a:solidFill>
                  <a:srgbClr val="E4E4E4"/>
                </a:solidFill>
                <a:latin typeface="+mj-lt"/>
                <a:ea typeface="+mj-ea"/>
                <a:cs typeface="+mj-cs"/>
                <a:sym typeface="TeX Gyre Adventor"/>
              </a:defRPr>
            </a:lvl1pPr>
          </a:lstStyle>
          <a:p>
            <a:r>
              <a:t>There's More...</a:t>
            </a:r>
          </a:p>
        </p:txBody>
      </p:sp>
      <p:sp>
        <p:nvSpPr>
          <p:cNvPr id="419" name="Shape 419"/>
          <p:cNvSpPr/>
          <p:nvPr/>
        </p:nvSpPr>
        <p:spPr>
          <a:xfrm>
            <a:off x="762000" y="1030291"/>
            <a:ext cx="22860000" cy="11655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500" b="1" i="1">
                <a:solidFill>
                  <a:srgbClr val="FFF20A"/>
                </a:solidFill>
                <a:latin typeface="TeX Gyre Cursor"/>
                <a:ea typeface="TeX Gyre Cursor"/>
                <a:cs typeface="TeX Gyre Cursor"/>
                <a:sym typeface="TeX Gyre Cursor"/>
              </a:defRPr>
            </a:pPr>
            <a:r>
              <a:t>// We can check some accessibility issues too</a:t>
            </a:r>
          </a:p>
          <a:p>
            <a:pPr>
              <a:lnSpc>
                <a:spcPct val="80000"/>
              </a:lnSpc>
              <a:spcBef>
                <a:spcPts val="0"/>
              </a:spcBef>
              <a:defRPr sz="5500" b="1">
                <a:solidFill>
                  <a:srgbClr val="FF7C00"/>
                </a:solidFill>
                <a:latin typeface="TeX Gyre Cursor"/>
                <a:ea typeface="TeX Gyre Cursor"/>
                <a:cs typeface="TeX Gyre Cursor"/>
                <a:sym typeface="TeX Gyre Cursor"/>
              </a:defRPr>
            </a:pPr>
            <a:r>
              <a:t>brewproof, scheme(sdp2016a2):                      /// </a:t>
            </a:r>
            <a:r>
              <a:rPr>
                <a:solidFill>
                  <a:srgbClr val="44FF10"/>
                </a:solidFill>
              </a:rPr>
              <a:t>tw fpfitci rlagrol rlapro if                       ///schnm != "District Level" || scatter rlagrol       ///rlapro if schnm != "District Level" &amp;              ///distnm != "Desoto Co" || scatter rlagrol rlapro    ///if !inlist(schnm, "District Level",                /// "Olive Branch MS") &amp; distnm == "Desoto Co" ||      ///scatter rlagrol rlapro if                          ///schnm == "Olive Branch MS",                        ///yti("Reading Growth Low 25%") ylab(#11) xlab(#11)  /// legend(order(3 4 5) label(3 "All Other Schools")   /// label(4 "Desoto County")                           ///label(5 "Olive Branch MS"))</a:t>
            </a:r>
          </a:p>
        </p:txBody>
      </p:sp>
      <p:pic>
        <p:nvPicPr>
          <p:cNvPr id="420" name="scatterBrewproof.pdf"/>
          <p:cNvPicPr>
            <a:picLocks noChangeAspect="1"/>
          </p:cNvPicPr>
          <p:nvPr/>
        </p:nvPicPr>
        <p:blipFill>
          <a:blip r:embed="rId12">
            <a:extLst/>
          </a:blip>
          <a:stretch>
            <a:fillRect/>
          </a:stretch>
        </p:blipFill>
        <p:spPr>
          <a:xfrm>
            <a:off x="3282950" y="378690"/>
            <a:ext cx="17818100" cy="1295862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xit" fill="hold" grpId="1" nodeType="afterEffect">
                                  <p:stCondLst>
                                    <p:cond delay="0"/>
                                  </p:stCondLst>
                                  <p:iterate>
                                    <p:tmAbs val="0"/>
                                  </p:iterate>
                                  <p:childTnLst>
                                    <p:animEffect transition="out" filter="dissolve">
                                      <p:cBhvr>
                                        <p:cTn id="6" dur="1000" fill="hold"/>
                                        <p:tgtEl>
                                          <p:spTgt spid="397"/>
                                        </p:tgtEl>
                                      </p:cBhvr>
                                    </p:animEffect>
                                    <p:set>
                                      <p:cBhvr>
                                        <p:cTn id="7" fill="hold">
                                          <p:stCondLst>
                                            <p:cond delay="999"/>
                                          </p:stCondLst>
                                        </p:cTn>
                                        <p:tgtEl>
                                          <p:spTgt spid="397"/>
                                        </p:tgtEl>
                                        <p:attrNameLst>
                                          <p:attrName>style.visibility</p:attrName>
                                        </p:attrNameLst>
                                      </p:cBhvr>
                                      <p:to>
                                        <p:strVal val="hidden"/>
                                      </p:to>
                                    </p:set>
                                  </p:childTnLst>
                                </p:cTn>
                              </p:par>
                            </p:childTnLst>
                          </p:cTn>
                        </p:par>
                        <p:par>
                          <p:cTn id="8" fill="hold">
                            <p:stCondLst>
                              <p:cond delay="1000"/>
                            </p:stCondLst>
                            <p:childTnLst>
                              <p:par>
                                <p:cTn id="9" presetID="1" presetClass="entr" presetSubtype="0" fill="hold" grpId="2" nodeType="afterEffect">
                                  <p:stCondLst>
                                    <p:cond delay="0"/>
                                  </p:stCondLst>
                                  <p:iterate type="lt">
                                    <p:tmAbs val="100"/>
                                  </p:iterate>
                                  <p:childTnLst>
                                    <p:set>
                                      <p:cBhvr>
                                        <p:cTn id="10" fill="hold"/>
                                        <p:tgtEl>
                                          <p:spTgt spid="398">
                                            <p:bg/>
                                          </p:spTgt>
                                        </p:tgtEl>
                                        <p:attrNameLst>
                                          <p:attrName>style.visibility</p:attrName>
                                        </p:attrNameLst>
                                      </p:cBhvr>
                                      <p:to>
                                        <p:strVal val="visible"/>
                                      </p:to>
                                    </p:set>
                                  </p:childTnLst>
                                </p:cTn>
                              </p:par>
                              <p:par>
                                <p:cTn id="11" presetID="1" presetClass="entr" presetSubtype="0" fill="hold" grpId="2" nodeType="withEffect">
                                  <p:stCondLst>
                                    <p:cond delay="0"/>
                                  </p:stCondLst>
                                  <p:iterate type="lt">
                                    <p:tmAbs val="100"/>
                                  </p:iterate>
                                  <p:childTnLst>
                                    <p:set>
                                      <p:cBhvr>
                                        <p:cTn id="12" fill="hold"/>
                                        <p:tgtEl>
                                          <p:spTgt spid="398">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2" nodeType="afterEffect">
                                  <p:stCondLst>
                                    <p:cond delay="0"/>
                                  </p:stCondLst>
                                  <p:iterate type="lt">
                                    <p:tmAbs val="100"/>
                                  </p:iterate>
                                  <p:childTnLst>
                                    <p:set>
                                      <p:cBhvr>
                                        <p:cTn id="15" fill="hold"/>
                                        <p:tgtEl>
                                          <p:spTgt spid="398">
                                            <p:txEl>
                                              <p:pRg st="1" end="1"/>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2" nodeType="afterEffect">
                                  <p:stCondLst>
                                    <p:cond delay="0"/>
                                  </p:stCondLst>
                                  <p:iterate type="lt">
                                    <p:tmAbs val="100"/>
                                  </p:iterate>
                                  <p:childTnLst>
                                    <p:set>
                                      <p:cBhvr>
                                        <p:cTn id="18" fill="hold"/>
                                        <p:tgtEl>
                                          <p:spTgt spid="398">
                                            <p:txEl>
                                              <p:pRg st="2" end="2"/>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2" nodeType="afterEffect">
                                  <p:stCondLst>
                                    <p:cond delay="0"/>
                                  </p:stCondLst>
                                  <p:iterate type="lt">
                                    <p:tmAbs val="100"/>
                                  </p:iterate>
                                  <p:childTnLst>
                                    <p:set>
                                      <p:cBhvr>
                                        <p:cTn id="21" fill="hold"/>
                                        <p:tgtEl>
                                          <p:spTgt spid="398">
                                            <p:txEl>
                                              <p:pRg st="3" end="3"/>
                                            </p:txEl>
                                          </p:spTgt>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2" nodeType="afterEffect">
                                  <p:stCondLst>
                                    <p:cond delay="0"/>
                                  </p:stCondLst>
                                  <p:iterate type="lt">
                                    <p:tmAbs val="100"/>
                                  </p:iterate>
                                  <p:childTnLst>
                                    <p:set>
                                      <p:cBhvr>
                                        <p:cTn id="24" fill="hold"/>
                                        <p:tgtEl>
                                          <p:spTgt spid="398">
                                            <p:txEl>
                                              <p:pRg st="4" end="4"/>
                                            </p:txEl>
                                          </p:spTgt>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2" nodeType="afterEffect">
                                  <p:stCondLst>
                                    <p:cond delay="0"/>
                                  </p:stCondLst>
                                  <p:iterate type="lt">
                                    <p:tmAbs val="100"/>
                                  </p:iterate>
                                  <p:childTnLst>
                                    <p:set>
                                      <p:cBhvr>
                                        <p:cTn id="27" fill="hold"/>
                                        <p:tgtEl>
                                          <p:spTgt spid="398">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fill="hold" grpId="3" nodeType="clickEffect">
                                  <p:stCondLst>
                                    <p:cond delay="0"/>
                                  </p:stCondLst>
                                  <p:iterate>
                                    <p:tmAbs val="0"/>
                                  </p:iterate>
                                  <p:childTnLst>
                                    <p:set>
                                      <p:cBhvr>
                                        <p:cTn id="31" fill="hold"/>
                                        <p:tgtEl>
                                          <p:spTgt spid="399"/>
                                        </p:tgtEl>
                                        <p:attrNameLst>
                                          <p:attrName>style.visibility</p:attrName>
                                        </p:attrNameLst>
                                      </p:cBhvr>
                                      <p:to>
                                        <p:strVal val="visible"/>
                                      </p:to>
                                    </p:set>
                                    <p:animEffect transition="in" filter="dissolve">
                                      <p:cBhvr>
                                        <p:cTn id="32" dur="2000"/>
                                        <p:tgtEl>
                                          <p:spTgt spid="39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fill="hold" grpId="4" nodeType="clickEffect">
                                  <p:stCondLst>
                                    <p:cond delay="0"/>
                                  </p:stCondLst>
                                  <p:iterate>
                                    <p:tmAbs val="0"/>
                                  </p:iterate>
                                  <p:childTnLst>
                                    <p:animEffect transition="out" filter="dissolve">
                                      <p:cBhvr>
                                        <p:cTn id="36" dur="2500" fill="hold"/>
                                        <p:tgtEl>
                                          <p:spTgt spid="399"/>
                                        </p:tgtEl>
                                      </p:cBhvr>
                                    </p:animEffect>
                                    <p:set>
                                      <p:cBhvr>
                                        <p:cTn id="37" fill="hold">
                                          <p:stCondLst>
                                            <p:cond delay="2499"/>
                                          </p:stCondLst>
                                        </p:cTn>
                                        <p:tgtEl>
                                          <p:spTgt spid="399"/>
                                        </p:tgtEl>
                                        <p:attrNameLst>
                                          <p:attrName>style.visibility</p:attrName>
                                        </p:attrNameLst>
                                      </p:cBhvr>
                                      <p:to>
                                        <p:strVal val="hidden"/>
                                      </p:to>
                                    </p:set>
                                  </p:childTnLst>
                                </p:cTn>
                              </p:par>
                            </p:childTnLst>
                          </p:cTn>
                        </p:par>
                        <p:par>
                          <p:cTn id="38" fill="hold">
                            <p:stCondLst>
                              <p:cond delay="2500"/>
                            </p:stCondLst>
                            <p:childTnLst>
                              <p:par>
                                <p:cTn id="39" presetID="22" presetClass="exit" presetSubtype="4" fill="hold" grpId="5" nodeType="afterEffect">
                                  <p:stCondLst>
                                    <p:cond delay="0"/>
                                  </p:stCondLst>
                                  <p:iterate>
                                    <p:tmAbs val="0"/>
                                  </p:iterate>
                                  <p:childTnLst>
                                    <p:animEffect transition="out" filter="wipe(down)">
                                      <p:cBhvr>
                                        <p:cTn id="40" dur="500" fill="hold"/>
                                        <p:tgtEl>
                                          <p:spTgt spid="398">
                                            <p:txEl>
                                              <p:pRg st="0" end="0"/>
                                            </p:txEl>
                                          </p:spTgt>
                                        </p:tgtEl>
                                      </p:cBhvr>
                                    </p:animEffect>
                                    <p:set>
                                      <p:cBhvr>
                                        <p:cTn id="41" fill="hold">
                                          <p:stCondLst>
                                            <p:cond delay="499"/>
                                          </p:stCondLst>
                                        </p:cTn>
                                        <p:tgtEl>
                                          <p:spTgt spid="398">
                                            <p:txEl>
                                              <p:pRg st="0" end="0"/>
                                            </p:txEl>
                                          </p:spTgt>
                                        </p:tgtEl>
                                        <p:attrNameLst>
                                          <p:attrName>style.visibility</p:attrName>
                                        </p:attrNameLst>
                                      </p:cBhvr>
                                      <p:to>
                                        <p:strVal val="hidden"/>
                                      </p:to>
                                    </p:set>
                                  </p:childTnLst>
                                </p:cTn>
                              </p:par>
                              <p:par>
                                <p:cTn id="42" presetID="22" presetClass="exit" presetSubtype="4" fill="hold" grpId="5" nodeType="withEffect">
                                  <p:stCondLst>
                                    <p:cond delay="0"/>
                                  </p:stCondLst>
                                  <p:iterate>
                                    <p:tmAbs val="0"/>
                                  </p:iterate>
                                  <p:childTnLst>
                                    <p:animEffect transition="out" filter="wipe(down)">
                                      <p:cBhvr>
                                        <p:cTn id="43" dur="500" fill="hold"/>
                                        <p:tgtEl>
                                          <p:spTgt spid="398">
                                            <p:txEl>
                                              <p:pRg st="1" end="1"/>
                                            </p:txEl>
                                          </p:spTgt>
                                        </p:tgtEl>
                                      </p:cBhvr>
                                    </p:animEffect>
                                    <p:set>
                                      <p:cBhvr>
                                        <p:cTn id="44" fill="hold">
                                          <p:stCondLst>
                                            <p:cond delay="499"/>
                                          </p:stCondLst>
                                        </p:cTn>
                                        <p:tgtEl>
                                          <p:spTgt spid="398">
                                            <p:txEl>
                                              <p:pRg st="1" end="1"/>
                                            </p:txEl>
                                          </p:spTgt>
                                        </p:tgtEl>
                                        <p:attrNameLst>
                                          <p:attrName>style.visibility</p:attrName>
                                        </p:attrNameLst>
                                      </p:cBhvr>
                                      <p:to>
                                        <p:strVal val="hidden"/>
                                      </p:to>
                                    </p:set>
                                  </p:childTnLst>
                                </p:cTn>
                              </p:par>
                              <p:par>
                                <p:cTn id="45" presetID="22" presetClass="exit" presetSubtype="4" fill="hold" grpId="5" nodeType="withEffect">
                                  <p:stCondLst>
                                    <p:cond delay="0"/>
                                  </p:stCondLst>
                                  <p:iterate>
                                    <p:tmAbs val="0"/>
                                  </p:iterate>
                                  <p:childTnLst>
                                    <p:animEffect transition="out" filter="wipe(down)">
                                      <p:cBhvr>
                                        <p:cTn id="46" dur="500" fill="hold"/>
                                        <p:tgtEl>
                                          <p:spTgt spid="398">
                                            <p:txEl>
                                              <p:pRg st="2" end="2"/>
                                            </p:txEl>
                                          </p:spTgt>
                                        </p:tgtEl>
                                      </p:cBhvr>
                                    </p:animEffect>
                                    <p:set>
                                      <p:cBhvr>
                                        <p:cTn id="47" fill="hold">
                                          <p:stCondLst>
                                            <p:cond delay="499"/>
                                          </p:stCondLst>
                                        </p:cTn>
                                        <p:tgtEl>
                                          <p:spTgt spid="398">
                                            <p:txEl>
                                              <p:pRg st="2" end="2"/>
                                            </p:txEl>
                                          </p:spTgt>
                                        </p:tgtEl>
                                        <p:attrNameLst>
                                          <p:attrName>style.visibility</p:attrName>
                                        </p:attrNameLst>
                                      </p:cBhvr>
                                      <p:to>
                                        <p:strVal val="hidden"/>
                                      </p:to>
                                    </p:set>
                                  </p:childTnLst>
                                </p:cTn>
                              </p:par>
                              <p:par>
                                <p:cTn id="48" presetID="22" presetClass="exit" presetSubtype="4" fill="hold" grpId="5" nodeType="withEffect">
                                  <p:stCondLst>
                                    <p:cond delay="0"/>
                                  </p:stCondLst>
                                  <p:iterate>
                                    <p:tmAbs val="0"/>
                                  </p:iterate>
                                  <p:childTnLst>
                                    <p:animEffect transition="out" filter="wipe(down)">
                                      <p:cBhvr>
                                        <p:cTn id="49" dur="500" fill="hold"/>
                                        <p:tgtEl>
                                          <p:spTgt spid="398">
                                            <p:txEl>
                                              <p:pRg st="3" end="3"/>
                                            </p:txEl>
                                          </p:spTgt>
                                        </p:tgtEl>
                                      </p:cBhvr>
                                    </p:animEffect>
                                    <p:set>
                                      <p:cBhvr>
                                        <p:cTn id="50" fill="hold">
                                          <p:stCondLst>
                                            <p:cond delay="499"/>
                                          </p:stCondLst>
                                        </p:cTn>
                                        <p:tgtEl>
                                          <p:spTgt spid="398">
                                            <p:txEl>
                                              <p:pRg st="3" end="3"/>
                                            </p:txEl>
                                          </p:spTgt>
                                        </p:tgtEl>
                                        <p:attrNameLst>
                                          <p:attrName>style.visibility</p:attrName>
                                        </p:attrNameLst>
                                      </p:cBhvr>
                                      <p:to>
                                        <p:strVal val="hidden"/>
                                      </p:to>
                                    </p:set>
                                  </p:childTnLst>
                                </p:cTn>
                              </p:par>
                              <p:par>
                                <p:cTn id="51" presetID="22" presetClass="exit" presetSubtype="4" fill="hold" grpId="5" nodeType="withEffect">
                                  <p:stCondLst>
                                    <p:cond delay="0"/>
                                  </p:stCondLst>
                                  <p:iterate>
                                    <p:tmAbs val="0"/>
                                  </p:iterate>
                                  <p:childTnLst>
                                    <p:animEffect transition="out" filter="wipe(down)">
                                      <p:cBhvr>
                                        <p:cTn id="52" dur="500" fill="hold"/>
                                        <p:tgtEl>
                                          <p:spTgt spid="398">
                                            <p:txEl>
                                              <p:pRg st="4" end="4"/>
                                            </p:txEl>
                                          </p:spTgt>
                                        </p:tgtEl>
                                      </p:cBhvr>
                                    </p:animEffect>
                                    <p:set>
                                      <p:cBhvr>
                                        <p:cTn id="53" fill="hold">
                                          <p:stCondLst>
                                            <p:cond delay="499"/>
                                          </p:stCondLst>
                                        </p:cTn>
                                        <p:tgtEl>
                                          <p:spTgt spid="398">
                                            <p:txEl>
                                              <p:pRg st="4" end="4"/>
                                            </p:txEl>
                                          </p:spTgt>
                                        </p:tgtEl>
                                        <p:attrNameLst>
                                          <p:attrName>style.visibility</p:attrName>
                                        </p:attrNameLst>
                                      </p:cBhvr>
                                      <p:to>
                                        <p:strVal val="hidden"/>
                                      </p:to>
                                    </p:set>
                                  </p:childTnLst>
                                </p:cTn>
                              </p:par>
                              <p:par>
                                <p:cTn id="54" presetID="22" presetClass="exit" presetSubtype="4" fill="hold" grpId="5" nodeType="withEffect">
                                  <p:stCondLst>
                                    <p:cond delay="0"/>
                                  </p:stCondLst>
                                  <p:iterate>
                                    <p:tmAbs val="0"/>
                                  </p:iterate>
                                  <p:childTnLst>
                                    <p:animEffect transition="out" filter="wipe(down)">
                                      <p:cBhvr>
                                        <p:cTn id="55" dur="500" fill="hold"/>
                                        <p:tgtEl>
                                          <p:spTgt spid="398">
                                            <p:txEl>
                                              <p:pRg st="5" end="5"/>
                                            </p:txEl>
                                          </p:spTgt>
                                        </p:tgtEl>
                                      </p:cBhvr>
                                    </p:animEffect>
                                    <p:set>
                                      <p:cBhvr>
                                        <p:cTn id="56" fill="hold">
                                          <p:stCondLst>
                                            <p:cond delay="499"/>
                                          </p:stCondLst>
                                        </p:cTn>
                                        <p:tgtEl>
                                          <p:spTgt spid="398">
                                            <p:txEl>
                                              <p:pRg st="5" end="5"/>
                                            </p:txEl>
                                          </p:spTgt>
                                        </p:tgtEl>
                                        <p:attrNameLst>
                                          <p:attrName>style.visibility</p:attrName>
                                        </p:attrNameLst>
                                      </p:cBhvr>
                                      <p:to>
                                        <p:strVal val="hidden"/>
                                      </p:to>
                                    </p:set>
                                  </p:childTnLst>
                                </p:cTn>
                              </p:par>
                              <p:par>
                                <p:cTn id="57" presetID="22" presetClass="exit" presetSubtype="4" fill="hold" grpId="5" nodeType="withEffect">
                                  <p:stCondLst>
                                    <p:cond delay="0"/>
                                  </p:stCondLst>
                                  <p:iterate>
                                    <p:tmAbs val="0"/>
                                  </p:iterate>
                                  <p:childTnLst>
                                    <p:animEffect transition="out" filter="wipe(down)">
                                      <p:cBhvr>
                                        <p:cTn id="58" dur="500" fill="hold"/>
                                        <p:tgtEl>
                                          <p:spTgt spid="398">
                                            <p:bg/>
                                          </p:spTgt>
                                        </p:tgtEl>
                                      </p:cBhvr>
                                    </p:animEffect>
                                    <p:set>
                                      <p:cBhvr>
                                        <p:cTn id="59" fill="hold">
                                          <p:stCondLst>
                                            <p:cond delay="499"/>
                                          </p:stCondLst>
                                        </p:cTn>
                                        <p:tgtEl>
                                          <p:spTgt spid="398">
                                            <p:bg/>
                                          </p:spTgt>
                                        </p:tgtEl>
                                        <p:attrNameLst>
                                          <p:attrName>style.visibility</p:attrName>
                                        </p:attrNameLst>
                                      </p:cBhvr>
                                      <p:to>
                                        <p:strVal val="hidden"/>
                                      </p:to>
                                    </p:set>
                                  </p:childTnLst>
                                </p:cTn>
                              </p:par>
                            </p:childTnLst>
                          </p:cTn>
                        </p:par>
                        <p:par>
                          <p:cTn id="60" fill="hold">
                            <p:stCondLst>
                              <p:cond delay="3000"/>
                            </p:stCondLst>
                            <p:childTnLst>
                              <p:par>
                                <p:cTn id="61" presetID="1" presetClass="entr" presetSubtype="0" fill="hold" grpId="6" nodeType="afterEffect">
                                  <p:stCondLst>
                                    <p:cond delay="0"/>
                                  </p:stCondLst>
                                  <p:iterate type="lt">
                                    <p:tmAbs val="100"/>
                                  </p:iterate>
                                  <p:childTnLst>
                                    <p:set>
                                      <p:cBhvr>
                                        <p:cTn id="62" fill="hold"/>
                                        <p:tgtEl>
                                          <p:spTgt spid="400">
                                            <p:bg/>
                                          </p:spTgt>
                                        </p:tgtEl>
                                        <p:attrNameLst>
                                          <p:attrName>style.visibility</p:attrName>
                                        </p:attrNameLst>
                                      </p:cBhvr>
                                      <p:to>
                                        <p:strVal val="visible"/>
                                      </p:to>
                                    </p:set>
                                  </p:childTnLst>
                                </p:cTn>
                              </p:par>
                              <p:par>
                                <p:cTn id="63" presetID="1" presetClass="entr" presetSubtype="0" fill="hold" grpId="6" nodeType="withEffect">
                                  <p:stCondLst>
                                    <p:cond delay="0"/>
                                  </p:stCondLst>
                                  <p:iterate type="lt">
                                    <p:tmAbs val="100"/>
                                  </p:iterate>
                                  <p:childTnLst>
                                    <p:set>
                                      <p:cBhvr>
                                        <p:cTn id="64" fill="hold"/>
                                        <p:tgtEl>
                                          <p:spTgt spid="400">
                                            <p:txEl>
                                              <p:pRg st="0" end="0"/>
                                            </p:txEl>
                                          </p:spTgt>
                                        </p:tgtEl>
                                        <p:attrNameLst>
                                          <p:attrName>style.visibility</p:attrName>
                                        </p:attrNameLst>
                                      </p:cBhvr>
                                      <p:to>
                                        <p:strVal val="visible"/>
                                      </p:to>
                                    </p:set>
                                  </p:childTnLst>
                                </p:cTn>
                              </p:par>
                            </p:childTnLst>
                          </p:cTn>
                        </p:par>
                        <p:par>
                          <p:cTn id="65" fill="hold">
                            <p:stCondLst>
                              <p:cond delay="3000"/>
                            </p:stCondLst>
                            <p:childTnLst>
                              <p:par>
                                <p:cTn id="66" presetID="1" presetClass="entr" presetSubtype="0" fill="hold" grpId="6" nodeType="afterEffect">
                                  <p:stCondLst>
                                    <p:cond delay="0"/>
                                  </p:stCondLst>
                                  <p:iterate type="lt">
                                    <p:tmAbs val="100"/>
                                  </p:iterate>
                                  <p:childTnLst>
                                    <p:set>
                                      <p:cBhvr>
                                        <p:cTn id="67" fill="hold"/>
                                        <p:tgtEl>
                                          <p:spTgt spid="400">
                                            <p:txEl>
                                              <p:pRg st="1" end="1"/>
                                            </p:txEl>
                                          </p:spTgt>
                                        </p:tgtEl>
                                        <p:attrNameLst>
                                          <p:attrName>style.visibility</p:attrName>
                                        </p:attrNameLst>
                                      </p:cBhvr>
                                      <p:to>
                                        <p:strVal val="visible"/>
                                      </p:to>
                                    </p:set>
                                  </p:childTnLst>
                                </p:cTn>
                              </p:par>
                            </p:childTnLst>
                          </p:cTn>
                        </p:par>
                        <p:par>
                          <p:cTn id="68" fill="hold">
                            <p:stCondLst>
                              <p:cond delay="3000"/>
                            </p:stCondLst>
                            <p:childTnLst>
                              <p:par>
                                <p:cTn id="69" presetID="1" presetClass="entr" presetSubtype="0" fill="hold" grpId="6" nodeType="afterEffect">
                                  <p:stCondLst>
                                    <p:cond delay="0"/>
                                  </p:stCondLst>
                                  <p:iterate type="lt">
                                    <p:tmAbs val="100"/>
                                  </p:iterate>
                                  <p:childTnLst>
                                    <p:set>
                                      <p:cBhvr>
                                        <p:cTn id="70" fill="hold"/>
                                        <p:tgtEl>
                                          <p:spTgt spid="400">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9" presetClass="entr" fill="hold" grpId="7" nodeType="clickEffect">
                                  <p:stCondLst>
                                    <p:cond delay="0"/>
                                  </p:stCondLst>
                                  <p:iterate>
                                    <p:tmAbs val="0"/>
                                  </p:iterate>
                                  <p:childTnLst>
                                    <p:set>
                                      <p:cBhvr>
                                        <p:cTn id="74" fill="hold"/>
                                        <p:tgtEl>
                                          <p:spTgt spid="401"/>
                                        </p:tgtEl>
                                        <p:attrNameLst>
                                          <p:attrName>style.visibility</p:attrName>
                                        </p:attrNameLst>
                                      </p:cBhvr>
                                      <p:to>
                                        <p:strVal val="visible"/>
                                      </p:to>
                                    </p:set>
                                    <p:animEffect transition="in" filter="dissolve">
                                      <p:cBhvr>
                                        <p:cTn id="75" dur="1500"/>
                                        <p:tgtEl>
                                          <p:spTgt spid="40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fill="hold" grpId="8" nodeType="clickEffect">
                                  <p:stCondLst>
                                    <p:cond delay="0"/>
                                  </p:stCondLst>
                                  <p:iterate>
                                    <p:tmAbs val="0"/>
                                  </p:iterate>
                                  <p:childTnLst>
                                    <p:animEffect transition="out" filter="dissolve">
                                      <p:cBhvr>
                                        <p:cTn id="79" dur="2000" fill="hold"/>
                                        <p:tgtEl>
                                          <p:spTgt spid="401"/>
                                        </p:tgtEl>
                                      </p:cBhvr>
                                    </p:animEffect>
                                    <p:set>
                                      <p:cBhvr>
                                        <p:cTn id="80" fill="hold">
                                          <p:stCondLst>
                                            <p:cond delay="1999"/>
                                          </p:stCondLst>
                                        </p:cTn>
                                        <p:tgtEl>
                                          <p:spTgt spid="401"/>
                                        </p:tgtEl>
                                        <p:attrNameLst>
                                          <p:attrName>style.visibility</p:attrName>
                                        </p:attrNameLst>
                                      </p:cBhvr>
                                      <p:to>
                                        <p:strVal val="hidden"/>
                                      </p:to>
                                    </p:set>
                                  </p:childTnLst>
                                </p:cTn>
                              </p:par>
                            </p:childTnLst>
                          </p:cTn>
                        </p:par>
                        <p:par>
                          <p:cTn id="81" fill="hold">
                            <p:stCondLst>
                              <p:cond delay="2000"/>
                            </p:stCondLst>
                            <p:childTnLst>
                              <p:par>
                                <p:cTn id="82" presetID="22" presetClass="exit" presetSubtype="4" fill="hold" grpId="9" nodeType="afterEffect">
                                  <p:stCondLst>
                                    <p:cond delay="0"/>
                                  </p:stCondLst>
                                  <p:iterate>
                                    <p:tmAbs val="0"/>
                                  </p:iterate>
                                  <p:childTnLst>
                                    <p:animEffect transition="out" filter="wipe(down)">
                                      <p:cBhvr>
                                        <p:cTn id="83" dur="1000" fill="hold"/>
                                        <p:tgtEl>
                                          <p:spTgt spid="400">
                                            <p:txEl>
                                              <p:pRg st="0" end="0"/>
                                            </p:txEl>
                                          </p:spTgt>
                                        </p:tgtEl>
                                      </p:cBhvr>
                                    </p:animEffect>
                                    <p:set>
                                      <p:cBhvr>
                                        <p:cTn id="84" fill="hold">
                                          <p:stCondLst>
                                            <p:cond delay="999"/>
                                          </p:stCondLst>
                                        </p:cTn>
                                        <p:tgtEl>
                                          <p:spTgt spid="400">
                                            <p:txEl>
                                              <p:pRg st="0" end="0"/>
                                            </p:txEl>
                                          </p:spTgt>
                                        </p:tgtEl>
                                        <p:attrNameLst>
                                          <p:attrName>style.visibility</p:attrName>
                                        </p:attrNameLst>
                                      </p:cBhvr>
                                      <p:to>
                                        <p:strVal val="hidden"/>
                                      </p:to>
                                    </p:set>
                                  </p:childTnLst>
                                </p:cTn>
                              </p:par>
                              <p:par>
                                <p:cTn id="85" presetID="22" presetClass="exit" presetSubtype="4" fill="hold" grpId="9" nodeType="withEffect">
                                  <p:stCondLst>
                                    <p:cond delay="0"/>
                                  </p:stCondLst>
                                  <p:iterate>
                                    <p:tmAbs val="0"/>
                                  </p:iterate>
                                  <p:childTnLst>
                                    <p:animEffect transition="out" filter="wipe(down)">
                                      <p:cBhvr>
                                        <p:cTn id="86" dur="1000" fill="hold"/>
                                        <p:tgtEl>
                                          <p:spTgt spid="400">
                                            <p:txEl>
                                              <p:pRg st="1" end="1"/>
                                            </p:txEl>
                                          </p:spTgt>
                                        </p:tgtEl>
                                      </p:cBhvr>
                                    </p:animEffect>
                                    <p:set>
                                      <p:cBhvr>
                                        <p:cTn id="87" fill="hold">
                                          <p:stCondLst>
                                            <p:cond delay="999"/>
                                          </p:stCondLst>
                                        </p:cTn>
                                        <p:tgtEl>
                                          <p:spTgt spid="400">
                                            <p:txEl>
                                              <p:pRg st="1" end="1"/>
                                            </p:txEl>
                                          </p:spTgt>
                                        </p:tgtEl>
                                        <p:attrNameLst>
                                          <p:attrName>style.visibility</p:attrName>
                                        </p:attrNameLst>
                                      </p:cBhvr>
                                      <p:to>
                                        <p:strVal val="hidden"/>
                                      </p:to>
                                    </p:set>
                                  </p:childTnLst>
                                </p:cTn>
                              </p:par>
                              <p:par>
                                <p:cTn id="88" presetID="22" presetClass="exit" presetSubtype="4" fill="hold" grpId="9" nodeType="withEffect">
                                  <p:stCondLst>
                                    <p:cond delay="0"/>
                                  </p:stCondLst>
                                  <p:iterate>
                                    <p:tmAbs val="0"/>
                                  </p:iterate>
                                  <p:childTnLst>
                                    <p:animEffect transition="out" filter="wipe(down)">
                                      <p:cBhvr>
                                        <p:cTn id="89" dur="1000" fill="hold"/>
                                        <p:tgtEl>
                                          <p:spTgt spid="400">
                                            <p:txEl>
                                              <p:pRg st="2" end="2"/>
                                            </p:txEl>
                                          </p:spTgt>
                                        </p:tgtEl>
                                      </p:cBhvr>
                                    </p:animEffect>
                                    <p:set>
                                      <p:cBhvr>
                                        <p:cTn id="90" fill="hold">
                                          <p:stCondLst>
                                            <p:cond delay="999"/>
                                          </p:stCondLst>
                                        </p:cTn>
                                        <p:tgtEl>
                                          <p:spTgt spid="400">
                                            <p:txEl>
                                              <p:pRg st="2" end="2"/>
                                            </p:txEl>
                                          </p:spTgt>
                                        </p:tgtEl>
                                        <p:attrNameLst>
                                          <p:attrName>style.visibility</p:attrName>
                                        </p:attrNameLst>
                                      </p:cBhvr>
                                      <p:to>
                                        <p:strVal val="hidden"/>
                                      </p:to>
                                    </p:set>
                                  </p:childTnLst>
                                </p:cTn>
                              </p:par>
                              <p:par>
                                <p:cTn id="91" presetID="22" presetClass="exit" presetSubtype="4" fill="hold" grpId="9" nodeType="withEffect">
                                  <p:stCondLst>
                                    <p:cond delay="0"/>
                                  </p:stCondLst>
                                  <p:iterate>
                                    <p:tmAbs val="0"/>
                                  </p:iterate>
                                  <p:childTnLst>
                                    <p:animEffect transition="out" filter="wipe(down)">
                                      <p:cBhvr>
                                        <p:cTn id="92" dur="1000" fill="hold"/>
                                        <p:tgtEl>
                                          <p:spTgt spid="400">
                                            <p:bg/>
                                          </p:spTgt>
                                        </p:tgtEl>
                                      </p:cBhvr>
                                    </p:animEffect>
                                    <p:set>
                                      <p:cBhvr>
                                        <p:cTn id="93" fill="hold">
                                          <p:stCondLst>
                                            <p:cond delay="999"/>
                                          </p:stCondLst>
                                        </p:cTn>
                                        <p:tgtEl>
                                          <p:spTgt spid="400">
                                            <p:bg/>
                                          </p:spTgt>
                                        </p:tgtEl>
                                        <p:attrNameLst>
                                          <p:attrName>style.visibility</p:attrName>
                                        </p:attrNameLst>
                                      </p:cBhvr>
                                      <p:to>
                                        <p:strVal val="hidden"/>
                                      </p:to>
                                    </p:set>
                                  </p:childTnLst>
                                </p:cTn>
                              </p:par>
                            </p:childTnLst>
                          </p:cTn>
                        </p:par>
                        <p:par>
                          <p:cTn id="94" fill="hold">
                            <p:stCondLst>
                              <p:cond delay="3000"/>
                            </p:stCondLst>
                            <p:childTnLst>
                              <p:par>
                                <p:cTn id="95" presetID="1" presetClass="entr" presetSubtype="0" fill="hold" grpId="10" nodeType="afterEffect">
                                  <p:stCondLst>
                                    <p:cond delay="0"/>
                                  </p:stCondLst>
                                  <p:iterate type="lt">
                                    <p:tmAbs val="100"/>
                                  </p:iterate>
                                  <p:childTnLst>
                                    <p:set>
                                      <p:cBhvr>
                                        <p:cTn id="96" fill="hold"/>
                                        <p:tgtEl>
                                          <p:spTgt spid="402">
                                            <p:bg/>
                                          </p:spTgt>
                                        </p:tgtEl>
                                        <p:attrNameLst>
                                          <p:attrName>style.visibility</p:attrName>
                                        </p:attrNameLst>
                                      </p:cBhvr>
                                      <p:to>
                                        <p:strVal val="visible"/>
                                      </p:to>
                                    </p:set>
                                  </p:childTnLst>
                                </p:cTn>
                              </p:par>
                              <p:par>
                                <p:cTn id="97" presetID="1" presetClass="entr" presetSubtype="0" fill="hold" grpId="10" nodeType="withEffect">
                                  <p:stCondLst>
                                    <p:cond delay="0"/>
                                  </p:stCondLst>
                                  <p:iterate type="lt">
                                    <p:tmAbs val="100"/>
                                  </p:iterate>
                                  <p:childTnLst>
                                    <p:set>
                                      <p:cBhvr>
                                        <p:cTn id="98" fill="hold"/>
                                        <p:tgtEl>
                                          <p:spTgt spid="402">
                                            <p:txEl>
                                              <p:pRg st="0" end="0"/>
                                            </p:txEl>
                                          </p:spTgt>
                                        </p:tgtEl>
                                        <p:attrNameLst>
                                          <p:attrName>style.visibility</p:attrName>
                                        </p:attrNameLst>
                                      </p:cBhvr>
                                      <p:to>
                                        <p:strVal val="visible"/>
                                      </p:to>
                                    </p:set>
                                  </p:childTnLst>
                                </p:cTn>
                              </p:par>
                            </p:childTnLst>
                          </p:cTn>
                        </p:par>
                        <p:par>
                          <p:cTn id="99" fill="hold">
                            <p:stCondLst>
                              <p:cond delay="3000"/>
                            </p:stCondLst>
                            <p:childTnLst>
                              <p:par>
                                <p:cTn id="100" presetID="1" presetClass="entr" presetSubtype="0" fill="hold" grpId="10" nodeType="afterEffect">
                                  <p:stCondLst>
                                    <p:cond delay="0"/>
                                  </p:stCondLst>
                                  <p:iterate type="lt">
                                    <p:tmAbs val="100"/>
                                  </p:iterate>
                                  <p:childTnLst>
                                    <p:set>
                                      <p:cBhvr>
                                        <p:cTn id="101" fill="hold"/>
                                        <p:tgtEl>
                                          <p:spTgt spid="402">
                                            <p:txEl>
                                              <p:pRg st="1" end="1"/>
                                            </p:txEl>
                                          </p:spTgt>
                                        </p:tgtEl>
                                        <p:attrNameLst>
                                          <p:attrName>style.visibility</p:attrName>
                                        </p:attrNameLst>
                                      </p:cBhvr>
                                      <p:to>
                                        <p:strVal val="visible"/>
                                      </p:to>
                                    </p:set>
                                  </p:childTnLst>
                                </p:cTn>
                              </p:par>
                            </p:childTnLst>
                          </p:cTn>
                        </p:par>
                        <p:par>
                          <p:cTn id="102" fill="hold">
                            <p:stCondLst>
                              <p:cond delay="3000"/>
                            </p:stCondLst>
                            <p:childTnLst>
                              <p:par>
                                <p:cTn id="103" presetID="1" presetClass="entr" presetSubtype="0" fill="hold" grpId="10" nodeType="afterEffect">
                                  <p:stCondLst>
                                    <p:cond delay="0"/>
                                  </p:stCondLst>
                                  <p:iterate type="lt">
                                    <p:tmAbs val="100"/>
                                  </p:iterate>
                                  <p:childTnLst>
                                    <p:set>
                                      <p:cBhvr>
                                        <p:cTn id="104" fill="hold"/>
                                        <p:tgtEl>
                                          <p:spTgt spid="402">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9" presetClass="entr" fill="hold" grpId="11" nodeType="clickEffect">
                                  <p:stCondLst>
                                    <p:cond delay="0"/>
                                  </p:stCondLst>
                                  <p:iterate>
                                    <p:tmAbs val="0"/>
                                  </p:iterate>
                                  <p:childTnLst>
                                    <p:set>
                                      <p:cBhvr>
                                        <p:cTn id="108" fill="hold"/>
                                        <p:tgtEl>
                                          <p:spTgt spid="403"/>
                                        </p:tgtEl>
                                        <p:attrNameLst>
                                          <p:attrName>style.visibility</p:attrName>
                                        </p:attrNameLst>
                                      </p:cBhvr>
                                      <p:to>
                                        <p:strVal val="visible"/>
                                      </p:to>
                                    </p:set>
                                    <p:animEffect transition="in" filter="dissolve">
                                      <p:cBhvr>
                                        <p:cTn id="109" dur="1500"/>
                                        <p:tgtEl>
                                          <p:spTgt spid="40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xit" fill="hold" grpId="12" nodeType="clickEffect">
                                  <p:stCondLst>
                                    <p:cond delay="0"/>
                                  </p:stCondLst>
                                  <p:iterate>
                                    <p:tmAbs val="0"/>
                                  </p:iterate>
                                  <p:childTnLst>
                                    <p:animEffect transition="out" filter="dissolve">
                                      <p:cBhvr>
                                        <p:cTn id="113" dur="2500" fill="hold"/>
                                        <p:tgtEl>
                                          <p:spTgt spid="403"/>
                                        </p:tgtEl>
                                      </p:cBhvr>
                                    </p:animEffect>
                                    <p:set>
                                      <p:cBhvr>
                                        <p:cTn id="114" fill="hold">
                                          <p:stCondLst>
                                            <p:cond delay="2499"/>
                                          </p:stCondLst>
                                        </p:cTn>
                                        <p:tgtEl>
                                          <p:spTgt spid="403"/>
                                        </p:tgtEl>
                                        <p:attrNameLst>
                                          <p:attrName>style.visibility</p:attrName>
                                        </p:attrNameLst>
                                      </p:cBhvr>
                                      <p:to>
                                        <p:strVal val="hidden"/>
                                      </p:to>
                                    </p:set>
                                  </p:childTnLst>
                                </p:cTn>
                              </p:par>
                            </p:childTnLst>
                          </p:cTn>
                        </p:par>
                        <p:par>
                          <p:cTn id="115" fill="hold">
                            <p:stCondLst>
                              <p:cond delay="2500"/>
                            </p:stCondLst>
                            <p:childTnLst>
                              <p:par>
                                <p:cTn id="116" presetID="22" presetClass="exit" presetSubtype="4" fill="hold" grpId="13" nodeType="afterEffect">
                                  <p:stCondLst>
                                    <p:cond delay="0"/>
                                  </p:stCondLst>
                                  <p:iterate>
                                    <p:tmAbs val="0"/>
                                  </p:iterate>
                                  <p:childTnLst>
                                    <p:animEffect transition="out" filter="wipe(down)">
                                      <p:cBhvr>
                                        <p:cTn id="117" dur="1500" fill="hold"/>
                                        <p:tgtEl>
                                          <p:spTgt spid="402">
                                            <p:txEl>
                                              <p:pRg st="0" end="0"/>
                                            </p:txEl>
                                          </p:spTgt>
                                        </p:tgtEl>
                                      </p:cBhvr>
                                    </p:animEffect>
                                    <p:set>
                                      <p:cBhvr>
                                        <p:cTn id="118" fill="hold">
                                          <p:stCondLst>
                                            <p:cond delay="1499"/>
                                          </p:stCondLst>
                                        </p:cTn>
                                        <p:tgtEl>
                                          <p:spTgt spid="402">
                                            <p:txEl>
                                              <p:pRg st="0" end="0"/>
                                            </p:txEl>
                                          </p:spTgt>
                                        </p:tgtEl>
                                        <p:attrNameLst>
                                          <p:attrName>style.visibility</p:attrName>
                                        </p:attrNameLst>
                                      </p:cBhvr>
                                      <p:to>
                                        <p:strVal val="hidden"/>
                                      </p:to>
                                    </p:set>
                                  </p:childTnLst>
                                </p:cTn>
                              </p:par>
                              <p:par>
                                <p:cTn id="119" presetID="22" presetClass="exit" presetSubtype="4" fill="hold" grpId="13" nodeType="withEffect">
                                  <p:stCondLst>
                                    <p:cond delay="0"/>
                                  </p:stCondLst>
                                  <p:iterate>
                                    <p:tmAbs val="0"/>
                                  </p:iterate>
                                  <p:childTnLst>
                                    <p:animEffect transition="out" filter="wipe(down)">
                                      <p:cBhvr>
                                        <p:cTn id="120" dur="1500" fill="hold"/>
                                        <p:tgtEl>
                                          <p:spTgt spid="402">
                                            <p:txEl>
                                              <p:pRg st="1" end="1"/>
                                            </p:txEl>
                                          </p:spTgt>
                                        </p:tgtEl>
                                      </p:cBhvr>
                                    </p:animEffect>
                                    <p:set>
                                      <p:cBhvr>
                                        <p:cTn id="121" fill="hold">
                                          <p:stCondLst>
                                            <p:cond delay="1499"/>
                                          </p:stCondLst>
                                        </p:cTn>
                                        <p:tgtEl>
                                          <p:spTgt spid="402">
                                            <p:txEl>
                                              <p:pRg st="1" end="1"/>
                                            </p:txEl>
                                          </p:spTgt>
                                        </p:tgtEl>
                                        <p:attrNameLst>
                                          <p:attrName>style.visibility</p:attrName>
                                        </p:attrNameLst>
                                      </p:cBhvr>
                                      <p:to>
                                        <p:strVal val="hidden"/>
                                      </p:to>
                                    </p:set>
                                  </p:childTnLst>
                                </p:cTn>
                              </p:par>
                              <p:par>
                                <p:cTn id="122" presetID="22" presetClass="exit" presetSubtype="4" fill="hold" grpId="13" nodeType="withEffect">
                                  <p:stCondLst>
                                    <p:cond delay="0"/>
                                  </p:stCondLst>
                                  <p:iterate>
                                    <p:tmAbs val="0"/>
                                  </p:iterate>
                                  <p:childTnLst>
                                    <p:animEffect transition="out" filter="wipe(down)">
                                      <p:cBhvr>
                                        <p:cTn id="123" dur="1500" fill="hold"/>
                                        <p:tgtEl>
                                          <p:spTgt spid="402">
                                            <p:txEl>
                                              <p:pRg st="2" end="2"/>
                                            </p:txEl>
                                          </p:spTgt>
                                        </p:tgtEl>
                                      </p:cBhvr>
                                    </p:animEffect>
                                    <p:set>
                                      <p:cBhvr>
                                        <p:cTn id="124" fill="hold">
                                          <p:stCondLst>
                                            <p:cond delay="1499"/>
                                          </p:stCondLst>
                                        </p:cTn>
                                        <p:tgtEl>
                                          <p:spTgt spid="402">
                                            <p:txEl>
                                              <p:pRg st="2" end="2"/>
                                            </p:txEl>
                                          </p:spTgt>
                                        </p:tgtEl>
                                        <p:attrNameLst>
                                          <p:attrName>style.visibility</p:attrName>
                                        </p:attrNameLst>
                                      </p:cBhvr>
                                      <p:to>
                                        <p:strVal val="hidden"/>
                                      </p:to>
                                    </p:set>
                                  </p:childTnLst>
                                </p:cTn>
                              </p:par>
                              <p:par>
                                <p:cTn id="125" presetID="22" presetClass="exit" presetSubtype="4" fill="hold" grpId="13" nodeType="withEffect">
                                  <p:stCondLst>
                                    <p:cond delay="0"/>
                                  </p:stCondLst>
                                  <p:iterate>
                                    <p:tmAbs val="0"/>
                                  </p:iterate>
                                  <p:childTnLst>
                                    <p:animEffect transition="out" filter="wipe(down)">
                                      <p:cBhvr>
                                        <p:cTn id="126" dur="1500" fill="hold"/>
                                        <p:tgtEl>
                                          <p:spTgt spid="402">
                                            <p:bg/>
                                          </p:spTgt>
                                        </p:tgtEl>
                                      </p:cBhvr>
                                    </p:animEffect>
                                    <p:set>
                                      <p:cBhvr>
                                        <p:cTn id="127" fill="hold">
                                          <p:stCondLst>
                                            <p:cond delay="1499"/>
                                          </p:stCondLst>
                                        </p:cTn>
                                        <p:tgtEl>
                                          <p:spTgt spid="402">
                                            <p:bg/>
                                          </p:spTgt>
                                        </p:tgtEl>
                                        <p:attrNameLst>
                                          <p:attrName>style.visibility</p:attrName>
                                        </p:attrNameLst>
                                      </p:cBhvr>
                                      <p:to>
                                        <p:strVal val="hidden"/>
                                      </p:to>
                                    </p:set>
                                  </p:childTnLst>
                                </p:cTn>
                              </p:par>
                            </p:childTnLst>
                          </p:cTn>
                        </p:par>
                        <p:par>
                          <p:cTn id="128" fill="hold">
                            <p:stCondLst>
                              <p:cond delay="4000"/>
                            </p:stCondLst>
                            <p:childTnLst>
                              <p:par>
                                <p:cTn id="129" presetID="1" presetClass="entr" presetSubtype="0" fill="hold" grpId="14" nodeType="afterEffect">
                                  <p:stCondLst>
                                    <p:cond delay="0"/>
                                  </p:stCondLst>
                                  <p:iterate type="lt">
                                    <p:tmAbs val="100"/>
                                  </p:iterate>
                                  <p:childTnLst>
                                    <p:set>
                                      <p:cBhvr>
                                        <p:cTn id="130" fill="hold"/>
                                        <p:tgtEl>
                                          <p:spTgt spid="404">
                                            <p:bg/>
                                          </p:spTgt>
                                        </p:tgtEl>
                                        <p:attrNameLst>
                                          <p:attrName>style.visibility</p:attrName>
                                        </p:attrNameLst>
                                      </p:cBhvr>
                                      <p:to>
                                        <p:strVal val="visible"/>
                                      </p:to>
                                    </p:set>
                                  </p:childTnLst>
                                </p:cTn>
                              </p:par>
                              <p:par>
                                <p:cTn id="131" presetID="1" presetClass="entr" presetSubtype="0" fill="hold" grpId="14" nodeType="withEffect">
                                  <p:stCondLst>
                                    <p:cond delay="0"/>
                                  </p:stCondLst>
                                  <p:iterate type="lt">
                                    <p:tmAbs val="100"/>
                                  </p:iterate>
                                  <p:childTnLst>
                                    <p:set>
                                      <p:cBhvr>
                                        <p:cTn id="132" fill="hold"/>
                                        <p:tgtEl>
                                          <p:spTgt spid="404">
                                            <p:txEl>
                                              <p:pRg st="0" end="0"/>
                                            </p:txEl>
                                          </p:spTgt>
                                        </p:tgtEl>
                                        <p:attrNameLst>
                                          <p:attrName>style.visibility</p:attrName>
                                        </p:attrNameLst>
                                      </p:cBhvr>
                                      <p:to>
                                        <p:strVal val="visible"/>
                                      </p:to>
                                    </p:set>
                                  </p:childTnLst>
                                </p:cTn>
                              </p:par>
                            </p:childTnLst>
                          </p:cTn>
                        </p:par>
                        <p:par>
                          <p:cTn id="133" fill="hold">
                            <p:stCondLst>
                              <p:cond delay="4000"/>
                            </p:stCondLst>
                            <p:childTnLst>
                              <p:par>
                                <p:cTn id="134" presetID="1" presetClass="entr" presetSubtype="0" fill="hold" grpId="14" nodeType="afterEffect">
                                  <p:stCondLst>
                                    <p:cond delay="0"/>
                                  </p:stCondLst>
                                  <p:iterate type="lt">
                                    <p:tmAbs val="100"/>
                                  </p:iterate>
                                  <p:childTnLst>
                                    <p:set>
                                      <p:cBhvr>
                                        <p:cTn id="135" fill="hold"/>
                                        <p:tgtEl>
                                          <p:spTgt spid="404">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9" presetClass="entr" fill="hold" grpId="15" nodeType="clickEffect">
                                  <p:stCondLst>
                                    <p:cond delay="0"/>
                                  </p:stCondLst>
                                  <p:iterate>
                                    <p:tmAbs val="0"/>
                                  </p:iterate>
                                  <p:childTnLst>
                                    <p:set>
                                      <p:cBhvr>
                                        <p:cTn id="139" fill="hold"/>
                                        <p:tgtEl>
                                          <p:spTgt spid="405"/>
                                        </p:tgtEl>
                                        <p:attrNameLst>
                                          <p:attrName>style.visibility</p:attrName>
                                        </p:attrNameLst>
                                      </p:cBhvr>
                                      <p:to>
                                        <p:strVal val="visible"/>
                                      </p:to>
                                    </p:set>
                                    <p:animEffect transition="in" filter="dissolve">
                                      <p:cBhvr>
                                        <p:cTn id="140" dur="1000"/>
                                        <p:tgtEl>
                                          <p:spTgt spid="405"/>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xit" fill="hold" grpId="16" nodeType="clickEffect">
                                  <p:stCondLst>
                                    <p:cond delay="0"/>
                                  </p:stCondLst>
                                  <p:iterate>
                                    <p:tmAbs val="0"/>
                                  </p:iterate>
                                  <p:childTnLst>
                                    <p:animEffect transition="out" filter="dissolve">
                                      <p:cBhvr>
                                        <p:cTn id="144" dur="2000" fill="hold"/>
                                        <p:tgtEl>
                                          <p:spTgt spid="405"/>
                                        </p:tgtEl>
                                      </p:cBhvr>
                                    </p:animEffect>
                                    <p:set>
                                      <p:cBhvr>
                                        <p:cTn id="145" fill="hold">
                                          <p:stCondLst>
                                            <p:cond delay="1999"/>
                                          </p:stCondLst>
                                        </p:cTn>
                                        <p:tgtEl>
                                          <p:spTgt spid="405"/>
                                        </p:tgtEl>
                                        <p:attrNameLst>
                                          <p:attrName>style.visibility</p:attrName>
                                        </p:attrNameLst>
                                      </p:cBhvr>
                                      <p:to>
                                        <p:strVal val="hidden"/>
                                      </p:to>
                                    </p:set>
                                  </p:childTnLst>
                                </p:cTn>
                              </p:par>
                            </p:childTnLst>
                          </p:cTn>
                        </p:par>
                        <p:par>
                          <p:cTn id="146" fill="hold">
                            <p:stCondLst>
                              <p:cond delay="2000"/>
                            </p:stCondLst>
                            <p:childTnLst>
                              <p:par>
                                <p:cTn id="147" presetID="22" presetClass="exit" presetSubtype="4" fill="hold" grpId="17" nodeType="afterEffect">
                                  <p:stCondLst>
                                    <p:cond delay="0"/>
                                  </p:stCondLst>
                                  <p:iterate>
                                    <p:tmAbs val="0"/>
                                  </p:iterate>
                                  <p:childTnLst>
                                    <p:animEffect transition="out" filter="wipe(down)">
                                      <p:cBhvr>
                                        <p:cTn id="148" dur="2000" fill="hold"/>
                                        <p:tgtEl>
                                          <p:spTgt spid="404">
                                            <p:txEl>
                                              <p:pRg st="0" end="0"/>
                                            </p:txEl>
                                          </p:spTgt>
                                        </p:tgtEl>
                                      </p:cBhvr>
                                    </p:animEffect>
                                    <p:set>
                                      <p:cBhvr>
                                        <p:cTn id="149" fill="hold">
                                          <p:stCondLst>
                                            <p:cond delay="1999"/>
                                          </p:stCondLst>
                                        </p:cTn>
                                        <p:tgtEl>
                                          <p:spTgt spid="404">
                                            <p:txEl>
                                              <p:pRg st="0" end="0"/>
                                            </p:txEl>
                                          </p:spTgt>
                                        </p:tgtEl>
                                        <p:attrNameLst>
                                          <p:attrName>style.visibility</p:attrName>
                                        </p:attrNameLst>
                                      </p:cBhvr>
                                      <p:to>
                                        <p:strVal val="hidden"/>
                                      </p:to>
                                    </p:set>
                                  </p:childTnLst>
                                </p:cTn>
                              </p:par>
                              <p:par>
                                <p:cTn id="150" presetID="22" presetClass="exit" presetSubtype="4" fill="hold" grpId="17" nodeType="withEffect">
                                  <p:stCondLst>
                                    <p:cond delay="0"/>
                                  </p:stCondLst>
                                  <p:iterate>
                                    <p:tmAbs val="0"/>
                                  </p:iterate>
                                  <p:childTnLst>
                                    <p:animEffect transition="out" filter="wipe(down)">
                                      <p:cBhvr>
                                        <p:cTn id="151" dur="2000" fill="hold"/>
                                        <p:tgtEl>
                                          <p:spTgt spid="404">
                                            <p:txEl>
                                              <p:pRg st="1" end="1"/>
                                            </p:txEl>
                                          </p:spTgt>
                                        </p:tgtEl>
                                      </p:cBhvr>
                                    </p:animEffect>
                                    <p:set>
                                      <p:cBhvr>
                                        <p:cTn id="152" fill="hold">
                                          <p:stCondLst>
                                            <p:cond delay="1999"/>
                                          </p:stCondLst>
                                        </p:cTn>
                                        <p:tgtEl>
                                          <p:spTgt spid="404">
                                            <p:txEl>
                                              <p:pRg st="1" end="1"/>
                                            </p:txEl>
                                          </p:spTgt>
                                        </p:tgtEl>
                                        <p:attrNameLst>
                                          <p:attrName>style.visibility</p:attrName>
                                        </p:attrNameLst>
                                      </p:cBhvr>
                                      <p:to>
                                        <p:strVal val="hidden"/>
                                      </p:to>
                                    </p:set>
                                  </p:childTnLst>
                                </p:cTn>
                              </p:par>
                              <p:par>
                                <p:cTn id="153" presetID="22" presetClass="exit" presetSubtype="4" fill="hold" grpId="17" nodeType="withEffect">
                                  <p:stCondLst>
                                    <p:cond delay="0"/>
                                  </p:stCondLst>
                                  <p:iterate>
                                    <p:tmAbs val="0"/>
                                  </p:iterate>
                                  <p:childTnLst>
                                    <p:animEffect transition="out" filter="wipe(down)">
                                      <p:cBhvr>
                                        <p:cTn id="154" dur="2000" fill="hold"/>
                                        <p:tgtEl>
                                          <p:spTgt spid="404">
                                            <p:bg/>
                                          </p:spTgt>
                                        </p:tgtEl>
                                      </p:cBhvr>
                                    </p:animEffect>
                                    <p:set>
                                      <p:cBhvr>
                                        <p:cTn id="155" fill="hold">
                                          <p:stCondLst>
                                            <p:cond delay="1999"/>
                                          </p:stCondLst>
                                        </p:cTn>
                                        <p:tgtEl>
                                          <p:spTgt spid="404">
                                            <p:bg/>
                                          </p:spTgt>
                                        </p:tgtEl>
                                        <p:attrNameLst>
                                          <p:attrName>style.visibility</p:attrName>
                                        </p:attrNameLst>
                                      </p:cBhvr>
                                      <p:to>
                                        <p:strVal val="hidden"/>
                                      </p:to>
                                    </p:set>
                                  </p:childTnLst>
                                </p:cTn>
                              </p:par>
                            </p:childTnLst>
                          </p:cTn>
                        </p:par>
                        <p:par>
                          <p:cTn id="156" fill="hold">
                            <p:stCondLst>
                              <p:cond delay="4000"/>
                            </p:stCondLst>
                            <p:childTnLst>
                              <p:par>
                                <p:cTn id="157" presetID="1" presetClass="entr" presetSubtype="0" fill="hold" grpId="18" nodeType="afterEffect">
                                  <p:stCondLst>
                                    <p:cond delay="0"/>
                                  </p:stCondLst>
                                  <p:iterate type="lt">
                                    <p:tmAbs val="100"/>
                                  </p:iterate>
                                  <p:childTnLst>
                                    <p:set>
                                      <p:cBhvr>
                                        <p:cTn id="158" fill="hold"/>
                                        <p:tgtEl>
                                          <p:spTgt spid="406">
                                            <p:bg/>
                                          </p:spTgt>
                                        </p:tgtEl>
                                        <p:attrNameLst>
                                          <p:attrName>style.visibility</p:attrName>
                                        </p:attrNameLst>
                                      </p:cBhvr>
                                      <p:to>
                                        <p:strVal val="visible"/>
                                      </p:to>
                                    </p:set>
                                  </p:childTnLst>
                                </p:cTn>
                              </p:par>
                              <p:par>
                                <p:cTn id="159" presetID="1" presetClass="entr" presetSubtype="0" fill="hold" grpId="18" nodeType="withEffect">
                                  <p:stCondLst>
                                    <p:cond delay="0"/>
                                  </p:stCondLst>
                                  <p:iterate type="lt">
                                    <p:tmAbs val="100"/>
                                  </p:iterate>
                                  <p:childTnLst>
                                    <p:set>
                                      <p:cBhvr>
                                        <p:cTn id="160" fill="hold"/>
                                        <p:tgtEl>
                                          <p:spTgt spid="406">
                                            <p:txEl>
                                              <p:pRg st="0" end="0"/>
                                            </p:txEl>
                                          </p:spTgt>
                                        </p:tgtEl>
                                        <p:attrNameLst>
                                          <p:attrName>style.visibility</p:attrName>
                                        </p:attrNameLst>
                                      </p:cBhvr>
                                      <p:to>
                                        <p:strVal val="visible"/>
                                      </p:to>
                                    </p:set>
                                  </p:childTnLst>
                                </p:cTn>
                              </p:par>
                            </p:childTnLst>
                          </p:cTn>
                        </p:par>
                        <p:par>
                          <p:cTn id="161" fill="hold">
                            <p:stCondLst>
                              <p:cond delay="4000"/>
                            </p:stCondLst>
                            <p:childTnLst>
                              <p:par>
                                <p:cTn id="162" presetID="1" presetClass="entr" presetSubtype="0" fill="hold" grpId="18" nodeType="afterEffect">
                                  <p:stCondLst>
                                    <p:cond delay="0"/>
                                  </p:stCondLst>
                                  <p:iterate type="lt">
                                    <p:tmAbs val="100"/>
                                  </p:iterate>
                                  <p:childTnLst>
                                    <p:set>
                                      <p:cBhvr>
                                        <p:cTn id="163" fill="hold"/>
                                        <p:tgtEl>
                                          <p:spTgt spid="406">
                                            <p:txEl>
                                              <p:pRg st="1" end="1"/>
                                            </p:txEl>
                                          </p:spTgt>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9" presetClass="entr" fill="hold" grpId="19" nodeType="clickEffect">
                                  <p:stCondLst>
                                    <p:cond delay="0"/>
                                  </p:stCondLst>
                                  <p:iterate>
                                    <p:tmAbs val="0"/>
                                  </p:iterate>
                                  <p:childTnLst>
                                    <p:set>
                                      <p:cBhvr>
                                        <p:cTn id="167" fill="hold"/>
                                        <p:tgtEl>
                                          <p:spTgt spid="407"/>
                                        </p:tgtEl>
                                        <p:attrNameLst>
                                          <p:attrName>style.visibility</p:attrName>
                                        </p:attrNameLst>
                                      </p:cBhvr>
                                      <p:to>
                                        <p:strVal val="visible"/>
                                      </p:to>
                                    </p:set>
                                    <p:animEffect transition="in" filter="dissolve">
                                      <p:cBhvr>
                                        <p:cTn id="168" dur="1000"/>
                                        <p:tgtEl>
                                          <p:spTgt spid="40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fill="hold" grpId="20" nodeType="clickEffect">
                                  <p:stCondLst>
                                    <p:cond delay="0"/>
                                  </p:stCondLst>
                                  <p:iterate>
                                    <p:tmAbs val="0"/>
                                  </p:iterate>
                                  <p:childTnLst>
                                    <p:animEffect transition="out" filter="dissolve">
                                      <p:cBhvr>
                                        <p:cTn id="172" dur="2000" fill="hold"/>
                                        <p:tgtEl>
                                          <p:spTgt spid="407"/>
                                        </p:tgtEl>
                                      </p:cBhvr>
                                    </p:animEffect>
                                    <p:set>
                                      <p:cBhvr>
                                        <p:cTn id="173" fill="hold">
                                          <p:stCondLst>
                                            <p:cond delay="1999"/>
                                          </p:stCondLst>
                                        </p:cTn>
                                        <p:tgtEl>
                                          <p:spTgt spid="407"/>
                                        </p:tgtEl>
                                        <p:attrNameLst>
                                          <p:attrName>style.visibility</p:attrName>
                                        </p:attrNameLst>
                                      </p:cBhvr>
                                      <p:to>
                                        <p:strVal val="hidden"/>
                                      </p:to>
                                    </p:set>
                                  </p:childTnLst>
                                </p:cTn>
                              </p:par>
                            </p:childTnLst>
                          </p:cTn>
                        </p:par>
                        <p:par>
                          <p:cTn id="174" fill="hold">
                            <p:stCondLst>
                              <p:cond delay="2000"/>
                            </p:stCondLst>
                            <p:childTnLst>
                              <p:par>
                                <p:cTn id="175" presetID="22" presetClass="exit" presetSubtype="4" fill="hold" grpId="21" nodeType="afterEffect">
                                  <p:stCondLst>
                                    <p:cond delay="0"/>
                                  </p:stCondLst>
                                  <p:iterate>
                                    <p:tmAbs val="0"/>
                                  </p:iterate>
                                  <p:childTnLst>
                                    <p:animEffect transition="out" filter="wipe(down)">
                                      <p:cBhvr>
                                        <p:cTn id="176" dur="2500" fill="hold"/>
                                        <p:tgtEl>
                                          <p:spTgt spid="406">
                                            <p:txEl>
                                              <p:pRg st="0" end="0"/>
                                            </p:txEl>
                                          </p:spTgt>
                                        </p:tgtEl>
                                      </p:cBhvr>
                                    </p:animEffect>
                                    <p:set>
                                      <p:cBhvr>
                                        <p:cTn id="177" fill="hold">
                                          <p:stCondLst>
                                            <p:cond delay="2499"/>
                                          </p:stCondLst>
                                        </p:cTn>
                                        <p:tgtEl>
                                          <p:spTgt spid="406">
                                            <p:txEl>
                                              <p:pRg st="0" end="0"/>
                                            </p:txEl>
                                          </p:spTgt>
                                        </p:tgtEl>
                                        <p:attrNameLst>
                                          <p:attrName>style.visibility</p:attrName>
                                        </p:attrNameLst>
                                      </p:cBhvr>
                                      <p:to>
                                        <p:strVal val="hidden"/>
                                      </p:to>
                                    </p:set>
                                  </p:childTnLst>
                                </p:cTn>
                              </p:par>
                              <p:par>
                                <p:cTn id="178" presetID="22" presetClass="exit" presetSubtype="4" fill="hold" grpId="21" nodeType="withEffect">
                                  <p:stCondLst>
                                    <p:cond delay="0"/>
                                  </p:stCondLst>
                                  <p:iterate>
                                    <p:tmAbs val="0"/>
                                  </p:iterate>
                                  <p:childTnLst>
                                    <p:animEffect transition="out" filter="wipe(down)">
                                      <p:cBhvr>
                                        <p:cTn id="179" dur="2500" fill="hold"/>
                                        <p:tgtEl>
                                          <p:spTgt spid="406">
                                            <p:txEl>
                                              <p:pRg st="1" end="1"/>
                                            </p:txEl>
                                          </p:spTgt>
                                        </p:tgtEl>
                                      </p:cBhvr>
                                    </p:animEffect>
                                    <p:set>
                                      <p:cBhvr>
                                        <p:cTn id="180" fill="hold">
                                          <p:stCondLst>
                                            <p:cond delay="2499"/>
                                          </p:stCondLst>
                                        </p:cTn>
                                        <p:tgtEl>
                                          <p:spTgt spid="406">
                                            <p:txEl>
                                              <p:pRg st="1" end="1"/>
                                            </p:txEl>
                                          </p:spTgt>
                                        </p:tgtEl>
                                        <p:attrNameLst>
                                          <p:attrName>style.visibility</p:attrName>
                                        </p:attrNameLst>
                                      </p:cBhvr>
                                      <p:to>
                                        <p:strVal val="hidden"/>
                                      </p:to>
                                    </p:set>
                                  </p:childTnLst>
                                </p:cTn>
                              </p:par>
                              <p:par>
                                <p:cTn id="181" presetID="22" presetClass="exit" presetSubtype="4" fill="hold" grpId="21" nodeType="withEffect">
                                  <p:stCondLst>
                                    <p:cond delay="0"/>
                                  </p:stCondLst>
                                  <p:iterate>
                                    <p:tmAbs val="0"/>
                                  </p:iterate>
                                  <p:childTnLst>
                                    <p:animEffect transition="out" filter="wipe(down)">
                                      <p:cBhvr>
                                        <p:cTn id="182" dur="2500" fill="hold"/>
                                        <p:tgtEl>
                                          <p:spTgt spid="406">
                                            <p:bg/>
                                          </p:spTgt>
                                        </p:tgtEl>
                                      </p:cBhvr>
                                    </p:animEffect>
                                    <p:set>
                                      <p:cBhvr>
                                        <p:cTn id="183" fill="hold">
                                          <p:stCondLst>
                                            <p:cond delay="2499"/>
                                          </p:stCondLst>
                                        </p:cTn>
                                        <p:tgtEl>
                                          <p:spTgt spid="406">
                                            <p:bg/>
                                          </p:spTgt>
                                        </p:tgtEl>
                                        <p:attrNameLst>
                                          <p:attrName>style.visibility</p:attrName>
                                        </p:attrNameLst>
                                      </p:cBhvr>
                                      <p:to>
                                        <p:strVal val="hidden"/>
                                      </p:to>
                                    </p:set>
                                  </p:childTnLst>
                                </p:cTn>
                              </p:par>
                            </p:childTnLst>
                          </p:cTn>
                        </p:par>
                        <p:par>
                          <p:cTn id="184" fill="hold">
                            <p:stCondLst>
                              <p:cond delay="4500"/>
                            </p:stCondLst>
                            <p:childTnLst>
                              <p:par>
                                <p:cTn id="185" presetID="1" presetClass="entr" presetSubtype="0" fill="hold" grpId="22" nodeType="afterEffect">
                                  <p:stCondLst>
                                    <p:cond delay="0"/>
                                  </p:stCondLst>
                                  <p:iterate type="lt">
                                    <p:tmAbs val="100"/>
                                  </p:iterate>
                                  <p:childTnLst>
                                    <p:set>
                                      <p:cBhvr>
                                        <p:cTn id="186" fill="hold"/>
                                        <p:tgtEl>
                                          <p:spTgt spid="408">
                                            <p:bg/>
                                          </p:spTgt>
                                        </p:tgtEl>
                                        <p:attrNameLst>
                                          <p:attrName>style.visibility</p:attrName>
                                        </p:attrNameLst>
                                      </p:cBhvr>
                                      <p:to>
                                        <p:strVal val="visible"/>
                                      </p:to>
                                    </p:set>
                                  </p:childTnLst>
                                </p:cTn>
                              </p:par>
                              <p:par>
                                <p:cTn id="187" presetID="1" presetClass="entr" presetSubtype="0" fill="hold" grpId="22" nodeType="withEffect">
                                  <p:stCondLst>
                                    <p:cond delay="0"/>
                                  </p:stCondLst>
                                  <p:iterate type="lt">
                                    <p:tmAbs val="100"/>
                                  </p:iterate>
                                  <p:childTnLst>
                                    <p:set>
                                      <p:cBhvr>
                                        <p:cTn id="188" fill="hold"/>
                                        <p:tgtEl>
                                          <p:spTgt spid="408">
                                            <p:txEl>
                                              <p:pRg st="0" end="0"/>
                                            </p:txEl>
                                          </p:spTgt>
                                        </p:tgtEl>
                                        <p:attrNameLst>
                                          <p:attrName>style.visibility</p:attrName>
                                        </p:attrNameLst>
                                      </p:cBhvr>
                                      <p:to>
                                        <p:strVal val="visible"/>
                                      </p:to>
                                    </p:set>
                                  </p:childTnLst>
                                </p:cTn>
                              </p:par>
                            </p:childTnLst>
                          </p:cTn>
                        </p:par>
                        <p:par>
                          <p:cTn id="189" fill="hold">
                            <p:stCondLst>
                              <p:cond delay="4500"/>
                            </p:stCondLst>
                            <p:childTnLst>
                              <p:par>
                                <p:cTn id="190" presetID="1" presetClass="entr" presetSubtype="0" fill="hold" grpId="22" nodeType="afterEffect">
                                  <p:stCondLst>
                                    <p:cond delay="0"/>
                                  </p:stCondLst>
                                  <p:iterate type="lt">
                                    <p:tmAbs val="100"/>
                                  </p:iterate>
                                  <p:childTnLst>
                                    <p:set>
                                      <p:cBhvr>
                                        <p:cTn id="191" fill="hold"/>
                                        <p:tgtEl>
                                          <p:spTgt spid="408">
                                            <p:txEl>
                                              <p:pRg st="1" end="1"/>
                                            </p:txEl>
                                          </p:spTgt>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9" presetClass="entr" fill="hold" grpId="23" nodeType="clickEffect">
                                  <p:stCondLst>
                                    <p:cond delay="0"/>
                                  </p:stCondLst>
                                  <p:iterate>
                                    <p:tmAbs val="0"/>
                                  </p:iterate>
                                  <p:childTnLst>
                                    <p:set>
                                      <p:cBhvr>
                                        <p:cTn id="195" fill="hold"/>
                                        <p:tgtEl>
                                          <p:spTgt spid="409"/>
                                        </p:tgtEl>
                                        <p:attrNameLst>
                                          <p:attrName>style.visibility</p:attrName>
                                        </p:attrNameLst>
                                      </p:cBhvr>
                                      <p:to>
                                        <p:strVal val="visible"/>
                                      </p:to>
                                    </p:set>
                                    <p:animEffect transition="in" filter="dissolve">
                                      <p:cBhvr>
                                        <p:cTn id="196" dur="1000"/>
                                        <p:tgtEl>
                                          <p:spTgt spid="409"/>
                                        </p:tgtEl>
                                      </p:cBhvr>
                                    </p:animEffect>
                                  </p:childTnLst>
                                </p:cTn>
                              </p:par>
                            </p:childTnLst>
                          </p:cTn>
                        </p:par>
                      </p:childTnLst>
                    </p:cTn>
                  </p:par>
                  <p:par>
                    <p:cTn id="197" fill="hold">
                      <p:stCondLst>
                        <p:cond delay="indefinite"/>
                      </p:stCondLst>
                      <p:childTnLst>
                        <p:par>
                          <p:cTn id="198" fill="hold">
                            <p:stCondLst>
                              <p:cond delay="0"/>
                            </p:stCondLst>
                            <p:childTnLst>
                              <p:par>
                                <p:cTn id="199" presetID="9" presetClass="exit" fill="hold" grpId="24" nodeType="clickEffect">
                                  <p:stCondLst>
                                    <p:cond delay="0"/>
                                  </p:stCondLst>
                                  <p:iterate>
                                    <p:tmAbs val="0"/>
                                  </p:iterate>
                                  <p:childTnLst>
                                    <p:animEffect transition="out" filter="dissolve">
                                      <p:cBhvr>
                                        <p:cTn id="200" dur="1500" fill="hold"/>
                                        <p:tgtEl>
                                          <p:spTgt spid="409"/>
                                        </p:tgtEl>
                                      </p:cBhvr>
                                    </p:animEffect>
                                    <p:set>
                                      <p:cBhvr>
                                        <p:cTn id="201" fill="hold">
                                          <p:stCondLst>
                                            <p:cond delay="1499"/>
                                          </p:stCondLst>
                                        </p:cTn>
                                        <p:tgtEl>
                                          <p:spTgt spid="409"/>
                                        </p:tgtEl>
                                        <p:attrNameLst>
                                          <p:attrName>style.visibility</p:attrName>
                                        </p:attrNameLst>
                                      </p:cBhvr>
                                      <p:to>
                                        <p:strVal val="hidden"/>
                                      </p:to>
                                    </p:set>
                                  </p:childTnLst>
                                </p:cTn>
                              </p:par>
                            </p:childTnLst>
                          </p:cTn>
                        </p:par>
                        <p:par>
                          <p:cTn id="202" fill="hold">
                            <p:stCondLst>
                              <p:cond delay="1500"/>
                            </p:stCondLst>
                            <p:childTnLst>
                              <p:par>
                                <p:cTn id="203" presetID="22" presetClass="exit" presetSubtype="4" fill="hold" grpId="25" nodeType="afterEffect">
                                  <p:stCondLst>
                                    <p:cond delay="0"/>
                                  </p:stCondLst>
                                  <p:iterate>
                                    <p:tmAbs val="0"/>
                                  </p:iterate>
                                  <p:childTnLst>
                                    <p:animEffect transition="out" filter="wipe(down)">
                                      <p:cBhvr>
                                        <p:cTn id="204" dur="3000" fill="hold"/>
                                        <p:tgtEl>
                                          <p:spTgt spid="408">
                                            <p:txEl>
                                              <p:pRg st="0" end="0"/>
                                            </p:txEl>
                                          </p:spTgt>
                                        </p:tgtEl>
                                      </p:cBhvr>
                                    </p:animEffect>
                                    <p:set>
                                      <p:cBhvr>
                                        <p:cTn id="205" fill="hold">
                                          <p:stCondLst>
                                            <p:cond delay="2999"/>
                                          </p:stCondLst>
                                        </p:cTn>
                                        <p:tgtEl>
                                          <p:spTgt spid="408">
                                            <p:txEl>
                                              <p:pRg st="0" end="0"/>
                                            </p:txEl>
                                          </p:spTgt>
                                        </p:tgtEl>
                                        <p:attrNameLst>
                                          <p:attrName>style.visibility</p:attrName>
                                        </p:attrNameLst>
                                      </p:cBhvr>
                                      <p:to>
                                        <p:strVal val="hidden"/>
                                      </p:to>
                                    </p:set>
                                  </p:childTnLst>
                                </p:cTn>
                              </p:par>
                              <p:par>
                                <p:cTn id="206" presetID="22" presetClass="exit" presetSubtype="4" fill="hold" grpId="25" nodeType="withEffect">
                                  <p:stCondLst>
                                    <p:cond delay="0"/>
                                  </p:stCondLst>
                                  <p:iterate>
                                    <p:tmAbs val="0"/>
                                  </p:iterate>
                                  <p:childTnLst>
                                    <p:animEffect transition="out" filter="wipe(down)">
                                      <p:cBhvr>
                                        <p:cTn id="207" dur="3000" fill="hold"/>
                                        <p:tgtEl>
                                          <p:spTgt spid="408">
                                            <p:txEl>
                                              <p:pRg st="1" end="1"/>
                                            </p:txEl>
                                          </p:spTgt>
                                        </p:tgtEl>
                                      </p:cBhvr>
                                    </p:animEffect>
                                    <p:set>
                                      <p:cBhvr>
                                        <p:cTn id="208" fill="hold">
                                          <p:stCondLst>
                                            <p:cond delay="2999"/>
                                          </p:stCondLst>
                                        </p:cTn>
                                        <p:tgtEl>
                                          <p:spTgt spid="408">
                                            <p:txEl>
                                              <p:pRg st="1" end="1"/>
                                            </p:txEl>
                                          </p:spTgt>
                                        </p:tgtEl>
                                        <p:attrNameLst>
                                          <p:attrName>style.visibility</p:attrName>
                                        </p:attrNameLst>
                                      </p:cBhvr>
                                      <p:to>
                                        <p:strVal val="hidden"/>
                                      </p:to>
                                    </p:set>
                                  </p:childTnLst>
                                </p:cTn>
                              </p:par>
                              <p:par>
                                <p:cTn id="209" presetID="22" presetClass="exit" presetSubtype="4" fill="hold" grpId="25" nodeType="withEffect">
                                  <p:stCondLst>
                                    <p:cond delay="0"/>
                                  </p:stCondLst>
                                  <p:iterate>
                                    <p:tmAbs val="0"/>
                                  </p:iterate>
                                  <p:childTnLst>
                                    <p:animEffect transition="out" filter="wipe(down)">
                                      <p:cBhvr>
                                        <p:cTn id="210" dur="3000" fill="hold"/>
                                        <p:tgtEl>
                                          <p:spTgt spid="408">
                                            <p:bg/>
                                          </p:spTgt>
                                        </p:tgtEl>
                                      </p:cBhvr>
                                    </p:animEffect>
                                    <p:set>
                                      <p:cBhvr>
                                        <p:cTn id="211" fill="hold">
                                          <p:stCondLst>
                                            <p:cond delay="2999"/>
                                          </p:stCondLst>
                                        </p:cTn>
                                        <p:tgtEl>
                                          <p:spTgt spid="408">
                                            <p:bg/>
                                          </p:spTgt>
                                        </p:tgtEl>
                                        <p:attrNameLst>
                                          <p:attrName>style.visibility</p:attrName>
                                        </p:attrNameLst>
                                      </p:cBhvr>
                                      <p:to>
                                        <p:strVal val="hidden"/>
                                      </p:to>
                                    </p:set>
                                  </p:childTnLst>
                                </p:cTn>
                              </p:par>
                            </p:childTnLst>
                          </p:cTn>
                        </p:par>
                        <p:par>
                          <p:cTn id="212" fill="hold">
                            <p:stCondLst>
                              <p:cond delay="4500"/>
                            </p:stCondLst>
                            <p:childTnLst>
                              <p:par>
                                <p:cTn id="213" presetID="1" presetClass="entr" presetSubtype="0" fill="hold" grpId="26" nodeType="afterEffect">
                                  <p:stCondLst>
                                    <p:cond delay="0"/>
                                  </p:stCondLst>
                                  <p:iterate type="lt">
                                    <p:tmAbs val="100"/>
                                  </p:iterate>
                                  <p:childTnLst>
                                    <p:set>
                                      <p:cBhvr>
                                        <p:cTn id="214" fill="hold"/>
                                        <p:tgtEl>
                                          <p:spTgt spid="410">
                                            <p:bg/>
                                          </p:spTgt>
                                        </p:tgtEl>
                                        <p:attrNameLst>
                                          <p:attrName>style.visibility</p:attrName>
                                        </p:attrNameLst>
                                      </p:cBhvr>
                                      <p:to>
                                        <p:strVal val="visible"/>
                                      </p:to>
                                    </p:set>
                                  </p:childTnLst>
                                </p:cTn>
                              </p:par>
                              <p:par>
                                <p:cTn id="215" presetID="1" presetClass="entr" presetSubtype="0" fill="hold" grpId="26" nodeType="withEffect">
                                  <p:stCondLst>
                                    <p:cond delay="0"/>
                                  </p:stCondLst>
                                  <p:iterate type="lt">
                                    <p:tmAbs val="100"/>
                                  </p:iterate>
                                  <p:childTnLst>
                                    <p:set>
                                      <p:cBhvr>
                                        <p:cTn id="216" fill="hold"/>
                                        <p:tgtEl>
                                          <p:spTgt spid="410">
                                            <p:txEl>
                                              <p:pRg st="0" end="0"/>
                                            </p:txEl>
                                          </p:spTgt>
                                        </p:tgtEl>
                                        <p:attrNameLst>
                                          <p:attrName>style.visibility</p:attrName>
                                        </p:attrNameLst>
                                      </p:cBhvr>
                                      <p:to>
                                        <p:strVal val="visible"/>
                                      </p:to>
                                    </p:set>
                                  </p:childTnLst>
                                </p:cTn>
                              </p:par>
                            </p:childTnLst>
                          </p:cTn>
                        </p:par>
                        <p:par>
                          <p:cTn id="217" fill="hold">
                            <p:stCondLst>
                              <p:cond delay="4500"/>
                            </p:stCondLst>
                            <p:childTnLst>
                              <p:par>
                                <p:cTn id="218" presetID="1" presetClass="entr" presetSubtype="0" fill="hold" grpId="26" nodeType="afterEffect">
                                  <p:stCondLst>
                                    <p:cond delay="0"/>
                                  </p:stCondLst>
                                  <p:iterate type="lt">
                                    <p:tmAbs val="100"/>
                                  </p:iterate>
                                  <p:childTnLst>
                                    <p:set>
                                      <p:cBhvr>
                                        <p:cTn id="219" fill="hold"/>
                                        <p:tgtEl>
                                          <p:spTgt spid="410">
                                            <p:txEl>
                                              <p:pRg st="1" end="1"/>
                                            </p:txEl>
                                          </p:spTgt>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9" presetClass="entr" fill="hold" grpId="27" nodeType="clickEffect">
                                  <p:stCondLst>
                                    <p:cond delay="0"/>
                                  </p:stCondLst>
                                  <p:iterate>
                                    <p:tmAbs val="0"/>
                                  </p:iterate>
                                  <p:childTnLst>
                                    <p:set>
                                      <p:cBhvr>
                                        <p:cTn id="223" fill="hold"/>
                                        <p:tgtEl>
                                          <p:spTgt spid="411"/>
                                        </p:tgtEl>
                                        <p:attrNameLst>
                                          <p:attrName>style.visibility</p:attrName>
                                        </p:attrNameLst>
                                      </p:cBhvr>
                                      <p:to>
                                        <p:strVal val="visible"/>
                                      </p:to>
                                    </p:set>
                                    <p:animEffect transition="in" filter="dissolve">
                                      <p:cBhvr>
                                        <p:cTn id="224" dur="1000"/>
                                        <p:tgtEl>
                                          <p:spTgt spid="411"/>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xit" fill="hold" grpId="28" nodeType="clickEffect">
                                  <p:stCondLst>
                                    <p:cond delay="0"/>
                                  </p:stCondLst>
                                  <p:iterate>
                                    <p:tmAbs val="0"/>
                                  </p:iterate>
                                  <p:childTnLst>
                                    <p:animEffect transition="out" filter="dissolve">
                                      <p:cBhvr>
                                        <p:cTn id="228" dur="2000" fill="hold"/>
                                        <p:tgtEl>
                                          <p:spTgt spid="411"/>
                                        </p:tgtEl>
                                      </p:cBhvr>
                                    </p:animEffect>
                                    <p:set>
                                      <p:cBhvr>
                                        <p:cTn id="229" fill="hold">
                                          <p:stCondLst>
                                            <p:cond delay="1999"/>
                                          </p:stCondLst>
                                        </p:cTn>
                                        <p:tgtEl>
                                          <p:spTgt spid="411"/>
                                        </p:tgtEl>
                                        <p:attrNameLst>
                                          <p:attrName>style.visibility</p:attrName>
                                        </p:attrNameLst>
                                      </p:cBhvr>
                                      <p:to>
                                        <p:strVal val="hidden"/>
                                      </p:to>
                                    </p:set>
                                  </p:childTnLst>
                                </p:cTn>
                              </p:par>
                            </p:childTnLst>
                          </p:cTn>
                        </p:par>
                        <p:par>
                          <p:cTn id="230" fill="hold">
                            <p:stCondLst>
                              <p:cond delay="2000"/>
                            </p:stCondLst>
                            <p:childTnLst>
                              <p:par>
                                <p:cTn id="231" presetID="22" presetClass="exit" presetSubtype="4" fill="hold" grpId="29" nodeType="afterEffect">
                                  <p:stCondLst>
                                    <p:cond delay="0"/>
                                  </p:stCondLst>
                                  <p:iterate>
                                    <p:tmAbs val="0"/>
                                  </p:iterate>
                                  <p:childTnLst>
                                    <p:animEffect transition="out" filter="wipe(down)">
                                      <p:cBhvr>
                                        <p:cTn id="232" dur="3500" fill="hold"/>
                                        <p:tgtEl>
                                          <p:spTgt spid="410">
                                            <p:txEl>
                                              <p:pRg st="0" end="0"/>
                                            </p:txEl>
                                          </p:spTgt>
                                        </p:tgtEl>
                                      </p:cBhvr>
                                    </p:animEffect>
                                    <p:set>
                                      <p:cBhvr>
                                        <p:cTn id="233" fill="hold">
                                          <p:stCondLst>
                                            <p:cond delay="3499"/>
                                          </p:stCondLst>
                                        </p:cTn>
                                        <p:tgtEl>
                                          <p:spTgt spid="410">
                                            <p:txEl>
                                              <p:pRg st="0" end="0"/>
                                            </p:txEl>
                                          </p:spTgt>
                                        </p:tgtEl>
                                        <p:attrNameLst>
                                          <p:attrName>style.visibility</p:attrName>
                                        </p:attrNameLst>
                                      </p:cBhvr>
                                      <p:to>
                                        <p:strVal val="hidden"/>
                                      </p:to>
                                    </p:set>
                                  </p:childTnLst>
                                </p:cTn>
                              </p:par>
                              <p:par>
                                <p:cTn id="234" presetID="22" presetClass="exit" presetSubtype="4" fill="hold" grpId="29" nodeType="withEffect">
                                  <p:stCondLst>
                                    <p:cond delay="0"/>
                                  </p:stCondLst>
                                  <p:iterate>
                                    <p:tmAbs val="0"/>
                                  </p:iterate>
                                  <p:childTnLst>
                                    <p:animEffect transition="out" filter="wipe(down)">
                                      <p:cBhvr>
                                        <p:cTn id="235" dur="3500" fill="hold"/>
                                        <p:tgtEl>
                                          <p:spTgt spid="410">
                                            <p:txEl>
                                              <p:pRg st="1" end="1"/>
                                            </p:txEl>
                                          </p:spTgt>
                                        </p:tgtEl>
                                      </p:cBhvr>
                                    </p:animEffect>
                                    <p:set>
                                      <p:cBhvr>
                                        <p:cTn id="236" fill="hold">
                                          <p:stCondLst>
                                            <p:cond delay="3499"/>
                                          </p:stCondLst>
                                        </p:cTn>
                                        <p:tgtEl>
                                          <p:spTgt spid="410">
                                            <p:txEl>
                                              <p:pRg st="1" end="1"/>
                                            </p:txEl>
                                          </p:spTgt>
                                        </p:tgtEl>
                                        <p:attrNameLst>
                                          <p:attrName>style.visibility</p:attrName>
                                        </p:attrNameLst>
                                      </p:cBhvr>
                                      <p:to>
                                        <p:strVal val="hidden"/>
                                      </p:to>
                                    </p:set>
                                  </p:childTnLst>
                                </p:cTn>
                              </p:par>
                              <p:par>
                                <p:cTn id="237" presetID="22" presetClass="exit" presetSubtype="4" fill="hold" grpId="29" nodeType="withEffect">
                                  <p:stCondLst>
                                    <p:cond delay="0"/>
                                  </p:stCondLst>
                                  <p:iterate>
                                    <p:tmAbs val="0"/>
                                  </p:iterate>
                                  <p:childTnLst>
                                    <p:animEffect transition="out" filter="wipe(down)">
                                      <p:cBhvr>
                                        <p:cTn id="238" dur="3500" fill="hold"/>
                                        <p:tgtEl>
                                          <p:spTgt spid="410">
                                            <p:bg/>
                                          </p:spTgt>
                                        </p:tgtEl>
                                      </p:cBhvr>
                                    </p:animEffect>
                                    <p:set>
                                      <p:cBhvr>
                                        <p:cTn id="239" fill="hold">
                                          <p:stCondLst>
                                            <p:cond delay="3499"/>
                                          </p:stCondLst>
                                        </p:cTn>
                                        <p:tgtEl>
                                          <p:spTgt spid="410">
                                            <p:bg/>
                                          </p:spTgt>
                                        </p:tgtEl>
                                        <p:attrNameLst>
                                          <p:attrName>style.visibility</p:attrName>
                                        </p:attrNameLst>
                                      </p:cBhvr>
                                      <p:to>
                                        <p:strVal val="hidden"/>
                                      </p:to>
                                    </p:set>
                                  </p:childTnLst>
                                </p:cTn>
                              </p:par>
                            </p:childTnLst>
                          </p:cTn>
                        </p:par>
                        <p:par>
                          <p:cTn id="240" fill="hold">
                            <p:stCondLst>
                              <p:cond delay="5500"/>
                            </p:stCondLst>
                            <p:childTnLst>
                              <p:par>
                                <p:cTn id="241" presetID="1" presetClass="entr" presetSubtype="0" fill="hold" grpId="30" nodeType="afterEffect">
                                  <p:stCondLst>
                                    <p:cond delay="0"/>
                                  </p:stCondLst>
                                  <p:iterate type="lt">
                                    <p:tmAbs val="100"/>
                                  </p:iterate>
                                  <p:childTnLst>
                                    <p:set>
                                      <p:cBhvr>
                                        <p:cTn id="242" fill="hold"/>
                                        <p:tgtEl>
                                          <p:spTgt spid="412">
                                            <p:bg/>
                                          </p:spTgt>
                                        </p:tgtEl>
                                        <p:attrNameLst>
                                          <p:attrName>style.visibility</p:attrName>
                                        </p:attrNameLst>
                                      </p:cBhvr>
                                      <p:to>
                                        <p:strVal val="visible"/>
                                      </p:to>
                                    </p:set>
                                  </p:childTnLst>
                                </p:cTn>
                              </p:par>
                              <p:par>
                                <p:cTn id="243" presetID="1" presetClass="entr" presetSubtype="0" fill="hold" grpId="30" nodeType="withEffect">
                                  <p:stCondLst>
                                    <p:cond delay="0"/>
                                  </p:stCondLst>
                                  <p:iterate type="lt">
                                    <p:tmAbs val="100"/>
                                  </p:iterate>
                                  <p:childTnLst>
                                    <p:set>
                                      <p:cBhvr>
                                        <p:cTn id="244" fill="hold"/>
                                        <p:tgtEl>
                                          <p:spTgt spid="412">
                                            <p:txEl>
                                              <p:pRg st="0" end="0"/>
                                            </p:txEl>
                                          </p:spTgt>
                                        </p:tgtEl>
                                        <p:attrNameLst>
                                          <p:attrName>style.visibility</p:attrName>
                                        </p:attrNameLst>
                                      </p:cBhvr>
                                      <p:to>
                                        <p:strVal val="visible"/>
                                      </p:to>
                                    </p:set>
                                  </p:childTnLst>
                                </p:cTn>
                              </p:par>
                            </p:childTnLst>
                          </p:cTn>
                        </p:par>
                        <p:par>
                          <p:cTn id="245" fill="hold">
                            <p:stCondLst>
                              <p:cond delay="5500"/>
                            </p:stCondLst>
                            <p:childTnLst>
                              <p:par>
                                <p:cTn id="246" presetID="1" presetClass="entr" presetSubtype="0" fill="hold" grpId="30" nodeType="afterEffect">
                                  <p:stCondLst>
                                    <p:cond delay="0"/>
                                  </p:stCondLst>
                                  <p:iterate type="lt">
                                    <p:tmAbs val="100"/>
                                  </p:iterate>
                                  <p:childTnLst>
                                    <p:set>
                                      <p:cBhvr>
                                        <p:cTn id="247" fill="hold"/>
                                        <p:tgtEl>
                                          <p:spTgt spid="412">
                                            <p:txEl>
                                              <p:pRg st="1" end="1"/>
                                            </p:txEl>
                                          </p:spTgt>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9" presetClass="entr" fill="hold" grpId="31" nodeType="clickEffect">
                                  <p:stCondLst>
                                    <p:cond delay="0"/>
                                  </p:stCondLst>
                                  <p:iterate>
                                    <p:tmAbs val="0"/>
                                  </p:iterate>
                                  <p:childTnLst>
                                    <p:set>
                                      <p:cBhvr>
                                        <p:cTn id="251" fill="hold"/>
                                        <p:tgtEl>
                                          <p:spTgt spid="413"/>
                                        </p:tgtEl>
                                        <p:attrNameLst>
                                          <p:attrName>style.visibility</p:attrName>
                                        </p:attrNameLst>
                                      </p:cBhvr>
                                      <p:to>
                                        <p:strVal val="visible"/>
                                      </p:to>
                                    </p:set>
                                    <p:animEffect transition="in" filter="dissolve">
                                      <p:cBhvr>
                                        <p:cTn id="252" dur="1000"/>
                                        <p:tgtEl>
                                          <p:spTgt spid="41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fill="hold" grpId="32" nodeType="clickEffect">
                                  <p:stCondLst>
                                    <p:cond delay="0"/>
                                  </p:stCondLst>
                                  <p:iterate>
                                    <p:tmAbs val="0"/>
                                  </p:iterate>
                                  <p:childTnLst>
                                    <p:animEffect transition="out" filter="dissolve">
                                      <p:cBhvr>
                                        <p:cTn id="256" dur="4000" fill="hold"/>
                                        <p:tgtEl>
                                          <p:spTgt spid="413"/>
                                        </p:tgtEl>
                                      </p:cBhvr>
                                    </p:animEffect>
                                    <p:set>
                                      <p:cBhvr>
                                        <p:cTn id="257" fill="hold">
                                          <p:stCondLst>
                                            <p:cond delay="3999"/>
                                          </p:stCondLst>
                                        </p:cTn>
                                        <p:tgtEl>
                                          <p:spTgt spid="413"/>
                                        </p:tgtEl>
                                        <p:attrNameLst>
                                          <p:attrName>style.visibility</p:attrName>
                                        </p:attrNameLst>
                                      </p:cBhvr>
                                      <p:to>
                                        <p:strVal val="hidden"/>
                                      </p:to>
                                    </p:set>
                                  </p:childTnLst>
                                </p:cTn>
                              </p:par>
                            </p:childTnLst>
                          </p:cTn>
                        </p:par>
                        <p:par>
                          <p:cTn id="258" fill="hold">
                            <p:stCondLst>
                              <p:cond delay="4000"/>
                            </p:stCondLst>
                            <p:childTnLst>
                              <p:par>
                                <p:cTn id="259" presetID="22" presetClass="exit" presetSubtype="4" fill="hold" grpId="33" nodeType="afterEffect">
                                  <p:stCondLst>
                                    <p:cond delay="0"/>
                                  </p:stCondLst>
                                  <p:iterate>
                                    <p:tmAbs val="0"/>
                                  </p:iterate>
                                  <p:childTnLst>
                                    <p:animEffect transition="out" filter="wipe(down)">
                                      <p:cBhvr>
                                        <p:cTn id="260" dur="4000" fill="hold"/>
                                        <p:tgtEl>
                                          <p:spTgt spid="412">
                                            <p:txEl>
                                              <p:pRg st="0" end="0"/>
                                            </p:txEl>
                                          </p:spTgt>
                                        </p:tgtEl>
                                      </p:cBhvr>
                                    </p:animEffect>
                                    <p:set>
                                      <p:cBhvr>
                                        <p:cTn id="261" fill="hold">
                                          <p:stCondLst>
                                            <p:cond delay="3999"/>
                                          </p:stCondLst>
                                        </p:cTn>
                                        <p:tgtEl>
                                          <p:spTgt spid="412">
                                            <p:txEl>
                                              <p:pRg st="0" end="0"/>
                                            </p:txEl>
                                          </p:spTgt>
                                        </p:tgtEl>
                                        <p:attrNameLst>
                                          <p:attrName>style.visibility</p:attrName>
                                        </p:attrNameLst>
                                      </p:cBhvr>
                                      <p:to>
                                        <p:strVal val="hidden"/>
                                      </p:to>
                                    </p:set>
                                  </p:childTnLst>
                                </p:cTn>
                              </p:par>
                              <p:par>
                                <p:cTn id="262" presetID="22" presetClass="exit" presetSubtype="4" fill="hold" grpId="33" nodeType="withEffect">
                                  <p:stCondLst>
                                    <p:cond delay="0"/>
                                  </p:stCondLst>
                                  <p:iterate>
                                    <p:tmAbs val="0"/>
                                  </p:iterate>
                                  <p:childTnLst>
                                    <p:animEffect transition="out" filter="wipe(down)">
                                      <p:cBhvr>
                                        <p:cTn id="263" dur="4000" fill="hold"/>
                                        <p:tgtEl>
                                          <p:spTgt spid="412">
                                            <p:txEl>
                                              <p:pRg st="1" end="1"/>
                                            </p:txEl>
                                          </p:spTgt>
                                        </p:tgtEl>
                                      </p:cBhvr>
                                    </p:animEffect>
                                    <p:set>
                                      <p:cBhvr>
                                        <p:cTn id="264" fill="hold">
                                          <p:stCondLst>
                                            <p:cond delay="3999"/>
                                          </p:stCondLst>
                                        </p:cTn>
                                        <p:tgtEl>
                                          <p:spTgt spid="412">
                                            <p:txEl>
                                              <p:pRg st="1" end="1"/>
                                            </p:txEl>
                                          </p:spTgt>
                                        </p:tgtEl>
                                        <p:attrNameLst>
                                          <p:attrName>style.visibility</p:attrName>
                                        </p:attrNameLst>
                                      </p:cBhvr>
                                      <p:to>
                                        <p:strVal val="hidden"/>
                                      </p:to>
                                    </p:set>
                                  </p:childTnLst>
                                </p:cTn>
                              </p:par>
                              <p:par>
                                <p:cTn id="265" presetID="22" presetClass="exit" presetSubtype="4" fill="hold" grpId="33" nodeType="withEffect">
                                  <p:stCondLst>
                                    <p:cond delay="0"/>
                                  </p:stCondLst>
                                  <p:iterate>
                                    <p:tmAbs val="0"/>
                                  </p:iterate>
                                  <p:childTnLst>
                                    <p:animEffect transition="out" filter="wipe(down)">
                                      <p:cBhvr>
                                        <p:cTn id="266" dur="4000" fill="hold"/>
                                        <p:tgtEl>
                                          <p:spTgt spid="412">
                                            <p:bg/>
                                          </p:spTgt>
                                        </p:tgtEl>
                                      </p:cBhvr>
                                    </p:animEffect>
                                    <p:set>
                                      <p:cBhvr>
                                        <p:cTn id="267" fill="hold">
                                          <p:stCondLst>
                                            <p:cond delay="3999"/>
                                          </p:stCondLst>
                                        </p:cTn>
                                        <p:tgtEl>
                                          <p:spTgt spid="412">
                                            <p:bg/>
                                          </p:spTgt>
                                        </p:tgtEl>
                                        <p:attrNameLst>
                                          <p:attrName>style.visibility</p:attrName>
                                        </p:attrNameLst>
                                      </p:cBhvr>
                                      <p:to>
                                        <p:strVal val="hidden"/>
                                      </p:to>
                                    </p:set>
                                  </p:childTnLst>
                                </p:cTn>
                              </p:par>
                            </p:childTnLst>
                          </p:cTn>
                        </p:par>
                        <p:par>
                          <p:cTn id="268" fill="hold">
                            <p:stCondLst>
                              <p:cond delay="8000"/>
                            </p:stCondLst>
                            <p:childTnLst>
                              <p:par>
                                <p:cTn id="269" presetID="2" presetClass="entr" presetSubtype="2" fill="hold" grpId="34" nodeType="afterEffect">
                                  <p:stCondLst>
                                    <p:cond delay="0"/>
                                  </p:stCondLst>
                                  <p:iterate>
                                    <p:tmAbs val="0"/>
                                  </p:iterate>
                                  <p:childTnLst>
                                    <p:set>
                                      <p:cBhvr>
                                        <p:cTn id="270" fill="hold"/>
                                        <p:tgtEl>
                                          <p:spTgt spid="414"/>
                                        </p:tgtEl>
                                        <p:attrNameLst>
                                          <p:attrName>style.visibility</p:attrName>
                                        </p:attrNameLst>
                                      </p:cBhvr>
                                      <p:to>
                                        <p:strVal val="visible"/>
                                      </p:to>
                                    </p:set>
                                    <p:anim calcmode="lin" valueType="num">
                                      <p:cBhvr>
                                        <p:cTn id="271" dur="1500" fill="hold"/>
                                        <p:tgtEl>
                                          <p:spTgt spid="414"/>
                                        </p:tgtEl>
                                        <p:attrNameLst>
                                          <p:attrName>ppt_x</p:attrName>
                                        </p:attrNameLst>
                                      </p:cBhvr>
                                      <p:tavLst>
                                        <p:tav tm="0">
                                          <p:val>
                                            <p:strVal val="1+#ppt_w/2"/>
                                          </p:val>
                                        </p:tav>
                                        <p:tav tm="100000">
                                          <p:val>
                                            <p:strVal val="#ppt_x"/>
                                          </p:val>
                                        </p:tav>
                                      </p:tavLst>
                                    </p:anim>
                                    <p:anim calcmode="lin" valueType="num">
                                      <p:cBhvr>
                                        <p:cTn id="272" dur="1500" fill="hold"/>
                                        <p:tgtEl>
                                          <p:spTgt spid="414"/>
                                        </p:tgtEl>
                                        <p:attrNameLst>
                                          <p:attrName>ppt_y</p:attrName>
                                        </p:attrNameLst>
                                      </p:cBhvr>
                                      <p:tavLst>
                                        <p:tav tm="0">
                                          <p:val>
                                            <p:strVal val="#ppt_y"/>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9" presetClass="exit" fill="hold" grpId="35" nodeType="clickEffect">
                                  <p:stCondLst>
                                    <p:cond delay="0"/>
                                  </p:stCondLst>
                                  <p:iterate>
                                    <p:tmAbs val="0"/>
                                  </p:iterate>
                                  <p:childTnLst>
                                    <p:animEffect transition="out" filter="dissolve">
                                      <p:cBhvr>
                                        <p:cTn id="276" dur="1000" fill="hold"/>
                                        <p:tgtEl>
                                          <p:spTgt spid="414"/>
                                        </p:tgtEl>
                                      </p:cBhvr>
                                    </p:animEffect>
                                    <p:set>
                                      <p:cBhvr>
                                        <p:cTn id="277" fill="hold">
                                          <p:stCondLst>
                                            <p:cond delay="999"/>
                                          </p:stCondLst>
                                        </p:cTn>
                                        <p:tgtEl>
                                          <p:spTgt spid="414"/>
                                        </p:tgtEl>
                                        <p:attrNameLst>
                                          <p:attrName>style.visibility</p:attrName>
                                        </p:attrNameLst>
                                      </p:cBhvr>
                                      <p:to>
                                        <p:strVal val="hidden"/>
                                      </p:to>
                                    </p:set>
                                  </p:childTnLst>
                                </p:cTn>
                              </p:par>
                            </p:childTnLst>
                          </p:cTn>
                        </p:par>
                        <p:par>
                          <p:cTn id="278" fill="hold">
                            <p:stCondLst>
                              <p:cond delay="1000"/>
                            </p:stCondLst>
                            <p:childTnLst>
                              <p:par>
                                <p:cTn id="279" presetID="1" presetClass="entr" presetSubtype="0" fill="hold" grpId="36" nodeType="afterEffect">
                                  <p:stCondLst>
                                    <p:cond delay="0"/>
                                  </p:stCondLst>
                                  <p:iterate type="lt">
                                    <p:tmAbs val="100"/>
                                  </p:iterate>
                                  <p:childTnLst>
                                    <p:set>
                                      <p:cBhvr>
                                        <p:cTn id="280" fill="hold"/>
                                        <p:tgtEl>
                                          <p:spTgt spid="415">
                                            <p:bg/>
                                          </p:spTgt>
                                        </p:tgtEl>
                                        <p:attrNameLst>
                                          <p:attrName>style.visibility</p:attrName>
                                        </p:attrNameLst>
                                      </p:cBhvr>
                                      <p:to>
                                        <p:strVal val="visible"/>
                                      </p:to>
                                    </p:set>
                                  </p:childTnLst>
                                </p:cTn>
                              </p:par>
                              <p:par>
                                <p:cTn id="281" presetID="1" presetClass="entr" presetSubtype="0" fill="hold" grpId="36" nodeType="withEffect">
                                  <p:stCondLst>
                                    <p:cond delay="0"/>
                                  </p:stCondLst>
                                  <p:iterate type="lt">
                                    <p:tmAbs val="100"/>
                                  </p:iterate>
                                  <p:childTnLst>
                                    <p:set>
                                      <p:cBhvr>
                                        <p:cTn id="282" fill="hold"/>
                                        <p:tgtEl>
                                          <p:spTgt spid="415">
                                            <p:txEl>
                                              <p:pRg st="0" end="0"/>
                                            </p:txEl>
                                          </p:spTgt>
                                        </p:tgtEl>
                                        <p:attrNameLst>
                                          <p:attrName>style.visibility</p:attrName>
                                        </p:attrNameLst>
                                      </p:cBhvr>
                                      <p:to>
                                        <p:strVal val="visible"/>
                                      </p:to>
                                    </p:set>
                                  </p:childTnLst>
                                </p:cTn>
                              </p:par>
                            </p:childTnLst>
                          </p:cTn>
                        </p:par>
                        <p:par>
                          <p:cTn id="283" fill="hold">
                            <p:stCondLst>
                              <p:cond delay="1000"/>
                            </p:stCondLst>
                            <p:childTnLst>
                              <p:par>
                                <p:cTn id="284" presetID="1" presetClass="entr" presetSubtype="0" fill="hold" grpId="36" nodeType="afterEffect">
                                  <p:stCondLst>
                                    <p:cond delay="0"/>
                                  </p:stCondLst>
                                  <p:iterate type="lt">
                                    <p:tmAbs val="100"/>
                                  </p:iterate>
                                  <p:childTnLst>
                                    <p:set>
                                      <p:cBhvr>
                                        <p:cTn id="285" fill="hold"/>
                                        <p:tgtEl>
                                          <p:spTgt spid="415">
                                            <p:txEl>
                                              <p:pRg st="1" end="1"/>
                                            </p:txEl>
                                          </p:spTgt>
                                        </p:tgtEl>
                                        <p:attrNameLst>
                                          <p:attrName>style.visibility</p:attrName>
                                        </p:attrNameLst>
                                      </p:cBhvr>
                                      <p:to>
                                        <p:strVal val="visible"/>
                                      </p:to>
                                    </p:set>
                                  </p:childTnLst>
                                </p:cTn>
                              </p:par>
                            </p:childTnLst>
                          </p:cTn>
                        </p:par>
                      </p:childTnLst>
                    </p:cTn>
                  </p:par>
                  <p:par>
                    <p:cTn id="286" fill="hold">
                      <p:stCondLst>
                        <p:cond delay="indefinite"/>
                      </p:stCondLst>
                      <p:childTnLst>
                        <p:par>
                          <p:cTn id="287" fill="hold">
                            <p:stCondLst>
                              <p:cond delay="0"/>
                            </p:stCondLst>
                            <p:childTnLst>
                              <p:par>
                                <p:cTn id="288" presetID="10" presetClass="entr" fill="hold" grpId="37" nodeType="clickEffect">
                                  <p:stCondLst>
                                    <p:cond delay="0"/>
                                  </p:stCondLst>
                                  <p:iterate>
                                    <p:tmAbs val="0"/>
                                  </p:iterate>
                                  <p:childTnLst>
                                    <p:set>
                                      <p:cBhvr>
                                        <p:cTn id="289" fill="hold"/>
                                        <p:tgtEl>
                                          <p:spTgt spid="416"/>
                                        </p:tgtEl>
                                        <p:attrNameLst>
                                          <p:attrName>style.visibility</p:attrName>
                                        </p:attrNameLst>
                                      </p:cBhvr>
                                      <p:to>
                                        <p:strVal val="visible"/>
                                      </p:to>
                                    </p:set>
                                    <p:animEffect transition="in" filter="fade">
                                      <p:cBhvr>
                                        <p:cTn id="290" dur="1500"/>
                                        <p:tgtEl>
                                          <p:spTgt spid="416"/>
                                        </p:tgtEl>
                                      </p:cBhvr>
                                    </p:animEffec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38" nodeType="clickEffect">
                                  <p:stCondLst>
                                    <p:cond delay="0"/>
                                  </p:stCondLst>
                                  <p:iterate>
                                    <p:tmAbs val="0"/>
                                  </p:iterate>
                                  <p:childTnLst>
                                    <p:set>
                                      <p:cBhvr>
                                        <p:cTn id="294" fill="hold">
                                          <p:stCondLst>
                                            <p:cond delay="0"/>
                                          </p:stCondLst>
                                        </p:cTn>
                                        <p:tgtEl>
                                          <p:spTgt spid="415">
                                            <p:txEl>
                                              <p:pRg st="0" end="0"/>
                                            </p:txEl>
                                          </p:spTgt>
                                        </p:tgtEl>
                                        <p:attrNameLst>
                                          <p:attrName>style.visibility</p:attrName>
                                        </p:attrNameLst>
                                      </p:cBhvr>
                                      <p:to>
                                        <p:strVal val="hidden"/>
                                      </p:to>
                                    </p:set>
                                  </p:childTnLst>
                                </p:cTn>
                              </p:par>
                              <p:par>
                                <p:cTn id="295" presetID="1" presetClass="exit" presetSubtype="0" fill="hold" grpId="38" nodeType="withEffect">
                                  <p:stCondLst>
                                    <p:cond delay="0"/>
                                  </p:stCondLst>
                                  <p:iterate>
                                    <p:tmAbs val="0"/>
                                  </p:iterate>
                                  <p:childTnLst>
                                    <p:set>
                                      <p:cBhvr>
                                        <p:cTn id="296" fill="hold">
                                          <p:stCondLst>
                                            <p:cond delay="0"/>
                                          </p:stCondLst>
                                        </p:cTn>
                                        <p:tgtEl>
                                          <p:spTgt spid="415">
                                            <p:txEl>
                                              <p:pRg st="1" end="1"/>
                                            </p:txEl>
                                          </p:spTgt>
                                        </p:tgtEl>
                                        <p:attrNameLst>
                                          <p:attrName>style.visibility</p:attrName>
                                        </p:attrNameLst>
                                      </p:cBhvr>
                                      <p:to>
                                        <p:strVal val="hidden"/>
                                      </p:to>
                                    </p:set>
                                  </p:childTnLst>
                                </p:cTn>
                              </p:par>
                              <p:par>
                                <p:cTn id="297" presetID="1" presetClass="exit" presetSubtype="0" fill="hold" grpId="38" nodeType="withEffect">
                                  <p:stCondLst>
                                    <p:cond delay="0"/>
                                  </p:stCondLst>
                                  <p:iterate>
                                    <p:tmAbs val="0"/>
                                  </p:iterate>
                                  <p:childTnLst>
                                    <p:set>
                                      <p:cBhvr>
                                        <p:cTn id="298" fill="hold">
                                          <p:stCondLst>
                                            <p:cond delay="0"/>
                                          </p:stCondLst>
                                        </p:cTn>
                                        <p:tgtEl>
                                          <p:spTgt spid="415">
                                            <p:bg/>
                                          </p:spTgt>
                                        </p:tgtEl>
                                        <p:attrNameLst>
                                          <p:attrName>style.visibility</p:attrName>
                                        </p:attrNameLst>
                                      </p:cBhvr>
                                      <p:to>
                                        <p:strVal val="hidden"/>
                                      </p:to>
                                    </p:set>
                                  </p:childTnLst>
                                </p:cTn>
                              </p:par>
                            </p:childTnLst>
                          </p:cTn>
                        </p:par>
                        <p:par>
                          <p:cTn id="299" fill="hold">
                            <p:stCondLst>
                              <p:cond delay="0"/>
                            </p:stCondLst>
                            <p:childTnLst>
                              <p:par>
                                <p:cTn id="300" presetID="1" presetClass="exit" presetSubtype="0" fill="hold" grpId="39" nodeType="afterEffect">
                                  <p:stCondLst>
                                    <p:cond delay="0"/>
                                  </p:stCondLst>
                                  <p:iterate>
                                    <p:tmAbs val="0"/>
                                  </p:iterate>
                                  <p:childTnLst>
                                    <p:set>
                                      <p:cBhvr>
                                        <p:cTn id="301" fill="hold">
                                          <p:stCondLst>
                                            <p:cond delay="0"/>
                                          </p:stCondLst>
                                        </p:cTn>
                                        <p:tgtEl>
                                          <p:spTgt spid="416"/>
                                        </p:tgtEl>
                                        <p:attrNameLst>
                                          <p:attrName>style.visibility</p:attrName>
                                        </p:attrNameLst>
                                      </p:cBhvr>
                                      <p:to>
                                        <p:strVal val="hidden"/>
                                      </p:to>
                                    </p:set>
                                  </p:childTnLst>
                                </p:cTn>
                              </p:par>
                            </p:childTnLst>
                          </p:cTn>
                        </p:par>
                        <p:par>
                          <p:cTn id="302" fill="hold">
                            <p:stCondLst>
                              <p:cond delay="0"/>
                            </p:stCondLst>
                            <p:childTnLst>
                              <p:par>
                                <p:cTn id="303" presetID="2" presetClass="entr" presetSubtype="8" fill="hold" grpId="40" nodeType="afterEffect">
                                  <p:stCondLst>
                                    <p:cond delay="0"/>
                                  </p:stCondLst>
                                  <p:iterate>
                                    <p:tmAbs val="0"/>
                                  </p:iterate>
                                  <p:childTnLst>
                                    <p:set>
                                      <p:cBhvr>
                                        <p:cTn id="304" fill="hold"/>
                                        <p:tgtEl>
                                          <p:spTgt spid="417"/>
                                        </p:tgtEl>
                                        <p:attrNameLst>
                                          <p:attrName>style.visibility</p:attrName>
                                        </p:attrNameLst>
                                      </p:cBhvr>
                                      <p:to>
                                        <p:strVal val="visible"/>
                                      </p:to>
                                    </p:set>
                                    <p:anim calcmode="lin" valueType="num">
                                      <p:cBhvr>
                                        <p:cTn id="305" dur="1500" fill="hold"/>
                                        <p:tgtEl>
                                          <p:spTgt spid="417"/>
                                        </p:tgtEl>
                                        <p:attrNameLst>
                                          <p:attrName>ppt_x</p:attrName>
                                        </p:attrNameLst>
                                      </p:cBhvr>
                                      <p:tavLst>
                                        <p:tav tm="0">
                                          <p:val>
                                            <p:strVal val="0-#ppt_w/2"/>
                                          </p:val>
                                        </p:tav>
                                        <p:tav tm="100000">
                                          <p:val>
                                            <p:strVal val="#ppt_x"/>
                                          </p:val>
                                        </p:tav>
                                      </p:tavLst>
                                    </p:anim>
                                    <p:anim calcmode="lin" valueType="num">
                                      <p:cBhvr>
                                        <p:cTn id="306" dur="1500" fill="hold"/>
                                        <p:tgtEl>
                                          <p:spTgt spid="417"/>
                                        </p:tgtEl>
                                        <p:attrNameLst>
                                          <p:attrName>ppt_y</p:attrName>
                                        </p:attrNameLst>
                                      </p:cBhvr>
                                      <p:tavLst>
                                        <p:tav tm="0">
                                          <p:val>
                                            <p:strVal val="#ppt_y"/>
                                          </p:val>
                                        </p:tav>
                                        <p:tav tm="100000">
                                          <p:val>
                                            <p:strVal val="#ppt_y"/>
                                          </p:val>
                                        </p:tav>
                                      </p:tavLst>
                                    </p:anim>
                                  </p:childTnLst>
                                </p:cTn>
                              </p:par>
                            </p:childTnLst>
                          </p:cTn>
                        </p:par>
                        <p:par>
                          <p:cTn id="307" fill="hold">
                            <p:stCondLst>
                              <p:cond delay="1500"/>
                            </p:stCondLst>
                            <p:childTnLst>
                              <p:par>
                                <p:cTn id="308" presetID="2" presetClass="exit" presetSubtype="1" fill="hold" grpId="41" nodeType="afterEffect">
                                  <p:stCondLst>
                                    <p:cond delay="0"/>
                                  </p:stCondLst>
                                  <p:iterate>
                                    <p:tmAbs val="0"/>
                                  </p:iterate>
                                  <p:childTnLst>
                                    <p:anim calcmode="lin" valueType="num">
                                      <p:cBhvr>
                                        <p:cTn id="309" dur="1500" fill="hold"/>
                                        <p:tgtEl>
                                          <p:spTgt spid="417"/>
                                        </p:tgtEl>
                                        <p:attrNameLst>
                                          <p:attrName>ppt_x</p:attrName>
                                        </p:attrNameLst>
                                      </p:cBhvr>
                                      <p:tavLst>
                                        <p:tav tm="0">
                                          <p:val>
                                            <p:strVal val="ppt_x"/>
                                          </p:val>
                                        </p:tav>
                                        <p:tav tm="100000">
                                          <p:val>
                                            <p:strVal val="ppt_x"/>
                                          </p:val>
                                        </p:tav>
                                      </p:tavLst>
                                    </p:anim>
                                    <p:anim calcmode="lin" valueType="num">
                                      <p:cBhvr>
                                        <p:cTn id="310" dur="1500" fill="hold"/>
                                        <p:tgtEl>
                                          <p:spTgt spid="417"/>
                                        </p:tgtEl>
                                        <p:attrNameLst>
                                          <p:attrName>ppt_y</p:attrName>
                                        </p:attrNameLst>
                                      </p:cBhvr>
                                      <p:tavLst>
                                        <p:tav tm="0">
                                          <p:val>
                                            <p:strVal val="ppt_y"/>
                                          </p:val>
                                        </p:tav>
                                        <p:tav tm="100000">
                                          <p:val>
                                            <p:strVal val="0-ppt_h/2"/>
                                          </p:val>
                                        </p:tav>
                                      </p:tavLst>
                                    </p:anim>
                                    <p:set>
                                      <p:cBhvr>
                                        <p:cTn id="311" fill="hold">
                                          <p:stCondLst>
                                            <p:cond delay="1499"/>
                                          </p:stCondLst>
                                        </p:cTn>
                                        <p:tgtEl>
                                          <p:spTgt spid="417"/>
                                        </p:tgtEl>
                                        <p:attrNameLst>
                                          <p:attrName>style.visibility</p:attrName>
                                        </p:attrNameLst>
                                      </p:cBhvr>
                                      <p:to>
                                        <p:strVal val="hidden"/>
                                      </p:to>
                                    </p:set>
                                  </p:childTnLst>
                                </p:cTn>
                              </p:par>
                            </p:childTnLst>
                          </p:cTn>
                        </p:par>
                        <p:par>
                          <p:cTn id="312" fill="hold">
                            <p:stCondLst>
                              <p:cond delay="3000"/>
                            </p:stCondLst>
                            <p:childTnLst>
                              <p:par>
                                <p:cTn id="313" presetID="2" presetClass="entr" presetSubtype="8" fill="hold" grpId="42" nodeType="afterEffect">
                                  <p:stCondLst>
                                    <p:cond delay="200"/>
                                  </p:stCondLst>
                                  <p:iterate>
                                    <p:tmAbs val="0"/>
                                  </p:iterate>
                                  <p:childTnLst>
                                    <p:set>
                                      <p:cBhvr>
                                        <p:cTn id="314" fill="hold"/>
                                        <p:tgtEl>
                                          <p:spTgt spid="418"/>
                                        </p:tgtEl>
                                        <p:attrNameLst>
                                          <p:attrName>style.visibility</p:attrName>
                                        </p:attrNameLst>
                                      </p:cBhvr>
                                      <p:to>
                                        <p:strVal val="visible"/>
                                      </p:to>
                                    </p:set>
                                    <p:anim calcmode="lin" valueType="num">
                                      <p:cBhvr>
                                        <p:cTn id="315" dur="1500" fill="hold"/>
                                        <p:tgtEl>
                                          <p:spTgt spid="418"/>
                                        </p:tgtEl>
                                        <p:attrNameLst>
                                          <p:attrName>ppt_x</p:attrName>
                                        </p:attrNameLst>
                                      </p:cBhvr>
                                      <p:tavLst>
                                        <p:tav tm="0">
                                          <p:val>
                                            <p:strVal val="0-#ppt_w/2"/>
                                          </p:val>
                                        </p:tav>
                                        <p:tav tm="100000">
                                          <p:val>
                                            <p:strVal val="#ppt_x"/>
                                          </p:val>
                                        </p:tav>
                                      </p:tavLst>
                                    </p:anim>
                                    <p:anim calcmode="lin" valueType="num">
                                      <p:cBhvr>
                                        <p:cTn id="316" dur="1500" fill="hold"/>
                                        <p:tgtEl>
                                          <p:spTgt spid="418"/>
                                        </p:tgtEl>
                                        <p:attrNameLst>
                                          <p:attrName>ppt_y</p:attrName>
                                        </p:attrNameLst>
                                      </p:cBhvr>
                                      <p:tavLst>
                                        <p:tav tm="0">
                                          <p:val>
                                            <p:strVal val="#ppt_y"/>
                                          </p:val>
                                        </p:tav>
                                        <p:tav tm="100000">
                                          <p:val>
                                            <p:strVal val="#ppt_y"/>
                                          </p:val>
                                        </p:tav>
                                      </p:tavLst>
                                    </p:anim>
                                  </p:childTnLst>
                                </p:cTn>
                              </p:par>
                            </p:childTnLst>
                          </p:cTn>
                        </p:par>
                        <p:par>
                          <p:cTn id="317" fill="hold">
                            <p:stCondLst>
                              <p:cond delay="4700"/>
                            </p:stCondLst>
                            <p:childTnLst>
                              <p:par>
                                <p:cTn id="318" presetID="2" presetClass="exit" presetSubtype="2" fill="hold" grpId="43" nodeType="afterEffect">
                                  <p:stCondLst>
                                    <p:cond delay="0"/>
                                  </p:stCondLst>
                                  <p:iterate>
                                    <p:tmAbs val="0"/>
                                  </p:iterate>
                                  <p:childTnLst>
                                    <p:anim calcmode="lin" valueType="num">
                                      <p:cBhvr>
                                        <p:cTn id="319" dur="1000" fill="hold"/>
                                        <p:tgtEl>
                                          <p:spTgt spid="418"/>
                                        </p:tgtEl>
                                        <p:attrNameLst>
                                          <p:attrName>ppt_x</p:attrName>
                                        </p:attrNameLst>
                                      </p:cBhvr>
                                      <p:tavLst>
                                        <p:tav tm="0">
                                          <p:val>
                                            <p:strVal val="ppt_x"/>
                                          </p:val>
                                        </p:tav>
                                        <p:tav tm="100000">
                                          <p:val>
                                            <p:strVal val="1+ppt_w/2"/>
                                          </p:val>
                                        </p:tav>
                                      </p:tavLst>
                                    </p:anim>
                                    <p:anim calcmode="lin" valueType="num">
                                      <p:cBhvr>
                                        <p:cTn id="320" dur="1000" fill="hold"/>
                                        <p:tgtEl>
                                          <p:spTgt spid="418"/>
                                        </p:tgtEl>
                                        <p:attrNameLst>
                                          <p:attrName>ppt_y</p:attrName>
                                        </p:attrNameLst>
                                      </p:cBhvr>
                                      <p:tavLst>
                                        <p:tav tm="0">
                                          <p:val>
                                            <p:strVal val="ppt_y"/>
                                          </p:val>
                                        </p:tav>
                                        <p:tav tm="100000">
                                          <p:val>
                                            <p:strVal val="ppt_y"/>
                                          </p:val>
                                        </p:tav>
                                      </p:tavLst>
                                    </p:anim>
                                    <p:set>
                                      <p:cBhvr>
                                        <p:cTn id="321" fill="hold">
                                          <p:stCondLst>
                                            <p:cond delay="999"/>
                                          </p:stCondLst>
                                        </p:cTn>
                                        <p:tgtEl>
                                          <p:spTgt spid="418"/>
                                        </p:tgtEl>
                                        <p:attrNameLst>
                                          <p:attrName>style.visibility</p:attrName>
                                        </p:attrNameLst>
                                      </p:cBhvr>
                                      <p:to>
                                        <p:strVal val="hidden"/>
                                      </p:to>
                                    </p:set>
                                  </p:childTnLst>
                                </p:cTn>
                              </p:par>
                            </p:childTnLst>
                          </p:cTn>
                        </p:par>
                        <p:par>
                          <p:cTn id="322" fill="hold">
                            <p:stCondLst>
                              <p:cond delay="5700"/>
                            </p:stCondLst>
                            <p:childTnLst>
                              <p:par>
                                <p:cTn id="323" presetID="22" presetClass="entr" presetSubtype="8" fill="hold" grpId="44" nodeType="afterEffect">
                                  <p:stCondLst>
                                    <p:cond delay="0"/>
                                  </p:stCondLst>
                                  <p:iterate>
                                    <p:tmAbs val="0"/>
                                  </p:iterate>
                                  <p:childTnLst>
                                    <p:set>
                                      <p:cBhvr>
                                        <p:cTn id="324" fill="hold"/>
                                        <p:tgtEl>
                                          <p:spTgt spid="419">
                                            <p:bg/>
                                          </p:spTgt>
                                        </p:tgtEl>
                                        <p:attrNameLst>
                                          <p:attrName>style.visibility</p:attrName>
                                        </p:attrNameLst>
                                      </p:cBhvr>
                                      <p:to>
                                        <p:strVal val="visible"/>
                                      </p:to>
                                    </p:set>
                                    <p:animEffect transition="in" filter="wipe(left)">
                                      <p:cBhvr>
                                        <p:cTn id="325" dur="2000"/>
                                        <p:tgtEl>
                                          <p:spTgt spid="419">
                                            <p:bg/>
                                          </p:spTgt>
                                        </p:tgtEl>
                                      </p:cBhvr>
                                    </p:animEffect>
                                  </p:childTnLst>
                                </p:cTn>
                              </p:par>
                              <p:par>
                                <p:cTn id="326" presetID="22" presetClass="entr" presetSubtype="8" fill="hold" grpId="44" nodeType="withEffect">
                                  <p:stCondLst>
                                    <p:cond delay="0"/>
                                  </p:stCondLst>
                                  <p:iterate>
                                    <p:tmAbs val="0"/>
                                  </p:iterate>
                                  <p:childTnLst>
                                    <p:set>
                                      <p:cBhvr>
                                        <p:cTn id="327" fill="hold"/>
                                        <p:tgtEl>
                                          <p:spTgt spid="419">
                                            <p:txEl>
                                              <p:pRg st="0" end="0"/>
                                            </p:txEl>
                                          </p:spTgt>
                                        </p:tgtEl>
                                        <p:attrNameLst>
                                          <p:attrName>style.visibility</p:attrName>
                                        </p:attrNameLst>
                                      </p:cBhvr>
                                      <p:to>
                                        <p:strVal val="visible"/>
                                      </p:to>
                                    </p:set>
                                    <p:animEffect transition="in" filter="wipe(left)">
                                      <p:cBhvr>
                                        <p:cTn id="328" dur="2000"/>
                                        <p:tgtEl>
                                          <p:spTgt spid="419">
                                            <p:txEl>
                                              <p:pRg st="0" end="0"/>
                                            </p:txEl>
                                          </p:spTgt>
                                        </p:tgtEl>
                                      </p:cBhvr>
                                    </p:animEffect>
                                  </p:childTnLst>
                                </p:cTn>
                              </p:par>
                            </p:childTnLst>
                          </p:cTn>
                        </p:par>
                        <p:par>
                          <p:cTn id="329" fill="hold">
                            <p:stCondLst>
                              <p:cond delay="7700"/>
                            </p:stCondLst>
                            <p:childTnLst>
                              <p:par>
                                <p:cTn id="330" presetID="22" presetClass="entr" presetSubtype="8" fill="hold" grpId="44" nodeType="afterEffect">
                                  <p:stCondLst>
                                    <p:cond delay="0"/>
                                  </p:stCondLst>
                                  <p:iterate>
                                    <p:tmAbs val="0"/>
                                  </p:iterate>
                                  <p:childTnLst>
                                    <p:set>
                                      <p:cBhvr>
                                        <p:cTn id="331" fill="hold"/>
                                        <p:tgtEl>
                                          <p:spTgt spid="419">
                                            <p:txEl>
                                              <p:pRg st="1" end="1"/>
                                            </p:txEl>
                                          </p:spTgt>
                                        </p:tgtEl>
                                        <p:attrNameLst>
                                          <p:attrName>style.visibility</p:attrName>
                                        </p:attrNameLst>
                                      </p:cBhvr>
                                      <p:to>
                                        <p:strVal val="visible"/>
                                      </p:to>
                                    </p:set>
                                    <p:animEffect transition="in" filter="wipe(left)">
                                      <p:cBhvr>
                                        <p:cTn id="332" dur="2000"/>
                                        <p:tgtEl>
                                          <p:spTgt spid="419">
                                            <p:txEl>
                                              <p:pRg st="1" end="1"/>
                                            </p:txEl>
                                          </p:spTgt>
                                        </p:tgtEl>
                                      </p:cBhvr>
                                    </p:animEffect>
                                  </p:childTnLst>
                                </p:cTn>
                              </p:par>
                            </p:childTnLst>
                          </p:cTn>
                        </p:par>
                      </p:childTnLst>
                    </p:cTn>
                  </p:par>
                  <p:par>
                    <p:cTn id="333" fill="hold">
                      <p:stCondLst>
                        <p:cond delay="indefinite"/>
                      </p:stCondLst>
                      <p:childTnLst>
                        <p:par>
                          <p:cTn id="334" fill="hold">
                            <p:stCondLst>
                              <p:cond delay="0"/>
                            </p:stCondLst>
                            <p:childTnLst>
                              <p:par>
                                <p:cTn id="335" presetID="9" presetClass="entr" fill="hold" grpId="45" nodeType="clickEffect">
                                  <p:stCondLst>
                                    <p:cond delay="0"/>
                                  </p:stCondLst>
                                  <p:iterate>
                                    <p:tmAbs val="0"/>
                                  </p:iterate>
                                  <p:childTnLst>
                                    <p:set>
                                      <p:cBhvr>
                                        <p:cTn id="336" fill="hold"/>
                                        <p:tgtEl>
                                          <p:spTgt spid="420"/>
                                        </p:tgtEl>
                                        <p:attrNameLst>
                                          <p:attrName>style.visibility</p:attrName>
                                        </p:attrNameLst>
                                      </p:cBhvr>
                                      <p:to>
                                        <p:strVal val="visible"/>
                                      </p:to>
                                    </p:set>
                                    <p:animEffect transition="in" filter="dissolve">
                                      <p:cBhvr>
                                        <p:cTn id="337" dur="3000"/>
                                        <p:tgtEl>
                                          <p:spTgt spid="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1" animBg="1" advAuto="0"/>
      <p:bldP spid="398" grpId="2" build="p" bldLvl="5" animBg="1" advAuto="0"/>
      <p:bldP spid="398" grpId="5" build="p" bldLvl="5" animBg="1" advAuto="0"/>
      <p:bldP spid="399" grpId="3" animBg="1" advAuto="0"/>
      <p:bldP spid="399" grpId="4" animBg="1" advAuto="0"/>
      <p:bldP spid="400" grpId="6" build="p" bldLvl="5" animBg="1" advAuto="0"/>
      <p:bldP spid="400" grpId="9" build="p" bldLvl="5" animBg="1" advAuto="0"/>
      <p:bldP spid="401" grpId="7" animBg="1" advAuto="0"/>
      <p:bldP spid="401" grpId="8" animBg="1" advAuto="0"/>
      <p:bldP spid="402" grpId="10" build="p" bldLvl="5" animBg="1" advAuto="0"/>
      <p:bldP spid="402" grpId="13" build="p" bldLvl="5" animBg="1" advAuto="0"/>
      <p:bldP spid="403" grpId="11" animBg="1" advAuto="0"/>
      <p:bldP spid="403" grpId="12" animBg="1" advAuto="0"/>
      <p:bldP spid="404" grpId="14" build="p" bldLvl="5" animBg="1" advAuto="0"/>
      <p:bldP spid="404" grpId="17" build="p" bldLvl="5" animBg="1" advAuto="0"/>
      <p:bldP spid="405" grpId="15" animBg="1" advAuto="0"/>
      <p:bldP spid="405" grpId="16" animBg="1" advAuto="0"/>
      <p:bldP spid="406" grpId="18" build="p" bldLvl="5" animBg="1" advAuto="0"/>
      <p:bldP spid="406" grpId="21" build="p" bldLvl="5" animBg="1" advAuto="0"/>
      <p:bldP spid="407" grpId="19" animBg="1" advAuto="0"/>
      <p:bldP spid="407" grpId="20" animBg="1" advAuto="0"/>
      <p:bldP spid="408" grpId="22" build="p" bldLvl="5" animBg="1" advAuto="0"/>
      <p:bldP spid="408" grpId="25" build="p" bldLvl="5" animBg="1" advAuto="0"/>
      <p:bldP spid="409" grpId="23" animBg="1" advAuto="0"/>
      <p:bldP spid="409" grpId="24" animBg="1" advAuto="0"/>
      <p:bldP spid="410" grpId="26" build="p" bldLvl="5" animBg="1" advAuto="0"/>
      <p:bldP spid="410" grpId="29" build="p" bldLvl="5" animBg="1" advAuto="0"/>
      <p:bldP spid="411" grpId="27" animBg="1" advAuto="0"/>
      <p:bldP spid="411" grpId="28" animBg="1" advAuto="0"/>
      <p:bldP spid="412" grpId="30" build="p" bldLvl="5" animBg="1" advAuto="0"/>
      <p:bldP spid="412" grpId="33" build="p" bldLvl="5" animBg="1" advAuto="0"/>
      <p:bldP spid="413" grpId="31" animBg="1" advAuto="0"/>
      <p:bldP spid="413" grpId="32" animBg="1" advAuto="0"/>
      <p:bldP spid="414" grpId="34" animBg="1" advAuto="0"/>
      <p:bldP spid="414" grpId="35" animBg="1" advAuto="0"/>
      <p:bldP spid="415" grpId="36" build="p" bldLvl="5" animBg="1" advAuto="0"/>
      <p:bldP spid="415" grpId="38" build="p" bldLvl="5" animBg="1" advAuto="0"/>
      <p:bldP spid="416" grpId="37" animBg="1" advAuto="0"/>
      <p:bldP spid="416" grpId="39" animBg="1" advAuto="0"/>
      <p:bldP spid="417" grpId="40" animBg="1" advAuto="0"/>
      <p:bldP spid="417" grpId="41" animBg="1" advAuto="0"/>
      <p:bldP spid="418" grpId="42" animBg="1" advAuto="0"/>
      <p:bldP spid="418" grpId="43" animBg="1" advAuto="0"/>
      <p:bldP spid="419" grpId="44" build="p" bldLvl="5" animBg="1" advAuto="0"/>
      <p:bldP spid="420" grpId="45"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p:nvPr/>
        </p:nvSpPr>
        <p:spPr>
          <a:xfrm>
            <a:off x="1171176" y="0"/>
            <a:ext cx="22587217" cy="5382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80000"/>
              </a:lnSpc>
              <a:spcBef>
                <a:spcPts val="0"/>
              </a:spcBef>
              <a:defRPr sz="15000" b="1" cap="all">
                <a:solidFill>
                  <a:srgbClr val="FF7C00"/>
                </a:solidFill>
                <a:latin typeface="+mj-lt"/>
                <a:ea typeface="+mj-ea"/>
                <a:cs typeface="+mj-cs"/>
                <a:sym typeface="TeX Gyre Adventor"/>
              </a:defRPr>
            </a:lvl1pPr>
          </a:lstStyle>
          <a:p>
            <a:r>
              <a:t>Challenges You Identified</a:t>
            </a:r>
          </a:p>
        </p:txBody>
      </p:sp>
      <p:sp>
        <p:nvSpPr>
          <p:cNvPr id="425" name="Shape 425"/>
          <p:cNvSpPr/>
          <p:nvPr/>
        </p:nvSpPr>
        <p:spPr>
          <a:xfrm>
            <a:off x="1034784" y="6857999"/>
            <a:ext cx="22860001" cy="47650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Graph Options </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Distributions w/reference lines</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Nested &amp; Overlaid Distributions</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(semi-)Dynamic Displays</a:t>
            </a:r>
          </a:p>
        </p:txBody>
      </p:sp>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type="lt">
                                    <p:tmAbs val="0"/>
                                  </p:iterate>
                                  <p:childTnLst>
                                    <p:set>
                                      <p:cBhvr>
                                        <p:cTn id="6" fill="hold"/>
                                        <p:tgtEl>
                                          <p:spTgt spid="424"/>
                                        </p:tgtEl>
                                        <p:attrNameLst>
                                          <p:attrName>style.visibility</p:attrName>
                                        </p:attrNameLst>
                                      </p:cBhvr>
                                      <p:to>
                                        <p:strVal val="visible"/>
                                      </p:to>
                                    </p:set>
                                    <p:animEffect transition="in" filter="fade">
                                      <p:cBhvr>
                                        <p:cTn id="7" dur="2250"/>
                                        <p:tgtEl>
                                          <p:spTgt spid="4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2" nodeType="clickEffect">
                                  <p:stCondLst>
                                    <p:cond delay="0"/>
                                  </p:stCondLst>
                                  <p:iterate>
                                    <p:tmAbs val="0"/>
                                  </p:iterate>
                                  <p:childTnLst>
                                    <p:set>
                                      <p:cBhvr>
                                        <p:cTn id="11" fill="hold"/>
                                        <p:tgtEl>
                                          <p:spTgt spid="425"/>
                                        </p:tgtEl>
                                        <p:attrNameLst>
                                          <p:attrName>style.visibility</p:attrName>
                                        </p:attrNameLst>
                                      </p:cBhvr>
                                      <p:to>
                                        <p:strVal val="visible"/>
                                      </p:to>
                                    </p:set>
                                    <p:anim calcmode="lin" valueType="num">
                                      <p:cBhvr>
                                        <p:cTn id="12" dur="2000" fill="hold"/>
                                        <p:tgtEl>
                                          <p:spTgt spid="425"/>
                                        </p:tgtEl>
                                        <p:attrNameLst>
                                          <p:attrName>ppt_x</p:attrName>
                                        </p:attrNameLst>
                                      </p:cBhvr>
                                      <p:tavLst>
                                        <p:tav tm="0">
                                          <p:val>
                                            <p:strVal val="0-#ppt_w/2"/>
                                          </p:val>
                                        </p:tav>
                                        <p:tav tm="100000">
                                          <p:val>
                                            <p:strVal val="#ppt_x"/>
                                          </p:val>
                                        </p:tav>
                                      </p:tavLst>
                                    </p:anim>
                                    <p:anim calcmode="lin" valueType="num">
                                      <p:cBhvr>
                                        <p:cTn id="13" dur="2000" fill="hold"/>
                                        <p:tgtEl>
                                          <p:spTgt spid="4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1" animBg="1" advAuto="0"/>
      <p:bldP spid="425" grpId="2"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Shape 429"/>
          <p:cNvSpPr/>
          <p:nvPr/>
        </p:nvSpPr>
        <p:spPr>
          <a:xfrm>
            <a:off x="1009649" y="750093"/>
            <a:ext cx="22860001" cy="81018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Store most syntax in local to reduce repeating code</a:t>
            </a:r>
          </a:p>
          <a:p>
            <a:pPr>
              <a:lnSpc>
                <a:spcPct val="80000"/>
              </a:lnSpc>
              <a:spcBef>
                <a:spcPts val="0"/>
              </a:spcBef>
              <a:defRPr sz="5000" b="1">
                <a:solidFill>
                  <a:srgbClr val="44FF10"/>
                </a:solidFill>
                <a:latin typeface="TeX Gyre Cursor"/>
                <a:ea typeface="TeX Gyre Cursor"/>
                <a:cs typeface="TeX Gyre Cursor"/>
                <a:sym typeface="TeX Gyre Cursor"/>
              </a:defRPr>
            </a:pPr>
            <a:r>
              <a:t>loc dif kdensity nce if distid == 1 &amp; centyear == 0</a:t>
            </a:r>
          </a:p>
          <a:p>
            <a:pPr>
              <a:lnSpc>
                <a:spcPct val="80000"/>
              </a:lnSpc>
              <a:spcBef>
                <a:spcPts val="0"/>
              </a:spcBef>
              <a:defRPr sz="5000" b="1" i="1">
                <a:solidFill>
                  <a:srgbClr val="FFF20A"/>
                </a:solidFill>
                <a:latin typeface="TeX Gyre Cursor"/>
                <a:ea typeface="TeX Gyre Cursor"/>
                <a:cs typeface="TeX Gyre Cursor"/>
                <a:sym typeface="TeX Gyre Cursor"/>
              </a:defRPr>
            </a:pPr>
            <a:endParaRPr/>
          </a:p>
          <a:p>
            <a:pPr>
              <a:lnSpc>
                <a:spcPct val="80000"/>
              </a:lnSpc>
              <a:spcBef>
                <a:spcPts val="0"/>
              </a:spcBef>
              <a:defRPr sz="5000" b="1" i="1">
                <a:solidFill>
                  <a:srgbClr val="FFF20A"/>
                </a:solidFill>
                <a:latin typeface="TeX Gyre Cursor"/>
                <a:ea typeface="TeX Gyre Cursor"/>
                <a:cs typeface="TeX Gyre Cursor"/>
                <a:sym typeface="TeX Gyre Cursor"/>
              </a:defRPr>
            </a:pPr>
            <a:r>
              <a:t>// Create graph with multiple school distributions overlaid</a:t>
            </a:r>
          </a:p>
          <a:p>
            <a:pPr>
              <a:lnSpc>
                <a:spcPct val="80000"/>
              </a:lnSpc>
              <a:spcBef>
                <a:spcPts val="0"/>
              </a:spcBef>
              <a:defRPr sz="5000" b="1">
                <a:solidFill>
                  <a:srgbClr val="44FF10"/>
                </a:solidFill>
                <a:latin typeface="TeX Gyre Cursor"/>
                <a:ea typeface="TeX Gyre Cursor"/>
                <a:cs typeface="TeX Gyre Cursor"/>
                <a:sym typeface="TeX Gyre Cursor"/>
              </a:defRPr>
            </a:pPr>
            <a:r>
              <a:t>tw `dif' || `dif' &amp; schid == 1 || `dif' &amp; schid == 2 || ///`dif' &amp; schid == 3 || `dif' &amp; schid == 4, lw(thick)     ///scheme(sdp2016a) legend(label(1 "District NCE")         ///label(2 "School 1 NCE")	label(3 "School 2 NCE")         ///label(4 "School 3 NCE") label(5 "School 4 NCE"))	      ///   </a:t>
            </a:r>
          </a:p>
          <a:p>
            <a:pPr>
              <a:lnSpc>
                <a:spcPct val="80000"/>
              </a:lnSpc>
              <a:spcBef>
                <a:spcPts val="0"/>
              </a:spcBef>
              <a:defRPr sz="5000" b="1">
                <a:solidFill>
                  <a:srgbClr val="44FF10"/>
                </a:solidFill>
                <a:latin typeface="TeX Gyre Cursor"/>
                <a:ea typeface="TeX Gyre Cursor"/>
                <a:cs typeface="TeX Gyre Cursor"/>
                <a:sym typeface="TeX Gyre Cursor"/>
              </a:defRPr>
            </a:pPr>
            <a:r>
              <a:t>xti("Percentile Score")                                 ///ti("Percentile Distribution of Student Test Scores")</a:t>
            </a:r>
          </a:p>
        </p:txBody>
      </p:sp>
      <p:pic>
        <p:nvPicPr>
          <p:cNvPr id="430" name="nestedDistro2.pdf"/>
          <p:cNvPicPr>
            <a:picLocks noChangeAspect="1"/>
          </p:cNvPicPr>
          <p:nvPr/>
        </p:nvPicPr>
        <p:blipFill>
          <a:blip r:embed="rId3">
            <a:extLst/>
          </a:blip>
          <a:stretch>
            <a:fillRect/>
          </a:stretch>
        </p:blipFill>
        <p:spPr>
          <a:xfrm>
            <a:off x="3530599" y="918633"/>
            <a:ext cx="17818101" cy="11878734"/>
          </a:xfrm>
          <a:prstGeom prst="rect">
            <a:avLst/>
          </a:prstGeom>
          <a:ln w="12700">
            <a:miter lim="400000"/>
          </a:ln>
        </p:spPr>
      </p:pic>
      <p:sp>
        <p:nvSpPr>
          <p:cNvPr id="431" name="Shape 431"/>
          <p:cNvSpPr>
            <a:spLocks noGrp="1"/>
          </p:cNvSpPr>
          <p:nvPr>
            <p:ph type="title"/>
          </p:nvPr>
        </p:nvSpPr>
        <p:spPr>
          <a:xfrm>
            <a:off x="1009649" y="750093"/>
            <a:ext cx="22860001" cy="1665505"/>
          </a:xfrm>
          <a:prstGeom prst="rect">
            <a:avLst/>
          </a:prstGeom>
        </p:spPr>
        <p:txBody>
          <a:bodyPr/>
          <a:lstStyle/>
          <a:p>
            <a:pPr>
              <a:defRPr sz="5000" i="1" cap="none">
                <a:solidFill>
                  <a:srgbClr val="FFF20A"/>
                </a:solidFill>
                <a:latin typeface="TeX Gyre Cursor"/>
                <a:ea typeface="TeX Gyre Cursor"/>
                <a:cs typeface="TeX Gyre Cursor"/>
                <a:sym typeface="TeX Gyre Cursor"/>
              </a:defRPr>
            </a:pPr>
            <a:r>
              <a:t>// Load the performance data</a:t>
            </a:r>
          </a:p>
          <a:p>
            <a:pPr>
              <a:defRPr sz="5000" cap="none">
                <a:solidFill>
                  <a:srgbClr val="44FF10"/>
                </a:solidFill>
                <a:latin typeface="TeX Gyre Cursor"/>
                <a:ea typeface="TeX Gyre Cursor"/>
                <a:cs typeface="TeX Gyre Cursor"/>
                <a:sym typeface="TeX Gyre Cursor"/>
              </a:defRPr>
            </a:pPr>
            <a:r>
              <a:t>msas using msas.xlsx, perf</a:t>
            </a:r>
          </a:p>
        </p:txBody>
      </p:sp>
      <p:sp>
        <p:nvSpPr>
          <p:cNvPr id="432" name="Shape 432"/>
          <p:cNvSpPr/>
          <p:nvPr/>
        </p:nvSpPr>
        <p:spPr>
          <a:xfrm>
            <a:off x="762000" y="2415597"/>
            <a:ext cx="23355300" cy="30378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Create a distribution plot of graduation rates with the references mentioned in the request above: */</a:t>
            </a:r>
          </a:p>
          <a:p>
            <a:pPr>
              <a:lnSpc>
                <a:spcPct val="80000"/>
              </a:lnSpc>
              <a:spcBef>
                <a:spcPts val="0"/>
              </a:spcBef>
              <a:defRPr sz="5000" b="1">
                <a:solidFill>
                  <a:srgbClr val="44FF10"/>
                </a:solidFill>
                <a:latin typeface="TeX Gyre Cursor"/>
                <a:ea typeface="TeX Gyre Cursor"/>
                <a:cs typeface="TeX Gyre Cursor"/>
                <a:sym typeface="TeX Gyre Cursor"/>
              </a:defRPr>
            </a:pPr>
            <a:r>
              <a:t>distrograph gradrate if schnm != "District Level",       /// reflin(-2 -1 1 2)</a:t>
            </a:r>
          </a:p>
        </p:txBody>
      </p:sp>
      <p:sp>
        <p:nvSpPr>
          <p:cNvPr id="433" name="Shape 433"/>
          <p:cNvSpPr/>
          <p:nvPr/>
        </p:nvSpPr>
        <p:spPr>
          <a:xfrm>
            <a:off x="952499" y="750093"/>
            <a:ext cx="22974301" cy="23469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Can also pass a scheme file to the command as well</a:t>
            </a:r>
          </a:p>
          <a:p>
            <a:pPr>
              <a:lnSpc>
                <a:spcPct val="80000"/>
              </a:lnSpc>
              <a:spcBef>
                <a:spcPts val="0"/>
              </a:spcBef>
              <a:defRPr sz="5000" b="1">
                <a:solidFill>
                  <a:srgbClr val="44FF10"/>
                </a:solidFill>
                <a:latin typeface="TeX Gyre Cursor"/>
                <a:ea typeface="TeX Gyre Cursor"/>
                <a:cs typeface="TeX Gyre Cursor"/>
                <a:sym typeface="TeX Gyre Cursor"/>
              </a:defRPr>
            </a:pPr>
            <a:r>
              <a:t>distrograph gradrate if schnm != "District Level",       ///reflin(-2 -1 1 2) scheme(sdp2016a)</a:t>
            </a:r>
          </a:p>
        </p:txBody>
      </p:sp>
      <p:pic>
        <p:nvPicPr>
          <p:cNvPr id="434" name="distroGraphEx1.pdf"/>
          <p:cNvPicPr>
            <a:picLocks noChangeAspect="1"/>
          </p:cNvPicPr>
          <p:nvPr/>
        </p:nvPicPr>
        <p:blipFill>
          <a:blip r:embed="rId4">
            <a:extLst/>
          </a:blip>
          <a:stretch>
            <a:fillRect/>
          </a:stretch>
        </p:blipFill>
        <p:spPr>
          <a:xfrm>
            <a:off x="3530599" y="378690"/>
            <a:ext cx="17818101" cy="12958620"/>
          </a:xfrm>
          <a:prstGeom prst="rect">
            <a:avLst/>
          </a:prstGeom>
          <a:ln w="12700">
            <a:miter lim="400000"/>
          </a:ln>
        </p:spPr>
      </p:pic>
      <p:pic>
        <p:nvPicPr>
          <p:cNvPr id="435" name="distroGraphEx2.pdf"/>
          <p:cNvPicPr>
            <a:picLocks noChangeAspect="1"/>
          </p:cNvPicPr>
          <p:nvPr/>
        </p:nvPicPr>
        <p:blipFill>
          <a:blip r:embed="rId5">
            <a:extLst/>
          </a:blip>
          <a:stretch>
            <a:fillRect/>
          </a:stretch>
        </p:blipFill>
        <p:spPr>
          <a:xfrm>
            <a:off x="3530599" y="918633"/>
            <a:ext cx="17818101" cy="11878734"/>
          </a:xfrm>
          <a:prstGeom prst="rect">
            <a:avLst/>
          </a:prstGeom>
          <a:ln w="12700">
            <a:miter lim="400000"/>
          </a:ln>
        </p:spPr>
      </p:pic>
      <p:sp>
        <p:nvSpPr>
          <p:cNvPr id="436" name="Shape 436"/>
          <p:cNvSpPr/>
          <p:nvPr/>
        </p:nvSpPr>
        <p:spPr>
          <a:xfrm>
            <a:off x="1009649" y="7593747"/>
            <a:ext cx="22860001" cy="53721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Show nested distributions</a:t>
            </a:r>
          </a:p>
          <a:p>
            <a:pPr>
              <a:lnSpc>
                <a:spcPct val="80000"/>
              </a:lnSpc>
              <a:spcBef>
                <a:spcPts val="0"/>
              </a:spcBef>
              <a:defRPr sz="5000" b="1">
                <a:solidFill>
                  <a:srgbClr val="44FF10"/>
                </a:solidFill>
                <a:latin typeface="TeX Gyre Cursor"/>
                <a:ea typeface="TeX Gyre Cursor"/>
                <a:cs typeface="TeX Gyre Cursor"/>
                <a:sym typeface="TeX Gyre Cursor"/>
              </a:defRPr>
            </a:pPr>
            <a:r>
              <a:t>tw kdensity testscore if distid == 1 &amp; centyear == 0 || ///       kdensity testscore if distid == 1 &amp; schid == 1 &amp;        ///     centyear == 0, scheme(sdp2016b)                         ///legend(label(1 "District") label(2 "School"))           /// xti("Standardized Test Scores")                         ///ti("Distribution of Student Test Scores")</a:t>
            </a:r>
          </a:p>
        </p:txBody>
      </p:sp>
      <p:sp>
        <p:nvSpPr>
          <p:cNvPr id="437" name="Shape 437"/>
          <p:cNvSpPr/>
          <p:nvPr/>
        </p:nvSpPr>
        <p:spPr>
          <a:xfrm>
            <a:off x="1009649" y="750093"/>
            <a:ext cx="22860001" cy="65287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Simulate data for graph example</a:t>
            </a:r>
          </a:p>
          <a:p>
            <a:pPr>
              <a:lnSpc>
                <a:spcPct val="80000"/>
              </a:lnSpc>
              <a:spcBef>
                <a:spcPts val="0"/>
              </a:spcBef>
              <a:defRPr sz="5000" b="1">
                <a:solidFill>
                  <a:srgbClr val="44FF10"/>
                </a:solidFill>
                <a:latin typeface="TeX Gyre Cursor"/>
                <a:ea typeface="TeX Gyre Cursor"/>
                <a:cs typeface="TeX Gyre Cursor"/>
                <a:sym typeface="TeX Gyre Cursor"/>
              </a:defRPr>
            </a:pPr>
            <a:r>
              <a:t>schsim, avgsc(100 15) dist(3) disteff(0 .15)            ///asi(0.065 7) bl(0.375 -7.5) hisp(0.2 -5.25)             ///natam(0.03 -9.5) white(0.33 4.75) sex(0.51 3.75) 			  ///   </a:t>
            </a:r>
          </a:p>
          <a:p>
            <a:pPr>
              <a:lnSpc>
                <a:spcPct val="80000"/>
              </a:lnSpc>
              <a:spcBef>
                <a:spcPts val="0"/>
              </a:spcBef>
              <a:defRPr sz="5000" b="1">
                <a:solidFill>
                  <a:srgbClr val="44FF10"/>
                </a:solidFill>
                <a:latin typeface="TeX Gyre Cursor"/>
                <a:ea typeface="TeX Gyre Cursor"/>
                <a:cs typeface="TeX Gyre Cursor"/>
                <a:sym typeface="TeX Gyre Cursor"/>
              </a:defRPr>
            </a:pPr>
            <a:r>
              <a:t>sp(0.11 -14.5) el(0.175 -8.5) mast(0.8 0.0125)          ///lateh(0.225 -2.5) altc(0.075 -1.5) hq(0.95 0.001)       ///frl(0.65 -4.5) chart(0.085 0.75) sch(1 15) educ(10 35)  /// stud(18 34) yea(4) attr(0.2285) time(0 1) scheff(0 1)   /// edeff(0 5) steff(0 10) seed(7779311) </a:t>
            </a:r>
          </a:p>
        </p:txBody>
      </p:sp>
      <p:pic>
        <p:nvPicPr>
          <p:cNvPr id="438" name="nestedDistro1.pdf"/>
          <p:cNvPicPr>
            <a:picLocks noChangeAspect="1"/>
          </p:cNvPicPr>
          <p:nvPr/>
        </p:nvPicPr>
        <p:blipFill>
          <a:blip r:embed="rId6">
            <a:extLst/>
          </a:blip>
          <a:stretch>
            <a:fillRect/>
          </a:stretch>
        </p:blipFill>
        <p:spPr>
          <a:xfrm>
            <a:off x="3530599" y="918500"/>
            <a:ext cx="17818101" cy="11878734"/>
          </a:xfrm>
          <a:prstGeom prst="rect">
            <a:avLst/>
          </a:prstGeom>
          <a:ln w="12700">
            <a:miter lim="400000"/>
          </a:ln>
        </p:spPr>
      </p:pic>
      <p:sp>
        <p:nvSpPr>
          <p:cNvPr id="439" name="Shape 439"/>
          <p:cNvSpPr/>
          <p:nvPr/>
        </p:nvSpPr>
        <p:spPr>
          <a:xfrm>
            <a:off x="1009649" y="750093"/>
            <a:ext cx="22860001" cy="25148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Open the file semiDynamic.do from the project repository</a:t>
            </a:r>
          </a:p>
          <a:p>
            <a:pPr>
              <a:lnSpc>
                <a:spcPct val="80000"/>
              </a:lnSpc>
              <a:spcBef>
                <a:spcPts val="0"/>
              </a:spcBef>
              <a:defRPr sz="5000" b="1">
                <a:solidFill>
                  <a:srgbClr val="44FF10"/>
                </a:solidFill>
                <a:latin typeface="TeX Gyre Cursor"/>
                <a:ea typeface="TeX Gyre Cursor"/>
                <a:cs typeface="TeX Gyre Cursor"/>
                <a:sym typeface="TeX Gyre Cursor"/>
              </a:defRPr>
            </a:pPr>
            <a:r>
              <a:t>Need to spin up an HTTP Server, but this will show the </a:t>
            </a:r>
          </a:p>
          <a:p>
            <a:pPr>
              <a:lnSpc>
                <a:spcPct val="80000"/>
              </a:lnSpc>
              <a:spcBef>
                <a:spcPts val="0"/>
              </a:spcBef>
              <a:defRPr sz="5000" b="1">
                <a:solidFill>
                  <a:srgbClr val="44FF10"/>
                </a:solidFill>
                <a:latin typeface="TeX Gyre Cursor"/>
                <a:ea typeface="TeX Gyre Cursor"/>
                <a:cs typeface="TeX Gyre Cursor"/>
                <a:sym typeface="TeX Gyre Cursor"/>
              </a:defRPr>
            </a:pPr>
            <a:r>
              <a:t>result of the .do file</a:t>
            </a:r>
          </a:p>
        </p:txBody>
      </p:sp>
      <p:graphicFrame>
        <p:nvGraphicFramePr>
          <p:cNvPr id="440" name="Table 440"/>
          <p:cNvGraphicFramePr/>
          <p:nvPr/>
        </p:nvGraphicFramePr>
        <p:xfrm>
          <a:off x="558800" y="647700"/>
          <a:ext cx="23279100" cy="12433300"/>
        </p:xfrm>
        <a:graphic>
          <a:graphicData uri="http://schemas.openxmlformats.org/drawingml/2006/table">
            <a:tbl>
              <a:tblPr>
                <a:tableStyleId>{4C3C2611-4C71-4FC5-86AE-919BDF0F9419}</a:tableStyleId>
              </a:tblPr>
              <a:tblGrid>
                <a:gridCol w="5816600"/>
                <a:gridCol w="5816600"/>
                <a:gridCol w="5816600"/>
                <a:gridCol w="5816600"/>
              </a:tblGrid>
              <a:tr h="2070100">
                <a:tc gridSpan="4">
                  <a:txBody>
                    <a:bodyPr/>
                    <a:lstStyle/>
                    <a:p>
                      <a:pPr algn="ctr">
                        <a:lnSpc>
                          <a:spcPct val="100000"/>
                        </a:lnSpc>
                        <a:defRPr sz="3000">
                          <a:solidFill>
                            <a:srgbClr val="000000"/>
                          </a:solidFill>
                          <a:latin typeface="+mj-lt"/>
                          <a:ea typeface="+mj-ea"/>
                          <a:cs typeface="+mj-cs"/>
                          <a:sym typeface="TeX Gyre Adventor"/>
                        </a:defRPr>
                      </a:pPr>
                      <a:r>
                        <a:t>School Name --- School District</a:t>
                      </a:r>
                    </a:p>
                    <a:p>
                      <a:pPr algn="ctr">
                        <a:lnSpc>
                          <a:spcPct val="100000"/>
                        </a:lnSpc>
                        <a:defRPr sz="3000" b="1">
                          <a:solidFill>
                            <a:srgbClr val="000000"/>
                          </a:solidFill>
                          <a:latin typeface="+mj-lt"/>
                          <a:ea typeface="+mj-ea"/>
                          <a:cs typeface="+mj-cs"/>
                          <a:sym typeface="TeX Gyre Adventor"/>
                        </a:defRPr>
                      </a:pPr>
                      <a:r>
                        <a:t>School Year 2014-2015: A School Year 2015-2016 w/o Waiver: D School Year 2015-2016 w/Waiver: A</a:t>
                      </a:r>
                    </a:p>
                    <a:p>
                      <a:pPr algn="ctr">
                        <a:lnSpc>
                          <a:spcPct val="100000"/>
                        </a:lnSpc>
                        <a:defRPr sz="3000" i="1">
                          <a:solidFill>
                            <a:srgbClr val="000000"/>
                          </a:solidFill>
                          <a:latin typeface="+mj-lt"/>
                          <a:ea typeface="+mj-ea"/>
                          <a:cs typeface="+mj-cs"/>
                          <a:sym typeface="TeX Gyre Adventor"/>
                        </a:defRPr>
                      </a:pPr>
                      <a:r>
                        <a:t>Differentiated Accountability Performance: </a:t>
                      </a:r>
                      <a:r>
                        <a:rPr b="1"/>
                        <a:t>Not a Title I School</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070100">
                <a:tc>
                  <a:txBody>
                    <a:bodyPr/>
                    <a:lstStyle/>
                    <a:p>
                      <a:pPr algn="ctr">
                        <a:lnSpc>
                          <a:spcPct val="100000"/>
                        </a:lnSpc>
                        <a:defRPr sz="5200">
                          <a:solidFill>
                            <a:srgbClr val="000000"/>
                          </a:solidFill>
                          <a:latin typeface="+mj-lt"/>
                          <a:ea typeface="+mj-ea"/>
                          <a:cs typeface="+mj-cs"/>
                          <a:sym typeface="TeX Gyre Adventor"/>
                        </a:defRPr>
                      </a:pPr>
                      <a:r>
                        <a:t>Grade: </a:t>
                      </a:r>
                      <a:r>
                        <a:rPr b="1"/>
                        <a:t>D</a:t>
                      </a:r>
                    </a:p>
                    <a:p>
                      <a:pPr algn="ctr">
                        <a:lnSpc>
                          <a:spcPct val="100000"/>
                        </a:lnSpc>
                        <a:defRPr sz="5200">
                          <a:solidFill>
                            <a:srgbClr val="000000"/>
                          </a:solidFill>
                          <a:latin typeface="+mj-lt"/>
                          <a:ea typeface="+mj-ea"/>
                          <a:cs typeface="+mj-cs"/>
                          <a:sym typeface="TeX Gyre Adventor"/>
                        </a:defRPr>
                      </a:pPr>
                      <a:r>
                        <a:t>Total Points: </a:t>
                      </a:r>
                      <a:r>
                        <a:rPr b="1"/>
                        <a:t>396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ctr">
                        <a:lnSpc>
                          <a:spcPct val="100000"/>
                        </a:lnSpc>
                        <a:defRPr sz="1800">
                          <a:solidFill>
                            <a:srgbClr val="000000"/>
                          </a:solidFill>
                        </a:defRPr>
                      </a:pPr>
                      <a:r>
                        <a:rPr sz="5200">
                          <a:latin typeface="+mj-lt"/>
                          <a:ea typeface="+mj-ea"/>
                          <a:cs typeface="+mj-cs"/>
                          <a:sym typeface="TeX Gyre Adventor"/>
                        </a:rPr>
                        <a:t>Reading</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C8C8C8"/>
                    </a:solidFill>
                  </a:tcPr>
                </a:tc>
                <a:tc>
                  <a:txBody>
                    <a:bodyPr/>
                    <a:lstStyle/>
                    <a:p>
                      <a:pPr algn="ctr">
                        <a:lnSpc>
                          <a:spcPct val="100000"/>
                        </a:lnSpc>
                        <a:defRPr sz="1800">
                          <a:solidFill>
                            <a:srgbClr val="000000"/>
                          </a:solidFill>
                        </a:defRPr>
                      </a:pPr>
                      <a:r>
                        <a:rPr sz="5200">
                          <a:latin typeface="+mj-lt"/>
                          <a:ea typeface="+mj-ea"/>
                          <a:cs typeface="+mj-cs"/>
                          <a:sym typeface="TeX Gyre Adventor"/>
                        </a:rPr>
                        <a:t>Mathematics</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C8C8C8"/>
                    </a:solidFill>
                  </a:tcPr>
                </a:tc>
                <a:tc>
                  <a:txBody>
                    <a:bodyPr/>
                    <a:lstStyle/>
                    <a:p>
                      <a:pPr algn="ctr">
                        <a:lnSpc>
                          <a:spcPct val="100000"/>
                        </a:lnSpc>
                        <a:defRPr sz="1800">
                          <a:solidFill>
                            <a:srgbClr val="000000"/>
                          </a:solidFill>
                        </a:defRPr>
                      </a:pPr>
                      <a:r>
                        <a:rPr sz="5200">
                          <a:latin typeface="+mj-lt"/>
                          <a:ea typeface="+mj-ea"/>
                          <a:cs typeface="+mj-cs"/>
                          <a:sym typeface="TeX Gyre Adventor"/>
                        </a:rPr>
                        <a:t>Science</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C8C8C8"/>
                    </a:solidFill>
                  </a:tcPr>
                </a:tc>
              </a:tr>
              <a:tr h="2070100">
                <a:tc>
                  <a:txBody>
                    <a:bodyPr/>
                    <a:lstStyle/>
                    <a:p>
                      <a:pPr algn="ctr">
                        <a:lnSpc>
                          <a:spcPct val="100000"/>
                        </a:lnSpc>
                        <a:defRPr sz="1800">
                          <a:solidFill>
                            <a:srgbClr val="000000"/>
                          </a:solidFill>
                        </a:defRPr>
                      </a:pPr>
                      <a:r>
                        <a:rPr sz="5200">
                          <a:latin typeface="+mj-lt"/>
                          <a:ea typeface="+mj-ea"/>
                          <a:cs typeface="+mj-cs"/>
                          <a:sym typeface="TeX Gyre Adventor"/>
                        </a:rPr>
                        <a:t>Proficiency</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C8C8C8"/>
                    </a:solidFill>
                  </a:tcPr>
                </a:tc>
                <a:tc>
                  <a:txBody>
                    <a:bodyPr/>
                    <a:lstStyle/>
                    <a:p>
                      <a:pPr algn="ctr">
                        <a:lnSpc>
                          <a:spcPct val="100000"/>
                        </a:lnSpc>
                        <a:defRPr sz="1800">
                          <a:solidFill>
                            <a:srgbClr val="000000"/>
                          </a:solidFill>
                        </a:defRPr>
                      </a:pPr>
                      <a:r>
                        <a:rPr sz="5200">
                          <a:latin typeface="+mj-lt"/>
                          <a:ea typeface="+mj-ea"/>
                          <a:cs typeface="+mj-cs"/>
                          <a:sym typeface="TeX Gyre Adventor"/>
                        </a:rPr>
                        <a:t>62.2</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44FF10"/>
                    </a:solidFill>
                  </a:tcPr>
                </a:tc>
                <a:tc>
                  <a:txBody>
                    <a:bodyPr/>
                    <a:lstStyle/>
                    <a:p>
                      <a:pPr algn="ctr">
                        <a:lnSpc>
                          <a:spcPct val="100000"/>
                        </a:lnSpc>
                        <a:defRPr sz="1800">
                          <a:solidFill>
                            <a:srgbClr val="000000"/>
                          </a:solidFill>
                        </a:defRPr>
                      </a:pPr>
                      <a:r>
                        <a:rPr sz="5200">
                          <a:latin typeface="+mj-lt"/>
                          <a:ea typeface="+mj-ea"/>
                          <a:cs typeface="+mj-cs"/>
                          <a:sym typeface="TeX Gyre Adventor"/>
                        </a:rPr>
                        <a:t>70.0</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44FF10"/>
                    </a:solidFill>
                  </a:tcPr>
                </a:tc>
                <a:tc>
                  <a:txBody>
                    <a:bodyPr/>
                    <a:lstStyle/>
                    <a:p>
                      <a:pPr algn="ctr">
                        <a:lnSpc>
                          <a:spcPct val="100000"/>
                        </a:lnSpc>
                        <a:defRPr sz="1800">
                          <a:solidFill>
                            <a:srgbClr val="000000"/>
                          </a:solidFill>
                        </a:defRPr>
                      </a:pPr>
                      <a:r>
                        <a:rPr sz="5200">
                          <a:latin typeface="+mj-lt"/>
                          <a:ea typeface="+mj-ea"/>
                          <a:cs typeface="+mj-cs"/>
                          <a:sym typeface="TeX Gyre Adventor"/>
                        </a:rPr>
                        <a:t>82.7</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34A5FF"/>
                    </a:solidFill>
                  </a:tcPr>
                </a:tc>
              </a:tr>
              <a:tr h="2070100">
                <a:tc>
                  <a:txBody>
                    <a:bodyPr/>
                    <a:lstStyle/>
                    <a:p>
                      <a:pPr algn="ctr">
                        <a:lnSpc>
                          <a:spcPct val="100000"/>
                        </a:lnSpc>
                        <a:defRPr sz="1800">
                          <a:solidFill>
                            <a:srgbClr val="000000"/>
                          </a:solidFill>
                        </a:defRPr>
                      </a:pPr>
                      <a:r>
                        <a:rPr sz="5200">
                          <a:latin typeface="+mj-lt"/>
                          <a:ea typeface="+mj-ea"/>
                          <a:cs typeface="+mj-cs"/>
                          <a:sym typeface="TeX Gyre Adventor"/>
                        </a:rPr>
                        <a:t>Growth
All Students</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C8C8C8"/>
                    </a:solidFill>
                  </a:tcPr>
                </a:tc>
                <a:tc>
                  <a:txBody>
                    <a:bodyPr/>
                    <a:lstStyle/>
                    <a:p>
                      <a:pPr algn="ctr">
                        <a:lnSpc>
                          <a:spcPct val="100000"/>
                        </a:lnSpc>
                        <a:defRPr sz="1800">
                          <a:solidFill>
                            <a:srgbClr val="000000"/>
                          </a:solidFill>
                        </a:defRPr>
                      </a:pPr>
                      <a:r>
                        <a:rPr sz="5200">
                          <a:latin typeface="+mj-lt"/>
                          <a:ea typeface="+mj-ea"/>
                          <a:cs typeface="+mj-cs"/>
                          <a:sym typeface="TeX Gyre Adventor"/>
                        </a:rPr>
                        <a:t>59.6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20A"/>
                    </a:solidFill>
                  </a:tcPr>
                </a:tc>
                <a:tc>
                  <a:txBody>
                    <a:bodyPr/>
                    <a:lstStyle/>
                    <a:p>
                      <a:pPr algn="ctr">
                        <a:lnSpc>
                          <a:spcPct val="100000"/>
                        </a:lnSpc>
                        <a:defRPr sz="1800">
                          <a:solidFill>
                            <a:srgbClr val="000000"/>
                          </a:solidFill>
                        </a:defRPr>
                      </a:pPr>
                      <a:r>
                        <a:rPr sz="5200">
                          <a:latin typeface="+mj-lt"/>
                          <a:ea typeface="+mj-ea"/>
                          <a:cs typeface="+mj-cs"/>
                          <a:sym typeface="TeX Gyre Adventor"/>
                        </a:rPr>
                        <a:t>53.8</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EB220B"/>
                    </a:solidFill>
                  </a:tcPr>
                </a:tc>
                <a:tc>
                  <a:txBody>
                    <a:bodyPr/>
                    <a:lstStyle/>
                    <a:p>
                      <a:pPr algn="ctr">
                        <a:lnSpc>
                          <a:spcPct val="100000"/>
                        </a:lnSpc>
                        <a:defRPr sz="1800">
                          <a:solidFill>
                            <a:srgbClr val="000000"/>
                          </a:solidFill>
                        </a:defRPr>
                      </a:pPr>
                      <a:r>
                        <a:rPr sz="5200">
                          <a:latin typeface="+mj-lt"/>
                          <a:ea typeface="+mj-ea"/>
                          <a:cs typeface="+mj-cs"/>
                          <a:sym typeface="TeX Gyre Adventor"/>
                        </a:rPr>
                        <a:t>Participation
Rate</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C8C8C8"/>
                    </a:solidFill>
                  </a:tcPr>
                </a:tc>
              </a:tr>
              <a:tr h="2070100">
                <a:tc>
                  <a:txBody>
                    <a:bodyPr/>
                    <a:lstStyle/>
                    <a:p>
                      <a:pPr algn="ctr">
                        <a:lnSpc>
                          <a:spcPct val="100000"/>
                        </a:lnSpc>
                        <a:defRPr sz="1800">
                          <a:solidFill>
                            <a:srgbClr val="000000"/>
                          </a:solidFill>
                        </a:defRPr>
                      </a:pPr>
                      <a:r>
                        <a:rPr sz="5200">
                          <a:latin typeface="+mj-lt"/>
                          <a:ea typeface="+mj-ea"/>
                          <a:cs typeface="+mj-cs"/>
                          <a:sym typeface="TeX Gyre Adventor"/>
                        </a:rPr>
                        <a:t>Growth
Low 25%</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C8C8C8"/>
                    </a:solidFill>
                  </a:tcPr>
                </a:tc>
                <a:tc>
                  <a:txBody>
                    <a:bodyPr/>
                    <a:lstStyle/>
                    <a:p>
                      <a:pPr algn="ctr">
                        <a:lnSpc>
                          <a:spcPct val="100000"/>
                        </a:lnSpc>
                        <a:defRPr sz="1800">
                          <a:solidFill>
                            <a:srgbClr val="000000"/>
                          </a:solidFill>
                        </a:defRPr>
                      </a:pPr>
                      <a:r>
                        <a:rPr sz="5200">
                          <a:latin typeface="+mj-lt"/>
                          <a:ea typeface="+mj-ea"/>
                          <a:cs typeface="+mj-cs"/>
                          <a:sym typeface="TeX Gyre Adventor"/>
                        </a:rPr>
                        <a:t>35.3</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EB220B"/>
                    </a:solidFill>
                  </a:tcPr>
                </a:tc>
                <a:tc>
                  <a:txBody>
                    <a:bodyPr/>
                    <a:lstStyle/>
                    <a:p>
                      <a:pPr algn="ctr">
                        <a:lnSpc>
                          <a:spcPct val="100000"/>
                        </a:lnSpc>
                        <a:defRPr sz="1800">
                          <a:solidFill>
                            <a:srgbClr val="000000"/>
                          </a:solidFill>
                        </a:defRPr>
                      </a:pPr>
                      <a:r>
                        <a:rPr sz="5200">
                          <a:latin typeface="+mj-lt"/>
                          <a:ea typeface="+mj-ea"/>
                          <a:cs typeface="+mj-cs"/>
                          <a:sym typeface="TeX Gyre Adventor"/>
                        </a:rPr>
                        <a:t>32.7</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EB220B"/>
                    </a:solidFill>
                  </a:tcPr>
                </a:tc>
                <a:tc>
                  <a:txBody>
                    <a:bodyPr/>
                    <a:lstStyle/>
                    <a:p>
                      <a:pPr algn="ctr">
                        <a:lnSpc>
                          <a:spcPct val="100000"/>
                        </a:lnSpc>
                        <a:defRPr sz="1800">
                          <a:solidFill>
                            <a:srgbClr val="000000"/>
                          </a:solidFill>
                        </a:defRPr>
                      </a:pPr>
                      <a:r>
                        <a:rPr sz="5200">
                          <a:latin typeface="+mj-lt"/>
                          <a:ea typeface="+mj-ea"/>
                          <a:cs typeface="+mj-cs"/>
                          <a:sym typeface="TeX Gyre Adventor"/>
                        </a:rPr>
                        <a:t>99.8</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r>
              <a:tr h="2070100">
                <a:tc gridSpan="4">
                  <a:txBody>
                    <a:bodyPr/>
                    <a:lstStyle/>
                    <a:p>
                      <a:pPr algn="ctr">
                        <a:lnSpc>
                          <a:spcPct val="100000"/>
                        </a:lnSpc>
                        <a:defRPr sz="2600">
                          <a:solidFill>
                            <a:srgbClr val="000000"/>
                          </a:solidFill>
                          <a:latin typeface="+mj-lt"/>
                          <a:ea typeface="+mj-ea"/>
                          <a:cs typeface="+mj-cs"/>
                          <a:sym typeface="TeX Gyre Adventor"/>
                        </a:defRPr>
                      </a:pPr>
                      <a:endParaRPr/>
                    </a:p>
                    <a:p>
                      <a:pPr algn="ctr">
                        <a:lnSpc>
                          <a:spcPct val="100000"/>
                        </a:lnSpc>
                        <a:defRPr sz="2600">
                          <a:solidFill>
                            <a:srgbClr val="000000"/>
                          </a:solidFill>
                          <a:latin typeface="+mj-lt"/>
                          <a:ea typeface="+mj-ea"/>
                          <a:cs typeface="+mj-cs"/>
                          <a:sym typeface="TeX Gyre Adventor"/>
                        </a:defRPr>
                      </a:pPr>
                      <a:endParaRPr/>
                    </a:p>
                    <a:p>
                      <a:pPr algn="ctr">
                        <a:lnSpc>
                          <a:spcPct val="100000"/>
                        </a:lnSpc>
                        <a:defRPr sz="2000" i="1">
                          <a:solidFill>
                            <a:srgbClr val="000000"/>
                          </a:solidFill>
                          <a:latin typeface="+mj-lt"/>
                          <a:ea typeface="+mj-ea"/>
                          <a:cs typeface="+mj-cs"/>
                          <a:sym typeface="TeX Gyre Adventor"/>
                        </a:defRPr>
                      </a:pPr>
                      <a:r>
                        <a:t>The colors above indicate in which quintile the individual component is in compared to other schools in the MS Statewide Accountability System.</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pSp>
        <p:nvGrpSpPr>
          <p:cNvPr id="446" name="Group 446"/>
          <p:cNvGrpSpPr/>
          <p:nvPr/>
        </p:nvGrpSpPr>
        <p:grpSpPr>
          <a:xfrm>
            <a:off x="1320800" y="11328400"/>
            <a:ext cx="22213392" cy="931466"/>
            <a:chOff x="0" y="0"/>
            <a:chExt cx="22213391" cy="931465"/>
          </a:xfrm>
        </p:grpSpPr>
        <p:sp>
          <p:nvSpPr>
            <p:cNvPr id="441" name="Shape 441"/>
            <p:cNvSpPr/>
            <p:nvPr/>
          </p:nvSpPr>
          <p:spPr>
            <a:xfrm>
              <a:off x="0" y="0"/>
              <a:ext cx="4536877" cy="931466"/>
            </a:xfrm>
            <a:prstGeom prst="rect">
              <a:avLst/>
            </a:prstGeom>
            <a:solidFill>
              <a:srgbClr val="EB220B"/>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spcBef>
                  <a:spcPts val="0"/>
                </a:spcBef>
                <a:defRPr sz="3600" b="1">
                  <a:latin typeface="+mj-lt"/>
                  <a:ea typeface="+mj-ea"/>
                  <a:cs typeface="+mj-cs"/>
                  <a:sym typeface="TeX Gyre Adventor"/>
                </a:defRPr>
              </a:lvl1pPr>
            </a:lstStyle>
            <a:p>
              <a:r>
                <a:t>0-20%ile</a:t>
              </a:r>
            </a:p>
          </p:txBody>
        </p:sp>
        <p:sp>
          <p:nvSpPr>
            <p:cNvPr id="442" name="Shape 442"/>
            <p:cNvSpPr/>
            <p:nvPr/>
          </p:nvSpPr>
          <p:spPr>
            <a:xfrm>
              <a:off x="4536876" y="0"/>
              <a:ext cx="4536878" cy="931466"/>
            </a:xfrm>
            <a:prstGeom prst="rect">
              <a:avLst/>
            </a:prstGeom>
            <a:solidFill>
              <a:srgbClr val="FF7C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spcBef>
                  <a:spcPts val="0"/>
                </a:spcBef>
                <a:defRPr sz="3600" b="1">
                  <a:latin typeface="+mj-lt"/>
                  <a:ea typeface="+mj-ea"/>
                  <a:cs typeface="+mj-cs"/>
                  <a:sym typeface="TeX Gyre Adventor"/>
                </a:defRPr>
              </a:lvl1pPr>
            </a:lstStyle>
            <a:p>
              <a:r>
                <a:t>21-40%ile</a:t>
              </a:r>
            </a:p>
          </p:txBody>
        </p:sp>
        <p:sp>
          <p:nvSpPr>
            <p:cNvPr id="443" name="Shape 443"/>
            <p:cNvSpPr/>
            <p:nvPr/>
          </p:nvSpPr>
          <p:spPr>
            <a:xfrm>
              <a:off x="8602761" y="0"/>
              <a:ext cx="4536878" cy="931466"/>
            </a:xfrm>
            <a:prstGeom prst="rect">
              <a:avLst/>
            </a:prstGeom>
            <a:solidFill>
              <a:srgbClr val="FFF20A"/>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spcBef>
                  <a:spcPts val="0"/>
                </a:spcBef>
                <a:defRPr sz="3600" b="1">
                  <a:latin typeface="+mj-lt"/>
                  <a:ea typeface="+mj-ea"/>
                  <a:cs typeface="+mj-cs"/>
                  <a:sym typeface="TeX Gyre Adventor"/>
                </a:defRPr>
              </a:lvl1pPr>
            </a:lstStyle>
            <a:p>
              <a:r>
                <a:t>41-60%ile</a:t>
              </a:r>
            </a:p>
          </p:txBody>
        </p:sp>
        <p:sp>
          <p:nvSpPr>
            <p:cNvPr id="444" name="Shape 444"/>
            <p:cNvSpPr/>
            <p:nvPr/>
          </p:nvSpPr>
          <p:spPr>
            <a:xfrm>
              <a:off x="13139638" y="0"/>
              <a:ext cx="4536877" cy="931466"/>
            </a:xfrm>
            <a:prstGeom prst="rect">
              <a:avLst/>
            </a:prstGeom>
            <a:solidFill>
              <a:srgbClr val="44FF1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spcBef>
                  <a:spcPts val="0"/>
                </a:spcBef>
                <a:defRPr sz="3600" b="1">
                  <a:latin typeface="+mj-lt"/>
                  <a:ea typeface="+mj-ea"/>
                  <a:cs typeface="+mj-cs"/>
                  <a:sym typeface="TeX Gyre Adventor"/>
                </a:defRPr>
              </a:lvl1pPr>
            </a:lstStyle>
            <a:p>
              <a:r>
                <a:t>61-80%ile</a:t>
              </a:r>
            </a:p>
          </p:txBody>
        </p:sp>
        <p:sp>
          <p:nvSpPr>
            <p:cNvPr id="445" name="Shape 445"/>
            <p:cNvSpPr/>
            <p:nvPr/>
          </p:nvSpPr>
          <p:spPr>
            <a:xfrm>
              <a:off x="17676514" y="0"/>
              <a:ext cx="4536878" cy="931466"/>
            </a:xfrm>
            <a:prstGeom prst="rect">
              <a:avLst/>
            </a:prstGeom>
            <a:solidFill>
              <a:srgbClr val="34A5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spcBef>
                  <a:spcPts val="0"/>
                </a:spcBef>
                <a:defRPr sz="3600" b="1">
                  <a:latin typeface="+mj-lt"/>
                  <a:ea typeface="+mj-ea"/>
                  <a:cs typeface="+mj-cs"/>
                  <a:sym typeface="TeX Gyre Adventor"/>
                </a:defRPr>
              </a:lvl1pPr>
            </a:lstStyle>
            <a:p>
              <a:r>
                <a:t>81-100%ile</a:t>
              </a:r>
            </a:p>
          </p:txBody>
        </p:sp>
      </p:grpSp>
    </p:spTree>
  </p:cSld>
  <p:clrMapOvr>
    <a:masterClrMapping/>
  </p:clrMapOvr>
  <mc:AlternateContent xmlns:mc="http://schemas.openxmlformats.org/markup-compatibility/2006" xmlns:p14="http://schemas.microsoft.com/office/powerpoint/2010/main">
    <mc:Choice Requires="p14">
      <p:transition spd="slow" p14:dur="20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lt">
                                    <p:tmAbs val="100"/>
                                  </p:iterate>
                                  <p:childTnLst>
                                    <p:set>
                                      <p:cBhvr>
                                        <p:cTn id="6" fill="hold"/>
                                        <p:tgtEl>
                                          <p:spTgt spid="4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lt">
                                    <p:tmAbs val="100"/>
                                  </p:iterate>
                                  <p:childTnLst>
                                    <p:set>
                                      <p:cBhvr>
                                        <p:cTn id="9" fill="hold"/>
                                        <p:tgtEl>
                                          <p:spTgt spid="43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3" nodeType="clickEffect">
                                  <p:stCondLst>
                                    <p:cond delay="0"/>
                                  </p:stCondLst>
                                  <p:iterate>
                                    <p:tmAbs val="0"/>
                                  </p:iterate>
                                  <p:childTnLst>
                                    <p:set>
                                      <p:cBhvr>
                                        <p:cTn id="13" fill="hold"/>
                                        <p:tgtEl>
                                          <p:spTgt spid="434"/>
                                        </p:tgtEl>
                                        <p:attrNameLst>
                                          <p:attrName>style.visibility</p:attrName>
                                        </p:attrNameLst>
                                      </p:cBhvr>
                                      <p:to>
                                        <p:strVal val="visible"/>
                                      </p:to>
                                    </p:set>
                                    <p:anim calcmode="lin" valueType="num">
                                      <p:cBhvr>
                                        <p:cTn id="14" dur="700" fill="hold"/>
                                        <p:tgtEl>
                                          <p:spTgt spid="434"/>
                                        </p:tgtEl>
                                        <p:attrNameLst>
                                          <p:attrName>ppt_x</p:attrName>
                                        </p:attrNameLst>
                                      </p:cBhvr>
                                      <p:tavLst>
                                        <p:tav tm="0">
                                          <p:val>
                                            <p:strVal val="0-#ppt_w/2"/>
                                          </p:val>
                                        </p:tav>
                                        <p:tav tm="100000">
                                          <p:val>
                                            <p:strVal val="#ppt_x"/>
                                          </p:val>
                                        </p:tav>
                                      </p:tavLst>
                                    </p:anim>
                                    <p:anim calcmode="lin" valueType="num">
                                      <p:cBhvr>
                                        <p:cTn id="15" dur="700" fill="hold"/>
                                        <p:tgtEl>
                                          <p:spTgt spid="43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xit" presetSubtype="2" fill="hold" grpId="4" nodeType="clickEffect">
                                  <p:stCondLst>
                                    <p:cond delay="0"/>
                                  </p:stCondLst>
                                  <p:iterate>
                                    <p:tmAbs val="0"/>
                                  </p:iterate>
                                  <p:childTnLst>
                                    <p:anim calcmode="lin" valueType="num">
                                      <p:cBhvr>
                                        <p:cTn id="19" dur="1750" fill="hold"/>
                                        <p:tgtEl>
                                          <p:spTgt spid="434"/>
                                        </p:tgtEl>
                                        <p:attrNameLst>
                                          <p:attrName>ppt_x</p:attrName>
                                        </p:attrNameLst>
                                      </p:cBhvr>
                                      <p:tavLst>
                                        <p:tav tm="0">
                                          <p:val>
                                            <p:strVal val="ppt_x"/>
                                          </p:val>
                                        </p:tav>
                                        <p:tav tm="100000">
                                          <p:val>
                                            <p:strVal val="1+ppt_w/2"/>
                                          </p:val>
                                        </p:tav>
                                      </p:tavLst>
                                    </p:anim>
                                    <p:anim calcmode="lin" valueType="num">
                                      <p:cBhvr>
                                        <p:cTn id="20" dur="1750" fill="hold"/>
                                        <p:tgtEl>
                                          <p:spTgt spid="434"/>
                                        </p:tgtEl>
                                        <p:attrNameLst>
                                          <p:attrName>ppt_y</p:attrName>
                                        </p:attrNameLst>
                                      </p:cBhvr>
                                      <p:tavLst>
                                        <p:tav tm="0">
                                          <p:val>
                                            <p:strVal val="ppt_y"/>
                                          </p:val>
                                        </p:tav>
                                        <p:tav tm="100000">
                                          <p:val>
                                            <p:strVal val="ppt_y"/>
                                          </p:val>
                                        </p:tav>
                                      </p:tavLst>
                                    </p:anim>
                                    <p:set>
                                      <p:cBhvr>
                                        <p:cTn id="21" fill="hold">
                                          <p:stCondLst>
                                            <p:cond delay="1749"/>
                                          </p:stCondLst>
                                        </p:cTn>
                                        <p:tgtEl>
                                          <p:spTgt spid="434"/>
                                        </p:tgtEl>
                                        <p:attrNameLst>
                                          <p:attrName>style.visibility</p:attrName>
                                        </p:attrNameLst>
                                      </p:cBhvr>
                                      <p:to>
                                        <p:strVal val="hidden"/>
                                      </p:to>
                                    </p:set>
                                  </p:childTnLst>
                                </p:cTn>
                              </p:par>
                            </p:childTnLst>
                          </p:cTn>
                        </p:par>
                        <p:par>
                          <p:cTn id="22" fill="hold">
                            <p:stCondLst>
                              <p:cond delay="1750"/>
                            </p:stCondLst>
                            <p:childTnLst>
                              <p:par>
                                <p:cTn id="23" presetID="2" presetClass="exit" presetSubtype="2" fill="hold" grpId="5" nodeType="afterEffect">
                                  <p:stCondLst>
                                    <p:cond delay="0"/>
                                  </p:stCondLst>
                                  <p:iterate type="lt">
                                    <p:tmAbs val="0"/>
                                  </p:iterate>
                                  <p:childTnLst>
                                    <p:anim calcmode="lin" valueType="num">
                                      <p:cBhvr>
                                        <p:cTn id="24" dur="1750" fill="hold"/>
                                        <p:tgtEl>
                                          <p:spTgt spid="431"/>
                                        </p:tgtEl>
                                        <p:attrNameLst>
                                          <p:attrName>ppt_x</p:attrName>
                                        </p:attrNameLst>
                                      </p:cBhvr>
                                      <p:tavLst>
                                        <p:tav tm="0">
                                          <p:val>
                                            <p:strVal val="ppt_x"/>
                                          </p:val>
                                        </p:tav>
                                        <p:tav tm="100000">
                                          <p:val>
                                            <p:strVal val="1+ppt_w/2"/>
                                          </p:val>
                                        </p:tav>
                                      </p:tavLst>
                                    </p:anim>
                                    <p:anim calcmode="lin" valueType="num">
                                      <p:cBhvr>
                                        <p:cTn id="25" dur="1750" fill="hold"/>
                                        <p:tgtEl>
                                          <p:spTgt spid="431"/>
                                        </p:tgtEl>
                                        <p:attrNameLst>
                                          <p:attrName>ppt_y</p:attrName>
                                        </p:attrNameLst>
                                      </p:cBhvr>
                                      <p:tavLst>
                                        <p:tav tm="0">
                                          <p:val>
                                            <p:strVal val="ppt_y"/>
                                          </p:val>
                                        </p:tav>
                                        <p:tav tm="100000">
                                          <p:val>
                                            <p:strVal val="ppt_y"/>
                                          </p:val>
                                        </p:tav>
                                      </p:tavLst>
                                    </p:anim>
                                    <p:set>
                                      <p:cBhvr>
                                        <p:cTn id="26" fill="hold">
                                          <p:stCondLst>
                                            <p:cond delay="1749"/>
                                          </p:stCondLst>
                                        </p:cTn>
                                        <p:tgtEl>
                                          <p:spTgt spid="431"/>
                                        </p:tgtEl>
                                        <p:attrNameLst>
                                          <p:attrName>style.visibility</p:attrName>
                                        </p:attrNameLst>
                                      </p:cBhvr>
                                      <p:to>
                                        <p:strVal val="hidden"/>
                                      </p:to>
                                    </p:set>
                                  </p:childTnLst>
                                </p:cTn>
                              </p:par>
                            </p:childTnLst>
                          </p:cTn>
                        </p:par>
                        <p:par>
                          <p:cTn id="27" fill="hold">
                            <p:stCondLst>
                              <p:cond delay="3500"/>
                            </p:stCondLst>
                            <p:childTnLst>
                              <p:par>
                                <p:cTn id="28" presetID="2" presetClass="exit" presetSubtype="2" fill="hold" grpId="6" nodeType="afterEffect">
                                  <p:stCondLst>
                                    <p:cond delay="0"/>
                                  </p:stCondLst>
                                  <p:iterate type="lt">
                                    <p:tmAbs val="0"/>
                                  </p:iterate>
                                  <p:childTnLst>
                                    <p:anim calcmode="lin" valueType="num">
                                      <p:cBhvr>
                                        <p:cTn id="29" dur="1750" fill="hold"/>
                                        <p:tgtEl>
                                          <p:spTgt spid="432"/>
                                        </p:tgtEl>
                                        <p:attrNameLst>
                                          <p:attrName>ppt_x</p:attrName>
                                        </p:attrNameLst>
                                      </p:cBhvr>
                                      <p:tavLst>
                                        <p:tav tm="0">
                                          <p:val>
                                            <p:strVal val="ppt_x"/>
                                          </p:val>
                                        </p:tav>
                                        <p:tav tm="100000">
                                          <p:val>
                                            <p:strVal val="1+ppt_w/2"/>
                                          </p:val>
                                        </p:tav>
                                      </p:tavLst>
                                    </p:anim>
                                    <p:anim calcmode="lin" valueType="num">
                                      <p:cBhvr>
                                        <p:cTn id="30" dur="1750" fill="hold"/>
                                        <p:tgtEl>
                                          <p:spTgt spid="432"/>
                                        </p:tgtEl>
                                        <p:attrNameLst>
                                          <p:attrName>ppt_y</p:attrName>
                                        </p:attrNameLst>
                                      </p:cBhvr>
                                      <p:tavLst>
                                        <p:tav tm="0">
                                          <p:val>
                                            <p:strVal val="ppt_y"/>
                                          </p:val>
                                        </p:tav>
                                        <p:tav tm="100000">
                                          <p:val>
                                            <p:strVal val="ppt_y"/>
                                          </p:val>
                                        </p:tav>
                                      </p:tavLst>
                                    </p:anim>
                                    <p:set>
                                      <p:cBhvr>
                                        <p:cTn id="31" fill="hold">
                                          <p:stCondLst>
                                            <p:cond delay="1749"/>
                                          </p:stCondLst>
                                        </p:cTn>
                                        <p:tgtEl>
                                          <p:spTgt spid="432"/>
                                        </p:tgtEl>
                                        <p:attrNameLst>
                                          <p:attrName>style.visibility</p:attrName>
                                        </p:attrNameLst>
                                      </p:cBhvr>
                                      <p:to>
                                        <p:strVal val="hidden"/>
                                      </p:to>
                                    </p:set>
                                  </p:childTnLst>
                                </p:cTn>
                              </p:par>
                            </p:childTnLst>
                          </p:cTn>
                        </p:par>
                        <p:par>
                          <p:cTn id="32" fill="hold">
                            <p:stCondLst>
                              <p:cond delay="5250"/>
                            </p:stCondLst>
                            <p:childTnLst>
                              <p:par>
                                <p:cTn id="33" presetID="1" presetClass="entr" presetSubtype="0" fill="hold" grpId="7" nodeType="afterEffect">
                                  <p:stCondLst>
                                    <p:cond delay="0"/>
                                  </p:stCondLst>
                                  <p:iterate type="lt">
                                    <p:tmAbs val="100"/>
                                  </p:iterate>
                                  <p:childTnLst>
                                    <p:set>
                                      <p:cBhvr>
                                        <p:cTn id="34" fill="hold"/>
                                        <p:tgtEl>
                                          <p:spTgt spid="4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8" nodeType="clickEffect">
                                  <p:stCondLst>
                                    <p:cond delay="0"/>
                                  </p:stCondLst>
                                  <p:iterate>
                                    <p:tmAbs val="0"/>
                                  </p:iterate>
                                  <p:childTnLst>
                                    <p:set>
                                      <p:cBhvr>
                                        <p:cTn id="38" fill="hold"/>
                                        <p:tgtEl>
                                          <p:spTgt spid="435"/>
                                        </p:tgtEl>
                                        <p:attrNameLst>
                                          <p:attrName>style.visibility</p:attrName>
                                        </p:attrNameLst>
                                      </p:cBhvr>
                                      <p:to>
                                        <p:strVal val="visible"/>
                                      </p:to>
                                    </p:set>
                                    <p:anim calcmode="lin" valueType="num">
                                      <p:cBhvr>
                                        <p:cTn id="39" dur="1500" fill="hold"/>
                                        <p:tgtEl>
                                          <p:spTgt spid="435"/>
                                        </p:tgtEl>
                                        <p:attrNameLst>
                                          <p:attrName>ppt_x</p:attrName>
                                        </p:attrNameLst>
                                      </p:cBhvr>
                                      <p:tavLst>
                                        <p:tav tm="0">
                                          <p:val>
                                            <p:strVal val="#ppt_x"/>
                                          </p:val>
                                        </p:tav>
                                        <p:tav tm="100000">
                                          <p:val>
                                            <p:strVal val="#ppt_x"/>
                                          </p:val>
                                        </p:tav>
                                      </p:tavLst>
                                    </p:anim>
                                    <p:anim calcmode="lin" valueType="num">
                                      <p:cBhvr>
                                        <p:cTn id="40" dur="1500" fill="hold"/>
                                        <p:tgtEl>
                                          <p:spTgt spid="435"/>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9" nodeType="clickEffect">
                                  <p:stCondLst>
                                    <p:cond delay="0"/>
                                  </p:stCondLst>
                                  <p:iterate>
                                    <p:tmAbs val="0"/>
                                  </p:iterate>
                                  <p:childTnLst>
                                    <p:animEffect transition="out" filter="wipe(left)">
                                      <p:cBhvr>
                                        <p:cTn id="44" dur="1000" fill="hold"/>
                                        <p:tgtEl>
                                          <p:spTgt spid="433"/>
                                        </p:tgtEl>
                                      </p:cBhvr>
                                    </p:animEffect>
                                    <p:set>
                                      <p:cBhvr>
                                        <p:cTn id="45" fill="hold">
                                          <p:stCondLst>
                                            <p:cond delay="999"/>
                                          </p:stCondLst>
                                        </p:cTn>
                                        <p:tgtEl>
                                          <p:spTgt spid="433"/>
                                        </p:tgtEl>
                                        <p:attrNameLst>
                                          <p:attrName>style.visibility</p:attrName>
                                        </p:attrNameLst>
                                      </p:cBhvr>
                                      <p:to>
                                        <p:strVal val="hidden"/>
                                      </p:to>
                                    </p:set>
                                  </p:childTnLst>
                                </p:cTn>
                              </p:par>
                            </p:childTnLst>
                          </p:cTn>
                        </p:par>
                        <p:par>
                          <p:cTn id="46" fill="hold">
                            <p:stCondLst>
                              <p:cond delay="1000"/>
                            </p:stCondLst>
                            <p:childTnLst>
                              <p:par>
                                <p:cTn id="47" presetID="9" presetClass="exit" fill="hold" grpId="10" nodeType="afterEffect">
                                  <p:stCondLst>
                                    <p:cond delay="0"/>
                                  </p:stCondLst>
                                  <p:iterate>
                                    <p:tmAbs val="0"/>
                                  </p:iterate>
                                  <p:childTnLst>
                                    <p:animEffect transition="out" filter="dissolve">
                                      <p:cBhvr>
                                        <p:cTn id="48" dur="1250" fill="hold"/>
                                        <p:tgtEl>
                                          <p:spTgt spid="435"/>
                                        </p:tgtEl>
                                      </p:cBhvr>
                                    </p:animEffect>
                                    <p:set>
                                      <p:cBhvr>
                                        <p:cTn id="49" fill="hold">
                                          <p:stCondLst>
                                            <p:cond delay="1249"/>
                                          </p:stCondLst>
                                        </p:cTn>
                                        <p:tgtEl>
                                          <p:spTgt spid="435"/>
                                        </p:tgtEl>
                                        <p:attrNameLst>
                                          <p:attrName>style.visibility</p:attrName>
                                        </p:attrNameLst>
                                      </p:cBhvr>
                                      <p:to>
                                        <p:strVal val="hidden"/>
                                      </p:to>
                                    </p:set>
                                  </p:childTnLst>
                                </p:cTn>
                              </p:par>
                            </p:childTnLst>
                          </p:cTn>
                        </p:par>
                        <p:par>
                          <p:cTn id="50" fill="hold">
                            <p:stCondLst>
                              <p:cond delay="2250"/>
                            </p:stCondLst>
                            <p:childTnLst>
                              <p:par>
                                <p:cTn id="51" presetID="1" presetClass="entr" presetSubtype="0" fill="hold" grpId="11" nodeType="afterEffect">
                                  <p:stCondLst>
                                    <p:cond delay="0"/>
                                  </p:stCondLst>
                                  <p:iterate type="lt">
                                    <p:tmAbs val="100"/>
                                  </p:iterate>
                                  <p:childTnLst>
                                    <p:set>
                                      <p:cBhvr>
                                        <p:cTn id="52" fill="hold"/>
                                        <p:tgtEl>
                                          <p:spTgt spid="437"/>
                                        </p:tgtEl>
                                        <p:attrNameLst>
                                          <p:attrName>style.visibility</p:attrName>
                                        </p:attrNameLst>
                                      </p:cBhvr>
                                      <p:to>
                                        <p:strVal val="visible"/>
                                      </p:to>
                                    </p:set>
                                  </p:childTnLst>
                                </p:cTn>
                              </p:par>
                            </p:childTnLst>
                          </p:cTn>
                        </p:par>
                        <p:par>
                          <p:cTn id="53" fill="hold">
                            <p:stCondLst>
                              <p:cond delay="2250"/>
                            </p:stCondLst>
                            <p:childTnLst>
                              <p:par>
                                <p:cTn id="54" presetID="1" presetClass="entr" presetSubtype="0" fill="hold" grpId="12" nodeType="afterEffect">
                                  <p:stCondLst>
                                    <p:cond delay="0"/>
                                  </p:stCondLst>
                                  <p:iterate type="lt">
                                    <p:tmAbs val="100"/>
                                  </p:iterate>
                                  <p:childTnLst>
                                    <p:set>
                                      <p:cBhvr>
                                        <p:cTn id="55" fill="hold"/>
                                        <p:tgtEl>
                                          <p:spTgt spid="43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ntr" fill="hold" grpId="13" nodeType="clickEffect">
                                  <p:stCondLst>
                                    <p:cond delay="0"/>
                                  </p:stCondLst>
                                  <p:iterate>
                                    <p:tmAbs val="0"/>
                                  </p:iterate>
                                  <p:childTnLst>
                                    <p:set>
                                      <p:cBhvr>
                                        <p:cTn id="59" fill="hold"/>
                                        <p:tgtEl>
                                          <p:spTgt spid="438"/>
                                        </p:tgtEl>
                                        <p:attrNameLst>
                                          <p:attrName>style.visibility</p:attrName>
                                        </p:attrNameLst>
                                      </p:cBhvr>
                                      <p:to>
                                        <p:strVal val="visible"/>
                                      </p:to>
                                    </p:set>
                                    <p:animEffect transition="in" filter="dissolve">
                                      <p:cBhvr>
                                        <p:cTn id="60" dur="1500"/>
                                        <p:tgtEl>
                                          <p:spTgt spid="438"/>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xit" fill="hold" grpId="14" nodeType="clickEffect">
                                  <p:stCondLst>
                                    <p:cond delay="0"/>
                                  </p:stCondLst>
                                  <p:iterate>
                                    <p:tmAbs val="0"/>
                                  </p:iterate>
                                  <p:childTnLst>
                                    <p:animEffect transition="out" filter="dissolve">
                                      <p:cBhvr>
                                        <p:cTn id="64" dur="1500" fill="hold"/>
                                        <p:tgtEl>
                                          <p:spTgt spid="438"/>
                                        </p:tgtEl>
                                      </p:cBhvr>
                                    </p:animEffect>
                                    <p:set>
                                      <p:cBhvr>
                                        <p:cTn id="65" fill="hold">
                                          <p:stCondLst>
                                            <p:cond delay="1499"/>
                                          </p:stCondLst>
                                        </p:cTn>
                                        <p:tgtEl>
                                          <p:spTgt spid="438"/>
                                        </p:tgtEl>
                                        <p:attrNameLst>
                                          <p:attrName>style.visibility</p:attrName>
                                        </p:attrNameLst>
                                      </p:cBhvr>
                                      <p:to>
                                        <p:strVal val="hidden"/>
                                      </p:to>
                                    </p:set>
                                  </p:childTnLst>
                                </p:cTn>
                              </p:par>
                            </p:childTnLst>
                          </p:cTn>
                        </p:par>
                        <p:par>
                          <p:cTn id="66" fill="hold">
                            <p:stCondLst>
                              <p:cond delay="1500"/>
                            </p:stCondLst>
                            <p:childTnLst>
                              <p:par>
                                <p:cTn id="67" presetID="22" presetClass="exit" presetSubtype="8" fill="hold" grpId="15" nodeType="afterEffect">
                                  <p:stCondLst>
                                    <p:cond delay="0"/>
                                  </p:stCondLst>
                                  <p:iterate>
                                    <p:tmAbs val="0"/>
                                  </p:iterate>
                                  <p:childTnLst>
                                    <p:animEffect transition="out" filter="wipe(left)">
                                      <p:cBhvr>
                                        <p:cTn id="68" dur="1000" fill="hold"/>
                                        <p:tgtEl>
                                          <p:spTgt spid="437"/>
                                        </p:tgtEl>
                                      </p:cBhvr>
                                    </p:animEffect>
                                    <p:set>
                                      <p:cBhvr>
                                        <p:cTn id="69" fill="hold">
                                          <p:stCondLst>
                                            <p:cond delay="999"/>
                                          </p:stCondLst>
                                        </p:cTn>
                                        <p:tgtEl>
                                          <p:spTgt spid="437"/>
                                        </p:tgtEl>
                                        <p:attrNameLst>
                                          <p:attrName>style.visibility</p:attrName>
                                        </p:attrNameLst>
                                      </p:cBhvr>
                                      <p:to>
                                        <p:strVal val="hidden"/>
                                      </p:to>
                                    </p:set>
                                  </p:childTnLst>
                                </p:cTn>
                              </p:par>
                            </p:childTnLst>
                          </p:cTn>
                        </p:par>
                        <p:par>
                          <p:cTn id="70" fill="hold">
                            <p:stCondLst>
                              <p:cond delay="2500"/>
                            </p:stCondLst>
                            <p:childTnLst>
                              <p:par>
                                <p:cTn id="71" presetID="22" presetClass="exit" presetSubtype="8" fill="hold" grpId="16" nodeType="afterEffect">
                                  <p:stCondLst>
                                    <p:cond delay="0"/>
                                  </p:stCondLst>
                                  <p:iterate>
                                    <p:tmAbs val="0"/>
                                  </p:iterate>
                                  <p:childTnLst>
                                    <p:animEffect transition="out" filter="wipe(left)">
                                      <p:cBhvr>
                                        <p:cTn id="72" dur="1000" fill="hold"/>
                                        <p:tgtEl>
                                          <p:spTgt spid="436"/>
                                        </p:tgtEl>
                                      </p:cBhvr>
                                    </p:animEffect>
                                    <p:set>
                                      <p:cBhvr>
                                        <p:cTn id="73" fill="hold">
                                          <p:stCondLst>
                                            <p:cond delay="999"/>
                                          </p:stCondLst>
                                        </p:cTn>
                                        <p:tgtEl>
                                          <p:spTgt spid="436"/>
                                        </p:tgtEl>
                                        <p:attrNameLst>
                                          <p:attrName>style.visibility</p:attrName>
                                        </p:attrNameLst>
                                      </p:cBhvr>
                                      <p:to>
                                        <p:strVal val="hidden"/>
                                      </p:to>
                                    </p:set>
                                  </p:childTnLst>
                                </p:cTn>
                              </p:par>
                            </p:childTnLst>
                          </p:cTn>
                        </p:par>
                        <p:par>
                          <p:cTn id="74" fill="hold">
                            <p:stCondLst>
                              <p:cond delay="3500"/>
                            </p:stCondLst>
                            <p:childTnLst>
                              <p:par>
                                <p:cTn id="75" presetID="1" presetClass="entr" presetSubtype="0" fill="hold" grpId="17" nodeType="afterEffect">
                                  <p:stCondLst>
                                    <p:cond delay="0"/>
                                  </p:stCondLst>
                                  <p:iterate type="lt">
                                    <p:tmAbs val="100"/>
                                  </p:iterate>
                                  <p:childTnLst>
                                    <p:set>
                                      <p:cBhvr>
                                        <p:cTn id="76" fill="hold"/>
                                        <p:tgtEl>
                                          <p:spTgt spid="42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9" presetClass="entr" fill="hold" grpId="18" nodeType="clickEffect">
                                  <p:stCondLst>
                                    <p:cond delay="0"/>
                                  </p:stCondLst>
                                  <p:iterate>
                                    <p:tmAbs val="0"/>
                                  </p:iterate>
                                  <p:childTnLst>
                                    <p:set>
                                      <p:cBhvr>
                                        <p:cTn id="80" fill="hold"/>
                                        <p:tgtEl>
                                          <p:spTgt spid="430"/>
                                        </p:tgtEl>
                                        <p:attrNameLst>
                                          <p:attrName>style.visibility</p:attrName>
                                        </p:attrNameLst>
                                      </p:cBhvr>
                                      <p:to>
                                        <p:strVal val="visible"/>
                                      </p:to>
                                    </p:set>
                                    <p:animEffect transition="in" filter="dissolve">
                                      <p:cBhvr>
                                        <p:cTn id="81" dur="1500"/>
                                        <p:tgtEl>
                                          <p:spTgt spid="430"/>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xit" fill="hold" grpId="19" nodeType="clickEffect">
                                  <p:stCondLst>
                                    <p:cond delay="0"/>
                                  </p:stCondLst>
                                  <p:iterate>
                                    <p:tmAbs val="0"/>
                                  </p:iterate>
                                  <p:childTnLst>
                                    <p:animEffect transition="out" filter="dissolve">
                                      <p:cBhvr>
                                        <p:cTn id="85" dur="1000" fill="hold"/>
                                        <p:tgtEl>
                                          <p:spTgt spid="430"/>
                                        </p:tgtEl>
                                      </p:cBhvr>
                                    </p:animEffect>
                                    <p:set>
                                      <p:cBhvr>
                                        <p:cTn id="86" fill="hold">
                                          <p:stCondLst>
                                            <p:cond delay="999"/>
                                          </p:stCondLst>
                                        </p:cTn>
                                        <p:tgtEl>
                                          <p:spTgt spid="430"/>
                                        </p:tgtEl>
                                        <p:attrNameLst>
                                          <p:attrName>style.visibility</p:attrName>
                                        </p:attrNameLst>
                                      </p:cBhvr>
                                      <p:to>
                                        <p:strVal val="hidden"/>
                                      </p:to>
                                    </p:set>
                                  </p:childTnLst>
                                </p:cTn>
                              </p:par>
                            </p:childTnLst>
                          </p:cTn>
                        </p:par>
                        <p:par>
                          <p:cTn id="87" fill="hold">
                            <p:stCondLst>
                              <p:cond delay="1000"/>
                            </p:stCondLst>
                            <p:childTnLst>
                              <p:par>
                                <p:cTn id="88" presetID="22" presetClass="exit" presetSubtype="8" fill="hold" grpId="20" nodeType="afterEffect">
                                  <p:stCondLst>
                                    <p:cond delay="0"/>
                                  </p:stCondLst>
                                  <p:iterate>
                                    <p:tmAbs val="0"/>
                                  </p:iterate>
                                  <p:childTnLst>
                                    <p:animEffect transition="out" filter="wipe(left)">
                                      <p:cBhvr>
                                        <p:cTn id="89" dur="1000" fill="hold"/>
                                        <p:tgtEl>
                                          <p:spTgt spid="429"/>
                                        </p:tgtEl>
                                      </p:cBhvr>
                                    </p:animEffect>
                                    <p:set>
                                      <p:cBhvr>
                                        <p:cTn id="90" fill="hold">
                                          <p:stCondLst>
                                            <p:cond delay="999"/>
                                          </p:stCondLst>
                                        </p:cTn>
                                        <p:tgtEl>
                                          <p:spTgt spid="429"/>
                                        </p:tgtEl>
                                        <p:attrNameLst>
                                          <p:attrName>style.visibility</p:attrName>
                                        </p:attrNameLst>
                                      </p:cBhvr>
                                      <p:to>
                                        <p:strVal val="hidden"/>
                                      </p:to>
                                    </p:set>
                                  </p:childTnLst>
                                </p:cTn>
                              </p:par>
                            </p:childTnLst>
                          </p:cTn>
                        </p:par>
                        <p:par>
                          <p:cTn id="91" fill="hold">
                            <p:stCondLst>
                              <p:cond delay="2000"/>
                            </p:stCondLst>
                            <p:childTnLst>
                              <p:par>
                                <p:cTn id="92" presetID="9" presetClass="entr" fill="hold" grpId="21" nodeType="afterEffect">
                                  <p:stCondLst>
                                    <p:cond delay="0"/>
                                  </p:stCondLst>
                                  <p:iterate>
                                    <p:tmAbs val="0"/>
                                  </p:iterate>
                                  <p:childTnLst>
                                    <p:set>
                                      <p:cBhvr>
                                        <p:cTn id="93" fill="hold"/>
                                        <p:tgtEl>
                                          <p:spTgt spid="440"/>
                                        </p:tgtEl>
                                        <p:attrNameLst>
                                          <p:attrName>style.visibility</p:attrName>
                                        </p:attrNameLst>
                                      </p:cBhvr>
                                      <p:to>
                                        <p:strVal val="visible"/>
                                      </p:to>
                                    </p:set>
                                    <p:animEffect transition="in" filter="dissolve">
                                      <p:cBhvr>
                                        <p:cTn id="94" dur="1500"/>
                                        <p:tgtEl>
                                          <p:spTgt spid="440"/>
                                        </p:tgtEl>
                                      </p:cBhvr>
                                    </p:animEffect>
                                  </p:childTnLst>
                                </p:cTn>
                              </p:par>
                            </p:childTnLst>
                          </p:cTn>
                        </p:par>
                        <p:par>
                          <p:cTn id="95" fill="hold">
                            <p:stCondLst>
                              <p:cond delay="3500"/>
                            </p:stCondLst>
                            <p:childTnLst>
                              <p:par>
                                <p:cTn id="96" presetID="9" presetClass="entr" fill="hold" grpId="22" nodeType="afterEffect">
                                  <p:stCondLst>
                                    <p:cond delay="0"/>
                                  </p:stCondLst>
                                  <p:iterate>
                                    <p:tmAbs val="0"/>
                                  </p:iterate>
                                  <p:childTnLst>
                                    <p:set>
                                      <p:cBhvr>
                                        <p:cTn id="97" fill="hold"/>
                                        <p:tgtEl>
                                          <p:spTgt spid="446"/>
                                        </p:tgtEl>
                                        <p:attrNameLst>
                                          <p:attrName>style.visibility</p:attrName>
                                        </p:attrNameLst>
                                      </p:cBhvr>
                                      <p:to>
                                        <p:strVal val="visible"/>
                                      </p:to>
                                    </p:set>
                                    <p:animEffect transition="in" filter="dissolve">
                                      <p:cBhvr>
                                        <p:cTn id="98" dur="1500"/>
                                        <p:tgtEl>
                                          <p:spTgt spid="446"/>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xit" fill="hold" grpId="23" nodeType="clickEffect">
                                  <p:stCondLst>
                                    <p:cond delay="0"/>
                                  </p:stCondLst>
                                  <p:iterate>
                                    <p:tmAbs val="0"/>
                                  </p:iterate>
                                  <p:childTnLst>
                                    <p:animEffect transition="out" filter="dissolve">
                                      <p:cBhvr>
                                        <p:cTn id="102" dur="1500" fill="hold"/>
                                        <p:tgtEl>
                                          <p:spTgt spid="440"/>
                                        </p:tgtEl>
                                      </p:cBhvr>
                                    </p:animEffect>
                                    <p:set>
                                      <p:cBhvr>
                                        <p:cTn id="103" fill="hold">
                                          <p:stCondLst>
                                            <p:cond delay="1499"/>
                                          </p:stCondLst>
                                        </p:cTn>
                                        <p:tgtEl>
                                          <p:spTgt spid="440"/>
                                        </p:tgtEl>
                                        <p:attrNameLst>
                                          <p:attrName>style.visibility</p:attrName>
                                        </p:attrNameLst>
                                      </p:cBhvr>
                                      <p:to>
                                        <p:strVal val="hidden"/>
                                      </p:to>
                                    </p:set>
                                  </p:childTnLst>
                                </p:cTn>
                              </p:par>
                            </p:childTnLst>
                          </p:cTn>
                        </p:par>
                        <p:par>
                          <p:cTn id="104" fill="hold">
                            <p:stCondLst>
                              <p:cond delay="1500"/>
                            </p:stCondLst>
                            <p:childTnLst>
                              <p:par>
                                <p:cTn id="105" presetID="9" presetClass="exit" fill="hold" grpId="24" nodeType="afterEffect">
                                  <p:stCondLst>
                                    <p:cond delay="0"/>
                                  </p:stCondLst>
                                  <p:iterate>
                                    <p:tmAbs val="0"/>
                                  </p:iterate>
                                  <p:childTnLst>
                                    <p:animEffect transition="out" filter="dissolve">
                                      <p:cBhvr>
                                        <p:cTn id="106" dur="1500" fill="hold"/>
                                        <p:tgtEl>
                                          <p:spTgt spid="446"/>
                                        </p:tgtEl>
                                      </p:cBhvr>
                                    </p:animEffect>
                                    <p:set>
                                      <p:cBhvr>
                                        <p:cTn id="107" fill="hold">
                                          <p:stCondLst>
                                            <p:cond delay="1499"/>
                                          </p:stCondLst>
                                        </p:cTn>
                                        <p:tgtEl>
                                          <p:spTgt spid="446"/>
                                        </p:tgtEl>
                                        <p:attrNameLst>
                                          <p:attrName>style.visibility</p:attrName>
                                        </p:attrNameLst>
                                      </p:cBhvr>
                                      <p:to>
                                        <p:strVal val="hidden"/>
                                      </p:to>
                                    </p:set>
                                  </p:childTnLst>
                                </p:cTn>
                              </p:par>
                            </p:childTnLst>
                          </p:cTn>
                        </p:par>
                        <p:par>
                          <p:cTn id="108" fill="hold">
                            <p:stCondLst>
                              <p:cond delay="3000"/>
                            </p:stCondLst>
                            <p:childTnLst>
                              <p:par>
                                <p:cTn id="109" presetID="1" presetClass="entr" presetSubtype="0" fill="hold" grpId="25" nodeType="afterEffect">
                                  <p:stCondLst>
                                    <p:cond delay="0"/>
                                  </p:stCondLst>
                                  <p:iterate type="lt">
                                    <p:tmAbs val="100"/>
                                  </p:iterate>
                                  <p:childTnLst>
                                    <p:set>
                                      <p:cBhvr>
                                        <p:cTn id="110" fill="hold"/>
                                        <p:tgtEl>
                                          <p:spTgt spid="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 grpId="17" animBg="1" advAuto="0"/>
      <p:bldP spid="429" grpId="20" animBg="1" advAuto="0"/>
      <p:bldP spid="430" grpId="18" animBg="1" advAuto="0"/>
      <p:bldP spid="430" grpId="19" animBg="1" advAuto="0"/>
      <p:bldP spid="431" grpId="1" animBg="1" advAuto="0"/>
      <p:bldP spid="431" grpId="5" animBg="1" advAuto="0"/>
      <p:bldP spid="432" grpId="2" animBg="1" advAuto="0"/>
      <p:bldP spid="432" grpId="6" animBg="1" advAuto="0"/>
      <p:bldP spid="433" grpId="7" animBg="1" advAuto="0"/>
      <p:bldP spid="433" grpId="9" animBg="1" advAuto="0"/>
      <p:bldP spid="434" grpId="3" animBg="1" advAuto="0"/>
      <p:bldP spid="434" grpId="4" animBg="1" advAuto="0"/>
      <p:bldP spid="435" grpId="8" animBg="1" advAuto="0"/>
      <p:bldP spid="435" grpId="10" animBg="1" advAuto="0"/>
      <p:bldP spid="436" grpId="12" animBg="1" advAuto="0"/>
      <p:bldP spid="436" grpId="16" animBg="1" advAuto="0"/>
      <p:bldP spid="437" grpId="11" animBg="1" advAuto="0"/>
      <p:bldP spid="437" grpId="15" animBg="1" advAuto="0"/>
      <p:bldP spid="438" grpId="13" animBg="1" advAuto="0"/>
      <p:bldP spid="438" grpId="14" animBg="1" advAuto="0"/>
      <p:bldP spid="439" grpId="25" animBg="1" advAuto="0"/>
      <p:bldP spid="440" grpId="21" animBg="1" advAuto="0"/>
      <p:bldP spid="440" grpId="23" animBg="1" advAuto="0"/>
      <p:bldP spid="446" grpId="22" animBg="1" advAuto="0"/>
      <p:bldP spid="446" grpId="24"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p:nvPr/>
        </p:nvSpPr>
        <p:spPr>
          <a:xfrm>
            <a:off x="898392" y="0"/>
            <a:ext cx="22587217" cy="5382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80000"/>
              </a:lnSpc>
              <a:spcBef>
                <a:spcPts val="0"/>
              </a:spcBef>
              <a:defRPr sz="15000" b="1" cap="all">
                <a:solidFill>
                  <a:srgbClr val="FF7C00"/>
                </a:solidFill>
                <a:latin typeface="+mj-lt"/>
                <a:ea typeface="+mj-ea"/>
                <a:cs typeface="+mj-cs"/>
                <a:sym typeface="TeX Gyre Adventor"/>
              </a:defRPr>
            </a:lvl1pPr>
          </a:lstStyle>
          <a:p>
            <a:r>
              <a:t>Visualizing Inferential Results</a:t>
            </a:r>
          </a:p>
        </p:txBody>
      </p:sp>
      <p:sp>
        <p:nvSpPr>
          <p:cNvPr id="451" name="Shape 451"/>
          <p:cNvSpPr/>
          <p:nvPr/>
        </p:nvSpPr>
        <p:spPr>
          <a:xfrm>
            <a:off x="762000" y="7289799"/>
            <a:ext cx="22860000" cy="47650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Interaction effects</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Polynomial effects</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Multilevel Model (MLM) / Hierarchical Linear Model (HLM)</a:t>
            </a: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type="lt">
                                    <p:tmAbs val="0"/>
                                  </p:iterate>
                                  <p:childTnLst>
                                    <p:set>
                                      <p:cBhvr>
                                        <p:cTn id="6" fill="hold"/>
                                        <p:tgtEl>
                                          <p:spTgt spid="450"/>
                                        </p:tgtEl>
                                        <p:attrNameLst>
                                          <p:attrName>style.visibility</p:attrName>
                                        </p:attrNameLst>
                                      </p:cBhvr>
                                      <p:to>
                                        <p:strVal val="visible"/>
                                      </p:to>
                                    </p:set>
                                    <p:animEffect transition="in" filter="fade">
                                      <p:cBhvr>
                                        <p:cTn id="7" dur="2250"/>
                                        <p:tgtEl>
                                          <p:spTgt spid="4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2" nodeType="clickEffect">
                                  <p:stCondLst>
                                    <p:cond delay="0"/>
                                  </p:stCondLst>
                                  <p:iterate>
                                    <p:tmAbs val="0"/>
                                  </p:iterate>
                                  <p:childTnLst>
                                    <p:set>
                                      <p:cBhvr>
                                        <p:cTn id="11" fill="hold"/>
                                        <p:tgtEl>
                                          <p:spTgt spid="451"/>
                                        </p:tgtEl>
                                        <p:attrNameLst>
                                          <p:attrName>style.visibility</p:attrName>
                                        </p:attrNameLst>
                                      </p:cBhvr>
                                      <p:to>
                                        <p:strVal val="visible"/>
                                      </p:to>
                                    </p:set>
                                    <p:anim calcmode="lin" valueType="num">
                                      <p:cBhvr>
                                        <p:cTn id="12" dur="2000" fill="hold"/>
                                        <p:tgtEl>
                                          <p:spTgt spid="451"/>
                                        </p:tgtEl>
                                        <p:attrNameLst>
                                          <p:attrName>ppt_x</p:attrName>
                                        </p:attrNameLst>
                                      </p:cBhvr>
                                      <p:tavLst>
                                        <p:tav tm="0">
                                          <p:val>
                                            <p:strVal val="0-#ppt_w/2"/>
                                          </p:val>
                                        </p:tav>
                                        <p:tav tm="100000">
                                          <p:val>
                                            <p:strVal val="#ppt_x"/>
                                          </p:val>
                                        </p:tav>
                                      </p:tavLst>
                                    </p:anim>
                                    <p:anim calcmode="lin" valueType="num">
                                      <p:cBhvr>
                                        <p:cTn id="13" dur="2000" fill="hold"/>
                                        <p:tgtEl>
                                          <p:spTgt spid="4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1" animBg="1" advAuto="0"/>
      <p:bldP spid="451" grpId="2"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Shape 455"/>
          <p:cNvSpPr>
            <a:spLocks noGrp="1"/>
          </p:cNvSpPr>
          <p:nvPr>
            <p:ph type="title"/>
          </p:nvPr>
        </p:nvSpPr>
        <p:spPr>
          <a:xfrm>
            <a:off x="1022349" y="660400"/>
            <a:ext cx="22860001" cy="9102626"/>
          </a:xfrm>
          <a:prstGeom prst="rect">
            <a:avLst/>
          </a:prstGeom>
        </p:spPr>
        <p:txBody>
          <a:bodyPr/>
          <a:lstStyle/>
          <a:p>
            <a:pPr>
              <a:defRPr sz="5000" i="1" cap="none">
                <a:solidFill>
                  <a:srgbClr val="FFF20A"/>
                </a:solidFill>
                <a:latin typeface="TeX Gyre Cursor"/>
                <a:ea typeface="TeX Gyre Cursor"/>
                <a:cs typeface="TeX Gyre Cursor"/>
                <a:sym typeface="TeX Gyre Cursor"/>
              </a:defRPr>
            </a:pPr>
            <a:r>
              <a:t>// In some places in the Toolkit you may notice code like:</a:t>
            </a:r>
          </a:p>
          <a:p>
            <a:pPr>
              <a:defRPr sz="5000" cap="none">
                <a:solidFill>
                  <a:srgbClr val="44FF10"/>
                </a:solidFill>
                <a:latin typeface="TeX Gyre Cursor"/>
                <a:ea typeface="TeX Gyre Cursor"/>
                <a:cs typeface="TeX Gyre Cursor"/>
                <a:sym typeface="TeX Gyre Cursor"/>
              </a:defRPr>
            </a:pPr>
            <a:endParaRPr/>
          </a:p>
          <a:p>
            <a:pPr>
              <a:defRPr sz="4000" i="1" cap="none">
                <a:solidFill>
                  <a:srgbClr val="FFF20A"/>
                </a:solidFill>
                <a:latin typeface="TeX Gyre Cursor"/>
                <a:ea typeface="TeX Gyre Cursor"/>
                <a:cs typeface="TeX Gyre Cursor"/>
                <a:sym typeface="TeX Gyre Cursor"/>
              </a:defRPr>
            </a:pPr>
            <a:r>
              <a:t>// Step 5: Create dummy variables for each year of teaching experience. </a:t>
            </a:r>
          </a:p>
          <a:p>
            <a:pPr>
              <a:defRPr sz="4000" cap="none">
                <a:solidFill>
                  <a:srgbClr val="44FF10"/>
                </a:solidFill>
                <a:latin typeface="TeX Gyre Cursor"/>
                <a:ea typeface="TeX Gyre Cursor"/>
                <a:cs typeface="TeX Gyre Cursor"/>
                <a:sym typeface="TeX Gyre Cursor"/>
              </a:defRPr>
            </a:pPr>
            <a:r>
              <a:t>tab t_experience, gen(exp)</a:t>
            </a:r>
          </a:p>
          <a:p>
            <a:pPr>
              <a:defRPr sz="4000" cap="none">
                <a:solidFill>
                  <a:srgbClr val="44FF10"/>
                </a:solidFill>
                <a:latin typeface="TeX Gyre Cursor"/>
                <a:ea typeface="TeX Gyre Cursor"/>
                <a:cs typeface="TeX Gyre Cursor"/>
                <a:sym typeface="TeX Gyre Cursor"/>
              </a:defRPr>
            </a:pPr>
            <a:r>
              <a:t>rename exp1 first_year_teacher</a:t>
            </a:r>
          </a:p>
          <a:p>
            <a:pPr>
              <a:defRPr sz="4000" cap="none">
                <a:solidFill>
                  <a:srgbClr val="44FF10"/>
                </a:solidFill>
                <a:latin typeface="TeX Gyre Cursor"/>
                <a:ea typeface="TeX Gyre Cursor"/>
                <a:cs typeface="TeX Gyre Cursor"/>
                <a:sym typeface="TeX Gyre Cursor"/>
              </a:defRPr>
            </a:pPr>
            <a:r>
              <a:t>rename exp2 second_year_teacher</a:t>
            </a:r>
          </a:p>
          <a:p>
            <a:pPr>
              <a:defRPr sz="4000" cap="none">
                <a:solidFill>
                  <a:srgbClr val="44FF10"/>
                </a:solidFill>
                <a:latin typeface="TeX Gyre Cursor"/>
                <a:ea typeface="TeX Gyre Cursor"/>
                <a:cs typeface="TeX Gyre Cursor"/>
                <a:sym typeface="TeX Gyre Cursor"/>
              </a:defRPr>
            </a:pPr>
            <a:r>
              <a:t>rename exp3 third_year_teacher</a:t>
            </a:r>
          </a:p>
          <a:p>
            <a:pPr>
              <a:defRPr sz="4000" cap="none">
                <a:solidFill>
                  <a:srgbClr val="44FF10"/>
                </a:solidFill>
                <a:latin typeface="TeX Gyre Cursor"/>
                <a:ea typeface="TeX Gyre Cursor"/>
                <a:cs typeface="TeX Gyre Cursor"/>
                <a:sym typeface="TeX Gyre Cursor"/>
              </a:defRPr>
            </a:pPr>
            <a:r>
              <a:t>rename exp4 fourth_year_teacher</a:t>
            </a:r>
          </a:p>
          <a:p>
            <a:pPr>
              <a:defRPr sz="4000" cap="none">
                <a:solidFill>
                  <a:srgbClr val="44FF10"/>
                </a:solidFill>
                <a:latin typeface="TeX Gyre Cursor"/>
                <a:ea typeface="TeX Gyre Cursor"/>
                <a:cs typeface="TeX Gyre Cursor"/>
                <a:sym typeface="TeX Gyre Cursor"/>
              </a:defRPr>
            </a:pPr>
            <a:r>
              <a:t>rename exp5 fifth_year_teacher</a:t>
            </a:r>
          </a:p>
          <a:p>
            <a:pPr>
              <a:defRPr sz="5000" cap="none">
                <a:solidFill>
                  <a:srgbClr val="44FF10"/>
                </a:solidFill>
                <a:latin typeface="TeX Gyre Cursor"/>
                <a:ea typeface="TeX Gyre Cursor"/>
                <a:cs typeface="TeX Gyre Cursor"/>
                <a:sym typeface="TeX Gyre Cursor"/>
              </a:defRPr>
            </a:pPr>
            <a:endParaRPr/>
          </a:p>
          <a:p>
            <a:pPr>
              <a:defRPr sz="4000" i="1" cap="none">
                <a:solidFill>
                  <a:srgbClr val="FFF20A"/>
                </a:solidFill>
                <a:latin typeface="TeX Gyre Cursor"/>
                <a:ea typeface="TeX Gyre Cursor"/>
                <a:cs typeface="TeX Gyre Cursor"/>
                <a:sym typeface="TeX Gyre Cursor"/>
              </a:defRPr>
            </a:pPr>
            <a:r>
              <a:t>// Step 6: Create interaction terms between the experience dummy </a:t>
            </a:r>
          </a:p>
          <a:p>
            <a:pPr>
              <a:defRPr sz="4000" i="1" cap="none">
                <a:solidFill>
                  <a:srgbClr val="FFF20A"/>
                </a:solidFill>
                <a:latin typeface="TeX Gyre Cursor"/>
                <a:ea typeface="TeX Gyre Cursor"/>
                <a:cs typeface="TeX Gyre Cursor"/>
                <a:sym typeface="TeX Gyre Cursor"/>
              </a:defRPr>
            </a:pPr>
            <a:r>
              <a:t>// variables and the ever hired late indicator. </a:t>
            </a:r>
          </a:p>
          <a:p>
            <a:pPr>
              <a:defRPr sz="4000" cap="none">
                <a:solidFill>
                  <a:srgbClr val="44FF10"/>
                </a:solidFill>
                <a:latin typeface="TeX Gyre Cursor"/>
                <a:ea typeface="TeX Gyre Cursor"/>
                <a:cs typeface="TeX Gyre Cursor"/>
                <a:sym typeface="TeX Gyre Cursor"/>
              </a:defRPr>
            </a:pPr>
            <a:r>
              <a:t>foreach year in first second third fourth fifth { </a:t>
            </a:r>
          </a:p>
          <a:p>
            <a:pPr>
              <a:defRPr sz="4000" cap="none">
                <a:solidFill>
                  <a:srgbClr val="44FF10"/>
                </a:solidFill>
                <a:latin typeface="TeX Gyre Cursor"/>
                <a:ea typeface="TeX Gyre Cursor"/>
                <a:cs typeface="TeX Gyre Cursor"/>
                <a:sym typeface="TeX Gyre Cursor"/>
              </a:defRPr>
            </a:pPr>
            <a:r>
              <a:t>    g late_hire_`year'_year_teacher = ever_late_hire*`year'_year_teacher</a:t>
            </a:r>
          </a:p>
          <a:p>
            <a:pPr>
              <a:defRPr sz="4000" cap="none">
                <a:solidFill>
                  <a:srgbClr val="44FF10"/>
                </a:solidFill>
                <a:latin typeface="TeX Gyre Cursor"/>
                <a:ea typeface="TeX Gyre Cursor"/>
                <a:cs typeface="TeX Gyre Cursor"/>
                <a:sym typeface="TeX Gyre Cursor"/>
              </a:defRPr>
            </a:pPr>
            <a:r>
              <a:t>}</a:t>
            </a:r>
          </a:p>
        </p:txBody>
      </p:sp>
      <p:sp>
        <p:nvSpPr>
          <p:cNvPr id="456" name="Shape 456"/>
          <p:cNvSpPr/>
          <p:nvPr/>
        </p:nvSpPr>
        <p:spPr>
          <a:xfrm>
            <a:off x="722113" y="660400"/>
            <a:ext cx="23460473" cy="73284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1. Run the regression with interaction terms in the model. </a:t>
            </a:r>
          </a:p>
          <a:p>
            <a:pPr>
              <a:lnSpc>
                <a:spcPct val="80000"/>
              </a:lnSpc>
              <a:spcBef>
                <a:spcPts val="0"/>
              </a:spcBef>
              <a:defRPr sz="5000" b="1">
                <a:solidFill>
                  <a:srgbClr val="44FF10"/>
                </a:solidFill>
                <a:latin typeface="TeX Gyre Cursor"/>
                <a:ea typeface="TeX Gyre Cursor"/>
                <a:cs typeface="TeX Gyre Cursor"/>
                <a:sym typeface="TeX Gyre Cursor"/>
              </a:defRPr>
            </a:pPr>
            <a:r>
              <a:t>areg std_scaled_score_`subject' second_year_teacher      ///third_year_teacher fourth_year_teacher                   ///fifth_year_teacher late_hire_second_year_teacher         /// late_hire_third_year_teacher                             ///late_hire_fourth_year_teacher                            ///late_hire_fifth_year_teacher                             ///std_scaled_score_`subject'_tm1, cluster(cid_`subject')   /// absorb(grade_by_year) </a:t>
            </a:r>
          </a:p>
        </p:txBody>
      </p:sp>
      <p:sp>
        <p:nvSpPr>
          <p:cNvPr id="457" name="Shape 457"/>
          <p:cNvSpPr/>
          <p:nvPr/>
        </p:nvSpPr>
        <p:spPr>
          <a:xfrm>
            <a:off x="722113" y="660400"/>
            <a:ext cx="23460473" cy="44125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817244">
              <a:lnSpc>
                <a:spcPct val="80000"/>
              </a:lnSpc>
              <a:spcBef>
                <a:spcPts val="0"/>
              </a:spcBef>
              <a:defRPr sz="4950" b="1" i="1">
                <a:solidFill>
                  <a:srgbClr val="FFF20A"/>
                </a:solidFill>
                <a:latin typeface="TeX Gyre Cursor"/>
                <a:ea typeface="TeX Gyre Cursor"/>
                <a:cs typeface="TeX Gyre Cursor"/>
                <a:sym typeface="TeX Gyre Cursor"/>
              </a:defRPr>
            </a:pPr>
            <a:r>
              <a:t>// Replace that code with: </a:t>
            </a:r>
          </a:p>
          <a:p>
            <a:pPr defTabSz="817244">
              <a:lnSpc>
                <a:spcPct val="80000"/>
              </a:lnSpc>
              <a:spcBef>
                <a:spcPts val="0"/>
              </a:spcBef>
              <a:defRPr sz="4950" b="1">
                <a:solidFill>
                  <a:srgbClr val="44FF10"/>
                </a:solidFill>
                <a:latin typeface="TeX Gyre Cursor"/>
                <a:ea typeface="TeX Gyre Cursor"/>
                <a:cs typeface="TeX Gyre Cursor"/>
                <a:sym typeface="TeX Gyre Cursor"/>
              </a:defRPr>
            </a:pPr>
            <a:r>
              <a:t>areg std_scaled_score_`subject'                           /// i.t_experience##i.ever_late_hire                          ///std_scaled_score_`subject'_tm1, cluster(cid_`subject')    /// absorb(grade_by_year) </a:t>
            </a:r>
          </a:p>
        </p:txBody>
      </p:sp>
      <p:sp>
        <p:nvSpPr>
          <p:cNvPr id="458" name="Shape 458"/>
          <p:cNvSpPr/>
          <p:nvPr/>
        </p:nvSpPr>
        <p:spPr>
          <a:xfrm>
            <a:off x="736599" y="860841"/>
            <a:ext cx="23431501" cy="27863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6000" b="1" i="1">
                <a:solidFill>
                  <a:srgbClr val="FFF20A"/>
                </a:solidFill>
                <a:latin typeface="TeX Gyre Cursor"/>
                <a:ea typeface="TeX Gyre Cursor"/>
                <a:cs typeface="TeX Gyre Cursor"/>
                <a:sym typeface="TeX Gyre Cursor"/>
              </a:defRPr>
            </a:pPr>
            <a:r>
              <a:t>// Custom schemes can make even more improvements</a:t>
            </a:r>
          </a:p>
          <a:p>
            <a:pPr>
              <a:lnSpc>
                <a:spcPct val="80000"/>
              </a:lnSpc>
              <a:spcBef>
                <a:spcPts val="0"/>
              </a:spcBef>
              <a:defRPr sz="6000" b="1">
                <a:solidFill>
                  <a:srgbClr val="44FF10"/>
                </a:solidFill>
                <a:latin typeface="TeX Gyre Cursor"/>
                <a:ea typeface="TeX Gyre Cursor"/>
                <a:cs typeface="TeX Gyre Cursor"/>
                <a:sym typeface="TeX Gyre Cursor"/>
              </a:defRPr>
            </a:pPr>
            <a:r>
              <a:t>marginsplot, by(region) recastci(rarea)        /// recast(line) scheme(sdp2016a2)</a:t>
            </a:r>
          </a:p>
        </p:txBody>
      </p:sp>
      <p:sp>
        <p:nvSpPr>
          <p:cNvPr id="459" name="Shape 459"/>
          <p:cNvSpPr/>
          <p:nvPr/>
        </p:nvSpPr>
        <p:spPr>
          <a:xfrm>
            <a:off x="736599" y="860841"/>
            <a:ext cx="23431501" cy="27863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6000" b="1" i="1">
                <a:solidFill>
                  <a:srgbClr val="FFF20A"/>
                </a:solidFill>
                <a:latin typeface="TeX Gyre Cursor"/>
                <a:ea typeface="TeX Gyre Cursor"/>
                <a:cs typeface="TeX Gyre Cursor"/>
                <a:sym typeface="TeX Gyre Cursor"/>
              </a:defRPr>
            </a:pPr>
            <a:r>
              <a:t>// And what it looks like with the other scheme</a:t>
            </a:r>
          </a:p>
          <a:p>
            <a:pPr>
              <a:lnSpc>
                <a:spcPct val="80000"/>
              </a:lnSpc>
              <a:spcBef>
                <a:spcPts val="0"/>
              </a:spcBef>
              <a:defRPr sz="6000" b="1">
                <a:solidFill>
                  <a:srgbClr val="44FF10"/>
                </a:solidFill>
                <a:latin typeface="TeX Gyre Cursor"/>
                <a:ea typeface="TeX Gyre Cursor"/>
                <a:cs typeface="TeX Gyre Cursor"/>
                <a:sym typeface="TeX Gyre Cursor"/>
              </a:defRPr>
            </a:pPr>
            <a:r>
              <a:t>marginsplot, by(region) recastci(rarea)        /// recast(line) scheme(sdp2016b2)</a:t>
            </a:r>
          </a:p>
        </p:txBody>
      </p:sp>
      <p:sp>
        <p:nvSpPr>
          <p:cNvPr id="460" name="Shape 460"/>
          <p:cNvSpPr/>
          <p:nvPr/>
        </p:nvSpPr>
        <p:spPr>
          <a:xfrm>
            <a:off x="508000" y="750093"/>
            <a:ext cx="23888700" cy="19634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6000" b="1" i="1">
                <a:solidFill>
                  <a:srgbClr val="FFF20A"/>
                </a:solidFill>
                <a:latin typeface="TeX Gyre Cursor"/>
                <a:ea typeface="TeX Gyre Cursor"/>
                <a:cs typeface="TeX Gyre Cursor"/>
                <a:sym typeface="TeX Gyre Cursor"/>
              </a:defRPr>
            </a:pPr>
            <a:r>
              <a:t>// Make slight improvement</a:t>
            </a:r>
          </a:p>
          <a:p>
            <a:pPr>
              <a:lnSpc>
                <a:spcPct val="80000"/>
              </a:lnSpc>
              <a:spcBef>
                <a:spcPts val="0"/>
              </a:spcBef>
              <a:defRPr sz="6000" b="1">
                <a:solidFill>
                  <a:srgbClr val="44FF10"/>
                </a:solidFill>
                <a:latin typeface="TeX Gyre Cursor"/>
                <a:ea typeface="TeX Gyre Cursor"/>
                <a:cs typeface="TeX Gyre Cursor"/>
                <a:sym typeface="TeX Gyre Cursor"/>
              </a:defRPr>
            </a:pPr>
            <a:r>
              <a:t>marginsplot, by(region) recastci(rarea) recast(line)</a:t>
            </a:r>
          </a:p>
        </p:txBody>
      </p:sp>
      <p:sp>
        <p:nvSpPr>
          <p:cNvPr id="461" name="Shape 461"/>
          <p:cNvSpPr/>
          <p:nvPr/>
        </p:nvSpPr>
        <p:spPr>
          <a:xfrm>
            <a:off x="3251199" y="750093"/>
            <a:ext cx="18402301" cy="19634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6000" b="1" i="1">
                <a:solidFill>
                  <a:srgbClr val="FFF20A"/>
                </a:solidFill>
                <a:latin typeface="TeX Gyre Cursor"/>
                <a:ea typeface="TeX Gyre Cursor"/>
                <a:cs typeface="TeX Gyre Cursor"/>
                <a:sym typeface="TeX Gyre Cursor"/>
              </a:defRPr>
            </a:pPr>
            <a:r>
              <a:t>// Create a graph with default settings</a:t>
            </a:r>
          </a:p>
          <a:p>
            <a:pPr>
              <a:lnSpc>
                <a:spcPct val="80000"/>
              </a:lnSpc>
              <a:spcBef>
                <a:spcPts val="0"/>
              </a:spcBef>
              <a:defRPr sz="6000" b="1">
                <a:solidFill>
                  <a:srgbClr val="44FF10"/>
                </a:solidFill>
                <a:latin typeface="TeX Gyre Cursor"/>
                <a:ea typeface="TeX Gyre Cursor"/>
                <a:cs typeface="TeX Gyre Cursor"/>
                <a:sym typeface="TeX Gyre Cursor"/>
              </a:defRPr>
            </a:pPr>
            <a:r>
              <a:t>marginsplot</a:t>
            </a:r>
          </a:p>
        </p:txBody>
      </p:sp>
      <p:sp>
        <p:nvSpPr>
          <p:cNvPr id="462" name="Shape 462"/>
          <p:cNvSpPr/>
          <p:nvPr/>
        </p:nvSpPr>
        <p:spPr>
          <a:xfrm>
            <a:off x="965199" y="6050061"/>
            <a:ext cx="22974301" cy="27965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6000" b="1" i="1">
                <a:solidFill>
                  <a:srgbClr val="FFF20A"/>
                </a:solidFill>
                <a:latin typeface="TeX Gyre Cursor"/>
                <a:ea typeface="TeX Gyre Cursor"/>
                <a:cs typeface="TeX Gyre Cursor"/>
                <a:sym typeface="TeX Gyre Cursor"/>
              </a:defRPr>
            </a:pPr>
            <a:r>
              <a:t>// Get marginal effects of Reading growth on     </a:t>
            </a:r>
          </a:p>
          <a:p>
            <a:pPr>
              <a:lnSpc>
                <a:spcPct val="80000"/>
              </a:lnSpc>
              <a:spcBef>
                <a:spcPts val="0"/>
              </a:spcBef>
              <a:defRPr sz="6000" b="1" i="1">
                <a:solidFill>
                  <a:srgbClr val="FFF20A"/>
                </a:solidFill>
                <a:latin typeface="TeX Gyre Cursor"/>
                <a:ea typeface="TeX Gyre Cursor"/>
                <a:cs typeface="TeX Gyre Cursor"/>
                <a:sym typeface="TeX Gyre Cursor"/>
              </a:defRPr>
            </a:pPr>
            <a:r>
              <a:t>// graduate rates in 5 point intervals</a:t>
            </a:r>
          </a:p>
          <a:p>
            <a:pPr>
              <a:lnSpc>
                <a:spcPct val="80000"/>
              </a:lnSpc>
              <a:spcBef>
                <a:spcPts val="0"/>
              </a:spcBef>
              <a:defRPr sz="6000" b="1">
                <a:solidFill>
                  <a:srgbClr val="44FF10"/>
                </a:solidFill>
                <a:latin typeface="TeX Gyre Cursor"/>
                <a:ea typeface="TeX Gyre Cursor"/>
                <a:cs typeface="TeX Gyre Cursor"/>
                <a:sym typeface="TeX Gyre Cursor"/>
              </a:defRPr>
            </a:pPr>
            <a:r>
              <a:t>margins region, at(rlagro=(0(5)100))</a:t>
            </a:r>
          </a:p>
        </p:txBody>
      </p:sp>
      <p:sp>
        <p:nvSpPr>
          <p:cNvPr id="463" name="Shape 463"/>
          <p:cNvSpPr/>
          <p:nvPr/>
        </p:nvSpPr>
        <p:spPr>
          <a:xfrm>
            <a:off x="622300" y="3263681"/>
            <a:ext cx="23660099" cy="27863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spcBef>
                <a:spcPts val="0"/>
              </a:spcBef>
              <a:defRPr sz="6000" b="1" i="1">
                <a:solidFill>
                  <a:srgbClr val="FFF20A"/>
                </a:solidFill>
                <a:latin typeface="TeX Gyre Cursor"/>
                <a:ea typeface="TeX Gyre Cursor"/>
                <a:cs typeface="TeX Gyre Cursor"/>
                <a:sym typeface="TeX Gyre Cursor"/>
              </a:defRPr>
            </a:pPr>
            <a:r>
              <a:t>// Fit regression model to data w/interaction term</a:t>
            </a:r>
          </a:p>
          <a:p>
            <a:pPr>
              <a:lnSpc>
                <a:spcPct val="80000"/>
              </a:lnSpc>
              <a:spcBef>
                <a:spcPts val="0"/>
              </a:spcBef>
              <a:defRPr sz="6000" b="1">
                <a:solidFill>
                  <a:srgbClr val="44FF10"/>
                </a:solidFill>
                <a:latin typeface="TeX Gyre Cursor"/>
                <a:ea typeface="TeX Gyre Cursor"/>
                <a:cs typeface="TeX Gyre Cursor"/>
                <a:sym typeface="TeX Gyre Cursor"/>
              </a:defRPr>
            </a:pPr>
            <a:r>
              <a:t>reg gradrate i.region##c.rlagro if             ///schnm != "District Level"</a:t>
            </a:r>
          </a:p>
        </p:txBody>
      </p:sp>
      <p:pic>
        <p:nvPicPr>
          <p:cNvPr id="464" name="marginsplot2016b2.pdf"/>
          <p:cNvPicPr>
            <a:picLocks noChangeAspect="1"/>
          </p:cNvPicPr>
          <p:nvPr/>
        </p:nvPicPr>
        <p:blipFill>
          <a:blip r:embed="rId3">
            <a:extLst/>
          </a:blip>
          <a:stretch>
            <a:fillRect/>
          </a:stretch>
        </p:blipFill>
        <p:spPr>
          <a:xfrm>
            <a:off x="3543299" y="378690"/>
            <a:ext cx="17818101" cy="12958620"/>
          </a:xfrm>
          <a:prstGeom prst="rect">
            <a:avLst/>
          </a:prstGeom>
          <a:ln w="12700">
            <a:miter lim="400000"/>
          </a:ln>
        </p:spPr>
      </p:pic>
      <p:pic>
        <p:nvPicPr>
          <p:cNvPr id="465" name="marginsplotExample1.pdf"/>
          <p:cNvPicPr>
            <a:picLocks noChangeAspect="1"/>
          </p:cNvPicPr>
          <p:nvPr/>
        </p:nvPicPr>
        <p:blipFill>
          <a:blip r:embed="rId4">
            <a:extLst/>
          </a:blip>
          <a:stretch>
            <a:fillRect/>
          </a:stretch>
        </p:blipFill>
        <p:spPr>
          <a:xfrm>
            <a:off x="3543299" y="378690"/>
            <a:ext cx="17818101" cy="12958620"/>
          </a:xfrm>
          <a:prstGeom prst="rect">
            <a:avLst/>
          </a:prstGeom>
          <a:ln w="12700">
            <a:miter lim="400000"/>
          </a:ln>
        </p:spPr>
      </p:pic>
      <p:pic>
        <p:nvPicPr>
          <p:cNvPr id="466" name="marginsplot2016a2.pdf"/>
          <p:cNvPicPr>
            <a:picLocks noChangeAspect="1"/>
          </p:cNvPicPr>
          <p:nvPr/>
        </p:nvPicPr>
        <p:blipFill>
          <a:blip r:embed="rId5">
            <a:extLst/>
          </a:blip>
          <a:stretch>
            <a:fillRect/>
          </a:stretch>
        </p:blipFill>
        <p:spPr>
          <a:xfrm>
            <a:off x="3543299" y="378690"/>
            <a:ext cx="17818101" cy="12958620"/>
          </a:xfrm>
          <a:prstGeom prst="rect">
            <a:avLst/>
          </a:prstGeom>
          <a:ln w="12700">
            <a:miter lim="400000"/>
          </a:ln>
        </p:spPr>
      </p:pic>
      <p:pic>
        <p:nvPicPr>
          <p:cNvPr id="467" name="marginsplotExample2.pdf"/>
          <p:cNvPicPr>
            <a:picLocks noChangeAspect="1"/>
          </p:cNvPicPr>
          <p:nvPr/>
        </p:nvPicPr>
        <p:blipFill>
          <a:blip r:embed="rId6">
            <a:extLst/>
          </a:blip>
          <a:stretch>
            <a:fillRect/>
          </a:stretch>
        </p:blipFill>
        <p:spPr>
          <a:xfrm>
            <a:off x="3543299" y="378690"/>
            <a:ext cx="17818101" cy="12958620"/>
          </a:xfrm>
          <a:prstGeom prst="rect">
            <a:avLst/>
          </a:prstGeom>
          <a:ln w="12700">
            <a:miter lim="400000"/>
          </a:ln>
        </p:spPr>
      </p:pic>
      <p:sp>
        <p:nvSpPr>
          <p:cNvPr id="468" name="Shape 468"/>
          <p:cNvSpPr/>
          <p:nvPr/>
        </p:nvSpPr>
        <p:spPr>
          <a:xfrm>
            <a:off x="1022349" y="750093"/>
            <a:ext cx="22860001" cy="18646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775969">
              <a:lnSpc>
                <a:spcPct val="80000"/>
              </a:lnSpc>
              <a:spcBef>
                <a:spcPts val="0"/>
              </a:spcBef>
              <a:defRPr sz="5640" b="1" i="1">
                <a:solidFill>
                  <a:srgbClr val="FFF20A"/>
                </a:solidFill>
                <a:latin typeface="TeX Gyre Cursor"/>
                <a:ea typeface="TeX Gyre Cursor"/>
                <a:cs typeface="TeX Gyre Cursor"/>
                <a:sym typeface="TeX Gyre Cursor"/>
              </a:defRPr>
            </a:pPr>
            <a:r>
              <a:t>// Load the performance data</a:t>
            </a:r>
          </a:p>
          <a:p>
            <a:pPr defTabSz="775969">
              <a:lnSpc>
                <a:spcPct val="80000"/>
              </a:lnSpc>
              <a:spcBef>
                <a:spcPts val="0"/>
              </a:spcBef>
              <a:defRPr sz="5640" b="1">
                <a:solidFill>
                  <a:srgbClr val="44FF10"/>
                </a:solidFill>
                <a:latin typeface="TeX Gyre Cursor"/>
                <a:ea typeface="TeX Gyre Cursor"/>
                <a:cs typeface="TeX Gyre Cursor"/>
                <a:sym typeface="TeX Gyre Cursor"/>
              </a:defRPr>
            </a:pPr>
            <a:r>
              <a:t>msas using msas.xlsx, perf</a:t>
            </a:r>
          </a:p>
        </p:txBody>
      </p:sp>
    </p:spTree>
  </p:cSld>
  <p:clrMapOvr>
    <a:masterClrMapping/>
  </p:clrMapOvr>
  <mc:AlternateContent xmlns:mc="http://schemas.openxmlformats.org/markup-compatibility/2006" xmlns:p14="http://schemas.microsoft.com/office/powerpoint/2010/main">
    <mc:Choice Requires="p14">
      <p:transition spd="slow" p14:dur="20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lt">
                                    <p:tmAbs val="100"/>
                                  </p:iterate>
                                  <p:childTnLst>
                                    <p:set>
                                      <p:cBhvr>
                                        <p:cTn id="6" fill="hold"/>
                                        <p:tgtEl>
                                          <p:spTgt spid="455">
                                            <p:bg/>
                                          </p:spTgt>
                                        </p:tgtEl>
                                        <p:attrNameLst>
                                          <p:attrName>style.visibility</p:attrName>
                                        </p:attrNameLst>
                                      </p:cBhvr>
                                      <p:to>
                                        <p:strVal val="visible"/>
                                      </p:to>
                                    </p:set>
                                  </p:childTnLst>
                                </p:cTn>
                              </p:par>
                              <p:par>
                                <p:cTn id="7" presetID="1" presetClass="entr" presetSubtype="0" fill="hold" grpId="1" nodeType="withEffect">
                                  <p:stCondLst>
                                    <p:cond delay="0"/>
                                  </p:stCondLst>
                                  <p:iterate type="lt">
                                    <p:tmAbs val="100"/>
                                  </p:iterate>
                                  <p:childTnLst>
                                    <p:set>
                                      <p:cBhvr>
                                        <p:cTn id="8" fill="hold"/>
                                        <p:tgtEl>
                                          <p:spTgt spid="455">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type="lt">
                                    <p:tmAbs val="100"/>
                                  </p:iterate>
                                  <p:childTnLst>
                                    <p:set>
                                      <p:cBhvr>
                                        <p:cTn id="11" fill="hold"/>
                                        <p:tgtEl>
                                          <p:spTgt spid="45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type="lt">
                                    <p:tmAbs val="100"/>
                                  </p:iterate>
                                  <p:childTnLst>
                                    <p:set>
                                      <p:cBhvr>
                                        <p:cTn id="15" fill="hold"/>
                                        <p:tgtEl>
                                          <p:spTgt spid="455">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0"/>
                                  </p:stCondLst>
                                  <p:iterate type="lt">
                                    <p:tmAbs val="100"/>
                                  </p:iterate>
                                  <p:childTnLst>
                                    <p:set>
                                      <p:cBhvr>
                                        <p:cTn id="18" fill="hold"/>
                                        <p:tgtEl>
                                          <p:spTgt spid="455">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1" nodeType="afterEffect">
                                  <p:stCondLst>
                                    <p:cond delay="0"/>
                                  </p:stCondLst>
                                  <p:iterate type="lt">
                                    <p:tmAbs val="100"/>
                                  </p:iterate>
                                  <p:childTnLst>
                                    <p:set>
                                      <p:cBhvr>
                                        <p:cTn id="21" fill="hold"/>
                                        <p:tgtEl>
                                          <p:spTgt spid="455">
                                            <p:txEl>
                                              <p:pRg st="4" end="4"/>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1" nodeType="afterEffect">
                                  <p:stCondLst>
                                    <p:cond delay="0"/>
                                  </p:stCondLst>
                                  <p:iterate type="lt">
                                    <p:tmAbs val="100"/>
                                  </p:iterate>
                                  <p:childTnLst>
                                    <p:set>
                                      <p:cBhvr>
                                        <p:cTn id="24" fill="hold"/>
                                        <p:tgtEl>
                                          <p:spTgt spid="455">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1" nodeType="afterEffect">
                                  <p:stCondLst>
                                    <p:cond delay="0"/>
                                  </p:stCondLst>
                                  <p:iterate type="lt">
                                    <p:tmAbs val="100"/>
                                  </p:iterate>
                                  <p:childTnLst>
                                    <p:set>
                                      <p:cBhvr>
                                        <p:cTn id="27" fill="hold"/>
                                        <p:tgtEl>
                                          <p:spTgt spid="455">
                                            <p:txEl>
                                              <p:pRg st="6" end="6"/>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1" nodeType="afterEffect">
                                  <p:stCondLst>
                                    <p:cond delay="0"/>
                                  </p:stCondLst>
                                  <p:iterate type="lt">
                                    <p:tmAbs val="100"/>
                                  </p:iterate>
                                  <p:childTnLst>
                                    <p:set>
                                      <p:cBhvr>
                                        <p:cTn id="30" fill="hold"/>
                                        <p:tgtEl>
                                          <p:spTgt spid="455">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1" nodeType="afterEffect">
                                  <p:stCondLst>
                                    <p:cond delay="0"/>
                                  </p:stCondLst>
                                  <p:iterate type="lt">
                                    <p:tmAbs val="100"/>
                                  </p:iterate>
                                  <p:childTnLst>
                                    <p:set>
                                      <p:cBhvr>
                                        <p:cTn id="33" fill="hold"/>
                                        <p:tgtEl>
                                          <p:spTgt spid="455">
                                            <p:txEl>
                                              <p:pRg st="8" end="8"/>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1" nodeType="afterEffect">
                                  <p:stCondLst>
                                    <p:cond delay="0"/>
                                  </p:stCondLst>
                                  <p:iterate type="lt">
                                    <p:tmAbs val="100"/>
                                  </p:iterate>
                                  <p:childTnLst>
                                    <p:set>
                                      <p:cBhvr>
                                        <p:cTn id="36" fill="hold"/>
                                        <p:tgtEl>
                                          <p:spTgt spid="455">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type="lt">
                                    <p:tmAbs val="100"/>
                                  </p:iterate>
                                  <p:childTnLst>
                                    <p:set>
                                      <p:cBhvr>
                                        <p:cTn id="40" fill="hold"/>
                                        <p:tgtEl>
                                          <p:spTgt spid="455">
                                            <p:txEl>
                                              <p:pRg st="10" end="10"/>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 nodeType="afterEffect">
                                  <p:stCondLst>
                                    <p:cond delay="0"/>
                                  </p:stCondLst>
                                  <p:iterate type="lt">
                                    <p:tmAbs val="100"/>
                                  </p:iterate>
                                  <p:childTnLst>
                                    <p:set>
                                      <p:cBhvr>
                                        <p:cTn id="43" fill="hold"/>
                                        <p:tgtEl>
                                          <p:spTgt spid="455">
                                            <p:txEl>
                                              <p:pRg st="11" end="11"/>
                                            </p:txEl>
                                          </p:spTgt>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1" nodeType="afterEffect">
                                  <p:stCondLst>
                                    <p:cond delay="0"/>
                                  </p:stCondLst>
                                  <p:iterate type="lt">
                                    <p:tmAbs val="100"/>
                                  </p:iterate>
                                  <p:childTnLst>
                                    <p:set>
                                      <p:cBhvr>
                                        <p:cTn id="46" fill="hold"/>
                                        <p:tgtEl>
                                          <p:spTgt spid="455">
                                            <p:txEl>
                                              <p:pRg st="12" end="12"/>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1" nodeType="afterEffect">
                                  <p:stCondLst>
                                    <p:cond delay="0"/>
                                  </p:stCondLst>
                                  <p:iterate type="lt">
                                    <p:tmAbs val="100"/>
                                  </p:iterate>
                                  <p:childTnLst>
                                    <p:set>
                                      <p:cBhvr>
                                        <p:cTn id="49" fill="hold"/>
                                        <p:tgtEl>
                                          <p:spTgt spid="455">
                                            <p:txEl>
                                              <p:pRg st="13" end="13"/>
                                            </p:txEl>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1" nodeType="afterEffect">
                                  <p:stCondLst>
                                    <p:cond delay="0"/>
                                  </p:stCondLst>
                                  <p:iterate type="lt">
                                    <p:tmAbs val="100"/>
                                  </p:iterate>
                                  <p:childTnLst>
                                    <p:set>
                                      <p:cBhvr>
                                        <p:cTn id="52" fill="hold"/>
                                        <p:tgtEl>
                                          <p:spTgt spid="455">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2" nodeType="clickEffect">
                                  <p:stCondLst>
                                    <p:cond delay="0"/>
                                  </p:stCondLst>
                                  <p:iterate>
                                    <p:tmAbs val="0"/>
                                  </p:iterate>
                                  <p:childTnLst>
                                    <p:animEffect transition="out" filter="wipe(left)">
                                      <p:cBhvr>
                                        <p:cTn id="56" dur="1500" fill="hold"/>
                                        <p:tgtEl>
                                          <p:spTgt spid="455">
                                            <p:txEl>
                                              <p:pRg st="0" end="0"/>
                                            </p:txEl>
                                          </p:spTgt>
                                        </p:tgtEl>
                                      </p:cBhvr>
                                    </p:animEffect>
                                    <p:set>
                                      <p:cBhvr>
                                        <p:cTn id="57" fill="hold">
                                          <p:stCondLst>
                                            <p:cond delay="1499"/>
                                          </p:stCondLst>
                                        </p:cTn>
                                        <p:tgtEl>
                                          <p:spTgt spid="455">
                                            <p:txEl>
                                              <p:pRg st="0" end="0"/>
                                            </p:txEl>
                                          </p:spTgt>
                                        </p:tgtEl>
                                        <p:attrNameLst>
                                          <p:attrName>style.visibility</p:attrName>
                                        </p:attrNameLst>
                                      </p:cBhvr>
                                      <p:to>
                                        <p:strVal val="hidden"/>
                                      </p:to>
                                    </p:set>
                                  </p:childTnLst>
                                </p:cTn>
                              </p:par>
                              <p:par>
                                <p:cTn id="58" presetID="22" presetClass="exit" presetSubtype="8" fill="hold" grpId="2" nodeType="withEffect">
                                  <p:stCondLst>
                                    <p:cond delay="0"/>
                                  </p:stCondLst>
                                  <p:iterate>
                                    <p:tmAbs val="0"/>
                                  </p:iterate>
                                  <p:childTnLst>
                                    <p:animEffect transition="out" filter="wipe(left)">
                                      <p:cBhvr>
                                        <p:cTn id="59" dur="1500" fill="hold"/>
                                        <p:tgtEl>
                                          <p:spTgt spid="455">
                                            <p:txEl>
                                              <p:pRg st="1" end="1"/>
                                            </p:txEl>
                                          </p:spTgt>
                                        </p:tgtEl>
                                      </p:cBhvr>
                                    </p:animEffect>
                                    <p:set>
                                      <p:cBhvr>
                                        <p:cTn id="60" fill="hold">
                                          <p:stCondLst>
                                            <p:cond delay="1499"/>
                                          </p:stCondLst>
                                        </p:cTn>
                                        <p:tgtEl>
                                          <p:spTgt spid="455">
                                            <p:txEl>
                                              <p:pRg st="1" end="1"/>
                                            </p:txEl>
                                          </p:spTgt>
                                        </p:tgtEl>
                                        <p:attrNameLst>
                                          <p:attrName>style.visibility</p:attrName>
                                        </p:attrNameLst>
                                      </p:cBhvr>
                                      <p:to>
                                        <p:strVal val="hidden"/>
                                      </p:to>
                                    </p:set>
                                  </p:childTnLst>
                                </p:cTn>
                              </p:par>
                              <p:par>
                                <p:cTn id="61" presetID="22" presetClass="exit" presetSubtype="8" fill="hold" grpId="2" nodeType="withEffect">
                                  <p:stCondLst>
                                    <p:cond delay="0"/>
                                  </p:stCondLst>
                                  <p:iterate>
                                    <p:tmAbs val="0"/>
                                  </p:iterate>
                                  <p:childTnLst>
                                    <p:animEffect transition="out" filter="wipe(left)">
                                      <p:cBhvr>
                                        <p:cTn id="62" dur="1500" fill="hold"/>
                                        <p:tgtEl>
                                          <p:spTgt spid="455">
                                            <p:txEl>
                                              <p:pRg st="2" end="2"/>
                                            </p:txEl>
                                          </p:spTgt>
                                        </p:tgtEl>
                                      </p:cBhvr>
                                    </p:animEffect>
                                    <p:set>
                                      <p:cBhvr>
                                        <p:cTn id="63" fill="hold">
                                          <p:stCondLst>
                                            <p:cond delay="1499"/>
                                          </p:stCondLst>
                                        </p:cTn>
                                        <p:tgtEl>
                                          <p:spTgt spid="455">
                                            <p:txEl>
                                              <p:pRg st="2" end="2"/>
                                            </p:txEl>
                                          </p:spTgt>
                                        </p:tgtEl>
                                        <p:attrNameLst>
                                          <p:attrName>style.visibility</p:attrName>
                                        </p:attrNameLst>
                                      </p:cBhvr>
                                      <p:to>
                                        <p:strVal val="hidden"/>
                                      </p:to>
                                    </p:set>
                                  </p:childTnLst>
                                </p:cTn>
                              </p:par>
                              <p:par>
                                <p:cTn id="64" presetID="22" presetClass="exit" presetSubtype="8" fill="hold" grpId="2" nodeType="withEffect">
                                  <p:stCondLst>
                                    <p:cond delay="0"/>
                                  </p:stCondLst>
                                  <p:iterate>
                                    <p:tmAbs val="0"/>
                                  </p:iterate>
                                  <p:childTnLst>
                                    <p:animEffect transition="out" filter="wipe(left)">
                                      <p:cBhvr>
                                        <p:cTn id="65" dur="1500" fill="hold"/>
                                        <p:tgtEl>
                                          <p:spTgt spid="455">
                                            <p:txEl>
                                              <p:pRg st="3" end="3"/>
                                            </p:txEl>
                                          </p:spTgt>
                                        </p:tgtEl>
                                      </p:cBhvr>
                                    </p:animEffect>
                                    <p:set>
                                      <p:cBhvr>
                                        <p:cTn id="66" fill="hold">
                                          <p:stCondLst>
                                            <p:cond delay="1499"/>
                                          </p:stCondLst>
                                        </p:cTn>
                                        <p:tgtEl>
                                          <p:spTgt spid="455">
                                            <p:txEl>
                                              <p:pRg st="3" end="3"/>
                                            </p:txEl>
                                          </p:spTgt>
                                        </p:tgtEl>
                                        <p:attrNameLst>
                                          <p:attrName>style.visibility</p:attrName>
                                        </p:attrNameLst>
                                      </p:cBhvr>
                                      <p:to>
                                        <p:strVal val="hidden"/>
                                      </p:to>
                                    </p:set>
                                  </p:childTnLst>
                                </p:cTn>
                              </p:par>
                              <p:par>
                                <p:cTn id="67" presetID="22" presetClass="exit" presetSubtype="8" fill="hold" grpId="2" nodeType="withEffect">
                                  <p:stCondLst>
                                    <p:cond delay="0"/>
                                  </p:stCondLst>
                                  <p:iterate>
                                    <p:tmAbs val="0"/>
                                  </p:iterate>
                                  <p:childTnLst>
                                    <p:animEffect transition="out" filter="wipe(left)">
                                      <p:cBhvr>
                                        <p:cTn id="68" dur="1500" fill="hold"/>
                                        <p:tgtEl>
                                          <p:spTgt spid="455">
                                            <p:txEl>
                                              <p:pRg st="4" end="4"/>
                                            </p:txEl>
                                          </p:spTgt>
                                        </p:tgtEl>
                                      </p:cBhvr>
                                    </p:animEffect>
                                    <p:set>
                                      <p:cBhvr>
                                        <p:cTn id="69" fill="hold">
                                          <p:stCondLst>
                                            <p:cond delay="1499"/>
                                          </p:stCondLst>
                                        </p:cTn>
                                        <p:tgtEl>
                                          <p:spTgt spid="455">
                                            <p:txEl>
                                              <p:pRg st="4" end="4"/>
                                            </p:txEl>
                                          </p:spTgt>
                                        </p:tgtEl>
                                        <p:attrNameLst>
                                          <p:attrName>style.visibility</p:attrName>
                                        </p:attrNameLst>
                                      </p:cBhvr>
                                      <p:to>
                                        <p:strVal val="hidden"/>
                                      </p:to>
                                    </p:set>
                                  </p:childTnLst>
                                </p:cTn>
                              </p:par>
                              <p:par>
                                <p:cTn id="70" presetID="22" presetClass="exit" presetSubtype="8" fill="hold" grpId="2" nodeType="withEffect">
                                  <p:stCondLst>
                                    <p:cond delay="0"/>
                                  </p:stCondLst>
                                  <p:iterate>
                                    <p:tmAbs val="0"/>
                                  </p:iterate>
                                  <p:childTnLst>
                                    <p:animEffect transition="out" filter="wipe(left)">
                                      <p:cBhvr>
                                        <p:cTn id="71" dur="1500" fill="hold"/>
                                        <p:tgtEl>
                                          <p:spTgt spid="455">
                                            <p:txEl>
                                              <p:pRg st="5" end="5"/>
                                            </p:txEl>
                                          </p:spTgt>
                                        </p:tgtEl>
                                      </p:cBhvr>
                                    </p:animEffect>
                                    <p:set>
                                      <p:cBhvr>
                                        <p:cTn id="72" fill="hold">
                                          <p:stCondLst>
                                            <p:cond delay="1499"/>
                                          </p:stCondLst>
                                        </p:cTn>
                                        <p:tgtEl>
                                          <p:spTgt spid="455">
                                            <p:txEl>
                                              <p:pRg st="5" end="5"/>
                                            </p:txEl>
                                          </p:spTgt>
                                        </p:tgtEl>
                                        <p:attrNameLst>
                                          <p:attrName>style.visibility</p:attrName>
                                        </p:attrNameLst>
                                      </p:cBhvr>
                                      <p:to>
                                        <p:strVal val="hidden"/>
                                      </p:to>
                                    </p:set>
                                  </p:childTnLst>
                                </p:cTn>
                              </p:par>
                              <p:par>
                                <p:cTn id="73" presetID="22" presetClass="exit" presetSubtype="8" fill="hold" grpId="2" nodeType="withEffect">
                                  <p:stCondLst>
                                    <p:cond delay="0"/>
                                  </p:stCondLst>
                                  <p:iterate>
                                    <p:tmAbs val="0"/>
                                  </p:iterate>
                                  <p:childTnLst>
                                    <p:animEffect transition="out" filter="wipe(left)">
                                      <p:cBhvr>
                                        <p:cTn id="74" dur="1500" fill="hold"/>
                                        <p:tgtEl>
                                          <p:spTgt spid="455">
                                            <p:txEl>
                                              <p:pRg st="6" end="6"/>
                                            </p:txEl>
                                          </p:spTgt>
                                        </p:tgtEl>
                                      </p:cBhvr>
                                    </p:animEffect>
                                    <p:set>
                                      <p:cBhvr>
                                        <p:cTn id="75" fill="hold">
                                          <p:stCondLst>
                                            <p:cond delay="1499"/>
                                          </p:stCondLst>
                                        </p:cTn>
                                        <p:tgtEl>
                                          <p:spTgt spid="455">
                                            <p:txEl>
                                              <p:pRg st="6" end="6"/>
                                            </p:txEl>
                                          </p:spTgt>
                                        </p:tgtEl>
                                        <p:attrNameLst>
                                          <p:attrName>style.visibility</p:attrName>
                                        </p:attrNameLst>
                                      </p:cBhvr>
                                      <p:to>
                                        <p:strVal val="hidden"/>
                                      </p:to>
                                    </p:set>
                                  </p:childTnLst>
                                </p:cTn>
                              </p:par>
                              <p:par>
                                <p:cTn id="76" presetID="22" presetClass="exit" presetSubtype="8" fill="hold" grpId="2" nodeType="withEffect">
                                  <p:stCondLst>
                                    <p:cond delay="0"/>
                                  </p:stCondLst>
                                  <p:iterate>
                                    <p:tmAbs val="0"/>
                                  </p:iterate>
                                  <p:childTnLst>
                                    <p:animEffect transition="out" filter="wipe(left)">
                                      <p:cBhvr>
                                        <p:cTn id="77" dur="1500" fill="hold"/>
                                        <p:tgtEl>
                                          <p:spTgt spid="455">
                                            <p:txEl>
                                              <p:pRg st="7" end="7"/>
                                            </p:txEl>
                                          </p:spTgt>
                                        </p:tgtEl>
                                      </p:cBhvr>
                                    </p:animEffect>
                                    <p:set>
                                      <p:cBhvr>
                                        <p:cTn id="78" fill="hold">
                                          <p:stCondLst>
                                            <p:cond delay="1499"/>
                                          </p:stCondLst>
                                        </p:cTn>
                                        <p:tgtEl>
                                          <p:spTgt spid="455">
                                            <p:txEl>
                                              <p:pRg st="7" end="7"/>
                                            </p:txEl>
                                          </p:spTgt>
                                        </p:tgtEl>
                                        <p:attrNameLst>
                                          <p:attrName>style.visibility</p:attrName>
                                        </p:attrNameLst>
                                      </p:cBhvr>
                                      <p:to>
                                        <p:strVal val="hidden"/>
                                      </p:to>
                                    </p:set>
                                  </p:childTnLst>
                                </p:cTn>
                              </p:par>
                              <p:par>
                                <p:cTn id="79" presetID="22" presetClass="exit" presetSubtype="8" fill="hold" grpId="2" nodeType="withEffect">
                                  <p:stCondLst>
                                    <p:cond delay="0"/>
                                  </p:stCondLst>
                                  <p:iterate>
                                    <p:tmAbs val="0"/>
                                  </p:iterate>
                                  <p:childTnLst>
                                    <p:animEffect transition="out" filter="wipe(left)">
                                      <p:cBhvr>
                                        <p:cTn id="80" dur="1500" fill="hold"/>
                                        <p:tgtEl>
                                          <p:spTgt spid="455">
                                            <p:txEl>
                                              <p:pRg st="8" end="8"/>
                                            </p:txEl>
                                          </p:spTgt>
                                        </p:tgtEl>
                                      </p:cBhvr>
                                    </p:animEffect>
                                    <p:set>
                                      <p:cBhvr>
                                        <p:cTn id="81" fill="hold">
                                          <p:stCondLst>
                                            <p:cond delay="1499"/>
                                          </p:stCondLst>
                                        </p:cTn>
                                        <p:tgtEl>
                                          <p:spTgt spid="455">
                                            <p:txEl>
                                              <p:pRg st="8" end="8"/>
                                            </p:txEl>
                                          </p:spTgt>
                                        </p:tgtEl>
                                        <p:attrNameLst>
                                          <p:attrName>style.visibility</p:attrName>
                                        </p:attrNameLst>
                                      </p:cBhvr>
                                      <p:to>
                                        <p:strVal val="hidden"/>
                                      </p:to>
                                    </p:set>
                                  </p:childTnLst>
                                </p:cTn>
                              </p:par>
                              <p:par>
                                <p:cTn id="82" presetID="22" presetClass="exit" presetSubtype="8" fill="hold" grpId="2" nodeType="withEffect">
                                  <p:stCondLst>
                                    <p:cond delay="0"/>
                                  </p:stCondLst>
                                  <p:iterate>
                                    <p:tmAbs val="0"/>
                                  </p:iterate>
                                  <p:childTnLst>
                                    <p:animEffect transition="out" filter="wipe(left)">
                                      <p:cBhvr>
                                        <p:cTn id="83" dur="1500" fill="hold"/>
                                        <p:tgtEl>
                                          <p:spTgt spid="455">
                                            <p:txEl>
                                              <p:pRg st="9" end="9"/>
                                            </p:txEl>
                                          </p:spTgt>
                                        </p:tgtEl>
                                      </p:cBhvr>
                                    </p:animEffect>
                                    <p:set>
                                      <p:cBhvr>
                                        <p:cTn id="84" fill="hold">
                                          <p:stCondLst>
                                            <p:cond delay="1499"/>
                                          </p:stCondLst>
                                        </p:cTn>
                                        <p:tgtEl>
                                          <p:spTgt spid="455">
                                            <p:txEl>
                                              <p:pRg st="9" end="9"/>
                                            </p:txEl>
                                          </p:spTgt>
                                        </p:tgtEl>
                                        <p:attrNameLst>
                                          <p:attrName>style.visibility</p:attrName>
                                        </p:attrNameLst>
                                      </p:cBhvr>
                                      <p:to>
                                        <p:strVal val="hidden"/>
                                      </p:to>
                                    </p:set>
                                  </p:childTnLst>
                                </p:cTn>
                              </p:par>
                              <p:par>
                                <p:cTn id="85" presetID="22" presetClass="exit" presetSubtype="8" fill="hold" grpId="2" nodeType="withEffect">
                                  <p:stCondLst>
                                    <p:cond delay="0"/>
                                  </p:stCondLst>
                                  <p:iterate>
                                    <p:tmAbs val="0"/>
                                  </p:iterate>
                                  <p:childTnLst>
                                    <p:animEffect transition="out" filter="wipe(left)">
                                      <p:cBhvr>
                                        <p:cTn id="86" dur="1500" fill="hold"/>
                                        <p:tgtEl>
                                          <p:spTgt spid="455">
                                            <p:txEl>
                                              <p:pRg st="10" end="10"/>
                                            </p:txEl>
                                          </p:spTgt>
                                        </p:tgtEl>
                                      </p:cBhvr>
                                    </p:animEffect>
                                    <p:set>
                                      <p:cBhvr>
                                        <p:cTn id="87" fill="hold">
                                          <p:stCondLst>
                                            <p:cond delay="1499"/>
                                          </p:stCondLst>
                                        </p:cTn>
                                        <p:tgtEl>
                                          <p:spTgt spid="455">
                                            <p:txEl>
                                              <p:pRg st="10" end="10"/>
                                            </p:txEl>
                                          </p:spTgt>
                                        </p:tgtEl>
                                        <p:attrNameLst>
                                          <p:attrName>style.visibility</p:attrName>
                                        </p:attrNameLst>
                                      </p:cBhvr>
                                      <p:to>
                                        <p:strVal val="hidden"/>
                                      </p:to>
                                    </p:set>
                                  </p:childTnLst>
                                </p:cTn>
                              </p:par>
                              <p:par>
                                <p:cTn id="88" presetID="22" presetClass="exit" presetSubtype="8" fill="hold" grpId="2" nodeType="withEffect">
                                  <p:stCondLst>
                                    <p:cond delay="0"/>
                                  </p:stCondLst>
                                  <p:iterate>
                                    <p:tmAbs val="0"/>
                                  </p:iterate>
                                  <p:childTnLst>
                                    <p:animEffect transition="out" filter="wipe(left)">
                                      <p:cBhvr>
                                        <p:cTn id="89" dur="1500" fill="hold"/>
                                        <p:tgtEl>
                                          <p:spTgt spid="455">
                                            <p:txEl>
                                              <p:pRg st="11" end="11"/>
                                            </p:txEl>
                                          </p:spTgt>
                                        </p:tgtEl>
                                      </p:cBhvr>
                                    </p:animEffect>
                                    <p:set>
                                      <p:cBhvr>
                                        <p:cTn id="90" fill="hold">
                                          <p:stCondLst>
                                            <p:cond delay="1499"/>
                                          </p:stCondLst>
                                        </p:cTn>
                                        <p:tgtEl>
                                          <p:spTgt spid="455">
                                            <p:txEl>
                                              <p:pRg st="11" end="11"/>
                                            </p:txEl>
                                          </p:spTgt>
                                        </p:tgtEl>
                                        <p:attrNameLst>
                                          <p:attrName>style.visibility</p:attrName>
                                        </p:attrNameLst>
                                      </p:cBhvr>
                                      <p:to>
                                        <p:strVal val="hidden"/>
                                      </p:to>
                                    </p:set>
                                  </p:childTnLst>
                                </p:cTn>
                              </p:par>
                              <p:par>
                                <p:cTn id="91" presetID="22" presetClass="exit" presetSubtype="8" fill="hold" grpId="2" nodeType="withEffect">
                                  <p:stCondLst>
                                    <p:cond delay="0"/>
                                  </p:stCondLst>
                                  <p:iterate>
                                    <p:tmAbs val="0"/>
                                  </p:iterate>
                                  <p:childTnLst>
                                    <p:animEffect transition="out" filter="wipe(left)">
                                      <p:cBhvr>
                                        <p:cTn id="92" dur="1500" fill="hold"/>
                                        <p:tgtEl>
                                          <p:spTgt spid="455">
                                            <p:txEl>
                                              <p:pRg st="12" end="12"/>
                                            </p:txEl>
                                          </p:spTgt>
                                        </p:tgtEl>
                                      </p:cBhvr>
                                    </p:animEffect>
                                    <p:set>
                                      <p:cBhvr>
                                        <p:cTn id="93" fill="hold">
                                          <p:stCondLst>
                                            <p:cond delay="1499"/>
                                          </p:stCondLst>
                                        </p:cTn>
                                        <p:tgtEl>
                                          <p:spTgt spid="455">
                                            <p:txEl>
                                              <p:pRg st="12" end="12"/>
                                            </p:txEl>
                                          </p:spTgt>
                                        </p:tgtEl>
                                        <p:attrNameLst>
                                          <p:attrName>style.visibility</p:attrName>
                                        </p:attrNameLst>
                                      </p:cBhvr>
                                      <p:to>
                                        <p:strVal val="hidden"/>
                                      </p:to>
                                    </p:set>
                                  </p:childTnLst>
                                </p:cTn>
                              </p:par>
                              <p:par>
                                <p:cTn id="94" presetID="22" presetClass="exit" presetSubtype="8" fill="hold" grpId="2" nodeType="withEffect">
                                  <p:stCondLst>
                                    <p:cond delay="0"/>
                                  </p:stCondLst>
                                  <p:iterate>
                                    <p:tmAbs val="0"/>
                                  </p:iterate>
                                  <p:childTnLst>
                                    <p:animEffect transition="out" filter="wipe(left)">
                                      <p:cBhvr>
                                        <p:cTn id="95" dur="1500" fill="hold"/>
                                        <p:tgtEl>
                                          <p:spTgt spid="455">
                                            <p:txEl>
                                              <p:pRg st="13" end="13"/>
                                            </p:txEl>
                                          </p:spTgt>
                                        </p:tgtEl>
                                      </p:cBhvr>
                                    </p:animEffect>
                                    <p:set>
                                      <p:cBhvr>
                                        <p:cTn id="96" fill="hold">
                                          <p:stCondLst>
                                            <p:cond delay="1499"/>
                                          </p:stCondLst>
                                        </p:cTn>
                                        <p:tgtEl>
                                          <p:spTgt spid="455">
                                            <p:txEl>
                                              <p:pRg st="13" end="13"/>
                                            </p:txEl>
                                          </p:spTgt>
                                        </p:tgtEl>
                                        <p:attrNameLst>
                                          <p:attrName>style.visibility</p:attrName>
                                        </p:attrNameLst>
                                      </p:cBhvr>
                                      <p:to>
                                        <p:strVal val="hidden"/>
                                      </p:to>
                                    </p:set>
                                  </p:childTnLst>
                                </p:cTn>
                              </p:par>
                              <p:par>
                                <p:cTn id="97" presetID="22" presetClass="exit" presetSubtype="8" fill="hold" grpId="2" nodeType="withEffect">
                                  <p:stCondLst>
                                    <p:cond delay="0"/>
                                  </p:stCondLst>
                                  <p:iterate>
                                    <p:tmAbs val="0"/>
                                  </p:iterate>
                                  <p:childTnLst>
                                    <p:animEffect transition="out" filter="wipe(left)">
                                      <p:cBhvr>
                                        <p:cTn id="98" dur="1500" fill="hold"/>
                                        <p:tgtEl>
                                          <p:spTgt spid="455">
                                            <p:txEl>
                                              <p:pRg st="14" end="14"/>
                                            </p:txEl>
                                          </p:spTgt>
                                        </p:tgtEl>
                                      </p:cBhvr>
                                    </p:animEffect>
                                    <p:set>
                                      <p:cBhvr>
                                        <p:cTn id="99" fill="hold">
                                          <p:stCondLst>
                                            <p:cond delay="1499"/>
                                          </p:stCondLst>
                                        </p:cTn>
                                        <p:tgtEl>
                                          <p:spTgt spid="455">
                                            <p:txEl>
                                              <p:pRg st="14" end="14"/>
                                            </p:txEl>
                                          </p:spTgt>
                                        </p:tgtEl>
                                        <p:attrNameLst>
                                          <p:attrName>style.visibility</p:attrName>
                                        </p:attrNameLst>
                                      </p:cBhvr>
                                      <p:to>
                                        <p:strVal val="hidden"/>
                                      </p:to>
                                    </p:set>
                                  </p:childTnLst>
                                </p:cTn>
                              </p:par>
                              <p:par>
                                <p:cTn id="100" presetID="22" presetClass="exit" presetSubtype="8" fill="hold" grpId="2" nodeType="withEffect">
                                  <p:stCondLst>
                                    <p:cond delay="0"/>
                                  </p:stCondLst>
                                  <p:iterate>
                                    <p:tmAbs val="0"/>
                                  </p:iterate>
                                  <p:childTnLst>
                                    <p:animEffect transition="out" filter="wipe(left)">
                                      <p:cBhvr>
                                        <p:cTn id="101" dur="1500" fill="hold"/>
                                        <p:tgtEl>
                                          <p:spTgt spid="455">
                                            <p:bg/>
                                          </p:spTgt>
                                        </p:tgtEl>
                                      </p:cBhvr>
                                    </p:animEffect>
                                    <p:set>
                                      <p:cBhvr>
                                        <p:cTn id="102" fill="hold">
                                          <p:stCondLst>
                                            <p:cond delay="1499"/>
                                          </p:stCondLst>
                                        </p:cTn>
                                        <p:tgtEl>
                                          <p:spTgt spid="455">
                                            <p:bg/>
                                          </p:spTgt>
                                        </p:tgtEl>
                                        <p:attrNameLst>
                                          <p:attrName>style.visibility</p:attrName>
                                        </p:attrNameLst>
                                      </p:cBhvr>
                                      <p:to>
                                        <p:strVal val="hidden"/>
                                      </p:to>
                                    </p:set>
                                  </p:childTnLst>
                                </p:cTn>
                              </p:par>
                            </p:childTnLst>
                          </p:cTn>
                        </p:par>
                        <p:par>
                          <p:cTn id="103" fill="hold">
                            <p:stCondLst>
                              <p:cond delay="1500"/>
                            </p:stCondLst>
                            <p:childTnLst>
                              <p:par>
                                <p:cTn id="104" presetID="1" presetClass="entr" presetSubtype="0" fill="hold" grpId="3" nodeType="afterEffect">
                                  <p:stCondLst>
                                    <p:cond delay="0"/>
                                  </p:stCondLst>
                                  <p:iterate type="lt">
                                    <p:tmAbs val="100"/>
                                  </p:iterate>
                                  <p:childTnLst>
                                    <p:set>
                                      <p:cBhvr>
                                        <p:cTn id="105" fill="hold"/>
                                        <p:tgtEl>
                                          <p:spTgt spid="45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xit" presetSubtype="8" fill="hold" grpId="4" nodeType="clickEffect">
                                  <p:stCondLst>
                                    <p:cond delay="0"/>
                                  </p:stCondLst>
                                  <p:iterate>
                                    <p:tmAbs val="0"/>
                                  </p:iterate>
                                  <p:childTnLst>
                                    <p:animEffect transition="out" filter="wipe(left)">
                                      <p:cBhvr>
                                        <p:cTn id="109" dur="1500" fill="hold"/>
                                        <p:tgtEl>
                                          <p:spTgt spid="456"/>
                                        </p:tgtEl>
                                      </p:cBhvr>
                                    </p:animEffect>
                                    <p:set>
                                      <p:cBhvr>
                                        <p:cTn id="110" fill="hold">
                                          <p:stCondLst>
                                            <p:cond delay="1499"/>
                                          </p:stCondLst>
                                        </p:cTn>
                                        <p:tgtEl>
                                          <p:spTgt spid="456"/>
                                        </p:tgtEl>
                                        <p:attrNameLst>
                                          <p:attrName>style.visibility</p:attrName>
                                        </p:attrNameLst>
                                      </p:cBhvr>
                                      <p:to>
                                        <p:strVal val="hidden"/>
                                      </p:to>
                                    </p:set>
                                  </p:childTnLst>
                                </p:cTn>
                              </p:par>
                            </p:childTnLst>
                          </p:cTn>
                        </p:par>
                        <p:par>
                          <p:cTn id="111" fill="hold">
                            <p:stCondLst>
                              <p:cond delay="1500"/>
                            </p:stCondLst>
                            <p:childTnLst>
                              <p:par>
                                <p:cTn id="112" presetID="1" presetClass="entr" presetSubtype="0" fill="hold" grpId="5" nodeType="afterEffect">
                                  <p:stCondLst>
                                    <p:cond delay="0"/>
                                  </p:stCondLst>
                                  <p:iterate type="lt">
                                    <p:tmAbs val="100"/>
                                  </p:iterate>
                                  <p:childTnLst>
                                    <p:set>
                                      <p:cBhvr>
                                        <p:cTn id="113" fill="hold"/>
                                        <p:tgtEl>
                                          <p:spTgt spid="457"/>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22" presetClass="exit" presetSubtype="8" fill="hold" grpId="6" nodeType="clickEffect">
                                  <p:stCondLst>
                                    <p:cond delay="0"/>
                                  </p:stCondLst>
                                  <p:iterate>
                                    <p:tmAbs val="0"/>
                                  </p:iterate>
                                  <p:childTnLst>
                                    <p:animEffect transition="out" filter="wipe(left)">
                                      <p:cBhvr>
                                        <p:cTn id="117" dur="1000" fill="hold"/>
                                        <p:tgtEl>
                                          <p:spTgt spid="457"/>
                                        </p:tgtEl>
                                      </p:cBhvr>
                                    </p:animEffect>
                                    <p:set>
                                      <p:cBhvr>
                                        <p:cTn id="118" fill="hold">
                                          <p:stCondLst>
                                            <p:cond delay="999"/>
                                          </p:stCondLst>
                                        </p:cTn>
                                        <p:tgtEl>
                                          <p:spTgt spid="457"/>
                                        </p:tgtEl>
                                        <p:attrNameLst>
                                          <p:attrName>style.visibility</p:attrName>
                                        </p:attrNameLst>
                                      </p:cBhvr>
                                      <p:to>
                                        <p:strVal val="hidden"/>
                                      </p:to>
                                    </p:set>
                                  </p:childTnLst>
                                </p:cTn>
                              </p:par>
                            </p:childTnLst>
                          </p:cTn>
                        </p:par>
                        <p:par>
                          <p:cTn id="119" fill="hold">
                            <p:stCondLst>
                              <p:cond delay="1000"/>
                            </p:stCondLst>
                            <p:childTnLst>
                              <p:par>
                                <p:cTn id="120" presetID="1" presetClass="entr" presetSubtype="0" fill="hold" grpId="7" nodeType="afterEffect">
                                  <p:stCondLst>
                                    <p:cond delay="0"/>
                                  </p:stCondLst>
                                  <p:iterate type="lt">
                                    <p:tmAbs val="100"/>
                                  </p:iterate>
                                  <p:childTnLst>
                                    <p:set>
                                      <p:cBhvr>
                                        <p:cTn id="121" fill="hold"/>
                                        <p:tgtEl>
                                          <p:spTgt spid="468">
                                            <p:bg/>
                                          </p:spTgt>
                                        </p:tgtEl>
                                        <p:attrNameLst>
                                          <p:attrName>style.visibility</p:attrName>
                                        </p:attrNameLst>
                                      </p:cBhvr>
                                      <p:to>
                                        <p:strVal val="visible"/>
                                      </p:to>
                                    </p:set>
                                  </p:childTnLst>
                                </p:cTn>
                              </p:par>
                              <p:par>
                                <p:cTn id="122" presetID="1" presetClass="entr" presetSubtype="0" fill="hold" grpId="7" nodeType="withEffect">
                                  <p:stCondLst>
                                    <p:cond delay="0"/>
                                  </p:stCondLst>
                                  <p:iterate type="lt">
                                    <p:tmAbs val="100"/>
                                  </p:iterate>
                                  <p:childTnLst>
                                    <p:set>
                                      <p:cBhvr>
                                        <p:cTn id="123" fill="hold"/>
                                        <p:tgtEl>
                                          <p:spTgt spid="468">
                                            <p:txEl>
                                              <p:pRg st="0" end="0"/>
                                            </p:txEl>
                                          </p:spTgt>
                                        </p:tgtEl>
                                        <p:attrNameLst>
                                          <p:attrName>style.visibility</p:attrName>
                                        </p:attrNameLst>
                                      </p:cBhvr>
                                      <p:to>
                                        <p:strVal val="visible"/>
                                      </p:to>
                                    </p:set>
                                  </p:childTnLst>
                                </p:cTn>
                              </p:par>
                            </p:childTnLst>
                          </p:cTn>
                        </p:par>
                        <p:par>
                          <p:cTn id="124" fill="hold">
                            <p:stCondLst>
                              <p:cond delay="1000"/>
                            </p:stCondLst>
                            <p:childTnLst>
                              <p:par>
                                <p:cTn id="125" presetID="1" presetClass="entr" presetSubtype="0" fill="hold" grpId="7" nodeType="afterEffect">
                                  <p:stCondLst>
                                    <p:cond delay="0"/>
                                  </p:stCondLst>
                                  <p:iterate type="lt">
                                    <p:tmAbs val="100"/>
                                  </p:iterate>
                                  <p:childTnLst>
                                    <p:set>
                                      <p:cBhvr>
                                        <p:cTn id="126" fill="hold"/>
                                        <p:tgtEl>
                                          <p:spTgt spid="468">
                                            <p:txEl>
                                              <p:pRg st="1" end="1"/>
                                            </p:txEl>
                                          </p:spTgt>
                                        </p:tgtEl>
                                        <p:attrNameLst>
                                          <p:attrName>style.visibility</p:attrName>
                                        </p:attrNameLst>
                                      </p:cBhvr>
                                      <p:to>
                                        <p:strVal val="visible"/>
                                      </p:to>
                                    </p:set>
                                  </p:childTnLst>
                                </p:cTn>
                              </p:par>
                            </p:childTnLst>
                          </p:cTn>
                        </p:par>
                        <p:par>
                          <p:cTn id="127" fill="hold">
                            <p:stCondLst>
                              <p:cond delay="1000"/>
                            </p:stCondLst>
                            <p:childTnLst>
                              <p:par>
                                <p:cTn id="128" presetID="1" presetClass="entr" presetSubtype="0" fill="hold" grpId="8" nodeType="afterEffect">
                                  <p:stCondLst>
                                    <p:cond delay="1500"/>
                                  </p:stCondLst>
                                  <p:iterate type="lt">
                                    <p:tmAbs val="100"/>
                                  </p:iterate>
                                  <p:childTnLst>
                                    <p:set>
                                      <p:cBhvr>
                                        <p:cTn id="129" fill="hold"/>
                                        <p:tgtEl>
                                          <p:spTgt spid="463"/>
                                        </p:tgtEl>
                                        <p:attrNameLst>
                                          <p:attrName>style.visibility</p:attrName>
                                        </p:attrNameLst>
                                      </p:cBhvr>
                                      <p:to>
                                        <p:strVal val="visible"/>
                                      </p:to>
                                    </p:set>
                                  </p:childTnLst>
                                </p:cTn>
                              </p:par>
                            </p:childTnLst>
                          </p:cTn>
                        </p:par>
                        <p:par>
                          <p:cTn id="130" fill="hold">
                            <p:stCondLst>
                              <p:cond delay="2500"/>
                            </p:stCondLst>
                            <p:childTnLst>
                              <p:par>
                                <p:cTn id="131" presetID="1" presetClass="entr" presetSubtype="0" fill="hold" grpId="9" nodeType="afterEffect">
                                  <p:stCondLst>
                                    <p:cond delay="1500"/>
                                  </p:stCondLst>
                                  <p:iterate type="lt">
                                    <p:tmAbs val="100"/>
                                  </p:iterate>
                                  <p:childTnLst>
                                    <p:set>
                                      <p:cBhvr>
                                        <p:cTn id="132" fill="hold"/>
                                        <p:tgtEl>
                                          <p:spTgt spid="46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2" presetClass="exit" presetSubtype="1" fill="hold" grpId="10" nodeType="clickEffect">
                                  <p:stCondLst>
                                    <p:cond delay="0"/>
                                  </p:stCondLst>
                                  <p:iterate>
                                    <p:tmAbs val="0"/>
                                  </p:iterate>
                                  <p:childTnLst>
                                    <p:anim calcmode="lin" valueType="num">
                                      <p:cBhvr>
                                        <p:cTn id="136" dur="1000" fill="hold"/>
                                        <p:tgtEl>
                                          <p:spTgt spid="468">
                                            <p:txEl>
                                              <p:pRg st="0" end="0"/>
                                            </p:txEl>
                                          </p:spTgt>
                                        </p:tgtEl>
                                        <p:attrNameLst>
                                          <p:attrName>ppt_x</p:attrName>
                                        </p:attrNameLst>
                                      </p:cBhvr>
                                      <p:tavLst>
                                        <p:tav tm="0">
                                          <p:val>
                                            <p:strVal val="ppt_x"/>
                                          </p:val>
                                        </p:tav>
                                        <p:tav tm="100000">
                                          <p:val>
                                            <p:strVal val="ppt_x"/>
                                          </p:val>
                                        </p:tav>
                                      </p:tavLst>
                                    </p:anim>
                                    <p:anim calcmode="lin" valueType="num">
                                      <p:cBhvr>
                                        <p:cTn id="137" dur="1000" fill="hold"/>
                                        <p:tgtEl>
                                          <p:spTgt spid="468">
                                            <p:txEl>
                                              <p:pRg st="0" end="0"/>
                                            </p:txEl>
                                          </p:spTgt>
                                        </p:tgtEl>
                                        <p:attrNameLst>
                                          <p:attrName>ppt_y</p:attrName>
                                        </p:attrNameLst>
                                      </p:cBhvr>
                                      <p:tavLst>
                                        <p:tav tm="0">
                                          <p:val>
                                            <p:strVal val="ppt_y"/>
                                          </p:val>
                                        </p:tav>
                                        <p:tav tm="100000">
                                          <p:val>
                                            <p:strVal val="0-ppt_h/2"/>
                                          </p:val>
                                        </p:tav>
                                      </p:tavLst>
                                    </p:anim>
                                    <p:set>
                                      <p:cBhvr>
                                        <p:cTn id="138" fill="hold">
                                          <p:stCondLst>
                                            <p:cond delay="999"/>
                                          </p:stCondLst>
                                        </p:cTn>
                                        <p:tgtEl>
                                          <p:spTgt spid="468">
                                            <p:txEl>
                                              <p:pRg st="0" end="0"/>
                                            </p:txEl>
                                          </p:spTgt>
                                        </p:tgtEl>
                                        <p:attrNameLst>
                                          <p:attrName>style.visibility</p:attrName>
                                        </p:attrNameLst>
                                      </p:cBhvr>
                                      <p:to>
                                        <p:strVal val="hidden"/>
                                      </p:to>
                                    </p:set>
                                  </p:childTnLst>
                                </p:cTn>
                              </p:par>
                              <p:par>
                                <p:cTn id="139" presetID="2" presetClass="exit" presetSubtype="1" fill="hold" grpId="10" nodeType="withEffect">
                                  <p:stCondLst>
                                    <p:cond delay="0"/>
                                  </p:stCondLst>
                                  <p:iterate>
                                    <p:tmAbs val="0"/>
                                  </p:iterate>
                                  <p:childTnLst>
                                    <p:anim calcmode="lin" valueType="num">
                                      <p:cBhvr>
                                        <p:cTn id="140" dur="1000" fill="hold"/>
                                        <p:tgtEl>
                                          <p:spTgt spid="468">
                                            <p:txEl>
                                              <p:pRg st="1" end="1"/>
                                            </p:txEl>
                                          </p:spTgt>
                                        </p:tgtEl>
                                        <p:attrNameLst>
                                          <p:attrName>ppt_x</p:attrName>
                                        </p:attrNameLst>
                                      </p:cBhvr>
                                      <p:tavLst>
                                        <p:tav tm="0">
                                          <p:val>
                                            <p:strVal val="ppt_x"/>
                                          </p:val>
                                        </p:tav>
                                        <p:tav tm="100000">
                                          <p:val>
                                            <p:strVal val="ppt_x"/>
                                          </p:val>
                                        </p:tav>
                                      </p:tavLst>
                                    </p:anim>
                                    <p:anim calcmode="lin" valueType="num">
                                      <p:cBhvr>
                                        <p:cTn id="141" dur="1000" fill="hold"/>
                                        <p:tgtEl>
                                          <p:spTgt spid="468">
                                            <p:txEl>
                                              <p:pRg st="1" end="1"/>
                                            </p:txEl>
                                          </p:spTgt>
                                        </p:tgtEl>
                                        <p:attrNameLst>
                                          <p:attrName>ppt_y</p:attrName>
                                        </p:attrNameLst>
                                      </p:cBhvr>
                                      <p:tavLst>
                                        <p:tav tm="0">
                                          <p:val>
                                            <p:strVal val="ppt_y"/>
                                          </p:val>
                                        </p:tav>
                                        <p:tav tm="100000">
                                          <p:val>
                                            <p:strVal val="0-ppt_h/2"/>
                                          </p:val>
                                        </p:tav>
                                      </p:tavLst>
                                    </p:anim>
                                    <p:set>
                                      <p:cBhvr>
                                        <p:cTn id="142" fill="hold">
                                          <p:stCondLst>
                                            <p:cond delay="999"/>
                                          </p:stCondLst>
                                        </p:cTn>
                                        <p:tgtEl>
                                          <p:spTgt spid="468">
                                            <p:txEl>
                                              <p:pRg st="1" end="1"/>
                                            </p:txEl>
                                          </p:spTgt>
                                        </p:tgtEl>
                                        <p:attrNameLst>
                                          <p:attrName>style.visibility</p:attrName>
                                        </p:attrNameLst>
                                      </p:cBhvr>
                                      <p:to>
                                        <p:strVal val="hidden"/>
                                      </p:to>
                                    </p:set>
                                  </p:childTnLst>
                                </p:cTn>
                              </p:par>
                              <p:par>
                                <p:cTn id="143" presetID="2" presetClass="exit" presetSubtype="1" fill="hold" grpId="10" nodeType="withEffect">
                                  <p:stCondLst>
                                    <p:cond delay="0"/>
                                  </p:stCondLst>
                                  <p:iterate>
                                    <p:tmAbs val="0"/>
                                  </p:iterate>
                                  <p:childTnLst>
                                    <p:anim calcmode="lin" valueType="num">
                                      <p:cBhvr>
                                        <p:cTn id="144" dur="1000" fill="hold"/>
                                        <p:tgtEl>
                                          <p:spTgt spid="468">
                                            <p:bg/>
                                          </p:spTgt>
                                        </p:tgtEl>
                                        <p:attrNameLst>
                                          <p:attrName>ppt_x</p:attrName>
                                        </p:attrNameLst>
                                      </p:cBhvr>
                                      <p:tavLst>
                                        <p:tav tm="0">
                                          <p:val>
                                            <p:strVal val="ppt_x"/>
                                          </p:val>
                                        </p:tav>
                                        <p:tav tm="100000">
                                          <p:val>
                                            <p:strVal val="ppt_x"/>
                                          </p:val>
                                        </p:tav>
                                      </p:tavLst>
                                    </p:anim>
                                    <p:anim calcmode="lin" valueType="num">
                                      <p:cBhvr>
                                        <p:cTn id="145" dur="1000" fill="hold"/>
                                        <p:tgtEl>
                                          <p:spTgt spid="468">
                                            <p:bg/>
                                          </p:spTgt>
                                        </p:tgtEl>
                                        <p:attrNameLst>
                                          <p:attrName>ppt_y</p:attrName>
                                        </p:attrNameLst>
                                      </p:cBhvr>
                                      <p:tavLst>
                                        <p:tav tm="0">
                                          <p:val>
                                            <p:strVal val="ppt_y"/>
                                          </p:val>
                                        </p:tav>
                                        <p:tav tm="100000">
                                          <p:val>
                                            <p:strVal val="0-ppt_h/2"/>
                                          </p:val>
                                        </p:tav>
                                      </p:tavLst>
                                    </p:anim>
                                    <p:set>
                                      <p:cBhvr>
                                        <p:cTn id="146" fill="hold">
                                          <p:stCondLst>
                                            <p:cond delay="999"/>
                                          </p:stCondLst>
                                        </p:cTn>
                                        <p:tgtEl>
                                          <p:spTgt spid="468">
                                            <p:bg/>
                                          </p:spTgt>
                                        </p:tgtEl>
                                        <p:attrNameLst>
                                          <p:attrName>style.visibility</p:attrName>
                                        </p:attrNameLst>
                                      </p:cBhvr>
                                      <p:to>
                                        <p:strVal val="hidden"/>
                                      </p:to>
                                    </p:set>
                                  </p:childTnLst>
                                </p:cTn>
                              </p:par>
                            </p:childTnLst>
                          </p:cTn>
                        </p:par>
                        <p:par>
                          <p:cTn id="147" fill="hold">
                            <p:stCondLst>
                              <p:cond delay="1000"/>
                            </p:stCondLst>
                            <p:childTnLst>
                              <p:par>
                                <p:cTn id="148" presetID="2" presetClass="exit" presetSubtype="1" fill="hold" grpId="11" nodeType="afterEffect">
                                  <p:stCondLst>
                                    <p:cond delay="0"/>
                                  </p:stCondLst>
                                  <p:iterate>
                                    <p:tmAbs val="0"/>
                                  </p:iterate>
                                  <p:childTnLst>
                                    <p:anim calcmode="lin" valueType="num">
                                      <p:cBhvr>
                                        <p:cTn id="149" dur="1000" fill="hold"/>
                                        <p:tgtEl>
                                          <p:spTgt spid="463"/>
                                        </p:tgtEl>
                                        <p:attrNameLst>
                                          <p:attrName>ppt_x</p:attrName>
                                        </p:attrNameLst>
                                      </p:cBhvr>
                                      <p:tavLst>
                                        <p:tav tm="0">
                                          <p:val>
                                            <p:strVal val="ppt_x"/>
                                          </p:val>
                                        </p:tav>
                                        <p:tav tm="100000">
                                          <p:val>
                                            <p:strVal val="ppt_x"/>
                                          </p:val>
                                        </p:tav>
                                      </p:tavLst>
                                    </p:anim>
                                    <p:anim calcmode="lin" valueType="num">
                                      <p:cBhvr>
                                        <p:cTn id="150" dur="1000" fill="hold"/>
                                        <p:tgtEl>
                                          <p:spTgt spid="463"/>
                                        </p:tgtEl>
                                        <p:attrNameLst>
                                          <p:attrName>ppt_y</p:attrName>
                                        </p:attrNameLst>
                                      </p:cBhvr>
                                      <p:tavLst>
                                        <p:tav tm="0">
                                          <p:val>
                                            <p:strVal val="ppt_y"/>
                                          </p:val>
                                        </p:tav>
                                        <p:tav tm="100000">
                                          <p:val>
                                            <p:strVal val="0-ppt_h/2"/>
                                          </p:val>
                                        </p:tav>
                                      </p:tavLst>
                                    </p:anim>
                                    <p:set>
                                      <p:cBhvr>
                                        <p:cTn id="151" fill="hold">
                                          <p:stCondLst>
                                            <p:cond delay="999"/>
                                          </p:stCondLst>
                                        </p:cTn>
                                        <p:tgtEl>
                                          <p:spTgt spid="463"/>
                                        </p:tgtEl>
                                        <p:attrNameLst>
                                          <p:attrName>style.visibility</p:attrName>
                                        </p:attrNameLst>
                                      </p:cBhvr>
                                      <p:to>
                                        <p:strVal val="hidden"/>
                                      </p:to>
                                    </p:set>
                                  </p:childTnLst>
                                </p:cTn>
                              </p:par>
                            </p:childTnLst>
                          </p:cTn>
                        </p:par>
                        <p:par>
                          <p:cTn id="152" fill="hold">
                            <p:stCondLst>
                              <p:cond delay="2000"/>
                            </p:stCondLst>
                            <p:childTnLst>
                              <p:par>
                                <p:cTn id="153" presetID="2" presetClass="exit" presetSubtype="1" fill="hold" grpId="12" nodeType="afterEffect">
                                  <p:stCondLst>
                                    <p:cond delay="0"/>
                                  </p:stCondLst>
                                  <p:iterate>
                                    <p:tmAbs val="0"/>
                                  </p:iterate>
                                  <p:childTnLst>
                                    <p:anim calcmode="lin" valueType="num">
                                      <p:cBhvr>
                                        <p:cTn id="154" dur="1000" fill="hold"/>
                                        <p:tgtEl>
                                          <p:spTgt spid="462"/>
                                        </p:tgtEl>
                                        <p:attrNameLst>
                                          <p:attrName>ppt_x</p:attrName>
                                        </p:attrNameLst>
                                      </p:cBhvr>
                                      <p:tavLst>
                                        <p:tav tm="0">
                                          <p:val>
                                            <p:strVal val="ppt_x"/>
                                          </p:val>
                                        </p:tav>
                                        <p:tav tm="100000">
                                          <p:val>
                                            <p:strVal val="ppt_x"/>
                                          </p:val>
                                        </p:tav>
                                      </p:tavLst>
                                    </p:anim>
                                    <p:anim calcmode="lin" valueType="num">
                                      <p:cBhvr>
                                        <p:cTn id="155" dur="1000" fill="hold"/>
                                        <p:tgtEl>
                                          <p:spTgt spid="462"/>
                                        </p:tgtEl>
                                        <p:attrNameLst>
                                          <p:attrName>ppt_y</p:attrName>
                                        </p:attrNameLst>
                                      </p:cBhvr>
                                      <p:tavLst>
                                        <p:tav tm="0">
                                          <p:val>
                                            <p:strVal val="ppt_y"/>
                                          </p:val>
                                        </p:tav>
                                        <p:tav tm="100000">
                                          <p:val>
                                            <p:strVal val="0-ppt_h/2"/>
                                          </p:val>
                                        </p:tav>
                                      </p:tavLst>
                                    </p:anim>
                                    <p:set>
                                      <p:cBhvr>
                                        <p:cTn id="156" fill="hold">
                                          <p:stCondLst>
                                            <p:cond delay="999"/>
                                          </p:stCondLst>
                                        </p:cTn>
                                        <p:tgtEl>
                                          <p:spTgt spid="462"/>
                                        </p:tgtEl>
                                        <p:attrNameLst>
                                          <p:attrName>style.visibility</p:attrName>
                                        </p:attrNameLst>
                                      </p:cBhvr>
                                      <p:to>
                                        <p:strVal val="hidden"/>
                                      </p:to>
                                    </p:set>
                                  </p:childTnLst>
                                </p:cTn>
                              </p:par>
                            </p:childTnLst>
                          </p:cTn>
                        </p:par>
                        <p:par>
                          <p:cTn id="157" fill="hold">
                            <p:stCondLst>
                              <p:cond delay="3000"/>
                            </p:stCondLst>
                            <p:childTnLst>
                              <p:par>
                                <p:cTn id="158" presetID="1" presetClass="entr" presetSubtype="0" fill="hold" grpId="13" nodeType="afterEffect">
                                  <p:stCondLst>
                                    <p:cond delay="0"/>
                                  </p:stCondLst>
                                  <p:iterate type="lt">
                                    <p:tmAbs val="100"/>
                                  </p:iterate>
                                  <p:childTnLst>
                                    <p:set>
                                      <p:cBhvr>
                                        <p:cTn id="159" fill="hold"/>
                                        <p:tgtEl>
                                          <p:spTgt spid="461"/>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3" presetClass="entr" presetSubtype="16" fill="hold" grpId="14" nodeType="clickEffect">
                                  <p:stCondLst>
                                    <p:cond delay="0"/>
                                  </p:stCondLst>
                                  <p:iterate>
                                    <p:tmAbs val="0"/>
                                  </p:iterate>
                                  <p:childTnLst>
                                    <p:set>
                                      <p:cBhvr>
                                        <p:cTn id="163" fill="hold"/>
                                        <p:tgtEl>
                                          <p:spTgt spid="465"/>
                                        </p:tgtEl>
                                        <p:attrNameLst>
                                          <p:attrName>style.visibility</p:attrName>
                                        </p:attrNameLst>
                                      </p:cBhvr>
                                      <p:to>
                                        <p:strVal val="visible"/>
                                      </p:to>
                                    </p:set>
                                    <p:anim calcmode="lin" valueType="num">
                                      <p:cBhvr>
                                        <p:cTn id="164" dur="1250" fill="hold"/>
                                        <p:tgtEl>
                                          <p:spTgt spid="465"/>
                                        </p:tgtEl>
                                        <p:attrNameLst>
                                          <p:attrName>ppt_w</p:attrName>
                                        </p:attrNameLst>
                                      </p:cBhvr>
                                      <p:tavLst>
                                        <p:tav tm="0">
                                          <p:val>
                                            <p:fltVal val="0"/>
                                          </p:val>
                                        </p:tav>
                                        <p:tav tm="100000">
                                          <p:val>
                                            <p:strVal val="#ppt_w"/>
                                          </p:val>
                                        </p:tav>
                                      </p:tavLst>
                                    </p:anim>
                                    <p:anim calcmode="lin" valueType="num">
                                      <p:cBhvr>
                                        <p:cTn id="165" dur="1250" fill="hold"/>
                                        <p:tgtEl>
                                          <p:spTgt spid="465"/>
                                        </p:tgtEl>
                                        <p:attrNameLst>
                                          <p:attrName>ppt_h</p:attrName>
                                        </p:attrNameLst>
                                      </p:cBhvr>
                                      <p:tavLst>
                                        <p:tav tm="0">
                                          <p:val>
                                            <p:fltVal val="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9" presetClass="exit" fill="hold" grpId="15" nodeType="clickEffect">
                                  <p:stCondLst>
                                    <p:cond delay="0"/>
                                  </p:stCondLst>
                                  <p:iterate>
                                    <p:tmAbs val="0"/>
                                  </p:iterate>
                                  <p:childTnLst>
                                    <p:animEffect transition="out" filter="dissolve">
                                      <p:cBhvr>
                                        <p:cTn id="169" dur="2500" fill="hold"/>
                                        <p:tgtEl>
                                          <p:spTgt spid="465"/>
                                        </p:tgtEl>
                                      </p:cBhvr>
                                    </p:animEffect>
                                    <p:set>
                                      <p:cBhvr>
                                        <p:cTn id="170" fill="hold">
                                          <p:stCondLst>
                                            <p:cond delay="2499"/>
                                          </p:stCondLst>
                                        </p:cTn>
                                        <p:tgtEl>
                                          <p:spTgt spid="465"/>
                                        </p:tgtEl>
                                        <p:attrNameLst>
                                          <p:attrName>style.visibility</p:attrName>
                                        </p:attrNameLst>
                                      </p:cBhvr>
                                      <p:to>
                                        <p:strVal val="hidden"/>
                                      </p:to>
                                    </p:set>
                                  </p:childTnLst>
                                </p:cTn>
                              </p:par>
                            </p:childTnLst>
                          </p:cTn>
                        </p:par>
                        <p:par>
                          <p:cTn id="171" fill="hold">
                            <p:stCondLst>
                              <p:cond delay="2500"/>
                            </p:stCondLst>
                            <p:childTnLst>
                              <p:par>
                                <p:cTn id="172" presetID="2" presetClass="exit" presetSubtype="1" fill="hold" grpId="16" nodeType="afterEffect">
                                  <p:stCondLst>
                                    <p:cond delay="100"/>
                                  </p:stCondLst>
                                  <p:iterate>
                                    <p:tmAbs val="0"/>
                                  </p:iterate>
                                  <p:childTnLst>
                                    <p:anim calcmode="lin" valueType="num">
                                      <p:cBhvr>
                                        <p:cTn id="173" dur="1000" fill="hold"/>
                                        <p:tgtEl>
                                          <p:spTgt spid="461"/>
                                        </p:tgtEl>
                                        <p:attrNameLst>
                                          <p:attrName>ppt_x</p:attrName>
                                        </p:attrNameLst>
                                      </p:cBhvr>
                                      <p:tavLst>
                                        <p:tav tm="0">
                                          <p:val>
                                            <p:strVal val="ppt_x"/>
                                          </p:val>
                                        </p:tav>
                                        <p:tav tm="100000">
                                          <p:val>
                                            <p:strVal val="ppt_x"/>
                                          </p:val>
                                        </p:tav>
                                      </p:tavLst>
                                    </p:anim>
                                    <p:anim calcmode="lin" valueType="num">
                                      <p:cBhvr>
                                        <p:cTn id="174" dur="1000" fill="hold"/>
                                        <p:tgtEl>
                                          <p:spTgt spid="461"/>
                                        </p:tgtEl>
                                        <p:attrNameLst>
                                          <p:attrName>ppt_y</p:attrName>
                                        </p:attrNameLst>
                                      </p:cBhvr>
                                      <p:tavLst>
                                        <p:tav tm="0">
                                          <p:val>
                                            <p:strVal val="ppt_y"/>
                                          </p:val>
                                        </p:tav>
                                        <p:tav tm="100000">
                                          <p:val>
                                            <p:strVal val="0-ppt_h/2"/>
                                          </p:val>
                                        </p:tav>
                                      </p:tavLst>
                                    </p:anim>
                                    <p:set>
                                      <p:cBhvr>
                                        <p:cTn id="175" fill="hold">
                                          <p:stCondLst>
                                            <p:cond delay="999"/>
                                          </p:stCondLst>
                                        </p:cTn>
                                        <p:tgtEl>
                                          <p:spTgt spid="461"/>
                                        </p:tgtEl>
                                        <p:attrNameLst>
                                          <p:attrName>style.visibility</p:attrName>
                                        </p:attrNameLst>
                                      </p:cBhvr>
                                      <p:to>
                                        <p:strVal val="hidden"/>
                                      </p:to>
                                    </p:set>
                                  </p:childTnLst>
                                </p:cTn>
                              </p:par>
                            </p:childTnLst>
                          </p:cTn>
                        </p:par>
                        <p:par>
                          <p:cTn id="176" fill="hold">
                            <p:stCondLst>
                              <p:cond delay="3600"/>
                            </p:stCondLst>
                            <p:childTnLst>
                              <p:par>
                                <p:cTn id="177" presetID="1" presetClass="entr" presetSubtype="0" fill="hold" grpId="17" nodeType="afterEffect">
                                  <p:stCondLst>
                                    <p:cond delay="200"/>
                                  </p:stCondLst>
                                  <p:iterate type="lt">
                                    <p:tmAbs val="100"/>
                                  </p:iterate>
                                  <p:childTnLst>
                                    <p:set>
                                      <p:cBhvr>
                                        <p:cTn id="178" fill="hold"/>
                                        <p:tgtEl>
                                          <p:spTgt spid="46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3" presetClass="entr" presetSubtype="16" fill="hold" grpId="18" nodeType="clickEffect">
                                  <p:stCondLst>
                                    <p:cond delay="0"/>
                                  </p:stCondLst>
                                  <p:iterate>
                                    <p:tmAbs val="0"/>
                                  </p:iterate>
                                  <p:childTnLst>
                                    <p:set>
                                      <p:cBhvr>
                                        <p:cTn id="182" fill="hold"/>
                                        <p:tgtEl>
                                          <p:spTgt spid="467"/>
                                        </p:tgtEl>
                                        <p:attrNameLst>
                                          <p:attrName>style.visibility</p:attrName>
                                        </p:attrNameLst>
                                      </p:cBhvr>
                                      <p:to>
                                        <p:strVal val="visible"/>
                                      </p:to>
                                    </p:set>
                                    <p:anim calcmode="lin" valueType="num">
                                      <p:cBhvr>
                                        <p:cTn id="183" dur="1250" fill="hold"/>
                                        <p:tgtEl>
                                          <p:spTgt spid="467"/>
                                        </p:tgtEl>
                                        <p:attrNameLst>
                                          <p:attrName>ppt_w</p:attrName>
                                        </p:attrNameLst>
                                      </p:cBhvr>
                                      <p:tavLst>
                                        <p:tav tm="0">
                                          <p:val>
                                            <p:fltVal val="0"/>
                                          </p:val>
                                        </p:tav>
                                        <p:tav tm="100000">
                                          <p:val>
                                            <p:strVal val="#ppt_w"/>
                                          </p:val>
                                        </p:tav>
                                      </p:tavLst>
                                    </p:anim>
                                    <p:anim calcmode="lin" valueType="num">
                                      <p:cBhvr>
                                        <p:cTn id="184" dur="1250" fill="hold"/>
                                        <p:tgtEl>
                                          <p:spTgt spid="467"/>
                                        </p:tgtEl>
                                        <p:attrNameLst>
                                          <p:attrName>ppt_h</p:attrName>
                                        </p:attrNameLst>
                                      </p:cBhvr>
                                      <p:tavLst>
                                        <p:tav tm="0">
                                          <p:val>
                                            <p:fltVal val="0"/>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9" presetClass="exit" fill="hold" grpId="19" nodeType="clickEffect">
                                  <p:stCondLst>
                                    <p:cond delay="0"/>
                                  </p:stCondLst>
                                  <p:iterate>
                                    <p:tmAbs val="0"/>
                                  </p:iterate>
                                  <p:childTnLst>
                                    <p:animEffect transition="out" filter="dissolve">
                                      <p:cBhvr>
                                        <p:cTn id="188" dur="2500" fill="hold"/>
                                        <p:tgtEl>
                                          <p:spTgt spid="467"/>
                                        </p:tgtEl>
                                      </p:cBhvr>
                                    </p:animEffect>
                                    <p:set>
                                      <p:cBhvr>
                                        <p:cTn id="189" fill="hold">
                                          <p:stCondLst>
                                            <p:cond delay="2499"/>
                                          </p:stCondLst>
                                        </p:cTn>
                                        <p:tgtEl>
                                          <p:spTgt spid="467"/>
                                        </p:tgtEl>
                                        <p:attrNameLst>
                                          <p:attrName>style.visibility</p:attrName>
                                        </p:attrNameLst>
                                      </p:cBhvr>
                                      <p:to>
                                        <p:strVal val="hidden"/>
                                      </p:to>
                                    </p:set>
                                  </p:childTnLst>
                                </p:cTn>
                              </p:par>
                            </p:childTnLst>
                          </p:cTn>
                        </p:par>
                        <p:par>
                          <p:cTn id="190" fill="hold">
                            <p:stCondLst>
                              <p:cond delay="2500"/>
                            </p:stCondLst>
                            <p:childTnLst>
                              <p:par>
                                <p:cTn id="191" presetID="2" presetClass="exit" presetSubtype="1" fill="hold" grpId="20" nodeType="afterEffect">
                                  <p:stCondLst>
                                    <p:cond delay="0"/>
                                  </p:stCondLst>
                                  <p:iterate>
                                    <p:tmAbs val="0"/>
                                  </p:iterate>
                                  <p:childTnLst>
                                    <p:anim calcmode="lin" valueType="num">
                                      <p:cBhvr>
                                        <p:cTn id="192" dur="1500" fill="hold"/>
                                        <p:tgtEl>
                                          <p:spTgt spid="460"/>
                                        </p:tgtEl>
                                        <p:attrNameLst>
                                          <p:attrName>ppt_x</p:attrName>
                                        </p:attrNameLst>
                                      </p:cBhvr>
                                      <p:tavLst>
                                        <p:tav tm="0">
                                          <p:val>
                                            <p:strVal val="ppt_x"/>
                                          </p:val>
                                        </p:tav>
                                        <p:tav tm="100000">
                                          <p:val>
                                            <p:strVal val="ppt_x"/>
                                          </p:val>
                                        </p:tav>
                                      </p:tavLst>
                                    </p:anim>
                                    <p:anim calcmode="lin" valueType="num">
                                      <p:cBhvr>
                                        <p:cTn id="193" dur="1500" fill="hold"/>
                                        <p:tgtEl>
                                          <p:spTgt spid="460"/>
                                        </p:tgtEl>
                                        <p:attrNameLst>
                                          <p:attrName>ppt_y</p:attrName>
                                        </p:attrNameLst>
                                      </p:cBhvr>
                                      <p:tavLst>
                                        <p:tav tm="0">
                                          <p:val>
                                            <p:strVal val="ppt_y"/>
                                          </p:val>
                                        </p:tav>
                                        <p:tav tm="100000">
                                          <p:val>
                                            <p:strVal val="0-ppt_h/2"/>
                                          </p:val>
                                        </p:tav>
                                      </p:tavLst>
                                    </p:anim>
                                    <p:set>
                                      <p:cBhvr>
                                        <p:cTn id="194" fill="hold">
                                          <p:stCondLst>
                                            <p:cond delay="1499"/>
                                          </p:stCondLst>
                                        </p:cTn>
                                        <p:tgtEl>
                                          <p:spTgt spid="460"/>
                                        </p:tgtEl>
                                        <p:attrNameLst>
                                          <p:attrName>style.visibility</p:attrName>
                                        </p:attrNameLst>
                                      </p:cBhvr>
                                      <p:to>
                                        <p:strVal val="hidden"/>
                                      </p:to>
                                    </p:set>
                                  </p:childTnLst>
                                </p:cTn>
                              </p:par>
                            </p:childTnLst>
                          </p:cTn>
                        </p:par>
                        <p:par>
                          <p:cTn id="195" fill="hold">
                            <p:stCondLst>
                              <p:cond delay="4000"/>
                            </p:stCondLst>
                            <p:childTnLst>
                              <p:par>
                                <p:cTn id="196" presetID="1" presetClass="entr" presetSubtype="0" fill="hold" grpId="21" nodeType="afterEffect">
                                  <p:stCondLst>
                                    <p:cond delay="0"/>
                                  </p:stCondLst>
                                  <p:iterate type="lt">
                                    <p:tmAbs val="100"/>
                                  </p:iterate>
                                  <p:childTnLst>
                                    <p:set>
                                      <p:cBhvr>
                                        <p:cTn id="197" fill="hold"/>
                                        <p:tgtEl>
                                          <p:spTgt spid="458"/>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3" presetClass="entr" presetSubtype="16" fill="hold" grpId="22" nodeType="clickEffect">
                                  <p:stCondLst>
                                    <p:cond delay="0"/>
                                  </p:stCondLst>
                                  <p:iterate>
                                    <p:tmAbs val="0"/>
                                  </p:iterate>
                                  <p:childTnLst>
                                    <p:set>
                                      <p:cBhvr>
                                        <p:cTn id="201" fill="hold"/>
                                        <p:tgtEl>
                                          <p:spTgt spid="466"/>
                                        </p:tgtEl>
                                        <p:attrNameLst>
                                          <p:attrName>style.visibility</p:attrName>
                                        </p:attrNameLst>
                                      </p:cBhvr>
                                      <p:to>
                                        <p:strVal val="visible"/>
                                      </p:to>
                                    </p:set>
                                    <p:anim calcmode="lin" valueType="num">
                                      <p:cBhvr>
                                        <p:cTn id="202" dur="1250" fill="hold"/>
                                        <p:tgtEl>
                                          <p:spTgt spid="466"/>
                                        </p:tgtEl>
                                        <p:attrNameLst>
                                          <p:attrName>ppt_w</p:attrName>
                                        </p:attrNameLst>
                                      </p:cBhvr>
                                      <p:tavLst>
                                        <p:tav tm="0">
                                          <p:val>
                                            <p:fltVal val="0"/>
                                          </p:val>
                                        </p:tav>
                                        <p:tav tm="100000">
                                          <p:val>
                                            <p:strVal val="#ppt_w"/>
                                          </p:val>
                                        </p:tav>
                                      </p:tavLst>
                                    </p:anim>
                                    <p:anim calcmode="lin" valueType="num">
                                      <p:cBhvr>
                                        <p:cTn id="203" dur="1250" fill="hold"/>
                                        <p:tgtEl>
                                          <p:spTgt spid="466"/>
                                        </p:tgtEl>
                                        <p:attrNameLst>
                                          <p:attrName>ppt_h</p:attrName>
                                        </p:attrNameLst>
                                      </p:cBhvr>
                                      <p:tavLst>
                                        <p:tav tm="0">
                                          <p:val>
                                            <p:fltVal val="0"/>
                                          </p:val>
                                        </p:tav>
                                        <p:tav tm="100000">
                                          <p:val>
                                            <p:strVal val="#ppt_h"/>
                                          </p:val>
                                        </p:tav>
                                      </p:tavLst>
                                    </p:anim>
                                  </p:childTnLst>
                                </p:cTn>
                              </p:par>
                            </p:childTnLst>
                          </p:cTn>
                        </p:par>
                      </p:childTnLst>
                    </p:cTn>
                  </p:par>
                  <p:par>
                    <p:cTn id="204" fill="hold">
                      <p:stCondLst>
                        <p:cond delay="indefinite"/>
                      </p:stCondLst>
                      <p:childTnLst>
                        <p:par>
                          <p:cTn id="205" fill="hold">
                            <p:stCondLst>
                              <p:cond delay="0"/>
                            </p:stCondLst>
                            <p:childTnLst>
                              <p:par>
                                <p:cTn id="206" presetID="23" presetClass="exit" presetSubtype="32" fill="hold" grpId="23" nodeType="clickEffect">
                                  <p:stCondLst>
                                    <p:cond delay="0"/>
                                  </p:stCondLst>
                                  <p:iterate>
                                    <p:tmAbs val="0"/>
                                  </p:iterate>
                                  <p:childTnLst>
                                    <p:anim calcmode="lin" valueType="num">
                                      <p:cBhvr>
                                        <p:cTn id="207" dur="2000" fill="hold"/>
                                        <p:tgtEl>
                                          <p:spTgt spid="466"/>
                                        </p:tgtEl>
                                        <p:attrNameLst>
                                          <p:attrName>ppt_w</p:attrName>
                                        </p:attrNameLst>
                                      </p:cBhvr>
                                      <p:tavLst>
                                        <p:tav tm="0">
                                          <p:val>
                                            <p:strVal val="ppt_w"/>
                                          </p:val>
                                        </p:tav>
                                        <p:tav tm="100000">
                                          <p:val>
                                            <p:fltVal val="0"/>
                                          </p:val>
                                        </p:tav>
                                      </p:tavLst>
                                    </p:anim>
                                    <p:anim calcmode="lin" valueType="num">
                                      <p:cBhvr>
                                        <p:cTn id="208" dur="2000" fill="hold"/>
                                        <p:tgtEl>
                                          <p:spTgt spid="466"/>
                                        </p:tgtEl>
                                        <p:attrNameLst>
                                          <p:attrName>ppt_h</p:attrName>
                                        </p:attrNameLst>
                                      </p:cBhvr>
                                      <p:tavLst>
                                        <p:tav tm="0">
                                          <p:val>
                                            <p:strVal val="ppt_h"/>
                                          </p:val>
                                        </p:tav>
                                        <p:tav tm="100000">
                                          <p:val>
                                            <p:fltVal val="0"/>
                                          </p:val>
                                        </p:tav>
                                      </p:tavLst>
                                    </p:anim>
                                    <p:set>
                                      <p:cBhvr>
                                        <p:cTn id="209" fill="hold">
                                          <p:stCondLst>
                                            <p:cond delay="1999"/>
                                          </p:stCondLst>
                                        </p:cTn>
                                        <p:tgtEl>
                                          <p:spTgt spid="466"/>
                                        </p:tgtEl>
                                        <p:attrNameLst>
                                          <p:attrName>style.visibility</p:attrName>
                                        </p:attrNameLst>
                                      </p:cBhvr>
                                      <p:to>
                                        <p:strVal val="hidden"/>
                                      </p:to>
                                    </p:set>
                                  </p:childTnLst>
                                </p:cTn>
                              </p:par>
                            </p:childTnLst>
                          </p:cTn>
                        </p:par>
                        <p:par>
                          <p:cTn id="210" fill="hold">
                            <p:stCondLst>
                              <p:cond delay="2000"/>
                            </p:stCondLst>
                            <p:childTnLst>
                              <p:par>
                                <p:cTn id="211" presetID="2" presetClass="exit" presetSubtype="1" fill="hold" grpId="24" nodeType="afterEffect">
                                  <p:stCondLst>
                                    <p:cond delay="0"/>
                                  </p:stCondLst>
                                  <p:iterate>
                                    <p:tmAbs val="0"/>
                                  </p:iterate>
                                  <p:childTnLst>
                                    <p:anim calcmode="lin" valueType="num">
                                      <p:cBhvr>
                                        <p:cTn id="212" dur="1500" fill="hold"/>
                                        <p:tgtEl>
                                          <p:spTgt spid="458"/>
                                        </p:tgtEl>
                                        <p:attrNameLst>
                                          <p:attrName>ppt_x</p:attrName>
                                        </p:attrNameLst>
                                      </p:cBhvr>
                                      <p:tavLst>
                                        <p:tav tm="0">
                                          <p:val>
                                            <p:strVal val="ppt_x"/>
                                          </p:val>
                                        </p:tav>
                                        <p:tav tm="100000">
                                          <p:val>
                                            <p:strVal val="ppt_x"/>
                                          </p:val>
                                        </p:tav>
                                      </p:tavLst>
                                    </p:anim>
                                    <p:anim calcmode="lin" valueType="num">
                                      <p:cBhvr>
                                        <p:cTn id="213" dur="1500" fill="hold"/>
                                        <p:tgtEl>
                                          <p:spTgt spid="458"/>
                                        </p:tgtEl>
                                        <p:attrNameLst>
                                          <p:attrName>ppt_y</p:attrName>
                                        </p:attrNameLst>
                                      </p:cBhvr>
                                      <p:tavLst>
                                        <p:tav tm="0">
                                          <p:val>
                                            <p:strVal val="ppt_y"/>
                                          </p:val>
                                        </p:tav>
                                        <p:tav tm="100000">
                                          <p:val>
                                            <p:strVal val="0-ppt_h/2"/>
                                          </p:val>
                                        </p:tav>
                                      </p:tavLst>
                                    </p:anim>
                                    <p:set>
                                      <p:cBhvr>
                                        <p:cTn id="214" fill="hold">
                                          <p:stCondLst>
                                            <p:cond delay="1499"/>
                                          </p:stCondLst>
                                        </p:cTn>
                                        <p:tgtEl>
                                          <p:spTgt spid="458"/>
                                        </p:tgtEl>
                                        <p:attrNameLst>
                                          <p:attrName>style.visibility</p:attrName>
                                        </p:attrNameLst>
                                      </p:cBhvr>
                                      <p:to>
                                        <p:strVal val="hidden"/>
                                      </p:to>
                                    </p:set>
                                  </p:childTnLst>
                                </p:cTn>
                              </p:par>
                            </p:childTnLst>
                          </p:cTn>
                        </p:par>
                        <p:par>
                          <p:cTn id="215" fill="hold">
                            <p:stCondLst>
                              <p:cond delay="3500"/>
                            </p:stCondLst>
                            <p:childTnLst>
                              <p:par>
                                <p:cTn id="216" presetID="1" presetClass="entr" presetSubtype="0" fill="hold" grpId="25" nodeType="afterEffect">
                                  <p:stCondLst>
                                    <p:cond delay="0"/>
                                  </p:stCondLst>
                                  <p:iterate type="lt">
                                    <p:tmAbs val="100"/>
                                  </p:iterate>
                                  <p:childTnLst>
                                    <p:set>
                                      <p:cBhvr>
                                        <p:cTn id="217" fill="hold"/>
                                        <p:tgtEl>
                                          <p:spTgt spid="459"/>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3" presetClass="entr" presetSubtype="16" fill="hold" grpId="26" nodeType="clickEffect">
                                  <p:stCondLst>
                                    <p:cond delay="0"/>
                                  </p:stCondLst>
                                  <p:iterate>
                                    <p:tmAbs val="0"/>
                                  </p:iterate>
                                  <p:childTnLst>
                                    <p:set>
                                      <p:cBhvr>
                                        <p:cTn id="221" fill="hold"/>
                                        <p:tgtEl>
                                          <p:spTgt spid="464"/>
                                        </p:tgtEl>
                                        <p:attrNameLst>
                                          <p:attrName>style.visibility</p:attrName>
                                        </p:attrNameLst>
                                      </p:cBhvr>
                                      <p:to>
                                        <p:strVal val="visible"/>
                                      </p:to>
                                    </p:set>
                                    <p:anim calcmode="lin" valueType="num">
                                      <p:cBhvr>
                                        <p:cTn id="222" dur="2500" fill="hold"/>
                                        <p:tgtEl>
                                          <p:spTgt spid="464"/>
                                        </p:tgtEl>
                                        <p:attrNameLst>
                                          <p:attrName>ppt_w</p:attrName>
                                        </p:attrNameLst>
                                      </p:cBhvr>
                                      <p:tavLst>
                                        <p:tav tm="0">
                                          <p:val>
                                            <p:fltVal val="0"/>
                                          </p:val>
                                        </p:tav>
                                        <p:tav tm="100000">
                                          <p:val>
                                            <p:strVal val="#ppt_w"/>
                                          </p:val>
                                        </p:tav>
                                      </p:tavLst>
                                    </p:anim>
                                    <p:anim calcmode="lin" valueType="num">
                                      <p:cBhvr>
                                        <p:cTn id="223" dur="2500" fill="hold"/>
                                        <p:tgtEl>
                                          <p:spTgt spid="4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 grpId="1" build="p" bldLvl="5" animBg="1" advAuto="0"/>
      <p:bldP spid="455" grpId="2" build="p" bldLvl="5" animBg="1" advAuto="0"/>
      <p:bldP spid="456" grpId="3" animBg="1" advAuto="0"/>
      <p:bldP spid="456" grpId="4" animBg="1" advAuto="0"/>
      <p:bldP spid="457" grpId="5" animBg="1" advAuto="0"/>
      <p:bldP spid="457" grpId="6" animBg="1" advAuto="0"/>
      <p:bldP spid="458" grpId="21" animBg="1" advAuto="0"/>
      <p:bldP spid="458" grpId="24" animBg="1" advAuto="0"/>
      <p:bldP spid="459" grpId="25" animBg="1" advAuto="0"/>
      <p:bldP spid="460" grpId="17" animBg="1" advAuto="0"/>
      <p:bldP spid="460" grpId="20" animBg="1" advAuto="0"/>
      <p:bldP spid="461" grpId="13" animBg="1" advAuto="0"/>
      <p:bldP spid="461" grpId="16" animBg="1" advAuto="0"/>
      <p:bldP spid="462" grpId="9" animBg="1" advAuto="0"/>
      <p:bldP spid="462" grpId="12" animBg="1" advAuto="0"/>
      <p:bldP spid="463" grpId="8" animBg="1" advAuto="0"/>
      <p:bldP spid="463" grpId="11" animBg="1" advAuto="0"/>
      <p:bldP spid="464" grpId="26" animBg="1" advAuto="0"/>
      <p:bldP spid="465" grpId="14" animBg="1" advAuto="0"/>
      <p:bldP spid="465" grpId="15" animBg="1" advAuto="0"/>
      <p:bldP spid="466" grpId="22" animBg="1" advAuto="0"/>
      <p:bldP spid="466" grpId="23" animBg="1" advAuto="0"/>
      <p:bldP spid="467" grpId="18" animBg="1" advAuto="0"/>
      <p:bldP spid="467" grpId="19" animBg="1" advAuto="0"/>
      <p:bldP spid="468" grpId="7" build="p" bldLvl="5" animBg="1" advAuto="0"/>
      <p:bldP spid="468" grpId="10"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 name="Group 177"/>
          <p:cNvGrpSpPr/>
          <p:nvPr/>
        </p:nvGrpSpPr>
        <p:grpSpPr>
          <a:xfrm>
            <a:off x="762000" y="952500"/>
            <a:ext cx="22860000" cy="11823701"/>
            <a:chOff x="12700" y="12700"/>
            <a:chExt cx="22860000" cy="11823700"/>
          </a:xfrm>
        </p:grpSpPr>
        <p:graphicFrame>
          <p:nvGraphicFramePr>
            <p:cNvPr id="174" name="Table 174"/>
            <p:cNvGraphicFramePr/>
            <p:nvPr/>
          </p:nvGraphicFramePr>
          <p:xfrm>
            <a:off x="12700" y="12700"/>
            <a:ext cx="22860000" cy="6350000"/>
          </p:xfrm>
          <a:graphic>
            <a:graphicData uri="http://schemas.openxmlformats.org/drawingml/2006/table">
              <a:tbl>
                <a:tblPr>
                  <a:tableStyleId>{2708684C-4D16-4618-839F-0558EEFCDFE6}</a:tableStyleId>
                </a:tblPr>
                <a:tblGrid>
                  <a:gridCol w="7620000"/>
                  <a:gridCol w="7620000"/>
                  <a:gridCol w="7620000"/>
                </a:tblGrid>
                <a:tr h="2116666">
                  <a:tc>
                    <a:txBody>
                      <a:bodyPr/>
                      <a:lstStyle/>
                      <a:p>
                        <a:pPr algn="ctr">
                          <a:spcBef>
                            <a:spcPts val="0"/>
                          </a:spcBef>
                          <a:defRPr sz="5200"/>
                        </a:pPr>
                        <a:endParaRPr/>
                      </a:p>
                    </a:txBody>
                    <a:tcPr marL="50800" marR="50800" marT="50800" marB="50800" anchor="ctr" horzOverflow="overflow">
                      <a:lnL w="12700">
                        <a:miter lim="400000"/>
                      </a:lnL>
                      <a:lnT w="12700">
                        <a:miter lim="400000"/>
                      </a:lnT>
                    </a:tcPr>
                  </a:tc>
                  <a:tc>
                    <a:txBody>
                      <a:bodyPr/>
                      <a:lstStyle/>
                      <a:p>
                        <a:pPr algn="ctr">
                          <a:spcBef>
                            <a:spcPts val="0"/>
                          </a:spcBef>
                          <a:defRPr sz="1800">
                            <a:solidFill>
                              <a:srgbClr val="000000"/>
                            </a:solidFill>
                          </a:defRPr>
                        </a:pPr>
                        <a:r>
                          <a:rPr sz="10000">
                            <a:solidFill>
                              <a:srgbClr val="34A5FF"/>
                            </a:solidFill>
                            <a:latin typeface="+mj-lt"/>
                            <a:ea typeface="+mj-ea"/>
                            <a:cs typeface="+mj-cs"/>
                            <a:sym typeface="TeX Gyre Adventor"/>
                          </a:rPr>
                          <a:t>µ</a:t>
                        </a:r>
                      </a:p>
                    </a:txBody>
                    <a:tcPr marL="50800" marR="50800" marT="50800" marB="50800" anchor="ctr" horzOverflow="overflow">
                      <a:lnT w="12700">
                        <a:miter lim="400000"/>
                      </a:lnT>
                    </a:tcPr>
                  </a:tc>
                  <a:tc>
                    <a:txBody>
                      <a:bodyPr/>
                      <a:lstStyle/>
                      <a:p>
                        <a:pPr algn="ctr">
                          <a:spcBef>
                            <a:spcPts val="0"/>
                          </a:spcBef>
                          <a:defRPr sz="1800">
                            <a:solidFill>
                              <a:srgbClr val="000000"/>
                            </a:solidFill>
                          </a:defRPr>
                        </a:pPr>
                        <a:r>
                          <a:rPr sz="10000">
                            <a:solidFill>
                              <a:srgbClr val="34A5FF"/>
                            </a:solidFill>
                            <a:latin typeface="+mj-lt"/>
                            <a:ea typeface="+mj-ea"/>
                            <a:cs typeface="+mj-cs"/>
                            <a:sym typeface="TeX Gyre Adventor"/>
                          </a:rPr>
                          <a:t>σ</a:t>
                        </a:r>
                      </a:p>
                    </a:txBody>
                    <a:tcPr marL="50800" marR="50800" marT="50800" marB="50800" anchor="ctr" horzOverflow="overflow">
                      <a:lnR w="12700">
                        <a:miter lim="400000"/>
                      </a:lnR>
                      <a:lnT w="12700">
                        <a:miter lim="400000"/>
                      </a:lnT>
                    </a:tcPr>
                  </a:tc>
                </a:tr>
                <a:tr h="2116666">
                  <a:tc>
                    <a:txBody>
                      <a:bodyPr/>
                      <a:lstStyle/>
                      <a:p>
                        <a:pPr algn="ctr">
                          <a:spcBef>
                            <a:spcPts val="0"/>
                          </a:spcBef>
                          <a:defRPr sz="1800">
                            <a:solidFill>
                              <a:srgbClr val="000000"/>
                            </a:solidFill>
                          </a:defRPr>
                        </a:pPr>
                        <a:r>
                          <a:rPr sz="10000">
                            <a:solidFill>
                              <a:srgbClr val="34A5FF"/>
                            </a:solidFill>
                          </a:rPr>
                          <a:t>x</a:t>
                        </a:r>
                      </a:p>
                    </a:txBody>
                    <a:tcPr marL="50800" marR="50800" marT="50800" marB="50800" anchor="ctr" horzOverflow="overflow">
                      <a:lnL w="12700">
                        <a:miter lim="400000"/>
                      </a:lnL>
                    </a:tcPr>
                  </a:tc>
                  <a:tc>
                    <a:txBody>
                      <a:bodyPr/>
                      <a:lstStyle/>
                      <a:p>
                        <a:pPr algn="ctr">
                          <a:spcBef>
                            <a:spcPts val="0"/>
                          </a:spcBef>
                          <a:defRPr sz="1800">
                            <a:solidFill>
                              <a:srgbClr val="000000"/>
                            </a:solidFill>
                          </a:defRPr>
                        </a:pPr>
                        <a:r>
                          <a:rPr sz="10000">
                            <a:solidFill>
                              <a:srgbClr val="E9E9E9"/>
                            </a:solidFill>
                            <a:latin typeface="+mj-lt"/>
                            <a:ea typeface="+mj-ea"/>
                            <a:cs typeface="+mj-cs"/>
                            <a:sym typeface="TeX Gyre Adventor"/>
                          </a:rPr>
                          <a:t>9.0</a:t>
                        </a:r>
                      </a:p>
                    </a:txBody>
                    <a:tcPr marL="50800" marR="50800" marT="50800" marB="50800" anchor="ctr" horzOverflow="overflow"/>
                  </a:tc>
                  <a:tc>
                    <a:txBody>
                      <a:bodyPr/>
                      <a:lstStyle/>
                      <a:p>
                        <a:pPr algn="ctr">
                          <a:spcBef>
                            <a:spcPts val="0"/>
                          </a:spcBef>
                          <a:defRPr sz="1800">
                            <a:solidFill>
                              <a:srgbClr val="000000"/>
                            </a:solidFill>
                          </a:defRPr>
                        </a:pPr>
                        <a:r>
                          <a:rPr sz="10000">
                            <a:solidFill>
                              <a:srgbClr val="E9E9E9"/>
                            </a:solidFill>
                            <a:latin typeface="+mj-lt"/>
                            <a:ea typeface="+mj-ea"/>
                            <a:cs typeface="+mj-cs"/>
                            <a:sym typeface="TeX Gyre Adventor"/>
                          </a:rPr>
                          <a:t>3.317</a:t>
                        </a:r>
                      </a:p>
                    </a:txBody>
                    <a:tcPr marL="50800" marR="50800" marT="50800" marB="50800" anchor="ctr" horzOverflow="overflow">
                      <a:lnR w="12700">
                        <a:miter lim="400000"/>
                      </a:lnR>
                    </a:tcPr>
                  </a:tc>
                </a:tr>
                <a:tr h="2116666">
                  <a:tc>
                    <a:txBody>
                      <a:bodyPr/>
                      <a:lstStyle/>
                      <a:p>
                        <a:pPr algn="ctr">
                          <a:spcBef>
                            <a:spcPts val="0"/>
                          </a:spcBef>
                          <a:defRPr sz="1800">
                            <a:solidFill>
                              <a:srgbClr val="000000"/>
                            </a:solidFill>
                          </a:defRPr>
                        </a:pPr>
                        <a:r>
                          <a:rPr sz="10000">
                            <a:solidFill>
                              <a:srgbClr val="34A5FF"/>
                            </a:solidFill>
                          </a:rPr>
                          <a:t>y</a:t>
                        </a:r>
                      </a:p>
                    </a:txBody>
                    <a:tcPr marL="50800" marR="50800" marT="50800" marB="50800" anchor="ctr" horzOverflow="overflow">
                      <a:lnL w="12700">
                        <a:miter lim="400000"/>
                      </a:lnL>
                      <a:lnB w="12700">
                        <a:miter lim="400000"/>
                      </a:lnB>
                    </a:tcPr>
                  </a:tc>
                  <a:tc>
                    <a:txBody>
                      <a:bodyPr/>
                      <a:lstStyle/>
                      <a:p>
                        <a:pPr algn="ctr">
                          <a:spcBef>
                            <a:spcPts val="0"/>
                          </a:spcBef>
                          <a:defRPr sz="1800">
                            <a:solidFill>
                              <a:srgbClr val="000000"/>
                            </a:solidFill>
                          </a:defRPr>
                        </a:pPr>
                        <a:r>
                          <a:rPr sz="10000">
                            <a:solidFill>
                              <a:srgbClr val="E9E9E9"/>
                            </a:solidFill>
                            <a:latin typeface="+mj-lt"/>
                            <a:ea typeface="+mj-ea"/>
                            <a:cs typeface="+mj-cs"/>
                            <a:sym typeface="TeX Gyre Adventor"/>
                          </a:rPr>
                          <a:t>7.5</a:t>
                        </a:r>
                      </a:p>
                    </a:txBody>
                    <a:tcPr marL="50800" marR="50800" marT="50800" marB="50800" anchor="ctr" horzOverflow="overflow">
                      <a:lnB w="12700">
                        <a:miter lim="400000"/>
                      </a:lnB>
                    </a:tcPr>
                  </a:tc>
                  <a:tc>
                    <a:txBody>
                      <a:bodyPr/>
                      <a:lstStyle/>
                      <a:p>
                        <a:pPr algn="ctr">
                          <a:spcBef>
                            <a:spcPts val="0"/>
                          </a:spcBef>
                          <a:defRPr sz="1800">
                            <a:solidFill>
                              <a:srgbClr val="000000"/>
                            </a:solidFill>
                          </a:defRPr>
                        </a:pPr>
                        <a:r>
                          <a:rPr sz="10000">
                            <a:solidFill>
                              <a:srgbClr val="E9E9E9"/>
                            </a:solidFill>
                            <a:latin typeface="+mj-lt"/>
                            <a:ea typeface="+mj-ea"/>
                            <a:cs typeface="+mj-cs"/>
                            <a:sym typeface="TeX Gyre Adventor"/>
                          </a:rPr>
                          <a:t>2.03</a:t>
                        </a:r>
                      </a:p>
                    </a:txBody>
                    <a:tcPr marL="50800" marR="50800" marT="50800" marB="50800" anchor="ctr" horzOverflow="overflow">
                      <a:lnR w="12700">
                        <a:miter lim="400000"/>
                      </a:lnR>
                      <a:lnB w="12700">
                        <a:miter lim="400000"/>
                      </a:lnB>
                    </a:tcPr>
                  </a:tc>
                </a:tr>
              </a:tbl>
            </a:graphicData>
          </a:graphic>
        </p:graphicFrame>
        <p:sp>
          <p:nvSpPr>
            <p:cNvPr id="175" name="Shape 175"/>
            <p:cNvSpPr/>
            <p:nvPr/>
          </p:nvSpPr>
          <p:spPr>
            <a:xfrm>
              <a:off x="2146299" y="9124949"/>
              <a:ext cx="5343315" cy="184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ctr">
                <a:spcBef>
                  <a:spcPts val="0"/>
                </a:spcBef>
                <a:defRPr sz="10000">
                  <a:solidFill>
                    <a:schemeClr val="accent1"/>
                  </a:solidFill>
                </a:defRPr>
              </a:pPr>
              <a:r>
                <a:rPr i="1"/>
                <a:t>r</a:t>
              </a:r>
              <a:r>
                <a:rPr baseline="31999"/>
                <a:t>2</a:t>
              </a:r>
              <a:r>
                <a:rPr i="1"/>
                <a:t> </a:t>
              </a:r>
              <a:r>
                <a:t>= 0.67</a:t>
              </a:r>
              <a:r>
                <a:rPr baseline="31999"/>
                <a:t> </a:t>
              </a:r>
            </a:p>
          </p:txBody>
        </p:sp>
        <p:sp>
          <p:nvSpPr>
            <p:cNvPr id="176" name="Shape 176"/>
            <p:cNvSpPr/>
            <p:nvPr/>
          </p:nvSpPr>
          <p:spPr>
            <a:xfrm>
              <a:off x="12755456" y="8255000"/>
              <a:ext cx="9261688" cy="3581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ctr">
                <a:spcBef>
                  <a:spcPts val="0"/>
                </a:spcBef>
                <a:defRPr sz="10000">
                  <a:solidFill>
                    <a:srgbClr val="34A5FF"/>
                  </a:solidFill>
                </a:defRPr>
              </a:pPr>
              <a:r>
                <a:t>Y</a:t>
              </a:r>
              <a:r>
                <a:rPr i="1"/>
                <a:t> </a:t>
              </a:r>
              <a:r>
                <a:t>= α + β</a:t>
              </a:r>
              <a:r>
                <a:rPr baseline="-5999"/>
                <a:t>1</a:t>
              </a:r>
              <a:r>
                <a:t>X + ε</a:t>
              </a:r>
            </a:p>
            <a:p>
              <a:pPr algn="ctr">
                <a:spcBef>
                  <a:spcPts val="0"/>
                </a:spcBef>
                <a:defRPr sz="10000">
                  <a:solidFill>
                    <a:srgbClr val="34A5FF"/>
                  </a:solidFill>
                </a:defRPr>
              </a:pPr>
              <a:r>
                <a:rPr i="1"/>
                <a:t>y</a:t>
              </a:r>
              <a:r>
                <a:t> = 3 + 0.5</a:t>
              </a:r>
              <a:r>
                <a:rPr i="1"/>
                <a:t>x</a:t>
              </a:r>
              <a:r>
                <a:t> + ε</a:t>
              </a:r>
              <a:r>
                <a:rPr baseline="31999"/>
                <a:t> </a:t>
              </a:r>
            </a:p>
          </p:txBody>
        </p:sp>
      </p:grpSp>
      <p:sp>
        <p:nvSpPr>
          <p:cNvPr id="178" name="Shape 178"/>
          <p:cNvSpPr>
            <a:spLocks noGrp="1"/>
          </p:cNvSpPr>
          <p:nvPr>
            <p:ph type="title"/>
          </p:nvPr>
        </p:nvSpPr>
        <p:spPr>
          <a:xfrm>
            <a:off x="762000" y="3683000"/>
            <a:ext cx="22860000" cy="6350000"/>
          </a:xfrm>
          <a:prstGeom prst="rect">
            <a:avLst/>
          </a:prstGeom>
        </p:spPr>
        <p:txBody>
          <a:bodyPr/>
          <a:lstStyle/>
          <a:p>
            <a:pPr defTabSz="387984">
              <a:defRPr sz="14241">
                <a:solidFill>
                  <a:srgbClr val="FF7C00"/>
                </a:solidFill>
              </a:defRPr>
            </a:pPr>
            <a:r>
              <a:t>IS visualization Needed</a:t>
            </a:r>
          </a:p>
          <a:p>
            <a:pPr defTabSz="387984">
              <a:defRPr sz="14241">
                <a:solidFill>
                  <a:srgbClr val="FF7C00"/>
                </a:solidFill>
              </a:defRPr>
            </a:pPr>
            <a:r>
              <a:t>to communicate data?</a:t>
            </a:r>
          </a:p>
        </p:txBody>
      </p:sp>
      <p:pic>
        <p:nvPicPr>
          <p:cNvPr id="179" name="anscombesQuartet.pdf"/>
          <p:cNvPicPr>
            <a:picLocks noChangeAspect="1"/>
          </p:cNvPicPr>
          <p:nvPr/>
        </p:nvPicPr>
        <p:blipFill>
          <a:blip r:embed="rId3">
            <a:extLst/>
          </a:blip>
          <a:stretch>
            <a:fillRect/>
          </a:stretch>
        </p:blipFill>
        <p:spPr>
          <a:xfrm>
            <a:off x="3346938" y="469900"/>
            <a:ext cx="17690124" cy="12776200"/>
          </a:xfrm>
          <a:prstGeom prst="rect">
            <a:avLst/>
          </a:prstGeom>
          <a:ln w="12700">
            <a:miter lim="400000"/>
          </a:ln>
        </p:spPr>
      </p:pic>
      <p:sp>
        <p:nvSpPr>
          <p:cNvPr id="180" name="Shape 180"/>
          <p:cNvSpPr/>
          <p:nvPr/>
        </p:nvSpPr>
        <p:spPr>
          <a:xfrm>
            <a:off x="762000" y="1598858"/>
            <a:ext cx="22860000" cy="10518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algn="ctr" defTabSz="429259">
              <a:lnSpc>
                <a:spcPct val="80000"/>
              </a:lnSpc>
              <a:spcBef>
                <a:spcPts val="0"/>
              </a:spcBef>
              <a:defRPr sz="15600" b="1" cap="all">
                <a:solidFill>
                  <a:srgbClr val="FFF20A"/>
                </a:solidFill>
                <a:latin typeface="+mj-lt"/>
                <a:ea typeface="+mj-ea"/>
                <a:cs typeface="+mj-cs"/>
                <a:sym typeface="TeX Gyre Adventor"/>
              </a:defRPr>
            </a:pPr>
            <a:r>
              <a:t>Graphs Are Essential to </a:t>
            </a:r>
          </a:p>
          <a:p>
            <a:pPr algn="ctr" defTabSz="429259">
              <a:lnSpc>
                <a:spcPct val="80000"/>
              </a:lnSpc>
              <a:spcBef>
                <a:spcPts val="0"/>
              </a:spcBef>
              <a:defRPr sz="15600" b="1" cap="all">
                <a:solidFill>
                  <a:srgbClr val="FFF20A"/>
                </a:solidFill>
                <a:latin typeface="+mj-lt"/>
                <a:ea typeface="+mj-ea"/>
                <a:cs typeface="+mj-cs"/>
                <a:sym typeface="TeX Gyre Adventor"/>
              </a:defRPr>
            </a:pPr>
            <a:r>
              <a:t>Good Statistical Analysis.</a:t>
            </a:r>
          </a:p>
        </p:txBody>
      </p:sp>
      <p:sp>
        <p:nvSpPr>
          <p:cNvPr id="181" name="Shape 181"/>
          <p:cNvSpPr/>
          <p:nvPr/>
        </p:nvSpPr>
        <p:spPr>
          <a:xfrm>
            <a:off x="762000" y="4872583"/>
            <a:ext cx="22860000" cy="39708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lgn="ctr" defTabSz="454025">
              <a:lnSpc>
                <a:spcPct val="80000"/>
              </a:lnSpc>
              <a:spcBef>
                <a:spcPts val="0"/>
              </a:spcBef>
              <a:defRPr sz="11000" b="1" cap="all">
                <a:solidFill>
                  <a:srgbClr val="34A5FF"/>
                </a:solidFill>
                <a:latin typeface="+mj-lt"/>
                <a:ea typeface="+mj-ea"/>
                <a:cs typeface="+mj-cs"/>
                <a:sym typeface="TeX Gyre Adventor"/>
              </a:defRPr>
            </a:lvl1pPr>
          </a:lstStyle>
          <a:p>
            <a:r>
              <a:t>Yes…The same Anscombe from the previous example</a:t>
            </a:r>
          </a:p>
        </p:txBody>
      </p:sp>
      <p:sp>
        <p:nvSpPr>
          <p:cNvPr id="182" name="Shape 182"/>
          <p:cNvSpPr/>
          <p:nvPr/>
        </p:nvSpPr>
        <p:spPr>
          <a:xfrm>
            <a:off x="762000" y="3683000"/>
            <a:ext cx="22860000" cy="635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lgn="ctr" defTabSz="387984">
              <a:lnSpc>
                <a:spcPct val="80000"/>
              </a:lnSpc>
              <a:spcBef>
                <a:spcPts val="0"/>
              </a:spcBef>
              <a:defRPr sz="9400" b="1" cap="all">
                <a:solidFill>
                  <a:srgbClr val="34A5FF"/>
                </a:solidFill>
                <a:latin typeface="+mj-lt"/>
                <a:ea typeface="+mj-ea"/>
                <a:cs typeface="+mj-cs"/>
                <a:sym typeface="TeX Gyre Adventor"/>
              </a:defRPr>
            </a:lvl1pPr>
          </a:lstStyle>
          <a:p>
            <a:r>
              <a:t>Done Well, Visualization IS Infinitely More Effective Than Prose or Tables At Communicating Data.</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178"/>
                                        </p:tgtEl>
                                        <p:attrNameLst>
                                          <p:attrName>style.visibility</p:attrName>
                                        </p:attrNameLst>
                                      </p:cBhvr>
                                      <p:to>
                                        <p:strVal val="visible"/>
                                      </p:to>
                                    </p:set>
                                    <p:animEffect transition="in" filter="dissolve">
                                      <p:cBhvr>
                                        <p:cTn id="7" dur="10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fill="hold" grpId="2" nodeType="clickEffect">
                                  <p:stCondLst>
                                    <p:cond delay="0"/>
                                  </p:stCondLst>
                                  <p:iterate>
                                    <p:tmAbs val="0"/>
                                  </p:iterate>
                                  <p:childTnLst>
                                    <p:animEffect transition="out" filter="dissolve">
                                      <p:cBhvr>
                                        <p:cTn id="11" dur="1000" fill="hold"/>
                                        <p:tgtEl>
                                          <p:spTgt spid="178"/>
                                        </p:tgtEl>
                                      </p:cBhvr>
                                    </p:animEffect>
                                    <p:set>
                                      <p:cBhvr>
                                        <p:cTn id="12" fill="hold">
                                          <p:stCondLst>
                                            <p:cond delay="999"/>
                                          </p:stCondLst>
                                        </p:cTn>
                                        <p:tgtEl>
                                          <p:spTgt spid="178"/>
                                        </p:tgtEl>
                                        <p:attrNameLst>
                                          <p:attrName>style.visibility</p:attrName>
                                        </p:attrNameLst>
                                      </p:cBhvr>
                                      <p:to>
                                        <p:strVal val="hidden"/>
                                      </p:to>
                                    </p:set>
                                  </p:childTnLst>
                                </p:cTn>
                              </p:par>
                            </p:childTnLst>
                          </p:cTn>
                        </p:par>
                        <p:par>
                          <p:cTn id="13" fill="hold">
                            <p:stCondLst>
                              <p:cond delay="1000"/>
                            </p:stCondLst>
                            <p:childTnLst>
                              <p:par>
                                <p:cTn id="14" presetID="9" presetClass="entr" fill="hold" grpId="3" nodeType="afterEffect">
                                  <p:stCondLst>
                                    <p:cond delay="100"/>
                                  </p:stCondLst>
                                  <p:iterate>
                                    <p:tmAbs val="0"/>
                                  </p:iterate>
                                  <p:childTnLst>
                                    <p:set>
                                      <p:cBhvr>
                                        <p:cTn id="15" fill="hold"/>
                                        <p:tgtEl>
                                          <p:spTgt spid="177"/>
                                        </p:tgtEl>
                                        <p:attrNameLst>
                                          <p:attrName>style.visibility</p:attrName>
                                        </p:attrNameLst>
                                      </p:cBhvr>
                                      <p:to>
                                        <p:strVal val="visible"/>
                                      </p:to>
                                    </p:set>
                                    <p:animEffect transition="in" filter="dissolve">
                                      <p:cBhvr>
                                        <p:cTn id="16" dur="1500"/>
                                        <p:tgtEl>
                                          <p:spTgt spid="17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fill="hold" grpId="4" nodeType="clickEffect">
                                  <p:stCondLst>
                                    <p:cond delay="0"/>
                                  </p:stCondLst>
                                  <p:iterate>
                                    <p:tmAbs val="0"/>
                                  </p:iterate>
                                  <p:childTnLst>
                                    <p:animEffect transition="out" filter="dissolve">
                                      <p:cBhvr>
                                        <p:cTn id="20" dur="1250" fill="hold"/>
                                        <p:tgtEl>
                                          <p:spTgt spid="177"/>
                                        </p:tgtEl>
                                      </p:cBhvr>
                                    </p:animEffect>
                                    <p:set>
                                      <p:cBhvr>
                                        <p:cTn id="21" fill="hold">
                                          <p:stCondLst>
                                            <p:cond delay="1249"/>
                                          </p:stCondLst>
                                        </p:cTn>
                                        <p:tgtEl>
                                          <p:spTgt spid="177"/>
                                        </p:tgtEl>
                                        <p:attrNameLst>
                                          <p:attrName>style.visibility</p:attrName>
                                        </p:attrNameLst>
                                      </p:cBhvr>
                                      <p:to>
                                        <p:strVal val="hidden"/>
                                      </p:to>
                                    </p:set>
                                  </p:childTnLst>
                                </p:cTn>
                              </p:par>
                            </p:childTnLst>
                          </p:cTn>
                        </p:par>
                        <p:par>
                          <p:cTn id="22" fill="hold">
                            <p:stCondLst>
                              <p:cond delay="1250"/>
                            </p:stCondLst>
                            <p:childTnLst>
                              <p:par>
                                <p:cTn id="23" presetID="23" presetClass="entr" presetSubtype="16" fill="hold" grpId="5" nodeType="afterEffect">
                                  <p:stCondLst>
                                    <p:cond delay="200"/>
                                  </p:stCondLst>
                                  <p:iterate>
                                    <p:tmAbs val="0"/>
                                  </p:iterate>
                                  <p:childTnLst>
                                    <p:set>
                                      <p:cBhvr>
                                        <p:cTn id="24" fill="hold"/>
                                        <p:tgtEl>
                                          <p:spTgt spid="179"/>
                                        </p:tgtEl>
                                        <p:attrNameLst>
                                          <p:attrName>style.visibility</p:attrName>
                                        </p:attrNameLst>
                                      </p:cBhvr>
                                      <p:to>
                                        <p:strVal val="visible"/>
                                      </p:to>
                                    </p:set>
                                    <p:anim calcmode="lin" valueType="num">
                                      <p:cBhvr>
                                        <p:cTn id="25" dur="2250" fill="hold"/>
                                        <p:tgtEl>
                                          <p:spTgt spid="179"/>
                                        </p:tgtEl>
                                        <p:attrNameLst>
                                          <p:attrName>ppt_w</p:attrName>
                                        </p:attrNameLst>
                                      </p:cBhvr>
                                      <p:tavLst>
                                        <p:tav tm="0">
                                          <p:val>
                                            <p:fltVal val="0"/>
                                          </p:val>
                                        </p:tav>
                                        <p:tav tm="100000">
                                          <p:val>
                                            <p:strVal val="#ppt_w"/>
                                          </p:val>
                                        </p:tav>
                                      </p:tavLst>
                                    </p:anim>
                                    <p:anim calcmode="lin" valueType="num">
                                      <p:cBhvr>
                                        <p:cTn id="26" dur="2250" fill="hold"/>
                                        <p:tgtEl>
                                          <p:spTgt spid="17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9" presetClass="exit" fill="hold" grpId="6" nodeType="clickEffect">
                                  <p:stCondLst>
                                    <p:cond delay="0"/>
                                  </p:stCondLst>
                                  <p:iterate>
                                    <p:tmAbs val="0"/>
                                  </p:iterate>
                                  <p:childTnLst>
                                    <p:animEffect transition="out" filter="dissolve">
                                      <p:cBhvr>
                                        <p:cTn id="30" dur="1000" fill="hold"/>
                                        <p:tgtEl>
                                          <p:spTgt spid="179"/>
                                        </p:tgtEl>
                                      </p:cBhvr>
                                    </p:animEffect>
                                    <p:set>
                                      <p:cBhvr>
                                        <p:cTn id="31" fill="hold">
                                          <p:stCondLst>
                                            <p:cond delay="999"/>
                                          </p:stCondLst>
                                        </p:cTn>
                                        <p:tgtEl>
                                          <p:spTgt spid="179"/>
                                        </p:tgtEl>
                                        <p:attrNameLst>
                                          <p:attrName>style.visibility</p:attrName>
                                        </p:attrNameLst>
                                      </p:cBhvr>
                                      <p:to>
                                        <p:strVal val="hidden"/>
                                      </p:to>
                                    </p:set>
                                  </p:childTnLst>
                                </p:cTn>
                              </p:par>
                            </p:childTnLst>
                          </p:cTn>
                        </p:par>
                        <p:par>
                          <p:cTn id="32" fill="hold">
                            <p:stCondLst>
                              <p:cond delay="1000"/>
                            </p:stCondLst>
                            <p:childTnLst>
                              <p:par>
                                <p:cTn id="33" presetID="9" presetClass="entr" fill="hold" grpId="7" nodeType="afterEffect">
                                  <p:stCondLst>
                                    <p:cond delay="0"/>
                                  </p:stCondLst>
                                  <p:iterate>
                                    <p:tmAbs val="0"/>
                                  </p:iterate>
                                  <p:childTnLst>
                                    <p:set>
                                      <p:cBhvr>
                                        <p:cTn id="34" fill="hold"/>
                                        <p:tgtEl>
                                          <p:spTgt spid="182"/>
                                        </p:tgtEl>
                                        <p:attrNameLst>
                                          <p:attrName>style.visibility</p:attrName>
                                        </p:attrNameLst>
                                      </p:cBhvr>
                                      <p:to>
                                        <p:strVal val="visible"/>
                                      </p:to>
                                    </p:set>
                                    <p:animEffect transition="in" filter="dissolve">
                                      <p:cBhvr>
                                        <p:cTn id="35" dur="1500"/>
                                        <p:tgtEl>
                                          <p:spTgt spid="18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fill="hold" grpId="8" nodeType="clickEffect">
                                  <p:stCondLst>
                                    <p:cond delay="0"/>
                                  </p:stCondLst>
                                  <p:iterate>
                                    <p:tmAbs val="0"/>
                                  </p:iterate>
                                  <p:childTnLst>
                                    <p:animEffect transition="out" filter="dissolve">
                                      <p:cBhvr>
                                        <p:cTn id="39" dur="1000" fill="hold"/>
                                        <p:tgtEl>
                                          <p:spTgt spid="182"/>
                                        </p:tgtEl>
                                      </p:cBhvr>
                                    </p:animEffect>
                                    <p:set>
                                      <p:cBhvr>
                                        <p:cTn id="40" fill="hold">
                                          <p:stCondLst>
                                            <p:cond delay="999"/>
                                          </p:stCondLst>
                                        </p:cTn>
                                        <p:tgtEl>
                                          <p:spTgt spid="182"/>
                                        </p:tgtEl>
                                        <p:attrNameLst>
                                          <p:attrName>style.visibility</p:attrName>
                                        </p:attrNameLst>
                                      </p:cBhvr>
                                      <p:to>
                                        <p:strVal val="hidden"/>
                                      </p:to>
                                    </p:set>
                                  </p:childTnLst>
                                </p:cTn>
                              </p:par>
                            </p:childTnLst>
                          </p:cTn>
                        </p:par>
                        <p:par>
                          <p:cTn id="41" fill="hold">
                            <p:stCondLst>
                              <p:cond delay="1000"/>
                            </p:stCondLst>
                            <p:childTnLst>
                              <p:par>
                                <p:cTn id="42" presetID="2" presetClass="entr" presetSubtype="4" fill="hold" grpId="9" nodeType="afterEffect">
                                  <p:stCondLst>
                                    <p:cond delay="0"/>
                                  </p:stCondLst>
                                  <p:iterate>
                                    <p:tmAbs val="0"/>
                                  </p:iterate>
                                  <p:childTnLst>
                                    <p:set>
                                      <p:cBhvr>
                                        <p:cTn id="43" fill="hold"/>
                                        <p:tgtEl>
                                          <p:spTgt spid="181"/>
                                        </p:tgtEl>
                                        <p:attrNameLst>
                                          <p:attrName>style.visibility</p:attrName>
                                        </p:attrNameLst>
                                      </p:cBhvr>
                                      <p:to>
                                        <p:strVal val="visible"/>
                                      </p:to>
                                    </p:set>
                                    <p:anim calcmode="lin" valueType="num">
                                      <p:cBhvr>
                                        <p:cTn id="44" dur="1250" fill="hold"/>
                                        <p:tgtEl>
                                          <p:spTgt spid="181"/>
                                        </p:tgtEl>
                                        <p:attrNameLst>
                                          <p:attrName>ppt_x</p:attrName>
                                        </p:attrNameLst>
                                      </p:cBhvr>
                                      <p:tavLst>
                                        <p:tav tm="0">
                                          <p:val>
                                            <p:strVal val="#ppt_x"/>
                                          </p:val>
                                        </p:tav>
                                        <p:tav tm="100000">
                                          <p:val>
                                            <p:strVal val="#ppt_x"/>
                                          </p:val>
                                        </p:tav>
                                      </p:tavLst>
                                    </p:anim>
                                    <p:anim calcmode="lin" valueType="num">
                                      <p:cBhvr>
                                        <p:cTn id="45" dur="1250" fill="hold"/>
                                        <p:tgtEl>
                                          <p:spTgt spid="181"/>
                                        </p:tgtEl>
                                        <p:attrNameLst>
                                          <p:attrName>ppt_y</p:attrName>
                                        </p:attrNameLst>
                                      </p:cBhvr>
                                      <p:tavLst>
                                        <p:tav tm="0">
                                          <p:val>
                                            <p:strVal val="1+#ppt_h/2"/>
                                          </p:val>
                                        </p:tav>
                                        <p:tav tm="100000">
                                          <p:val>
                                            <p:strVal val="#ppt_y"/>
                                          </p:val>
                                        </p:tav>
                                      </p:tavLst>
                                    </p:anim>
                                  </p:childTnLst>
                                </p:cTn>
                              </p:par>
                            </p:childTnLst>
                          </p:cTn>
                        </p:par>
                        <p:par>
                          <p:cTn id="46" fill="hold">
                            <p:stCondLst>
                              <p:cond delay="2250"/>
                            </p:stCondLst>
                            <p:childTnLst>
                              <p:par>
                                <p:cTn id="47" presetID="2" presetClass="exit" presetSubtype="1" fill="hold" grpId="10" nodeType="afterEffect">
                                  <p:stCondLst>
                                    <p:cond delay="0"/>
                                  </p:stCondLst>
                                  <p:iterate>
                                    <p:tmAbs val="0"/>
                                  </p:iterate>
                                  <p:childTnLst>
                                    <p:anim calcmode="lin" valueType="num">
                                      <p:cBhvr>
                                        <p:cTn id="48" dur="1250" fill="hold"/>
                                        <p:tgtEl>
                                          <p:spTgt spid="181"/>
                                        </p:tgtEl>
                                        <p:attrNameLst>
                                          <p:attrName>ppt_x</p:attrName>
                                        </p:attrNameLst>
                                      </p:cBhvr>
                                      <p:tavLst>
                                        <p:tav tm="0">
                                          <p:val>
                                            <p:strVal val="ppt_x"/>
                                          </p:val>
                                        </p:tav>
                                        <p:tav tm="100000">
                                          <p:val>
                                            <p:strVal val="ppt_x"/>
                                          </p:val>
                                        </p:tav>
                                      </p:tavLst>
                                    </p:anim>
                                    <p:anim calcmode="lin" valueType="num">
                                      <p:cBhvr>
                                        <p:cTn id="49" dur="1250" fill="hold"/>
                                        <p:tgtEl>
                                          <p:spTgt spid="181"/>
                                        </p:tgtEl>
                                        <p:attrNameLst>
                                          <p:attrName>ppt_y</p:attrName>
                                        </p:attrNameLst>
                                      </p:cBhvr>
                                      <p:tavLst>
                                        <p:tav tm="0">
                                          <p:val>
                                            <p:strVal val="ppt_y"/>
                                          </p:val>
                                        </p:tav>
                                        <p:tav tm="100000">
                                          <p:val>
                                            <p:strVal val="0-ppt_h/2"/>
                                          </p:val>
                                        </p:tav>
                                      </p:tavLst>
                                    </p:anim>
                                    <p:set>
                                      <p:cBhvr>
                                        <p:cTn id="50" fill="hold">
                                          <p:stCondLst>
                                            <p:cond delay="1249"/>
                                          </p:stCondLst>
                                        </p:cTn>
                                        <p:tgtEl>
                                          <p:spTgt spid="181"/>
                                        </p:tgtEl>
                                        <p:attrNameLst>
                                          <p:attrName>style.visibility</p:attrName>
                                        </p:attrNameLst>
                                      </p:cBhvr>
                                      <p:to>
                                        <p:strVal val="hidden"/>
                                      </p:to>
                                    </p:set>
                                  </p:childTnLst>
                                </p:cTn>
                              </p:par>
                            </p:childTnLst>
                          </p:cTn>
                        </p:par>
                        <p:par>
                          <p:cTn id="51" fill="hold">
                            <p:stCondLst>
                              <p:cond delay="3500"/>
                            </p:stCondLst>
                            <p:childTnLst>
                              <p:par>
                                <p:cTn id="52" presetID="9" presetClass="entr" fill="hold" grpId="11" nodeType="afterEffect">
                                  <p:stCondLst>
                                    <p:cond delay="1000"/>
                                  </p:stCondLst>
                                  <p:iterate>
                                    <p:tmAbs val="0"/>
                                  </p:iterate>
                                  <p:childTnLst>
                                    <p:set>
                                      <p:cBhvr>
                                        <p:cTn id="53" fill="hold"/>
                                        <p:tgtEl>
                                          <p:spTgt spid="180"/>
                                        </p:tgtEl>
                                        <p:attrNameLst>
                                          <p:attrName>style.visibility</p:attrName>
                                        </p:attrNameLst>
                                      </p:cBhvr>
                                      <p:to>
                                        <p:strVal val="visible"/>
                                      </p:to>
                                    </p:set>
                                    <p:animEffect transition="in" filter="dissolve">
                                      <p:cBhvr>
                                        <p:cTn id="54"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3" animBg="1" advAuto="0"/>
      <p:bldP spid="177" grpId="4" animBg="1" advAuto="0"/>
      <p:bldP spid="178" grpId="1" animBg="1" advAuto="0"/>
      <p:bldP spid="178" grpId="2" animBg="1" advAuto="0"/>
      <p:bldP spid="179" grpId="5" animBg="1" advAuto="0"/>
      <p:bldP spid="179" grpId="6" animBg="1" advAuto="0"/>
      <p:bldP spid="180" grpId="11" animBg="1" advAuto="0"/>
      <p:bldP spid="181" grpId="9" animBg="1" advAuto="0"/>
      <p:bldP spid="181" grpId="10" animBg="1" advAuto="0"/>
      <p:bldP spid="182" grpId="7" animBg="1" advAuto="0"/>
      <p:bldP spid="182" grpId="8"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Shape 472"/>
          <p:cNvSpPr>
            <a:spLocks noGrp="1"/>
          </p:cNvSpPr>
          <p:nvPr>
            <p:ph type="title"/>
          </p:nvPr>
        </p:nvSpPr>
        <p:spPr>
          <a:xfrm>
            <a:off x="762000" y="750093"/>
            <a:ext cx="22860000" cy="2348954"/>
          </a:xfrm>
          <a:prstGeom prst="rect">
            <a:avLst/>
          </a:prstGeom>
        </p:spPr>
        <p:txBody>
          <a:bodyPr/>
          <a:lstStyle/>
          <a:p>
            <a:pPr>
              <a:defRPr sz="5000" i="1" cap="none">
                <a:solidFill>
                  <a:srgbClr val="FFF20A"/>
                </a:solidFill>
                <a:latin typeface="TeX Gyre Cursor"/>
                <a:ea typeface="TeX Gyre Cursor"/>
                <a:cs typeface="TeX Gyre Cursor"/>
                <a:sym typeface="TeX Gyre Cursor"/>
              </a:defRPr>
            </a:pPr>
            <a:r>
              <a:t>// Same method applies to polynomials relationships too</a:t>
            </a:r>
          </a:p>
          <a:p>
            <a:pPr>
              <a:defRPr sz="5000" cap="none">
                <a:solidFill>
                  <a:srgbClr val="44FF10"/>
                </a:solidFill>
                <a:latin typeface="TeX Gyre Cursor"/>
                <a:ea typeface="TeX Gyre Cursor"/>
                <a:cs typeface="TeX Gyre Cursor"/>
                <a:sym typeface="TeX Gyre Cursor"/>
              </a:defRPr>
            </a:pPr>
            <a:r>
              <a:t>reg gradrate c.rlagrol##c.rlagrol if                    /// schnm != "District Level"</a:t>
            </a:r>
          </a:p>
        </p:txBody>
      </p:sp>
      <p:sp>
        <p:nvSpPr>
          <p:cNvPr id="473" name="Shape 473"/>
          <p:cNvSpPr/>
          <p:nvPr/>
        </p:nvSpPr>
        <p:spPr>
          <a:xfrm>
            <a:off x="762000" y="3099046"/>
            <a:ext cx="22860000" cy="16560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Estimate the marginal effects</a:t>
            </a:r>
          </a:p>
          <a:p>
            <a:pPr>
              <a:lnSpc>
                <a:spcPct val="80000"/>
              </a:lnSpc>
              <a:spcBef>
                <a:spcPts val="0"/>
              </a:spcBef>
              <a:defRPr sz="5000" b="1">
                <a:solidFill>
                  <a:srgbClr val="44FF10"/>
                </a:solidFill>
                <a:latin typeface="TeX Gyre Cursor"/>
                <a:ea typeface="TeX Gyre Cursor"/>
                <a:cs typeface="TeX Gyre Cursor"/>
                <a:sym typeface="TeX Gyre Cursor"/>
              </a:defRPr>
            </a:pPr>
            <a:r>
              <a:t>margins, at(rlagrol=(0(5)100))</a:t>
            </a:r>
          </a:p>
        </p:txBody>
      </p:sp>
      <p:sp>
        <p:nvSpPr>
          <p:cNvPr id="474" name="Shape 474"/>
          <p:cNvSpPr/>
          <p:nvPr/>
        </p:nvSpPr>
        <p:spPr>
          <a:xfrm>
            <a:off x="762000" y="4755126"/>
            <a:ext cx="22859999" cy="16560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Simple plot of the marginal effects</a:t>
            </a:r>
          </a:p>
          <a:p>
            <a:pPr>
              <a:lnSpc>
                <a:spcPct val="80000"/>
              </a:lnSpc>
              <a:spcBef>
                <a:spcPts val="0"/>
              </a:spcBef>
              <a:defRPr sz="5000" b="1">
                <a:solidFill>
                  <a:srgbClr val="44FF10"/>
                </a:solidFill>
                <a:latin typeface="TeX Gyre Cursor"/>
                <a:ea typeface="TeX Gyre Cursor"/>
                <a:cs typeface="TeX Gyre Cursor"/>
                <a:sym typeface="TeX Gyre Cursor"/>
              </a:defRPr>
            </a:pPr>
            <a:r>
              <a:t>marginsplot</a:t>
            </a:r>
          </a:p>
        </p:txBody>
      </p:sp>
      <p:sp>
        <p:nvSpPr>
          <p:cNvPr id="475" name="Shape 475"/>
          <p:cNvSpPr/>
          <p:nvPr/>
        </p:nvSpPr>
        <p:spPr>
          <a:xfrm>
            <a:off x="762000" y="750093"/>
            <a:ext cx="22860000" cy="16560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The rendering of the graph is still possible</a:t>
            </a:r>
          </a:p>
          <a:p>
            <a:pPr>
              <a:lnSpc>
                <a:spcPct val="80000"/>
              </a:lnSpc>
              <a:spcBef>
                <a:spcPts val="0"/>
              </a:spcBef>
              <a:defRPr sz="5000" b="1">
                <a:solidFill>
                  <a:srgbClr val="44FF10"/>
                </a:solidFill>
                <a:latin typeface="TeX Gyre Cursor"/>
                <a:ea typeface="TeX Gyre Cursor"/>
                <a:cs typeface="TeX Gyre Cursor"/>
                <a:sym typeface="TeX Gyre Cursor"/>
              </a:defRPr>
            </a:pPr>
            <a:r>
              <a:t>marginsplot, recast(line)</a:t>
            </a:r>
          </a:p>
        </p:txBody>
      </p:sp>
      <p:sp>
        <p:nvSpPr>
          <p:cNvPr id="476" name="Shape 476"/>
          <p:cNvSpPr/>
          <p:nvPr/>
        </p:nvSpPr>
        <p:spPr>
          <a:xfrm>
            <a:off x="762000" y="750093"/>
            <a:ext cx="22860000" cy="16560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Can still apply schemes as well</a:t>
            </a:r>
          </a:p>
          <a:p>
            <a:pPr>
              <a:lnSpc>
                <a:spcPct val="80000"/>
              </a:lnSpc>
              <a:spcBef>
                <a:spcPts val="0"/>
              </a:spcBef>
              <a:defRPr sz="5000" b="1">
                <a:solidFill>
                  <a:srgbClr val="44FF10"/>
                </a:solidFill>
                <a:latin typeface="TeX Gyre Cursor"/>
                <a:ea typeface="TeX Gyre Cursor"/>
                <a:cs typeface="TeX Gyre Cursor"/>
                <a:sym typeface="TeX Gyre Cursor"/>
              </a:defRPr>
            </a:pPr>
            <a:r>
              <a:t>marginsplot, recast(line) recastci(rarea) scheme(sdp2016a)</a:t>
            </a:r>
          </a:p>
        </p:txBody>
      </p:sp>
      <p:pic>
        <p:nvPicPr>
          <p:cNvPr id="477" name="marginsplotPolynomial1.pdf"/>
          <p:cNvPicPr>
            <a:picLocks noChangeAspect="1"/>
          </p:cNvPicPr>
          <p:nvPr/>
        </p:nvPicPr>
        <p:blipFill>
          <a:blip r:embed="rId3">
            <a:extLst/>
          </a:blip>
          <a:stretch>
            <a:fillRect/>
          </a:stretch>
        </p:blipFill>
        <p:spPr>
          <a:xfrm>
            <a:off x="3282950" y="378690"/>
            <a:ext cx="17818100" cy="12958620"/>
          </a:xfrm>
          <a:prstGeom prst="rect">
            <a:avLst/>
          </a:prstGeom>
          <a:ln w="12700">
            <a:miter lim="400000"/>
          </a:ln>
        </p:spPr>
      </p:pic>
      <p:pic>
        <p:nvPicPr>
          <p:cNvPr id="478" name="marginsplotPolynomial2.pdf"/>
          <p:cNvPicPr>
            <a:picLocks noChangeAspect="1"/>
          </p:cNvPicPr>
          <p:nvPr/>
        </p:nvPicPr>
        <p:blipFill>
          <a:blip r:embed="rId4">
            <a:extLst/>
          </a:blip>
          <a:stretch>
            <a:fillRect/>
          </a:stretch>
        </p:blipFill>
        <p:spPr>
          <a:xfrm>
            <a:off x="3282950" y="378690"/>
            <a:ext cx="17818100" cy="12958620"/>
          </a:xfrm>
          <a:prstGeom prst="rect">
            <a:avLst/>
          </a:prstGeom>
          <a:ln w="12700">
            <a:miter lim="400000"/>
          </a:ln>
        </p:spPr>
      </p:pic>
      <p:pic>
        <p:nvPicPr>
          <p:cNvPr id="479" name="marginsplotPolynomial3.pdf"/>
          <p:cNvPicPr>
            <a:picLocks noChangeAspect="1"/>
          </p:cNvPicPr>
          <p:nvPr/>
        </p:nvPicPr>
        <p:blipFill>
          <a:blip r:embed="rId5">
            <a:extLst/>
          </a:blip>
          <a:stretch>
            <a:fillRect/>
          </a:stretch>
        </p:blipFill>
        <p:spPr>
          <a:xfrm>
            <a:off x="3282950" y="918633"/>
            <a:ext cx="17818100" cy="1187873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lt">
                                    <p:tmAbs val="100"/>
                                  </p:iterate>
                                  <p:childTnLst>
                                    <p:set>
                                      <p:cBhvr>
                                        <p:cTn id="6" fill="hold"/>
                                        <p:tgtEl>
                                          <p:spTgt spid="47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lt">
                                    <p:tmAbs val="100"/>
                                  </p:iterate>
                                  <p:childTnLst>
                                    <p:set>
                                      <p:cBhvr>
                                        <p:cTn id="9" fill="hold"/>
                                        <p:tgtEl>
                                          <p:spTgt spid="47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lt">
                                    <p:tmAbs val="100"/>
                                  </p:iterate>
                                  <p:childTnLst>
                                    <p:set>
                                      <p:cBhvr>
                                        <p:cTn id="12" fill="hold"/>
                                        <p:tgtEl>
                                          <p:spTgt spid="4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fill="hold" grpId="4" nodeType="clickEffect">
                                  <p:stCondLst>
                                    <p:cond delay="0"/>
                                  </p:stCondLst>
                                  <p:iterate>
                                    <p:tmAbs val="0"/>
                                  </p:iterate>
                                  <p:childTnLst>
                                    <p:set>
                                      <p:cBhvr>
                                        <p:cTn id="16" fill="hold"/>
                                        <p:tgtEl>
                                          <p:spTgt spid="477"/>
                                        </p:tgtEl>
                                        <p:attrNameLst>
                                          <p:attrName>style.visibility</p:attrName>
                                        </p:attrNameLst>
                                      </p:cBhvr>
                                      <p:to>
                                        <p:strVal val="visible"/>
                                      </p:to>
                                    </p:set>
                                    <p:animEffect transition="in" filter="dissolve">
                                      <p:cBhvr>
                                        <p:cTn id="17" dur="1500"/>
                                        <p:tgtEl>
                                          <p:spTgt spid="4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fill="hold" grpId="5" nodeType="clickEffect">
                                  <p:stCondLst>
                                    <p:cond delay="0"/>
                                  </p:stCondLst>
                                  <p:iterate>
                                    <p:tmAbs val="0"/>
                                  </p:iterate>
                                  <p:childTnLst>
                                    <p:animEffect transition="out" filter="dissolve">
                                      <p:cBhvr>
                                        <p:cTn id="21" dur="1500" fill="hold"/>
                                        <p:tgtEl>
                                          <p:spTgt spid="477"/>
                                        </p:tgtEl>
                                      </p:cBhvr>
                                    </p:animEffect>
                                    <p:set>
                                      <p:cBhvr>
                                        <p:cTn id="22" fill="hold">
                                          <p:stCondLst>
                                            <p:cond delay="1499"/>
                                          </p:stCondLst>
                                        </p:cTn>
                                        <p:tgtEl>
                                          <p:spTgt spid="477"/>
                                        </p:tgtEl>
                                        <p:attrNameLst>
                                          <p:attrName>style.visibility</p:attrName>
                                        </p:attrNameLst>
                                      </p:cBhvr>
                                      <p:to>
                                        <p:strVal val="hidden"/>
                                      </p:to>
                                    </p:set>
                                  </p:childTnLst>
                                </p:cTn>
                              </p:par>
                            </p:childTnLst>
                          </p:cTn>
                        </p:par>
                        <p:par>
                          <p:cTn id="23" fill="hold">
                            <p:stCondLst>
                              <p:cond delay="1500"/>
                            </p:stCondLst>
                            <p:childTnLst>
                              <p:par>
                                <p:cTn id="24" presetID="2" presetClass="exit" presetSubtype="4" fill="hold" grpId="6" nodeType="afterEffect">
                                  <p:stCondLst>
                                    <p:cond delay="0"/>
                                  </p:stCondLst>
                                  <p:iterate>
                                    <p:tmAbs val="0"/>
                                  </p:iterate>
                                  <p:childTnLst>
                                    <p:anim calcmode="lin" valueType="num">
                                      <p:cBhvr>
                                        <p:cTn id="25" dur="2000" fill="hold"/>
                                        <p:tgtEl>
                                          <p:spTgt spid="472"/>
                                        </p:tgtEl>
                                        <p:attrNameLst>
                                          <p:attrName>ppt_x</p:attrName>
                                        </p:attrNameLst>
                                      </p:cBhvr>
                                      <p:tavLst>
                                        <p:tav tm="0">
                                          <p:val>
                                            <p:strVal val="ppt_x"/>
                                          </p:val>
                                        </p:tav>
                                        <p:tav tm="100000">
                                          <p:val>
                                            <p:strVal val="ppt_x"/>
                                          </p:val>
                                        </p:tav>
                                      </p:tavLst>
                                    </p:anim>
                                    <p:anim calcmode="lin" valueType="num">
                                      <p:cBhvr>
                                        <p:cTn id="26" dur="2000" fill="hold"/>
                                        <p:tgtEl>
                                          <p:spTgt spid="472"/>
                                        </p:tgtEl>
                                        <p:attrNameLst>
                                          <p:attrName>ppt_y</p:attrName>
                                        </p:attrNameLst>
                                      </p:cBhvr>
                                      <p:tavLst>
                                        <p:tav tm="0">
                                          <p:val>
                                            <p:strVal val="ppt_y"/>
                                          </p:val>
                                        </p:tav>
                                        <p:tav tm="100000">
                                          <p:val>
                                            <p:strVal val="1+ppt_h/2"/>
                                          </p:val>
                                        </p:tav>
                                      </p:tavLst>
                                    </p:anim>
                                    <p:set>
                                      <p:cBhvr>
                                        <p:cTn id="27" fill="hold">
                                          <p:stCondLst>
                                            <p:cond delay="1999"/>
                                          </p:stCondLst>
                                        </p:cTn>
                                        <p:tgtEl>
                                          <p:spTgt spid="472"/>
                                        </p:tgtEl>
                                        <p:attrNameLst>
                                          <p:attrName>style.visibility</p:attrName>
                                        </p:attrNameLst>
                                      </p:cBhvr>
                                      <p:to>
                                        <p:strVal val="hidden"/>
                                      </p:to>
                                    </p:set>
                                  </p:childTnLst>
                                </p:cTn>
                              </p:par>
                            </p:childTnLst>
                          </p:cTn>
                        </p:par>
                        <p:par>
                          <p:cTn id="28" fill="hold">
                            <p:stCondLst>
                              <p:cond delay="3500"/>
                            </p:stCondLst>
                            <p:childTnLst>
                              <p:par>
                                <p:cTn id="29" presetID="2" presetClass="exit" presetSubtype="4" fill="hold" grpId="7" nodeType="afterEffect">
                                  <p:stCondLst>
                                    <p:cond delay="0"/>
                                  </p:stCondLst>
                                  <p:iterate>
                                    <p:tmAbs val="0"/>
                                  </p:iterate>
                                  <p:childTnLst>
                                    <p:anim calcmode="lin" valueType="num">
                                      <p:cBhvr>
                                        <p:cTn id="30" dur="2000" fill="hold"/>
                                        <p:tgtEl>
                                          <p:spTgt spid="473"/>
                                        </p:tgtEl>
                                        <p:attrNameLst>
                                          <p:attrName>ppt_x</p:attrName>
                                        </p:attrNameLst>
                                      </p:cBhvr>
                                      <p:tavLst>
                                        <p:tav tm="0">
                                          <p:val>
                                            <p:strVal val="ppt_x"/>
                                          </p:val>
                                        </p:tav>
                                        <p:tav tm="100000">
                                          <p:val>
                                            <p:strVal val="ppt_x"/>
                                          </p:val>
                                        </p:tav>
                                      </p:tavLst>
                                    </p:anim>
                                    <p:anim calcmode="lin" valueType="num">
                                      <p:cBhvr>
                                        <p:cTn id="31" dur="2000" fill="hold"/>
                                        <p:tgtEl>
                                          <p:spTgt spid="473"/>
                                        </p:tgtEl>
                                        <p:attrNameLst>
                                          <p:attrName>ppt_y</p:attrName>
                                        </p:attrNameLst>
                                      </p:cBhvr>
                                      <p:tavLst>
                                        <p:tav tm="0">
                                          <p:val>
                                            <p:strVal val="ppt_y"/>
                                          </p:val>
                                        </p:tav>
                                        <p:tav tm="100000">
                                          <p:val>
                                            <p:strVal val="1+ppt_h/2"/>
                                          </p:val>
                                        </p:tav>
                                      </p:tavLst>
                                    </p:anim>
                                    <p:set>
                                      <p:cBhvr>
                                        <p:cTn id="32" fill="hold">
                                          <p:stCondLst>
                                            <p:cond delay="1999"/>
                                          </p:stCondLst>
                                        </p:cTn>
                                        <p:tgtEl>
                                          <p:spTgt spid="473"/>
                                        </p:tgtEl>
                                        <p:attrNameLst>
                                          <p:attrName>style.visibility</p:attrName>
                                        </p:attrNameLst>
                                      </p:cBhvr>
                                      <p:to>
                                        <p:strVal val="hidden"/>
                                      </p:to>
                                    </p:set>
                                  </p:childTnLst>
                                </p:cTn>
                              </p:par>
                            </p:childTnLst>
                          </p:cTn>
                        </p:par>
                        <p:par>
                          <p:cTn id="33" fill="hold">
                            <p:stCondLst>
                              <p:cond delay="5500"/>
                            </p:stCondLst>
                            <p:childTnLst>
                              <p:par>
                                <p:cTn id="34" presetID="2" presetClass="exit" presetSubtype="4" fill="hold" grpId="8" nodeType="afterEffect">
                                  <p:stCondLst>
                                    <p:cond delay="0"/>
                                  </p:stCondLst>
                                  <p:iterate>
                                    <p:tmAbs val="0"/>
                                  </p:iterate>
                                  <p:childTnLst>
                                    <p:anim calcmode="lin" valueType="num">
                                      <p:cBhvr>
                                        <p:cTn id="35" dur="2000" fill="hold"/>
                                        <p:tgtEl>
                                          <p:spTgt spid="474"/>
                                        </p:tgtEl>
                                        <p:attrNameLst>
                                          <p:attrName>ppt_x</p:attrName>
                                        </p:attrNameLst>
                                      </p:cBhvr>
                                      <p:tavLst>
                                        <p:tav tm="0">
                                          <p:val>
                                            <p:strVal val="ppt_x"/>
                                          </p:val>
                                        </p:tav>
                                        <p:tav tm="100000">
                                          <p:val>
                                            <p:strVal val="ppt_x"/>
                                          </p:val>
                                        </p:tav>
                                      </p:tavLst>
                                    </p:anim>
                                    <p:anim calcmode="lin" valueType="num">
                                      <p:cBhvr>
                                        <p:cTn id="36" dur="2000" fill="hold"/>
                                        <p:tgtEl>
                                          <p:spTgt spid="474"/>
                                        </p:tgtEl>
                                        <p:attrNameLst>
                                          <p:attrName>ppt_y</p:attrName>
                                        </p:attrNameLst>
                                      </p:cBhvr>
                                      <p:tavLst>
                                        <p:tav tm="0">
                                          <p:val>
                                            <p:strVal val="ppt_y"/>
                                          </p:val>
                                        </p:tav>
                                        <p:tav tm="100000">
                                          <p:val>
                                            <p:strVal val="1+ppt_h/2"/>
                                          </p:val>
                                        </p:tav>
                                      </p:tavLst>
                                    </p:anim>
                                    <p:set>
                                      <p:cBhvr>
                                        <p:cTn id="37" fill="hold">
                                          <p:stCondLst>
                                            <p:cond delay="1999"/>
                                          </p:stCondLst>
                                        </p:cTn>
                                        <p:tgtEl>
                                          <p:spTgt spid="474"/>
                                        </p:tgtEl>
                                        <p:attrNameLst>
                                          <p:attrName>style.visibility</p:attrName>
                                        </p:attrNameLst>
                                      </p:cBhvr>
                                      <p:to>
                                        <p:strVal val="hidden"/>
                                      </p:to>
                                    </p:set>
                                  </p:childTnLst>
                                </p:cTn>
                              </p:par>
                            </p:childTnLst>
                          </p:cTn>
                        </p:par>
                        <p:par>
                          <p:cTn id="38" fill="hold">
                            <p:stCondLst>
                              <p:cond delay="7500"/>
                            </p:stCondLst>
                            <p:childTnLst>
                              <p:par>
                                <p:cTn id="39" presetID="1" presetClass="entr" presetSubtype="0" fill="hold" grpId="9" nodeType="afterEffect">
                                  <p:stCondLst>
                                    <p:cond delay="0"/>
                                  </p:stCondLst>
                                  <p:iterate type="lt">
                                    <p:tmAbs val="100"/>
                                  </p:iterate>
                                  <p:childTnLst>
                                    <p:set>
                                      <p:cBhvr>
                                        <p:cTn id="40" fill="hold"/>
                                        <p:tgtEl>
                                          <p:spTgt spid="47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ntr" fill="hold" grpId="10" nodeType="clickEffect">
                                  <p:stCondLst>
                                    <p:cond delay="0"/>
                                  </p:stCondLst>
                                  <p:iterate>
                                    <p:tmAbs val="0"/>
                                  </p:iterate>
                                  <p:childTnLst>
                                    <p:set>
                                      <p:cBhvr>
                                        <p:cTn id="44" fill="hold"/>
                                        <p:tgtEl>
                                          <p:spTgt spid="478"/>
                                        </p:tgtEl>
                                        <p:attrNameLst>
                                          <p:attrName>style.visibility</p:attrName>
                                        </p:attrNameLst>
                                      </p:cBhvr>
                                      <p:to>
                                        <p:strVal val="visible"/>
                                      </p:to>
                                    </p:set>
                                    <p:animEffect transition="in" filter="dissolve">
                                      <p:cBhvr>
                                        <p:cTn id="45" dur="1500"/>
                                        <p:tgtEl>
                                          <p:spTgt spid="47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fill="hold" grpId="11" nodeType="clickEffect">
                                  <p:stCondLst>
                                    <p:cond delay="0"/>
                                  </p:stCondLst>
                                  <p:iterate>
                                    <p:tmAbs val="0"/>
                                  </p:iterate>
                                  <p:childTnLst>
                                    <p:animEffect transition="out" filter="dissolve">
                                      <p:cBhvr>
                                        <p:cTn id="49" dur="1500" fill="hold"/>
                                        <p:tgtEl>
                                          <p:spTgt spid="478"/>
                                        </p:tgtEl>
                                      </p:cBhvr>
                                    </p:animEffect>
                                    <p:set>
                                      <p:cBhvr>
                                        <p:cTn id="50" fill="hold">
                                          <p:stCondLst>
                                            <p:cond delay="1499"/>
                                          </p:stCondLst>
                                        </p:cTn>
                                        <p:tgtEl>
                                          <p:spTgt spid="478"/>
                                        </p:tgtEl>
                                        <p:attrNameLst>
                                          <p:attrName>style.visibility</p:attrName>
                                        </p:attrNameLst>
                                      </p:cBhvr>
                                      <p:to>
                                        <p:strVal val="hidden"/>
                                      </p:to>
                                    </p:set>
                                  </p:childTnLst>
                                </p:cTn>
                              </p:par>
                            </p:childTnLst>
                          </p:cTn>
                        </p:par>
                        <p:par>
                          <p:cTn id="51" fill="hold">
                            <p:stCondLst>
                              <p:cond delay="1500"/>
                            </p:stCondLst>
                            <p:childTnLst>
                              <p:par>
                                <p:cTn id="52" presetID="2" presetClass="exit" presetSubtype="4" fill="hold" grpId="12" nodeType="afterEffect">
                                  <p:stCondLst>
                                    <p:cond delay="0"/>
                                  </p:stCondLst>
                                  <p:iterate>
                                    <p:tmAbs val="0"/>
                                  </p:iterate>
                                  <p:childTnLst>
                                    <p:anim calcmode="lin" valueType="num">
                                      <p:cBhvr>
                                        <p:cTn id="53" dur="2000" fill="hold"/>
                                        <p:tgtEl>
                                          <p:spTgt spid="475"/>
                                        </p:tgtEl>
                                        <p:attrNameLst>
                                          <p:attrName>ppt_x</p:attrName>
                                        </p:attrNameLst>
                                      </p:cBhvr>
                                      <p:tavLst>
                                        <p:tav tm="0">
                                          <p:val>
                                            <p:strVal val="ppt_x"/>
                                          </p:val>
                                        </p:tav>
                                        <p:tav tm="100000">
                                          <p:val>
                                            <p:strVal val="ppt_x"/>
                                          </p:val>
                                        </p:tav>
                                      </p:tavLst>
                                    </p:anim>
                                    <p:anim calcmode="lin" valueType="num">
                                      <p:cBhvr>
                                        <p:cTn id="54" dur="2000" fill="hold"/>
                                        <p:tgtEl>
                                          <p:spTgt spid="475"/>
                                        </p:tgtEl>
                                        <p:attrNameLst>
                                          <p:attrName>ppt_y</p:attrName>
                                        </p:attrNameLst>
                                      </p:cBhvr>
                                      <p:tavLst>
                                        <p:tav tm="0">
                                          <p:val>
                                            <p:strVal val="ppt_y"/>
                                          </p:val>
                                        </p:tav>
                                        <p:tav tm="100000">
                                          <p:val>
                                            <p:strVal val="1+ppt_h/2"/>
                                          </p:val>
                                        </p:tav>
                                      </p:tavLst>
                                    </p:anim>
                                    <p:set>
                                      <p:cBhvr>
                                        <p:cTn id="55" fill="hold">
                                          <p:stCondLst>
                                            <p:cond delay="1999"/>
                                          </p:stCondLst>
                                        </p:cTn>
                                        <p:tgtEl>
                                          <p:spTgt spid="475"/>
                                        </p:tgtEl>
                                        <p:attrNameLst>
                                          <p:attrName>style.visibility</p:attrName>
                                        </p:attrNameLst>
                                      </p:cBhvr>
                                      <p:to>
                                        <p:strVal val="hidden"/>
                                      </p:to>
                                    </p:set>
                                  </p:childTnLst>
                                </p:cTn>
                              </p:par>
                            </p:childTnLst>
                          </p:cTn>
                        </p:par>
                        <p:par>
                          <p:cTn id="56" fill="hold">
                            <p:stCondLst>
                              <p:cond delay="3500"/>
                            </p:stCondLst>
                            <p:childTnLst>
                              <p:par>
                                <p:cTn id="57" presetID="1" presetClass="entr" presetSubtype="0" fill="hold" grpId="13" nodeType="afterEffect">
                                  <p:stCondLst>
                                    <p:cond delay="0"/>
                                  </p:stCondLst>
                                  <p:iterate type="lt">
                                    <p:tmAbs val="100"/>
                                  </p:iterate>
                                  <p:childTnLst>
                                    <p:set>
                                      <p:cBhvr>
                                        <p:cTn id="58" fill="hold"/>
                                        <p:tgtEl>
                                          <p:spTgt spid="4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ntr" fill="hold" grpId="14" nodeType="clickEffect">
                                  <p:stCondLst>
                                    <p:cond delay="0"/>
                                  </p:stCondLst>
                                  <p:iterate>
                                    <p:tmAbs val="0"/>
                                  </p:iterate>
                                  <p:childTnLst>
                                    <p:set>
                                      <p:cBhvr>
                                        <p:cTn id="62" fill="hold"/>
                                        <p:tgtEl>
                                          <p:spTgt spid="479"/>
                                        </p:tgtEl>
                                        <p:attrNameLst>
                                          <p:attrName>style.visibility</p:attrName>
                                        </p:attrNameLst>
                                      </p:cBhvr>
                                      <p:to>
                                        <p:strVal val="visible"/>
                                      </p:to>
                                    </p:set>
                                    <p:animEffect transition="in" filter="dissolve">
                                      <p:cBhvr>
                                        <p:cTn id="63" dur="1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1" animBg="1" advAuto="0"/>
      <p:bldP spid="472" grpId="6" animBg="1" advAuto="0"/>
      <p:bldP spid="473" grpId="2" animBg="1" advAuto="0"/>
      <p:bldP spid="473" grpId="7" animBg="1" advAuto="0"/>
      <p:bldP spid="474" grpId="3" animBg="1" advAuto="0"/>
      <p:bldP spid="474" grpId="8" animBg="1" advAuto="0"/>
      <p:bldP spid="475" grpId="9" animBg="1" advAuto="0"/>
      <p:bldP spid="475" grpId="12" animBg="1" advAuto="0"/>
      <p:bldP spid="476" grpId="13" animBg="1" advAuto="0"/>
      <p:bldP spid="477" grpId="4" animBg="1" advAuto="0"/>
      <p:bldP spid="477" grpId="5" animBg="1" advAuto="0"/>
      <p:bldP spid="478" grpId="10" animBg="1" advAuto="0"/>
      <p:bldP spid="478" grpId="11" animBg="1" advAuto="0"/>
      <p:bldP spid="479" grpId="14"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a:spLocks noGrp="1"/>
          </p:cNvSpPr>
          <p:nvPr>
            <p:ph type="title"/>
          </p:nvPr>
        </p:nvSpPr>
        <p:spPr>
          <a:xfrm>
            <a:off x="762000" y="750093"/>
            <a:ext cx="22860000" cy="1720559"/>
          </a:xfrm>
          <a:prstGeom prst="rect">
            <a:avLst/>
          </a:prstGeom>
        </p:spPr>
        <p:txBody>
          <a:bodyPr/>
          <a:lstStyle/>
          <a:p>
            <a:pPr>
              <a:defRPr sz="5000" i="1" cap="none">
                <a:solidFill>
                  <a:srgbClr val="FFF20A"/>
                </a:solidFill>
                <a:latin typeface="TeX Gyre Cursor"/>
                <a:ea typeface="TeX Gyre Cursor"/>
                <a:cs typeface="TeX Gyre Cursor"/>
                <a:sym typeface="TeX Gyre Cursor"/>
              </a:defRPr>
            </a:pPr>
            <a:r>
              <a:t>// Set the location for example data</a:t>
            </a:r>
          </a:p>
          <a:p>
            <a:pPr>
              <a:defRPr sz="5000" cap="none">
                <a:solidFill>
                  <a:srgbClr val="44FF10"/>
                </a:solidFill>
                <a:latin typeface="TeX Gyre Cursor"/>
                <a:ea typeface="TeX Gyre Cursor"/>
                <a:cs typeface="TeX Gyre Cursor"/>
                <a:sym typeface="TeX Gyre Cursor"/>
              </a:defRPr>
            </a:pPr>
            <a:r>
              <a:t>webuse set http://www.stata-press.com/data/ivrm/</a:t>
            </a:r>
          </a:p>
        </p:txBody>
      </p:sp>
      <p:sp>
        <p:nvSpPr>
          <p:cNvPr id="484" name="Shape 484"/>
          <p:cNvSpPr/>
          <p:nvPr/>
        </p:nvSpPr>
        <p:spPr>
          <a:xfrm>
            <a:off x="762000" y="2470651"/>
            <a:ext cx="22860000" cy="17205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Load example dataset for multilevel marginal effects</a:t>
            </a:r>
          </a:p>
          <a:p>
            <a:pPr>
              <a:lnSpc>
                <a:spcPct val="80000"/>
              </a:lnSpc>
              <a:spcBef>
                <a:spcPts val="0"/>
              </a:spcBef>
              <a:defRPr sz="5000" b="1">
                <a:solidFill>
                  <a:srgbClr val="44FF10"/>
                </a:solidFill>
                <a:latin typeface="TeX Gyre Cursor"/>
                <a:ea typeface="TeX Gyre Cursor"/>
                <a:cs typeface="TeX Gyre Cursor"/>
                <a:sym typeface="TeX Gyre Cursor"/>
              </a:defRPr>
            </a:pPr>
            <a:r>
              <a:t>webuse school_read.dta, clear</a:t>
            </a:r>
          </a:p>
        </p:txBody>
      </p:sp>
      <p:sp>
        <p:nvSpPr>
          <p:cNvPr id="485" name="Shape 485"/>
          <p:cNvSpPr/>
          <p:nvPr/>
        </p:nvSpPr>
        <p:spPr>
          <a:xfrm>
            <a:off x="762000" y="4191208"/>
            <a:ext cx="22860000" cy="26667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Fit multilevel model with categorical level 2 variable</a:t>
            </a:r>
          </a:p>
          <a:p>
            <a:pPr>
              <a:lnSpc>
                <a:spcPct val="80000"/>
              </a:lnSpc>
              <a:spcBef>
                <a:spcPts val="0"/>
              </a:spcBef>
              <a:defRPr sz="5000" b="1">
                <a:solidFill>
                  <a:srgbClr val="44FF10"/>
                </a:solidFill>
                <a:latin typeface="TeX Gyre Cursor"/>
                <a:ea typeface="TeX Gyre Cursor"/>
                <a:cs typeface="TeX Gyre Cursor"/>
                <a:sym typeface="TeX Gyre Cursor"/>
              </a:defRPr>
            </a:pPr>
            <a:r>
              <a:t>_eststo m1: mixed read i.schtype##c.ses ||              ///schoolid: schtype, cov(uns)</a:t>
            </a:r>
          </a:p>
        </p:txBody>
      </p:sp>
      <p:sp>
        <p:nvSpPr>
          <p:cNvPr id="486" name="Shape 486"/>
          <p:cNvSpPr/>
          <p:nvPr/>
        </p:nvSpPr>
        <p:spPr>
          <a:xfrm>
            <a:off x="762000" y="6858000"/>
            <a:ext cx="22860000" cy="17205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Estimate marginal effects of school type</a:t>
            </a:r>
          </a:p>
          <a:p>
            <a:pPr>
              <a:lnSpc>
                <a:spcPct val="80000"/>
              </a:lnSpc>
              <a:spcBef>
                <a:spcPts val="0"/>
              </a:spcBef>
              <a:defRPr sz="5000" b="1">
                <a:solidFill>
                  <a:srgbClr val="44FF10"/>
                </a:solidFill>
                <a:latin typeface="TeX Gyre Cursor"/>
                <a:ea typeface="TeX Gyre Cursor"/>
                <a:cs typeface="TeX Gyre Cursor"/>
                <a:sym typeface="TeX Gyre Cursor"/>
              </a:defRPr>
            </a:pPr>
            <a:r>
              <a:t>margins schtype, at(ses=(20(5)80))</a:t>
            </a:r>
          </a:p>
        </p:txBody>
      </p:sp>
      <p:sp>
        <p:nvSpPr>
          <p:cNvPr id="487" name="Shape 487"/>
          <p:cNvSpPr/>
          <p:nvPr/>
        </p:nvSpPr>
        <p:spPr>
          <a:xfrm>
            <a:off x="762000" y="8578557"/>
            <a:ext cx="22860000" cy="1720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Create a graph illustrating the effects</a:t>
            </a:r>
          </a:p>
          <a:p>
            <a:pPr>
              <a:lnSpc>
                <a:spcPct val="80000"/>
              </a:lnSpc>
              <a:spcBef>
                <a:spcPts val="0"/>
              </a:spcBef>
              <a:defRPr sz="5000" b="1">
                <a:solidFill>
                  <a:srgbClr val="44FF10"/>
                </a:solidFill>
                <a:latin typeface="TeX Gyre Cursor"/>
                <a:ea typeface="TeX Gyre Cursor"/>
                <a:cs typeface="TeX Gyre Cursor"/>
                <a:sym typeface="TeX Gyre Cursor"/>
              </a:defRPr>
            </a:pPr>
            <a:r>
              <a:t>marginsplot, noci scheme(sdp2016b)</a:t>
            </a:r>
          </a:p>
        </p:txBody>
      </p:sp>
      <p:pic>
        <p:nvPicPr>
          <p:cNvPr id="488" name="marginsplotLevel2a.pdf"/>
          <p:cNvPicPr>
            <a:picLocks noChangeAspect="1"/>
          </p:cNvPicPr>
          <p:nvPr/>
        </p:nvPicPr>
        <p:blipFill>
          <a:blip r:embed="rId3">
            <a:extLst/>
          </a:blip>
          <a:stretch>
            <a:fillRect/>
          </a:stretch>
        </p:blipFill>
        <p:spPr>
          <a:xfrm>
            <a:off x="3282950" y="918633"/>
            <a:ext cx="17818100" cy="11878734"/>
          </a:xfrm>
          <a:prstGeom prst="rect">
            <a:avLst/>
          </a:prstGeom>
          <a:ln w="12700">
            <a:miter lim="400000"/>
          </a:ln>
        </p:spPr>
      </p:pic>
      <p:sp>
        <p:nvSpPr>
          <p:cNvPr id="489" name="Shape 489"/>
          <p:cNvSpPr/>
          <p:nvPr/>
        </p:nvSpPr>
        <p:spPr>
          <a:xfrm>
            <a:off x="762000" y="2086671"/>
            <a:ext cx="22860000" cy="17205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Estimate marginal effects of school type</a:t>
            </a:r>
          </a:p>
          <a:p>
            <a:pPr>
              <a:lnSpc>
                <a:spcPct val="80000"/>
              </a:lnSpc>
              <a:spcBef>
                <a:spcPts val="0"/>
              </a:spcBef>
              <a:defRPr sz="5000" b="1">
                <a:solidFill>
                  <a:srgbClr val="44FF10"/>
                </a:solidFill>
                <a:latin typeface="TeX Gyre Cursor"/>
                <a:ea typeface="TeX Gyre Cursor"/>
                <a:cs typeface="TeX Gyre Cursor"/>
                <a:sym typeface="TeX Gyre Cursor"/>
              </a:defRPr>
            </a:pPr>
            <a:r>
              <a:t>margins r.schtype, at(ses=(20(5)80)) contrast(effects)</a:t>
            </a:r>
          </a:p>
        </p:txBody>
      </p:sp>
      <p:sp>
        <p:nvSpPr>
          <p:cNvPr id="490" name="Shape 490"/>
          <p:cNvSpPr/>
          <p:nvPr/>
        </p:nvSpPr>
        <p:spPr>
          <a:xfrm>
            <a:off x="762000" y="3807229"/>
            <a:ext cx="22860000" cy="24891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Create a graph illustrating the effects</a:t>
            </a:r>
          </a:p>
          <a:p>
            <a:pPr>
              <a:lnSpc>
                <a:spcPct val="80000"/>
              </a:lnSpc>
              <a:spcBef>
                <a:spcPts val="0"/>
              </a:spcBef>
              <a:defRPr sz="5000" b="1">
                <a:solidFill>
                  <a:srgbClr val="44FF10"/>
                </a:solidFill>
                <a:latin typeface="TeX Gyre Cursor"/>
                <a:ea typeface="TeX Gyre Cursor"/>
                <a:cs typeface="TeX Gyre Cursor"/>
                <a:sym typeface="TeX Gyre Cursor"/>
              </a:defRPr>
            </a:pPr>
            <a:r>
              <a:t>marginsplot, noci scheme(sdp2016b2) yline(0) xline(45)  ///xline(52)</a:t>
            </a:r>
          </a:p>
        </p:txBody>
      </p:sp>
      <p:sp>
        <p:nvSpPr>
          <p:cNvPr id="491" name="Shape 491"/>
          <p:cNvSpPr/>
          <p:nvPr/>
        </p:nvSpPr>
        <p:spPr>
          <a:xfrm>
            <a:off x="762000" y="554823"/>
            <a:ext cx="22860000" cy="1720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Replay the estimates to avoid errors with margins</a:t>
            </a:r>
          </a:p>
          <a:p>
            <a:pPr>
              <a:lnSpc>
                <a:spcPct val="80000"/>
              </a:lnSpc>
              <a:spcBef>
                <a:spcPts val="0"/>
              </a:spcBef>
              <a:defRPr sz="5000" b="1">
                <a:solidFill>
                  <a:srgbClr val="44FF10"/>
                </a:solidFill>
                <a:latin typeface="TeX Gyre Cursor"/>
                <a:ea typeface="TeX Gyre Cursor"/>
                <a:cs typeface="TeX Gyre Cursor"/>
                <a:sym typeface="TeX Gyre Cursor"/>
              </a:defRPr>
            </a:pPr>
            <a:r>
              <a:t>est replay m1</a:t>
            </a:r>
          </a:p>
        </p:txBody>
      </p:sp>
      <p:pic>
        <p:nvPicPr>
          <p:cNvPr id="492" name="marginsplotLevel2b.pdf"/>
          <p:cNvPicPr>
            <a:picLocks noChangeAspect="1"/>
          </p:cNvPicPr>
          <p:nvPr/>
        </p:nvPicPr>
        <p:blipFill>
          <a:blip r:embed="rId4">
            <a:extLst/>
          </a:blip>
          <a:stretch>
            <a:fillRect/>
          </a:stretch>
        </p:blipFill>
        <p:spPr>
          <a:xfrm>
            <a:off x="3282950" y="378690"/>
            <a:ext cx="17818100" cy="12958620"/>
          </a:xfrm>
          <a:prstGeom prst="rect">
            <a:avLst/>
          </a:prstGeom>
          <a:ln w="12700">
            <a:miter lim="400000"/>
          </a:ln>
        </p:spPr>
      </p:pic>
      <p:sp>
        <p:nvSpPr>
          <p:cNvPr id="493" name="Shape 493"/>
          <p:cNvSpPr/>
          <p:nvPr/>
        </p:nvSpPr>
        <p:spPr>
          <a:xfrm>
            <a:off x="762000" y="768646"/>
            <a:ext cx="22860000" cy="16888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Load other example data set</a:t>
            </a:r>
          </a:p>
          <a:p>
            <a:pPr>
              <a:lnSpc>
                <a:spcPct val="80000"/>
              </a:lnSpc>
              <a:spcBef>
                <a:spcPts val="0"/>
              </a:spcBef>
              <a:defRPr sz="5000" b="1">
                <a:solidFill>
                  <a:srgbClr val="44FF10"/>
                </a:solidFill>
                <a:latin typeface="TeX Gyre Cursor"/>
                <a:ea typeface="TeX Gyre Cursor"/>
                <a:cs typeface="TeX Gyre Cursor"/>
                <a:sym typeface="TeX Gyre Cursor"/>
              </a:defRPr>
            </a:pPr>
            <a:r>
              <a:t>webuse school_math.dta, clear</a:t>
            </a:r>
          </a:p>
        </p:txBody>
      </p:sp>
      <p:sp>
        <p:nvSpPr>
          <p:cNvPr id="494" name="Shape 494"/>
          <p:cNvSpPr/>
          <p:nvPr/>
        </p:nvSpPr>
        <p:spPr>
          <a:xfrm>
            <a:off x="762000" y="2457518"/>
            <a:ext cx="22860000" cy="18333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Defines value labels</a:t>
            </a:r>
          </a:p>
          <a:p>
            <a:pPr>
              <a:lnSpc>
                <a:spcPct val="80000"/>
              </a:lnSpc>
              <a:spcBef>
                <a:spcPts val="0"/>
              </a:spcBef>
              <a:defRPr sz="5000" b="1">
                <a:solidFill>
                  <a:srgbClr val="44FF10"/>
                </a:solidFill>
                <a:latin typeface="TeX Gyre Cursor"/>
                <a:ea typeface="TeX Gyre Cursor"/>
                <a:cs typeface="TeX Gyre Cursor"/>
                <a:sym typeface="TeX Gyre Cursor"/>
              </a:defRPr>
            </a:pPr>
            <a:r>
              <a:t>la def female 0 "Male" 1 "Female"</a:t>
            </a:r>
          </a:p>
        </p:txBody>
      </p:sp>
      <p:sp>
        <p:nvSpPr>
          <p:cNvPr id="495" name="Shape 495"/>
          <p:cNvSpPr/>
          <p:nvPr/>
        </p:nvSpPr>
        <p:spPr>
          <a:xfrm>
            <a:off x="762000" y="4290885"/>
            <a:ext cx="22860000" cy="1833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Applies value labels</a:t>
            </a:r>
          </a:p>
          <a:p>
            <a:pPr>
              <a:lnSpc>
                <a:spcPct val="80000"/>
              </a:lnSpc>
              <a:spcBef>
                <a:spcPts val="0"/>
              </a:spcBef>
              <a:defRPr sz="5000" b="1">
                <a:solidFill>
                  <a:srgbClr val="44FF10"/>
                </a:solidFill>
                <a:latin typeface="TeX Gyre Cursor"/>
                <a:ea typeface="TeX Gyre Cursor"/>
                <a:cs typeface="TeX Gyre Cursor"/>
                <a:sym typeface="TeX Gyre Cursor"/>
              </a:defRPr>
            </a:pPr>
            <a:r>
              <a:t>la val female female</a:t>
            </a:r>
          </a:p>
        </p:txBody>
      </p:sp>
      <p:sp>
        <p:nvSpPr>
          <p:cNvPr id="496" name="Shape 496"/>
          <p:cNvSpPr/>
          <p:nvPr/>
        </p:nvSpPr>
        <p:spPr>
          <a:xfrm>
            <a:off x="762000" y="6124251"/>
            <a:ext cx="22860000" cy="18333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Fit multilevel model with a continuous Level 2 covariate</a:t>
            </a:r>
          </a:p>
          <a:p>
            <a:pPr>
              <a:lnSpc>
                <a:spcPct val="80000"/>
              </a:lnSpc>
              <a:spcBef>
                <a:spcPts val="0"/>
              </a:spcBef>
              <a:defRPr sz="5000" b="1">
                <a:solidFill>
                  <a:srgbClr val="44FF10"/>
                </a:solidFill>
                <a:latin typeface="TeX Gyre Cursor"/>
                <a:ea typeface="TeX Gyre Cursor"/>
                <a:cs typeface="TeX Gyre Cursor"/>
                <a:sym typeface="TeX Gyre Cursor"/>
              </a:defRPr>
            </a:pPr>
            <a:r>
              <a:t>mixed math i.female##c.clsize || schoolid: clsize, cov(uns) </a:t>
            </a:r>
          </a:p>
        </p:txBody>
      </p:sp>
      <p:sp>
        <p:nvSpPr>
          <p:cNvPr id="497" name="Shape 497"/>
          <p:cNvSpPr/>
          <p:nvPr/>
        </p:nvSpPr>
        <p:spPr>
          <a:xfrm>
            <a:off x="762000" y="7957618"/>
            <a:ext cx="22860000" cy="1833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Estimate marginal effect of class size by sex</a:t>
            </a:r>
          </a:p>
          <a:p>
            <a:pPr>
              <a:lnSpc>
                <a:spcPct val="80000"/>
              </a:lnSpc>
              <a:spcBef>
                <a:spcPts val="0"/>
              </a:spcBef>
              <a:defRPr sz="5000" b="1">
                <a:solidFill>
                  <a:srgbClr val="44FF10"/>
                </a:solidFill>
                <a:latin typeface="TeX Gyre Cursor"/>
                <a:ea typeface="TeX Gyre Cursor"/>
                <a:cs typeface="TeX Gyre Cursor"/>
                <a:sym typeface="TeX Gyre Cursor"/>
              </a:defRPr>
            </a:pPr>
            <a:r>
              <a:t>margins female, at(clsize=(10(2)50)) </a:t>
            </a:r>
          </a:p>
        </p:txBody>
      </p:sp>
      <p:sp>
        <p:nvSpPr>
          <p:cNvPr id="498" name="Shape 498"/>
          <p:cNvSpPr/>
          <p:nvPr/>
        </p:nvSpPr>
        <p:spPr>
          <a:xfrm>
            <a:off x="762000" y="9790984"/>
            <a:ext cx="22860000" cy="1833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5000" b="1" i="1">
                <a:solidFill>
                  <a:srgbClr val="FFF20A"/>
                </a:solidFill>
                <a:latin typeface="TeX Gyre Cursor"/>
                <a:ea typeface="TeX Gyre Cursor"/>
                <a:cs typeface="TeX Gyre Cursor"/>
                <a:sym typeface="TeX Gyre Cursor"/>
              </a:defRPr>
            </a:pPr>
            <a:r>
              <a:t>// Graph the marginal effects</a:t>
            </a:r>
          </a:p>
          <a:p>
            <a:pPr>
              <a:lnSpc>
                <a:spcPct val="80000"/>
              </a:lnSpc>
              <a:spcBef>
                <a:spcPts val="0"/>
              </a:spcBef>
              <a:defRPr sz="5000" b="1">
                <a:solidFill>
                  <a:srgbClr val="44FF10"/>
                </a:solidFill>
                <a:latin typeface="TeX Gyre Cursor"/>
                <a:ea typeface="TeX Gyre Cursor"/>
                <a:cs typeface="TeX Gyre Cursor"/>
                <a:sym typeface="TeX Gyre Cursor"/>
              </a:defRPr>
            </a:pPr>
            <a:r>
              <a:t>marginsplot, recast(line) recastci(rarea) scheme(sdp2016a2)</a:t>
            </a:r>
          </a:p>
        </p:txBody>
      </p:sp>
      <p:pic>
        <p:nvPicPr>
          <p:cNvPr id="499" name="marginsplotLevel2c.pdf"/>
          <p:cNvPicPr>
            <a:picLocks noChangeAspect="1"/>
          </p:cNvPicPr>
          <p:nvPr/>
        </p:nvPicPr>
        <p:blipFill>
          <a:blip r:embed="rId5">
            <a:extLst/>
          </a:blip>
          <a:stretch>
            <a:fillRect/>
          </a:stretch>
        </p:blipFill>
        <p:spPr>
          <a:xfrm>
            <a:off x="3282950" y="378690"/>
            <a:ext cx="17818100" cy="1295862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lt">
                                    <p:tmAbs val="100"/>
                                  </p:iterate>
                                  <p:childTnLst>
                                    <p:set>
                                      <p:cBhvr>
                                        <p:cTn id="6" fill="hold"/>
                                        <p:tgtEl>
                                          <p:spTgt spid="48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lt">
                                    <p:tmAbs val="100"/>
                                  </p:iterate>
                                  <p:childTnLst>
                                    <p:set>
                                      <p:cBhvr>
                                        <p:cTn id="9" fill="hold"/>
                                        <p:tgtEl>
                                          <p:spTgt spid="48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lt">
                                    <p:tmAbs val="100"/>
                                  </p:iterate>
                                  <p:childTnLst>
                                    <p:set>
                                      <p:cBhvr>
                                        <p:cTn id="12" fill="hold"/>
                                        <p:tgtEl>
                                          <p:spTgt spid="48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lt">
                                    <p:tmAbs val="100"/>
                                  </p:iterate>
                                  <p:childTnLst>
                                    <p:set>
                                      <p:cBhvr>
                                        <p:cTn id="15" fill="hold"/>
                                        <p:tgtEl>
                                          <p:spTgt spid="48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type="lt">
                                    <p:tmAbs val="100"/>
                                  </p:iterate>
                                  <p:childTnLst>
                                    <p:set>
                                      <p:cBhvr>
                                        <p:cTn id="18" fill="hold"/>
                                        <p:tgtEl>
                                          <p:spTgt spid="4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fill="hold" grpId="6" nodeType="clickEffect">
                                  <p:stCondLst>
                                    <p:cond delay="0"/>
                                  </p:stCondLst>
                                  <p:iterate>
                                    <p:tmAbs val="0"/>
                                  </p:iterate>
                                  <p:childTnLst>
                                    <p:set>
                                      <p:cBhvr>
                                        <p:cTn id="22" fill="hold"/>
                                        <p:tgtEl>
                                          <p:spTgt spid="488"/>
                                        </p:tgtEl>
                                        <p:attrNameLst>
                                          <p:attrName>style.visibility</p:attrName>
                                        </p:attrNameLst>
                                      </p:cBhvr>
                                      <p:to>
                                        <p:strVal val="visible"/>
                                      </p:to>
                                    </p:set>
                                    <p:animEffect transition="in" filter="dissolve">
                                      <p:cBhvr>
                                        <p:cTn id="23" dur="1500"/>
                                        <p:tgtEl>
                                          <p:spTgt spid="48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fill="hold" grpId="7" nodeType="clickEffect">
                                  <p:stCondLst>
                                    <p:cond delay="0"/>
                                  </p:stCondLst>
                                  <p:iterate>
                                    <p:tmAbs val="0"/>
                                  </p:iterate>
                                  <p:childTnLst>
                                    <p:animEffect transition="out" filter="dissolve">
                                      <p:cBhvr>
                                        <p:cTn id="27" dur="1000" fill="hold"/>
                                        <p:tgtEl>
                                          <p:spTgt spid="488"/>
                                        </p:tgtEl>
                                      </p:cBhvr>
                                    </p:animEffect>
                                    <p:set>
                                      <p:cBhvr>
                                        <p:cTn id="28" fill="hold">
                                          <p:stCondLst>
                                            <p:cond delay="999"/>
                                          </p:stCondLst>
                                        </p:cTn>
                                        <p:tgtEl>
                                          <p:spTgt spid="488"/>
                                        </p:tgtEl>
                                        <p:attrNameLst>
                                          <p:attrName>style.visibility</p:attrName>
                                        </p:attrNameLst>
                                      </p:cBhvr>
                                      <p:to>
                                        <p:strVal val="hidden"/>
                                      </p:to>
                                    </p:set>
                                  </p:childTnLst>
                                </p:cTn>
                              </p:par>
                            </p:childTnLst>
                          </p:cTn>
                        </p:par>
                        <p:par>
                          <p:cTn id="29" fill="hold">
                            <p:stCondLst>
                              <p:cond delay="1000"/>
                            </p:stCondLst>
                            <p:childTnLst>
                              <p:par>
                                <p:cTn id="30" presetID="22" presetClass="exit" presetSubtype="8" fill="hold" grpId="8" nodeType="afterEffect">
                                  <p:stCondLst>
                                    <p:cond delay="0"/>
                                  </p:stCondLst>
                                  <p:iterate>
                                    <p:tmAbs val="0"/>
                                  </p:iterate>
                                  <p:childTnLst>
                                    <p:animEffect transition="out" filter="wipe(left)">
                                      <p:cBhvr>
                                        <p:cTn id="31" dur="1000" fill="hold"/>
                                        <p:tgtEl>
                                          <p:spTgt spid="483"/>
                                        </p:tgtEl>
                                      </p:cBhvr>
                                    </p:animEffect>
                                    <p:set>
                                      <p:cBhvr>
                                        <p:cTn id="32" fill="hold">
                                          <p:stCondLst>
                                            <p:cond delay="999"/>
                                          </p:stCondLst>
                                        </p:cTn>
                                        <p:tgtEl>
                                          <p:spTgt spid="483"/>
                                        </p:tgtEl>
                                        <p:attrNameLst>
                                          <p:attrName>style.visibility</p:attrName>
                                        </p:attrNameLst>
                                      </p:cBhvr>
                                      <p:to>
                                        <p:strVal val="hidden"/>
                                      </p:to>
                                    </p:set>
                                  </p:childTnLst>
                                </p:cTn>
                              </p:par>
                            </p:childTnLst>
                          </p:cTn>
                        </p:par>
                        <p:par>
                          <p:cTn id="33" fill="hold">
                            <p:stCondLst>
                              <p:cond delay="2000"/>
                            </p:stCondLst>
                            <p:childTnLst>
                              <p:par>
                                <p:cTn id="34" presetID="22" presetClass="exit" presetSubtype="8" fill="hold" grpId="9" nodeType="afterEffect">
                                  <p:stCondLst>
                                    <p:cond delay="0"/>
                                  </p:stCondLst>
                                  <p:iterate>
                                    <p:tmAbs val="0"/>
                                  </p:iterate>
                                  <p:childTnLst>
                                    <p:animEffect transition="out" filter="wipe(left)">
                                      <p:cBhvr>
                                        <p:cTn id="35" dur="1000" fill="hold"/>
                                        <p:tgtEl>
                                          <p:spTgt spid="484"/>
                                        </p:tgtEl>
                                      </p:cBhvr>
                                    </p:animEffect>
                                    <p:set>
                                      <p:cBhvr>
                                        <p:cTn id="36" fill="hold">
                                          <p:stCondLst>
                                            <p:cond delay="999"/>
                                          </p:stCondLst>
                                        </p:cTn>
                                        <p:tgtEl>
                                          <p:spTgt spid="484"/>
                                        </p:tgtEl>
                                        <p:attrNameLst>
                                          <p:attrName>style.visibility</p:attrName>
                                        </p:attrNameLst>
                                      </p:cBhvr>
                                      <p:to>
                                        <p:strVal val="hidden"/>
                                      </p:to>
                                    </p:set>
                                  </p:childTnLst>
                                </p:cTn>
                              </p:par>
                            </p:childTnLst>
                          </p:cTn>
                        </p:par>
                        <p:par>
                          <p:cTn id="37" fill="hold">
                            <p:stCondLst>
                              <p:cond delay="3000"/>
                            </p:stCondLst>
                            <p:childTnLst>
                              <p:par>
                                <p:cTn id="38" presetID="22" presetClass="exit" presetSubtype="8" fill="hold" grpId="10" nodeType="afterEffect">
                                  <p:stCondLst>
                                    <p:cond delay="0"/>
                                  </p:stCondLst>
                                  <p:iterate>
                                    <p:tmAbs val="0"/>
                                  </p:iterate>
                                  <p:childTnLst>
                                    <p:animEffect transition="out" filter="wipe(left)">
                                      <p:cBhvr>
                                        <p:cTn id="39" dur="1000" fill="hold"/>
                                        <p:tgtEl>
                                          <p:spTgt spid="485"/>
                                        </p:tgtEl>
                                      </p:cBhvr>
                                    </p:animEffect>
                                    <p:set>
                                      <p:cBhvr>
                                        <p:cTn id="40" fill="hold">
                                          <p:stCondLst>
                                            <p:cond delay="999"/>
                                          </p:stCondLst>
                                        </p:cTn>
                                        <p:tgtEl>
                                          <p:spTgt spid="485"/>
                                        </p:tgtEl>
                                        <p:attrNameLst>
                                          <p:attrName>style.visibility</p:attrName>
                                        </p:attrNameLst>
                                      </p:cBhvr>
                                      <p:to>
                                        <p:strVal val="hidden"/>
                                      </p:to>
                                    </p:set>
                                  </p:childTnLst>
                                </p:cTn>
                              </p:par>
                            </p:childTnLst>
                          </p:cTn>
                        </p:par>
                        <p:par>
                          <p:cTn id="41" fill="hold">
                            <p:stCondLst>
                              <p:cond delay="4000"/>
                            </p:stCondLst>
                            <p:childTnLst>
                              <p:par>
                                <p:cTn id="42" presetID="22" presetClass="exit" presetSubtype="8" fill="hold" grpId="11" nodeType="afterEffect">
                                  <p:stCondLst>
                                    <p:cond delay="0"/>
                                  </p:stCondLst>
                                  <p:iterate>
                                    <p:tmAbs val="0"/>
                                  </p:iterate>
                                  <p:childTnLst>
                                    <p:animEffect transition="out" filter="wipe(left)">
                                      <p:cBhvr>
                                        <p:cTn id="43" dur="1000" fill="hold"/>
                                        <p:tgtEl>
                                          <p:spTgt spid="486"/>
                                        </p:tgtEl>
                                      </p:cBhvr>
                                    </p:animEffect>
                                    <p:set>
                                      <p:cBhvr>
                                        <p:cTn id="44" fill="hold">
                                          <p:stCondLst>
                                            <p:cond delay="999"/>
                                          </p:stCondLst>
                                        </p:cTn>
                                        <p:tgtEl>
                                          <p:spTgt spid="486"/>
                                        </p:tgtEl>
                                        <p:attrNameLst>
                                          <p:attrName>style.visibility</p:attrName>
                                        </p:attrNameLst>
                                      </p:cBhvr>
                                      <p:to>
                                        <p:strVal val="hidden"/>
                                      </p:to>
                                    </p:set>
                                  </p:childTnLst>
                                </p:cTn>
                              </p:par>
                            </p:childTnLst>
                          </p:cTn>
                        </p:par>
                        <p:par>
                          <p:cTn id="45" fill="hold">
                            <p:stCondLst>
                              <p:cond delay="5000"/>
                            </p:stCondLst>
                            <p:childTnLst>
                              <p:par>
                                <p:cTn id="46" presetID="22" presetClass="exit" presetSubtype="8" fill="hold" grpId="12" nodeType="afterEffect">
                                  <p:stCondLst>
                                    <p:cond delay="0"/>
                                  </p:stCondLst>
                                  <p:iterate>
                                    <p:tmAbs val="0"/>
                                  </p:iterate>
                                  <p:childTnLst>
                                    <p:animEffect transition="out" filter="wipe(left)">
                                      <p:cBhvr>
                                        <p:cTn id="47" dur="1000" fill="hold"/>
                                        <p:tgtEl>
                                          <p:spTgt spid="487"/>
                                        </p:tgtEl>
                                      </p:cBhvr>
                                    </p:animEffect>
                                    <p:set>
                                      <p:cBhvr>
                                        <p:cTn id="48" fill="hold">
                                          <p:stCondLst>
                                            <p:cond delay="999"/>
                                          </p:stCondLst>
                                        </p:cTn>
                                        <p:tgtEl>
                                          <p:spTgt spid="487"/>
                                        </p:tgtEl>
                                        <p:attrNameLst>
                                          <p:attrName>style.visibility</p:attrName>
                                        </p:attrNameLst>
                                      </p:cBhvr>
                                      <p:to>
                                        <p:strVal val="hidden"/>
                                      </p:to>
                                    </p:set>
                                  </p:childTnLst>
                                </p:cTn>
                              </p:par>
                            </p:childTnLst>
                          </p:cTn>
                        </p:par>
                        <p:par>
                          <p:cTn id="49" fill="hold">
                            <p:stCondLst>
                              <p:cond delay="6000"/>
                            </p:stCondLst>
                            <p:childTnLst>
                              <p:par>
                                <p:cTn id="50" presetID="1" presetClass="entr" presetSubtype="0" fill="hold" grpId="13" nodeType="afterEffect">
                                  <p:stCondLst>
                                    <p:cond delay="0"/>
                                  </p:stCondLst>
                                  <p:iterate type="lt">
                                    <p:tmAbs val="100"/>
                                  </p:iterate>
                                  <p:childTnLst>
                                    <p:set>
                                      <p:cBhvr>
                                        <p:cTn id="51" fill="hold"/>
                                        <p:tgtEl>
                                          <p:spTgt spid="491"/>
                                        </p:tgtEl>
                                        <p:attrNameLst>
                                          <p:attrName>style.visibility</p:attrName>
                                        </p:attrNameLst>
                                      </p:cBhvr>
                                      <p:to>
                                        <p:strVal val="visible"/>
                                      </p:to>
                                    </p:set>
                                  </p:childTnLst>
                                </p:cTn>
                              </p:par>
                            </p:childTnLst>
                          </p:cTn>
                        </p:par>
                        <p:par>
                          <p:cTn id="52" fill="hold">
                            <p:stCondLst>
                              <p:cond delay="6000"/>
                            </p:stCondLst>
                            <p:childTnLst>
                              <p:par>
                                <p:cTn id="53" presetID="1" presetClass="entr" presetSubtype="0" fill="hold" grpId="14" nodeType="afterEffect">
                                  <p:stCondLst>
                                    <p:cond delay="0"/>
                                  </p:stCondLst>
                                  <p:iterate type="lt">
                                    <p:tmAbs val="100"/>
                                  </p:iterate>
                                  <p:childTnLst>
                                    <p:set>
                                      <p:cBhvr>
                                        <p:cTn id="54" fill="hold"/>
                                        <p:tgtEl>
                                          <p:spTgt spid="489"/>
                                        </p:tgtEl>
                                        <p:attrNameLst>
                                          <p:attrName>style.visibility</p:attrName>
                                        </p:attrNameLst>
                                      </p:cBhvr>
                                      <p:to>
                                        <p:strVal val="visible"/>
                                      </p:to>
                                    </p:set>
                                  </p:childTnLst>
                                </p:cTn>
                              </p:par>
                            </p:childTnLst>
                          </p:cTn>
                        </p:par>
                        <p:par>
                          <p:cTn id="55" fill="hold">
                            <p:stCondLst>
                              <p:cond delay="6000"/>
                            </p:stCondLst>
                            <p:childTnLst>
                              <p:par>
                                <p:cTn id="56" presetID="1" presetClass="entr" presetSubtype="0" fill="hold" grpId="15" nodeType="afterEffect">
                                  <p:stCondLst>
                                    <p:cond delay="0"/>
                                  </p:stCondLst>
                                  <p:iterate type="lt">
                                    <p:tmAbs val="100"/>
                                  </p:iterate>
                                  <p:childTnLst>
                                    <p:set>
                                      <p:cBhvr>
                                        <p:cTn id="57" fill="hold"/>
                                        <p:tgtEl>
                                          <p:spTgt spid="49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9" presetClass="entr" fill="hold" grpId="16" nodeType="clickEffect">
                                  <p:stCondLst>
                                    <p:cond delay="0"/>
                                  </p:stCondLst>
                                  <p:iterate>
                                    <p:tmAbs val="0"/>
                                  </p:iterate>
                                  <p:childTnLst>
                                    <p:set>
                                      <p:cBhvr>
                                        <p:cTn id="61" fill="hold"/>
                                        <p:tgtEl>
                                          <p:spTgt spid="492"/>
                                        </p:tgtEl>
                                        <p:attrNameLst>
                                          <p:attrName>style.visibility</p:attrName>
                                        </p:attrNameLst>
                                      </p:cBhvr>
                                      <p:to>
                                        <p:strVal val="visible"/>
                                      </p:to>
                                    </p:set>
                                    <p:animEffect transition="in" filter="dissolve">
                                      <p:cBhvr>
                                        <p:cTn id="62" dur="1500"/>
                                        <p:tgtEl>
                                          <p:spTgt spid="49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fill="hold" grpId="17" nodeType="clickEffect">
                                  <p:stCondLst>
                                    <p:cond delay="0"/>
                                  </p:stCondLst>
                                  <p:iterate>
                                    <p:tmAbs val="0"/>
                                  </p:iterate>
                                  <p:childTnLst>
                                    <p:animEffect transition="out" filter="dissolve">
                                      <p:cBhvr>
                                        <p:cTn id="66" dur="1000" fill="hold"/>
                                        <p:tgtEl>
                                          <p:spTgt spid="492"/>
                                        </p:tgtEl>
                                      </p:cBhvr>
                                    </p:animEffect>
                                    <p:set>
                                      <p:cBhvr>
                                        <p:cTn id="67" fill="hold">
                                          <p:stCondLst>
                                            <p:cond delay="999"/>
                                          </p:stCondLst>
                                        </p:cTn>
                                        <p:tgtEl>
                                          <p:spTgt spid="492"/>
                                        </p:tgtEl>
                                        <p:attrNameLst>
                                          <p:attrName>style.visibility</p:attrName>
                                        </p:attrNameLst>
                                      </p:cBhvr>
                                      <p:to>
                                        <p:strVal val="hidden"/>
                                      </p:to>
                                    </p:set>
                                  </p:childTnLst>
                                </p:cTn>
                              </p:par>
                            </p:childTnLst>
                          </p:cTn>
                        </p:par>
                        <p:par>
                          <p:cTn id="68" fill="hold">
                            <p:stCondLst>
                              <p:cond delay="1000"/>
                            </p:stCondLst>
                            <p:childTnLst>
                              <p:par>
                                <p:cTn id="69" presetID="22" presetClass="exit" presetSubtype="8" fill="hold" grpId="18" nodeType="afterEffect">
                                  <p:stCondLst>
                                    <p:cond delay="0"/>
                                  </p:stCondLst>
                                  <p:iterate>
                                    <p:tmAbs val="0"/>
                                  </p:iterate>
                                  <p:childTnLst>
                                    <p:animEffect transition="out" filter="wipe(left)">
                                      <p:cBhvr>
                                        <p:cTn id="70" dur="1000" fill="hold"/>
                                        <p:tgtEl>
                                          <p:spTgt spid="491"/>
                                        </p:tgtEl>
                                      </p:cBhvr>
                                    </p:animEffect>
                                    <p:set>
                                      <p:cBhvr>
                                        <p:cTn id="71" fill="hold">
                                          <p:stCondLst>
                                            <p:cond delay="999"/>
                                          </p:stCondLst>
                                        </p:cTn>
                                        <p:tgtEl>
                                          <p:spTgt spid="491"/>
                                        </p:tgtEl>
                                        <p:attrNameLst>
                                          <p:attrName>style.visibility</p:attrName>
                                        </p:attrNameLst>
                                      </p:cBhvr>
                                      <p:to>
                                        <p:strVal val="hidden"/>
                                      </p:to>
                                    </p:set>
                                  </p:childTnLst>
                                </p:cTn>
                              </p:par>
                            </p:childTnLst>
                          </p:cTn>
                        </p:par>
                        <p:par>
                          <p:cTn id="72" fill="hold">
                            <p:stCondLst>
                              <p:cond delay="2000"/>
                            </p:stCondLst>
                            <p:childTnLst>
                              <p:par>
                                <p:cTn id="73" presetID="22" presetClass="exit" presetSubtype="8" fill="hold" grpId="19" nodeType="afterEffect">
                                  <p:stCondLst>
                                    <p:cond delay="0"/>
                                  </p:stCondLst>
                                  <p:iterate>
                                    <p:tmAbs val="0"/>
                                  </p:iterate>
                                  <p:childTnLst>
                                    <p:animEffect transition="out" filter="wipe(left)">
                                      <p:cBhvr>
                                        <p:cTn id="74" dur="1000" fill="hold"/>
                                        <p:tgtEl>
                                          <p:spTgt spid="489"/>
                                        </p:tgtEl>
                                      </p:cBhvr>
                                    </p:animEffect>
                                    <p:set>
                                      <p:cBhvr>
                                        <p:cTn id="75" fill="hold">
                                          <p:stCondLst>
                                            <p:cond delay="999"/>
                                          </p:stCondLst>
                                        </p:cTn>
                                        <p:tgtEl>
                                          <p:spTgt spid="489"/>
                                        </p:tgtEl>
                                        <p:attrNameLst>
                                          <p:attrName>style.visibility</p:attrName>
                                        </p:attrNameLst>
                                      </p:cBhvr>
                                      <p:to>
                                        <p:strVal val="hidden"/>
                                      </p:to>
                                    </p:set>
                                  </p:childTnLst>
                                </p:cTn>
                              </p:par>
                            </p:childTnLst>
                          </p:cTn>
                        </p:par>
                        <p:par>
                          <p:cTn id="76" fill="hold">
                            <p:stCondLst>
                              <p:cond delay="3000"/>
                            </p:stCondLst>
                            <p:childTnLst>
                              <p:par>
                                <p:cTn id="77" presetID="22" presetClass="exit" presetSubtype="8" fill="hold" grpId="20" nodeType="afterEffect">
                                  <p:stCondLst>
                                    <p:cond delay="0"/>
                                  </p:stCondLst>
                                  <p:iterate>
                                    <p:tmAbs val="0"/>
                                  </p:iterate>
                                  <p:childTnLst>
                                    <p:animEffect transition="out" filter="wipe(left)">
                                      <p:cBhvr>
                                        <p:cTn id="78" dur="1000" fill="hold"/>
                                        <p:tgtEl>
                                          <p:spTgt spid="490"/>
                                        </p:tgtEl>
                                      </p:cBhvr>
                                    </p:animEffect>
                                    <p:set>
                                      <p:cBhvr>
                                        <p:cTn id="79" fill="hold">
                                          <p:stCondLst>
                                            <p:cond delay="999"/>
                                          </p:stCondLst>
                                        </p:cTn>
                                        <p:tgtEl>
                                          <p:spTgt spid="490"/>
                                        </p:tgtEl>
                                        <p:attrNameLst>
                                          <p:attrName>style.visibility</p:attrName>
                                        </p:attrNameLst>
                                      </p:cBhvr>
                                      <p:to>
                                        <p:strVal val="hidden"/>
                                      </p:to>
                                    </p:set>
                                  </p:childTnLst>
                                </p:cTn>
                              </p:par>
                            </p:childTnLst>
                          </p:cTn>
                        </p:par>
                        <p:par>
                          <p:cTn id="80" fill="hold">
                            <p:stCondLst>
                              <p:cond delay="4000"/>
                            </p:stCondLst>
                            <p:childTnLst>
                              <p:par>
                                <p:cTn id="81" presetID="1" presetClass="entr" presetSubtype="0" fill="hold" grpId="21" nodeType="afterEffect">
                                  <p:stCondLst>
                                    <p:cond delay="0"/>
                                  </p:stCondLst>
                                  <p:iterate type="lt">
                                    <p:tmAbs val="100"/>
                                  </p:iterate>
                                  <p:childTnLst>
                                    <p:set>
                                      <p:cBhvr>
                                        <p:cTn id="82" fill="hold"/>
                                        <p:tgtEl>
                                          <p:spTgt spid="493"/>
                                        </p:tgtEl>
                                        <p:attrNameLst>
                                          <p:attrName>style.visibility</p:attrName>
                                        </p:attrNameLst>
                                      </p:cBhvr>
                                      <p:to>
                                        <p:strVal val="visible"/>
                                      </p:to>
                                    </p:set>
                                  </p:childTnLst>
                                </p:cTn>
                              </p:par>
                            </p:childTnLst>
                          </p:cTn>
                        </p:par>
                        <p:par>
                          <p:cTn id="83" fill="hold">
                            <p:stCondLst>
                              <p:cond delay="4000"/>
                            </p:stCondLst>
                            <p:childTnLst>
                              <p:par>
                                <p:cTn id="84" presetID="1" presetClass="entr" presetSubtype="0" fill="hold" grpId="22" nodeType="afterEffect">
                                  <p:stCondLst>
                                    <p:cond delay="0"/>
                                  </p:stCondLst>
                                  <p:iterate type="lt">
                                    <p:tmAbs val="100"/>
                                  </p:iterate>
                                  <p:childTnLst>
                                    <p:set>
                                      <p:cBhvr>
                                        <p:cTn id="85" fill="hold"/>
                                        <p:tgtEl>
                                          <p:spTgt spid="494"/>
                                        </p:tgtEl>
                                        <p:attrNameLst>
                                          <p:attrName>style.visibility</p:attrName>
                                        </p:attrNameLst>
                                      </p:cBhvr>
                                      <p:to>
                                        <p:strVal val="visible"/>
                                      </p:to>
                                    </p:set>
                                  </p:childTnLst>
                                </p:cTn>
                              </p:par>
                            </p:childTnLst>
                          </p:cTn>
                        </p:par>
                        <p:par>
                          <p:cTn id="86" fill="hold">
                            <p:stCondLst>
                              <p:cond delay="4000"/>
                            </p:stCondLst>
                            <p:childTnLst>
                              <p:par>
                                <p:cTn id="87" presetID="1" presetClass="entr" presetSubtype="0" fill="hold" grpId="23" nodeType="afterEffect">
                                  <p:stCondLst>
                                    <p:cond delay="0"/>
                                  </p:stCondLst>
                                  <p:iterate type="lt">
                                    <p:tmAbs val="100"/>
                                  </p:iterate>
                                  <p:childTnLst>
                                    <p:set>
                                      <p:cBhvr>
                                        <p:cTn id="88" fill="hold"/>
                                        <p:tgtEl>
                                          <p:spTgt spid="495"/>
                                        </p:tgtEl>
                                        <p:attrNameLst>
                                          <p:attrName>style.visibility</p:attrName>
                                        </p:attrNameLst>
                                      </p:cBhvr>
                                      <p:to>
                                        <p:strVal val="visible"/>
                                      </p:to>
                                    </p:set>
                                  </p:childTnLst>
                                </p:cTn>
                              </p:par>
                            </p:childTnLst>
                          </p:cTn>
                        </p:par>
                        <p:par>
                          <p:cTn id="89" fill="hold">
                            <p:stCondLst>
                              <p:cond delay="4000"/>
                            </p:stCondLst>
                            <p:childTnLst>
                              <p:par>
                                <p:cTn id="90" presetID="1" presetClass="entr" presetSubtype="0" fill="hold" grpId="24" nodeType="afterEffect">
                                  <p:stCondLst>
                                    <p:cond delay="0"/>
                                  </p:stCondLst>
                                  <p:iterate type="lt">
                                    <p:tmAbs val="100"/>
                                  </p:iterate>
                                  <p:childTnLst>
                                    <p:set>
                                      <p:cBhvr>
                                        <p:cTn id="91" fill="hold"/>
                                        <p:tgtEl>
                                          <p:spTgt spid="496"/>
                                        </p:tgtEl>
                                        <p:attrNameLst>
                                          <p:attrName>style.visibility</p:attrName>
                                        </p:attrNameLst>
                                      </p:cBhvr>
                                      <p:to>
                                        <p:strVal val="visible"/>
                                      </p:to>
                                    </p:set>
                                  </p:childTnLst>
                                </p:cTn>
                              </p:par>
                            </p:childTnLst>
                          </p:cTn>
                        </p:par>
                        <p:par>
                          <p:cTn id="92" fill="hold">
                            <p:stCondLst>
                              <p:cond delay="4000"/>
                            </p:stCondLst>
                            <p:childTnLst>
                              <p:par>
                                <p:cTn id="93" presetID="1" presetClass="entr" presetSubtype="0" fill="hold" grpId="25" nodeType="afterEffect">
                                  <p:stCondLst>
                                    <p:cond delay="0"/>
                                  </p:stCondLst>
                                  <p:iterate type="lt">
                                    <p:tmAbs val="100"/>
                                  </p:iterate>
                                  <p:childTnLst>
                                    <p:set>
                                      <p:cBhvr>
                                        <p:cTn id="94" fill="hold"/>
                                        <p:tgtEl>
                                          <p:spTgt spid="497"/>
                                        </p:tgtEl>
                                        <p:attrNameLst>
                                          <p:attrName>style.visibility</p:attrName>
                                        </p:attrNameLst>
                                      </p:cBhvr>
                                      <p:to>
                                        <p:strVal val="visible"/>
                                      </p:to>
                                    </p:set>
                                  </p:childTnLst>
                                </p:cTn>
                              </p:par>
                            </p:childTnLst>
                          </p:cTn>
                        </p:par>
                        <p:par>
                          <p:cTn id="95" fill="hold">
                            <p:stCondLst>
                              <p:cond delay="4000"/>
                            </p:stCondLst>
                            <p:childTnLst>
                              <p:par>
                                <p:cTn id="96" presetID="1" presetClass="entr" presetSubtype="0" fill="hold" grpId="26" nodeType="afterEffect">
                                  <p:stCondLst>
                                    <p:cond delay="0"/>
                                  </p:stCondLst>
                                  <p:iterate type="lt">
                                    <p:tmAbs val="100"/>
                                  </p:iterate>
                                  <p:childTnLst>
                                    <p:set>
                                      <p:cBhvr>
                                        <p:cTn id="97" fill="hold"/>
                                        <p:tgtEl>
                                          <p:spTgt spid="49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9" presetClass="entr" fill="hold" grpId="27" nodeType="clickEffect">
                                  <p:stCondLst>
                                    <p:cond delay="0"/>
                                  </p:stCondLst>
                                  <p:iterate>
                                    <p:tmAbs val="0"/>
                                  </p:iterate>
                                  <p:childTnLst>
                                    <p:set>
                                      <p:cBhvr>
                                        <p:cTn id="101" fill="hold"/>
                                        <p:tgtEl>
                                          <p:spTgt spid="499"/>
                                        </p:tgtEl>
                                        <p:attrNameLst>
                                          <p:attrName>style.visibility</p:attrName>
                                        </p:attrNameLst>
                                      </p:cBhvr>
                                      <p:to>
                                        <p:strVal val="visible"/>
                                      </p:to>
                                    </p:set>
                                    <p:animEffect transition="in" filter="dissolve">
                                      <p:cBhvr>
                                        <p:cTn id="102" dur="1000"/>
                                        <p:tgtEl>
                                          <p:spTgt spid="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1" animBg="1" advAuto="0"/>
      <p:bldP spid="483" grpId="8" animBg="1" advAuto="0"/>
      <p:bldP spid="484" grpId="2" animBg="1" advAuto="0"/>
      <p:bldP spid="484" grpId="9" animBg="1" advAuto="0"/>
      <p:bldP spid="485" grpId="3" animBg="1" advAuto="0"/>
      <p:bldP spid="485" grpId="10" animBg="1" advAuto="0"/>
      <p:bldP spid="486" grpId="4" animBg="1" advAuto="0"/>
      <p:bldP spid="486" grpId="11" animBg="1" advAuto="0"/>
      <p:bldP spid="487" grpId="5" animBg="1" advAuto="0"/>
      <p:bldP spid="487" grpId="12" animBg="1" advAuto="0"/>
      <p:bldP spid="488" grpId="6" animBg="1" advAuto="0"/>
      <p:bldP spid="488" grpId="7" animBg="1" advAuto="0"/>
      <p:bldP spid="489" grpId="14" animBg="1" advAuto="0"/>
      <p:bldP spid="489" grpId="19" animBg="1" advAuto="0"/>
      <p:bldP spid="490" grpId="15" animBg="1" advAuto="0"/>
      <p:bldP spid="490" grpId="20" animBg="1" advAuto="0"/>
      <p:bldP spid="491" grpId="13" animBg="1" advAuto="0"/>
      <p:bldP spid="491" grpId="18" animBg="1" advAuto="0"/>
      <p:bldP spid="492" grpId="16" animBg="1" advAuto="0"/>
      <p:bldP spid="492" grpId="17" animBg="1" advAuto="0"/>
      <p:bldP spid="493" grpId="21" animBg="1" advAuto="0"/>
      <p:bldP spid="494" grpId="22" animBg="1" advAuto="0"/>
      <p:bldP spid="495" grpId="23" animBg="1" advAuto="0"/>
      <p:bldP spid="496" grpId="24" animBg="1" advAuto="0"/>
      <p:bldP spid="497" grpId="25" animBg="1" advAuto="0"/>
      <p:bldP spid="498" grpId="26" animBg="1" advAuto="0"/>
      <p:bldP spid="499" grpId="27"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Shape 503"/>
          <p:cNvSpPr/>
          <p:nvPr/>
        </p:nvSpPr>
        <p:spPr>
          <a:xfrm>
            <a:off x="898392" y="0"/>
            <a:ext cx="22587217" cy="5382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80000"/>
              </a:lnSpc>
              <a:spcBef>
                <a:spcPts val="0"/>
              </a:spcBef>
              <a:defRPr sz="15000" b="1" cap="all">
                <a:solidFill>
                  <a:srgbClr val="FF7C00"/>
                </a:solidFill>
                <a:latin typeface="+mj-lt"/>
                <a:ea typeface="+mj-ea"/>
                <a:cs typeface="+mj-cs"/>
                <a:sym typeface="TeX Gyre Adventor"/>
              </a:defRPr>
            </a:lvl1pPr>
          </a:lstStyle>
          <a:p>
            <a:r>
              <a:t>IRT/Assessment Data Visualization</a:t>
            </a:r>
          </a:p>
        </p:txBody>
      </p:sp>
      <p:sp>
        <p:nvSpPr>
          <p:cNvPr id="504" name="Shape 504"/>
          <p:cNvSpPr/>
          <p:nvPr/>
        </p:nvSpPr>
        <p:spPr>
          <a:xfrm>
            <a:off x="762000" y="6741159"/>
            <a:ext cx="22860000" cy="5862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Requires Stata &gt;= 14</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Item Characteristic Curves</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Item Information Functions</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Test Characteristic Curve</a:t>
            </a:r>
          </a:p>
          <a:p>
            <a:pPr marL="1058333" indent="-1058333">
              <a:lnSpc>
                <a:spcPct val="80000"/>
              </a:lnSpc>
              <a:spcBef>
                <a:spcPts val="0"/>
              </a:spcBef>
              <a:buClr>
                <a:srgbClr val="FF7C00"/>
              </a:buClr>
              <a:buSzPct val="104999"/>
              <a:buFont typeface="Avenir Next"/>
              <a:buChar char="•"/>
              <a:defRPr sz="8000" b="1">
                <a:solidFill>
                  <a:srgbClr val="34A5FF"/>
                </a:solidFill>
                <a:latin typeface="TeX Gyre Cursor"/>
                <a:ea typeface="TeX Gyre Cursor"/>
                <a:cs typeface="TeX Gyre Cursor"/>
                <a:sym typeface="TeX Gyre Cursor"/>
              </a:defRPr>
            </a:pPr>
            <a:r>
              <a:t>Test Information Function</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type="lt">
                                    <p:tmAbs val="0"/>
                                  </p:iterate>
                                  <p:childTnLst>
                                    <p:set>
                                      <p:cBhvr>
                                        <p:cTn id="6" fill="hold"/>
                                        <p:tgtEl>
                                          <p:spTgt spid="503"/>
                                        </p:tgtEl>
                                        <p:attrNameLst>
                                          <p:attrName>style.visibility</p:attrName>
                                        </p:attrNameLst>
                                      </p:cBhvr>
                                      <p:to>
                                        <p:strVal val="visible"/>
                                      </p:to>
                                    </p:set>
                                    <p:animEffect transition="in" filter="fade">
                                      <p:cBhvr>
                                        <p:cTn id="7" dur="2250"/>
                                        <p:tgtEl>
                                          <p:spTgt spid="503"/>
                                        </p:tgtEl>
                                      </p:cBhvr>
                                    </p:animEffect>
                                  </p:childTnLst>
                                </p:cTn>
                              </p:par>
                            </p:childTnLst>
                          </p:cTn>
                        </p:par>
                        <p:par>
                          <p:cTn id="8" fill="hold">
                            <p:stCondLst>
                              <p:cond delay="2250"/>
                            </p:stCondLst>
                            <p:childTnLst>
                              <p:par>
                                <p:cTn id="9" presetID="2" presetClass="entr" presetSubtype="8" fill="hold" grpId="2" nodeType="afterEffect">
                                  <p:stCondLst>
                                    <p:cond delay="0"/>
                                  </p:stCondLst>
                                  <p:iterate>
                                    <p:tmAbs val="0"/>
                                  </p:iterate>
                                  <p:childTnLst>
                                    <p:set>
                                      <p:cBhvr>
                                        <p:cTn id="10" fill="hold"/>
                                        <p:tgtEl>
                                          <p:spTgt spid="504"/>
                                        </p:tgtEl>
                                        <p:attrNameLst>
                                          <p:attrName>style.visibility</p:attrName>
                                        </p:attrNameLst>
                                      </p:cBhvr>
                                      <p:to>
                                        <p:strVal val="visible"/>
                                      </p:to>
                                    </p:set>
                                    <p:anim calcmode="lin" valueType="num">
                                      <p:cBhvr>
                                        <p:cTn id="11" dur="2000" fill="hold"/>
                                        <p:tgtEl>
                                          <p:spTgt spid="504"/>
                                        </p:tgtEl>
                                        <p:attrNameLst>
                                          <p:attrName>ppt_x</p:attrName>
                                        </p:attrNameLst>
                                      </p:cBhvr>
                                      <p:tavLst>
                                        <p:tav tm="0">
                                          <p:val>
                                            <p:strVal val="0-#ppt_w/2"/>
                                          </p:val>
                                        </p:tav>
                                        <p:tav tm="100000">
                                          <p:val>
                                            <p:strVal val="#ppt_x"/>
                                          </p:val>
                                        </p:tav>
                                      </p:tavLst>
                                    </p:anim>
                                    <p:anim calcmode="lin" valueType="num">
                                      <p:cBhvr>
                                        <p:cTn id="12" dur="2000" fill="hold"/>
                                        <p:tgtEl>
                                          <p:spTgt spid="5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1" animBg="1" advAuto="0"/>
      <p:bldP spid="504" grpId="2"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Shape 508"/>
          <p:cNvSpPr>
            <a:spLocks noGrp="1"/>
          </p:cNvSpPr>
          <p:nvPr>
            <p:ph type="title"/>
          </p:nvPr>
        </p:nvSpPr>
        <p:spPr>
          <a:xfrm>
            <a:off x="762000" y="750093"/>
            <a:ext cx="22860000" cy="3061296"/>
          </a:xfrm>
          <a:prstGeom prst="rect">
            <a:avLst/>
          </a:prstGeom>
        </p:spPr>
        <p:txBody>
          <a:bodyPr/>
          <a:lstStyle/>
          <a:p>
            <a:pPr>
              <a:defRPr sz="6000" i="1" cap="none">
                <a:solidFill>
                  <a:srgbClr val="FFF20A"/>
                </a:solidFill>
                <a:latin typeface="TeX Gyre Cursor"/>
                <a:ea typeface="TeX Gyre Cursor"/>
                <a:cs typeface="TeX Gyre Cursor"/>
                <a:sym typeface="TeX Gyre Cursor"/>
              </a:defRPr>
            </a:pPr>
            <a:r>
              <a:t>// Simulate item responses from the Rasch model</a:t>
            </a:r>
          </a:p>
          <a:p>
            <a:pPr>
              <a:defRPr sz="6000" cap="none">
                <a:solidFill>
                  <a:srgbClr val="44FF10"/>
                </a:solidFill>
                <a:latin typeface="TeX Gyre Cursor"/>
                <a:ea typeface="TeX Gyre Cursor"/>
                <a:cs typeface="TeX Gyre Cursor"/>
                <a:sym typeface="TeX Gyre Cursor"/>
              </a:defRPr>
            </a:pPr>
            <a:r>
              <a:t>irtsim, th(0 1) nob(5000) discrim(1)          ///pseudog(0) diff(-2(0.5)2) scalef(1) </a:t>
            </a:r>
          </a:p>
        </p:txBody>
      </p:sp>
      <p:sp>
        <p:nvSpPr>
          <p:cNvPr id="509" name="Shape 509"/>
          <p:cNvSpPr/>
          <p:nvPr/>
        </p:nvSpPr>
        <p:spPr>
          <a:xfrm>
            <a:off x="762000" y="3811389"/>
            <a:ext cx="22860000" cy="19988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6000" b="1" i="1">
                <a:solidFill>
                  <a:srgbClr val="FFF20A"/>
                </a:solidFill>
                <a:latin typeface="TeX Gyre Cursor"/>
                <a:ea typeface="TeX Gyre Cursor"/>
                <a:cs typeface="TeX Gyre Cursor"/>
                <a:sym typeface="TeX Gyre Cursor"/>
              </a:defRPr>
            </a:pPr>
            <a:r>
              <a:t>// Fit a 1PL IRT model to the data</a:t>
            </a:r>
          </a:p>
          <a:p>
            <a:pPr>
              <a:lnSpc>
                <a:spcPct val="80000"/>
              </a:lnSpc>
              <a:spcBef>
                <a:spcPts val="0"/>
              </a:spcBef>
              <a:defRPr sz="6000" b="1">
                <a:solidFill>
                  <a:srgbClr val="44FF10"/>
                </a:solidFill>
                <a:latin typeface="TeX Gyre Cursor"/>
                <a:ea typeface="TeX Gyre Cursor"/>
                <a:cs typeface="TeX Gyre Cursor"/>
                <a:sym typeface="TeX Gyre Cursor"/>
              </a:defRPr>
            </a:pPr>
            <a:r>
              <a:t>irt 1pl item1-item9</a:t>
            </a:r>
          </a:p>
        </p:txBody>
      </p:sp>
      <p:sp>
        <p:nvSpPr>
          <p:cNvPr id="510" name="Shape 510"/>
          <p:cNvSpPr/>
          <p:nvPr/>
        </p:nvSpPr>
        <p:spPr>
          <a:xfrm>
            <a:off x="762000" y="750093"/>
            <a:ext cx="22860000" cy="19988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817244">
              <a:lnSpc>
                <a:spcPct val="80000"/>
              </a:lnSpc>
              <a:spcBef>
                <a:spcPts val="0"/>
              </a:spcBef>
              <a:defRPr sz="5940" b="1" i="1">
                <a:solidFill>
                  <a:srgbClr val="FFF20A"/>
                </a:solidFill>
                <a:latin typeface="TeX Gyre Cursor"/>
                <a:ea typeface="TeX Gyre Cursor"/>
                <a:cs typeface="TeX Gyre Cursor"/>
                <a:sym typeface="TeX Gyre Cursor"/>
              </a:defRPr>
            </a:pPr>
            <a:r>
              <a:t>// Graph the item characteristic curves</a:t>
            </a:r>
          </a:p>
          <a:p>
            <a:pPr defTabSz="817244">
              <a:lnSpc>
                <a:spcPct val="80000"/>
              </a:lnSpc>
              <a:spcBef>
                <a:spcPts val="0"/>
              </a:spcBef>
              <a:defRPr sz="5940" b="1">
                <a:solidFill>
                  <a:srgbClr val="44FF10"/>
                </a:solidFill>
                <a:latin typeface="TeX Gyre Cursor"/>
                <a:ea typeface="TeX Gyre Cursor"/>
                <a:cs typeface="TeX Gyre Cursor"/>
                <a:sym typeface="TeX Gyre Cursor"/>
              </a:defRPr>
            </a:pPr>
            <a:r>
              <a:t>irtgraph icc item1-item9, scheme(sdp2016b) n(1500)</a:t>
            </a:r>
          </a:p>
        </p:txBody>
      </p:sp>
      <p:sp>
        <p:nvSpPr>
          <p:cNvPr id="511" name="Shape 511"/>
          <p:cNvSpPr/>
          <p:nvPr/>
        </p:nvSpPr>
        <p:spPr>
          <a:xfrm>
            <a:off x="762000" y="750093"/>
            <a:ext cx="22860000" cy="30612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6000" b="1" i="1">
                <a:solidFill>
                  <a:srgbClr val="FFF20A"/>
                </a:solidFill>
                <a:latin typeface="TeX Gyre Cursor"/>
                <a:ea typeface="TeX Gyre Cursor"/>
                <a:cs typeface="TeX Gyre Cursor"/>
                <a:sym typeface="TeX Gyre Cursor"/>
              </a:defRPr>
            </a:pPr>
            <a:r>
              <a:t>// Test characteristics curve</a:t>
            </a:r>
          </a:p>
          <a:p>
            <a:pPr>
              <a:lnSpc>
                <a:spcPct val="80000"/>
              </a:lnSpc>
              <a:spcBef>
                <a:spcPts val="0"/>
              </a:spcBef>
              <a:defRPr sz="6000" b="1">
                <a:solidFill>
                  <a:srgbClr val="44FF10"/>
                </a:solidFill>
                <a:latin typeface="TeX Gyre Cursor"/>
                <a:ea typeface="TeX Gyre Cursor"/>
                <a:cs typeface="TeX Gyre Cursor"/>
                <a:sym typeface="TeX Gyre Cursor"/>
              </a:defRPr>
            </a:pPr>
            <a:r>
              <a:t>irtgraph tcc, scheme(sdp2016a) n(1500)        /// th(-2(1)2) ra(-5 5)</a:t>
            </a:r>
          </a:p>
        </p:txBody>
      </p:sp>
      <p:sp>
        <p:nvSpPr>
          <p:cNvPr id="512" name="Shape 512"/>
          <p:cNvSpPr/>
          <p:nvPr/>
        </p:nvSpPr>
        <p:spPr>
          <a:xfrm>
            <a:off x="762000" y="750093"/>
            <a:ext cx="22860000" cy="30612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6000" b="1" i="1">
                <a:solidFill>
                  <a:srgbClr val="FFF20A"/>
                </a:solidFill>
                <a:latin typeface="TeX Gyre Cursor"/>
                <a:ea typeface="TeX Gyre Cursor"/>
                <a:cs typeface="TeX Gyre Cursor"/>
                <a:sym typeface="TeX Gyre Cursor"/>
              </a:defRPr>
            </a:pPr>
            <a:r>
              <a:t>// Test information function</a:t>
            </a:r>
          </a:p>
          <a:p>
            <a:pPr>
              <a:lnSpc>
                <a:spcPct val="80000"/>
              </a:lnSpc>
              <a:spcBef>
                <a:spcPts val="0"/>
              </a:spcBef>
              <a:defRPr sz="6000" b="1">
                <a:solidFill>
                  <a:srgbClr val="44FF10"/>
                </a:solidFill>
                <a:latin typeface="TeX Gyre Cursor"/>
                <a:ea typeface="TeX Gyre Cursor"/>
                <a:cs typeface="TeX Gyre Cursor"/>
                <a:sym typeface="TeX Gyre Cursor"/>
              </a:defRPr>
            </a:pPr>
            <a:r>
              <a:t>irtgraph tif, scheme(sdp2016a) n(1500) se     ///ra(-5 5)</a:t>
            </a:r>
          </a:p>
        </p:txBody>
      </p:sp>
      <p:sp>
        <p:nvSpPr>
          <p:cNvPr id="513" name="Shape 513"/>
          <p:cNvSpPr/>
          <p:nvPr/>
        </p:nvSpPr>
        <p:spPr>
          <a:xfrm>
            <a:off x="762000" y="750093"/>
            <a:ext cx="22860000" cy="29021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6000" b="1" i="1">
                <a:solidFill>
                  <a:srgbClr val="FFF20A"/>
                </a:solidFill>
                <a:latin typeface="TeX Gyre Cursor"/>
                <a:ea typeface="TeX Gyre Cursor"/>
                <a:cs typeface="TeX Gyre Cursor"/>
                <a:sym typeface="TeX Gyre Cursor"/>
              </a:defRPr>
            </a:pPr>
            <a:r>
              <a:t>// Look at item information functions</a:t>
            </a:r>
          </a:p>
          <a:p>
            <a:pPr>
              <a:lnSpc>
                <a:spcPct val="80000"/>
              </a:lnSpc>
              <a:spcBef>
                <a:spcPts val="0"/>
              </a:spcBef>
              <a:defRPr sz="6000" b="1">
                <a:solidFill>
                  <a:srgbClr val="44FF10"/>
                </a:solidFill>
                <a:latin typeface="TeX Gyre Cursor"/>
                <a:ea typeface="TeX Gyre Cursor"/>
                <a:cs typeface="TeX Gyre Cursor"/>
                <a:sym typeface="TeX Gyre Cursor"/>
              </a:defRPr>
            </a:pPr>
            <a:r>
              <a:t>irtgraph iif item1-item13, scheme(sdp2016b2)  ///   n(1000)</a:t>
            </a:r>
          </a:p>
        </p:txBody>
      </p:sp>
      <p:pic>
        <p:nvPicPr>
          <p:cNvPr id="514" name="itemCharacteristicCurves.pdf"/>
          <p:cNvPicPr>
            <a:picLocks noChangeAspect="1"/>
          </p:cNvPicPr>
          <p:nvPr/>
        </p:nvPicPr>
        <p:blipFill>
          <a:blip r:embed="rId3">
            <a:extLst/>
          </a:blip>
          <a:stretch>
            <a:fillRect/>
          </a:stretch>
        </p:blipFill>
        <p:spPr>
          <a:xfrm>
            <a:off x="3282950" y="1425690"/>
            <a:ext cx="17818100" cy="11878734"/>
          </a:xfrm>
          <a:prstGeom prst="rect">
            <a:avLst/>
          </a:prstGeom>
          <a:ln w="12700">
            <a:miter lim="400000"/>
          </a:ln>
        </p:spPr>
      </p:pic>
      <p:sp>
        <p:nvSpPr>
          <p:cNvPr id="515" name="Shape 515"/>
          <p:cNvSpPr/>
          <p:nvPr/>
        </p:nvSpPr>
        <p:spPr>
          <a:xfrm>
            <a:off x="762000" y="750093"/>
            <a:ext cx="22860000" cy="30612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a:lnSpc>
                <a:spcPct val="80000"/>
              </a:lnSpc>
              <a:spcBef>
                <a:spcPts val="0"/>
              </a:spcBef>
              <a:defRPr sz="6000" b="1" i="1">
                <a:solidFill>
                  <a:srgbClr val="FFF20A"/>
                </a:solidFill>
                <a:latin typeface="TeX Gyre Cursor"/>
                <a:ea typeface="TeX Gyre Cursor"/>
                <a:cs typeface="TeX Gyre Cursor"/>
                <a:sym typeface="TeX Gyre Cursor"/>
              </a:defRPr>
            </a:pPr>
            <a:r>
              <a:t>// Individual ICC are even more useful/helpful</a:t>
            </a:r>
          </a:p>
          <a:p>
            <a:pPr>
              <a:lnSpc>
                <a:spcPct val="80000"/>
              </a:lnSpc>
              <a:spcBef>
                <a:spcPts val="0"/>
              </a:spcBef>
              <a:defRPr sz="6000" b="1">
                <a:solidFill>
                  <a:srgbClr val="44FF10"/>
                </a:solidFill>
                <a:latin typeface="TeX Gyre Cursor"/>
                <a:ea typeface="TeX Gyre Cursor"/>
                <a:cs typeface="TeX Gyre Cursor"/>
                <a:sym typeface="TeX Gyre Cursor"/>
              </a:defRPr>
            </a:pPr>
            <a:r>
              <a:t>irtgraph icc item4, bloc ploc n(1000)         /// scheme(sdp2016b)</a:t>
            </a:r>
          </a:p>
        </p:txBody>
      </p:sp>
      <p:pic>
        <p:nvPicPr>
          <p:cNvPr id="516" name="itemCharacteristicCurve.pdf"/>
          <p:cNvPicPr>
            <a:picLocks noChangeAspect="1"/>
          </p:cNvPicPr>
          <p:nvPr/>
        </p:nvPicPr>
        <p:blipFill>
          <a:blip r:embed="rId4">
            <a:extLst/>
          </a:blip>
          <a:stretch>
            <a:fillRect/>
          </a:stretch>
        </p:blipFill>
        <p:spPr>
          <a:xfrm>
            <a:off x="3282950" y="918633"/>
            <a:ext cx="17818100" cy="11878734"/>
          </a:xfrm>
          <a:prstGeom prst="rect">
            <a:avLst/>
          </a:prstGeom>
          <a:ln w="12700">
            <a:miter lim="400000"/>
          </a:ln>
        </p:spPr>
      </p:pic>
      <p:pic>
        <p:nvPicPr>
          <p:cNvPr id="517" name="itemInformationFunctions.pdf"/>
          <p:cNvPicPr>
            <a:picLocks noChangeAspect="1"/>
          </p:cNvPicPr>
          <p:nvPr/>
        </p:nvPicPr>
        <p:blipFill>
          <a:blip r:embed="rId5">
            <a:extLst/>
          </a:blip>
          <a:stretch>
            <a:fillRect/>
          </a:stretch>
        </p:blipFill>
        <p:spPr>
          <a:xfrm>
            <a:off x="3282950" y="378690"/>
            <a:ext cx="17818100" cy="12958620"/>
          </a:xfrm>
          <a:prstGeom prst="rect">
            <a:avLst/>
          </a:prstGeom>
          <a:ln w="12700">
            <a:miter lim="400000"/>
          </a:ln>
        </p:spPr>
      </p:pic>
      <p:pic>
        <p:nvPicPr>
          <p:cNvPr id="518" name="testCharacteristicCurve.pdf"/>
          <p:cNvPicPr>
            <a:picLocks noChangeAspect="1"/>
          </p:cNvPicPr>
          <p:nvPr/>
        </p:nvPicPr>
        <p:blipFill>
          <a:blip r:embed="rId6">
            <a:extLst/>
          </a:blip>
          <a:stretch>
            <a:fillRect/>
          </a:stretch>
        </p:blipFill>
        <p:spPr>
          <a:xfrm>
            <a:off x="3282950" y="918633"/>
            <a:ext cx="17818100" cy="11878734"/>
          </a:xfrm>
          <a:prstGeom prst="rect">
            <a:avLst/>
          </a:prstGeom>
          <a:ln w="12700">
            <a:miter lim="400000"/>
          </a:ln>
        </p:spPr>
      </p:pic>
      <p:pic>
        <p:nvPicPr>
          <p:cNvPr id="519" name="testInformationFunction.pdf"/>
          <p:cNvPicPr>
            <a:picLocks noChangeAspect="1"/>
          </p:cNvPicPr>
          <p:nvPr/>
        </p:nvPicPr>
        <p:blipFill>
          <a:blip r:embed="rId7">
            <a:extLst/>
          </a:blip>
          <a:stretch>
            <a:fillRect/>
          </a:stretch>
        </p:blipFill>
        <p:spPr>
          <a:xfrm>
            <a:off x="3282950" y="918633"/>
            <a:ext cx="17818100" cy="1187873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lt">
                                    <p:tmAbs val="100"/>
                                  </p:iterate>
                                  <p:childTnLst>
                                    <p:set>
                                      <p:cBhvr>
                                        <p:cTn id="6" fill="hold"/>
                                        <p:tgtEl>
                                          <p:spTgt spid="50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3000"/>
                                  </p:stCondLst>
                                  <p:iterate type="lt">
                                    <p:tmAbs val="100"/>
                                  </p:iterate>
                                  <p:childTnLst>
                                    <p:set>
                                      <p:cBhvr>
                                        <p:cTn id="9" fill="hold"/>
                                        <p:tgtEl>
                                          <p:spTgt spid="50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xit" presetSubtype="1" fill="hold" grpId="3" nodeType="clickEffect">
                                  <p:stCondLst>
                                    <p:cond delay="0"/>
                                  </p:stCondLst>
                                  <p:iterate>
                                    <p:tmAbs val="0"/>
                                  </p:iterate>
                                  <p:childTnLst>
                                    <p:anim calcmode="lin" valueType="num">
                                      <p:cBhvr>
                                        <p:cTn id="13" dur="1000" fill="hold"/>
                                        <p:tgtEl>
                                          <p:spTgt spid="508"/>
                                        </p:tgtEl>
                                        <p:attrNameLst>
                                          <p:attrName>ppt_x</p:attrName>
                                        </p:attrNameLst>
                                      </p:cBhvr>
                                      <p:tavLst>
                                        <p:tav tm="0">
                                          <p:val>
                                            <p:strVal val="ppt_x"/>
                                          </p:val>
                                        </p:tav>
                                        <p:tav tm="100000">
                                          <p:val>
                                            <p:strVal val="ppt_x"/>
                                          </p:val>
                                        </p:tav>
                                      </p:tavLst>
                                    </p:anim>
                                    <p:anim calcmode="lin" valueType="num">
                                      <p:cBhvr>
                                        <p:cTn id="14" dur="1000" fill="hold"/>
                                        <p:tgtEl>
                                          <p:spTgt spid="508"/>
                                        </p:tgtEl>
                                        <p:attrNameLst>
                                          <p:attrName>ppt_y</p:attrName>
                                        </p:attrNameLst>
                                      </p:cBhvr>
                                      <p:tavLst>
                                        <p:tav tm="0">
                                          <p:val>
                                            <p:strVal val="ppt_y"/>
                                          </p:val>
                                        </p:tav>
                                        <p:tav tm="100000">
                                          <p:val>
                                            <p:strVal val="0-ppt_h/2"/>
                                          </p:val>
                                        </p:tav>
                                      </p:tavLst>
                                    </p:anim>
                                    <p:set>
                                      <p:cBhvr>
                                        <p:cTn id="15" fill="hold">
                                          <p:stCondLst>
                                            <p:cond delay="999"/>
                                          </p:stCondLst>
                                        </p:cTn>
                                        <p:tgtEl>
                                          <p:spTgt spid="508"/>
                                        </p:tgtEl>
                                        <p:attrNameLst>
                                          <p:attrName>style.visibility</p:attrName>
                                        </p:attrNameLst>
                                      </p:cBhvr>
                                      <p:to>
                                        <p:strVal val="hidden"/>
                                      </p:to>
                                    </p:set>
                                  </p:childTnLst>
                                </p:cTn>
                              </p:par>
                            </p:childTnLst>
                          </p:cTn>
                        </p:par>
                        <p:par>
                          <p:cTn id="16" fill="hold">
                            <p:stCondLst>
                              <p:cond delay="1000"/>
                            </p:stCondLst>
                            <p:childTnLst>
                              <p:par>
                                <p:cTn id="17" presetID="2" presetClass="exit" presetSubtype="1" fill="hold" grpId="4" nodeType="afterEffect">
                                  <p:stCondLst>
                                    <p:cond delay="0"/>
                                  </p:stCondLst>
                                  <p:iterate>
                                    <p:tmAbs val="0"/>
                                  </p:iterate>
                                  <p:childTnLst>
                                    <p:anim calcmode="lin" valueType="num">
                                      <p:cBhvr>
                                        <p:cTn id="18" dur="1000" fill="hold"/>
                                        <p:tgtEl>
                                          <p:spTgt spid="509"/>
                                        </p:tgtEl>
                                        <p:attrNameLst>
                                          <p:attrName>ppt_x</p:attrName>
                                        </p:attrNameLst>
                                      </p:cBhvr>
                                      <p:tavLst>
                                        <p:tav tm="0">
                                          <p:val>
                                            <p:strVal val="ppt_x"/>
                                          </p:val>
                                        </p:tav>
                                        <p:tav tm="100000">
                                          <p:val>
                                            <p:strVal val="ppt_x"/>
                                          </p:val>
                                        </p:tav>
                                      </p:tavLst>
                                    </p:anim>
                                    <p:anim calcmode="lin" valueType="num">
                                      <p:cBhvr>
                                        <p:cTn id="19" dur="1000" fill="hold"/>
                                        <p:tgtEl>
                                          <p:spTgt spid="509"/>
                                        </p:tgtEl>
                                        <p:attrNameLst>
                                          <p:attrName>ppt_y</p:attrName>
                                        </p:attrNameLst>
                                      </p:cBhvr>
                                      <p:tavLst>
                                        <p:tav tm="0">
                                          <p:val>
                                            <p:strVal val="ppt_y"/>
                                          </p:val>
                                        </p:tav>
                                        <p:tav tm="100000">
                                          <p:val>
                                            <p:strVal val="0-ppt_h/2"/>
                                          </p:val>
                                        </p:tav>
                                      </p:tavLst>
                                    </p:anim>
                                    <p:set>
                                      <p:cBhvr>
                                        <p:cTn id="20" fill="hold">
                                          <p:stCondLst>
                                            <p:cond delay="999"/>
                                          </p:stCondLst>
                                        </p:cTn>
                                        <p:tgtEl>
                                          <p:spTgt spid="509"/>
                                        </p:tgtEl>
                                        <p:attrNameLst>
                                          <p:attrName>style.visibility</p:attrName>
                                        </p:attrNameLst>
                                      </p:cBhvr>
                                      <p:to>
                                        <p:strVal val="hidden"/>
                                      </p:to>
                                    </p:set>
                                  </p:childTnLst>
                                </p:cTn>
                              </p:par>
                            </p:childTnLst>
                          </p:cTn>
                        </p:par>
                        <p:par>
                          <p:cTn id="21" fill="hold">
                            <p:stCondLst>
                              <p:cond delay="2000"/>
                            </p:stCondLst>
                            <p:childTnLst>
                              <p:par>
                                <p:cTn id="22" presetID="1" presetClass="entr" presetSubtype="0" fill="hold" grpId="5" nodeType="afterEffect">
                                  <p:stCondLst>
                                    <p:cond delay="300"/>
                                  </p:stCondLst>
                                  <p:iterate type="lt">
                                    <p:tmAbs val="100"/>
                                  </p:iterate>
                                  <p:childTnLst>
                                    <p:set>
                                      <p:cBhvr>
                                        <p:cTn id="23" fill="hold"/>
                                        <p:tgtEl>
                                          <p:spTgt spid="5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6" nodeType="clickEffect">
                                  <p:stCondLst>
                                    <p:cond delay="0"/>
                                  </p:stCondLst>
                                  <p:iterate>
                                    <p:tmAbs val="0"/>
                                  </p:iterate>
                                  <p:childTnLst>
                                    <p:set>
                                      <p:cBhvr>
                                        <p:cTn id="27" fill="hold"/>
                                        <p:tgtEl>
                                          <p:spTgt spid="514"/>
                                        </p:tgtEl>
                                        <p:attrNameLst>
                                          <p:attrName>style.visibility</p:attrName>
                                        </p:attrNameLst>
                                      </p:cBhvr>
                                      <p:to>
                                        <p:strVal val="visible"/>
                                      </p:to>
                                    </p:set>
                                    <p:animEffect transition="in" filter="wipe(left)">
                                      <p:cBhvr>
                                        <p:cTn id="28" dur="2500"/>
                                        <p:tgtEl>
                                          <p:spTgt spid="51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xit" presetSubtype="32" fill="hold" grpId="7" nodeType="clickEffect">
                                  <p:stCondLst>
                                    <p:cond delay="0"/>
                                  </p:stCondLst>
                                  <p:iterate>
                                    <p:tmAbs val="0"/>
                                  </p:iterate>
                                  <p:childTnLst>
                                    <p:anim calcmode="lin" valueType="num">
                                      <p:cBhvr>
                                        <p:cTn id="32" dur="2000" fill="hold"/>
                                        <p:tgtEl>
                                          <p:spTgt spid="514"/>
                                        </p:tgtEl>
                                        <p:attrNameLst>
                                          <p:attrName>ppt_w</p:attrName>
                                        </p:attrNameLst>
                                      </p:cBhvr>
                                      <p:tavLst>
                                        <p:tav tm="0">
                                          <p:val>
                                            <p:strVal val="ppt_w"/>
                                          </p:val>
                                        </p:tav>
                                        <p:tav tm="100000">
                                          <p:val>
                                            <p:fltVal val="0"/>
                                          </p:val>
                                        </p:tav>
                                      </p:tavLst>
                                    </p:anim>
                                    <p:anim calcmode="lin" valueType="num">
                                      <p:cBhvr>
                                        <p:cTn id="33" dur="2000" fill="hold"/>
                                        <p:tgtEl>
                                          <p:spTgt spid="514"/>
                                        </p:tgtEl>
                                        <p:attrNameLst>
                                          <p:attrName>ppt_h</p:attrName>
                                        </p:attrNameLst>
                                      </p:cBhvr>
                                      <p:tavLst>
                                        <p:tav tm="0">
                                          <p:val>
                                            <p:strVal val="ppt_h"/>
                                          </p:val>
                                        </p:tav>
                                        <p:tav tm="100000">
                                          <p:val>
                                            <p:fltVal val="0"/>
                                          </p:val>
                                        </p:tav>
                                      </p:tavLst>
                                    </p:anim>
                                    <p:set>
                                      <p:cBhvr>
                                        <p:cTn id="34" fill="hold">
                                          <p:stCondLst>
                                            <p:cond delay="1999"/>
                                          </p:stCondLst>
                                        </p:cTn>
                                        <p:tgtEl>
                                          <p:spTgt spid="514"/>
                                        </p:tgtEl>
                                        <p:attrNameLst>
                                          <p:attrName>style.visibility</p:attrName>
                                        </p:attrNameLst>
                                      </p:cBhvr>
                                      <p:to>
                                        <p:strVal val="hidden"/>
                                      </p:to>
                                    </p:set>
                                  </p:childTnLst>
                                </p:cTn>
                              </p:par>
                            </p:childTnLst>
                          </p:cTn>
                        </p:par>
                        <p:par>
                          <p:cTn id="35" fill="hold">
                            <p:stCondLst>
                              <p:cond delay="2000"/>
                            </p:stCondLst>
                            <p:childTnLst>
                              <p:par>
                                <p:cTn id="36" presetID="2" presetClass="exit" presetSubtype="1" fill="hold" grpId="8" nodeType="afterEffect">
                                  <p:stCondLst>
                                    <p:cond delay="0"/>
                                  </p:stCondLst>
                                  <p:iterate>
                                    <p:tmAbs val="0"/>
                                  </p:iterate>
                                  <p:childTnLst>
                                    <p:anim calcmode="lin" valueType="num">
                                      <p:cBhvr>
                                        <p:cTn id="37" dur="1000" fill="hold"/>
                                        <p:tgtEl>
                                          <p:spTgt spid="510"/>
                                        </p:tgtEl>
                                        <p:attrNameLst>
                                          <p:attrName>ppt_x</p:attrName>
                                        </p:attrNameLst>
                                      </p:cBhvr>
                                      <p:tavLst>
                                        <p:tav tm="0">
                                          <p:val>
                                            <p:strVal val="ppt_x"/>
                                          </p:val>
                                        </p:tav>
                                        <p:tav tm="100000">
                                          <p:val>
                                            <p:strVal val="ppt_x"/>
                                          </p:val>
                                        </p:tav>
                                      </p:tavLst>
                                    </p:anim>
                                    <p:anim calcmode="lin" valueType="num">
                                      <p:cBhvr>
                                        <p:cTn id="38" dur="1000" fill="hold"/>
                                        <p:tgtEl>
                                          <p:spTgt spid="510"/>
                                        </p:tgtEl>
                                        <p:attrNameLst>
                                          <p:attrName>ppt_y</p:attrName>
                                        </p:attrNameLst>
                                      </p:cBhvr>
                                      <p:tavLst>
                                        <p:tav tm="0">
                                          <p:val>
                                            <p:strVal val="ppt_y"/>
                                          </p:val>
                                        </p:tav>
                                        <p:tav tm="100000">
                                          <p:val>
                                            <p:strVal val="0-ppt_h/2"/>
                                          </p:val>
                                        </p:tav>
                                      </p:tavLst>
                                    </p:anim>
                                    <p:set>
                                      <p:cBhvr>
                                        <p:cTn id="39" fill="hold">
                                          <p:stCondLst>
                                            <p:cond delay="999"/>
                                          </p:stCondLst>
                                        </p:cTn>
                                        <p:tgtEl>
                                          <p:spTgt spid="510"/>
                                        </p:tgtEl>
                                        <p:attrNameLst>
                                          <p:attrName>style.visibility</p:attrName>
                                        </p:attrNameLst>
                                      </p:cBhvr>
                                      <p:to>
                                        <p:strVal val="hidden"/>
                                      </p:to>
                                    </p:set>
                                  </p:childTnLst>
                                </p:cTn>
                              </p:par>
                            </p:childTnLst>
                          </p:cTn>
                        </p:par>
                        <p:par>
                          <p:cTn id="40" fill="hold">
                            <p:stCondLst>
                              <p:cond delay="3000"/>
                            </p:stCondLst>
                            <p:childTnLst>
                              <p:par>
                                <p:cTn id="41" presetID="1" presetClass="entr" presetSubtype="0" fill="hold" grpId="9" nodeType="afterEffect">
                                  <p:stCondLst>
                                    <p:cond delay="0"/>
                                  </p:stCondLst>
                                  <p:iterate type="lt">
                                    <p:tmAbs val="100"/>
                                  </p:iterate>
                                  <p:childTnLst>
                                    <p:set>
                                      <p:cBhvr>
                                        <p:cTn id="42" fill="hold"/>
                                        <p:tgtEl>
                                          <p:spTgt spid="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10" nodeType="clickEffect">
                                  <p:stCondLst>
                                    <p:cond delay="0"/>
                                  </p:stCondLst>
                                  <p:iterate>
                                    <p:tmAbs val="0"/>
                                  </p:iterate>
                                  <p:childTnLst>
                                    <p:set>
                                      <p:cBhvr>
                                        <p:cTn id="46" fill="hold"/>
                                        <p:tgtEl>
                                          <p:spTgt spid="516"/>
                                        </p:tgtEl>
                                        <p:attrNameLst>
                                          <p:attrName>style.visibility</p:attrName>
                                        </p:attrNameLst>
                                      </p:cBhvr>
                                      <p:to>
                                        <p:strVal val="visible"/>
                                      </p:to>
                                    </p:set>
                                    <p:animEffect transition="in" filter="wipe(left)">
                                      <p:cBhvr>
                                        <p:cTn id="47" dur="2000"/>
                                        <p:tgtEl>
                                          <p:spTgt spid="516"/>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xit" presetSubtype="32" fill="hold" grpId="11" nodeType="clickEffect">
                                  <p:stCondLst>
                                    <p:cond delay="0"/>
                                  </p:stCondLst>
                                  <p:iterate>
                                    <p:tmAbs val="0"/>
                                  </p:iterate>
                                  <p:childTnLst>
                                    <p:anim calcmode="lin" valueType="num">
                                      <p:cBhvr>
                                        <p:cTn id="51" dur="2500" fill="hold"/>
                                        <p:tgtEl>
                                          <p:spTgt spid="516"/>
                                        </p:tgtEl>
                                        <p:attrNameLst>
                                          <p:attrName>ppt_w</p:attrName>
                                        </p:attrNameLst>
                                      </p:cBhvr>
                                      <p:tavLst>
                                        <p:tav tm="0">
                                          <p:val>
                                            <p:strVal val="ppt_w"/>
                                          </p:val>
                                        </p:tav>
                                        <p:tav tm="100000">
                                          <p:val>
                                            <p:fltVal val="0"/>
                                          </p:val>
                                        </p:tav>
                                      </p:tavLst>
                                    </p:anim>
                                    <p:anim calcmode="lin" valueType="num">
                                      <p:cBhvr>
                                        <p:cTn id="52" dur="2500" fill="hold"/>
                                        <p:tgtEl>
                                          <p:spTgt spid="516"/>
                                        </p:tgtEl>
                                        <p:attrNameLst>
                                          <p:attrName>ppt_h</p:attrName>
                                        </p:attrNameLst>
                                      </p:cBhvr>
                                      <p:tavLst>
                                        <p:tav tm="0">
                                          <p:val>
                                            <p:strVal val="ppt_h"/>
                                          </p:val>
                                        </p:tav>
                                        <p:tav tm="100000">
                                          <p:val>
                                            <p:fltVal val="0"/>
                                          </p:val>
                                        </p:tav>
                                      </p:tavLst>
                                    </p:anim>
                                    <p:set>
                                      <p:cBhvr>
                                        <p:cTn id="53" fill="hold">
                                          <p:stCondLst>
                                            <p:cond delay="2499"/>
                                          </p:stCondLst>
                                        </p:cTn>
                                        <p:tgtEl>
                                          <p:spTgt spid="516"/>
                                        </p:tgtEl>
                                        <p:attrNameLst>
                                          <p:attrName>style.visibility</p:attrName>
                                        </p:attrNameLst>
                                      </p:cBhvr>
                                      <p:to>
                                        <p:strVal val="hidden"/>
                                      </p:to>
                                    </p:set>
                                  </p:childTnLst>
                                </p:cTn>
                              </p:par>
                            </p:childTnLst>
                          </p:cTn>
                        </p:par>
                        <p:par>
                          <p:cTn id="54" fill="hold">
                            <p:stCondLst>
                              <p:cond delay="2500"/>
                            </p:stCondLst>
                            <p:childTnLst>
                              <p:par>
                                <p:cTn id="55" presetID="2" presetClass="exit" presetSubtype="1" fill="hold" grpId="12" nodeType="afterEffect">
                                  <p:stCondLst>
                                    <p:cond delay="0"/>
                                  </p:stCondLst>
                                  <p:iterate>
                                    <p:tmAbs val="0"/>
                                  </p:iterate>
                                  <p:childTnLst>
                                    <p:anim calcmode="lin" valueType="num">
                                      <p:cBhvr>
                                        <p:cTn id="56" dur="1000" fill="hold"/>
                                        <p:tgtEl>
                                          <p:spTgt spid="515"/>
                                        </p:tgtEl>
                                        <p:attrNameLst>
                                          <p:attrName>ppt_x</p:attrName>
                                        </p:attrNameLst>
                                      </p:cBhvr>
                                      <p:tavLst>
                                        <p:tav tm="0">
                                          <p:val>
                                            <p:strVal val="ppt_x"/>
                                          </p:val>
                                        </p:tav>
                                        <p:tav tm="100000">
                                          <p:val>
                                            <p:strVal val="ppt_x"/>
                                          </p:val>
                                        </p:tav>
                                      </p:tavLst>
                                    </p:anim>
                                    <p:anim calcmode="lin" valueType="num">
                                      <p:cBhvr>
                                        <p:cTn id="57" dur="1000" fill="hold"/>
                                        <p:tgtEl>
                                          <p:spTgt spid="515"/>
                                        </p:tgtEl>
                                        <p:attrNameLst>
                                          <p:attrName>ppt_y</p:attrName>
                                        </p:attrNameLst>
                                      </p:cBhvr>
                                      <p:tavLst>
                                        <p:tav tm="0">
                                          <p:val>
                                            <p:strVal val="ppt_y"/>
                                          </p:val>
                                        </p:tav>
                                        <p:tav tm="100000">
                                          <p:val>
                                            <p:strVal val="0-ppt_h/2"/>
                                          </p:val>
                                        </p:tav>
                                      </p:tavLst>
                                    </p:anim>
                                    <p:set>
                                      <p:cBhvr>
                                        <p:cTn id="58" fill="hold">
                                          <p:stCondLst>
                                            <p:cond delay="999"/>
                                          </p:stCondLst>
                                        </p:cTn>
                                        <p:tgtEl>
                                          <p:spTgt spid="515"/>
                                        </p:tgtEl>
                                        <p:attrNameLst>
                                          <p:attrName>style.visibility</p:attrName>
                                        </p:attrNameLst>
                                      </p:cBhvr>
                                      <p:to>
                                        <p:strVal val="hidden"/>
                                      </p:to>
                                    </p:set>
                                  </p:childTnLst>
                                </p:cTn>
                              </p:par>
                            </p:childTnLst>
                          </p:cTn>
                        </p:par>
                        <p:par>
                          <p:cTn id="59" fill="hold">
                            <p:stCondLst>
                              <p:cond delay="3500"/>
                            </p:stCondLst>
                            <p:childTnLst>
                              <p:par>
                                <p:cTn id="60" presetID="1" presetClass="entr" presetSubtype="0" fill="hold" grpId="13" nodeType="afterEffect">
                                  <p:stCondLst>
                                    <p:cond delay="0"/>
                                  </p:stCondLst>
                                  <p:iterate type="lt">
                                    <p:tmAbs val="100"/>
                                  </p:iterate>
                                  <p:childTnLst>
                                    <p:set>
                                      <p:cBhvr>
                                        <p:cTn id="61" fill="hold"/>
                                        <p:tgtEl>
                                          <p:spTgt spid="51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14" nodeType="clickEffect">
                                  <p:stCondLst>
                                    <p:cond delay="0"/>
                                  </p:stCondLst>
                                  <p:iterate>
                                    <p:tmAbs val="0"/>
                                  </p:iterate>
                                  <p:childTnLst>
                                    <p:set>
                                      <p:cBhvr>
                                        <p:cTn id="65" fill="hold"/>
                                        <p:tgtEl>
                                          <p:spTgt spid="517"/>
                                        </p:tgtEl>
                                        <p:attrNameLst>
                                          <p:attrName>style.visibility</p:attrName>
                                        </p:attrNameLst>
                                      </p:cBhvr>
                                      <p:to>
                                        <p:strVal val="visible"/>
                                      </p:to>
                                    </p:set>
                                    <p:animEffect transition="in" filter="wipe(left)">
                                      <p:cBhvr>
                                        <p:cTn id="66" dur="2000"/>
                                        <p:tgtEl>
                                          <p:spTgt spid="517"/>
                                        </p:tgtEl>
                                      </p:cBhvr>
                                    </p:animEffect>
                                  </p:childTnLst>
                                </p:cTn>
                              </p:par>
                            </p:childTnLst>
                          </p:cTn>
                        </p:par>
                      </p:childTnLst>
                    </p:cTn>
                  </p:par>
                  <p:par>
                    <p:cTn id="67" fill="hold">
                      <p:stCondLst>
                        <p:cond delay="indefinite"/>
                      </p:stCondLst>
                      <p:childTnLst>
                        <p:par>
                          <p:cTn id="68" fill="hold">
                            <p:stCondLst>
                              <p:cond delay="0"/>
                            </p:stCondLst>
                            <p:childTnLst>
                              <p:par>
                                <p:cTn id="69" presetID="23" presetClass="exit" presetSubtype="32" fill="hold" grpId="15" nodeType="clickEffect">
                                  <p:stCondLst>
                                    <p:cond delay="0"/>
                                  </p:stCondLst>
                                  <p:iterate>
                                    <p:tmAbs val="0"/>
                                  </p:iterate>
                                  <p:childTnLst>
                                    <p:anim calcmode="lin" valueType="num">
                                      <p:cBhvr>
                                        <p:cTn id="70" dur="2500" fill="hold"/>
                                        <p:tgtEl>
                                          <p:spTgt spid="517"/>
                                        </p:tgtEl>
                                        <p:attrNameLst>
                                          <p:attrName>ppt_w</p:attrName>
                                        </p:attrNameLst>
                                      </p:cBhvr>
                                      <p:tavLst>
                                        <p:tav tm="0">
                                          <p:val>
                                            <p:strVal val="ppt_w"/>
                                          </p:val>
                                        </p:tav>
                                        <p:tav tm="100000">
                                          <p:val>
                                            <p:fltVal val="0"/>
                                          </p:val>
                                        </p:tav>
                                      </p:tavLst>
                                    </p:anim>
                                    <p:anim calcmode="lin" valueType="num">
                                      <p:cBhvr>
                                        <p:cTn id="71" dur="2500" fill="hold"/>
                                        <p:tgtEl>
                                          <p:spTgt spid="517"/>
                                        </p:tgtEl>
                                        <p:attrNameLst>
                                          <p:attrName>ppt_h</p:attrName>
                                        </p:attrNameLst>
                                      </p:cBhvr>
                                      <p:tavLst>
                                        <p:tav tm="0">
                                          <p:val>
                                            <p:strVal val="ppt_h"/>
                                          </p:val>
                                        </p:tav>
                                        <p:tav tm="100000">
                                          <p:val>
                                            <p:fltVal val="0"/>
                                          </p:val>
                                        </p:tav>
                                      </p:tavLst>
                                    </p:anim>
                                    <p:set>
                                      <p:cBhvr>
                                        <p:cTn id="72" fill="hold">
                                          <p:stCondLst>
                                            <p:cond delay="2499"/>
                                          </p:stCondLst>
                                        </p:cTn>
                                        <p:tgtEl>
                                          <p:spTgt spid="517"/>
                                        </p:tgtEl>
                                        <p:attrNameLst>
                                          <p:attrName>style.visibility</p:attrName>
                                        </p:attrNameLst>
                                      </p:cBhvr>
                                      <p:to>
                                        <p:strVal val="hidden"/>
                                      </p:to>
                                    </p:set>
                                  </p:childTnLst>
                                </p:cTn>
                              </p:par>
                            </p:childTnLst>
                          </p:cTn>
                        </p:par>
                        <p:par>
                          <p:cTn id="73" fill="hold">
                            <p:stCondLst>
                              <p:cond delay="2500"/>
                            </p:stCondLst>
                            <p:childTnLst>
                              <p:par>
                                <p:cTn id="74" presetID="2" presetClass="exit" presetSubtype="1" fill="hold" grpId="16" nodeType="afterEffect">
                                  <p:stCondLst>
                                    <p:cond delay="0"/>
                                  </p:stCondLst>
                                  <p:iterate>
                                    <p:tmAbs val="0"/>
                                  </p:iterate>
                                  <p:childTnLst>
                                    <p:anim calcmode="lin" valueType="num">
                                      <p:cBhvr>
                                        <p:cTn id="75" dur="1000" fill="hold"/>
                                        <p:tgtEl>
                                          <p:spTgt spid="513"/>
                                        </p:tgtEl>
                                        <p:attrNameLst>
                                          <p:attrName>ppt_x</p:attrName>
                                        </p:attrNameLst>
                                      </p:cBhvr>
                                      <p:tavLst>
                                        <p:tav tm="0">
                                          <p:val>
                                            <p:strVal val="ppt_x"/>
                                          </p:val>
                                        </p:tav>
                                        <p:tav tm="100000">
                                          <p:val>
                                            <p:strVal val="ppt_x"/>
                                          </p:val>
                                        </p:tav>
                                      </p:tavLst>
                                    </p:anim>
                                    <p:anim calcmode="lin" valueType="num">
                                      <p:cBhvr>
                                        <p:cTn id="76" dur="1000" fill="hold"/>
                                        <p:tgtEl>
                                          <p:spTgt spid="513"/>
                                        </p:tgtEl>
                                        <p:attrNameLst>
                                          <p:attrName>ppt_y</p:attrName>
                                        </p:attrNameLst>
                                      </p:cBhvr>
                                      <p:tavLst>
                                        <p:tav tm="0">
                                          <p:val>
                                            <p:strVal val="ppt_y"/>
                                          </p:val>
                                        </p:tav>
                                        <p:tav tm="100000">
                                          <p:val>
                                            <p:strVal val="0-ppt_h/2"/>
                                          </p:val>
                                        </p:tav>
                                      </p:tavLst>
                                    </p:anim>
                                    <p:set>
                                      <p:cBhvr>
                                        <p:cTn id="77" fill="hold">
                                          <p:stCondLst>
                                            <p:cond delay="999"/>
                                          </p:stCondLst>
                                        </p:cTn>
                                        <p:tgtEl>
                                          <p:spTgt spid="513"/>
                                        </p:tgtEl>
                                        <p:attrNameLst>
                                          <p:attrName>style.visibility</p:attrName>
                                        </p:attrNameLst>
                                      </p:cBhvr>
                                      <p:to>
                                        <p:strVal val="hidden"/>
                                      </p:to>
                                    </p:set>
                                  </p:childTnLst>
                                </p:cTn>
                              </p:par>
                            </p:childTnLst>
                          </p:cTn>
                        </p:par>
                        <p:par>
                          <p:cTn id="78" fill="hold">
                            <p:stCondLst>
                              <p:cond delay="3500"/>
                            </p:stCondLst>
                            <p:childTnLst>
                              <p:par>
                                <p:cTn id="79" presetID="1" presetClass="entr" presetSubtype="0" fill="hold" grpId="17" nodeType="afterEffect">
                                  <p:stCondLst>
                                    <p:cond delay="0"/>
                                  </p:stCondLst>
                                  <p:iterate type="lt">
                                    <p:tmAbs val="100"/>
                                  </p:iterate>
                                  <p:childTnLst>
                                    <p:set>
                                      <p:cBhvr>
                                        <p:cTn id="80" fill="hold"/>
                                        <p:tgtEl>
                                          <p:spTgt spid="5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18" nodeType="clickEffect">
                                  <p:stCondLst>
                                    <p:cond delay="0"/>
                                  </p:stCondLst>
                                  <p:iterate>
                                    <p:tmAbs val="0"/>
                                  </p:iterate>
                                  <p:childTnLst>
                                    <p:set>
                                      <p:cBhvr>
                                        <p:cTn id="84" fill="hold"/>
                                        <p:tgtEl>
                                          <p:spTgt spid="518"/>
                                        </p:tgtEl>
                                        <p:attrNameLst>
                                          <p:attrName>style.visibility</p:attrName>
                                        </p:attrNameLst>
                                      </p:cBhvr>
                                      <p:to>
                                        <p:strVal val="visible"/>
                                      </p:to>
                                    </p:set>
                                    <p:animEffect transition="in" filter="wipe(left)">
                                      <p:cBhvr>
                                        <p:cTn id="85" dur="2000"/>
                                        <p:tgtEl>
                                          <p:spTgt spid="518"/>
                                        </p:tgtEl>
                                      </p:cBhvr>
                                    </p:animEffect>
                                  </p:childTnLst>
                                </p:cTn>
                              </p:par>
                            </p:childTnLst>
                          </p:cTn>
                        </p:par>
                      </p:childTnLst>
                    </p:cTn>
                  </p:par>
                  <p:par>
                    <p:cTn id="86" fill="hold">
                      <p:stCondLst>
                        <p:cond delay="indefinite"/>
                      </p:stCondLst>
                      <p:childTnLst>
                        <p:par>
                          <p:cTn id="87" fill="hold">
                            <p:stCondLst>
                              <p:cond delay="0"/>
                            </p:stCondLst>
                            <p:childTnLst>
                              <p:par>
                                <p:cTn id="88" presetID="23" presetClass="exit" presetSubtype="32" fill="hold" grpId="19" nodeType="clickEffect">
                                  <p:stCondLst>
                                    <p:cond delay="0"/>
                                  </p:stCondLst>
                                  <p:iterate>
                                    <p:tmAbs val="0"/>
                                  </p:iterate>
                                  <p:childTnLst>
                                    <p:anim calcmode="lin" valueType="num">
                                      <p:cBhvr>
                                        <p:cTn id="89" dur="2500" fill="hold"/>
                                        <p:tgtEl>
                                          <p:spTgt spid="518"/>
                                        </p:tgtEl>
                                        <p:attrNameLst>
                                          <p:attrName>ppt_w</p:attrName>
                                        </p:attrNameLst>
                                      </p:cBhvr>
                                      <p:tavLst>
                                        <p:tav tm="0">
                                          <p:val>
                                            <p:strVal val="ppt_w"/>
                                          </p:val>
                                        </p:tav>
                                        <p:tav tm="100000">
                                          <p:val>
                                            <p:fltVal val="0"/>
                                          </p:val>
                                        </p:tav>
                                      </p:tavLst>
                                    </p:anim>
                                    <p:anim calcmode="lin" valueType="num">
                                      <p:cBhvr>
                                        <p:cTn id="90" dur="2500" fill="hold"/>
                                        <p:tgtEl>
                                          <p:spTgt spid="518"/>
                                        </p:tgtEl>
                                        <p:attrNameLst>
                                          <p:attrName>ppt_h</p:attrName>
                                        </p:attrNameLst>
                                      </p:cBhvr>
                                      <p:tavLst>
                                        <p:tav tm="0">
                                          <p:val>
                                            <p:strVal val="ppt_h"/>
                                          </p:val>
                                        </p:tav>
                                        <p:tav tm="100000">
                                          <p:val>
                                            <p:fltVal val="0"/>
                                          </p:val>
                                        </p:tav>
                                      </p:tavLst>
                                    </p:anim>
                                    <p:set>
                                      <p:cBhvr>
                                        <p:cTn id="91" fill="hold">
                                          <p:stCondLst>
                                            <p:cond delay="2499"/>
                                          </p:stCondLst>
                                        </p:cTn>
                                        <p:tgtEl>
                                          <p:spTgt spid="518"/>
                                        </p:tgtEl>
                                        <p:attrNameLst>
                                          <p:attrName>style.visibility</p:attrName>
                                        </p:attrNameLst>
                                      </p:cBhvr>
                                      <p:to>
                                        <p:strVal val="hidden"/>
                                      </p:to>
                                    </p:set>
                                  </p:childTnLst>
                                </p:cTn>
                              </p:par>
                            </p:childTnLst>
                          </p:cTn>
                        </p:par>
                        <p:par>
                          <p:cTn id="92" fill="hold">
                            <p:stCondLst>
                              <p:cond delay="2500"/>
                            </p:stCondLst>
                            <p:childTnLst>
                              <p:par>
                                <p:cTn id="93" presetID="2" presetClass="exit" presetSubtype="1" fill="hold" grpId="20" nodeType="afterEffect">
                                  <p:stCondLst>
                                    <p:cond delay="0"/>
                                  </p:stCondLst>
                                  <p:iterate>
                                    <p:tmAbs val="0"/>
                                  </p:iterate>
                                  <p:childTnLst>
                                    <p:anim calcmode="lin" valueType="num">
                                      <p:cBhvr>
                                        <p:cTn id="94" dur="1000" fill="hold"/>
                                        <p:tgtEl>
                                          <p:spTgt spid="511"/>
                                        </p:tgtEl>
                                        <p:attrNameLst>
                                          <p:attrName>ppt_x</p:attrName>
                                        </p:attrNameLst>
                                      </p:cBhvr>
                                      <p:tavLst>
                                        <p:tav tm="0">
                                          <p:val>
                                            <p:strVal val="ppt_x"/>
                                          </p:val>
                                        </p:tav>
                                        <p:tav tm="100000">
                                          <p:val>
                                            <p:strVal val="ppt_x"/>
                                          </p:val>
                                        </p:tav>
                                      </p:tavLst>
                                    </p:anim>
                                    <p:anim calcmode="lin" valueType="num">
                                      <p:cBhvr>
                                        <p:cTn id="95" dur="1000" fill="hold"/>
                                        <p:tgtEl>
                                          <p:spTgt spid="511"/>
                                        </p:tgtEl>
                                        <p:attrNameLst>
                                          <p:attrName>ppt_y</p:attrName>
                                        </p:attrNameLst>
                                      </p:cBhvr>
                                      <p:tavLst>
                                        <p:tav tm="0">
                                          <p:val>
                                            <p:strVal val="ppt_y"/>
                                          </p:val>
                                        </p:tav>
                                        <p:tav tm="100000">
                                          <p:val>
                                            <p:strVal val="0-ppt_h/2"/>
                                          </p:val>
                                        </p:tav>
                                      </p:tavLst>
                                    </p:anim>
                                    <p:set>
                                      <p:cBhvr>
                                        <p:cTn id="96" fill="hold">
                                          <p:stCondLst>
                                            <p:cond delay="999"/>
                                          </p:stCondLst>
                                        </p:cTn>
                                        <p:tgtEl>
                                          <p:spTgt spid="511"/>
                                        </p:tgtEl>
                                        <p:attrNameLst>
                                          <p:attrName>style.visibility</p:attrName>
                                        </p:attrNameLst>
                                      </p:cBhvr>
                                      <p:to>
                                        <p:strVal val="hidden"/>
                                      </p:to>
                                    </p:set>
                                  </p:childTnLst>
                                </p:cTn>
                              </p:par>
                            </p:childTnLst>
                          </p:cTn>
                        </p:par>
                        <p:par>
                          <p:cTn id="97" fill="hold">
                            <p:stCondLst>
                              <p:cond delay="3500"/>
                            </p:stCondLst>
                            <p:childTnLst>
                              <p:par>
                                <p:cTn id="98" presetID="1" presetClass="entr" presetSubtype="0" fill="hold" grpId="21" nodeType="afterEffect">
                                  <p:stCondLst>
                                    <p:cond delay="0"/>
                                  </p:stCondLst>
                                  <p:iterate type="lt">
                                    <p:tmAbs val="100"/>
                                  </p:iterate>
                                  <p:childTnLst>
                                    <p:set>
                                      <p:cBhvr>
                                        <p:cTn id="99" fill="hold"/>
                                        <p:tgtEl>
                                          <p:spTgt spid="51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22" nodeType="clickEffect">
                                  <p:stCondLst>
                                    <p:cond delay="0"/>
                                  </p:stCondLst>
                                  <p:iterate>
                                    <p:tmAbs val="0"/>
                                  </p:iterate>
                                  <p:childTnLst>
                                    <p:set>
                                      <p:cBhvr>
                                        <p:cTn id="103" fill="hold"/>
                                        <p:tgtEl>
                                          <p:spTgt spid="519"/>
                                        </p:tgtEl>
                                        <p:attrNameLst>
                                          <p:attrName>style.visibility</p:attrName>
                                        </p:attrNameLst>
                                      </p:cBhvr>
                                      <p:to>
                                        <p:strVal val="visible"/>
                                      </p:to>
                                    </p:set>
                                    <p:animEffect transition="in" filter="wipe(left)">
                                      <p:cBhvr>
                                        <p:cTn id="104" dur="20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1" animBg="1" advAuto="0"/>
      <p:bldP spid="508" grpId="3" animBg="1" advAuto="0"/>
      <p:bldP spid="509" grpId="2" animBg="1" advAuto="0"/>
      <p:bldP spid="509" grpId="4" animBg="1" advAuto="0"/>
      <p:bldP spid="510" grpId="5" animBg="1" advAuto="0"/>
      <p:bldP spid="510" grpId="8" animBg="1" advAuto="0"/>
      <p:bldP spid="511" grpId="17" animBg="1" advAuto="0"/>
      <p:bldP spid="511" grpId="20" animBg="1" advAuto="0"/>
      <p:bldP spid="512" grpId="21" animBg="1" advAuto="0"/>
      <p:bldP spid="513" grpId="13" animBg="1" advAuto="0"/>
      <p:bldP spid="513" grpId="16" animBg="1" advAuto="0"/>
      <p:bldP spid="514" grpId="6" animBg="1" advAuto="0"/>
      <p:bldP spid="514" grpId="7" animBg="1" advAuto="0"/>
      <p:bldP spid="515" grpId="9" animBg="1" advAuto="0"/>
      <p:bldP spid="515" grpId="12" animBg="1" advAuto="0"/>
      <p:bldP spid="516" grpId="10" animBg="1" advAuto="0"/>
      <p:bldP spid="516" grpId="11" animBg="1" advAuto="0"/>
      <p:bldP spid="517" grpId="14" animBg="1" advAuto="0"/>
      <p:bldP spid="517" grpId="15" animBg="1" advAuto="0"/>
      <p:bldP spid="518" grpId="18" animBg="1" advAuto="0"/>
      <p:bldP spid="518" grpId="19" animBg="1" advAuto="0"/>
      <p:bldP spid="519" grpId="22"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Shape 523"/>
          <p:cNvSpPr/>
          <p:nvPr/>
        </p:nvSpPr>
        <p:spPr>
          <a:xfrm>
            <a:off x="762000" y="3160134"/>
            <a:ext cx="22860000" cy="73957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553084">
              <a:lnSpc>
                <a:spcPct val="80000"/>
              </a:lnSpc>
              <a:spcBef>
                <a:spcPts val="0"/>
              </a:spcBef>
              <a:defRPr sz="20301" b="1" cap="all">
                <a:solidFill>
                  <a:srgbClr val="34A5FF"/>
                </a:solidFill>
                <a:latin typeface="+mj-lt"/>
                <a:ea typeface="+mj-ea"/>
                <a:cs typeface="+mj-cs"/>
                <a:sym typeface="TeX Gyre Adventor"/>
              </a:defRPr>
            </a:lvl1pPr>
          </a:lstStyle>
          <a:p>
            <a:r>
              <a:t>Time for Group work/Questions</a:t>
            </a:r>
          </a:p>
        </p:txBody>
      </p:sp>
      <p:sp>
        <p:nvSpPr>
          <p:cNvPr id="524" name="Shape 524">
            <a:hlinkClick r:id="" action="ppaction://hlinkshowjump?jump=endshow"/>
          </p:cNvPr>
          <p:cNvSpPr/>
          <p:nvPr/>
        </p:nvSpPr>
        <p:spPr>
          <a:xfrm>
            <a:off x="23577041" y="13093700"/>
            <a:ext cx="806959" cy="62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r>
              <a:t>End</a:t>
            </a:r>
          </a:p>
        </p:txBody>
      </p:sp>
    </p:spTree>
  </p:cSld>
  <p:clrMapOvr>
    <a:masterClrMapping/>
  </p:clrMapOvr>
  <mc:AlternateContent xmlns:mc="http://schemas.openxmlformats.org/markup-compatibility/2006" xmlns:p14="http://schemas.microsoft.com/office/powerpoint/2010/main">
    <mc:Choice Requires="p14">
      <p:transition spd="slow" p14:dur="2500">
        <p14:prism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523"/>
                                        </p:tgtEl>
                                        <p:attrNameLst>
                                          <p:attrName>style.visibility</p:attrName>
                                        </p:attrNameLst>
                                      </p:cBhvr>
                                      <p:to>
                                        <p:strVal val="visible"/>
                                      </p:to>
                                    </p:set>
                                    <p:animEffect transition="in" filter="dissolve">
                                      <p:cBhvr>
                                        <p:cTn id="7" dur="1500"/>
                                        <p:tgtEl>
                                          <p:spTgt spid="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 grpId="1"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p:nvPr/>
        </p:nvSpPr>
        <p:spPr>
          <a:xfrm>
            <a:off x="762000" y="3160134"/>
            <a:ext cx="22860000" cy="73957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462280">
              <a:lnSpc>
                <a:spcPct val="80000"/>
              </a:lnSpc>
              <a:spcBef>
                <a:spcPts val="0"/>
              </a:spcBef>
              <a:defRPr sz="16968" b="1" cap="all">
                <a:solidFill>
                  <a:srgbClr val="34A5FF"/>
                </a:solidFill>
                <a:latin typeface="+mj-lt"/>
                <a:ea typeface="+mj-ea"/>
                <a:cs typeface="+mj-cs"/>
                <a:sym typeface="TeX Gyre Adventor"/>
              </a:defRPr>
            </a:lvl1pPr>
          </a:lstStyle>
          <a:p>
            <a:r>
              <a:t>Extra Materials for those interested</a:t>
            </a: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526"/>
                                        </p:tgtEl>
                                        <p:attrNameLst>
                                          <p:attrName>style.visibility</p:attrName>
                                        </p:attrNameLst>
                                      </p:cBhvr>
                                      <p:to>
                                        <p:strVal val="visible"/>
                                      </p:to>
                                    </p:set>
                                    <p:animEffect transition="in" filter="dissolve">
                                      <p:cBhvr>
                                        <p:cTn id="7" dur="1500"/>
                                        <p:tgtEl>
                                          <p:spTgt spid="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 grpId="1"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Shape 528"/>
          <p:cNvSpPr/>
          <p:nvPr/>
        </p:nvSpPr>
        <p:spPr>
          <a:xfrm>
            <a:off x="762000" y="2325208"/>
            <a:ext cx="22860000" cy="90655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404495">
              <a:lnSpc>
                <a:spcPct val="80000"/>
              </a:lnSpc>
              <a:spcBef>
                <a:spcPts val="0"/>
              </a:spcBef>
              <a:defRPr sz="14847" b="1" cap="all">
                <a:solidFill>
                  <a:srgbClr val="34A5FF"/>
                </a:solidFill>
                <a:latin typeface="+mj-lt"/>
                <a:ea typeface="+mj-ea"/>
                <a:cs typeface="+mj-cs"/>
                <a:sym typeface="TeX Gyre Adventor"/>
              </a:defRPr>
            </a:pPr>
            <a:r>
              <a:t>Nominal Scales</a:t>
            </a:r>
          </a:p>
          <a:p>
            <a:pPr defTabSz="404495">
              <a:spcBef>
                <a:spcPts val="1900"/>
              </a:spcBef>
              <a:defRPr sz="11025">
                <a:solidFill>
                  <a:srgbClr val="E4E4E4"/>
                </a:solidFill>
                <a:latin typeface="+mj-lt"/>
                <a:ea typeface="+mj-ea"/>
                <a:cs typeface="+mj-cs"/>
                <a:sym typeface="TeX Gyre Adventor"/>
              </a:defRPr>
            </a:pPr>
            <a:r>
              <a:t>1. Either </a:t>
            </a:r>
            <a:r>
              <a:rPr i="1"/>
              <a:t>a = b</a:t>
            </a:r>
            <a:r>
              <a:t>  or </a:t>
            </a:r>
            <a:r>
              <a:rPr i="1"/>
              <a:t>a ≠ b</a:t>
            </a:r>
          </a:p>
          <a:p>
            <a:pPr defTabSz="404495">
              <a:spcBef>
                <a:spcPts val="1900"/>
              </a:spcBef>
              <a:defRPr sz="11025">
                <a:solidFill>
                  <a:srgbClr val="E4E4E4"/>
                </a:solidFill>
                <a:latin typeface="+mj-lt"/>
                <a:ea typeface="+mj-ea"/>
                <a:cs typeface="+mj-cs"/>
                <a:sym typeface="TeX Gyre Adventor"/>
              </a:defRPr>
            </a:pPr>
            <a:r>
              <a:t>2. If </a:t>
            </a:r>
            <a:r>
              <a:rPr i="1"/>
              <a:t>a = b</a:t>
            </a:r>
            <a:r>
              <a:t> then </a:t>
            </a:r>
            <a:r>
              <a:rPr i="1"/>
              <a:t>b = a</a:t>
            </a:r>
          </a:p>
          <a:p>
            <a:pPr defTabSz="404495">
              <a:spcBef>
                <a:spcPts val="1900"/>
              </a:spcBef>
              <a:defRPr sz="11025">
                <a:solidFill>
                  <a:srgbClr val="E4E4E4"/>
                </a:solidFill>
                <a:latin typeface="+mj-lt"/>
                <a:ea typeface="+mj-ea"/>
                <a:cs typeface="+mj-cs"/>
                <a:sym typeface="TeX Gyre Adventor"/>
              </a:defRPr>
            </a:pPr>
            <a:r>
              <a:t>3. If </a:t>
            </a:r>
            <a:r>
              <a:rPr i="1"/>
              <a:t>a = b</a:t>
            </a:r>
            <a:r>
              <a:t> and </a:t>
            </a:r>
            <a:r>
              <a:rPr i="1"/>
              <a:t>b = c</a:t>
            </a:r>
            <a:r>
              <a:t> then </a:t>
            </a:r>
            <a:r>
              <a:rPr i="1"/>
              <a:t>a = c</a:t>
            </a:r>
          </a:p>
        </p:txBody>
      </p:sp>
      <p:sp>
        <p:nvSpPr>
          <p:cNvPr id="529" name="Shape 529"/>
          <p:cNvSpPr/>
          <p:nvPr/>
        </p:nvSpPr>
        <p:spPr>
          <a:xfrm>
            <a:off x="762000" y="2325208"/>
            <a:ext cx="22860000" cy="90655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478790">
              <a:lnSpc>
                <a:spcPct val="80000"/>
              </a:lnSpc>
              <a:spcBef>
                <a:spcPts val="0"/>
              </a:spcBef>
              <a:defRPr sz="17574" b="1" cap="all">
                <a:solidFill>
                  <a:srgbClr val="34A5FF"/>
                </a:solidFill>
                <a:latin typeface="+mj-lt"/>
                <a:ea typeface="+mj-ea"/>
                <a:cs typeface="+mj-cs"/>
                <a:sym typeface="TeX Gyre Adventor"/>
              </a:defRPr>
            </a:pPr>
            <a:r>
              <a:t>Ordinal Scales</a:t>
            </a:r>
          </a:p>
          <a:p>
            <a:pPr defTabSz="478790">
              <a:spcBef>
                <a:spcPts val="2200"/>
              </a:spcBef>
              <a:defRPr sz="13050">
                <a:solidFill>
                  <a:srgbClr val="E4E4E4"/>
                </a:solidFill>
                <a:latin typeface="+mj-lt"/>
                <a:ea typeface="+mj-ea"/>
                <a:cs typeface="+mj-cs"/>
                <a:sym typeface="TeX Gyre Adventor"/>
              </a:defRPr>
            </a:pPr>
            <a:r>
              <a:t>4. If </a:t>
            </a:r>
            <a:r>
              <a:rPr i="1"/>
              <a:t>a &gt; b</a:t>
            </a:r>
            <a:r>
              <a:t> then </a:t>
            </a:r>
            <a:r>
              <a:rPr i="1"/>
              <a:t>b ≱ a</a:t>
            </a:r>
          </a:p>
          <a:p>
            <a:pPr defTabSz="478790">
              <a:spcBef>
                <a:spcPts val="2200"/>
              </a:spcBef>
              <a:defRPr sz="13050">
                <a:solidFill>
                  <a:srgbClr val="E4E4E4"/>
                </a:solidFill>
                <a:latin typeface="+mj-lt"/>
                <a:ea typeface="+mj-ea"/>
                <a:cs typeface="+mj-cs"/>
                <a:sym typeface="TeX Gyre Adventor"/>
              </a:defRPr>
            </a:pPr>
            <a:r>
              <a:t>5. If </a:t>
            </a:r>
            <a:r>
              <a:rPr i="1"/>
              <a:t>a &gt; b</a:t>
            </a:r>
            <a:r>
              <a:t> &amp; </a:t>
            </a:r>
            <a:r>
              <a:rPr i="1"/>
              <a:t>b &gt; c</a:t>
            </a:r>
            <a:r>
              <a:t> then </a:t>
            </a:r>
            <a:r>
              <a:rPr i="1"/>
              <a:t>a &gt; c</a:t>
            </a:r>
          </a:p>
        </p:txBody>
      </p:sp>
      <p:sp>
        <p:nvSpPr>
          <p:cNvPr id="530" name="Shape 530"/>
          <p:cNvSpPr/>
          <p:nvPr/>
        </p:nvSpPr>
        <p:spPr>
          <a:xfrm>
            <a:off x="762000" y="2325208"/>
            <a:ext cx="22860000" cy="90655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379729">
              <a:lnSpc>
                <a:spcPct val="80000"/>
              </a:lnSpc>
              <a:spcBef>
                <a:spcPts val="0"/>
              </a:spcBef>
              <a:defRPr sz="13938" b="1" cap="all">
                <a:solidFill>
                  <a:srgbClr val="34A5FF"/>
                </a:solidFill>
                <a:latin typeface="+mj-lt"/>
                <a:ea typeface="+mj-ea"/>
                <a:cs typeface="+mj-cs"/>
                <a:sym typeface="TeX Gyre Adventor"/>
              </a:defRPr>
            </a:pPr>
            <a:r>
              <a:t>Intervallic Scales</a:t>
            </a:r>
          </a:p>
          <a:p>
            <a:pPr defTabSz="379729">
              <a:spcBef>
                <a:spcPts val="1700"/>
              </a:spcBef>
              <a:defRPr sz="10350">
                <a:solidFill>
                  <a:srgbClr val="E4E4E4"/>
                </a:solidFill>
                <a:latin typeface="+mj-lt"/>
                <a:ea typeface="+mj-ea"/>
                <a:cs typeface="+mj-cs"/>
                <a:sym typeface="TeX Gyre Adventor"/>
              </a:defRPr>
            </a:pPr>
            <a:r>
              <a:t>6. </a:t>
            </a:r>
            <a:r>
              <a:rPr i="1"/>
              <a:t>a + b</a:t>
            </a:r>
            <a:r>
              <a:t> = </a:t>
            </a:r>
            <a:r>
              <a:rPr i="1"/>
              <a:t>b + a</a:t>
            </a:r>
          </a:p>
          <a:p>
            <a:pPr defTabSz="379729">
              <a:spcBef>
                <a:spcPts val="1700"/>
              </a:spcBef>
              <a:defRPr sz="10350">
                <a:solidFill>
                  <a:srgbClr val="E4E4E4"/>
                </a:solidFill>
                <a:latin typeface="+mj-lt"/>
                <a:ea typeface="+mj-ea"/>
                <a:cs typeface="+mj-cs"/>
                <a:sym typeface="TeX Gyre Adventor"/>
              </a:defRPr>
            </a:pPr>
            <a:r>
              <a:t>7. If </a:t>
            </a:r>
            <a:r>
              <a:rPr i="1"/>
              <a:t>a = c</a:t>
            </a:r>
            <a:r>
              <a:t> &amp; </a:t>
            </a:r>
            <a:r>
              <a:rPr i="1"/>
              <a:t>b = d</a:t>
            </a:r>
            <a:r>
              <a:t> then </a:t>
            </a:r>
            <a:r>
              <a:rPr i="1"/>
              <a:t>a + b = c + d</a:t>
            </a:r>
          </a:p>
          <a:p>
            <a:pPr defTabSz="379729">
              <a:spcBef>
                <a:spcPts val="1700"/>
              </a:spcBef>
              <a:defRPr sz="10350">
                <a:solidFill>
                  <a:srgbClr val="E4E4E4"/>
                </a:solidFill>
                <a:latin typeface="+mj-lt"/>
                <a:ea typeface="+mj-ea"/>
                <a:cs typeface="+mj-cs"/>
                <a:sym typeface="TeX Gyre Adventor"/>
              </a:defRPr>
            </a:pPr>
            <a:r>
              <a:t>8. </a:t>
            </a:r>
            <a:r>
              <a:rPr i="1"/>
              <a:t>(a + b) + c</a:t>
            </a:r>
            <a:r>
              <a:t> = </a:t>
            </a:r>
            <a:r>
              <a:rPr i="1"/>
              <a:t>a + (b + c)</a:t>
            </a:r>
          </a:p>
        </p:txBody>
      </p:sp>
      <p:sp>
        <p:nvSpPr>
          <p:cNvPr id="531" name="Shape 531"/>
          <p:cNvSpPr/>
          <p:nvPr/>
        </p:nvSpPr>
        <p:spPr>
          <a:xfrm>
            <a:off x="762000" y="2325208"/>
            <a:ext cx="22860000" cy="90655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defTabSz="404495">
              <a:lnSpc>
                <a:spcPct val="80000"/>
              </a:lnSpc>
              <a:spcBef>
                <a:spcPts val="0"/>
              </a:spcBef>
              <a:defRPr sz="14847" b="1" cap="all">
                <a:solidFill>
                  <a:srgbClr val="34A5FF"/>
                </a:solidFill>
                <a:latin typeface="+mj-lt"/>
                <a:ea typeface="+mj-ea"/>
                <a:cs typeface="+mj-cs"/>
                <a:sym typeface="TeX Gyre Adventor"/>
              </a:defRPr>
            </a:pPr>
            <a:r>
              <a:t>Ratio Scales</a:t>
            </a:r>
          </a:p>
          <a:p>
            <a:pPr defTabSz="404495">
              <a:spcBef>
                <a:spcPts val="1900"/>
              </a:spcBef>
              <a:defRPr sz="11025">
                <a:solidFill>
                  <a:srgbClr val="E4E4E4"/>
                </a:solidFill>
                <a:latin typeface="+mj-lt"/>
                <a:ea typeface="+mj-ea"/>
                <a:cs typeface="+mj-cs"/>
                <a:sym typeface="TeX Gyre Adventor"/>
              </a:defRPr>
            </a:pPr>
            <a:r>
              <a:t>9. </a:t>
            </a:r>
            <a:r>
              <a:rPr i="1"/>
              <a:t>a + 0 = a</a:t>
            </a:r>
          </a:p>
          <a:p>
            <a:pPr defTabSz="404495">
              <a:spcBef>
                <a:spcPts val="1900"/>
              </a:spcBef>
              <a:defRPr sz="11025">
                <a:solidFill>
                  <a:srgbClr val="E4E4E4"/>
                </a:solidFill>
                <a:latin typeface="+mj-lt"/>
                <a:ea typeface="+mj-ea"/>
                <a:cs typeface="+mj-cs"/>
                <a:sym typeface="TeX Gyre Adventor"/>
              </a:defRPr>
            </a:pPr>
            <a:r>
              <a:t>10. If </a:t>
            </a:r>
            <a:r>
              <a:rPr i="1"/>
              <a:t>a = c </a:t>
            </a:r>
            <a:r>
              <a:t>and </a:t>
            </a:r>
            <a:r>
              <a:rPr i="1"/>
              <a:t>b &gt; 0</a:t>
            </a:r>
            <a:r>
              <a:t> </a:t>
            </a:r>
          </a:p>
          <a:p>
            <a:pPr defTabSz="404495">
              <a:spcBef>
                <a:spcPts val="1900"/>
              </a:spcBef>
              <a:defRPr sz="11025">
                <a:solidFill>
                  <a:srgbClr val="E4E4E4"/>
                </a:solidFill>
                <a:latin typeface="+mj-lt"/>
                <a:ea typeface="+mj-ea"/>
                <a:cs typeface="+mj-cs"/>
                <a:sym typeface="TeX Gyre Adventor"/>
              </a:defRPr>
            </a:pPr>
            <a:r>
              <a:t>      then </a:t>
            </a:r>
            <a:r>
              <a:rPr i="1"/>
              <a:t>a + b &gt; c</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528"/>
                                        </p:tgtEl>
                                        <p:attrNameLst>
                                          <p:attrName>style.visibility</p:attrName>
                                        </p:attrNameLst>
                                      </p:cBhvr>
                                      <p:to>
                                        <p:strVal val="visible"/>
                                      </p:to>
                                    </p:set>
                                    <p:animEffect transition="in" filter="dissolve">
                                      <p:cBhvr>
                                        <p:cTn id="7" dur="1000"/>
                                        <p:tgtEl>
                                          <p:spTgt spid="5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fill="hold" grpId="2" nodeType="clickEffect">
                                  <p:stCondLst>
                                    <p:cond delay="0"/>
                                  </p:stCondLst>
                                  <p:childTnLst>
                                    <p:set>
                                      <p:cBhvr>
                                        <p:cTn id="11" dur="indefinite" fill="hold"/>
                                        <p:tgtEl>
                                          <p:spTgt spid="528"/>
                                        </p:tgtEl>
                                        <p:attrNameLst>
                                          <p:attrName>style.opacity</p:attrName>
                                        </p:attrNameLst>
                                      </p:cBhvr>
                                      <p:to>
                                        <p:strVal val="0.00"/>
                                      </p:to>
                                    </p:set>
                                    <p:animEffect filter="image" prLst="opacity: 0.00; ">
                                      <p:cBhvr>
                                        <p:cTn id="12" dur="indefinite" fill="hold"/>
                                        <p:tgtEl>
                                          <p:spTgt spid="528"/>
                                        </p:tgtEl>
                                      </p:cBhvr>
                                    </p:animEffect>
                                  </p:childTnLst>
                                </p:cTn>
                              </p:par>
                            </p:childTnLst>
                          </p:cTn>
                        </p:par>
                        <p:par>
                          <p:cTn id="13" fill="hold">
                            <p:stCondLst>
                              <p:cond delay="1500"/>
                            </p:stCondLst>
                            <p:childTnLst>
                              <p:par>
                                <p:cTn id="14" presetID="9" presetClass="entr" fill="hold" grpId="3" nodeType="afterEffect">
                                  <p:stCondLst>
                                    <p:cond delay="0"/>
                                  </p:stCondLst>
                                  <p:iterate>
                                    <p:tmAbs val="0"/>
                                  </p:iterate>
                                  <p:childTnLst>
                                    <p:set>
                                      <p:cBhvr>
                                        <p:cTn id="15" fill="hold"/>
                                        <p:tgtEl>
                                          <p:spTgt spid="529"/>
                                        </p:tgtEl>
                                        <p:attrNameLst>
                                          <p:attrName>style.visibility</p:attrName>
                                        </p:attrNameLst>
                                      </p:cBhvr>
                                      <p:to>
                                        <p:strVal val="visible"/>
                                      </p:to>
                                    </p:set>
                                    <p:animEffect transition="in" filter="dissolve">
                                      <p:cBhvr>
                                        <p:cTn id="16" dur="1500"/>
                                        <p:tgtEl>
                                          <p:spTgt spid="52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fill="hold" grpId="4" nodeType="clickEffect">
                                  <p:stCondLst>
                                    <p:cond delay="0"/>
                                  </p:stCondLst>
                                  <p:childTnLst>
                                    <p:set>
                                      <p:cBhvr>
                                        <p:cTn id="20" dur="indefinite" fill="hold"/>
                                        <p:tgtEl>
                                          <p:spTgt spid="529"/>
                                        </p:tgtEl>
                                        <p:attrNameLst>
                                          <p:attrName>style.opacity</p:attrName>
                                        </p:attrNameLst>
                                      </p:cBhvr>
                                      <p:to>
                                        <p:strVal val="0.00"/>
                                      </p:to>
                                    </p:set>
                                    <p:animEffect filter="image" prLst="opacity: 0.00; ">
                                      <p:cBhvr>
                                        <p:cTn id="21" dur="indefinite" fill="hold"/>
                                        <p:tgtEl>
                                          <p:spTgt spid="529"/>
                                        </p:tgtEl>
                                      </p:cBhvr>
                                    </p:animEffect>
                                  </p:childTnLst>
                                </p:cTn>
                              </p:par>
                            </p:childTnLst>
                          </p:cTn>
                        </p:par>
                        <p:par>
                          <p:cTn id="22" fill="hold">
                            <p:stCondLst>
                              <p:cond delay="1500"/>
                            </p:stCondLst>
                            <p:childTnLst>
                              <p:par>
                                <p:cTn id="23" presetID="9" presetClass="entr" fill="hold" grpId="5" nodeType="afterEffect">
                                  <p:stCondLst>
                                    <p:cond delay="0"/>
                                  </p:stCondLst>
                                  <p:iterate>
                                    <p:tmAbs val="0"/>
                                  </p:iterate>
                                  <p:childTnLst>
                                    <p:set>
                                      <p:cBhvr>
                                        <p:cTn id="24" fill="hold"/>
                                        <p:tgtEl>
                                          <p:spTgt spid="530"/>
                                        </p:tgtEl>
                                        <p:attrNameLst>
                                          <p:attrName>style.visibility</p:attrName>
                                        </p:attrNameLst>
                                      </p:cBhvr>
                                      <p:to>
                                        <p:strVal val="visible"/>
                                      </p:to>
                                    </p:set>
                                    <p:animEffect transition="in" filter="dissolve">
                                      <p:cBhvr>
                                        <p:cTn id="25" dur="1500"/>
                                        <p:tgtEl>
                                          <p:spTgt spid="53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fill="hold" grpId="6" nodeType="clickEffect">
                                  <p:stCondLst>
                                    <p:cond delay="0"/>
                                  </p:stCondLst>
                                  <p:childTnLst>
                                    <p:set>
                                      <p:cBhvr>
                                        <p:cTn id="29" dur="indefinite" fill="hold"/>
                                        <p:tgtEl>
                                          <p:spTgt spid="530"/>
                                        </p:tgtEl>
                                        <p:attrNameLst>
                                          <p:attrName>style.opacity</p:attrName>
                                        </p:attrNameLst>
                                      </p:cBhvr>
                                      <p:to>
                                        <p:strVal val="0.00"/>
                                      </p:to>
                                    </p:set>
                                    <p:animEffect filter="image" prLst="opacity: 0.00; ">
                                      <p:cBhvr>
                                        <p:cTn id="30" dur="indefinite" fill="hold"/>
                                        <p:tgtEl>
                                          <p:spTgt spid="530"/>
                                        </p:tgtEl>
                                      </p:cBhvr>
                                    </p:animEffect>
                                  </p:childTnLst>
                                </p:cTn>
                              </p:par>
                            </p:childTnLst>
                          </p:cTn>
                        </p:par>
                        <p:par>
                          <p:cTn id="31" fill="hold">
                            <p:stCondLst>
                              <p:cond delay="1500"/>
                            </p:stCondLst>
                            <p:childTnLst>
                              <p:par>
                                <p:cTn id="32" presetID="9" presetClass="entr" fill="hold" grpId="7" nodeType="afterEffect">
                                  <p:stCondLst>
                                    <p:cond delay="0"/>
                                  </p:stCondLst>
                                  <p:iterate>
                                    <p:tmAbs val="0"/>
                                  </p:iterate>
                                  <p:childTnLst>
                                    <p:set>
                                      <p:cBhvr>
                                        <p:cTn id="33" fill="hold"/>
                                        <p:tgtEl>
                                          <p:spTgt spid="531"/>
                                        </p:tgtEl>
                                        <p:attrNameLst>
                                          <p:attrName>style.visibility</p:attrName>
                                        </p:attrNameLst>
                                      </p:cBhvr>
                                      <p:to>
                                        <p:strVal val="visible"/>
                                      </p:to>
                                    </p:set>
                                    <p:animEffect transition="in" filter="dissolve">
                                      <p:cBhvr>
                                        <p:cTn id="34" dur="1500"/>
                                        <p:tgtEl>
                                          <p:spTgt spid="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 grpId="1" animBg="1" advAuto="0"/>
      <p:bldP spid="528" grpId="2" animBg="1" advAuto="0"/>
      <p:bldP spid="529" grpId="3" animBg="1" advAuto="0"/>
      <p:bldP spid="529" grpId="4" animBg="1" advAuto="0"/>
      <p:bldP spid="530" grpId="5" animBg="1" advAuto="0"/>
      <p:bldP spid="530" grpId="6" animBg="1" advAuto="0"/>
      <p:bldP spid="531" grpId="7"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5" name="Table 535"/>
          <p:cNvGraphicFramePr/>
          <p:nvPr/>
        </p:nvGraphicFramePr>
        <p:xfrm>
          <a:off x="762000" y="762000"/>
          <a:ext cx="22860000" cy="12192000"/>
        </p:xfrm>
        <a:graphic>
          <a:graphicData uri="http://schemas.openxmlformats.org/drawingml/2006/table">
            <a:tbl>
              <a:tblPr firstRow="1" firstCol="1">
                <a:tableStyleId>{2708684C-4D16-4618-839F-0558EEFCDFE6}</a:tableStyleId>
              </a:tblPr>
              <a:tblGrid>
                <a:gridCol w="5782090"/>
                <a:gridCol w="5825398"/>
                <a:gridCol w="5431513"/>
                <a:gridCol w="5820998"/>
              </a:tblGrid>
              <a:tr h="3048000">
                <a:tc>
                  <a:txBody>
                    <a:bodyPr/>
                    <a:lstStyle/>
                    <a:p>
                      <a:pPr algn="ctr">
                        <a:lnSpc>
                          <a:spcPct val="100000"/>
                        </a:lnSpc>
                        <a:defRPr sz="8000" b="0">
                          <a:solidFill>
                            <a:srgbClr val="34A5FF"/>
                          </a:solidFill>
                          <a:sym typeface="Avenir Next Demi Bold"/>
                        </a:defRPr>
                      </a:pPr>
                      <a:endParaRPr/>
                    </a:p>
                  </a:txBody>
                  <a:tcPr marL="50800" marR="50800" marT="50800" marB="50800" anchor="ctr" horzOverflow="overflow">
                    <a:lnL w="12700">
                      <a:miter lim="400000"/>
                    </a:lnL>
                  </a:tcPr>
                </a:tc>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Nominal</a:t>
                      </a:r>
                    </a:p>
                  </a:txBody>
                  <a:tcPr marL="50800" marR="50800" marT="50800" marB="50800" anchor="ctr" horzOverflow="overflow"/>
                </a:tc>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Ordinal</a:t>
                      </a:r>
                    </a:p>
                  </a:txBody>
                  <a:tcPr marL="50800" marR="50800" marT="50800" marB="50800" anchor="ctr" horzOverflow="overflow"/>
                </a:tc>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Intervallic / Ratio</a:t>
                      </a:r>
                    </a:p>
                  </a:txBody>
                  <a:tcPr marL="50800" marR="50800" marT="50800" marB="50800" anchor="ctr" horzOverflow="overflow">
                    <a:lnR w="12700">
                      <a:miter lim="400000"/>
                    </a:lnR>
                  </a:tcPr>
                </a:tc>
              </a:tr>
              <a:tr h="3048000">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Nominal</a:t>
                      </a:r>
                    </a:p>
                  </a:txBody>
                  <a:tcPr marL="50800" marR="50800" marT="50800" marB="50800" anchor="ctr" horzOverflow="overflow"/>
                </a:tc>
                <a:tc>
                  <a:txBody>
                    <a:bodyPr/>
                    <a:lstStyle/>
                    <a:p>
                      <a:pPr algn="ctr">
                        <a:lnSpc>
                          <a:spcPct val="100000"/>
                        </a:lnSpc>
                        <a:defRPr sz="1800">
                          <a:solidFill>
                            <a:srgbClr val="000000"/>
                          </a:solidFill>
                        </a:defRPr>
                      </a:pPr>
                      <a:r>
                        <a:rPr sz="8000" b="1">
                          <a:solidFill>
                            <a:srgbClr val="FF7C00"/>
                          </a:solidFill>
                          <a:latin typeface="+mj-lt"/>
                          <a:ea typeface="+mj-ea"/>
                          <a:cs typeface="+mj-cs"/>
                          <a:sym typeface="TeX Gyre Adventor"/>
                        </a:rPr>
                        <a:t>Tetrachoric</a:t>
                      </a:r>
                    </a:p>
                  </a:txBody>
                  <a:tcPr marL="50800" marR="50800" marT="50800" marB="50800" anchor="ctr" horzOverflow="overflow"/>
                </a:tc>
                <a:tc>
                  <a:txBody>
                    <a:bodyPr/>
                    <a:lstStyle/>
                    <a:p>
                      <a:pPr algn="ctr">
                        <a:lnSpc>
                          <a:spcPct val="100000"/>
                        </a:lnSpc>
                        <a:defRPr sz="1800">
                          <a:solidFill>
                            <a:srgbClr val="000000"/>
                          </a:solidFill>
                        </a:defRPr>
                      </a:pPr>
                      <a:r>
                        <a:rPr sz="8000" b="1">
                          <a:solidFill>
                            <a:srgbClr val="FF7C00"/>
                          </a:solidFill>
                          <a:latin typeface="+mj-lt"/>
                          <a:ea typeface="+mj-ea"/>
                          <a:cs typeface="+mj-cs"/>
                          <a:sym typeface="TeX Gyre Adventor"/>
                        </a:rPr>
                        <a:t>Rank Biserial</a:t>
                      </a:r>
                    </a:p>
                  </a:txBody>
                  <a:tcPr marL="50800" marR="50800" marT="50800" marB="50800" anchor="ctr" horzOverflow="overflow"/>
                </a:tc>
                <a:tc>
                  <a:txBody>
                    <a:bodyPr/>
                    <a:lstStyle/>
                    <a:p>
                      <a:pPr algn="ctr">
                        <a:lnSpc>
                          <a:spcPct val="100000"/>
                        </a:lnSpc>
                        <a:defRPr sz="1800">
                          <a:solidFill>
                            <a:srgbClr val="000000"/>
                          </a:solidFill>
                        </a:defRPr>
                      </a:pPr>
                      <a:r>
                        <a:rPr sz="8000" b="1">
                          <a:solidFill>
                            <a:srgbClr val="FF40FF"/>
                          </a:solidFill>
                          <a:latin typeface="+mj-lt"/>
                          <a:ea typeface="+mj-ea"/>
                          <a:cs typeface="+mj-cs"/>
                          <a:sym typeface="TeX Gyre Adventor"/>
                        </a:rPr>
                        <a:t>Point Biserial</a:t>
                      </a:r>
                    </a:p>
                  </a:txBody>
                  <a:tcPr marL="50800" marR="50800" marT="50800" marB="50800" anchor="ctr" horzOverflow="overflow">
                    <a:lnR w="12700">
                      <a:miter lim="400000"/>
                    </a:lnR>
                  </a:tcPr>
                </a:tc>
              </a:tr>
              <a:tr h="3048000">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Ordinal</a:t>
                      </a:r>
                    </a:p>
                  </a:txBody>
                  <a:tcPr marL="50800" marR="50800" marT="50800" marB="50800" anchor="ctr" horzOverflow="overflow"/>
                </a:tc>
                <a:tc>
                  <a:txBody>
                    <a:bodyPr/>
                    <a:lstStyle/>
                    <a:p>
                      <a:pPr algn="ctr">
                        <a:lnSpc>
                          <a:spcPct val="100000"/>
                        </a:lnSpc>
                        <a:defRPr sz="1800">
                          <a:solidFill>
                            <a:srgbClr val="000000"/>
                          </a:solidFill>
                        </a:defRPr>
                      </a:pPr>
                      <a:r>
                        <a:rPr sz="8000" b="1">
                          <a:solidFill>
                            <a:srgbClr val="FF7C00"/>
                          </a:solidFill>
                          <a:latin typeface="+mj-lt"/>
                          <a:ea typeface="+mj-ea"/>
                          <a:cs typeface="+mj-cs"/>
                          <a:sym typeface="TeX Gyre Adventor"/>
                        </a:rPr>
                        <a:t>Rank Biserial</a:t>
                      </a:r>
                    </a:p>
                  </a:txBody>
                  <a:tcPr marL="50800" marR="50800" marT="50800" marB="50800" anchor="ctr" horzOverflow="overflow"/>
                </a:tc>
                <a:tc>
                  <a:txBody>
                    <a:bodyPr/>
                    <a:lstStyle/>
                    <a:p>
                      <a:pPr algn="ctr">
                        <a:lnSpc>
                          <a:spcPct val="100000"/>
                        </a:lnSpc>
                        <a:defRPr sz="1800">
                          <a:solidFill>
                            <a:srgbClr val="000000"/>
                          </a:solidFill>
                        </a:defRPr>
                      </a:pPr>
                      <a:r>
                        <a:rPr sz="8000" b="1">
                          <a:solidFill>
                            <a:srgbClr val="FF7C00"/>
                          </a:solidFill>
                          <a:latin typeface="+mj-lt"/>
                          <a:ea typeface="+mj-ea"/>
                          <a:cs typeface="+mj-cs"/>
                          <a:sym typeface="TeX Gyre Adventor"/>
                        </a:rPr>
                        <a:t>Polychoric</a:t>
                      </a:r>
                    </a:p>
                  </a:txBody>
                  <a:tcPr marL="50800" marR="50800" marT="50800" marB="50800" anchor="ctr" horzOverflow="overflow"/>
                </a:tc>
                <a:tc>
                  <a:txBody>
                    <a:bodyPr/>
                    <a:lstStyle/>
                    <a:p>
                      <a:pPr algn="ctr">
                        <a:lnSpc>
                          <a:spcPct val="100000"/>
                        </a:lnSpc>
                        <a:defRPr sz="1800">
                          <a:solidFill>
                            <a:srgbClr val="000000"/>
                          </a:solidFill>
                        </a:defRPr>
                      </a:pPr>
                      <a:r>
                        <a:rPr sz="8000" b="1">
                          <a:solidFill>
                            <a:srgbClr val="FF40FF"/>
                          </a:solidFill>
                          <a:latin typeface="+mj-lt"/>
                          <a:ea typeface="+mj-ea"/>
                          <a:cs typeface="+mj-cs"/>
                          <a:sym typeface="TeX Gyre Adventor"/>
                        </a:rPr>
                        <a:t>Polyserial</a:t>
                      </a:r>
                    </a:p>
                  </a:txBody>
                  <a:tcPr marL="50800" marR="50800" marT="50800" marB="50800" anchor="ctr" horzOverflow="overflow">
                    <a:lnR w="12700">
                      <a:miter lim="400000"/>
                    </a:lnR>
                  </a:tcPr>
                </a:tc>
              </a:tr>
              <a:tr h="3048000">
                <a:tc>
                  <a:txBody>
                    <a:bodyPr/>
                    <a:lstStyle/>
                    <a:p>
                      <a:pPr algn="ctr">
                        <a:lnSpc>
                          <a:spcPct val="100000"/>
                        </a:lnSpc>
                        <a:defRPr sz="1800" b="0">
                          <a:solidFill>
                            <a:srgbClr val="000000"/>
                          </a:solidFill>
                        </a:defRPr>
                      </a:pPr>
                      <a:r>
                        <a:rPr sz="8000" b="1">
                          <a:solidFill>
                            <a:srgbClr val="34A5FF"/>
                          </a:solidFill>
                          <a:latin typeface="+mj-lt"/>
                          <a:ea typeface="+mj-ea"/>
                          <a:cs typeface="+mj-cs"/>
                          <a:sym typeface="TeX Gyre Adventor"/>
                        </a:rPr>
                        <a:t>Intervallic / Ratio</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8000" b="1">
                          <a:solidFill>
                            <a:srgbClr val="FF40FF"/>
                          </a:solidFill>
                          <a:latin typeface="+mj-lt"/>
                          <a:ea typeface="+mj-ea"/>
                          <a:cs typeface="+mj-cs"/>
                          <a:sym typeface="TeX Gyre Adventor"/>
                        </a:rPr>
                        <a:t>Point Biserial</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8000" b="1">
                          <a:solidFill>
                            <a:srgbClr val="FF40FF"/>
                          </a:solidFill>
                          <a:latin typeface="+mj-lt"/>
                          <a:ea typeface="+mj-ea"/>
                          <a:cs typeface="+mj-cs"/>
                          <a:sym typeface="TeX Gyre Adventor"/>
                        </a:rPr>
                        <a:t>Polyserial</a:t>
                      </a:r>
                    </a:p>
                  </a:txBody>
                  <a:tcPr marL="50800" marR="50800" marT="50800" marB="50800" anchor="ctr" horzOverflow="overflow">
                    <a:lnB w="12700">
                      <a:miter lim="400000"/>
                    </a:lnB>
                  </a:tcPr>
                </a:tc>
                <a:tc>
                  <a:txBody>
                    <a:bodyPr/>
                    <a:lstStyle/>
                    <a:p>
                      <a:pPr algn="ctr">
                        <a:lnSpc>
                          <a:spcPct val="100000"/>
                        </a:lnSpc>
                        <a:defRPr sz="8000" b="1">
                          <a:solidFill>
                            <a:srgbClr val="FFFB00"/>
                          </a:solidFill>
                          <a:latin typeface="+mj-lt"/>
                          <a:ea typeface="+mj-ea"/>
                          <a:cs typeface="+mj-cs"/>
                          <a:sym typeface="TeX Gyre Adventor"/>
                        </a:defRPr>
                      </a:pPr>
                      <a:r>
                        <a:t>Pearson’s </a:t>
                      </a:r>
                      <a:r>
                        <a:rPr i="1"/>
                        <a:t>r</a:t>
                      </a:r>
                    </a:p>
                  </a:txBody>
                  <a:tcPr marL="50800" marR="50800" marT="50800" marB="50800" anchor="ctr" horzOverflow="overflow">
                    <a:lnR w="12700">
                      <a:miter lim="400000"/>
                    </a:lnR>
                    <a:lnB w="12700">
                      <a:miter lim="400000"/>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 name="Chart 186"/>
          <p:cNvGraphicFramePr/>
          <p:nvPr/>
        </p:nvGraphicFramePr>
        <p:xfrm>
          <a:off x="11498735" y="2312342"/>
          <a:ext cx="12123265" cy="8900816"/>
        </p:xfrm>
        <a:graphic>
          <a:graphicData uri="http://schemas.openxmlformats.org/drawingml/2006/chart">
            <c:chart xmlns:c="http://schemas.openxmlformats.org/drawingml/2006/chart" xmlns:r="http://schemas.openxmlformats.org/officeDocument/2006/relationships" r:id="rId3"/>
          </a:graphicData>
        </a:graphic>
      </p:graphicFrame>
      <p:sp>
        <p:nvSpPr>
          <p:cNvPr id="187" name="Shape 187"/>
          <p:cNvSpPr>
            <a:spLocks noGrp="1"/>
          </p:cNvSpPr>
          <p:nvPr>
            <p:ph type="title"/>
          </p:nvPr>
        </p:nvSpPr>
        <p:spPr>
          <a:xfrm>
            <a:off x="762000" y="3683000"/>
            <a:ext cx="22860000" cy="6350000"/>
          </a:xfrm>
          <a:prstGeom prst="rect">
            <a:avLst/>
          </a:prstGeom>
        </p:spPr>
        <p:txBody>
          <a:bodyPr/>
          <a:lstStyle>
            <a:lvl1pPr defTabSz="363220">
              <a:defRPr sz="13331">
                <a:solidFill>
                  <a:srgbClr val="EB220B"/>
                </a:solidFill>
              </a:defRPr>
            </a:lvl1pPr>
          </a:lstStyle>
          <a:p>
            <a:r>
              <a:t>But sometimes, data visualizations break bad</a:t>
            </a:r>
          </a:p>
        </p:txBody>
      </p:sp>
      <p:graphicFrame>
        <p:nvGraphicFramePr>
          <p:cNvPr id="188" name="Chart 188"/>
          <p:cNvGraphicFramePr/>
          <p:nvPr/>
        </p:nvGraphicFramePr>
        <p:xfrm>
          <a:off x="762000" y="3071734"/>
          <a:ext cx="9719863" cy="75725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9" name="Chart 189"/>
          <p:cNvGraphicFramePr/>
          <p:nvPr/>
        </p:nvGraphicFramePr>
        <p:xfrm>
          <a:off x="13902137" y="3071734"/>
          <a:ext cx="9719863" cy="7572532"/>
        </p:xfrm>
        <a:graphic>
          <a:graphicData uri="http://schemas.openxmlformats.org/drawingml/2006/chart">
            <c:chart xmlns:c="http://schemas.openxmlformats.org/drawingml/2006/chart" xmlns:r="http://schemas.openxmlformats.org/officeDocument/2006/relationships" r:id="rId5"/>
          </a:graphicData>
        </a:graphic>
      </p:graphicFrame>
      <p:sp>
        <p:nvSpPr>
          <p:cNvPr id="190" name="Shape 190"/>
          <p:cNvSpPr/>
          <p:nvPr/>
        </p:nvSpPr>
        <p:spPr>
          <a:xfrm>
            <a:off x="762000" y="839142"/>
            <a:ext cx="22860000"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4500" b="1">
                <a:solidFill>
                  <a:srgbClr val="E4E4E4"/>
                </a:solidFill>
                <a:latin typeface="+mj-lt"/>
                <a:ea typeface="+mj-ea"/>
                <a:cs typeface="+mj-cs"/>
                <a:sym typeface="TeX Gyre Adventor"/>
              </a:defRPr>
            </a:pPr>
            <a:r>
              <a:t>Go To: </a:t>
            </a:r>
            <a:r>
              <a:rPr u="sng">
                <a:hlinkClick r:id="rId6"/>
              </a:rPr>
              <a:t>https://www.pollev.com/surveys/c95vsw2iy</a:t>
            </a:r>
            <a:r>
              <a:t> to submit your answers</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lt">
                                    <p:tmAbs val="100"/>
                                  </p:iterate>
                                  <p:childTnLst>
                                    <p:set>
                                      <p:cBhvr>
                                        <p:cTn id="6" fill="hold"/>
                                        <p:tgtEl>
                                          <p:spTgt spid="187"/>
                                        </p:tgtEl>
                                        <p:attrNameLst>
                                          <p:attrName>style.visibility</p:attrName>
                                        </p:attrNameLst>
                                      </p:cBhvr>
                                      <p:to>
                                        <p:strVal val="visible"/>
                                      </p:to>
                                    </p:set>
                                  </p:childTnLst>
                                </p:cTn>
                              </p:par>
                            </p:childTnLst>
                          </p:cTn>
                        </p:par>
                        <p:par>
                          <p:cTn id="7" fill="hold">
                            <p:stCondLst>
                              <p:cond delay="3800"/>
                            </p:stCondLst>
                            <p:childTnLst>
                              <p:par>
                                <p:cTn id="8" presetID="1" presetClass="exit" presetSubtype="0" fill="hold" grpId="3" nodeType="afterEffect">
                                  <p:stCondLst>
                                    <p:cond delay="10750"/>
                                  </p:stCondLst>
                                  <p:iterate>
                                    <p:tmAbs val="0"/>
                                  </p:iterate>
                                  <p:childTnLst>
                                    <p:set>
                                      <p:cBhvr>
                                        <p:cTn id="9" fill="hold">
                                          <p:stCondLst>
                                            <p:cond delay="0"/>
                                          </p:stCondLst>
                                        </p:cTn>
                                        <p:tgtEl>
                                          <p:spTgt spid="187"/>
                                        </p:tgtEl>
                                        <p:attrNameLst>
                                          <p:attrName>style.visibility</p:attrName>
                                        </p:attrNameLst>
                                      </p:cBhvr>
                                      <p:to>
                                        <p:strVal val="hidden"/>
                                      </p:to>
                                    </p:set>
                                  </p:childTnLst>
                                </p:cTn>
                              </p:par>
                            </p:childTnLst>
                          </p:cTn>
                        </p:par>
                        <p:par>
                          <p:cTn id="10" fill="hold">
                            <p:stCondLst>
                              <p:cond delay="14550"/>
                            </p:stCondLst>
                            <p:childTnLst>
                              <p:par>
                                <p:cTn id="11" presetID="23" presetClass="entr" presetSubtype="16" fill="hold" grpId="4" nodeType="afterEffect">
                                  <p:stCondLst>
                                    <p:cond delay="1000"/>
                                  </p:stCondLst>
                                  <p:iterate>
                                    <p:tmAbs val="0"/>
                                  </p:iterate>
                                  <p:childTnLst>
                                    <p:set>
                                      <p:cBhvr>
                                        <p:cTn id="12" fill="hold"/>
                                        <p:tgtEl>
                                          <p:spTgt spid="188"/>
                                        </p:tgtEl>
                                        <p:attrNameLst>
                                          <p:attrName>style.visibility</p:attrName>
                                        </p:attrNameLst>
                                      </p:cBhvr>
                                      <p:to>
                                        <p:strVal val="visible"/>
                                      </p:to>
                                    </p:set>
                                    <p:anim calcmode="lin" valueType="num">
                                      <p:cBhvr>
                                        <p:cTn id="13" dur="250" fill="hold"/>
                                        <p:tgtEl>
                                          <p:spTgt spid="188"/>
                                        </p:tgtEl>
                                        <p:attrNameLst>
                                          <p:attrName>ppt_w</p:attrName>
                                        </p:attrNameLst>
                                      </p:cBhvr>
                                      <p:tavLst>
                                        <p:tav tm="0">
                                          <p:val>
                                            <p:fltVal val="0"/>
                                          </p:val>
                                        </p:tav>
                                        <p:tav tm="100000">
                                          <p:val>
                                            <p:strVal val="#ppt_w"/>
                                          </p:val>
                                        </p:tav>
                                      </p:tavLst>
                                    </p:anim>
                                    <p:anim calcmode="lin" valueType="num">
                                      <p:cBhvr>
                                        <p:cTn id="14" dur="250" fill="hold"/>
                                        <p:tgtEl>
                                          <p:spTgt spid="188"/>
                                        </p:tgtEl>
                                        <p:attrNameLst>
                                          <p:attrName>ppt_h</p:attrName>
                                        </p:attrNameLst>
                                      </p:cBhvr>
                                      <p:tavLst>
                                        <p:tav tm="0">
                                          <p:val>
                                            <p:fltVal val="0"/>
                                          </p:val>
                                        </p:tav>
                                        <p:tav tm="100000">
                                          <p:val>
                                            <p:strVal val="#ppt_h"/>
                                          </p:val>
                                        </p:tav>
                                      </p:tavLst>
                                    </p:anim>
                                  </p:childTnLst>
                                </p:cTn>
                              </p:par>
                            </p:childTnLst>
                          </p:cTn>
                        </p:par>
                        <p:par>
                          <p:cTn id="15" fill="hold">
                            <p:stCondLst>
                              <p:cond delay="15800"/>
                            </p:stCondLst>
                            <p:childTnLst>
                              <p:par>
                                <p:cTn id="16" presetID="23" presetClass="entr" presetSubtype="16" fill="hold" grpId="5" nodeType="afterEffect">
                                  <p:stCondLst>
                                    <p:cond delay="250"/>
                                  </p:stCondLst>
                                  <p:iterate>
                                    <p:tmAbs val="0"/>
                                  </p:iterate>
                                  <p:childTnLst>
                                    <p:set>
                                      <p:cBhvr>
                                        <p:cTn id="17" fill="hold"/>
                                        <p:tgtEl>
                                          <p:spTgt spid="190"/>
                                        </p:tgtEl>
                                        <p:attrNameLst>
                                          <p:attrName>style.visibility</p:attrName>
                                        </p:attrNameLst>
                                      </p:cBhvr>
                                      <p:to>
                                        <p:strVal val="visible"/>
                                      </p:to>
                                    </p:set>
                                    <p:anim calcmode="lin" valueType="num">
                                      <p:cBhvr>
                                        <p:cTn id="18" dur="250" fill="hold"/>
                                        <p:tgtEl>
                                          <p:spTgt spid="190"/>
                                        </p:tgtEl>
                                        <p:attrNameLst>
                                          <p:attrName>ppt_w</p:attrName>
                                        </p:attrNameLst>
                                      </p:cBhvr>
                                      <p:tavLst>
                                        <p:tav tm="0">
                                          <p:val>
                                            <p:fltVal val="0"/>
                                          </p:val>
                                        </p:tav>
                                        <p:tav tm="100000">
                                          <p:val>
                                            <p:strVal val="#ppt_w"/>
                                          </p:val>
                                        </p:tav>
                                      </p:tavLst>
                                    </p:anim>
                                    <p:anim calcmode="lin" valueType="num">
                                      <p:cBhvr>
                                        <p:cTn id="19" dur="250" fill="hold"/>
                                        <p:tgtEl>
                                          <p:spTgt spid="190"/>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xit" fill="hold" grpId="6" nodeType="clickEffect">
                                  <p:stCondLst>
                                    <p:cond delay="0"/>
                                  </p:stCondLst>
                                  <p:iterate>
                                    <p:tmAbs val="0"/>
                                  </p:iterate>
                                  <p:childTnLst>
                                    <p:animEffect transition="out" filter="dissolve">
                                      <p:cBhvr>
                                        <p:cTn id="23" dur="1000" fill="hold"/>
                                        <p:tgtEl>
                                          <p:spTgt spid="188"/>
                                        </p:tgtEl>
                                      </p:cBhvr>
                                    </p:animEffect>
                                    <p:set>
                                      <p:cBhvr>
                                        <p:cTn id="24" fill="hold">
                                          <p:stCondLst>
                                            <p:cond delay="999"/>
                                          </p:stCondLst>
                                        </p:cTn>
                                        <p:tgtEl>
                                          <p:spTgt spid="188"/>
                                        </p:tgtEl>
                                        <p:attrNameLst>
                                          <p:attrName>style.visibility</p:attrName>
                                        </p:attrNameLst>
                                      </p:cBhvr>
                                      <p:to>
                                        <p:strVal val="hidden"/>
                                      </p:to>
                                    </p:set>
                                  </p:childTnLst>
                                </p:cTn>
                              </p:par>
                            </p:childTnLst>
                          </p:cTn>
                        </p:par>
                        <p:par>
                          <p:cTn id="25" fill="hold">
                            <p:stCondLst>
                              <p:cond delay="1000"/>
                            </p:stCondLst>
                            <p:childTnLst>
                              <p:par>
                                <p:cTn id="26" presetID="21" presetClass="entr" presetSubtype="0" fill="hold" grpId="7" nodeType="afterEffect">
                                  <p:stCondLst>
                                    <p:cond delay="0"/>
                                  </p:stCondLst>
                                  <p:iterate>
                                    <p:tmAbs val="0"/>
                                  </p:iterate>
                                  <p:childTnLst>
                                    <p:set>
                                      <p:cBhvr>
                                        <p:cTn id="27" fill="hold"/>
                                        <p:tgtEl>
                                          <p:spTgt spid="189"/>
                                        </p:tgtEl>
                                        <p:attrNameLst>
                                          <p:attrName>style.visibility</p:attrName>
                                        </p:attrNameLst>
                                      </p:cBhvr>
                                      <p:to>
                                        <p:strVal val="visible"/>
                                      </p:to>
                                    </p:set>
                                    <p:animEffect transition="in" filter="wheel(1)">
                                      <p:cBhvr>
                                        <p:cTn id="28" dur="2500"/>
                                        <p:tgtEl>
                                          <p:spTgt spid="18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8" nodeType="clickEffect">
                                  <p:stCondLst>
                                    <p:cond delay="0"/>
                                  </p:stCondLst>
                                  <p:iterate>
                                    <p:tmAbs val="0"/>
                                  </p:iterate>
                                  <p:childTnLst>
                                    <p:set>
                                      <p:cBhvr>
                                        <p:cTn id="32" fill="hold"/>
                                        <p:tgtEl>
                                          <p:spTgt spid="186"/>
                                        </p:tgtEl>
                                        <p:attrNameLst>
                                          <p:attrName>style.visibility</p:attrName>
                                        </p:attrNameLst>
                                      </p:cBhvr>
                                      <p:to>
                                        <p:strVal val="visible"/>
                                      </p:to>
                                    </p:set>
                                    <p:anim calcmode="lin" valueType="num">
                                      <p:cBhvr>
                                        <p:cTn id="33" dur="1500" fill="hold"/>
                                        <p:tgtEl>
                                          <p:spTgt spid="186"/>
                                        </p:tgtEl>
                                        <p:attrNameLst>
                                          <p:attrName>ppt_x</p:attrName>
                                        </p:attrNameLst>
                                      </p:cBhvr>
                                      <p:tavLst>
                                        <p:tav tm="0">
                                          <p:val>
                                            <p:strVal val="#ppt_x"/>
                                          </p:val>
                                        </p:tav>
                                        <p:tav tm="100000">
                                          <p:val>
                                            <p:strVal val="#ppt_x"/>
                                          </p:val>
                                        </p:tav>
                                      </p:tavLst>
                                    </p:anim>
                                    <p:anim calcmode="lin" valueType="num">
                                      <p:cBhvr>
                                        <p:cTn id="34" dur="1500" fill="hold"/>
                                        <p:tgtEl>
                                          <p:spTgt spid="186"/>
                                        </p:tgtEl>
                                        <p:attrNameLst>
                                          <p:attrName>ppt_y</p:attrName>
                                        </p:attrNameLst>
                                      </p:cBhvr>
                                      <p:tavLst>
                                        <p:tav tm="0">
                                          <p:val>
                                            <p:strVal val="0-#ppt_h/2"/>
                                          </p:val>
                                        </p:tav>
                                        <p:tav tm="100000">
                                          <p:val>
                                            <p:strVal val="#ppt_y"/>
                                          </p:val>
                                        </p:tav>
                                      </p:tavLst>
                                    </p:anim>
                                  </p:childTnLst>
                                </p:cTn>
                              </p:par>
                            </p:childTnLst>
                          </p:cTn>
                        </p:par>
                        <p:par>
                          <p:cTn id="35" fill="hold">
                            <p:stCondLst>
                              <p:cond delay="1500"/>
                            </p:stCondLst>
                            <p:childTnLst>
                              <p:par>
                                <p:cTn id="36" presetID="1" presetClass="exit" presetSubtype="0" fill="hold" grpId="10" nodeType="afterEffect">
                                  <p:stCondLst>
                                    <p:cond delay="200"/>
                                  </p:stCondLst>
                                  <p:iterate>
                                    <p:tmAbs val="0"/>
                                  </p:iterate>
                                  <p:childTnLst>
                                    <p:set>
                                      <p:cBhvr>
                                        <p:cTn id="37" fill="hold">
                                          <p:stCondLst>
                                            <p:cond delay="0"/>
                                          </p:stCondLst>
                                        </p:cTn>
                                        <p:tgtEl>
                                          <p:spTgt spid="1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8" animBg="1" advAuto="0"/>
      <p:bldP spid="187" grpId="1" animBg="1" advAuto="0"/>
      <p:bldP spid="187" grpId="3" animBg="1" advAuto="0"/>
      <p:bldP spid="188" grpId="4" animBg="1" advAuto="0"/>
      <p:bldP spid="188" grpId="6" animBg="1" advAuto="0"/>
      <p:bldP spid="189" grpId="7" animBg="1" advAuto="0"/>
      <p:bldP spid="189" grpId="10" animBg="1" advAuto="0"/>
      <p:bldP spid="190" grpId="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placeholder-16-9.png"/>
          <p:cNvPicPr>
            <a:picLocks noChangeAspect="1"/>
          </p:cNvPicPr>
          <p:nvPr/>
        </p:nvPicPr>
        <p:blipFill>
          <a:blip r:embed="rId3">
            <a:extLst/>
          </a:blip>
          <a:stretch>
            <a:fillRect/>
          </a:stretch>
        </p:blipFill>
        <p:spPr>
          <a:xfrm>
            <a:off x="762000" y="428625"/>
            <a:ext cx="22860000" cy="1285875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placeholder-16-9.png"/>
          <p:cNvPicPr>
            <a:picLocks noChangeAspect="1"/>
          </p:cNvPicPr>
          <p:nvPr/>
        </p:nvPicPr>
        <p:blipFill>
          <a:blip r:embed="rId3">
            <a:extLst/>
          </a:blip>
          <a:stretch>
            <a:fillRect/>
          </a:stretch>
        </p:blipFill>
        <p:spPr>
          <a:xfrm>
            <a:off x="762000" y="428625"/>
            <a:ext cx="22860000" cy="128587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placeholder-16-9.png"/>
          <p:cNvPicPr>
            <a:picLocks noChangeAspect="1"/>
          </p:cNvPicPr>
          <p:nvPr/>
        </p:nvPicPr>
        <p:blipFill>
          <a:blip r:embed="rId3">
            <a:extLst/>
          </a:blip>
          <a:stretch>
            <a:fillRect/>
          </a:stretch>
        </p:blipFill>
        <p:spPr>
          <a:xfrm>
            <a:off x="762000" y="428625"/>
            <a:ext cx="22860000" cy="128587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title"/>
          </p:nvPr>
        </p:nvSpPr>
        <p:spPr>
          <a:xfrm>
            <a:off x="762000" y="3047762"/>
            <a:ext cx="22860000" cy="8979138"/>
          </a:xfrm>
          <a:prstGeom prst="rect">
            <a:avLst/>
          </a:prstGeom>
        </p:spPr>
        <p:txBody>
          <a:bodyPr anchor="ctr"/>
          <a:lstStyle>
            <a:lvl1pPr algn="ctr">
              <a:defRPr sz="15000"/>
            </a:lvl1pPr>
          </a:lstStyle>
          <a:p>
            <a:r>
              <a:t>1. Learn Foundational concepts in data visualization.</a:t>
            </a:r>
          </a:p>
        </p:txBody>
      </p:sp>
      <p:sp>
        <p:nvSpPr>
          <p:cNvPr id="210" name="Shape 210"/>
          <p:cNvSpPr/>
          <p:nvPr/>
        </p:nvSpPr>
        <p:spPr>
          <a:xfrm>
            <a:off x="762000" y="3047762"/>
            <a:ext cx="22860000" cy="89791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lgn="ctr">
              <a:lnSpc>
                <a:spcPct val="80000"/>
              </a:lnSpc>
              <a:spcBef>
                <a:spcPts val="0"/>
              </a:spcBef>
              <a:defRPr sz="15000" b="1" cap="all">
                <a:solidFill>
                  <a:srgbClr val="34A5FF"/>
                </a:solidFill>
                <a:latin typeface="+mj-lt"/>
                <a:ea typeface="+mj-ea"/>
                <a:cs typeface="+mj-cs"/>
                <a:sym typeface="TeX Gyre Adventor"/>
              </a:defRPr>
            </a:lvl1pPr>
          </a:lstStyle>
          <a:p>
            <a:r>
              <a:t>2. Learn How to Avoid Common Problems in Data Visualization.</a:t>
            </a:r>
          </a:p>
        </p:txBody>
      </p:sp>
      <p:sp>
        <p:nvSpPr>
          <p:cNvPr id="211" name="Shape 211"/>
          <p:cNvSpPr/>
          <p:nvPr/>
        </p:nvSpPr>
        <p:spPr>
          <a:xfrm>
            <a:off x="762000" y="4362331"/>
            <a:ext cx="22860000" cy="635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330200">
              <a:lnSpc>
                <a:spcPct val="80000"/>
              </a:lnSpc>
              <a:spcBef>
                <a:spcPts val="0"/>
              </a:spcBef>
              <a:defRPr sz="12120" b="1" cap="all">
                <a:solidFill>
                  <a:srgbClr val="34A5FF"/>
                </a:solidFill>
                <a:latin typeface="+mj-lt"/>
                <a:ea typeface="+mj-ea"/>
                <a:cs typeface="+mj-cs"/>
                <a:sym typeface="TeX Gyre Adventor"/>
              </a:defRPr>
            </a:lvl1pPr>
          </a:lstStyle>
          <a:p>
            <a:r>
              <a:t>3. Learn How to apply these concepts when creating visualizations in Stata.</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250"/>
                                  </p:stCondLst>
                                  <p:iterate>
                                    <p:tmAbs val="0"/>
                                  </p:iterate>
                                  <p:childTnLst>
                                    <p:set>
                                      <p:cBhvr>
                                        <p:cTn id="6" fill="hold"/>
                                        <p:tgtEl>
                                          <p:spTgt spid="209"/>
                                        </p:tgtEl>
                                        <p:attrNameLst>
                                          <p:attrName>style.visibility</p:attrName>
                                        </p:attrNameLst>
                                      </p:cBhvr>
                                      <p:to>
                                        <p:strVal val="visible"/>
                                      </p:to>
                                    </p:set>
                                    <p:animEffect transition="in" filter="dissolve">
                                      <p:cBhvr>
                                        <p:cTn id="7" dur="1250"/>
                                        <p:tgtEl>
                                          <p:spTgt spid="2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fill="hold" grpId="2" nodeType="clickEffect">
                                  <p:stCondLst>
                                    <p:cond delay="0"/>
                                  </p:stCondLst>
                                  <p:iterate>
                                    <p:tmAbs val="0"/>
                                  </p:iterate>
                                  <p:childTnLst>
                                    <p:animEffect transition="out" filter="dissolve">
                                      <p:cBhvr>
                                        <p:cTn id="11" dur="750" fill="hold"/>
                                        <p:tgtEl>
                                          <p:spTgt spid="209"/>
                                        </p:tgtEl>
                                      </p:cBhvr>
                                    </p:animEffect>
                                    <p:set>
                                      <p:cBhvr>
                                        <p:cTn id="12" fill="hold">
                                          <p:stCondLst>
                                            <p:cond delay="749"/>
                                          </p:stCondLst>
                                        </p:cTn>
                                        <p:tgtEl>
                                          <p:spTgt spid="209"/>
                                        </p:tgtEl>
                                        <p:attrNameLst>
                                          <p:attrName>style.visibility</p:attrName>
                                        </p:attrNameLst>
                                      </p:cBhvr>
                                      <p:to>
                                        <p:strVal val="hidden"/>
                                      </p:to>
                                    </p:set>
                                  </p:childTnLst>
                                </p:cTn>
                              </p:par>
                            </p:childTnLst>
                          </p:cTn>
                        </p:par>
                        <p:par>
                          <p:cTn id="13" fill="hold">
                            <p:stCondLst>
                              <p:cond delay="750"/>
                            </p:stCondLst>
                            <p:childTnLst>
                              <p:par>
                                <p:cTn id="14" presetID="9" presetClass="entr" fill="hold" grpId="3" nodeType="afterEffect">
                                  <p:stCondLst>
                                    <p:cond delay="0"/>
                                  </p:stCondLst>
                                  <p:iterate>
                                    <p:tmAbs val="0"/>
                                  </p:iterate>
                                  <p:childTnLst>
                                    <p:set>
                                      <p:cBhvr>
                                        <p:cTn id="15" fill="hold"/>
                                        <p:tgtEl>
                                          <p:spTgt spid="210"/>
                                        </p:tgtEl>
                                        <p:attrNameLst>
                                          <p:attrName>style.visibility</p:attrName>
                                        </p:attrNameLst>
                                      </p:cBhvr>
                                      <p:to>
                                        <p:strVal val="visible"/>
                                      </p:to>
                                    </p:set>
                                    <p:animEffect transition="in" filter="dissolve">
                                      <p:cBhvr>
                                        <p:cTn id="16" dur="1250"/>
                                        <p:tgtEl>
                                          <p:spTgt spid="2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fill="hold" grpId="4" nodeType="clickEffect">
                                  <p:stCondLst>
                                    <p:cond delay="0"/>
                                  </p:stCondLst>
                                  <p:iterate>
                                    <p:tmAbs val="0"/>
                                  </p:iterate>
                                  <p:childTnLst>
                                    <p:animEffect transition="out" filter="dissolve">
                                      <p:cBhvr>
                                        <p:cTn id="20" dur="750" fill="hold"/>
                                        <p:tgtEl>
                                          <p:spTgt spid="210"/>
                                        </p:tgtEl>
                                      </p:cBhvr>
                                    </p:animEffect>
                                    <p:set>
                                      <p:cBhvr>
                                        <p:cTn id="21" fill="hold">
                                          <p:stCondLst>
                                            <p:cond delay="749"/>
                                          </p:stCondLst>
                                        </p:cTn>
                                        <p:tgtEl>
                                          <p:spTgt spid="210"/>
                                        </p:tgtEl>
                                        <p:attrNameLst>
                                          <p:attrName>style.visibility</p:attrName>
                                        </p:attrNameLst>
                                      </p:cBhvr>
                                      <p:to>
                                        <p:strVal val="hidden"/>
                                      </p:to>
                                    </p:set>
                                  </p:childTnLst>
                                </p:cTn>
                              </p:par>
                            </p:childTnLst>
                          </p:cTn>
                        </p:par>
                        <p:par>
                          <p:cTn id="22" fill="hold">
                            <p:stCondLst>
                              <p:cond delay="750"/>
                            </p:stCondLst>
                            <p:childTnLst>
                              <p:par>
                                <p:cTn id="23" presetID="9" presetClass="entr" fill="hold" grpId="5" nodeType="afterEffect">
                                  <p:stCondLst>
                                    <p:cond delay="0"/>
                                  </p:stCondLst>
                                  <p:iterate>
                                    <p:tmAbs val="0"/>
                                  </p:iterate>
                                  <p:childTnLst>
                                    <p:set>
                                      <p:cBhvr>
                                        <p:cTn id="24" fill="hold"/>
                                        <p:tgtEl>
                                          <p:spTgt spid="211"/>
                                        </p:tgtEl>
                                        <p:attrNameLst>
                                          <p:attrName>style.visibility</p:attrName>
                                        </p:attrNameLst>
                                      </p:cBhvr>
                                      <p:to>
                                        <p:strVal val="visible"/>
                                      </p:to>
                                    </p:set>
                                    <p:animEffect transition="in" filter="dissolve">
                                      <p:cBhvr>
                                        <p:cTn id="25" dur="125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1" animBg="1" advAuto="0"/>
      <p:bldP spid="209" grpId="2" animBg="1" advAuto="0"/>
      <p:bldP spid="210" grpId="3" animBg="1" advAuto="0"/>
      <p:bldP spid="210" grpId="4" animBg="1" advAuto="0"/>
      <p:bldP spid="211" grpId="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p:nvPr>
        </p:nvSpPr>
        <p:spPr>
          <a:xfrm>
            <a:off x="762000" y="3683000"/>
            <a:ext cx="22860000" cy="6350000"/>
          </a:xfrm>
          <a:prstGeom prst="rect">
            <a:avLst/>
          </a:prstGeom>
        </p:spPr>
        <p:txBody>
          <a:bodyPr/>
          <a:lstStyle>
            <a:lvl1pPr defTabSz="478790">
              <a:defRPr sz="17574">
                <a:solidFill>
                  <a:srgbClr val="FF7C00"/>
                </a:solidFill>
              </a:defRPr>
            </a:lvl1pPr>
          </a:lstStyle>
          <a:p>
            <a:r>
              <a:t>what is communication?</a:t>
            </a:r>
          </a:p>
        </p:txBody>
      </p:sp>
      <p:sp>
        <p:nvSpPr>
          <p:cNvPr id="216" name="Shape 216"/>
          <p:cNvSpPr/>
          <p:nvPr/>
        </p:nvSpPr>
        <p:spPr>
          <a:xfrm>
            <a:off x="9410700" y="5602217"/>
            <a:ext cx="5715000" cy="2511566"/>
          </a:xfrm>
          <a:prstGeom prst="rect">
            <a:avLst/>
          </a:prstGeom>
          <a:ln w="127000">
            <a:solidFill>
              <a:srgbClr val="EB220B"/>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6000" b="1" cap="all">
                <a:solidFill>
                  <a:srgbClr val="EB220B"/>
                </a:solidFill>
                <a:latin typeface="+mj-lt"/>
                <a:ea typeface="+mj-ea"/>
                <a:cs typeface="+mj-cs"/>
                <a:sym typeface="TeX Gyre Adventor"/>
              </a:defRPr>
            </a:lvl1pPr>
          </a:lstStyle>
          <a:p>
            <a:r>
              <a:t>Noise Source</a:t>
            </a:r>
          </a:p>
        </p:txBody>
      </p:sp>
      <p:sp>
        <p:nvSpPr>
          <p:cNvPr id="217" name="Shape 217"/>
          <p:cNvSpPr/>
          <p:nvPr/>
        </p:nvSpPr>
        <p:spPr>
          <a:xfrm>
            <a:off x="762000" y="3683000"/>
            <a:ext cx="22860000" cy="635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defTabSz="363220">
              <a:lnSpc>
                <a:spcPct val="80000"/>
              </a:lnSpc>
              <a:spcBef>
                <a:spcPts val="0"/>
              </a:spcBef>
              <a:defRPr sz="13331" b="1" cap="all">
                <a:solidFill>
                  <a:srgbClr val="34A5FF"/>
                </a:solidFill>
                <a:latin typeface="+mj-lt"/>
                <a:ea typeface="+mj-ea"/>
                <a:cs typeface="+mj-cs"/>
                <a:sym typeface="TeX Gyre Adventor"/>
              </a:defRPr>
            </a:lvl1pPr>
          </a:lstStyle>
          <a:p>
            <a:r>
              <a:t>What are Some  purposes for Visualization?</a:t>
            </a:r>
          </a:p>
        </p:txBody>
      </p:sp>
      <p:sp>
        <p:nvSpPr>
          <p:cNvPr id="218" name="Shape 218"/>
          <p:cNvSpPr/>
          <p:nvPr/>
        </p:nvSpPr>
        <p:spPr>
          <a:xfrm>
            <a:off x="2222500" y="2608761"/>
            <a:ext cx="5715000" cy="2511566"/>
          </a:xfrm>
          <a:prstGeom prst="rect">
            <a:avLst/>
          </a:prstGeom>
          <a:ln w="127000">
            <a:solidFill>
              <a:srgbClr val="E4E4E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6000" b="1" cap="all">
                <a:solidFill>
                  <a:srgbClr val="FFFFFF"/>
                </a:solidFill>
                <a:latin typeface="+mj-lt"/>
                <a:ea typeface="+mj-ea"/>
                <a:cs typeface="+mj-cs"/>
                <a:sym typeface="TeX Gyre Adventor"/>
              </a:defRPr>
            </a:lvl1pPr>
          </a:lstStyle>
          <a:p>
            <a:r>
              <a:t>Information</a:t>
            </a:r>
          </a:p>
        </p:txBody>
      </p:sp>
      <p:sp>
        <p:nvSpPr>
          <p:cNvPr id="219" name="Shape 219"/>
          <p:cNvSpPr/>
          <p:nvPr/>
        </p:nvSpPr>
        <p:spPr>
          <a:xfrm>
            <a:off x="16637000" y="2608761"/>
            <a:ext cx="5715000" cy="2511566"/>
          </a:xfrm>
          <a:prstGeom prst="rect">
            <a:avLst/>
          </a:prstGeom>
          <a:ln w="127000">
            <a:solidFill>
              <a:srgbClr val="E4E4E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6000" b="1" cap="all">
                <a:solidFill>
                  <a:srgbClr val="FFFFFF"/>
                </a:solidFill>
                <a:latin typeface="+mj-lt"/>
                <a:ea typeface="+mj-ea"/>
                <a:cs typeface="+mj-cs"/>
                <a:sym typeface="TeX Gyre Adventor"/>
              </a:defRPr>
            </a:lvl1pPr>
          </a:lstStyle>
          <a:p>
            <a:r>
              <a:t>Destination</a:t>
            </a:r>
          </a:p>
        </p:txBody>
      </p:sp>
      <p:sp>
        <p:nvSpPr>
          <p:cNvPr id="220" name="Shape 220"/>
          <p:cNvSpPr/>
          <p:nvPr/>
        </p:nvSpPr>
        <p:spPr>
          <a:xfrm>
            <a:off x="2222500" y="8915400"/>
            <a:ext cx="5715000" cy="2511566"/>
          </a:xfrm>
          <a:prstGeom prst="rect">
            <a:avLst/>
          </a:prstGeom>
          <a:ln w="127000">
            <a:solidFill>
              <a:srgbClr val="E4E4E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6000" b="1" cap="all">
                <a:solidFill>
                  <a:srgbClr val="FFFFFF"/>
                </a:solidFill>
                <a:latin typeface="+mj-lt"/>
                <a:ea typeface="+mj-ea"/>
                <a:cs typeface="+mj-cs"/>
                <a:sym typeface="TeX Gyre Adventor"/>
              </a:defRPr>
            </a:lvl1pPr>
          </a:lstStyle>
          <a:p>
            <a:r>
              <a:t>Transmitter</a:t>
            </a:r>
          </a:p>
        </p:txBody>
      </p:sp>
      <p:sp>
        <p:nvSpPr>
          <p:cNvPr id="221" name="Shape 221"/>
          <p:cNvSpPr/>
          <p:nvPr/>
        </p:nvSpPr>
        <p:spPr>
          <a:xfrm>
            <a:off x="16638685" y="8915400"/>
            <a:ext cx="5715001" cy="2511566"/>
          </a:xfrm>
          <a:prstGeom prst="rect">
            <a:avLst/>
          </a:prstGeom>
          <a:ln w="127000">
            <a:solidFill>
              <a:srgbClr val="E4E4E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6000" b="1" cap="all">
                <a:solidFill>
                  <a:srgbClr val="FFFFFF"/>
                </a:solidFill>
                <a:latin typeface="+mj-lt"/>
                <a:ea typeface="+mj-ea"/>
                <a:cs typeface="+mj-cs"/>
                <a:sym typeface="TeX Gyre Adventor"/>
              </a:defRPr>
            </a:lvl1pPr>
          </a:lstStyle>
          <a:p>
            <a:r>
              <a:t>Receiver</a:t>
            </a:r>
          </a:p>
        </p:txBody>
      </p:sp>
      <p:sp>
        <p:nvSpPr>
          <p:cNvPr id="222" name="Shape 222"/>
          <p:cNvSpPr/>
          <p:nvPr/>
        </p:nvSpPr>
        <p:spPr>
          <a:xfrm flipH="1">
            <a:off x="5102626" y="5195367"/>
            <a:ext cx="1" cy="3656534"/>
          </a:xfrm>
          <a:prstGeom prst="line">
            <a:avLst/>
          </a:prstGeom>
          <a:ln w="127000">
            <a:solidFill>
              <a:srgbClr val="FFFFFF"/>
            </a:solidFill>
            <a:miter lim="400000"/>
            <a:tailEnd type="stealth"/>
          </a:ln>
        </p:spPr>
        <p:txBody>
          <a:bodyPr lIns="50800" tIns="50800" rIns="50800" bIns="50800" anchor="ct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23" name="Shape 223"/>
          <p:cNvSpPr/>
          <p:nvPr/>
        </p:nvSpPr>
        <p:spPr>
          <a:xfrm>
            <a:off x="19494499" y="5195367"/>
            <a:ext cx="1" cy="3656534"/>
          </a:xfrm>
          <a:prstGeom prst="line">
            <a:avLst/>
          </a:prstGeom>
          <a:ln w="127000">
            <a:solidFill>
              <a:srgbClr val="FFFFFF"/>
            </a:solidFill>
            <a:miter lim="400000"/>
            <a:headEnd type="stealth"/>
          </a:ln>
        </p:spPr>
        <p:txBody>
          <a:bodyPr lIns="50800" tIns="50800" rIns="50800" bIns="50800" anchor="ct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24" name="Shape 224"/>
          <p:cNvSpPr/>
          <p:nvPr/>
        </p:nvSpPr>
        <p:spPr>
          <a:xfrm>
            <a:off x="10877652" y="9442865"/>
            <a:ext cx="2819196" cy="1456636"/>
          </a:xfrm>
          <a:prstGeom prst="ellipse">
            <a:avLst/>
          </a:prstGeom>
          <a:ln w="127000">
            <a:solidFill>
              <a:srgbClr val="FFF20A"/>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6000" b="1" cap="all">
                <a:solidFill>
                  <a:srgbClr val="FFF20A"/>
                </a:solidFill>
                <a:latin typeface="+mj-lt"/>
                <a:ea typeface="+mj-ea"/>
                <a:cs typeface="+mj-cs"/>
                <a:sym typeface="TeX Gyre Adventor"/>
              </a:defRPr>
            </a:lvl1pPr>
          </a:lstStyle>
          <a:p>
            <a:r>
              <a:t>?</a:t>
            </a:r>
          </a:p>
        </p:txBody>
      </p:sp>
      <p:sp>
        <p:nvSpPr>
          <p:cNvPr id="225" name="Shape 225"/>
          <p:cNvSpPr/>
          <p:nvPr/>
        </p:nvSpPr>
        <p:spPr>
          <a:xfrm>
            <a:off x="12280599" y="8214979"/>
            <a:ext cx="1" cy="1126690"/>
          </a:xfrm>
          <a:prstGeom prst="line">
            <a:avLst/>
          </a:prstGeom>
          <a:ln w="127000">
            <a:solidFill>
              <a:srgbClr val="EB220B"/>
            </a:solidFill>
            <a:miter lim="400000"/>
            <a:tailEnd type="stealth"/>
          </a:ln>
        </p:spPr>
        <p:txBody>
          <a:bodyPr lIns="50800" tIns="50800" rIns="50800" bIns="50800" anchor="ct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26" name="Shape 226"/>
          <p:cNvSpPr/>
          <p:nvPr/>
        </p:nvSpPr>
        <p:spPr>
          <a:xfrm>
            <a:off x="8000431" y="10171182"/>
            <a:ext cx="2814290" cy="1"/>
          </a:xfrm>
          <a:prstGeom prst="line">
            <a:avLst/>
          </a:prstGeom>
          <a:ln w="127000">
            <a:solidFill>
              <a:srgbClr val="FFFFFF"/>
            </a:solidFill>
            <a:miter lim="400000"/>
            <a:tailEnd type="stealth"/>
          </a:ln>
        </p:spPr>
        <p:txBody>
          <a:bodyPr lIns="50800" tIns="50800" rIns="50800" bIns="50800" anchor="ct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27" name="Shape 227"/>
          <p:cNvSpPr/>
          <p:nvPr/>
        </p:nvSpPr>
        <p:spPr>
          <a:xfrm>
            <a:off x="13760347" y="10171182"/>
            <a:ext cx="2814290" cy="1"/>
          </a:xfrm>
          <a:prstGeom prst="line">
            <a:avLst/>
          </a:prstGeom>
          <a:ln w="127000">
            <a:solidFill>
              <a:srgbClr val="FFFFFF"/>
            </a:solidFill>
            <a:miter lim="400000"/>
            <a:tailEnd type="stealth"/>
          </a:ln>
        </p:spPr>
        <p:txBody>
          <a:bodyPr lIns="50800" tIns="50800" rIns="50800" bIns="50800" anchor="ct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28" name="Shape 228"/>
          <p:cNvSpPr/>
          <p:nvPr/>
        </p:nvSpPr>
        <p:spPr>
          <a:xfrm>
            <a:off x="2159000" y="6191784"/>
            <a:ext cx="85982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8000" b="1">
                <a:solidFill>
                  <a:srgbClr val="34A5FF"/>
                </a:solidFill>
                <a:latin typeface="+mj-lt"/>
                <a:ea typeface="+mj-ea"/>
                <a:cs typeface="+mj-cs"/>
                <a:sym typeface="TeX Gyre Adventor"/>
              </a:defRPr>
            </a:lvl1pPr>
          </a:lstStyle>
          <a:p>
            <a:r>
              <a:t>A</a:t>
            </a:r>
          </a:p>
        </p:txBody>
      </p:sp>
      <p:sp>
        <p:nvSpPr>
          <p:cNvPr id="229" name="Shape 229"/>
          <p:cNvSpPr/>
          <p:nvPr/>
        </p:nvSpPr>
        <p:spPr>
          <a:xfrm>
            <a:off x="8841089" y="10658615"/>
            <a:ext cx="85982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8000" b="1">
                <a:solidFill>
                  <a:srgbClr val="34A5FF"/>
                </a:solidFill>
                <a:latin typeface="+mj-lt"/>
                <a:ea typeface="+mj-ea"/>
                <a:cs typeface="+mj-cs"/>
                <a:sym typeface="TeX Gyre Adventor"/>
              </a:defRPr>
            </a:lvl1pPr>
          </a:lstStyle>
          <a:p>
            <a:r>
              <a:t>B</a:t>
            </a:r>
          </a:p>
        </p:txBody>
      </p:sp>
      <p:sp>
        <p:nvSpPr>
          <p:cNvPr id="230" name="Shape 230"/>
          <p:cNvSpPr/>
          <p:nvPr/>
        </p:nvSpPr>
        <p:spPr>
          <a:xfrm>
            <a:off x="14683088" y="10658615"/>
            <a:ext cx="85982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8000" b="1">
                <a:solidFill>
                  <a:srgbClr val="34A5FF"/>
                </a:solidFill>
                <a:latin typeface="+mj-lt"/>
                <a:ea typeface="+mj-ea"/>
                <a:cs typeface="+mj-cs"/>
                <a:sym typeface="TeX Gyre Adventor"/>
              </a:defRPr>
            </a:lvl1pPr>
          </a:lstStyle>
          <a:p>
            <a:r>
              <a:t>C</a:t>
            </a:r>
          </a:p>
        </p:txBody>
      </p:sp>
      <p:sp>
        <p:nvSpPr>
          <p:cNvPr id="231" name="Shape 231"/>
          <p:cNvSpPr/>
          <p:nvPr/>
        </p:nvSpPr>
        <p:spPr>
          <a:xfrm>
            <a:off x="21555678" y="6191784"/>
            <a:ext cx="85982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8000" b="1">
                <a:solidFill>
                  <a:srgbClr val="34A5FF"/>
                </a:solidFill>
                <a:latin typeface="+mj-lt"/>
                <a:ea typeface="+mj-ea"/>
                <a:cs typeface="+mj-cs"/>
                <a:sym typeface="TeX Gyre Adventor"/>
              </a:defRPr>
            </a:lvl1pPr>
          </a:lstStyle>
          <a:p>
            <a:r>
              <a:t>D</a:t>
            </a:r>
          </a:p>
        </p:txBody>
      </p:sp>
      <p:sp>
        <p:nvSpPr>
          <p:cNvPr id="232" name="Shape 232"/>
          <p:cNvSpPr/>
          <p:nvPr/>
        </p:nvSpPr>
        <p:spPr>
          <a:xfrm>
            <a:off x="925334" y="794760"/>
            <a:ext cx="22723832" cy="12126480"/>
          </a:xfrm>
          <a:prstGeom prst="rect">
            <a:avLst/>
          </a:prstGeom>
          <a:ln w="190500">
            <a:solidFill>
              <a:srgbClr val="FF7C00"/>
            </a:solidFill>
            <a:miter lim="400000"/>
          </a:ln>
        </p:spPr>
        <p:txBody>
          <a:bodyPr lIns="50800" tIns="50800" rIns="50800" bIns="50800" anchor="ctr"/>
          <a:lstStyle/>
          <a:p>
            <a:pPr algn="ctr">
              <a:lnSpc>
                <a:spcPct val="80000"/>
              </a:lnSpc>
              <a:spcBef>
                <a:spcPts val="0"/>
              </a:spcBef>
              <a:defRPr sz="4000" cap="all">
                <a:solidFill>
                  <a:srgbClr val="838787"/>
                </a:solidFill>
                <a:latin typeface="+mn-lt"/>
                <a:ea typeface="+mn-ea"/>
                <a:cs typeface="+mn-cs"/>
                <a:sym typeface="DIN Condensed"/>
              </a:defRPr>
            </a:pPr>
            <a:endParaRPr/>
          </a:p>
        </p:txBody>
      </p:sp>
      <p:sp>
        <p:nvSpPr>
          <p:cNvPr id="233" name="Shape 233"/>
          <p:cNvSpPr/>
          <p:nvPr/>
        </p:nvSpPr>
        <p:spPr>
          <a:xfrm>
            <a:off x="10180771" y="699510"/>
            <a:ext cx="4212959"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7000" b="1">
                <a:solidFill>
                  <a:srgbClr val="FF7C00"/>
                </a:solidFill>
                <a:latin typeface="+mj-lt"/>
                <a:ea typeface="+mj-ea"/>
                <a:cs typeface="+mj-cs"/>
                <a:sym typeface="TeX Gyre Adventor"/>
              </a:defRPr>
            </a:lvl1pPr>
          </a:lstStyle>
          <a:p>
            <a:r>
              <a:t>Purpose</a:t>
            </a:r>
          </a:p>
        </p:txBody>
      </p:sp>
      <p:sp>
        <p:nvSpPr>
          <p:cNvPr id="234" name="Shape 234"/>
          <p:cNvSpPr/>
          <p:nvPr/>
        </p:nvSpPr>
        <p:spPr>
          <a:xfrm>
            <a:off x="5461793" y="2366010"/>
            <a:ext cx="13460414" cy="89839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sz="17500" b="1" cap="all">
                <a:solidFill>
                  <a:srgbClr val="34A5FF"/>
                </a:solidFill>
                <a:latin typeface="+mj-lt"/>
                <a:ea typeface="+mj-ea"/>
                <a:cs typeface="+mj-cs"/>
                <a:sym typeface="TeX Gyre Adventor"/>
              </a:defRPr>
            </a:pPr>
            <a:r>
              <a:t>1. Explore</a:t>
            </a:r>
          </a:p>
          <a:p>
            <a:pPr>
              <a:lnSpc>
                <a:spcPct val="80000"/>
              </a:lnSpc>
              <a:spcBef>
                <a:spcPts val="0"/>
              </a:spcBef>
              <a:defRPr sz="17500" b="1" cap="all">
                <a:solidFill>
                  <a:srgbClr val="34A5FF"/>
                </a:solidFill>
                <a:latin typeface="+mj-lt"/>
                <a:ea typeface="+mj-ea"/>
                <a:cs typeface="+mj-cs"/>
                <a:sym typeface="TeX Gyre Adventor"/>
              </a:defRPr>
            </a:pPr>
            <a:r>
              <a:t>2. Expose</a:t>
            </a:r>
          </a:p>
          <a:p>
            <a:pPr>
              <a:lnSpc>
                <a:spcPct val="80000"/>
              </a:lnSpc>
              <a:spcBef>
                <a:spcPts val="0"/>
              </a:spcBef>
              <a:defRPr sz="17500" b="1" cap="all">
                <a:solidFill>
                  <a:srgbClr val="34A5FF"/>
                </a:solidFill>
                <a:latin typeface="+mj-lt"/>
                <a:ea typeface="+mj-ea"/>
                <a:cs typeface="+mj-cs"/>
                <a:sym typeface="TeX Gyre Adventor"/>
              </a:defRPr>
            </a:pPr>
            <a:r>
              <a:t>3. Explicate</a:t>
            </a:r>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5"/>
                                        </p:tgtEl>
                                        <p:attrNameLst>
                                          <p:attrName>style.visibility</p:attrName>
                                        </p:attrNameLst>
                                      </p:cBhvr>
                                      <p:to>
                                        <p:strVal val="visible"/>
                                      </p:to>
                                    </p:set>
                                    <p:animEffect transition="in" filter="dissolve">
                                      <p:cBhvr>
                                        <p:cTn id="7" dur="1250"/>
                                        <p:tgtEl>
                                          <p:spTgt spid="2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fill="hold" grpId="2" nodeType="clickEffect">
                                  <p:stCondLst>
                                    <p:cond delay="0"/>
                                  </p:stCondLst>
                                  <p:iterate>
                                    <p:tmAbs val="0"/>
                                  </p:iterate>
                                  <p:childTnLst>
                                    <p:animEffect transition="out" filter="dissolve">
                                      <p:cBhvr>
                                        <p:cTn id="11" dur="1000" fill="hold"/>
                                        <p:tgtEl>
                                          <p:spTgt spid="215"/>
                                        </p:tgtEl>
                                      </p:cBhvr>
                                    </p:animEffect>
                                    <p:set>
                                      <p:cBhvr>
                                        <p:cTn id="12" fill="hold">
                                          <p:stCondLst>
                                            <p:cond delay="999"/>
                                          </p:stCondLst>
                                        </p:cTn>
                                        <p:tgtEl>
                                          <p:spTgt spid="215"/>
                                        </p:tgtEl>
                                        <p:attrNameLst>
                                          <p:attrName>style.visibility</p:attrName>
                                        </p:attrNameLst>
                                      </p:cBhvr>
                                      <p:to>
                                        <p:strVal val="hidden"/>
                                      </p:to>
                                    </p:set>
                                  </p:childTnLst>
                                </p:cTn>
                              </p:par>
                            </p:childTnLst>
                          </p:cTn>
                        </p:par>
                        <p:par>
                          <p:cTn id="13" fill="hold">
                            <p:stCondLst>
                              <p:cond delay="1000"/>
                            </p:stCondLst>
                            <p:childTnLst>
                              <p:par>
                                <p:cTn id="14" presetID="9" presetClass="entr" fill="hold" grpId="3" nodeType="afterEffect">
                                  <p:stCondLst>
                                    <p:cond delay="0"/>
                                  </p:stCondLst>
                                  <p:iterate>
                                    <p:tmAbs val="0"/>
                                  </p:iterate>
                                  <p:childTnLst>
                                    <p:set>
                                      <p:cBhvr>
                                        <p:cTn id="15" fill="hold"/>
                                        <p:tgtEl>
                                          <p:spTgt spid="218"/>
                                        </p:tgtEl>
                                        <p:attrNameLst>
                                          <p:attrName>style.visibility</p:attrName>
                                        </p:attrNameLst>
                                      </p:cBhvr>
                                      <p:to>
                                        <p:strVal val="visible"/>
                                      </p:to>
                                    </p:set>
                                    <p:animEffect transition="in" filter="dissolve">
                                      <p:cBhvr>
                                        <p:cTn id="16" dur="1250"/>
                                        <p:tgtEl>
                                          <p:spTgt spid="218"/>
                                        </p:tgtEl>
                                      </p:cBhvr>
                                    </p:animEffect>
                                  </p:childTnLst>
                                </p:cTn>
                              </p:par>
                            </p:childTnLst>
                          </p:cTn>
                        </p:par>
                        <p:par>
                          <p:cTn id="17" fill="hold">
                            <p:stCondLst>
                              <p:cond delay="225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250"/>
                                        <p:tgtEl>
                                          <p:spTgt spid="222"/>
                                        </p:tgtEl>
                                      </p:cBhvr>
                                    </p:animEffect>
                                  </p:childTnLst>
                                </p:cTn>
                              </p:par>
                            </p:childTnLst>
                          </p:cTn>
                        </p:par>
                        <p:par>
                          <p:cTn id="21" fill="hold">
                            <p:stCondLst>
                              <p:cond delay="3500"/>
                            </p:stCondLst>
                            <p:childTnLst>
                              <p:par>
                                <p:cTn id="22" presetID="9" presetClass="entr" fill="hold" grpId="5" nodeType="afterEffect">
                                  <p:stCondLst>
                                    <p:cond delay="0"/>
                                  </p:stCondLst>
                                  <p:iterate>
                                    <p:tmAbs val="0"/>
                                  </p:iterate>
                                  <p:childTnLst>
                                    <p:set>
                                      <p:cBhvr>
                                        <p:cTn id="23" fill="hold"/>
                                        <p:tgtEl>
                                          <p:spTgt spid="228"/>
                                        </p:tgtEl>
                                        <p:attrNameLst>
                                          <p:attrName>style.visibility</p:attrName>
                                        </p:attrNameLst>
                                      </p:cBhvr>
                                      <p:to>
                                        <p:strVal val="visible"/>
                                      </p:to>
                                    </p:set>
                                    <p:animEffect transition="in" filter="dissolve">
                                      <p:cBhvr>
                                        <p:cTn id="24" dur="1250"/>
                                        <p:tgtEl>
                                          <p:spTgt spid="22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fill="hold" grpId="6" nodeType="clickEffect">
                                  <p:stCondLst>
                                    <p:cond delay="0"/>
                                  </p:stCondLst>
                                  <p:iterate>
                                    <p:tmAbs val="0"/>
                                  </p:iterate>
                                  <p:childTnLst>
                                    <p:set>
                                      <p:cBhvr>
                                        <p:cTn id="28" fill="hold"/>
                                        <p:tgtEl>
                                          <p:spTgt spid="220"/>
                                        </p:tgtEl>
                                        <p:attrNameLst>
                                          <p:attrName>style.visibility</p:attrName>
                                        </p:attrNameLst>
                                      </p:cBhvr>
                                      <p:to>
                                        <p:strVal val="visible"/>
                                      </p:to>
                                    </p:set>
                                    <p:animEffect transition="in" filter="dissolve">
                                      <p:cBhvr>
                                        <p:cTn id="29" dur="1250"/>
                                        <p:tgtEl>
                                          <p:spTgt spid="220"/>
                                        </p:tgtEl>
                                      </p:cBhvr>
                                    </p:animEffect>
                                  </p:childTnLst>
                                </p:cTn>
                              </p:par>
                            </p:childTnLst>
                          </p:cTn>
                        </p:par>
                        <p:par>
                          <p:cTn id="30" fill="hold">
                            <p:stCondLst>
                              <p:cond delay="1250"/>
                            </p:stCondLst>
                            <p:childTnLst>
                              <p:par>
                                <p:cTn id="31" presetID="9" presetClass="entr" fill="hold" grpId="7" nodeType="afterEffect">
                                  <p:stCondLst>
                                    <p:cond delay="0"/>
                                  </p:stCondLst>
                                  <p:iterate>
                                    <p:tmAbs val="0"/>
                                  </p:iterate>
                                  <p:childTnLst>
                                    <p:set>
                                      <p:cBhvr>
                                        <p:cTn id="32" fill="hold"/>
                                        <p:tgtEl>
                                          <p:spTgt spid="226"/>
                                        </p:tgtEl>
                                        <p:attrNameLst>
                                          <p:attrName>style.visibility</p:attrName>
                                        </p:attrNameLst>
                                      </p:cBhvr>
                                      <p:to>
                                        <p:strVal val="visible"/>
                                      </p:to>
                                    </p:set>
                                    <p:animEffect transition="in" filter="dissolve">
                                      <p:cBhvr>
                                        <p:cTn id="33" dur="1250"/>
                                        <p:tgtEl>
                                          <p:spTgt spid="226"/>
                                        </p:tgtEl>
                                      </p:cBhvr>
                                    </p:animEffect>
                                  </p:childTnLst>
                                </p:cTn>
                              </p:par>
                            </p:childTnLst>
                          </p:cTn>
                        </p:par>
                        <p:par>
                          <p:cTn id="34" fill="hold">
                            <p:stCondLst>
                              <p:cond delay="2500"/>
                            </p:stCondLst>
                            <p:childTnLst>
                              <p:par>
                                <p:cTn id="35" presetID="9" presetClass="entr" fill="hold" grpId="8" nodeType="afterEffect">
                                  <p:stCondLst>
                                    <p:cond delay="0"/>
                                  </p:stCondLst>
                                  <p:iterate>
                                    <p:tmAbs val="0"/>
                                  </p:iterate>
                                  <p:childTnLst>
                                    <p:set>
                                      <p:cBhvr>
                                        <p:cTn id="36" fill="hold"/>
                                        <p:tgtEl>
                                          <p:spTgt spid="229"/>
                                        </p:tgtEl>
                                        <p:attrNameLst>
                                          <p:attrName>style.visibility</p:attrName>
                                        </p:attrNameLst>
                                      </p:cBhvr>
                                      <p:to>
                                        <p:strVal val="visible"/>
                                      </p:to>
                                    </p:set>
                                    <p:animEffect transition="in" filter="dissolve">
                                      <p:cBhvr>
                                        <p:cTn id="37" dur="1250"/>
                                        <p:tgtEl>
                                          <p:spTgt spid="22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fill="hold" grpId="9" nodeType="clickEffect">
                                  <p:stCondLst>
                                    <p:cond delay="0"/>
                                  </p:stCondLst>
                                  <p:iterate>
                                    <p:tmAbs val="0"/>
                                  </p:iterate>
                                  <p:childTnLst>
                                    <p:set>
                                      <p:cBhvr>
                                        <p:cTn id="41" fill="hold"/>
                                        <p:tgtEl>
                                          <p:spTgt spid="216"/>
                                        </p:tgtEl>
                                        <p:attrNameLst>
                                          <p:attrName>style.visibility</p:attrName>
                                        </p:attrNameLst>
                                      </p:cBhvr>
                                      <p:to>
                                        <p:strVal val="visible"/>
                                      </p:to>
                                    </p:set>
                                    <p:animEffect transition="in" filter="dissolve">
                                      <p:cBhvr>
                                        <p:cTn id="42" dur="1250"/>
                                        <p:tgtEl>
                                          <p:spTgt spid="216"/>
                                        </p:tgtEl>
                                      </p:cBhvr>
                                    </p:animEffect>
                                  </p:childTnLst>
                                </p:cTn>
                              </p:par>
                            </p:childTnLst>
                          </p:cTn>
                        </p:par>
                        <p:par>
                          <p:cTn id="43" fill="hold">
                            <p:stCondLst>
                              <p:cond delay="1250"/>
                            </p:stCondLst>
                            <p:childTnLst>
                              <p:par>
                                <p:cTn id="44" presetID="9" presetClass="entr" fill="hold" grpId="10" nodeType="afterEffect">
                                  <p:stCondLst>
                                    <p:cond delay="0"/>
                                  </p:stCondLst>
                                  <p:iterate>
                                    <p:tmAbs val="0"/>
                                  </p:iterate>
                                  <p:childTnLst>
                                    <p:set>
                                      <p:cBhvr>
                                        <p:cTn id="45" fill="hold"/>
                                        <p:tgtEl>
                                          <p:spTgt spid="225"/>
                                        </p:tgtEl>
                                        <p:attrNameLst>
                                          <p:attrName>style.visibility</p:attrName>
                                        </p:attrNameLst>
                                      </p:cBhvr>
                                      <p:to>
                                        <p:strVal val="visible"/>
                                      </p:to>
                                    </p:set>
                                    <p:animEffect transition="in" filter="dissolve">
                                      <p:cBhvr>
                                        <p:cTn id="46" dur="1250"/>
                                        <p:tgtEl>
                                          <p:spTgt spid="225"/>
                                        </p:tgtEl>
                                      </p:cBhvr>
                                    </p:animEffect>
                                  </p:childTnLst>
                                </p:cTn>
                              </p:par>
                            </p:childTnLst>
                          </p:cTn>
                        </p:par>
                        <p:par>
                          <p:cTn id="47" fill="hold">
                            <p:stCondLst>
                              <p:cond delay="2500"/>
                            </p:stCondLst>
                            <p:childTnLst>
                              <p:par>
                                <p:cTn id="48" presetID="9" presetClass="entr" fill="hold" grpId="11" nodeType="afterEffect">
                                  <p:stCondLst>
                                    <p:cond delay="0"/>
                                  </p:stCondLst>
                                  <p:iterate>
                                    <p:tmAbs val="0"/>
                                  </p:iterate>
                                  <p:childTnLst>
                                    <p:set>
                                      <p:cBhvr>
                                        <p:cTn id="49" fill="hold"/>
                                        <p:tgtEl>
                                          <p:spTgt spid="224"/>
                                        </p:tgtEl>
                                        <p:attrNameLst>
                                          <p:attrName>style.visibility</p:attrName>
                                        </p:attrNameLst>
                                      </p:cBhvr>
                                      <p:to>
                                        <p:strVal val="visible"/>
                                      </p:to>
                                    </p:set>
                                    <p:animEffect transition="in" filter="dissolve">
                                      <p:cBhvr>
                                        <p:cTn id="50" dur="1250"/>
                                        <p:tgtEl>
                                          <p:spTgt spid="2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fill="hold" grpId="12" nodeType="clickEffect">
                                  <p:stCondLst>
                                    <p:cond delay="0"/>
                                  </p:stCondLst>
                                  <p:iterate>
                                    <p:tmAbs val="0"/>
                                  </p:iterate>
                                  <p:childTnLst>
                                    <p:set>
                                      <p:cBhvr>
                                        <p:cTn id="54" fill="hold"/>
                                        <p:tgtEl>
                                          <p:spTgt spid="221"/>
                                        </p:tgtEl>
                                        <p:attrNameLst>
                                          <p:attrName>style.visibility</p:attrName>
                                        </p:attrNameLst>
                                      </p:cBhvr>
                                      <p:to>
                                        <p:strVal val="visible"/>
                                      </p:to>
                                    </p:set>
                                    <p:animEffect transition="in" filter="dissolve">
                                      <p:cBhvr>
                                        <p:cTn id="55" dur="1250"/>
                                        <p:tgtEl>
                                          <p:spTgt spid="221"/>
                                        </p:tgtEl>
                                      </p:cBhvr>
                                    </p:animEffect>
                                  </p:childTnLst>
                                </p:cTn>
                              </p:par>
                            </p:childTnLst>
                          </p:cTn>
                        </p:par>
                        <p:par>
                          <p:cTn id="56" fill="hold">
                            <p:stCondLst>
                              <p:cond delay="1250"/>
                            </p:stCondLst>
                            <p:childTnLst>
                              <p:par>
                                <p:cTn id="57" presetID="9" presetClass="entr" fill="hold" grpId="13" nodeType="afterEffect">
                                  <p:stCondLst>
                                    <p:cond delay="0"/>
                                  </p:stCondLst>
                                  <p:iterate>
                                    <p:tmAbs val="0"/>
                                  </p:iterate>
                                  <p:childTnLst>
                                    <p:set>
                                      <p:cBhvr>
                                        <p:cTn id="58" fill="hold"/>
                                        <p:tgtEl>
                                          <p:spTgt spid="227"/>
                                        </p:tgtEl>
                                        <p:attrNameLst>
                                          <p:attrName>style.visibility</p:attrName>
                                        </p:attrNameLst>
                                      </p:cBhvr>
                                      <p:to>
                                        <p:strVal val="visible"/>
                                      </p:to>
                                    </p:set>
                                    <p:animEffect transition="in" filter="dissolve">
                                      <p:cBhvr>
                                        <p:cTn id="59" dur="1250"/>
                                        <p:tgtEl>
                                          <p:spTgt spid="227"/>
                                        </p:tgtEl>
                                      </p:cBhvr>
                                    </p:animEffect>
                                  </p:childTnLst>
                                </p:cTn>
                              </p:par>
                            </p:childTnLst>
                          </p:cTn>
                        </p:par>
                        <p:par>
                          <p:cTn id="60" fill="hold">
                            <p:stCondLst>
                              <p:cond delay="2500"/>
                            </p:stCondLst>
                            <p:childTnLst>
                              <p:par>
                                <p:cTn id="61" presetID="9" presetClass="entr" fill="hold" grpId="14" nodeType="afterEffect">
                                  <p:stCondLst>
                                    <p:cond delay="0"/>
                                  </p:stCondLst>
                                  <p:iterate>
                                    <p:tmAbs val="0"/>
                                  </p:iterate>
                                  <p:childTnLst>
                                    <p:set>
                                      <p:cBhvr>
                                        <p:cTn id="62" fill="hold"/>
                                        <p:tgtEl>
                                          <p:spTgt spid="230"/>
                                        </p:tgtEl>
                                        <p:attrNameLst>
                                          <p:attrName>style.visibility</p:attrName>
                                        </p:attrNameLst>
                                      </p:cBhvr>
                                      <p:to>
                                        <p:strVal val="visible"/>
                                      </p:to>
                                    </p:set>
                                    <p:animEffect transition="in" filter="dissolve">
                                      <p:cBhvr>
                                        <p:cTn id="63" dur="1250"/>
                                        <p:tgtEl>
                                          <p:spTgt spid="230"/>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fill="hold" grpId="15" nodeType="clickEffect">
                                  <p:stCondLst>
                                    <p:cond delay="0"/>
                                  </p:stCondLst>
                                  <p:iterate>
                                    <p:tmAbs val="0"/>
                                  </p:iterate>
                                  <p:childTnLst>
                                    <p:set>
                                      <p:cBhvr>
                                        <p:cTn id="67" fill="hold"/>
                                        <p:tgtEl>
                                          <p:spTgt spid="219"/>
                                        </p:tgtEl>
                                        <p:attrNameLst>
                                          <p:attrName>style.visibility</p:attrName>
                                        </p:attrNameLst>
                                      </p:cBhvr>
                                      <p:to>
                                        <p:strVal val="visible"/>
                                      </p:to>
                                    </p:set>
                                    <p:animEffect transition="in" filter="dissolve">
                                      <p:cBhvr>
                                        <p:cTn id="68" dur="1250"/>
                                        <p:tgtEl>
                                          <p:spTgt spid="219"/>
                                        </p:tgtEl>
                                      </p:cBhvr>
                                    </p:animEffect>
                                  </p:childTnLst>
                                </p:cTn>
                              </p:par>
                            </p:childTnLst>
                          </p:cTn>
                        </p:par>
                        <p:par>
                          <p:cTn id="69" fill="hold">
                            <p:stCondLst>
                              <p:cond delay="1250"/>
                            </p:stCondLst>
                            <p:childTnLst>
                              <p:par>
                                <p:cTn id="70" presetID="9" presetClass="entr" fill="hold" grpId="16" nodeType="afterEffect">
                                  <p:stCondLst>
                                    <p:cond delay="0"/>
                                  </p:stCondLst>
                                  <p:iterate>
                                    <p:tmAbs val="0"/>
                                  </p:iterate>
                                  <p:childTnLst>
                                    <p:set>
                                      <p:cBhvr>
                                        <p:cTn id="71" fill="hold"/>
                                        <p:tgtEl>
                                          <p:spTgt spid="231"/>
                                        </p:tgtEl>
                                        <p:attrNameLst>
                                          <p:attrName>style.visibility</p:attrName>
                                        </p:attrNameLst>
                                      </p:cBhvr>
                                      <p:to>
                                        <p:strVal val="visible"/>
                                      </p:to>
                                    </p:set>
                                    <p:animEffect transition="in" filter="dissolve">
                                      <p:cBhvr>
                                        <p:cTn id="72" dur="1250"/>
                                        <p:tgtEl>
                                          <p:spTgt spid="231"/>
                                        </p:tgtEl>
                                      </p:cBhvr>
                                    </p:animEffect>
                                  </p:childTnLst>
                                </p:cTn>
                              </p:par>
                            </p:childTnLst>
                          </p:cTn>
                        </p:par>
                        <p:par>
                          <p:cTn id="73" fill="hold">
                            <p:stCondLst>
                              <p:cond delay="2500"/>
                            </p:stCondLst>
                            <p:childTnLst>
                              <p:par>
                                <p:cTn id="74" presetID="9" presetClass="entr" fill="hold" grpId="17" nodeType="afterEffect">
                                  <p:stCondLst>
                                    <p:cond delay="0"/>
                                  </p:stCondLst>
                                  <p:iterate>
                                    <p:tmAbs val="0"/>
                                  </p:iterate>
                                  <p:childTnLst>
                                    <p:set>
                                      <p:cBhvr>
                                        <p:cTn id="75" fill="hold"/>
                                        <p:tgtEl>
                                          <p:spTgt spid="223"/>
                                        </p:tgtEl>
                                        <p:attrNameLst>
                                          <p:attrName>style.visibility</p:attrName>
                                        </p:attrNameLst>
                                      </p:cBhvr>
                                      <p:to>
                                        <p:strVal val="visible"/>
                                      </p:to>
                                    </p:set>
                                    <p:animEffect transition="in" filter="dissolve">
                                      <p:cBhvr>
                                        <p:cTn id="76" dur="1250"/>
                                        <p:tgtEl>
                                          <p:spTgt spid="22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fill="hold" grpId="18" nodeType="clickEffect">
                                  <p:stCondLst>
                                    <p:cond delay="0"/>
                                  </p:stCondLst>
                                  <p:iterate>
                                    <p:tmAbs val="0"/>
                                  </p:iterate>
                                  <p:childTnLst>
                                    <p:set>
                                      <p:cBhvr>
                                        <p:cTn id="80" fill="hold"/>
                                        <p:tgtEl>
                                          <p:spTgt spid="232"/>
                                        </p:tgtEl>
                                        <p:attrNameLst>
                                          <p:attrName>style.visibility</p:attrName>
                                        </p:attrNameLst>
                                      </p:cBhvr>
                                      <p:to>
                                        <p:strVal val="visible"/>
                                      </p:to>
                                    </p:set>
                                    <p:animEffect transition="in" filter="dissolve">
                                      <p:cBhvr>
                                        <p:cTn id="81" dur="1250"/>
                                        <p:tgtEl>
                                          <p:spTgt spid="232"/>
                                        </p:tgtEl>
                                      </p:cBhvr>
                                    </p:animEffect>
                                  </p:childTnLst>
                                </p:cTn>
                              </p:par>
                            </p:childTnLst>
                          </p:cTn>
                        </p:par>
                        <p:par>
                          <p:cTn id="82" fill="hold">
                            <p:stCondLst>
                              <p:cond delay="1250"/>
                            </p:stCondLst>
                            <p:childTnLst>
                              <p:par>
                                <p:cTn id="83" presetID="9" presetClass="entr" fill="hold" grpId="19" nodeType="afterEffect">
                                  <p:stCondLst>
                                    <p:cond delay="0"/>
                                  </p:stCondLst>
                                  <p:iterate>
                                    <p:tmAbs val="0"/>
                                  </p:iterate>
                                  <p:childTnLst>
                                    <p:set>
                                      <p:cBhvr>
                                        <p:cTn id="84" fill="hold"/>
                                        <p:tgtEl>
                                          <p:spTgt spid="233"/>
                                        </p:tgtEl>
                                        <p:attrNameLst>
                                          <p:attrName>style.visibility</p:attrName>
                                        </p:attrNameLst>
                                      </p:cBhvr>
                                      <p:to>
                                        <p:strVal val="visible"/>
                                      </p:to>
                                    </p:set>
                                    <p:animEffect transition="in" filter="dissolve">
                                      <p:cBhvr>
                                        <p:cTn id="85" dur="1250"/>
                                        <p:tgtEl>
                                          <p:spTgt spid="2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fill="hold" grpId="20" nodeType="clickEffect">
                                  <p:stCondLst>
                                    <p:cond delay="0"/>
                                  </p:stCondLst>
                                  <p:iterate>
                                    <p:tmAbs val="0"/>
                                  </p:iterate>
                                  <p:childTnLst>
                                    <p:animEffect transition="out" filter="dissolve">
                                      <p:cBhvr>
                                        <p:cTn id="89" dur="1000" fill="hold"/>
                                        <p:tgtEl>
                                          <p:spTgt spid="232"/>
                                        </p:tgtEl>
                                      </p:cBhvr>
                                    </p:animEffect>
                                    <p:set>
                                      <p:cBhvr>
                                        <p:cTn id="90" fill="hold">
                                          <p:stCondLst>
                                            <p:cond delay="999"/>
                                          </p:stCondLst>
                                        </p:cTn>
                                        <p:tgtEl>
                                          <p:spTgt spid="232"/>
                                        </p:tgtEl>
                                        <p:attrNameLst>
                                          <p:attrName>style.visibility</p:attrName>
                                        </p:attrNameLst>
                                      </p:cBhvr>
                                      <p:to>
                                        <p:strVal val="hidden"/>
                                      </p:to>
                                    </p:set>
                                  </p:childTnLst>
                                </p:cTn>
                              </p:par>
                            </p:childTnLst>
                          </p:cTn>
                        </p:par>
                        <p:par>
                          <p:cTn id="91" fill="hold">
                            <p:stCondLst>
                              <p:cond delay="1000"/>
                            </p:stCondLst>
                            <p:childTnLst>
                              <p:par>
                                <p:cTn id="92" presetID="9" presetClass="exit" fill="hold" grpId="21" nodeType="afterEffect">
                                  <p:stCondLst>
                                    <p:cond delay="0"/>
                                  </p:stCondLst>
                                  <p:iterate>
                                    <p:tmAbs val="0"/>
                                  </p:iterate>
                                  <p:childTnLst>
                                    <p:animEffect transition="out" filter="dissolve">
                                      <p:cBhvr>
                                        <p:cTn id="93" dur="1000" fill="hold"/>
                                        <p:tgtEl>
                                          <p:spTgt spid="233"/>
                                        </p:tgtEl>
                                      </p:cBhvr>
                                    </p:animEffect>
                                    <p:set>
                                      <p:cBhvr>
                                        <p:cTn id="94" fill="hold">
                                          <p:stCondLst>
                                            <p:cond delay="999"/>
                                          </p:stCondLst>
                                        </p:cTn>
                                        <p:tgtEl>
                                          <p:spTgt spid="233"/>
                                        </p:tgtEl>
                                        <p:attrNameLst>
                                          <p:attrName>style.visibility</p:attrName>
                                        </p:attrNameLst>
                                      </p:cBhvr>
                                      <p:to>
                                        <p:strVal val="hidden"/>
                                      </p:to>
                                    </p:set>
                                  </p:childTnLst>
                                </p:cTn>
                              </p:par>
                            </p:childTnLst>
                          </p:cTn>
                        </p:par>
                        <p:par>
                          <p:cTn id="95" fill="hold">
                            <p:stCondLst>
                              <p:cond delay="2000"/>
                            </p:stCondLst>
                            <p:childTnLst>
                              <p:par>
                                <p:cTn id="96" presetID="9" presetClass="exit" fill="hold" grpId="22" nodeType="afterEffect">
                                  <p:stCondLst>
                                    <p:cond delay="0"/>
                                  </p:stCondLst>
                                  <p:iterate>
                                    <p:tmAbs val="0"/>
                                  </p:iterate>
                                  <p:childTnLst>
                                    <p:animEffect transition="out" filter="dissolve">
                                      <p:cBhvr>
                                        <p:cTn id="97" dur="1000" fill="hold"/>
                                        <p:tgtEl>
                                          <p:spTgt spid="218"/>
                                        </p:tgtEl>
                                      </p:cBhvr>
                                    </p:animEffect>
                                    <p:set>
                                      <p:cBhvr>
                                        <p:cTn id="98" fill="hold">
                                          <p:stCondLst>
                                            <p:cond delay="999"/>
                                          </p:stCondLst>
                                        </p:cTn>
                                        <p:tgtEl>
                                          <p:spTgt spid="218"/>
                                        </p:tgtEl>
                                        <p:attrNameLst>
                                          <p:attrName>style.visibility</p:attrName>
                                        </p:attrNameLst>
                                      </p:cBhvr>
                                      <p:to>
                                        <p:strVal val="hidden"/>
                                      </p:to>
                                    </p:set>
                                  </p:childTnLst>
                                </p:cTn>
                              </p:par>
                            </p:childTnLst>
                          </p:cTn>
                        </p:par>
                        <p:par>
                          <p:cTn id="99" fill="hold">
                            <p:stCondLst>
                              <p:cond delay="3000"/>
                            </p:stCondLst>
                            <p:childTnLst>
                              <p:par>
                                <p:cTn id="100" presetID="9" presetClass="exit" fill="hold" grpId="23" nodeType="afterEffect">
                                  <p:stCondLst>
                                    <p:cond delay="0"/>
                                  </p:stCondLst>
                                  <p:iterate>
                                    <p:tmAbs val="0"/>
                                  </p:iterate>
                                  <p:childTnLst>
                                    <p:animEffect transition="out" filter="dissolve">
                                      <p:cBhvr>
                                        <p:cTn id="101" dur="1000" fill="hold"/>
                                        <p:tgtEl>
                                          <p:spTgt spid="219"/>
                                        </p:tgtEl>
                                      </p:cBhvr>
                                    </p:animEffect>
                                    <p:set>
                                      <p:cBhvr>
                                        <p:cTn id="102" fill="hold">
                                          <p:stCondLst>
                                            <p:cond delay="999"/>
                                          </p:stCondLst>
                                        </p:cTn>
                                        <p:tgtEl>
                                          <p:spTgt spid="219"/>
                                        </p:tgtEl>
                                        <p:attrNameLst>
                                          <p:attrName>style.visibility</p:attrName>
                                        </p:attrNameLst>
                                      </p:cBhvr>
                                      <p:to>
                                        <p:strVal val="hidden"/>
                                      </p:to>
                                    </p:set>
                                  </p:childTnLst>
                                </p:cTn>
                              </p:par>
                            </p:childTnLst>
                          </p:cTn>
                        </p:par>
                        <p:par>
                          <p:cTn id="103" fill="hold">
                            <p:stCondLst>
                              <p:cond delay="4000"/>
                            </p:stCondLst>
                            <p:childTnLst>
                              <p:par>
                                <p:cTn id="104" presetID="9" presetClass="exit" fill="hold" grpId="24" nodeType="afterEffect">
                                  <p:stCondLst>
                                    <p:cond delay="0"/>
                                  </p:stCondLst>
                                  <p:iterate>
                                    <p:tmAbs val="0"/>
                                  </p:iterate>
                                  <p:childTnLst>
                                    <p:animEffect transition="out" filter="dissolve">
                                      <p:cBhvr>
                                        <p:cTn id="105" dur="1000" fill="hold"/>
                                        <p:tgtEl>
                                          <p:spTgt spid="216"/>
                                        </p:tgtEl>
                                      </p:cBhvr>
                                    </p:animEffect>
                                    <p:set>
                                      <p:cBhvr>
                                        <p:cTn id="106" fill="hold">
                                          <p:stCondLst>
                                            <p:cond delay="999"/>
                                          </p:stCondLst>
                                        </p:cTn>
                                        <p:tgtEl>
                                          <p:spTgt spid="216"/>
                                        </p:tgtEl>
                                        <p:attrNameLst>
                                          <p:attrName>style.visibility</p:attrName>
                                        </p:attrNameLst>
                                      </p:cBhvr>
                                      <p:to>
                                        <p:strVal val="hidden"/>
                                      </p:to>
                                    </p:set>
                                  </p:childTnLst>
                                </p:cTn>
                              </p:par>
                            </p:childTnLst>
                          </p:cTn>
                        </p:par>
                        <p:par>
                          <p:cTn id="107" fill="hold">
                            <p:stCondLst>
                              <p:cond delay="5000"/>
                            </p:stCondLst>
                            <p:childTnLst>
                              <p:par>
                                <p:cTn id="108" presetID="9" presetClass="exit" fill="hold" grpId="25" nodeType="afterEffect">
                                  <p:stCondLst>
                                    <p:cond delay="0"/>
                                  </p:stCondLst>
                                  <p:iterate>
                                    <p:tmAbs val="0"/>
                                  </p:iterate>
                                  <p:childTnLst>
                                    <p:animEffect transition="out" filter="dissolve">
                                      <p:cBhvr>
                                        <p:cTn id="109" dur="1000" fill="hold"/>
                                        <p:tgtEl>
                                          <p:spTgt spid="228"/>
                                        </p:tgtEl>
                                      </p:cBhvr>
                                    </p:animEffect>
                                    <p:set>
                                      <p:cBhvr>
                                        <p:cTn id="110" fill="hold">
                                          <p:stCondLst>
                                            <p:cond delay="999"/>
                                          </p:stCondLst>
                                        </p:cTn>
                                        <p:tgtEl>
                                          <p:spTgt spid="228"/>
                                        </p:tgtEl>
                                        <p:attrNameLst>
                                          <p:attrName>style.visibility</p:attrName>
                                        </p:attrNameLst>
                                      </p:cBhvr>
                                      <p:to>
                                        <p:strVal val="hidden"/>
                                      </p:to>
                                    </p:set>
                                  </p:childTnLst>
                                </p:cTn>
                              </p:par>
                            </p:childTnLst>
                          </p:cTn>
                        </p:par>
                        <p:par>
                          <p:cTn id="111" fill="hold">
                            <p:stCondLst>
                              <p:cond delay="6000"/>
                            </p:stCondLst>
                            <p:childTnLst>
                              <p:par>
                                <p:cTn id="112" presetID="9" presetClass="exit" fill="hold" grpId="26" nodeType="afterEffect">
                                  <p:stCondLst>
                                    <p:cond delay="0"/>
                                  </p:stCondLst>
                                  <p:iterate>
                                    <p:tmAbs val="0"/>
                                  </p:iterate>
                                  <p:childTnLst>
                                    <p:animEffect transition="out" filter="dissolve">
                                      <p:cBhvr>
                                        <p:cTn id="113" dur="1000" fill="hold"/>
                                        <p:tgtEl>
                                          <p:spTgt spid="222"/>
                                        </p:tgtEl>
                                      </p:cBhvr>
                                    </p:animEffect>
                                    <p:set>
                                      <p:cBhvr>
                                        <p:cTn id="114" fill="hold">
                                          <p:stCondLst>
                                            <p:cond delay="999"/>
                                          </p:stCondLst>
                                        </p:cTn>
                                        <p:tgtEl>
                                          <p:spTgt spid="222"/>
                                        </p:tgtEl>
                                        <p:attrNameLst>
                                          <p:attrName>style.visibility</p:attrName>
                                        </p:attrNameLst>
                                      </p:cBhvr>
                                      <p:to>
                                        <p:strVal val="hidden"/>
                                      </p:to>
                                    </p:set>
                                  </p:childTnLst>
                                </p:cTn>
                              </p:par>
                            </p:childTnLst>
                          </p:cTn>
                        </p:par>
                        <p:par>
                          <p:cTn id="115" fill="hold">
                            <p:stCondLst>
                              <p:cond delay="7000"/>
                            </p:stCondLst>
                            <p:childTnLst>
                              <p:par>
                                <p:cTn id="116" presetID="9" presetClass="exit" fill="hold" grpId="27" nodeType="afterEffect">
                                  <p:stCondLst>
                                    <p:cond delay="0"/>
                                  </p:stCondLst>
                                  <p:iterate>
                                    <p:tmAbs val="0"/>
                                  </p:iterate>
                                  <p:childTnLst>
                                    <p:animEffect transition="out" filter="dissolve">
                                      <p:cBhvr>
                                        <p:cTn id="117" dur="1000" fill="hold"/>
                                        <p:tgtEl>
                                          <p:spTgt spid="223"/>
                                        </p:tgtEl>
                                      </p:cBhvr>
                                    </p:animEffect>
                                    <p:set>
                                      <p:cBhvr>
                                        <p:cTn id="118" fill="hold">
                                          <p:stCondLst>
                                            <p:cond delay="999"/>
                                          </p:stCondLst>
                                        </p:cTn>
                                        <p:tgtEl>
                                          <p:spTgt spid="223"/>
                                        </p:tgtEl>
                                        <p:attrNameLst>
                                          <p:attrName>style.visibility</p:attrName>
                                        </p:attrNameLst>
                                      </p:cBhvr>
                                      <p:to>
                                        <p:strVal val="hidden"/>
                                      </p:to>
                                    </p:set>
                                  </p:childTnLst>
                                </p:cTn>
                              </p:par>
                            </p:childTnLst>
                          </p:cTn>
                        </p:par>
                        <p:par>
                          <p:cTn id="119" fill="hold">
                            <p:stCondLst>
                              <p:cond delay="8000"/>
                            </p:stCondLst>
                            <p:childTnLst>
                              <p:par>
                                <p:cTn id="120" presetID="9" presetClass="exit" fill="hold" grpId="28" nodeType="afterEffect">
                                  <p:stCondLst>
                                    <p:cond delay="0"/>
                                  </p:stCondLst>
                                  <p:iterate>
                                    <p:tmAbs val="0"/>
                                  </p:iterate>
                                  <p:childTnLst>
                                    <p:animEffect transition="out" filter="dissolve">
                                      <p:cBhvr>
                                        <p:cTn id="121" dur="1000" fill="hold"/>
                                        <p:tgtEl>
                                          <p:spTgt spid="231"/>
                                        </p:tgtEl>
                                      </p:cBhvr>
                                    </p:animEffect>
                                    <p:set>
                                      <p:cBhvr>
                                        <p:cTn id="122" fill="hold">
                                          <p:stCondLst>
                                            <p:cond delay="999"/>
                                          </p:stCondLst>
                                        </p:cTn>
                                        <p:tgtEl>
                                          <p:spTgt spid="231"/>
                                        </p:tgtEl>
                                        <p:attrNameLst>
                                          <p:attrName>style.visibility</p:attrName>
                                        </p:attrNameLst>
                                      </p:cBhvr>
                                      <p:to>
                                        <p:strVal val="hidden"/>
                                      </p:to>
                                    </p:set>
                                  </p:childTnLst>
                                </p:cTn>
                              </p:par>
                            </p:childTnLst>
                          </p:cTn>
                        </p:par>
                        <p:par>
                          <p:cTn id="123" fill="hold">
                            <p:stCondLst>
                              <p:cond delay="9000"/>
                            </p:stCondLst>
                            <p:childTnLst>
                              <p:par>
                                <p:cTn id="124" presetID="9" presetClass="exit" fill="hold" grpId="29" nodeType="afterEffect">
                                  <p:stCondLst>
                                    <p:cond delay="0"/>
                                  </p:stCondLst>
                                  <p:iterate>
                                    <p:tmAbs val="0"/>
                                  </p:iterate>
                                  <p:childTnLst>
                                    <p:animEffect transition="out" filter="dissolve">
                                      <p:cBhvr>
                                        <p:cTn id="125" dur="1000" fill="hold"/>
                                        <p:tgtEl>
                                          <p:spTgt spid="225"/>
                                        </p:tgtEl>
                                      </p:cBhvr>
                                    </p:animEffect>
                                    <p:set>
                                      <p:cBhvr>
                                        <p:cTn id="126" fill="hold">
                                          <p:stCondLst>
                                            <p:cond delay="999"/>
                                          </p:stCondLst>
                                        </p:cTn>
                                        <p:tgtEl>
                                          <p:spTgt spid="225"/>
                                        </p:tgtEl>
                                        <p:attrNameLst>
                                          <p:attrName>style.visibility</p:attrName>
                                        </p:attrNameLst>
                                      </p:cBhvr>
                                      <p:to>
                                        <p:strVal val="hidden"/>
                                      </p:to>
                                    </p:set>
                                  </p:childTnLst>
                                </p:cTn>
                              </p:par>
                            </p:childTnLst>
                          </p:cTn>
                        </p:par>
                        <p:par>
                          <p:cTn id="127" fill="hold">
                            <p:stCondLst>
                              <p:cond delay="10000"/>
                            </p:stCondLst>
                            <p:childTnLst>
                              <p:par>
                                <p:cTn id="128" presetID="9" presetClass="exit" fill="hold" grpId="30" nodeType="afterEffect">
                                  <p:stCondLst>
                                    <p:cond delay="0"/>
                                  </p:stCondLst>
                                  <p:iterate>
                                    <p:tmAbs val="0"/>
                                  </p:iterate>
                                  <p:childTnLst>
                                    <p:animEffect transition="out" filter="dissolve">
                                      <p:cBhvr>
                                        <p:cTn id="129" dur="1000" fill="hold"/>
                                        <p:tgtEl>
                                          <p:spTgt spid="220"/>
                                        </p:tgtEl>
                                      </p:cBhvr>
                                    </p:animEffect>
                                    <p:set>
                                      <p:cBhvr>
                                        <p:cTn id="130" fill="hold">
                                          <p:stCondLst>
                                            <p:cond delay="999"/>
                                          </p:stCondLst>
                                        </p:cTn>
                                        <p:tgtEl>
                                          <p:spTgt spid="220"/>
                                        </p:tgtEl>
                                        <p:attrNameLst>
                                          <p:attrName>style.visibility</p:attrName>
                                        </p:attrNameLst>
                                      </p:cBhvr>
                                      <p:to>
                                        <p:strVal val="hidden"/>
                                      </p:to>
                                    </p:set>
                                  </p:childTnLst>
                                </p:cTn>
                              </p:par>
                            </p:childTnLst>
                          </p:cTn>
                        </p:par>
                        <p:par>
                          <p:cTn id="131" fill="hold">
                            <p:stCondLst>
                              <p:cond delay="11000"/>
                            </p:stCondLst>
                            <p:childTnLst>
                              <p:par>
                                <p:cTn id="132" presetID="9" presetClass="exit" fill="hold" grpId="31" nodeType="afterEffect">
                                  <p:stCondLst>
                                    <p:cond delay="0"/>
                                  </p:stCondLst>
                                  <p:iterate>
                                    <p:tmAbs val="0"/>
                                  </p:iterate>
                                  <p:childTnLst>
                                    <p:animEffect transition="out" filter="dissolve">
                                      <p:cBhvr>
                                        <p:cTn id="133" dur="1000" fill="hold"/>
                                        <p:tgtEl>
                                          <p:spTgt spid="221"/>
                                        </p:tgtEl>
                                      </p:cBhvr>
                                    </p:animEffect>
                                    <p:set>
                                      <p:cBhvr>
                                        <p:cTn id="134" fill="hold">
                                          <p:stCondLst>
                                            <p:cond delay="999"/>
                                          </p:stCondLst>
                                        </p:cTn>
                                        <p:tgtEl>
                                          <p:spTgt spid="221"/>
                                        </p:tgtEl>
                                        <p:attrNameLst>
                                          <p:attrName>style.visibility</p:attrName>
                                        </p:attrNameLst>
                                      </p:cBhvr>
                                      <p:to>
                                        <p:strVal val="hidden"/>
                                      </p:to>
                                    </p:set>
                                  </p:childTnLst>
                                </p:cTn>
                              </p:par>
                            </p:childTnLst>
                          </p:cTn>
                        </p:par>
                        <p:par>
                          <p:cTn id="135" fill="hold">
                            <p:stCondLst>
                              <p:cond delay="12000"/>
                            </p:stCondLst>
                            <p:childTnLst>
                              <p:par>
                                <p:cTn id="136" presetID="9" presetClass="exit" fill="hold" grpId="32" nodeType="afterEffect">
                                  <p:stCondLst>
                                    <p:cond delay="0"/>
                                  </p:stCondLst>
                                  <p:iterate>
                                    <p:tmAbs val="0"/>
                                  </p:iterate>
                                  <p:childTnLst>
                                    <p:animEffect transition="out" filter="dissolve">
                                      <p:cBhvr>
                                        <p:cTn id="137" dur="1000" fill="hold"/>
                                        <p:tgtEl>
                                          <p:spTgt spid="224"/>
                                        </p:tgtEl>
                                      </p:cBhvr>
                                    </p:animEffect>
                                    <p:set>
                                      <p:cBhvr>
                                        <p:cTn id="138" fill="hold">
                                          <p:stCondLst>
                                            <p:cond delay="999"/>
                                          </p:stCondLst>
                                        </p:cTn>
                                        <p:tgtEl>
                                          <p:spTgt spid="224"/>
                                        </p:tgtEl>
                                        <p:attrNameLst>
                                          <p:attrName>style.visibility</p:attrName>
                                        </p:attrNameLst>
                                      </p:cBhvr>
                                      <p:to>
                                        <p:strVal val="hidden"/>
                                      </p:to>
                                    </p:set>
                                  </p:childTnLst>
                                </p:cTn>
                              </p:par>
                            </p:childTnLst>
                          </p:cTn>
                        </p:par>
                        <p:par>
                          <p:cTn id="139" fill="hold">
                            <p:stCondLst>
                              <p:cond delay="13000"/>
                            </p:stCondLst>
                            <p:childTnLst>
                              <p:par>
                                <p:cTn id="140" presetID="9" presetClass="exit" fill="hold" grpId="33" nodeType="afterEffect">
                                  <p:stCondLst>
                                    <p:cond delay="0"/>
                                  </p:stCondLst>
                                  <p:iterate>
                                    <p:tmAbs val="0"/>
                                  </p:iterate>
                                  <p:childTnLst>
                                    <p:animEffect transition="out" filter="dissolve">
                                      <p:cBhvr>
                                        <p:cTn id="141" dur="1000" fill="hold"/>
                                        <p:tgtEl>
                                          <p:spTgt spid="226"/>
                                        </p:tgtEl>
                                      </p:cBhvr>
                                    </p:animEffect>
                                    <p:set>
                                      <p:cBhvr>
                                        <p:cTn id="142" fill="hold">
                                          <p:stCondLst>
                                            <p:cond delay="999"/>
                                          </p:stCondLst>
                                        </p:cTn>
                                        <p:tgtEl>
                                          <p:spTgt spid="226"/>
                                        </p:tgtEl>
                                        <p:attrNameLst>
                                          <p:attrName>style.visibility</p:attrName>
                                        </p:attrNameLst>
                                      </p:cBhvr>
                                      <p:to>
                                        <p:strVal val="hidden"/>
                                      </p:to>
                                    </p:set>
                                  </p:childTnLst>
                                </p:cTn>
                              </p:par>
                            </p:childTnLst>
                          </p:cTn>
                        </p:par>
                        <p:par>
                          <p:cTn id="143" fill="hold">
                            <p:stCondLst>
                              <p:cond delay="14000"/>
                            </p:stCondLst>
                            <p:childTnLst>
                              <p:par>
                                <p:cTn id="144" presetID="9" presetClass="exit" fill="hold" grpId="34" nodeType="afterEffect">
                                  <p:stCondLst>
                                    <p:cond delay="0"/>
                                  </p:stCondLst>
                                  <p:iterate>
                                    <p:tmAbs val="0"/>
                                  </p:iterate>
                                  <p:childTnLst>
                                    <p:animEffect transition="out" filter="dissolve">
                                      <p:cBhvr>
                                        <p:cTn id="145" dur="1000" fill="hold"/>
                                        <p:tgtEl>
                                          <p:spTgt spid="227"/>
                                        </p:tgtEl>
                                      </p:cBhvr>
                                    </p:animEffect>
                                    <p:set>
                                      <p:cBhvr>
                                        <p:cTn id="146" fill="hold">
                                          <p:stCondLst>
                                            <p:cond delay="999"/>
                                          </p:stCondLst>
                                        </p:cTn>
                                        <p:tgtEl>
                                          <p:spTgt spid="227"/>
                                        </p:tgtEl>
                                        <p:attrNameLst>
                                          <p:attrName>style.visibility</p:attrName>
                                        </p:attrNameLst>
                                      </p:cBhvr>
                                      <p:to>
                                        <p:strVal val="hidden"/>
                                      </p:to>
                                    </p:set>
                                  </p:childTnLst>
                                </p:cTn>
                              </p:par>
                            </p:childTnLst>
                          </p:cTn>
                        </p:par>
                        <p:par>
                          <p:cTn id="147" fill="hold">
                            <p:stCondLst>
                              <p:cond delay="15000"/>
                            </p:stCondLst>
                            <p:childTnLst>
                              <p:par>
                                <p:cTn id="148" presetID="9" presetClass="exit" fill="hold" grpId="35" nodeType="afterEffect">
                                  <p:stCondLst>
                                    <p:cond delay="0"/>
                                  </p:stCondLst>
                                  <p:iterate>
                                    <p:tmAbs val="0"/>
                                  </p:iterate>
                                  <p:childTnLst>
                                    <p:animEffect transition="out" filter="dissolve">
                                      <p:cBhvr>
                                        <p:cTn id="149" dur="1000" fill="hold"/>
                                        <p:tgtEl>
                                          <p:spTgt spid="229"/>
                                        </p:tgtEl>
                                      </p:cBhvr>
                                    </p:animEffect>
                                    <p:set>
                                      <p:cBhvr>
                                        <p:cTn id="150" fill="hold">
                                          <p:stCondLst>
                                            <p:cond delay="999"/>
                                          </p:stCondLst>
                                        </p:cTn>
                                        <p:tgtEl>
                                          <p:spTgt spid="229"/>
                                        </p:tgtEl>
                                        <p:attrNameLst>
                                          <p:attrName>style.visibility</p:attrName>
                                        </p:attrNameLst>
                                      </p:cBhvr>
                                      <p:to>
                                        <p:strVal val="hidden"/>
                                      </p:to>
                                    </p:set>
                                  </p:childTnLst>
                                </p:cTn>
                              </p:par>
                            </p:childTnLst>
                          </p:cTn>
                        </p:par>
                        <p:par>
                          <p:cTn id="151" fill="hold">
                            <p:stCondLst>
                              <p:cond delay="16000"/>
                            </p:stCondLst>
                            <p:childTnLst>
                              <p:par>
                                <p:cTn id="152" presetID="9" presetClass="exit" fill="hold" grpId="36" nodeType="afterEffect">
                                  <p:stCondLst>
                                    <p:cond delay="0"/>
                                  </p:stCondLst>
                                  <p:iterate>
                                    <p:tmAbs val="0"/>
                                  </p:iterate>
                                  <p:childTnLst>
                                    <p:animEffect transition="out" filter="dissolve">
                                      <p:cBhvr>
                                        <p:cTn id="153" dur="1000" fill="hold"/>
                                        <p:tgtEl>
                                          <p:spTgt spid="230"/>
                                        </p:tgtEl>
                                      </p:cBhvr>
                                    </p:animEffect>
                                    <p:set>
                                      <p:cBhvr>
                                        <p:cTn id="154" fill="hold">
                                          <p:stCondLst>
                                            <p:cond delay="999"/>
                                          </p:stCondLst>
                                        </p:cTn>
                                        <p:tgtEl>
                                          <p:spTgt spid="230"/>
                                        </p:tgtEl>
                                        <p:attrNameLst>
                                          <p:attrName>style.visibility</p:attrName>
                                        </p:attrNameLst>
                                      </p:cBhvr>
                                      <p:to>
                                        <p:strVal val="hidden"/>
                                      </p:to>
                                    </p:set>
                                  </p:childTnLst>
                                </p:cTn>
                              </p:par>
                            </p:childTnLst>
                          </p:cTn>
                        </p:par>
                        <p:par>
                          <p:cTn id="155" fill="hold">
                            <p:stCondLst>
                              <p:cond delay="17000"/>
                            </p:stCondLst>
                            <p:childTnLst>
                              <p:par>
                                <p:cTn id="156" presetID="9" presetClass="entr" fill="hold" grpId="37" nodeType="afterEffect">
                                  <p:stCondLst>
                                    <p:cond delay="50"/>
                                  </p:stCondLst>
                                  <p:iterate>
                                    <p:tmAbs val="0"/>
                                  </p:iterate>
                                  <p:childTnLst>
                                    <p:set>
                                      <p:cBhvr>
                                        <p:cTn id="157" fill="hold"/>
                                        <p:tgtEl>
                                          <p:spTgt spid="217"/>
                                        </p:tgtEl>
                                        <p:attrNameLst>
                                          <p:attrName>style.visibility</p:attrName>
                                        </p:attrNameLst>
                                      </p:cBhvr>
                                      <p:to>
                                        <p:strVal val="visible"/>
                                      </p:to>
                                    </p:set>
                                    <p:animEffect transition="in" filter="dissolve">
                                      <p:cBhvr>
                                        <p:cTn id="158" dur="1000"/>
                                        <p:tgtEl>
                                          <p:spTgt spid="217"/>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fill="hold" grpId="38" nodeType="clickEffect">
                                  <p:stCondLst>
                                    <p:cond delay="0"/>
                                  </p:stCondLst>
                                  <p:iterate>
                                    <p:tmAbs val="0"/>
                                  </p:iterate>
                                  <p:childTnLst>
                                    <p:animEffect transition="out" filter="dissolve">
                                      <p:cBhvr>
                                        <p:cTn id="162" dur="1250" fill="hold"/>
                                        <p:tgtEl>
                                          <p:spTgt spid="217"/>
                                        </p:tgtEl>
                                      </p:cBhvr>
                                    </p:animEffect>
                                    <p:set>
                                      <p:cBhvr>
                                        <p:cTn id="163" fill="hold">
                                          <p:stCondLst>
                                            <p:cond delay="1249"/>
                                          </p:stCondLst>
                                        </p:cTn>
                                        <p:tgtEl>
                                          <p:spTgt spid="217"/>
                                        </p:tgtEl>
                                        <p:attrNameLst>
                                          <p:attrName>style.visibility</p:attrName>
                                        </p:attrNameLst>
                                      </p:cBhvr>
                                      <p:to>
                                        <p:strVal val="hidden"/>
                                      </p:to>
                                    </p:set>
                                  </p:childTnLst>
                                </p:cTn>
                              </p:par>
                            </p:childTnLst>
                          </p:cTn>
                        </p:par>
                        <p:par>
                          <p:cTn id="164" fill="hold">
                            <p:stCondLst>
                              <p:cond delay="1250"/>
                            </p:stCondLst>
                            <p:childTnLst>
                              <p:par>
                                <p:cTn id="165" presetID="22" presetClass="entr" presetSubtype="8" fill="hold" grpId="39" nodeType="afterEffect">
                                  <p:stCondLst>
                                    <p:cond delay="0"/>
                                  </p:stCondLst>
                                  <p:iterate>
                                    <p:tmAbs val="0"/>
                                  </p:iterate>
                                  <p:childTnLst>
                                    <p:set>
                                      <p:cBhvr>
                                        <p:cTn id="166" fill="hold"/>
                                        <p:tgtEl>
                                          <p:spTgt spid="234">
                                            <p:bg/>
                                          </p:spTgt>
                                        </p:tgtEl>
                                        <p:attrNameLst>
                                          <p:attrName>style.visibility</p:attrName>
                                        </p:attrNameLst>
                                      </p:cBhvr>
                                      <p:to>
                                        <p:strVal val="visible"/>
                                      </p:to>
                                    </p:set>
                                    <p:animEffect transition="in" filter="wipe(left)">
                                      <p:cBhvr>
                                        <p:cTn id="167" dur="1000"/>
                                        <p:tgtEl>
                                          <p:spTgt spid="234">
                                            <p:bg/>
                                          </p:spTgt>
                                        </p:tgtEl>
                                      </p:cBhvr>
                                    </p:animEffect>
                                  </p:childTnLst>
                                </p:cTn>
                              </p:par>
                              <p:par>
                                <p:cTn id="168" presetID="22" presetClass="entr" presetSubtype="8" fill="hold" grpId="39" nodeType="withEffect">
                                  <p:stCondLst>
                                    <p:cond delay="0"/>
                                  </p:stCondLst>
                                  <p:iterate>
                                    <p:tmAbs val="0"/>
                                  </p:iterate>
                                  <p:childTnLst>
                                    <p:set>
                                      <p:cBhvr>
                                        <p:cTn id="169" fill="hold"/>
                                        <p:tgtEl>
                                          <p:spTgt spid="234">
                                            <p:txEl>
                                              <p:pRg st="0" end="0"/>
                                            </p:txEl>
                                          </p:spTgt>
                                        </p:tgtEl>
                                        <p:attrNameLst>
                                          <p:attrName>style.visibility</p:attrName>
                                        </p:attrNameLst>
                                      </p:cBhvr>
                                      <p:to>
                                        <p:strVal val="visible"/>
                                      </p:to>
                                    </p:set>
                                    <p:animEffect transition="in" filter="wipe(left)">
                                      <p:cBhvr>
                                        <p:cTn id="170" dur="1000"/>
                                        <p:tgtEl>
                                          <p:spTgt spid="234">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39" nodeType="clickEffect">
                                  <p:stCondLst>
                                    <p:cond delay="0"/>
                                  </p:stCondLst>
                                  <p:iterate>
                                    <p:tmAbs val="0"/>
                                  </p:iterate>
                                  <p:childTnLst>
                                    <p:set>
                                      <p:cBhvr>
                                        <p:cTn id="174" fill="hold"/>
                                        <p:tgtEl>
                                          <p:spTgt spid="234">
                                            <p:txEl>
                                              <p:pRg st="1" end="1"/>
                                            </p:txEl>
                                          </p:spTgt>
                                        </p:tgtEl>
                                        <p:attrNameLst>
                                          <p:attrName>style.visibility</p:attrName>
                                        </p:attrNameLst>
                                      </p:cBhvr>
                                      <p:to>
                                        <p:strVal val="visible"/>
                                      </p:to>
                                    </p:set>
                                    <p:animEffect transition="in" filter="wipe(left)">
                                      <p:cBhvr>
                                        <p:cTn id="175" dur="1000"/>
                                        <p:tgtEl>
                                          <p:spTgt spid="234">
                                            <p:txEl>
                                              <p:pRg st="1" end="1"/>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39" nodeType="clickEffect">
                                  <p:stCondLst>
                                    <p:cond delay="0"/>
                                  </p:stCondLst>
                                  <p:iterate>
                                    <p:tmAbs val="0"/>
                                  </p:iterate>
                                  <p:childTnLst>
                                    <p:set>
                                      <p:cBhvr>
                                        <p:cTn id="179" fill="hold"/>
                                        <p:tgtEl>
                                          <p:spTgt spid="234">
                                            <p:txEl>
                                              <p:pRg st="2" end="2"/>
                                            </p:txEl>
                                          </p:spTgt>
                                        </p:tgtEl>
                                        <p:attrNameLst>
                                          <p:attrName>style.visibility</p:attrName>
                                        </p:attrNameLst>
                                      </p:cBhvr>
                                      <p:to>
                                        <p:strVal val="visible"/>
                                      </p:to>
                                    </p:set>
                                    <p:animEffect transition="in" filter="wipe(left)">
                                      <p:cBhvr>
                                        <p:cTn id="180" dur="1000"/>
                                        <p:tgtEl>
                                          <p:spTgt spid="2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1" animBg="1" advAuto="0"/>
      <p:bldP spid="215" grpId="2" animBg="1" advAuto="0"/>
      <p:bldP spid="216" grpId="9" animBg="1" advAuto="0"/>
      <p:bldP spid="216" grpId="24" animBg="1" advAuto="0"/>
      <p:bldP spid="217" grpId="37" animBg="1" advAuto="0"/>
      <p:bldP spid="217" grpId="38" animBg="1" advAuto="0"/>
      <p:bldP spid="218" grpId="3" animBg="1" advAuto="0"/>
      <p:bldP spid="218" grpId="22" animBg="1" advAuto="0"/>
      <p:bldP spid="219" grpId="15" animBg="1" advAuto="0"/>
      <p:bldP spid="219" grpId="23" animBg="1" advAuto="0"/>
      <p:bldP spid="220" grpId="6" animBg="1" advAuto="0"/>
      <p:bldP spid="220" grpId="30" animBg="1" advAuto="0"/>
      <p:bldP spid="221" grpId="12" animBg="1" advAuto="0"/>
      <p:bldP spid="221" grpId="31" animBg="1" advAuto="0"/>
      <p:bldP spid="222" grpId="4" animBg="1" advAuto="0"/>
      <p:bldP spid="222" grpId="26" animBg="1" advAuto="0"/>
      <p:bldP spid="223" grpId="17" animBg="1" advAuto="0"/>
      <p:bldP spid="223" grpId="27" animBg="1" advAuto="0"/>
      <p:bldP spid="224" grpId="11" animBg="1" advAuto="0"/>
      <p:bldP spid="224" grpId="32" animBg="1" advAuto="0"/>
      <p:bldP spid="225" grpId="10" animBg="1" advAuto="0"/>
      <p:bldP spid="225" grpId="29" animBg="1" advAuto="0"/>
      <p:bldP spid="226" grpId="7" animBg="1" advAuto="0"/>
      <p:bldP spid="226" grpId="33" animBg="1" advAuto="0"/>
      <p:bldP spid="227" grpId="13" animBg="1" advAuto="0"/>
      <p:bldP spid="227" grpId="34" animBg="1" advAuto="0"/>
      <p:bldP spid="228" grpId="5" animBg="1" advAuto="0"/>
      <p:bldP spid="228" grpId="25" animBg="1" advAuto="0"/>
      <p:bldP spid="229" grpId="8" animBg="1" advAuto="0"/>
      <p:bldP spid="229" grpId="35" animBg="1" advAuto="0"/>
      <p:bldP spid="230" grpId="14" animBg="1" advAuto="0"/>
      <p:bldP spid="230" grpId="36" animBg="1" advAuto="0"/>
      <p:bldP spid="231" grpId="16" animBg="1" advAuto="0"/>
      <p:bldP spid="231" grpId="28" animBg="1" advAuto="0"/>
      <p:bldP spid="232" grpId="18" animBg="1" advAuto="0"/>
      <p:bldP spid="232" grpId="20" animBg="1" advAuto="0"/>
      <p:bldP spid="233" grpId="19" animBg="1" advAuto="0"/>
      <p:bldP spid="233" grpId="21" animBg="1" advAuto="0"/>
      <p:bldP spid="234" grpId="39" build="p" bldLvl="5" animBg="1" advAuto="0"/>
    </p:bldLst>
  </p:timing>
</p:sld>
</file>

<file path=ppt/theme/theme1.xml><?xml version="1.0" encoding="utf-8"?>
<a:theme xmlns:a="http://schemas.openxmlformats.org/drawingml/2006/main" name="New_Template7">
  <a:themeElements>
    <a:clrScheme name="New_Template7">
      <a:dk1>
        <a:srgbClr val="000000"/>
      </a:dk1>
      <a:lt1>
        <a:srgbClr val="222222"/>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TeX Gyre Adventor"/>
        <a:ea typeface="TeX Gyre Adventor"/>
        <a:cs typeface="TeX Gyre Adventor"/>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TeX Gyre Adventor"/>
        <a:ea typeface="TeX Gyre Adventor"/>
        <a:cs typeface="TeX Gyre Adventor"/>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11822</Words>
  <Application>Microsoft Macintosh PowerPoint</Application>
  <PresentationFormat>Custom</PresentationFormat>
  <Paragraphs>725</Paragraphs>
  <Slides>37</Slides>
  <Notes>34</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Avenir Next</vt:lpstr>
      <vt:lpstr>Avenir Next Demi Bold</vt:lpstr>
      <vt:lpstr>Avenir Next Medium</vt:lpstr>
      <vt:lpstr>DIN Alternate</vt:lpstr>
      <vt:lpstr>DIN Condensed</vt:lpstr>
      <vt:lpstr>Helvetica</vt:lpstr>
      <vt:lpstr>Helvetica Neue</vt:lpstr>
      <vt:lpstr>TeX Gyre Adventor</vt:lpstr>
      <vt:lpstr>TeX Gyre Cursor</vt:lpstr>
      <vt:lpstr>New_Template7</vt:lpstr>
      <vt:lpstr>Becoming A Better Data Communicator: Stata Data Visualization</vt:lpstr>
      <vt:lpstr>Why Data Visualization?</vt:lpstr>
      <vt:lpstr>IS visualization Needed to communicate data?</vt:lpstr>
      <vt:lpstr>But sometimes, data visualizations break bad</vt:lpstr>
      <vt:lpstr>PowerPoint Presentation</vt:lpstr>
      <vt:lpstr>PowerPoint Presentation</vt:lpstr>
      <vt:lpstr>PowerPoint Presentation</vt:lpstr>
      <vt:lpstr>1. Learn Foundational concepts in data visualization.</vt:lpstr>
      <vt:lpstr>what is communication?</vt:lpstr>
      <vt:lpstr>Task questions, goals,  assumptions</vt:lpstr>
      <vt:lpstr>Scaling is then mapping observations into data. (McDonald, 1999; p 408)</vt:lpstr>
      <vt:lpstr>why do we need to know about them?</vt:lpstr>
      <vt:lpstr>Mapping dimensional spaceS from data to Viz</vt:lpstr>
      <vt:lpstr>How about another quick perception test?</vt:lpstr>
      <vt:lpstr>What are common accessibility issues?</vt:lpstr>
      <vt:lpstr>// Comments code format</vt:lpstr>
      <vt:lpstr>PowerPoint Presentation</vt:lpstr>
      <vt:lpstr>// Learning about palette properties brewmeta "accent", colorid(5) colors(8) brewmeta "blues", colorid(8) colors(9) brewmeta "oranges", colorid(6) colors(8) brewmeta "category10", colorid(10) colors(10) brewmeta "set1", colorid(9) colors(9)  // Preview the different color palettes brewviewer accent, c(5) seq imp</vt:lpstr>
      <vt:lpstr>/* Creating simple Stata graph schemes */</vt:lpstr>
      <vt:lpstr>PowerPoint Presentation</vt:lpstr>
      <vt:lpstr>PowerPoint Presentation</vt:lpstr>
      <vt:lpstr>PowerPoint Presentation</vt:lpstr>
      <vt:lpstr>// Simulate Data for graph schsim, avgsc(100 15) dist(3) disteff(0 .15)            ///asi(0.065 7) bl(0.375 -7.5) hisp(0.2 -5.25)             ///natam(0.03 -9.5) white(0.33 4.75) sex(0.51 3.75)        ///sp(0.11 -14.5) el(0.175 -8.5) mast(0.8 0.0125)          ///lateh(0.225 -2.5) altc(0.075 -1.5) hq(0.95 0.001)       ///frl(0.65 -4.5) chart(0.085 0.75) ch(1 15) educ(10 35)   /// stud(18 34) yea(4) attr(0.2285) time(0 1) scheff(0 1)   /// edeff(0 5) steff(0 10) seed(7779311)</vt:lpstr>
      <vt:lpstr>PowerPoint Presentation</vt:lpstr>
      <vt:lpstr>// Load some data msas using msas.xlsx, perf  // Create a moderately complex graph tw (scatter rlagrol rlapro if schnm != "District Level" ///&amp; distnm != "Desoto Co") (scatter rlagrol rlapro if     /// !inlist(schnm, "District Level", "Olive Branch MS")     /// &amp; distnm == "Desoto Co")(scatter rlagrol rlapro if      ///schnm == "Olive Branch MS")</vt:lpstr>
      <vt:lpstr>PowerPoint Presentation</vt:lpstr>
      <vt:lpstr>// Load the performance data msas using msas.xlsx, perf</vt:lpstr>
      <vt:lpstr>PowerPoint Presentation</vt:lpstr>
      <vt:lpstr>// In some places in the Toolkit you may notice code like:  // Step 5: Create dummy variables for each year of teaching experience.  tab t_experience, gen(exp) rename exp1 first_year_teacher rename exp2 second_year_teacher rename exp3 third_year_teacher rename exp4 fourth_year_teacher rename exp5 fifth_year_teacher  // Step 6: Create interaction terms between the experience dummy  // variables and the ever hired late indicator.  foreach year in first second third fourth fifth {      g late_hire_`year'_year_teacher = ever_late_hire*`year'_year_teacher }</vt:lpstr>
      <vt:lpstr>// Same method applies to polynomials relationships too reg gradrate c.rlagrol##c.rlagrol if                    /// schnm != "District Level"</vt:lpstr>
      <vt:lpstr>// Set the location for example data webuse set http://www.stata-press.com/data/ivrm/</vt:lpstr>
      <vt:lpstr>PowerPoint Presentation</vt:lpstr>
      <vt:lpstr>// Simulate item responses from the Rasch model irtsim, th(0 1) nob(5000) discrim(1)          ///pseudog(0) diff(-2(0.5)2) scalef(1)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Better Data Communicator: Stata Data Visualization</dc:title>
  <cp:lastModifiedBy>william@williambuchanan.net</cp:lastModifiedBy>
  <cp:revision>1</cp:revision>
  <dcterms:modified xsi:type="dcterms:W3CDTF">2016-05-19T11:52:44Z</dcterms:modified>
</cp:coreProperties>
</file>