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sldIdLst>
    <p:sldId id="256" r:id="rId2"/>
    <p:sldId id="257" r:id="rId3"/>
    <p:sldId id="258" r:id="rId4"/>
    <p:sldId id="266" r:id="rId5"/>
    <p:sldId id="268" r:id="rId6"/>
    <p:sldId id="267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20"/>
  </p:normalViewPr>
  <p:slideViewPr>
    <p:cSldViewPr snapToGrid="0" snapToObjects="1">
      <p:cViewPr varScale="1">
        <p:scale>
          <a:sx n="73" d="100"/>
          <a:sy n="73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18-Sep-20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73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18-Sep-20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8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18-Sep-20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53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18-Sep-20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4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18-Sep-20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558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18-Sep-20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3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18-Sep-20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4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18-Sep-20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81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18-Sep-20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95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18-Sep-20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93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18-Sep-20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8096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18-Sep-20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1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9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getty.edu/iris/archives-help-tell-the-story-of-gettys-life-and-legacy/" TargetMode="External"/><Relationship Id="rId7" Type="http://schemas.openxmlformats.org/officeDocument/2006/relationships/hyperlink" Target="https://creativecommons.org/licenses/by/3.0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://riadzany.blogspot.com/2015/01/new-childrens-library-in-fez-hit.html" TargetMode="Externa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rethancake.org/archives/7414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-nc-nd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man-ethic-african-people-collage-1595370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www.picpedia.org/highway-signs/e/ethics-committee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engawhite.nz/2017/06/07/how-to-design-a-library-that-makes-kids-want-to-read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reativecommons.org/licenses/by-nc-sa/3.0/" TargetMode="External"/><Relationship Id="rId5" Type="http://schemas.openxmlformats.org/officeDocument/2006/relationships/hyperlink" Target="http://www.dvidshub.net/news/111328/library-offers-story-time-kids" TargetMode="Externa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igital_preservation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sa/3.0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FDC4AA-9D33-40A5-80B8-CBB958201B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8864" b="6866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CFF10A9-48A8-49DE-BCC0-36CD4D617C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69" y="1267730"/>
            <a:ext cx="9576262" cy="430795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E6EC7A-73F0-4AA6-8CCE-7492D8F654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68" y="1267730"/>
            <a:ext cx="9576262" cy="4307950"/>
          </a:xfrm>
          <a:prstGeom prst="rect">
            <a:avLst/>
          </a:prstGeom>
          <a:solidFill>
            <a:srgbClr val="BC9D7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60734-5AE4-2944-A04B-197AA3471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n-ID" b="1" dirty="0"/>
              <a:t>Etika profesi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40EB12-89B2-2948-9F5A-85C3C0F08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Pertemuan ke-2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3265772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7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80">
            <a:extLst>
              <a:ext uri="{FF2B5EF4-FFF2-40B4-BE49-F238E27FC236}">
                <a16:creationId xmlns:a16="http://schemas.microsoft.com/office/drawing/2014/main" id="{ACC34E14-7009-4770-92C3-8FA9DFFCC1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93" name="Rectangle 82">
            <a:extLst>
              <a:ext uri="{FF2B5EF4-FFF2-40B4-BE49-F238E27FC236}">
                <a16:creationId xmlns:a16="http://schemas.microsoft.com/office/drawing/2014/main" id="{B7F09AB8-ED40-4351-A581-146415B87E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E9E2B53A-AB7B-7941-B935-95BB615150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8680" y="642593"/>
            <a:ext cx="6603538" cy="1744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74320" marR="0" lvl="0" indent="-274320" fontAlgn="auto">
              <a:spcAft>
                <a:spcPts val="0"/>
              </a:spcAft>
              <a:buClr>
                <a:schemeClr val="tx2"/>
              </a:buClr>
              <a:buSzPct val="73000"/>
              <a:tabLst/>
              <a:defRPr/>
            </a:pPr>
            <a:r>
              <a:rPr lang="en-US" sz="4800"/>
              <a:t>Profesionalisme dan Tanggung Jawab Etik</a:t>
            </a:r>
            <a:endParaRPr kumimoji="0" lang="en-US" sz="4800" b="0" i="0" u="none" strike="noStrike" normalizeH="0" noProof="0">
              <a:ln>
                <a:noFill/>
              </a:ln>
              <a:uLnTx/>
              <a:uFillTx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0D07D9-E73A-314B-AB6C-475564770442}"/>
              </a:ext>
            </a:extLst>
          </p:cNvPr>
          <p:cNvSpPr/>
          <p:nvPr/>
        </p:nvSpPr>
        <p:spPr>
          <a:xfrm>
            <a:off x="868680" y="2386584"/>
            <a:ext cx="6603538" cy="36484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indent="-18288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2000" dirty="0" err="1">
                <a:solidFill>
                  <a:schemeClr val="tx1"/>
                </a:solidFill>
              </a:rPr>
              <a:t>Setiap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profesi</a:t>
            </a:r>
            <a:r>
              <a:rPr lang="en-US" sz="2000" dirty="0">
                <a:solidFill>
                  <a:schemeClr val="tx1"/>
                </a:solidFill>
              </a:rPr>
              <a:t> yang </a:t>
            </a:r>
            <a:r>
              <a:rPr lang="en-US" sz="2000" dirty="0" err="1">
                <a:solidFill>
                  <a:schemeClr val="tx1"/>
                </a:solidFill>
              </a:rPr>
              <a:t>bekerja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secara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profesional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mutlak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memiliki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kode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etik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sebagai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landasan</a:t>
            </a:r>
            <a:r>
              <a:rPr lang="en-US" sz="2000" dirty="0">
                <a:solidFill>
                  <a:schemeClr val="tx1"/>
                </a:solidFill>
              </a:rPr>
              <a:t> moral dan </a:t>
            </a:r>
            <a:r>
              <a:rPr lang="en-US" sz="2000" dirty="0" err="1">
                <a:solidFill>
                  <a:schemeClr val="tx1"/>
                </a:solidFill>
              </a:rPr>
              <a:t>pedoman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sikap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serta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tingkah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laku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bagi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anggota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profesi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tersebut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termasuk</a:t>
            </a:r>
            <a:r>
              <a:rPr lang="en-US" sz="2000" dirty="0">
                <a:solidFill>
                  <a:schemeClr val="tx1"/>
                </a:solidFill>
              </a:rPr>
              <a:t> PUSTAKAWAN dan ARSIPARIS. </a:t>
            </a:r>
          </a:p>
          <a:p>
            <a:pPr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endParaRPr lang="en-US" sz="2000" dirty="0">
              <a:solidFill>
                <a:schemeClr val="tx1"/>
              </a:solidFill>
            </a:endParaRPr>
          </a:p>
          <a:p>
            <a:pPr indent="-18288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2000" dirty="0">
                <a:solidFill>
                  <a:schemeClr val="tx1"/>
                </a:solidFill>
              </a:rPr>
              <a:t>Kode </a:t>
            </a:r>
            <a:r>
              <a:rPr lang="en-US" sz="2000" dirty="0" err="1">
                <a:solidFill>
                  <a:schemeClr val="tx1"/>
                </a:solidFill>
              </a:rPr>
              <a:t>etik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Pustakawan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maupun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arsiparis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merupakan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standar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tingkah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laku</a:t>
            </a:r>
            <a:r>
              <a:rPr lang="en-US" sz="2000" dirty="0">
                <a:solidFill>
                  <a:schemeClr val="tx1"/>
                </a:solidFill>
              </a:rPr>
              <a:t> dan </a:t>
            </a:r>
            <a:r>
              <a:rPr lang="en-US" sz="2000" dirty="0" err="1">
                <a:solidFill>
                  <a:schemeClr val="tx1"/>
                </a:solidFill>
              </a:rPr>
              <a:t>norma</a:t>
            </a:r>
            <a:r>
              <a:rPr lang="en-US" sz="2000" dirty="0">
                <a:solidFill>
                  <a:schemeClr val="tx1"/>
                </a:solidFill>
              </a:rPr>
              <a:t> ang </a:t>
            </a:r>
            <a:r>
              <a:rPr lang="en-US" sz="2000" dirty="0" err="1">
                <a:solidFill>
                  <a:schemeClr val="tx1"/>
                </a:solidFill>
              </a:rPr>
              <a:t>dapat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menuntun</a:t>
            </a:r>
            <a:r>
              <a:rPr lang="en-US" sz="2000" dirty="0">
                <a:solidFill>
                  <a:schemeClr val="tx1"/>
                </a:solidFill>
              </a:rPr>
              <a:t> para </a:t>
            </a:r>
            <a:r>
              <a:rPr lang="en-US" sz="2000" dirty="0" err="1">
                <a:solidFill>
                  <a:schemeClr val="tx1"/>
                </a:solidFill>
              </a:rPr>
              <a:t>pustakawan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dalam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melaksanakan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tugas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profesionalismenya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9" name="Picture 8" descr="A person in a library&#10;&#10;Description automatically generated">
            <a:extLst>
              <a:ext uri="{FF2B5EF4-FFF2-40B4-BE49-F238E27FC236}">
                <a16:creationId xmlns:a16="http://schemas.microsoft.com/office/drawing/2014/main" id="{F3151D3F-71FC-0641-B009-F1D8E5AA4E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 l="4107" r="10857"/>
          <a:stretch/>
        </p:blipFill>
        <p:spPr>
          <a:xfrm>
            <a:off x="7903029" y="365759"/>
            <a:ext cx="3917115" cy="3063241"/>
          </a:xfrm>
          <a:prstGeom prst="rect">
            <a:avLst/>
          </a:prstGeom>
        </p:spPr>
      </p:pic>
      <p:pic>
        <p:nvPicPr>
          <p:cNvPr id="5" name="Picture 4" descr="A picture containing person, child, photo, building&#10;&#10;Description automatically generated">
            <a:extLst>
              <a:ext uri="{FF2B5EF4-FFF2-40B4-BE49-F238E27FC236}">
                <a16:creationId xmlns:a16="http://schemas.microsoft.com/office/drawing/2014/main" id="{FA72742F-FED3-144B-88C7-FC8D4D1BCA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rcRect l="14213" r="6506" b="2"/>
          <a:stretch/>
        </p:blipFill>
        <p:spPr>
          <a:xfrm>
            <a:off x="7903028" y="3429002"/>
            <a:ext cx="3917115" cy="3063239"/>
          </a:xfrm>
          <a:prstGeom prst="rect">
            <a:avLst/>
          </a:prstGeom>
        </p:spPr>
      </p:pic>
      <p:sp>
        <p:nvSpPr>
          <p:cNvPr id="94" name="Rectangle 84">
            <a:extLst>
              <a:ext uri="{FF2B5EF4-FFF2-40B4-BE49-F238E27FC236}">
                <a16:creationId xmlns:a16="http://schemas.microsoft.com/office/drawing/2014/main" id="{1EE8F117-D5DC-4AF4-AD72-FB7A93BAA4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E8BEA5-C0BA-5841-9620-51CB4AE85C2A}"/>
              </a:ext>
            </a:extLst>
          </p:cNvPr>
          <p:cNvSpPr txBox="1"/>
          <p:nvPr/>
        </p:nvSpPr>
        <p:spPr>
          <a:xfrm>
            <a:off x="9105938" y="6292186"/>
            <a:ext cx="271420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5" tooltip="http://riadzany.blogspot.com/2015/01/new-childrens-library-in-fez-hit.html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6" tooltip="https://creativecommons.org/licenses/by-sa/3.0/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A1081D-F25C-294F-9657-5A8B6BF7B72A}"/>
              </a:ext>
            </a:extLst>
          </p:cNvPr>
          <p:cNvSpPr txBox="1"/>
          <p:nvPr/>
        </p:nvSpPr>
        <p:spPr>
          <a:xfrm>
            <a:off x="9258224" y="3228945"/>
            <a:ext cx="256192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blogs.getty.edu/iris/archives-help-tell-the-story-of-gettys-life-and-legacy/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7" tooltip="https://creativecommons.org/licenses/by/3.0/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323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092D8A82-3FD1-274E-872B-74FC05E094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 t="14386" b="1028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CBD04331-33A5-474A-BFD5-7317D03B5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727626"/>
            <a:ext cx="4602152" cy="17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/>
              <a:t>Manfaat menerapkan ETIK</a:t>
            </a:r>
            <a:endParaRPr lang="en-US" sz="3700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B8134B6-779A-AB41-B77F-07D4E77B50AA}"/>
              </a:ext>
            </a:extLst>
          </p:cNvPr>
          <p:cNvSpPr/>
          <p:nvPr/>
        </p:nvSpPr>
        <p:spPr>
          <a:xfrm>
            <a:off x="6846137" y="2538920"/>
            <a:ext cx="4602152" cy="348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182880" algn="just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b="1" dirty="0">
                <a:solidFill>
                  <a:srgbClr val="C00000"/>
                </a:solidFill>
              </a:rPr>
              <a:t>. </a:t>
            </a:r>
            <a:r>
              <a:rPr lang="en-US" b="1" dirty="0" err="1">
                <a:solidFill>
                  <a:srgbClr val="C00000"/>
                </a:solidFill>
              </a:rPr>
              <a:t>Prinsip</a:t>
            </a:r>
            <a:r>
              <a:rPr lang="en-US" b="1" dirty="0"/>
              <a:t>, </a:t>
            </a:r>
            <a:r>
              <a:rPr lang="en-US" dirty="0"/>
              <a:t>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bertindak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pedoman</a:t>
            </a:r>
            <a:r>
              <a:rPr lang="en-US" dirty="0"/>
              <a:t>, </a:t>
            </a:r>
            <a:r>
              <a:rPr lang="en-US" dirty="0" err="1"/>
              <a:t>referensi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dokumen</a:t>
            </a:r>
            <a:endParaRPr lang="en-US" dirty="0"/>
          </a:p>
          <a:p>
            <a:pPr indent="-18288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b="1" dirty="0">
                <a:solidFill>
                  <a:srgbClr val="C00000"/>
                </a:solidFill>
              </a:rPr>
              <a:t>2. </a:t>
            </a:r>
            <a:r>
              <a:rPr lang="en-US" b="1" dirty="0" err="1">
                <a:solidFill>
                  <a:srgbClr val="C00000"/>
                </a:solidFill>
              </a:rPr>
              <a:t>Kebijakan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publik</a:t>
            </a:r>
            <a:r>
              <a:rPr lang="en-US" dirty="0"/>
              <a:t>,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aspek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diterima</a:t>
            </a:r>
            <a:r>
              <a:rPr lang="en-US" dirty="0"/>
              <a:t>, </a:t>
            </a:r>
            <a:r>
              <a:rPr lang="en-US" dirty="0" err="1"/>
              <a:t>norma</a:t>
            </a:r>
            <a:r>
              <a:rPr lang="en-US" dirty="0"/>
              <a:t>, dan </a:t>
            </a:r>
            <a:r>
              <a:rPr lang="en-US" dirty="0" err="1"/>
              <a:t>praktik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kelompok</a:t>
            </a:r>
            <a:endParaRPr lang="en-US" dirty="0"/>
          </a:p>
          <a:p>
            <a:pPr indent="-18288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b="1" dirty="0">
                <a:solidFill>
                  <a:srgbClr val="C00000"/>
                </a:solidFill>
              </a:rPr>
              <a:t>3. Kode </a:t>
            </a:r>
            <a:r>
              <a:rPr lang="en-US" b="1" dirty="0" err="1">
                <a:solidFill>
                  <a:srgbClr val="C00000"/>
                </a:solidFill>
              </a:rPr>
              <a:t>etik</a:t>
            </a:r>
            <a:r>
              <a:rPr lang="en-US" dirty="0"/>
              <a:t>,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prinsip-prinsip</a:t>
            </a:r>
            <a:r>
              <a:rPr lang="en-US" dirty="0"/>
              <a:t> </a:t>
            </a:r>
            <a:r>
              <a:rPr lang="en-US" dirty="0" err="1"/>
              <a:t>etika</a:t>
            </a:r>
            <a:endParaRPr lang="en-US" dirty="0"/>
          </a:p>
          <a:p>
            <a:pPr indent="-18288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4.</a:t>
            </a:r>
            <a:r>
              <a:rPr lang="en-US" b="1" dirty="0">
                <a:solidFill>
                  <a:srgbClr val="C00000"/>
                </a:solidFill>
              </a:rPr>
              <a:t>Instrumen </a:t>
            </a:r>
            <a:r>
              <a:rPr lang="en-US" b="1" dirty="0" err="1">
                <a:solidFill>
                  <a:srgbClr val="C00000"/>
                </a:solidFill>
              </a:rPr>
              <a:t>hukum</a:t>
            </a:r>
            <a:r>
              <a:rPr lang="en-US" dirty="0"/>
              <a:t>, yang </a:t>
            </a:r>
            <a:r>
              <a:rPr lang="en-US" dirty="0" err="1"/>
              <a:t>menegakkan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pengadilan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233076-241D-5D4D-851D-D32182FB1521}"/>
              </a:ext>
            </a:extLst>
          </p:cNvPr>
          <p:cNvSpPr txBox="1"/>
          <p:nvPr/>
        </p:nvSpPr>
        <p:spPr>
          <a:xfrm>
            <a:off x="9283832" y="6657945"/>
            <a:ext cx="290816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morethancake.org/archives/741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BY-NC-ND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9022" y="270428"/>
            <a:ext cx="57560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B0F0"/>
                </a:solidFill>
              </a:rPr>
              <a:t>Maksud</a:t>
            </a:r>
            <a:endParaRPr lang="en-US" dirty="0" smtClean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  <a:p>
            <a:pPr marL="342900" indent="-342900">
              <a:buAutoNum type="arabicPeriod"/>
            </a:pPr>
            <a:r>
              <a:rPr lang="en-US" dirty="0" err="1" smtClean="0">
                <a:solidFill>
                  <a:srgbClr val="00B0F0"/>
                </a:solidFill>
              </a:rPr>
              <a:t>Seperti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tidak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boleh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fotocopy</a:t>
            </a:r>
            <a:r>
              <a:rPr lang="en-US" dirty="0" smtClean="0">
                <a:solidFill>
                  <a:srgbClr val="00B0F0"/>
                </a:solidFill>
              </a:rPr>
              <a:t>, </a:t>
            </a:r>
            <a:r>
              <a:rPr lang="en-US" dirty="0" err="1" smtClean="0">
                <a:solidFill>
                  <a:srgbClr val="00B0F0"/>
                </a:solidFill>
              </a:rPr>
              <a:t>menyembunyikan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informasi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dsb</a:t>
            </a:r>
            <a:r>
              <a:rPr lang="en-US" dirty="0" smtClean="0">
                <a:solidFill>
                  <a:srgbClr val="00B0F0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solidFill>
                  <a:srgbClr val="00B0F0"/>
                </a:solidFill>
              </a:rPr>
              <a:t>Dapat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menambah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atau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mengubah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perilaku</a:t>
            </a:r>
            <a:r>
              <a:rPr lang="en-US" dirty="0" smtClean="0">
                <a:solidFill>
                  <a:srgbClr val="00B0F0"/>
                </a:solidFill>
              </a:rPr>
              <a:t> yang </a:t>
            </a:r>
            <a:r>
              <a:rPr lang="en-US" dirty="0" err="1" smtClean="0">
                <a:solidFill>
                  <a:srgbClr val="00B0F0"/>
                </a:solidFill>
              </a:rPr>
              <a:t>semula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kurang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baik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akan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menjadi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kebiasaan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2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7B2387-9304-7D43-A6B2-49C101CCEE9C}"/>
              </a:ext>
            </a:extLst>
          </p:cNvPr>
          <p:cNvSpPr/>
          <p:nvPr/>
        </p:nvSpPr>
        <p:spPr>
          <a:xfrm>
            <a:off x="471487" y="471487"/>
            <a:ext cx="625792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2000" dirty="0"/>
              <a:t>Disciplinary: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menanamkan</a:t>
            </a:r>
            <a:r>
              <a:rPr lang="en-US" sz="2000" dirty="0"/>
              <a:t> </a:t>
            </a:r>
            <a:r>
              <a:rPr lang="en-US" sz="2000" dirty="0" err="1"/>
              <a:t>disiplin</a:t>
            </a:r>
            <a:r>
              <a:rPr lang="en-US" sz="2000" dirty="0"/>
              <a:t>, </a:t>
            </a:r>
            <a:r>
              <a:rPr lang="en-US" sz="2000" dirty="0" err="1"/>
              <a:t>kelompok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profesi</a:t>
            </a:r>
            <a:r>
              <a:rPr lang="en-US" sz="2000" dirty="0"/>
              <a:t> </a:t>
            </a:r>
            <a:r>
              <a:rPr lang="en-US" sz="2000" dirty="0" err="1"/>
              <a:t>memastikan</a:t>
            </a:r>
            <a:r>
              <a:rPr lang="en-US" sz="2000" dirty="0"/>
              <a:t> </a:t>
            </a:r>
            <a:r>
              <a:rPr lang="en-US" sz="2000" dirty="0" err="1"/>
              <a:t>profesionalisme</a:t>
            </a:r>
            <a:r>
              <a:rPr lang="en-US" sz="2000" dirty="0"/>
              <a:t> dan </a:t>
            </a:r>
            <a:r>
              <a:rPr lang="en-US" sz="2000" dirty="0" err="1"/>
              <a:t>integritas</a:t>
            </a:r>
            <a:r>
              <a:rPr lang="en-US" sz="2000" dirty="0"/>
              <a:t> </a:t>
            </a:r>
            <a:r>
              <a:rPr lang="en-US" sz="2000" dirty="0" err="1"/>
              <a:t>anggotanya</a:t>
            </a:r>
            <a:endParaRPr lang="en-US" sz="2000" dirty="0"/>
          </a:p>
          <a:p>
            <a:pPr marL="457200" indent="-457200" algn="just">
              <a:buAutoNum type="arabicPeriod"/>
            </a:pPr>
            <a:r>
              <a:rPr lang="en-US" sz="2000" dirty="0"/>
              <a:t>Advisory: </a:t>
            </a:r>
            <a:r>
              <a:rPr lang="en-US" sz="2000" dirty="0" err="1"/>
              <a:t>Penasihat</a:t>
            </a:r>
            <a:r>
              <a:rPr lang="en-US" sz="2000" dirty="0"/>
              <a:t>, </a:t>
            </a:r>
            <a:r>
              <a:rPr lang="en-US" sz="2000" dirty="0" err="1"/>
              <a:t>yaitu</a:t>
            </a:r>
            <a:r>
              <a:rPr lang="en-US" sz="2000" dirty="0"/>
              <a:t> Kode-</a:t>
            </a:r>
            <a:r>
              <a:rPr lang="en-US" sz="2000" dirty="0" err="1"/>
              <a:t>kode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biasanya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sumber</a:t>
            </a:r>
            <a:r>
              <a:rPr lang="en-US" sz="2000" dirty="0"/>
              <a:t> 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memberikan</a:t>
            </a:r>
            <a:r>
              <a:rPr lang="en-US" sz="2000" dirty="0"/>
              <a:t> tips yang </a:t>
            </a:r>
            <a:r>
              <a:rPr lang="en-US" sz="2000" dirty="0" err="1"/>
              <a:t>baik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anggota</a:t>
            </a:r>
            <a:r>
              <a:rPr lang="en-US" sz="2000" dirty="0"/>
              <a:t> dan </a:t>
            </a:r>
            <a:r>
              <a:rPr lang="en-US" sz="2000" dirty="0" err="1"/>
              <a:t>memberikan</a:t>
            </a:r>
            <a:r>
              <a:rPr lang="en-US" sz="2000" dirty="0"/>
              <a:t> saran dan </a:t>
            </a:r>
            <a:r>
              <a:rPr lang="en-US" sz="2000" dirty="0" err="1"/>
              <a:t>bimbingan</a:t>
            </a:r>
            <a:r>
              <a:rPr lang="en-US" sz="2000" dirty="0"/>
              <a:t> di </a:t>
            </a:r>
            <a:r>
              <a:rPr lang="en-US" sz="2000" dirty="0" err="1"/>
              <a:t>bidang</a:t>
            </a:r>
            <a:r>
              <a:rPr lang="en-US" sz="2000" dirty="0"/>
              <a:t> di mana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masalah</a:t>
            </a:r>
            <a:r>
              <a:rPr lang="en-US" sz="2000" dirty="0"/>
              <a:t> moral yang </a:t>
            </a:r>
            <a:r>
              <a:rPr lang="en-US" sz="2000" dirty="0" err="1"/>
              <a:t>kurang</a:t>
            </a:r>
            <a:r>
              <a:rPr lang="en-US" sz="2000" dirty="0"/>
              <a:t> </a:t>
            </a:r>
            <a:r>
              <a:rPr lang="en-US" sz="2000" dirty="0" err="1"/>
              <a:t>jelas</a:t>
            </a:r>
            <a:endParaRPr lang="en-US" sz="2000" dirty="0"/>
          </a:p>
          <a:p>
            <a:pPr marL="457200" indent="-457200" algn="just">
              <a:buAutoNum type="arabicPeriod"/>
            </a:pPr>
            <a:r>
              <a:rPr lang="en-US" sz="2000" dirty="0"/>
              <a:t>Educational: Kode </a:t>
            </a:r>
            <a:r>
              <a:rPr lang="en-US" sz="2000" dirty="0" err="1"/>
              <a:t>etik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alat</a:t>
            </a:r>
            <a:r>
              <a:rPr lang="en-US" sz="2000" dirty="0"/>
              <a:t> </a:t>
            </a:r>
            <a:r>
              <a:rPr lang="en-US" sz="2000" dirty="0" err="1"/>
              <a:t>pendidikan</a:t>
            </a:r>
            <a:r>
              <a:rPr lang="en-US" sz="2000" dirty="0"/>
              <a:t> yang </a:t>
            </a:r>
            <a:r>
              <a:rPr lang="en-US" sz="2000" dirty="0" err="1"/>
              <a:t>baik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anggotanya</a:t>
            </a:r>
            <a:r>
              <a:rPr lang="en-US" sz="2000" dirty="0"/>
              <a:t>, </a:t>
            </a:r>
            <a:r>
              <a:rPr lang="en-US" sz="2000" dirty="0" err="1"/>
              <a:t>terutama</a:t>
            </a:r>
            <a:r>
              <a:rPr lang="en-US" sz="2000" dirty="0"/>
              <a:t> yang </a:t>
            </a:r>
            <a:r>
              <a:rPr lang="en-US" sz="2000" dirty="0" err="1"/>
              <a:t>baru</a:t>
            </a:r>
            <a:r>
              <a:rPr lang="en-US" sz="2000" dirty="0"/>
              <a:t> yang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mempelajari</a:t>
            </a:r>
            <a:r>
              <a:rPr lang="en-US" sz="2000" dirty="0"/>
              <a:t> </a:t>
            </a:r>
            <a:r>
              <a:rPr lang="en-US" sz="2000" dirty="0" err="1"/>
              <a:t>apa</a:t>
            </a:r>
            <a:r>
              <a:rPr lang="en-US" sz="2000" dirty="0"/>
              <a:t> yang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dan yang </a:t>
            </a:r>
            <a:r>
              <a:rPr lang="en-US" sz="2000" dirty="0" err="1"/>
              <a:t>baru</a:t>
            </a:r>
            <a:r>
              <a:rPr lang="en-US" sz="2000" dirty="0"/>
              <a:t> pada </a:t>
            </a:r>
            <a:r>
              <a:rPr lang="en-US" sz="2000" dirty="0" err="1"/>
              <a:t>profesi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. </a:t>
            </a:r>
            <a:r>
              <a:rPr lang="en-US" sz="2000" dirty="0" err="1"/>
              <a:t>Kode</a:t>
            </a:r>
            <a:r>
              <a:rPr lang="en-US" sz="2000" dirty="0"/>
              <a:t>-</a:t>
            </a:r>
            <a:r>
              <a:rPr lang="en-US" sz="2000" dirty="0" err="1"/>
              <a:t>kode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juga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sumber</a:t>
            </a:r>
            <a:r>
              <a:rPr lang="en-US" sz="2000" dirty="0"/>
              <a:t> </a:t>
            </a:r>
            <a:r>
              <a:rPr lang="en-US" sz="2000" dirty="0" err="1"/>
              <a:t>pembaruan</a:t>
            </a:r>
            <a:r>
              <a:rPr lang="en-US" sz="2000" dirty="0"/>
              <a:t> yang </a:t>
            </a:r>
            <a:r>
              <a:rPr lang="en-US" sz="2000" dirty="0" err="1"/>
              <a:t>baik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anggota</a:t>
            </a:r>
            <a:r>
              <a:rPr lang="en-US" sz="2000" dirty="0"/>
              <a:t> yang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tua</a:t>
            </a:r>
            <a:r>
              <a:rPr lang="en-US" sz="2000" dirty="0"/>
              <a:t> </a:t>
            </a:r>
            <a:r>
              <a:rPr lang="en-US" sz="2000" dirty="0" err="1"/>
              <a:t>merefresh</a:t>
            </a:r>
            <a:r>
              <a:rPr lang="en-US" sz="2000" dirty="0"/>
              <a:t> </a:t>
            </a:r>
            <a:r>
              <a:rPr lang="en-US" sz="2000" dirty="0" err="1"/>
              <a:t>kembali</a:t>
            </a:r>
            <a:r>
              <a:rPr lang="en-US" sz="2000" dirty="0"/>
              <a:t> moral yang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pudar</a:t>
            </a:r>
            <a:r>
              <a:rPr lang="en-US" sz="2000" dirty="0"/>
              <a:t>.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FB5FCB21-3A4C-CB44-922A-42AE19640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8143875" y="2828925"/>
            <a:ext cx="3440113" cy="354488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FBAE7B8-CCBE-E94C-B36C-A81CB9E50F4E}"/>
              </a:ext>
            </a:extLst>
          </p:cNvPr>
          <p:cNvSpPr/>
          <p:nvPr/>
        </p:nvSpPr>
        <p:spPr>
          <a:xfrm>
            <a:off x="8143875" y="686931"/>
            <a:ext cx="371475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4. Inspirational: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disiplin</a:t>
            </a:r>
            <a:r>
              <a:rPr lang="en-US" dirty="0"/>
              <a:t>, </a:t>
            </a:r>
            <a:r>
              <a:rPr lang="en-US" dirty="0" err="1"/>
              <a:t>penasehat</a:t>
            </a:r>
            <a:r>
              <a:rPr lang="en-US" dirty="0"/>
              <a:t>, dan </a:t>
            </a:r>
            <a:r>
              <a:rPr lang="en-US" dirty="0" err="1"/>
              <a:t>pendidikan</a:t>
            </a:r>
            <a:r>
              <a:rPr lang="en-US" dirty="0"/>
              <a:t>, </a:t>
            </a:r>
            <a:r>
              <a:rPr lang="en-US" dirty="0" err="1"/>
              <a:t>kode</a:t>
            </a:r>
            <a:r>
              <a:rPr lang="en-US" dirty="0"/>
              <a:t> juga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membawa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sadar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yang </a:t>
            </a:r>
            <a:r>
              <a:rPr lang="en-US" dirty="0" err="1"/>
              <a:t>menggunakannya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menginspirasinya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5. Publicity: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profesi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menciptakan</a:t>
            </a:r>
            <a:r>
              <a:rPr lang="en-US" dirty="0"/>
              <a:t> </a:t>
            </a:r>
            <a:r>
              <a:rPr lang="en-US" dirty="0" err="1"/>
              <a:t>klien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etik</a:t>
            </a:r>
            <a:r>
              <a:rPr lang="en-US" dirty="0"/>
              <a:t> yang </a:t>
            </a:r>
            <a:r>
              <a:rPr lang="en-US" dirty="0" err="1"/>
              <a:t>kuat</a:t>
            </a:r>
            <a:r>
              <a:rPr lang="en-US" dirty="0"/>
              <a:t> dan, oleh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anggotanya</a:t>
            </a:r>
            <a:r>
              <a:rPr lang="en-US" dirty="0"/>
              <a:t> </a:t>
            </a:r>
            <a:r>
              <a:rPr lang="en-US" dirty="0" err="1"/>
              <a:t>berkomitmen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dan </a:t>
            </a:r>
            <a:r>
              <a:rPr lang="en-US" dirty="0" err="1"/>
              <a:t>bertanggung</a:t>
            </a:r>
            <a:r>
              <a:rPr lang="en-US" dirty="0"/>
              <a:t> </a:t>
            </a:r>
            <a:r>
              <a:rPr lang="en-US" dirty="0" err="1"/>
              <a:t>jawa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303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B4E5764-618B-45CD-B137-77075E60D7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C92A03-CEC7-4A69-BAF0-6D91D5DA80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5F125DB-DDC4-4E82-B74F-B392786F5A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7" y="621793"/>
            <a:ext cx="6651809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C85D0D09-0541-8445-9700-FFA7752E3FC9}"/>
              </a:ext>
            </a:extLst>
          </p:cNvPr>
          <p:cNvSpPr txBox="1">
            <a:spLocks/>
          </p:cNvSpPr>
          <p:nvPr/>
        </p:nvSpPr>
        <p:spPr>
          <a:xfrm>
            <a:off x="1078160" y="1348844"/>
            <a:ext cx="5716338" cy="3042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i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marL="274320" indent="-274320">
              <a:spcAft>
                <a:spcPts val="600"/>
              </a:spcAft>
              <a:buClr>
                <a:schemeClr val="tx2"/>
              </a:buClr>
              <a:buSzPct val="73000"/>
              <a:defRPr/>
            </a:pPr>
            <a:r>
              <a:rPr lang="en-US" sz="6000">
                <a:solidFill>
                  <a:schemeClr val="tx1"/>
                </a:solidFill>
              </a:rPr>
              <a:t>TUJUAN KODE ETIK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40EB12-89B2-2948-9F5A-85C3C0F08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8697" y="4682061"/>
            <a:ext cx="5355264" cy="95097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Pertemuan ke-2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74684A-298A-4991-8049-932BE04155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3061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6DE01FA-1462-4638-BA9A-07380B00F4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37361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EEB6783-DFF6-4785-A66F-330EC2E04C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9001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BC54B29-4C88-42A5-940E-9ECB9E0B03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37361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0FDC4AA-9D33-40A5-80B8-CBB958201B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0" r="2" b="2"/>
          <a:stretch/>
        </p:blipFill>
        <p:spPr>
          <a:xfrm>
            <a:off x="7449401" y="621794"/>
            <a:ext cx="4110427" cy="2843220"/>
          </a:xfrm>
          <a:prstGeom prst="rect">
            <a:avLst/>
          </a:prstGeom>
        </p:spPr>
      </p:pic>
      <p:pic>
        <p:nvPicPr>
          <p:cNvPr id="6" name="Picture 5" descr="A close up of a street sign on a pole&#10;&#10;Description automatically generated">
            <a:extLst>
              <a:ext uri="{FF2B5EF4-FFF2-40B4-BE49-F238E27FC236}">
                <a16:creationId xmlns:a16="http://schemas.microsoft.com/office/drawing/2014/main" id="{D3FFE1E4-9A76-F040-98AC-D0D017541F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rcRect t="4997" r="-1" b="-1"/>
          <a:stretch/>
        </p:blipFill>
        <p:spPr>
          <a:xfrm>
            <a:off x="7449402" y="3629608"/>
            <a:ext cx="4110426" cy="2606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87EE33-B57D-754D-9805-E2C50DAEDA40}"/>
              </a:ext>
            </a:extLst>
          </p:cNvPr>
          <p:cNvSpPr txBox="1"/>
          <p:nvPr/>
        </p:nvSpPr>
        <p:spPr>
          <a:xfrm>
            <a:off x="8845623" y="6036153"/>
            <a:ext cx="271420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://www.picpedia.org/highway-signs/e/ethics-committee.html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976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B124139D-D9DA-4A92-9BF0-83E112CC23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19" t="1458" r="1" b="7634"/>
          <a:stretch/>
        </p:blipFill>
        <p:spPr>
          <a:xfrm>
            <a:off x="20" y="-1"/>
            <a:ext cx="12191980" cy="6857999"/>
          </a:xfrm>
          <a:prstGeom prst="rect">
            <a:avLst/>
          </a:prstGeom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4B6C9E56-316E-0E44-AB7D-2DB17CA1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727626"/>
            <a:ext cx="4602152" cy="17182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44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0D07D9-E73A-314B-AB6C-475564770442}"/>
              </a:ext>
            </a:extLst>
          </p:cNvPr>
          <p:cNvSpPr/>
          <p:nvPr/>
        </p:nvSpPr>
        <p:spPr>
          <a:xfrm>
            <a:off x="6848900" y="2583192"/>
            <a:ext cx="4602152" cy="2057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indent="-18288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3200" b="1" dirty="0">
                <a:solidFill>
                  <a:schemeClr val="tx1"/>
                </a:solidFill>
              </a:rPr>
              <a:t>Publicity:</a:t>
            </a:r>
            <a:r>
              <a:rPr lang="en-US" dirty="0">
                <a:solidFill>
                  <a:schemeClr val="tx1"/>
                </a:solidFill>
              </a:rPr>
              <a:t> Salah </a:t>
            </a:r>
            <a:r>
              <a:rPr lang="en-US" dirty="0" err="1">
                <a:solidFill>
                  <a:schemeClr val="tx1"/>
                </a:solidFill>
              </a:rPr>
              <a:t>satu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profesi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menciptakan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klien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baik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menunjukkan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bahwa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mereka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memiliki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etik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kuat</a:t>
            </a:r>
            <a:r>
              <a:rPr lang="en-US" dirty="0">
                <a:solidFill>
                  <a:schemeClr val="tx1"/>
                </a:solidFill>
              </a:rPr>
              <a:t> dan, oleh </a:t>
            </a:r>
            <a:r>
              <a:rPr lang="en-US" dirty="0" err="1">
                <a:solidFill>
                  <a:schemeClr val="tx1"/>
                </a:solidFill>
              </a:rPr>
              <a:t>karena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itu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anggotanya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berkomitmen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terhadap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dasar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nilai-nilai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bertanggung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jawa</a:t>
            </a:r>
            <a:endParaRPr lang="en-US" dirty="0">
              <a:solidFill>
                <a:schemeClr val="tx1"/>
              </a:solidFill>
            </a:endParaRPr>
          </a:p>
          <a:p>
            <a:pPr marL="457200" indent="-18288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D8D2CE-273E-E342-89E7-B12269B4DFC5}"/>
              </a:ext>
            </a:extLst>
          </p:cNvPr>
          <p:cNvSpPr/>
          <p:nvPr/>
        </p:nvSpPr>
        <p:spPr>
          <a:xfrm>
            <a:off x="6813303" y="371934"/>
            <a:ext cx="4634986" cy="196977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3200" b="1" dirty="0"/>
              <a:t>Advisory:</a:t>
            </a:r>
            <a:r>
              <a:rPr lang="en-US" dirty="0"/>
              <a:t> </a:t>
            </a:r>
            <a:r>
              <a:rPr lang="en-US" dirty="0" err="1"/>
              <a:t>Penasihat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Kode-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tips yang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dan </a:t>
            </a:r>
            <a:r>
              <a:rPr lang="en-US" dirty="0" err="1"/>
              <a:t>memberikan</a:t>
            </a:r>
            <a:r>
              <a:rPr lang="en-US" dirty="0"/>
              <a:t> saran dan </a:t>
            </a:r>
            <a:r>
              <a:rPr lang="en-US" dirty="0" err="1"/>
              <a:t>bimbingan</a:t>
            </a:r>
            <a:r>
              <a:rPr lang="en-US" dirty="0"/>
              <a:t> di </a:t>
            </a:r>
            <a:r>
              <a:rPr lang="en-US" dirty="0" err="1"/>
              <a:t>bidang</a:t>
            </a:r>
            <a:r>
              <a:rPr lang="en-US" dirty="0"/>
              <a:t> di mana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moral yang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jelas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545D13-7CED-C34C-A57E-3D2963C99329}"/>
              </a:ext>
            </a:extLst>
          </p:cNvPr>
          <p:cNvSpPr/>
          <p:nvPr/>
        </p:nvSpPr>
        <p:spPr>
          <a:xfrm>
            <a:off x="6846136" y="4744574"/>
            <a:ext cx="4602151" cy="196977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3200" b="1" dirty="0"/>
              <a:t>Inspirational:</a:t>
            </a:r>
            <a:r>
              <a:rPr lang="en-US" dirty="0"/>
              <a:t>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disiplin</a:t>
            </a:r>
            <a:r>
              <a:rPr lang="en-US" dirty="0"/>
              <a:t>, </a:t>
            </a:r>
            <a:r>
              <a:rPr lang="en-US" dirty="0" err="1"/>
              <a:t>penasehat</a:t>
            </a:r>
            <a:r>
              <a:rPr lang="en-US" dirty="0"/>
              <a:t>, dan </a:t>
            </a:r>
            <a:r>
              <a:rPr lang="en-US" dirty="0" err="1"/>
              <a:t>pendidikan</a:t>
            </a:r>
            <a:r>
              <a:rPr lang="en-US" dirty="0"/>
              <a:t>, </a:t>
            </a:r>
            <a:r>
              <a:rPr lang="en-US" dirty="0" err="1"/>
              <a:t>kode</a:t>
            </a:r>
            <a:r>
              <a:rPr lang="en-US" dirty="0"/>
              <a:t> juga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membawa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sadar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yang </a:t>
            </a:r>
            <a:r>
              <a:rPr lang="en-US" dirty="0" err="1"/>
              <a:t>menggunakannya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menginspirasinya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E4550C-6FF5-7249-930A-3D264DD67E62}"/>
              </a:ext>
            </a:extLst>
          </p:cNvPr>
          <p:cNvSpPr/>
          <p:nvPr/>
        </p:nvSpPr>
        <p:spPr>
          <a:xfrm>
            <a:off x="584486" y="648932"/>
            <a:ext cx="4106825" cy="1754326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</a:rPr>
              <a:t>Disciplinary: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menanamkan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disiplin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kelompok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atau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profesi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memastikan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profesionalisme</a:t>
            </a:r>
            <a:r>
              <a:rPr lang="en-US" dirty="0">
                <a:solidFill>
                  <a:schemeClr val="bg1"/>
                </a:solidFill>
              </a:rPr>
              <a:t> dan </a:t>
            </a:r>
            <a:r>
              <a:rPr lang="en-US" dirty="0" err="1">
                <a:solidFill>
                  <a:schemeClr val="bg1"/>
                </a:solidFill>
              </a:rPr>
              <a:t>integritas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anggotanya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CB5ACC-28E1-7845-803F-D2386EB4705B}"/>
              </a:ext>
            </a:extLst>
          </p:cNvPr>
          <p:cNvSpPr/>
          <p:nvPr/>
        </p:nvSpPr>
        <p:spPr>
          <a:xfrm>
            <a:off x="634539" y="2572417"/>
            <a:ext cx="4006717" cy="3416320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3600" b="1" dirty="0">
                <a:solidFill>
                  <a:schemeClr val="bg1"/>
                </a:solidFill>
              </a:rPr>
              <a:t>Educational:</a:t>
            </a:r>
            <a:r>
              <a:rPr lang="en-US" dirty="0">
                <a:solidFill>
                  <a:schemeClr val="bg1"/>
                </a:solidFill>
              </a:rPr>
              <a:t> Kode </a:t>
            </a:r>
            <a:r>
              <a:rPr lang="en-US" dirty="0" err="1">
                <a:solidFill>
                  <a:schemeClr val="bg1"/>
                </a:solidFill>
              </a:rPr>
              <a:t>etik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adalah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pendidikan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baik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anggotanya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terutama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baru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harus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mempelajari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apa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harus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dilakukan</a:t>
            </a:r>
            <a:r>
              <a:rPr lang="en-US" dirty="0">
                <a:solidFill>
                  <a:schemeClr val="bg1"/>
                </a:solidFill>
              </a:rPr>
              <a:t> dan yang </a:t>
            </a:r>
            <a:r>
              <a:rPr lang="en-US" dirty="0" err="1">
                <a:solidFill>
                  <a:schemeClr val="bg1"/>
                </a:solidFill>
              </a:rPr>
              <a:t>baru</a:t>
            </a:r>
            <a:r>
              <a:rPr lang="en-US" dirty="0">
                <a:solidFill>
                  <a:schemeClr val="bg1"/>
                </a:solidFill>
              </a:rPr>
              <a:t> pada </a:t>
            </a:r>
            <a:r>
              <a:rPr lang="en-US" dirty="0" err="1">
                <a:solidFill>
                  <a:schemeClr val="bg1"/>
                </a:solidFill>
              </a:rPr>
              <a:t>profesi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tersebut</a:t>
            </a:r>
            <a:r>
              <a:rPr lang="en-US" dirty="0">
                <a:solidFill>
                  <a:schemeClr val="bg1"/>
                </a:solidFill>
              </a:rPr>
              <a:t>. Kode-</a:t>
            </a:r>
            <a:r>
              <a:rPr lang="en-US" dirty="0" err="1">
                <a:solidFill>
                  <a:schemeClr val="bg1"/>
                </a:solidFill>
              </a:rPr>
              <a:t>kode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ini</a:t>
            </a:r>
            <a:r>
              <a:rPr lang="en-US" dirty="0">
                <a:solidFill>
                  <a:schemeClr val="bg1"/>
                </a:solidFill>
              </a:rPr>
              <a:t> juga </a:t>
            </a:r>
            <a:r>
              <a:rPr lang="en-US" dirty="0" err="1">
                <a:solidFill>
                  <a:schemeClr val="bg1"/>
                </a:solidFill>
              </a:rPr>
              <a:t>merupakan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sumber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pembaruan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baik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anggota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lebih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tua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merefresh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kembali</a:t>
            </a:r>
            <a:r>
              <a:rPr lang="en-US" dirty="0">
                <a:solidFill>
                  <a:schemeClr val="bg1"/>
                </a:solidFill>
              </a:rPr>
              <a:t> moral yang </a:t>
            </a:r>
            <a:r>
              <a:rPr lang="en-US" dirty="0" err="1">
                <a:solidFill>
                  <a:schemeClr val="bg1"/>
                </a:solidFill>
              </a:rPr>
              <a:t>telah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pudar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3052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82A844-9990-455C-8897-B136EC32C4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C9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indoor, person, green, sitting&#10;&#10;Description automatically generated">
            <a:extLst>
              <a:ext uri="{FF2B5EF4-FFF2-40B4-BE49-F238E27FC236}">
                <a16:creationId xmlns:a16="http://schemas.microsoft.com/office/drawing/2014/main" id="{A1364BC0-6D8A-044B-9ABF-EFF76F6A6B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 t="15094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pic>
        <p:nvPicPr>
          <p:cNvPr id="6" name="Picture 5" descr="A picture containing book, shelf, person, indoor&#10;&#10;Description automatically generated">
            <a:extLst>
              <a:ext uri="{FF2B5EF4-FFF2-40B4-BE49-F238E27FC236}">
                <a16:creationId xmlns:a16="http://schemas.microsoft.com/office/drawing/2014/main" id="{683249AB-B3BA-0048-9E21-E1DF8E79C2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rcRect r="7889" b="1"/>
          <a:stretch/>
        </p:blipFill>
        <p:spPr>
          <a:xfrm>
            <a:off x="1141411" y="1113712"/>
            <a:ext cx="5542156" cy="3955999"/>
          </a:xfrm>
          <a:prstGeom prst="rect">
            <a:avLst/>
          </a:prstGeom>
          <a:ln w="152400">
            <a:solidFill>
              <a:srgbClr val="FFFFFF"/>
            </a:solidFill>
            <a:miter lim="800000"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A321CE-ECBD-7545-AEAF-C082447CC573}"/>
              </a:ext>
            </a:extLst>
          </p:cNvPr>
          <p:cNvSpPr txBox="1"/>
          <p:nvPr/>
        </p:nvSpPr>
        <p:spPr>
          <a:xfrm>
            <a:off x="9306275" y="6657943"/>
            <a:ext cx="288572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sengawhite.nz/2017/06/07/how-to-design-a-library-that-makes-kids-want-to-read/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6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E44BB4-8806-074C-9276-91842CB7109E}"/>
              </a:ext>
            </a:extLst>
          </p:cNvPr>
          <p:cNvSpPr/>
          <p:nvPr/>
        </p:nvSpPr>
        <p:spPr>
          <a:xfrm>
            <a:off x="5290971" y="3244334"/>
            <a:ext cx="5067467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D" sz="4800" dirty="0">
                <a:solidFill>
                  <a:schemeClr val="bg1"/>
                </a:solidFill>
              </a:rPr>
              <a:t>KODE ETIK PUSTAKAWAN?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143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front of a computer&#10;&#10;Description automatically generated">
            <a:extLst>
              <a:ext uri="{FF2B5EF4-FFF2-40B4-BE49-F238E27FC236}">
                <a16:creationId xmlns:a16="http://schemas.microsoft.com/office/drawing/2014/main" id="{B927E060-B20C-3241-92EC-561BED2E29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 t="16883" b="18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956833-67E6-A849-A04F-8ABD402D1E38}"/>
              </a:ext>
            </a:extLst>
          </p:cNvPr>
          <p:cNvSpPr txBox="1"/>
          <p:nvPr/>
        </p:nvSpPr>
        <p:spPr>
          <a:xfrm>
            <a:off x="9477795" y="6657945"/>
            <a:ext cx="271420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en.wikipedia.org/wiki/Digital_preserva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DB0CE4-2760-1743-94E6-517F8B6318E2}"/>
              </a:ext>
            </a:extLst>
          </p:cNvPr>
          <p:cNvSpPr/>
          <p:nvPr/>
        </p:nvSpPr>
        <p:spPr>
          <a:xfrm>
            <a:off x="5290972" y="3244334"/>
            <a:ext cx="4186824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D" sz="4800" dirty="0">
                <a:solidFill>
                  <a:schemeClr val="bg1"/>
                </a:solidFill>
              </a:rPr>
              <a:t>KODE ETIK ARSIPARIS?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770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FDC4AA-9D33-40A5-80B8-CBB958201B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8864" b="6866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60734-5AE4-2944-A04B-197AA3471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n-US" dirty="0"/>
              <a:t>Cek di aula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40EB12-89B2-2948-9F5A-85C3C0F08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125739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RightStep">
      <a:dk1>
        <a:srgbClr val="000000"/>
      </a:dk1>
      <a:lt1>
        <a:srgbClr val="FFFFFF"/>
      </a:lt1>
      <a:dk2>
        <a:srgbClr val="243041"/>
      </a:dk2>
      <a:lt2>
        <a:srgbClr val="E2E4E8"/>
      </a:lt2>
      <a:accent1>
        <a:srgbClr val="BC9D70"/>
      </a:accent1>
      <a:accent2>
        <a:srgbClr val="A5A567"/>
      </a:accent2>
      <a:accent3>
        <a:srgbClr val="94A877"/>
      </a:accent3>
      <a:accent4>
        <a:srgbClr val="77AE6D"/>
      </a:accent4>
      <a:accent5>
        <a:srgbClr val="7AAE87"/>
      </a:accent5>
      <a:accent6>
        <a:srgbClr val="6CAD97"/>
      </a:accent6>
      <a:hlink>
        <a:srgbClr val="6582AC"/>
      </a:hlink>
      <a:folHlink>
        <a:srgbClr val="7F7F7F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531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Garamond</vt:lpstr>
      <vt:lpstr>Sagona Book</vt:lpstr>
      <vt:lpstr>Sagona ExtraLight</vt:lpstr>
      <vt:lpstr>SavonVTI</vt:lpstr>
      <vt:lpstr>Etika profesi</vt:lpstr>
      <vt:lpstr>Profesionalisme dan Tanggung Jawab Etik</vt:lpstr>
      <vt:lpstr>Manfaat menerapkan ETIK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Cek di aula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Etika profesi</dc:title>
  <dc:creator>ragil.tri.atmi@outlook.com</dc:creator>
  <cp:lastModifiedBy>ACER</cp:lastModifiedBy>
  <cp:revision>5</cp:revision>
  <dcterms:created xsi:type="dcterms:W3CDTF">2020-09-17T12:26:53Z</dcterms:created>
  <dcterms:modified xsi:type="dcterms:W3CDTF">2020-09-18T04:35:43Z</dcterms:modified>
</cp:coreProperties>
</file>