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3"/>
  </p:notesMasterIdLst>
  <p:sldIdLst>
    <p:sldId id="256" r:id="rId2"/>
    <p:sldId id="321" r:id="rId3"/>
    <p:sldId id="326" r:id="rId4"/>
    <p:sldId id="327" r:id="rId5"/>
    <p:sldId id="322" r:id="rId6"/>
    <p:sldId id="323" r:id="rId7"/>
    <p:sldId id="324" r:id="rId8"/>
    <p:sldId id="325" r:id="rId9"/>
    <p:sldId id="285" r:id="rId10"/>
    <p:sldId id="338" r:id="rId11"/>
    <p:sldId id="339" r:id="rId12"/>
    <p:sldId id="557" r:id="rId13"/>
    <p:sldId id="534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82" r:id="rId22"/>
    <p:sldId id="269" r:id="rId23"/>
    <p:sldId id="267" r:id="rId24"/>
    <p:sldId id="273" r:id="rId25"/>
    <p:sldId id="275" r:id="rId26"/>
    <p:sldId id="277" r:id="rId27"/>
    <p:sldId id="284" r:id="rId28"/>
    <p:sldId id="358" r:id="rId29"/>
    <p:sldId id="357" r:id="rId30"/>
    <p:sldId id="287" r:id="rId31"/>
    <p:sldId id="331" r:id="rId32"/>
    <p:sldId id="332" r:id="rId33"/>
    <p:sldId id="280" r:id="rId34"/>
    <p:sldId id="281" r:id="rId35"/>
    <p:sldId id="289" r:id="rId36"/>
    <p:sldId id="520" r:id="rId37"/>
    <p:sldId id="333" r:id="rId38"/>
    <p:sldId id="345" r:id="rId39"/>
    <p:sldId id="393" r:id="rId40"/>
    <p:sldId id="394" r:id="rId41"/>
    <p:sldId id="290" r:id="rId42"/>
    <p:sldId id="291" r:id="rId43"/>
    <p:sldId id="309" r:id="rId44"/>
    <p:sldId id="533" r:id="rId45"/>
    <p:sldId id="308" r:id="rId46"/>
    <p:sldId id="344" r:id="rId47"/>
    <p:sldId id="342" r:id="rId48"/>
    <p:sldId id="396" r:id="rId49"/>
    <p:sldId id="397" r:id="rId50"/>
    <p:sldId id="398" r:id="rId51"/>
    <p:sldId id="356" r:id="rId52"/>
    <p:sldId id="399" r:id="rId53"/>
    <p:sldId id="347" r:id="rId54"/>
    <p:sldId id="349" r:id="rId55"/>
    <p:sldId id="355" r:id="rId56"/>
    <p:sldId id="354" r:id="rId57"/>
    <p:sldId id="402" r:id="rId58"/>
    <p:sldId id="409" r:id="rId59"/>
    <p:sldId id="292" r:id="rId60"/>
    <p:sldId id="521" r:id="rId61"/>
    <p:sldId id="535" r:id="rId62"/>
    <p:sldId id="359" r:id="rId63"/>
    <p:sldId id="360" r:id="rId64"/>
    <p:sldId id="362" r:id="rId65"/>
    <p:sldId id="363" r:id="rId66"/>
    <p:sldId id="364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294" r:id="rId75"/>
    <p:sldId id="314" r:id="rId76"/>
    <p:sldId id="536" r:id="rId77"/>
    <p:sldId id="423" r:id="rId78"/>
    <p:sldId id="424" r:id="rId79"/>
    <p:sldId id="426" r:id="rId80"/>
    <p:sldId id="427" r:id="rId81"/>
    <p:sldId id="428" r:id="rId82"/>
    <p:sldId id="425" r:id="rId83"/>
    <p:sldId id="429" r:id="rId84"/>
    <p:sldId id="431" r:id="rId85"/>
    <p:sldId id="522" r:id="rId86"/>
    <p:sldId id="523" r:id="rId87"/>
    <p:sldId id="532" r:id="rId88"/>
    <p:sldId id="530" r:id="rId89"/>
    <p:sldId id="531" r:id="rId90"/>
    <p:sldId id="446" r:id="rId91"/>
    <p:sldId id="448" r:id="rId92"/>
    <p:sldId id="449" r:id="rId93"/>
    <p:sldId id="524" r:id="rId94"/>
    <p:sldId id="313" r:id="rId95"/>
    <p:sldId id="436" r:id="rId96"/>
    <p:sldId id="432" r:id="rId97"/>
    <p:sldId id="537" r:id="rId98"/>
    <p:sldId id="450" r:id="rId99"/>
    <p:sldId id="451" r:id="rId100"/>
    <p:sldId id="452" r:id="rId101"/>
    <p:sldId id="420" r:id="rId102"/>
    <p:sldId id="453" r:id="rId103"/>
    <p:sldId id="454" r:id="rId104"/>
    <p:sldId id="456" r:id="rId105"/>
    <p:sldId id="421" r:id="rId106"/>
    <p:sldId id="422" r:id="rId107"/>
    <p:sldId id="457" r:id="rId108"/>
    <p:sldId id="459" r:id="rId109"/>
    <p:sldId id="458" r:id="rId110"/>
    <p:sldId id="460" r:id="rId111"/>
    <p:sldId id="461" r:id="rId112"/>
    <p:sldId id="413" r:id="rId113"/>
    <p:sldId id="463" r:id="rId114"/>
    <p:sldId id="438" r:id="rId115"/>
    <p:sldId id="538" r:id="rId116"/>
    <p:sldId id="480" r:id="rId117"/>
    <p:sldId id="481" r:id="rId118"/>
    <p:sldId id="477" r:id="rId119"/>
    <p:sldId id="478" r:id="rId120"/>
    <p:sldId id="525" r:id="rId121"/>
    <p:sldId id="482" r:id="rId122"/>
    <p:sldId id="483" r:id="rId123"/>
    <p:sldId id="484" r:id="rId124"/>
    <p:sldId id="297" r:id="rId125"/>
    <p:sldId id="439" r:id="rId126"/>
    <p:sldId id="440" r:id="rId127"/>
    <p:sldId id="539" r:id="rId128"/>
    <p:sldId id="488" r:id="rId129"/>
    <p:sldId id="507" r:id="rId130"/>
    <p:sldId id="503" r:id="rId131"/>
    <p:sldId id="504" r:id="rId132"/>
    <p:sldId id="505" r:id="rId133"/>
    <p:sldId id="506" r:id="rId134"/>
    <p:sldId id="502" r:id="rId135"/>
    <p:sldId id="508" r:id="rId136"/>
    <p:sldId id="496" r:id="rId137"/>
    <p:sldId id="298" r:id="rId138"/>
    <p:sldId id="485" r:id="rId139"/>
    <p:sldId id="486" r:id="rId140"/>
    <p:sldId id="487" r:id="rId141"/>
    <p:sldId id="540" r:id="rId142"/>
    <p:sldId id="510" r:id="rId143"/>
    <p:sldId id="511" r:id="rId144"/>
    <p:sldId id="300" r:id="rId145"/>
    <p:sldId id="526" r:id="rId146"/>
    <p:sldId id="541" r:id="rId147"/>
    <p:sldId id="512" r:id="rId148"/>
    <p:sldId id="513" r:id="rId149"/>
    <p:sldId id="544" r:id="rId150"/>
    <p:sldId id="517" r:id="rId151"/>
    <p:sldId id="546" r:id="rId152"/>
    <p:sldId id="547" r:id="rId153"/>
    <p:sldId id="548" r:id="rId154"/>
    <p:sldId id="549" r:id="rId155"/>
    <p:sldId id="301" r:id="rId156"/>
    <p:sldId id="527" r:id="rId157"/>
    <p:sldId id="543" r:id="rId158"/>
    <p:sldId id="500" r:id="rId159"/>
    <p:sldId id="514" r:id="rId160"/>
    <p:sldId id="552" r:id="rId161"/>
    <p:sldId id="501" r:id="rId162"/>
    <p:sldId id="551" r:id="rId163"/>
    <p:sldId id="516" r:id="rId164"/>
    <p:sldId id="553" r:id="rId165"/>
    <p:sldId id="302" r:id="rId166"/>
    <p:sldId id="555" r:id="rId167"/>
    <p:sldId id="542" r:id="rId168"/>
    <p:sldId id="328" r:id="rId169"/>
    <p:sldId id="556" r:id="rId170"/>
    <p:sldId id="329" r:id="rId171"/>
    <p:sldId id="330" r:id="rId1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131F4A-7B20-483A-8488-AF1BFD70B4E8}">
          <p14:sldIdLst>
            <p14:sldId id="256"/>
            <p14:sldId id="321"/>
            <p14:sldId id="326"/>
            <p14:sldId id="327"/>
            <p14:sldId id="322"/>
            <p14:sldId id="323"/>
            <p14:sldId id="324"/>
            <p14:sldId id="325"/>
            <p14:sldId id="285"/>
            <p14:sldId id="338"/>
            <p14:sldId id="339"/>
            <p14:sldId id="557"/>
            <p14:sldId id="534"/>
            <p14:sldId id="258"/>
            <p14:sldId id="259"/>
            <p14:sldId id="260"/>
            <p14:sldId id="261"/>
            <p14:sldId id="262"/>
            <p14:sldId id="263"/>
            <p14:sldId id="264"/>
            <p14:sldId id="282"/>
            <p14:sldId id="269"/>
            <p14:sldId id="267"/>
            <p14:sldId id="273"/>
            <p14:sldId id="275"/>
            <p14:sldId id="277"/>
            <p14:sldId id="284"/>
            <p14:sldId id="358"/>
            <p14:sldId id="357"/>
            <p14:sldId id="287"/>
            <p14:sldId id="331"/>
            <p14:sldId id="332"/>
            <p14:sldId id="280"/>
            <p14:sldId id="281"/>
            <p14:sldId id="289"/>
            <p14:sldId id="520"/>
            <p14:sldId id="333"/>
            <p14:sldId id="345"/>
            <p14:sldId id="393"/>
            <p14:sldId id="394"/>
            <p14:sldId id="290"/>
            <p14:sldId id="291"/>
            <p14:sldId id="309"/>
            <p14:sldId id="533"/>
            <p14:sldId id="308"/>
            <p14:sldId id="344"/>
            <p14:sldId id="342"/>
            <p14:sldId id="396"/>
            <p14:sldId id="397"/>
            <p14:sldId id="398"/>
            <p14:sldId id="356"/>
            <p14:sldId id="399"/>
            <p14:sldId id="347"/>
            <p14:sldId id="349"/>
            <p14:sldId id="355"/>
            <p14:sldId id="354"/>
            <p14:sldId id="402"/>
            <p14:sldId id="409"/>
            <p14:sldId id="292"/>
            <p14:sldId id="521"/>
            <p14:sldId id="535"/>
            <p14:sldId id="359"/>
            <p14:sldId id="360"/>
            <p14:sldId id="362"/>
            <p14:sldId id="363"/>
            <p14:sldId id="364"/>
            <p14:sldId id="366"/>
            <p14:sldId id="367"/>
            <p14:sldId id="368"/>
            <p14:sldId id="369"/>
            <p14:sldId id="370"/>
            <p14:sldId id="371"/>
            <p14:sldId id="372"/>
            <p14:sldId id="294"/>
            <p14:sldId id="314"/>
            <p14:sldId id="536"/>
            <p14:sldId id="423"/>
            <p14:sldId id="424"/>
            <p14:sldId id="426"/>
            <p14:sldId id="427"/>
            <p14:sldId id="428"/>
            <p14:sldId id="425"/>
            <p14:sldId id="429"/>
            <p14:sldId id="431"/>
            <p14:sldId id="522"/>
            <p14:sldId id="523"/>
            <p14:sldId id="532"/>
            <p14:sldId id="530"/>
            <p14:sldId id="531"/>
            <p14:sldId id="446"/>
            <p14:sldId id="448"/>
            <p14:sldId id="449"/>
            <p14:sldId id="524"/>
            <p14:sldId id="313"/>
            <p14:sldId id="436"/>
            <p14:sldId id="432"/>
            <p14:sldId id="537"/>
            <p14:sldId id="450"/>
            <p14:sldId id="451"/>
            <p14:sldId id="452"/>
            <p14:sldId id="420"/>
            <p14:sldId id="453"/>
            <p14:sldId id="454"/>
            <p14:sldId id="456"/>
            <p14:sldId id="421"/>
            <p14:sldId id="422"/>
            <p14:sldId id="457"/>
            <p14:sldId id="459"/>
            <p14:sldId id="458"/>
            <p14:sldId id="460"/>
            <p14:sldId id="461"/>
            <p14:sldId id="413"/>
            <p14:sldId id="463"/>
            <p14:sldId id="438"/>
            <p14:sldId id="538"/>
            <p14:sldId id="480"/>
            <p14:sldId id="481"/>
            <p14:sldId id="477"/>
            <p14:sldId id="478"/>
            <p14:sldId id="525"/>
            <p14:sldId id="482"/>
            <p14:sldId id="483"/>
            <p14:sldId id="484"/>
            <p14:sldId id="297"/>
            <p14:sldId id="439"/>
            <p14:sldId id="440"/>
            <p14:sldId id="539"/>
            <p14:sldId id="488"/>
            <p14:sldId id="507"/>
            <p14:sldId id="503"/>
            <p14:sldId id="504"/>
            <p14:sldId id="505"/>
            <p14:sldId id="506"/>
            <p14:sldId id="502"/>
            <p14:sldId id="508"/>
            <p14:sldId id="496"/>
            <p14:sldId id="298"/>
            <p14:sldId id="485"/>
            <p14:sldId id="486"/>
            <p14:sldId id="487"/>
            <p14:sldId id="540"/>
            <p14:sldId id="510"/>
            <p14:sldId id="511"/>
            <p14:sldId id="300"/>
            <p14:sldId id="526"/>
            <p14:sldId id="541"/>
            <p14:sldId id="512"/>
            <p14:sldId id="513"/>
            <p14:sldId id="544"/>
            <p14:sldId id="517"/>
            <p14:sldId id="546"/>
            <p14:sldId id="547"/>
            <p14:sldId id="548"/>
            <p14:sldId id="549"/>
            <p14:sldId id="301"/>
            <p14:sldId id="527"/>
            <p14:sldId id="543"/>
            <p14:sldId id="500"/>
            <p14:sldId id="514"/>
            <p14:sldId id="552"/>
            <p14:sldId id="501"/>
            <p14:sldId id="551"/>
            <p14:sldId id="516"/>
            <p14:sldId id="553"/>
            <p14:sldId id="302"/>
            <p14:sldId id="555"/>
            <p14:sldId id="542"/>
            <p14:sldId id="328"/>
            <p14:sldId id="556"/>
            <p14:sldId id="329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14" autoAdjust="0"/>
  </p:normalViewPr>
  <p:slideViewPr>
    <p:cSldViewPr>
      <p:cViewPr varScale="1">
        <p:scale>
          <a:sx n="98" d="100"/>
          <a:sy n="98" d="100"/>
        </p:scale>
        <p:origin x="-19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Motivation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Programmation</c:v>
                </c:pt>
                <c:pt idx="1">
                  <c:v>Support</c:v>
                </c:pt>
                <c:pt idx="2">
                  <c:v>Performance</c:v>
                </c:pt>
                <c:pt idx="3">
                  <c:v>Efficacité</c:v>
                </c:pt>
                <c:pt idx="4">
                  <c:v>?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Langage Principal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C</c:v>
                </c:pt>
                <c:pt idx="1">
                  <c:v>Java</c:v>
                </c:pt>
                <c:pt idx="2">
                  <c:v>C#</c:v>
                </c:pt>
                <c:pt idx="3">
                  <c:v>Python</c:v>
                </c:pt>
                <c:pt idx="4">
                  <c:v>Visual Basic</c:v>
                </c:pt>
                <c:pt idx="5">
                  <c:v>Perl</c:v>
                </c:pt>
                <c:pt idx="6">
                  <c:v>Ruby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9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DA85-9E4C-494F-91C8-9AE59288CE08}" type="datetimeFigureOut">
              <a:rPr lang="en-CA" smtClean="0"/>
              <a:t>10/03/2013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F925D-79F5-4E07-B0CF-804321B240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5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80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5232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 :</a:t>
            </a:r>
          </a:p>
          <a:p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On a présentement un tableau de caractères qui sera restructuré comme</a:t>
            </a:r>
            <a:r>
              <a:rPr lang="fr-CA" baseline="0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Un tableau de pointeurs sur des objets contenant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CA" baseline="0" dirty="0" smtClean="0"/>
              <a:t>Le caractère à afficher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CA" baseline="0" dirty="0" smtClean="0"/>
              <a:t>Un pointeur de fonction spécifique à ce type de pièce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CA" baseline="0" dirty="0" smtClean="0"/>
              <a:t>On aura donc 1 seul objet par type de pièce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72691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5978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 d’un entier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 d’un tableau d’entiers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Idem</a:t>
            </a:r>
          </a:p>
          <a:p>
            <a:pPr marL="0" indent="0">
              <a:buFont typeface="+mj-lt"/>
              <a:buNone/>
            </a:pPr>
            <a:endParaRPr lang="fr-CA" dirty="0" smtClean="0"/>
          </a:p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Notez la</a:t>
            </a:r>
            <a:r>
              <a:rPr lang="fr-CA" baseline="0" dirty="0" smtClean="0"/>
              <a:t> correspondance entre new/</a:t>
            </a:r>
            <a:r>
              <a:rPr lang="fr-CA" baseline="0" dirty="0" err="1" smtClean="0"/>
              <a:t>delete</a:t>
            </a:r>
            <a:r>
              <a:rPr lang="fr-CA" baseline="0" dirty="0" smtClean="0"/>
              <a:t> et new</a:t>
            </a:r>
            <a:r>
              <a:rPr lang="en-CA" baseline="0" dirty="0" smtClean="0"/>
              <a:t>[]/delete[]</a:t>
            </a:r>
          </a:p>
          <a:p>
            <a:pPr marL="228600" indent="-228600">
              <a:buFont typeface="+mj-lt"/>
              <a:buAutoNum type="arabicPeriod"/>
            </a:pPr>
            <a:r>
              <a:rPr lang="en-CA" baseline="0" dirty="0" smtClean="0"/>
              <a:t>Ne pas mixer les </a:t>
            </a:r>
            <a:r>
              <a:rPr lang="en-CA" baseline="0" dirty="0" err="1" smtClean="0"/>
              <a:t>allocateurs</a:t>
            </a:r>
            <a:r>
              <a:rPr lang="en-CA" baseline="0" dirty="0" smtClean="0"/>
              <a:t> !</a:t>
            </a:r>
          </a:p>
          <a:p>
            <a:pPr marL="228600" indent="-228600">
              <a:buFont typeface="+mj-lt"/>
              <a:buAutoNum type="arabicPeriod"/>
            </a:pPr>
            <a:r>
              <a:rPr lang="en-CA" baseline="0" dirty="0" err="1" smtClean="0"/>
              <a:t>Une</a:t>
            </a:r>
            <a:r>
              <a:rPr lang="en-CA" baseline="0" dirty="0" smtClean="0"/>
              <a:t> bonne </a:t>
            </a:r>
            <a:r>
              <a:rPr lang="en-CA" baseline="0" dirty="0" err="1" smtClean="0"/>
              <a:t>pratique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consiste</a:t>
            </a:r>
            <a:r>
              <a:rPr lang="en-CA" baseline="0" dirty="0" smtClean="0"/>
              <a:t> </a:t>
            </a:r>
            <a:r>
              <a:rPr lang="fr-CA" baseline="0" dirty="0" smtClean="0"/>
              <a:t>à remettre le pointeur à 0 (</a:t>
            </a:r>
            <a:r>
              <a:rPr lang="fr-CA" baseline="0" dirty="0" err="1" smtClean="0"/>
              <a:t>null</a:t>
            </a:r>
            <a:r>
              <a:rPr lang="fr-CA" baseline="0" dirty="0" smtClean="0"/>
              <a:t>) après la libération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09082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 d’un objet et initialisation avec le constructeur par défaut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</a:t>
            </a:r>
            <a:r>
              <a:rPr lang="fr-CA" baseline="0" dirty="0" smtClean="0"/>
              <a:t> d’un objet et initialisation avec le constructeur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d’un tableau d’objets et initialisation avec le constructeur par défaut sur chaque élément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de la mémoire sans initialisation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09082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0908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41818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Notes</a:t>
            </a:r>
            <a:r>
              <a:rPr lang="fr-CA" dirty="0" smtClean="0"/>
              <a:t> :</a:t>
            </a:r>
          </a:p>
          <a:p>
            <a:endParaRPr lang="fr-CA" baseline="0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On spécifie la classe de base et son accès après le :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Il est</a:t>
            </a:r>
            <a:r>
              <a:rPr lang="fr-CA" dirty="0" smtClean="0"/>
              <a:t> d’ailleurs possible de restreindre l’accès à cette classe de base en utilisant les mots clés limitant l’accès i.e. </a:t>
            </a:r>
            <a:r>
              <a:rPr lang="fr-CA" dirty="0" err="1" smtClean="0"/>
              <a:t>private</a:t>
            </a:r>
            <a:r>
              <a:rPr lang="fr-CA" dirty="0" smtClean="0"/>
              <a:t>, </a:t>
            </a:r>
            <a:r>
              <a:rPr lang="fr-CA" dirty="0" err="1" smtClean="0"/>
              <a:t>protected</a:t>
            </a:r>
            <a:r>
              <a:rPr lang="fr-CA" dirty="0" smtClean="0"/>
              <a:t>,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On peut obtenir sensiblement le même</a:t>
            </a:r>
            <a:r>
              <a:rPr lang="fr-CA" dirty="0" smtClean="0"/>
              <a:t> résultat sans héritage en spécifiant explicitement A comme membre de B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On utilise </a:t>
            </a:r>
            <a:r>
              <a:rPr lang="fr-CA" dirty="0" smtClean="0"/>
              <a:t>normalement ce mécanisme en C pour simuler l’héritage</a:t>
            </a: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Constructeur de A (initialisation de x, A::A)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Constructeur de B (initialisation de x, A::A,</a:t>
            </a:r>
            <a:r>
              <a:rPr lang="fr-CA" dirty="0" smtClean="0"/>
              <a:t> initialisation de y, B::B)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Pointeur sur le type A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Conversion</a:t>
            </a:r>
            <a:r>
              <a:rPr lang="fr-CA" dirty="0" smtClean="0"/>
              <a:t> implicite d’un p</a:t>
            </a:r>
            <a:r>
              <a:rPr lang="fr-CA" baseline="0" dirty="0" smtClean="0"/>
              <a:t>ointeur</a:t>
            </a:r>
            <a:r>
              <a:rPr lang="fr-CA" dirty="0"/>
              <a:t> </a:t>
            </a:r>
            <a:r>
              <a:rPr lang="fr-CA" dirty="0" smtClean="0"/>
              <a:t>sur le type B vers un pointeur sur le type A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sur</a:t>
            </a:r>
            <a:r>
              <a:rPr lang="fr-CA" dirty="0" smtClean="0"/>
              <a:t> le type B</a:t>
            </a: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6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8372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A::foo est identifiée comme virtuelle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Inutile de refaire l’identification dans les classes dérivées i.e. </a:t>
            </a:r>
            <a:r>
              <a:rPr lang="fr-CA" baseline="0" dirty="0" err="1" smtClean="0"/>
              <a:t>virtual</a:t>
            </a:r>
            <a:r>
              <a:rPr lang="fr-CA" baseline="0" dirty="0" smtClean="0"/>
              <a:t> est implicite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Instance de A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Instance de B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Invocation directe</a:t>
            </a:r>
            <a:r>
              <a:rPr lang="fr-CA" dirty="0" smtClean="0"/>
              <a:t> de la fonction A::foo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Invocation</a:t>
            </a:r>
            <a:r>
              <a:rPr lang="fr-CA" dirty="0" smtClean="0"/>
              <a:t> directe de la fonction B::foo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Invocation de la fonction virtuelle via le pointeur sur le type A i.e. A::foo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/>
              <a:t>Invocation de la fonction virtuelle via le pointeur sur le type A i.e. </a:t>
            </a:r>
            <a:r>
              <a:rPr lang="fr-CA" dirty="0" smtClean="0"/>
              <a:t>B::</a:t>
            </a:r>
            <a:r>
              <a:rPr lang="fr-CA" dirty="0"/>
              <a:t>foo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dirty="0" smtClean="0"/>
              <a:t>Invocation de la fonction virtuelle via le pointeur sur le type A i.e. C::foo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d’une instance de A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 d’une instance de B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/>
              <a:t>Invocation de la fonction virtuelle via le pointeur sur le type A i.e. A::foo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/>
              <a:t>Invocation de la fonction virtuelle via le pointeur sur le type A i.e. B::foo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9756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L’ajout d’une seule fonction marquée comme virtuelle</a:t>
            </a:r>
            <a:r>
              <a:rPr lang="fr-CA" dirty="0" smtClean="0"/>
              <a:t> augmente la taille de la structure pour y stocker le pointeur de table virtuelle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Ce pointeur est initialisé dans le</a:t>
            </a:r>
            <a:r>
              <a:rPr lang="fr-CA" dirty="0" smtClean="0"/>
              <a:t> constructeur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Attention à l’utilisation de fonctions virtuelles lors de la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 :</a:t>
            </a:r>
          </a:p>
          <a:p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err="1" smtClean="0"/>
              <a:t>Board</a:t>
            </a:r>
            <a:r>
              <a:rPr lang="fr-CA" dirty="0" smtClean="0"/>
              <a:t> aura</a:t>
            </a:r>
            <a:r>
              <a:rPr lang="fr-CA" baseline="0" dirty="0" smtClean="0"/>
              <a:t> besoin de </a:t>
            </a:r>
            <a:r>
              <a:rPr lang="fr-CA" baseline="0" dirty="0" err="1" smtClean="0"/>
              <a:t>Piece</a:t>
            </a:r>
            <a:r>
              <a:rPr lang="fr-CA" baseline="0" dirty="0" smtClean="0"/>
              <a:t> et </a:t>
            </a:r>
            <a:r>
              <a:rPr lang="fr-CA" baseline="0" dirty="0" err="1" smtClean="0"/>
              <a:t>Piece</a:t>
            </a:r>
            <a:r>
              <a:rPr lang="fr-CA" baseline="0" dirty="0" smtClean="0"/>
              <a:t> aura besoin de </a:t>
            </a:r>
            <a:r>
              <a:rPr lang="fr-CA" baseline="0" dirty="0" err="1" smtClean="0"/>
              <a:t>Board</a:t>
            </a: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Commencez le fichier avec :</a:t>
            </a:r>
          </a:p>
          <a:p>
            <a:pPr marL="228600" indent="-228600">
              <a:buFont typeface="+mj-lt"/>
              <a:buAutoNum type="arabicPeriod"/>
            </a:pPr>
            <a:endParaRPr lang="fr-CA" baseline="0" dirty="0" smtClean="0"/>
          </a:p>
          <a:p>
            <a:pPr marL="457200" lvl="1" indent="0">
              <a:buFont typeface="+mj-lt"/>
              <a:buNone/>
            </a:pPr>
            <a:r>
              <a:rPr lang="fr-CA" baseline="0" dirty="0" smtClean="0"/>
              <a:t>class </a:t>
            </a:r>
            <a:r>
              <a:rPr lang="fr-CA" baseline="0" dirty="0" err="1" smtClean="0"/>
              <a:t>Board</a:t>
            </a:r>
            <a:r>
              <a:rPr lang="fr-CA" baseline="0" dirty="0" smtClean="0"/>
              <a:t>;</a:t>
            </a:r>
          </a:p>
          <a:p>
            <a:pPr marL="457200" lvl="1" indent="0">
              <a:buFont typeface="+mj-lt"/>
              <a:buNone/>
            </a:pPr>
            <a:r>
              <a:rPr lang="fr-CA" baseline="0" dirty="0" smtClean="0"/>
              <a:t>class </a:t>
            </a:r>
            <a:r>
              <a:rPr lang="fr-CA" baseline="0" dirty="0" err="1" smtClean="0"/>
              <a:t>Piece</a:t>
            </a:r>
            <a:r>
              <a:rPr lang="fr-CA" baseline="0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236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56036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8287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681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72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5578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</a:t>
            </a:r>
            <a:r>
              <a:rPr lang="fr-CA" baseline="0" dirty="0" smtClean="0"/>
              <a:t> :</a:t>
            </a:r>
          </a:p>
          <a:p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Un fichier spécifié avec </a:t>
            </a:r>
            <a:r>
              <a:rPr lang="en-CA" baseline="0" dirty="0" smtClean="0"/>
              <a:t>&lt;&gt; </a:t>
            </a:r>
            <a:r>
              <a:rPr lang="en-CA" baseline="0" dirty="0" err="1" smtClean="0"/>
              <a:t>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cherché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dans</a:t>
            </a:r>
            <a:r>
              <a:rPr lang="en-CA" baseline="0" dirty="0" smtClean="0"/>
              <a:t> les r</a:t>
            </a:r>
            <a:r>
              <a:rPr lang="fr-CA" baseline="0" dirty="0" err="1" smtClean="0"/>
              <a:t>épertoires</a:t>
            </a:r>
            <a:r>
              <a:rPr lang="fr-CA" baseline="0" dirty="0" smtClean="0"/>
              <a:t> systèmes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Un fichier spécifié avec </a:t>
            </a:r>
            <a:r>
              <a:rPr lang="en-CA" baseline="0" dirty="0" smtClean="0"/>
              <a:t>"" </a:t>
            </a:r>
            <a:r>
              <a:rPr lang="en-CA" baseline="0" dirty="0" err="1" smtClean="0"/>
              <a:t>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cherc</a:t>
            </a:r>
            <a:r>
              <a:rPr lang="fr-CA" baseline="0" dirty="0" smtClean="0"/>
              <a:t>hé dans le répertoire courant puis dans les répertoires additionnels définis lors de l’invocation du compilateur </a:t>
            </a:r>
            <a:r>
              <a:rPr lang="fr-CA" baseline="0" dirty="0" err="1" smtClean="0"/>
              <a:t>e.g</a:t>
            </a:r>
            <a:r>
              <a:rPr lang="fr-CA" baseline="0" dirty="0" smtClean="0"/>
              <a:t>.</a:t>
            </a:r>
            <a:r>
              <a:rPr lang="fr-CA" dirty="0" smtClean="0"/>
              <a:t> via une option de compilation ou une variable d’environnement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0479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Toujours préférer les déclarations anticipées aux inclusions lorsque c’est possible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Pour y arriver, limiter les fonctions dans les fichiers d’entête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On inclus normalement les dépendances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Sinon, </a:t>
            </a:r>
            <a:r>
              <a:rPr lang="fr-CA" dirty="0"/>
              <a:t>on force l’utilisateur de notre classe à connaitre </a:t>
            </a:r>
            <a:r>
              <a:rPr lang="fr-CA" dirty="0" smtClean="0"/>
              <a:t>les dépendances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Sans gardes d’inclusion, la classe </a:t>
            </a:r>
            <a:r>
              <a:rPr lang="fr-CA" baseline="0" dirty="0" err="1" smtClean="0"/>
              <a:t>Piece</a:t>
            </a:r>
            <a:r>
              <a:rPr lang="fr-CA" baseline="0" dirty="0" smtClean="0"/>
              <a:t> serait définie 2 fois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Notez donc que l’inclusion de Piece.hpp est superflue mais courante en pratique</a:t>
            </a:r>
          </a:p>
          <a:p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 :</a:t>
            </a:r>
          </a:p>
          <a:p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/>
              <a:t>Sans la promotion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Sans la prise en passant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Sans le roque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Sans considérer les situations d’échecs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78713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60453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02935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6043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00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6763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Exemple de dérivation multiple avec un doublon hiérarchique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La taille de D est donc de 5*</a:t>
            </a:r>
            <a:r>
              <a:rPr lang="fr-CA" dirty="0" err="1" smtClean="0"/>
              <a:t>sizeof</a:t>
            </a:r>
            <a:r>
              <a:rPr lang="fr-CA" dirty="0" smtClean="0"/>
              <a:t>(</a:t>
            </a:r>
            <a:r>
              <a:rPr lang="fr-CA" dirty="0" err="1" smtClean="0"/>
              <a:t>int</a:t>
            </a:r>
            <a:r>
              <a:rPr lang="fr-CA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L’accès à la variable membre x depuis la </a:t>
            </a:r>
            <a:r>
              <a:rPr lang="fr-CA" dirty="0" smtClean="0"/>
              <a:t>classe D </a:t>
            </a:r>
            <a:r>
              <a:rPr lang="fr-CA" baseline="0" dirty="0" smtClean="0"/>
              <a:t>est ambiguë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Notes :</a:t>
            </a:r>
          </a:p>
          <a:p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Ici, </a:t>
            </a:r>
            <a:r>
              <a:rPr lang="fr-CA" dirty="0" err="1" smtClean="0"/>
              <a:t>sizeof</a:t>
            </a:r>
            <a:r>
              <a:rPr lang="fr-CA" dirty="0" smtClean="0"/>
              <a:t>(D) == 8</a:t>
            </a: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err="1" smtClean="0"/>
              <a:t>sizeof</a:t>
            </a:r>
            <a:r>
              <a:rPr lang="fr-CA" baseline="0" dirty="0" smtClean="0"/>
              <a:t>(A) == 4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err="1" smtClean="0"/>
              <a:t>sizeof</a:t>
            </a:r>
            <a:r>
              <a:rPr lang="fr-CA" baseline="0" dirty="0" smtClean="0"/>
              <a:t>(B) == </a:t>
            </a:r>
            <a:r>
              <a:rPr lang="fr-CA" baseline="0" dirty="0" err="1" smtClean="0"/>
              <a:t>sizeof</a:t>
            </a:r>
            <a:r>
              <a:rPr lang="fr-CA" baseline="0" dirty="0" smtClean="0"/>
              <a:t>(C) == 4</a:t>
            </a: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Donc,</a:t>
            </a:r>
            <a:r>
              <a:rPr lang="fr-CA" dirty="0" smtClean="0"/>
              <a:t> il y a maintenant plus d’un pointeur de </a:t>
            </a:r>
            <a:r>
              <a:rPr lang="fr-CA" dirty="0" err="1" smtClean="0"/>
              <a:t>vtable</a:t>
            </a: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Notes</a:t>
            </a:r>
            <a:r>
              <a:rPr lang="fr-CA" dirty="0" smtClean="0"/>
              <a:t> :</a:t>
            </a:r>
          </a:p>
          <a:p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On peut éviter la duplication de la structure A en spécifiant la dérivation virtuelle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Ici, la taille grimpe i.e. </a:t>
            </a:r>
            <a:r>
              <a:rPr lang="fr-CA" baseline="0" dirty="0" err="1" smtClean="0"/>
              <a:t>sizeof</a:t>
            </a:r>
            <a:r>
              <a:rPr lang="fr-CA" baseline="0" dirty="0" smtClean="0"/>
              <a:t>(D) == 12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err="1" smtClean="0"/>
              <a:t>sizeof</a:t>
            </a:r>
            <a:r>
              <a:rPr lang="fr-CA" baseline="0" dirty="0" smtClean="0"/>
              <a:t>(A) == 4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err="1" smtClean="0"/>
              <a:t>sizeof</a:t>
            </a:r>
            <a:r>
              <a:rPr lang="fr-CA" baseline="0" dirty="0" smtClean="0"/>
              <a:t>(B) == </a:t>
            </a:r>
            <a:r>
              <a:rPr lang="fr-CA" baseline="0" dirty="0" err="1" smtClean="0"/>
              <a:t>sizeof</a:t>
            </a:r>
            <a:r>
              <a:rPr lang="fr-CA" baseline="0" dirty="0" smtClean="0"/>
              <a:t>(C) == 8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Dérivation multiple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Dérivation multiple virtuelle (structure en diamant</a:t>
            </a:r>
            <a:r>
              <a:rPr lang="fr-CA" baseline="0" dirty="0" smtClean="0"/>
              <a:t> : </a:t>
            </a:r>
            <a:r>
              <a:rPr lang="fr-CA" dirty="0" smtClean="0"/>
              <a:t>complexité accrue)</a:t>
            </a: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Une fonction virtuelle pure (= 0) déclare une entrée dans la </a:t>
            </a:r>
            <a:r>
              <a:rPr lang="fr-CA" baseline="0" dirty="0" err="1" smtClean="0"/>
              <a:t>vtable</a:t>
            </a:r>
            <a:r>
              <a:rPr lang="fr-CA" baseline="0" dirty="0" smtClean="0"/>
              <a:t> sans la définir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Toutes les entrées dans la </a:t>
            </a:r>
            <a:r>
              <a:rPr lang="fr-CA" baseline="0" dirty="0" err="1" smtClean="0"/>
              <a:t>vtable</a:t>
            </a:r>
            <a:r>
              <a:rPr lang="fr-CA" baseline="0" dirty="0" smtClean="0"/>
              <a:t> doivent être définies pour permettre l’instanciation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Ici, impossible d’instancier A ou B</a:t>
            </a: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93746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25713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25245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87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65570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222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29655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28356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85395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5834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95413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35333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35853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7609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922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1009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</a:t>
            </a:r>
            <a:r>
              <a:rPr lang="fr-CA" dirty="0" smtClean="0"/>
              <a:t> :</a:t>
            </a:r>
          </a:p>
          <a:p>
            <a:pPr marL="0" indent="0">
              <a:buFont typeface="+mj-lt"/>
              <a:buNone/>
            </a:pPr>
            <a:endParaRPr lang="fr-CA" baseline="0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On défini souvent un type de façon à réduire la lourdeur de la syntaxe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Attention au paramètre : une copie est si vite arrivée</a:t>
            </a:r>
          </a:p>
          <a:p>
            <a:pPr marL="228600" indent="-228600">
              <a:buFont typeface="+mj-lt"/>
              <a:buAutoNum type="arabicPeriod"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1513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95413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14567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77637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69205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On ajoute le mot clé virtuel pour ajouter le destructeur dans la </a:t>
            </a:r>
            <a:r>
              <a:rPr lang="fr-CA" baseline="0" dirty="0" err="1" smtClean="0"/>
              <a:t>vtable</a:t>
            </a: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Il faut faire particulièrement attention au destructeur virtuel si les objets de classes dérivées sont détruits sans conserver le type : le destructeur de la classe dérivée ne sera pas appelé et le destructeur de ses membres non plus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794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CA" dirty="0" smtClean="0"/>
              <a:t>Avec C++11, la</a:t>
            </a:r>
            <a:r>
              <a:rPr lang="fr-CA" baseline="0" dirty="0" smtClean="0"/>
              <a:t> classe </a:t>
            </a:r>
            <a:r>
              <a:rPr lang="fr-CA" baseline="0" dirty="0" err="1" smtClean="0"/>
              <a:t>auto_ptr</a:t>
            </a:r>
            <a:r>
              <a:rPr lang="fr-CA" baseline="0" dirty="0" smtClean="0"/>
              <a:t> est obsolète et remplacée par </a:t>
            </a:r>
            <a:r>
              <a:rPr lang="fr-CA" baseline="0" dirty="0" err="1" smtClean="0"/>
              <a:t>unique_ptr</a:t>
            </a: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La classe </a:t>
            </a:r>
            <a:r>
              <a:rPr lang="fr-CA" dirty="0" err="1" smtClean="0"/>
              <a:t>shared_ptr</a:t>
            </a:r>
            <a:r>
              <a:rPr lang="fr-CA" baseline="0" dirty="0" smtClean="0"/>
              <a:t> est apparue dans </a:t>
            </a:r>
            <a:r>
              <a:rPr lang="fr-CA" baseline="0" dirty="0" err="1" smtClean="0"/>
              <a:t>Boost</a:t>
            </a:r>
            <a:r>
              <a:rPr lang="fr-CA" baseline="0" dirty="0" smtClean="0"/>
              <a:t> et est maintenant standard avec C++11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90482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Notez la définition de type pour simplifier la syntaxe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La classe </a:t>
            </a:r>
            <a:r>
              <a:rPr lang="fr-CA" baseline="0" dirty="0" err="1" smtClean="0"/>
              <a:t>std</a:t>
            </a:r>
            <a:r>
              <a:rPr lang="fr-CA" baseline="0" dirty="0" smtClean="0"/>
              <a:t>::</a:t>
            </a:r>
            <a:r>
              <a:rPr lang="fr-CA" baseline="0" dirty="0" err="1" smtClean="0"/>
              <a:t>vector</a:t>
            </a:r>
            <a:r>
              <a:rPr lang="en-CA" baseline="0" dirty="0" smtClean="0"/>
              <a:t>&lt;T&gt;</a:t>
            </a:r>
            <a:r>
              <a:rPr lang="fr-CA" baseline="0" dirty="0" smtClean="0"/>
              <a:t> définie le type </a:t>
            </a:r>
            <a:r>
              <a:rPr lang="fr-CA" baseline="0" dirty="0" err="1" smtClean="0"/>
              <a:t>value_type</a:t>
            </a:r>
            <a:r>
              <a:rPr lang="fr-CA" baseline="0" dirty="0" smtClean="0"/>
              <a:t> comme étant le type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34632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66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87569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914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23463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558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28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089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80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71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45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52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Définition</a:t>
            </a:r>
            <a:r>
              <a:rPr lang="fr-CA" baseline="0" dirty="0" smtClean="0"/>
              <a:t> d’entier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Définition avec initialisation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Warning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Le type </a:t>
            </a:r>
            <a:r>
              <a:rPr lang="fr-CA" dirty="0" err="1" smtClean="0"/>
              <a:t>int</a:t>
            </a:r>
            <a:r>
              <a:rPr lang="fr-CA" dirty="0" smtClean="0"/>
              <a:t> est</a:t>
            </a:r>
            <a:r>
              <a:rPr lang="fr-CA" baseline="0" dirty="0" smtClean="0"/>
              <a:t> signé</a:t>
            </a:r>
            <a:endParaRPr lang="fr-CA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Initialisation avec la notation</a:t>
            </a:r>
            <a:r>
              <a:rPr lang="fr-CA" baseline="0" dirty="0" smtClean="0"/>
              <a:t> de constructeur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Initialisation avec une expression plus complexe (voir la précédence d’opérateurs)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Utilisation explicite de </a:t>
            </a:r>
            <a:r>
              <a:rPr lang="fr-CA" baseline="0" dirty="0" err="1" smtClean="0"/>
              <a:t>signed</a:t>
            </a:r>
            <a:r>
              <a:rPr lang="fr-CA" baseline="0" dirty="0" smtClean="0"/>
              <a:t> – idem à d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Utilisation implicite de </a:t>
            </a:r>
            <a:r>
              <a:rPr lang="fr-CA" baseline="0" dirty="0" err="1" smtClean="0"/>
              <a:t>int</a:t>
            </a:r>
            <a:r>
              <a:rPr lang="fr-CA" baseline="0" dirty="0" smtClean="0"/>
              <a:t> – idem à g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Utilisation explicite de </a:t>
            </a:r>
            <a:r>
              <a:rPr lang="fr-CA" baseline="0" dirty="0" err="1" smtClean="0"/>
              <a:t>unsigned</a:t>
            </a:r>
            <a:r>
              <a:rPr lang="fr-CA" baseline="0" dirty="0" smtClean="0"/>
              <a:t> qui encode les entiers sans signes i.e. positifs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Utilisation implicite de </a:t>
            </a:r>
            <a:r>
              <a:rPr lang="fr-CA" baseline="0" dirty="0" err="1" smtClean="0"/>
              <a:t>int</a:t>
            </a:r>
            <a:endParaRPr lang="fr-CA" baseline="0" dirty="0" smtClean="0"/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Définitions multiples sur la même ligne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669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Commandes utiles pour le débuggeur :</a:t>
            </a:r>
          </a:p>
          <a:p>
            <a:endParaRPr lang="fr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CA" dirty="0" smtClean="0"/>
              <a:t>F9 </a:t>
            </a:r>
            <a:r>
              <a:rPr lang="fr-CA" dirty="0"/>
              <a:t>: </a:t>
            </a:r>
            <a:r>
              <a:rPr lang="fr-CA" dirty="0" err="1"/>
              <a:t>Breakpoint</a:t>
            </a:r>
            <a:endParaRPr lang="en-CA" dirty="0"/>
          </a:p>
          <a:p>
            <a:pPr marL="171450" indent="-171450">
              <a:buFont typeface="Arial" pitchFamily="34" charset="0"/>
              <a:buChar char="•"/>
            </a:pPr>
            <a:r>
              <a:rPr lang="fr-CA" dirty="0" smtClean="0"/>
              <a:t>F10 : </a:t>
            </a:r>
            <a:r>
              <a:rPr lang="fr-CA" dirty="0" err="1" smtClean="0"/>
              <a:t>Step</a:t>
            </a:r>
            <a:endParaRPr lang="fr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CA" dirty="0" smtClean="0"/>
              <a:t>F11 : </a:t>
            </a:r>
            <a:r>
              <a:rPr lang="fr-CA" dirty="0" err="1" smtClean="0"/>
              <a:t>Step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endParaRPr lang="fr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CA" dirty="0" smtClean="0"/>
              <a:t>Shift-F11 : </a:t>
            </a:r>
            <a:r>
              <a:rPr lang="fr-CA" dirty="0" err="1" smtClean="0"/>
              <a:t>Step</a:t>
            </a:r>
            <a:r>
              <a:rPr lang="fr-CA" dirty="0" smtClean="0"/>
              <a:t>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428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Définition d’entier court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Utilisation explicite de </a:t>
            </a:r>
            <a:r>
              <a:rPr lang="fr-CA" dirty="0" err="1" smtClean="0"/>
              <a:t>signed</a:t>
            </a:r>
            <a:r>
              <a:rPr lang="fr-CA" dirty="0" smtClean="0"/>
              <a:t> et de </a:t>
            </a:r>
            <a:r>
              <a:rPr lang="fr-CA" dirty="0" err="1" smtClean="0"/>
              <a:t>int</a:t>
            </a:r>
            <a:endParaRPr lang="fr-CA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Conversion implicite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Utilisation implicite de </a:t>
            </a:r>
            <a:r>
              <a:rPr lang="fr-CA" dirty="0" err="1" smtClean="0"/>
              <a:t>int</a:t>
            </a:r>
            <a:r>
              <a:rPr lang="fr-CA" dirty="0" smtClean="0"/>
              <a:t> avec conversion implicite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Conversion</a:t>
            </a:r>
            <a:r>
              <a:rPr lang="fr-CA" baseline="0" dirty="0" smtClean="0"/>
              <a:t> implicite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Warning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Warning ?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Représentation maximale sur 32 bits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Support 64 bits (C++11)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Représentation maximale sur 64 bits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506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2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4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4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4</a:t>
            </a:r>
            <a:r>
              <a:rPr lang="fr-CA" baseline="0" dirty="0" smtClean="0"/>
              <a:t>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4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8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Quantité de nombres représentables sur 2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Quantité de nombres représentables sur 2 bytes signé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Valeur positive maximale sur 2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Valeur suivante en complément 2 i.e. négative maximale sur 2 bytes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042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Quelques</a:t>
            </a:r>
            <a:r>
              <a:rPr lang="en-CA" dirty="0" smtClean="0"/>
              <a:t> motifs </a:t>
            </a:r>
            <a:r>
              <a:rPr lang="en-CA" dirty="0" err="1" smtClean="0"/>
              <a:t>mémoire</a:t>
            </a:r>
            <a:r>
              <a:rPr lang="en-CA" dirty="0" smtClean="0"/>
              <a:t> </a:t>
            </a:r>
            <a:r>
              <a:rPr lang="en-CA" dirty="0" err="1" smtClean="0"/>
              <a:t>typiques</a:t>
            </a:r>
            <a:r>
              <a:rPr lang="en-CA" dirty="0" smtClean="0"/>
              <a:t> sous Windows :</a:t>
            </a:r>
          </a:p>
          <a:p>
            <a:endParaRPr lang="en-CA" dirty="0" smtClean="0">
              <a:latin typeface="Lucida Console" pitchFamily="49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latin typeface="Lucida Console" pitchFamily="49" charset="0"/>
              </a:rPr>
              <a:t>0xbaadf00d</a:t>
            </a:r>
            <a:r>
              <a:rPr lang="en-CA" dirty="0" smtClean="0"/>
              <a:t> après </a:t>
            </a:r>
            <a:r>
              <a:rPr lang="en-CA" dirty="0" err="1" smtClean="0"/>
              <a:t>HeapAlloc</a:t>
            </a:r>
            <a:endParaRPr lang="en-CA" dirty="0"/>
          </a:p>
          <a:p>
            <a:pPr marL="171450" indent="-171450">
              <a:buFont typeface="Arial" pitchFamily="34" charset="0"/>
              <a:buChar char="•"/>
            </a:pPr>
            <a:r>
              <a:rPr lang="en-CA" dirty="0">
                <a:latin typeface="Lucida Console" pitchFamily="49" charset="0"/>
              </a:rPr>
              <a:t>0xfeeefeee</a:t>
            </a:r>
            <a:r>
              <a:rPr lang="en-CA" dirty="0" smtClean="0"/>
              <a:t> après </a:t>
            </a:r>
            <a:r>
              <a:rPr lang="en-CA" dirty="0" err="1" smtClean="0"/>
              <a:t>HeapFree</a:t>
            </a:r>
            <a:endParaRPr lang="en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dirty="0">
                <a:latin typeface="Lucida Console" pitchFamily="49" charset="0"/>
              </a:rPr>
              <a:t>0xabababab</a:t>
            </a:r>
            <a:r>
              <a:rPr lang="en-CA" dirty="0" smtClean="0"/>
              <a:t> </a:t>
            </a:r>
            <a:r>
              <a:rPr lang="en-CA" dirty="0" err="1" smtClean="0"/>
              <a:t>gardes</a:t>
            </a:r>
            <a:r>
              <a:rPr lang="en-CA" dirty="0" smtClean="0"/>
              <a:t> </a:t>
            </a:r>
            <a:r>
              <a:rPr lang="en-CA" dirty="0" err="1" smtClean="0"/>
              <a:t>autours</a:t>
            </a:r>
            <a:r>
              <a:rPr lang="en-CA" dirty="0" smtClean="0"/>
              <a:t> de </a:t>
            </a:r>
            <a:r>
              <a:rPr lang="en-CA" dirty="0" err="1" smtClean="0"/>
              <a:t>l’allocation</a:t>
            </a:r>
            <a:r>
              <a:rPr lang="en-CA" dirty="0" smtClean="0"/>
              <a:t> par </a:t>
            </a:r>
            <a:r>
              <a:rPr lang="en-CA" dirty="0" err="1" smtClean="0"/>
              <a:t>HeapAlloc</a:t>
            </a:r>
            <a:endParaRPr lang="en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dirty="0">
                <a:latin typeface="Lucida Console" pitchFamily="49" charset="0"/>
              </a:rPr>
              <a:t>0xcdcdcdcd</a:t>
            </a:r>
            <a:r>
              <a:rPr lang="en-CA" dirty="0" smtClean="0"/>
              <a:t> après </a:t>
            </a:r>
            <a:r>
              <a:rPr lang="en-CA" dirty="0" err="1" smtClean="0"/>
              <a:t>malloc</a:t>
            </a:r>
            <a:endParaRPr lang="en-CA" dirty="0"/>
          </a:p>
          <a:p>
            <a:pPr marL="171450" indent="-171450">
              <a:buFont typeface="Arial" pitchFamily="34" charset="0"/>
              <a:buChar char="•"/>
            </a:pPr>
            <a:r>
              <a:rPr lang="en-CA" dirty="0" smtClean="0">
                <a:latin typeface="Lucida Console" pitchFamily="49" charset="0"/>
              </a:rPr>
              <a:t>0xfdfdfdfd</a:t>
            </a:r>
            <a:r>
              <a:rPr lang="en-CA" dirty="0" smtClean="0"/>
              <a:t> </a:t>
            </a:r>
            <a:r>
              <a:rPr lang="en-CA" dirty="0" err="1" smtClean="0"/>
              <a:t>gardes</a:t>
            </a:r>
            <a:r>
              <a:rPr lang="en-CA" dirty="0" smtClean="0"/>
              <a:t> </a:t>
            </a:r>
            <a:r>
              <a:rPr lang="en-CA" dirty="0" err="1" smtClean="0"/>
              <a:t>autours</a:t>
            </a:r>
            <a:r>
              <a:rPr lang="en-CA" dirty="0" smtClean="0"/>
              <a:t> de </a:t>
            </a:r>
            <a:r>
              <a:rPr lang="en-CA" dirty="0" err="1" smtClean="0"/>
              <a:t>l’allocation</a:t>
            </a:r>
            <a:r>
              <a:rPr lang="en-CA" dirty="0" smtClean="0"/>
              <a:t> par </a:t>
            </a:r>
            <a:r>
              <a:rPr lang="en-CA" dirty="0" err="1" smtClean="0"/>
              <a:t>malloc</a:t>
            </a:r>
            <a:endParaRPr lang="en-CA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CA" dirty="0">
                <a:latin typeface="Lucida Console" pitchFamily="49" charset="0"/>
              </a:rPr>
              <a:t>0xdddddddd</a:t>
            </a:r>
            <a:r>
              <a:rPr lang="en-CA" dirty="0" smtClean="0"/>
              <a:t> après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464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759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Précision simple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Conversion</a:t>
            </a:r>
            <a:r>
              <a:rPr lang="fr-CA" baseline="0" dirty="0" smtClean="0"/>
              <a:t> implicite d’entiers en précision simple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Attention à la précision i.e. = 0 ?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Attention à la précision i.e. = a ?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Précision double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Conversion implicite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Division par zéro sans exceptions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Calcul invalide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Représentation scientifique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Règles de conversion implicite d’entiers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042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67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298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53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116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Les (quelques) premières pages sont réservées</a:t>
            </a:r>
            <a:r>
              <a:rPr lang="fr-CA" baseline="0" dirty="0" smtClean="0"/>
              <a:t> et inaccessibles en lecture/écriture (rouge)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 code exécutable (orange)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Les données statiques initialisées en lecture seule (jaune)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Les données statiques (vert)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La pile (bleu)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Tout le reste : disponible pour l’allocation dynamique</a:t>
            </a:r>
          </a:p>
          <a:p>
            <a:pPr marL="228600" indent="-228600">
              <a:buFont typeface="+mj-lt"/>
              <a:buAutoNum type="arabicPeriod"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915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</a:t>
            </a:r>
            <a:r>
              <a:rPr lang="fr-CA" baseline="0" dirty="0" smtClean="0"/>
              <a:t> sur le </a:t>
            </a:r>
            <a:r>
              <a:rPr lang="fr-CA" baseline="0" dirty="0" err="1" smtClean="0"/>
              <a:t>stack</a:t>
            </a:r>
            <a:endParaRPr lang="fr-CA" baseline="0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Pointeur sur a i.e.</a:t>
            </a:r>
            <a:r>
              <a:rPr lang="fr-CA" baseline="0" dirty="0" smtClean="0"/>
              <a:t> adresse de a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nul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Déréférence de pointeur i.e. ce qui se trouve à l’adresse contenue dans b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Notation indexée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sur le </a:t>
            </a:r>
            <a:r>
              <a:rPr lang="fr-CA" baseline="0" dirty="0" err="1" smtClean="0"/>
              <a:t>stack</a:t>
            </a:r>
            <a:r>
              <a:rPr lang="fr-CA" baseline="0" dirty="0" smtClean="0"/>
              <a:t> d’un tableau de 4 </a:t>
            </a:r>
            <a:r>
              <a:rPr lang="fr-CA" baseline="0" dirty="0" err="1" smtClean="0"/>
              <a:t>int</a:t>
            </a:r>
            <a:r>
              <a:rPr lang="fr-CA" baseline="0" dirty="0" smtClean="0"/>
              <a:t> i.e. 16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sur le </a:t>
            </a:r>
            <a:r>
              <a:rPr lang="fr-CA" baseline="0" dirty="0" err="1" smtClean="0"/>
              <a:t>stack</a:t>
            </a:r>
            <a:r>
              <a:rPr lang="fr-CA" baseline="0" dirty="0" smtClean="0"/>
              <a:t> d’un tableau de 4 </a:t>
            </a:r>
            <a:r>
              <a:rPr lang="fr-CA" baseline="0" dirty="0" err="1" smtClean="0"/>
              <a:t>int</a:t>
            </a:r>
            <a:r>
              <a:rPr lang="fr-CA" baseline="0" dirty="0" smtClean="0"/>
              <a:t> et initialisation à 0 des 4 entiers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sur le </a:t>
            </a:r>
            <a:r>
              <a:rPr lang="fr-CA" baseline="0" dirty="0" err="1" smtClean="0"/>
              <a:t>stack</a:t>
            </a:r>
            <a:r>
              <a:rPr lang="fr-CA" baseline="0" dirty="0" smtClean="0"/>
              <a:t> d’un tableau implicitement de 4 </a:t>
            </a:r>
            <a:r>
              <a:rPr lang="fr-CA" baseline="0" dirty="0" err="1" smtClean="0"/>
              <a:t>int</a:t>
            </a:r>
            <a:r>
              <a:rPr lang="fr-CA" baseline="0" dirty="0" smtClean="0"/>
              <a:t> initialisés à 0, 1, 2 et 3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Pointeur sur le tableau i.e. sur</a:t>
            </a:r>
            <a:r>
              <a:rPr lang="fr-CA" baseline="0" dirty="0" smtClean="0"/>
              <a:t> l’élément = 0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sur le 4</a:t>
            </a:r>
            <a:r>
              <a:rPr lang="fr-CA" baseline="30000" dirty="0" smtClean="0"/>
              <a:t>e</a:t>
            </a:r>
            <a:r>
              <a:rPr lang="fr-CA" baseline="0" dirty="0" smtClean="0"/>
              <a:t> élément du tableau i.e. sur l’élément = 3 (index 3)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425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Allocation sur le </a:t>
            </a:r>
            <a:r>
              <a:rPr lang="fr-CA" baseline="0" dirty="0" err="1" smtClean="0"/>
              <a:t>stack</a:t>
            </a:r>
            <a:r>
              <a:rPr lang="fr-CA" baseline="0" dirty="0" smtClean="0"/>
              <a:t> d’un tableau implicitement de 4 </a:t>
            </a:r>
            <a:r>
              <a:rPr lang="fr-CA" baseline="0" dirty="0" err="1" smtClean="0"/>
              <a:t>int</a:t>
            </a:r>
            <a:r>
              <a:rPr lang="fr-CA" baseline="0" dirty="0" smtClean="0"/>
              <a:t> initialisés à 0, 1, 2 et 3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Taille du tableau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Accès hors du tableau en notation indexée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Arithmétique de pointeur positionné 1 élément après la fin i.e. a + 4 == </a:t>
            </a:r>
            <a:r>
              <a:rPr lang="en-CA" baseline="0" dirty="0" smtClean="0"/>
              <a:t>&amp;a[4]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CA" baseline="0" dirty="0" err="1" smtClean="0"/>
              <a:t>Acc</a:t>
            </a:r>
            <a:r>
              <a:rPr lang="fr-CA" baseline="0" dirty="0" smtClean="0"/>
              <a:t>ès hors du tableau par déréférence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Accès au dernier élément i.e. sur l’élément = 3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Calcul de distance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Arithmétique de pointeur positionné au début i.e. sur l’élément = 0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Pointeur double i.e. pointeur sur une variable de type pointeur d’entier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Déréférence du pointeur de pointeur puis indexation</a:t>
            </a:r>
          </a:p>
          <a:p>
            <a:pPr marL="228600" indent="-228600">
              <a:buFont typeface="+mj-lt"/>
              <a:buAutoNum type="alphaL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031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Entier de 1 byte (caractère)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Utilisation</a:t>
            </a:r>
            <a:r>
              <a:rPr lang="fr-CA" baseline="0" dirty="0" smtClean="0"/>
              <a:t> de la notation ANSI pour spécifier la valeur de l’entier – caractères spéciaux </a:t>
            </a:r>
            <a:r>
              <a:rPr lang="fr-CA" baseline="0" dirty="0" err="1" smtClean="0"/>
              <a:t>e.g</a:t>
            </a:r>
            <a:r>
              <a:rPr lang="fr-CA" baseline="0" dirty="0" smtClean="0"/>
              <a:t>. </a:t>
            </a:r>
            <a:r>
              <a:rPr lang="en-CA" baseline="0" dirty="0" smtClean="0"/>
              <a:t>\", \', \t, \n, \r, \b, \\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Conversion en minuscule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sur un caractère – convention C pour une chaîne de caractères i.e. </a:t>
            </a:r>
            <a:r>
              <a:rPr lang="fr-CA" i="1" baseline="0" dirty="0" smtClean="0"/>
              <a:t>string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sur le premier caractère d’une chaîne de caractères statique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 sur le caractère h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 sur le caractère 0 (</a:t>
            </a:r>
            <a:r>
              <a:rPr lang="fr-CA" baseline="0" dirty="0" err="1" smtClean="0"/>
              <a:t>null</a:t>
            </a:r>
            <a:r>
              <a:rPr lang="fr-CA" baseline="0" dirty="0" smtClean="0"/>
              <a:t> </a:t>
            </a:r>
            <a:r>
              <a:rPr lang="fr-CA" baseline="0" dirty="0" err="1" smtClean="0"/>
              <a:t>terminated</a:t>
            </a:r>
            <a:r>
              <a:rPr lang="fr-CA" baseline="0" dirty="0" smtClean="0"/>
              <a:t> string)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d’un buffer sur le </a:t>
            </a:r>
            <a:r>
              <a:rPr lang="fr-CA" baseline="0" dirty="0" err="1" smtClean="0"/>
              <a:t>stack</a:t>
            </a:r>
            <a:endParaRPr lang="fr-CA" baseline="0" dirty="0" smtClean="0"/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et remplissage d’un tableau implicitement de la même taille que le littéral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Taille incluant le 0 implicite</a:t>
            </a:r>
          </a:p>
          <a:p>
            <a:pPr marL="228600" indent="-228600">
              <a:buFont typeface="+mj-lt"/>
              <a:buAutoNum type="alphaL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423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 :</a:t>
            </a:r>
          </a:p>
          <a:p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 code ASCII est défini de 0 à 127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 code ASCII étendu est défini de 128 à 255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/>
              <a:t>Nombres : 0x30 + N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/>
              <a:t>Alphabet : 0x41/0x61 + i</a:t>
            </a:r>
            <a:endParaRPr lang="en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 code ANSI lui est identique au code ASCII de 0 à 127 mais diffère sur la partie étendue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038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455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* Exemples de tailles</a:t>
            </a:r>
            <a:r>
              <a:rPr lang="fr-CA" baseline="0" dirty="0" smtClean="0"/>
              <a:t> déterminées s</a:t>
            </a:r>
            <a:r>
              <a:rPr lang="fr-CA" dirty="0" smtClean="0"/>
              <a:t>ur un</a:t>
            </a:r>
            <a:r>
              <a:rPr lang="fr-CA" baseline="0" dirty="0" smtClean="0"/>
              <a:t> système (architecture, compilateur et options) en particulier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619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90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5598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648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339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693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7142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885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Obfuscated C Mandelbrot and Julia-set Generator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2000-2001 by </a:t>
            </a:r>
            <a:r>
              <a:rPr lang="en-C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Stijn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Wolters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The International Obfuscated C Code Contest</a:t>
            </a:r>
            <a:endParaRPr lang="fr-CA" dirty="0" smtClean="0"/>
          </a:p>
          <a:p>
            <a:r>
              <a:rPr lang="en-CA" dirty="0" smtClean="0">
                <a:hlinkClick r:id="rId3"/>
              </a:rPr>
              <a:t>http://www.ioccc.org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440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Invocation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Invocation</a:t>
            </a:r>
            <a:r>
              <a:rPr lang="fr-CA" baseline="0" dirty="0" smtClean="0"/>
              <a:t> chaînée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Code mort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Invocation</a:t>
            </a:r>
            <a:r>
              <a:rPr lang="fr-CA" baseline="0" dirty="0" smtClean="0"/>
              <a:t> avec précédence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Invalide – la valeur de retour est une valeur temporaire (l-value </a:t>
            </a:r>
            <a:r>
              <a:rPr lang="fr-CA" baseline="0" dirty="0" err="1" smtClean="0"/>
              <a:t>required</a:t>
            </a:r>
            <a:r>
              <a:rPr lang="fr-CA" baseline="0" dirty="0" smtClean="0"/>
              <a:t>)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Invalide – valeur temporaire sans adresse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baseline="0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 mot clé </a:t>
            </a:r>
            <a:r>
              <a:rPr lang="fr-CA" baseline="0" dirty="0" err="1" smtClean="0"/>
              <a:t>void</a:t>
            </a:r>
            <a:r>
              <a:rPr lang="fr-CA" dirty="0" smtClean="0"/>
              <a:t> indique qu’il n’y a pas de type de retour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Les 2 fonctions </a:t>
            </a:r>
            <a:r>
              <a:rPr lang="fr-CA" dirty="0" err="1" smtClean="0"/>
              <a:t>divide</a:t>
            </a:r>
            <a:r>
              <a:rPr lang="fr-CA" dirty="0" smtClean="0"/>
              <a:t> sont indépendantes puisqu’elles n’ont pas la même liste de paramètres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La valeur retournée de la fonction main est transférée au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Invocation sans </a:t>
            </a:r>
            <a:r>
              <a:rPr lang="fr-CA" baseline="0" dirty="0" err="1" smtClean="0"/>
              <a:t>template</a:t>
            </a:r>
            <a:r>
              <a:rPr lang="fr-CA" baseline="0" dirty="0" smtClean="0"/>
              <a:t> (</a:t>
            </a:r>
            <a:r>
              <a:rPr lang="fr-CA" baseline="0" dirty="0" err="1" smtClean="0"/>
              <a:t>int</a:t>
            </a:r>
            <a:r>
              <a:rPr lang="fr-CA" baseline="0" dirty="0" smtClean="0"/>
              <a:t>) est préférée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Invocation sans </a:t>
            </a:r>
            <a:r>
              <a:rPr lang="fr-CA" dirty="0" err="1" smtClean="0"/>
              <a:t>template</a:t>
            </a:r>
            <a:r>
              <a:rPr lang="fr-CA" dirty="0" smtClean="0"/>
              <a:t> (</a:t>
            </a:r>
            <a:r>
              <a:rPr lang="fr-CA" dirty="0" err="1" smtClean="0"/>
              <a:t>int</a:t>
            </a:r>
            <a:r>
              <a:rPr lang="fr-CA" dirty="0" smtClean="0"/>
              <a:t>) avec valeur par défaut</a:t>
            </a:r>
            <a:endParaRPr lang="fr-CA" baseline="0" dirty="0" smtClean="0"/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Invocation implicite T=</a:t>
            </a:r>
            <a:r>
              <a:rPr lang="fr-CA" baseline="0" dirty="0" err="1" smtClean="0"/>
              <a:t>float</a:t>
            </a:r>
            <a:endParaRPr lang="fr-CA" baseline="0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Invocation sans </a:t>
            </a:r>
            <a:r>
              <a:rPr lang="fr-CA" dirty="0" err="1" smtClean="0"/>
              <a:t>template</a:t>
            </a:r>
            <a:r>
              <a:rPr lang="fr-CA" dirty="0" smtClean="0"/>
              <a:t> (</a:t>
            </a:r>
            <a:r>
              <a:rPr lang="fr-CA" dirty="0" err="1" smtClean="0"/>
              <a:t>int</a:t>
            </a:r>
            <a:r>
              <a:rPr lang="fr-CA" dirty="0" smtClean="0"/>
              <a:t>) préférée</a:t>
            </a:r>
            <a:endParaRPr lang="fr-CA" baseline="0" dirty="0" smtClean="0"/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Invocation implicite T=double et paramètre par défaut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Invocation avec T explicite et conversions implicites (</a:t>
            </a:r>
            <a:r>
              <a:rPr lang="fr-CA" baseline="0" dirty="0" err="1" smtClean="0"/>
              <a:t>int</a:t>
            </a:r>
            <a:r>
              <a:rPr lang="fr-CA" dirty="0" err="1" smtClean="0"/>
              <a:t>-float</a:t>
            </a:r>
            <a:r>
              <a:rPr lang="fr-CA" dirty="0" smtClean="0"/>
              <a:t> et </a:t>
            </a:r>
            <a:r>
              <a:rPr lang="fr-CA" dirty="0" err="1" smtClean="0"/>
              <a:t>float</a:t>
            </a:r>
            <a:r>
              <a:rPr lang="fr-CA" dirty="0" smtClean="0"/>
              <a:t>-double)</a:t>
            </a:r>
            <a:endParaRPr lang="fr-CA" baseline="0" dirty="0" smtClean="0"/>
          </a:p>
          <a:p>
            <a:endParaRPr lang="fr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669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8639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5811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aseline="0" dirty="0" smtClean="0"/>
              <a:t>Notes</a:t>
            </a:r>
            <a:r>
              <a:rPr lang="fr-CA" dirty="0" smtClean="0"/>
              <a:t> :</a:t>
            </a:r>
          </a:p>
          <a:p>
            <a:endParaRPr lang="fr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Les variables globales sont allouées statiquement i.e. initialisées à 0 par défaut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Les paramètres sont inclus dans le contexte de la fonction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CA" baseline="0" dirty="0" smtClean="0"/>
              <a:t>Les variables peuvent être définies n’importe où dans le contexte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L’opérateur :: est l’opérateur de résolution de contexte et permet ici de référer au contexte global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9020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Notes :</a:t>
            </a:r>
          </a:p>
          <a:p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La</a:t>
            </a:r>
            <a:r>
              <a:rPr lang="fr-CA" baseline="0" dirty="0" smtClean="0"/>
              <a:t> fonction </a:t>
            </a:r>
            <a:r>
              <a:rPr lang="fr-CA" baseline="0" dirty="0" err="1" smtClean="0"/>
              <a:t>strcmp</a:t>
            </a:r>
            <a:r>
              <a:rPr lang="fr-CA" baseline="0" dirty="0" smtClean="0"/>
              <a:t> permet de trier les chaînes de caractères en utilisant la valeur de retour i.e. </a:t>
            </a:r>
            <a:r>
              <a:rPr lang="fr-CA" dirty="0" smtClean="0"/>
              <a:t>plus petit est négatif, 0 égal et plus grand est positif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L’instruction</a:t>
            </a:r>
            <a:r>
              <a:rPr lang="fr-CA" baseline="0" dirty="0" smtClean="0"/>
              <a:t> if exécute l’instruction suivante si la condition est vraie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 </a:t>
            </a:r>
            <a:r>
              <a:rPr lang="fr-CA" baseline="0" dirty="0" err="1" smtClean="0"/>
              <a:t>else</a:t>
            </a:r>
            <a:r>
              <a:rPr lang="fr-CA" baseline="0" dirty="0" smtClean="0"/>
              <a:t> est optionnel et est exécuté si la condition est fausse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Utilisez des accolades </a:t>
            </a:r>
            <a:r>
              <a:rPr lang="en-CA" baseline="0" dirty="0" smtClean="0"/>
              <a:t>{ } </a:t>
            </a:r>
            <a:r>
              <a:rPr lang="fr-CA" baseline="0" dirty="0" smtClean="0"/>
              <a:t>pour substituer l’instruction pour un bloc d’instructions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L’instruction </a:t>
            </a:r>
            <a:r>
              <a:rPr lang="fr-CA" baseline="0" dirty="0" err="1" smtClean="0"/>
              <a:t>while</a:t>
            </a:r>
            <a:r>
              <a:rPr lang="fr-CA" baseline="0" dirty="0" smtClean="0"/>
              <a:t> exécute l’instruction suivante tant que la condition est vraie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7241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L’instruction for définie un contexte imbriqué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La syntaxe est définie par 3 expressions optionnelles :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CA" dirty="0" smtClean="0"/>
              <a:t>Initialisation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CA" dirty="0" smtClean="0"/>
              <a:t>Condition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CA" dirty="0" smtClean="0"/>
              <a:t>Incrément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</a:t>
            </a:r>
            <a:r>
              <a:rPr lang="en-CA" dirty="0" smtClean="0"/>
              <a:t>’instruction break </a:t>
            </a:r>
            <a:r>
              <a:rPr lang="en-CA" dirty="0" err="1" smtClean="0"/>
              <a:t>permet</a:t>
            </a:r>
            <a:r>
              <a:rPr lang="en-CA" dirty="0" smtClean="0"/>
              <a:t> de </a:t>
            </a:r>
            <a:r>
              <a:rPr lang="en-CA" dirty="0" err="1" smtClean="0"/>
              <a:t>sortir</a:t>
            </a:r>
            <a:r>
              <a:rPr lang="en-CA" dirty="0" smtClean="0"/>
              <a:t> de la boucle</a:t>
            </a:r>
            <a:endParaRPr lang="fr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L’opérateur virgule (,) permet de chaîner les opérations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Notez le point virgule pour exécuter une instruction nulle à chaque itération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Notez le for(;;) pour exécuter une bouche infinie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 </a:t>
            </a:r>
            <a:r>
              <a:rPr lang="fr-CA" dirty="0" err="1" smtClean="0"/>
              <a:t>switch</a:t>
            </a:r>
            <a:r>
              <a:rPr lang="fr-CA" dirty="0" smtClean="0"/>
              <a:t> permet de sauter conditionnellement à la valeur d’un entier sur une partie de code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 mot clé default est optionnel et permet un comportement de replis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 break est utilisé pour terminer l’exécuter d’un cas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Dans cette situation, le break ne sort pas de la boucle for mais bien du </a:t>
            </a:r>
            <a:r>
              <a:rPr lang="fr-CA" dirty="0" err="1" smtClean="0"/>
              <a:t>switch</a:t>
            </a:r>
            <a:endParaRPr lang="fr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111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47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716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1636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1037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9083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Notez que</a:t>
            </a:r>
            <a:r>
              <a:rPr lang="fr-CA" baseline="0" dirty="0" smtClean="0"/>
              <a:t> </a:t>
            </a:r>
            <a:r>
              <a:rPr lang="fr-CA" dirty="0" err="1" smtClean="0"/>
              <a:t>sizeof</a:t>
            </a:r>
            <a:r>
              <a:rPr lang="fr-CA" dirty="0" smtClean="0"/>
              <a:t>(Data) = 4 + 4 * 4 = 20 bytes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 sur la pile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 sur la pile et initialisation</a:t>
            </a:r>
            <a:r>
              <a:rPr lang="fr-CA" baseline="0" dirty="0" smtClean="0"/>
              <a:t> à 0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Allocation sur la</a:t>
            </a:r>
            <a:r>
              <a:rPr lang="fr-CA" dirty="0" smtClean="0"/>
              <a:t> pile</a:t>
            </a:r>
            <a:r>
              <a:rPr lang="fr-CA" baseline="0" dirty="0" smtClean="0"/>
              <a:t> et initialisation explicite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Accès à un membre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sur la structure allouée sur la</a:t>
            </a:r>
            <a:r>
              <a:rPr lang="fr-CA" dirty="0" smtClean="0"/>
              <a:t> pile</a:t>
            </a:r>
            <a:endParaRPr lang="fr-CA" baseline="0" dirty="0" smtClean="0"/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Accès à un membre via pointeur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Calcul de l’offset de y à l’aide de l’adresse des membres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 sur la pile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Notez que l’ajout d’une fonction dans la structure ne change pas sa taille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Construction par copie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Constructeur par défaut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Constructeur avec 1 paramètre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Constructeur avec plusieurs paramètres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Allocation</a:t>
            </a:r>
            <a:r>
              <a:rPr lang="fr-CA" baseline="0" dirty="0" smtClean="0"/>
              <a:t> sur la pile et construction par défaut</a:t>
            </a:r>
            <a:endParaRPr lang="fr-CA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Fonction</a:t>
            </a:r>
            <a:r>
              <a:rPr lang="fr-CA" baseline="0" dirty="0" smtClean="0"/>
              <a:t> membre</a:t>
            </a:r>
            <a:endParaRPr lang="fr-CA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Fonction globale i.e. OO</a:t>
            </a:r>
            <a:r>
              <a:rPr lang="fr-CA" baseline="0" dirty="0" smtClean="0"/>
              <a:t> style 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788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1994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52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3290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9985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CA" dirty="0" smtClean="0"/>
              <a:t>Notes :</a:t>
            </a:r>
          </a:p>
          <a:p>
            <a:pPr marL="0" indent="0">
              <a:buFont typeface="+mj-lt"/>
              <a:buNone/>
            </a:pPr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Les </a:t>
            </a:r>
            <a:r>
              <a:rPr lang="en-CA" dirty="0" err="1" smtClean="0"/>
              <a:t>membres</a:t>
            </a:r>
            <a:r>
              <a:rPr lang="en-CA" dirty="0" smtClean="0"/>
              <a:t> red,</a:t>
            </a:r>
            <a:r>
              <a:rPr lang="en-CA" baseline="0" dirty="0" smtClean="0"/>
              <a:t> green et blue </a:t>
            </a:r>
            <a:r>
              <a:rPr lang="en-CA" baseline="0" dirty="0" err="1" smtClean="0"/>
              <a:t>sont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définis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comme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privés</a:t>
            </a:r>
            <a:r>
              <a:rPr lang="en-CA" baseline="0" dirty="0" smtClean="0"/>
              <a:t> i.e. </a:t>
            </a:r>
            <a:r>
              <a:rPr lang="en-CA" baseline="0" dirty="0" err="1" smtClean="0"/>
              <a:t>accès</a:t>
            </a:r>
            <a:r>
              <a:rPr lang="en-CA" baseline="0" dirty="0" smtClean="0"/>
              <a:t> par </a:t>
            </a:r>
            <a:r>
              <a:rPr lang="en-CA" baseline="0" dirty="0" err="1" smtClean="0"/>
              <a:t>défaut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puisque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c’est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une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classe</a:t>
            </a:r>
            <a:endParaRPr lang="en-CA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Les</a:t>
            </a:r>
            <a:r>
              <a:rPr lang="fr-CA" baseline="0" dirty="0" smtClean="0"/>
              <a:t> fonctions sont accessibles publiquement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Les fonctions sont les 2 seuls endroits où les membres </a:t>
            </a:r>
            <a:r>
              <a:rPr lang="fr-CA" baseline="0" dirty="0" err="1" smtClean="0"/>
              <a:t>red</a:t>
            </a:r>
            <a:r>
              <a:rPr lang="fr-CA" baseline="0" dirty="0" smtClean="0"/>
              <a:t>, green, </a:t>
            </a:r>
            <a:r>
              <a:rPr lang="fr-CA" baseline="0" dirty="0" err="1" smtClean="0"/>
              <a:t>blue</a:t>
            </a:r>
            <a:r>
              <a:rPr lang="fr-CA" baseline="0" dirty="0" smtClean="0"/>
              <a:t> peuvent être utilisés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On place souvent la partie privée en second puisqu’il s’agit de détails d’implémentation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Ainsi, l’interface public (utilisable) se trouve en</a:t>
            </a:r>
            <a:r>
              <a:rPr lang="fr-CA" baseline="0" dirty="0" smtClean="0"/>
              <a:t> tout premier</a:t>
            </a:r>
            <a:endParaRPr lang="fr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On</a:t>
            </a:r>
            <a:r>
              <a:rPr lang="fr-CA" baseline="0" dirty="0" smtClean="0"/>
              <a:t> peut séparer l’implémentation des fonctions de la déclaration de la classe</a:t>
            </a:r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Concept de prototypes de fonctions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726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9501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8509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2243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Entier constant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Idem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Pointeur</a:t>
            </a:r>
            <a:r>
              <a:rPr lang="fr-CA" baseline="0" dirty="0" smtClean="0"/>
              <a:t> sur un entier constant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Idem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constant sur un entier contant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Idem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sur un pointeur constant sur un entier constant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Idem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constant sur un pointeur constant sur un entier constant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Invalide i.e. demande une conversion explicite</a:t>
            </a:r>
            <a:endParaRPr lang="fr-CA" dirty="0" smtClean="0"/>
          </a:p>
          <a:p>
            <a:pPr marL="228600" indent="-228600">
              <a:buFont typeface="+mj-lt"/>
              <a:buAutoNum type="alphaL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Déclaration d’une structure constante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Pointeur à une structure constante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Pointeur à un entier constant – le membre d’une structure constante est constant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Idem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054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L’ajout du mot clé </a:t>
            </a:r>
            <a:r>
              <a:rPr lang="fr-CA" dirty="0" err="1" smtClean="0"/>
              <a:t>const</a:t>
            </a:r>
            <a:r>
              <a:rPr lang="fr-CA" dirty="0" smtClean="0"/>
              <a:t> après la liste de paramètres indique la définition d’une fonction membre constante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Une fonction membre constante définie le pointeur </a:t>
            </a:r>
            <a:r>
              <a:rPr lang="fr-CA" dirty="0" err="1" smtClean="0"/>
              <a:t>this</a:t>
            </a:r>
            <a:r>
              <a:rPr lang="fr-CA" dirty="0" smtClean="0"/>
              <a:t> comme pointant à une structure constante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Il est possible d’appeler une fonction </a:t>
            </a:r>
            <a:r>
              <a:rPr lang="fr-CA" dirty="0" err="1" smtClean="0"/>
              <a:t>const</a:t>
            </a:r>
            <a:r>
              <a:rPr lang="fr-CA" dirty="0" smtClean="0"/>
              <a:t> même si la variable n’est pas </a:t>
            </a:r>
            <a:r>
              <a:rPr lang="fr-CA" dirty="0" err="1" smtClean="0"/>
              <a:t>const</a:t>
            </a: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Mais pas l’inverse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 </a:t>
            </a:r>
            <a:r>
              <a:rPr lang="fr-CA" dirty="0" err="1" smtClean="0"/>
              <a:t>const</a:t>
            </a:r>
            <a:r>
              <a:rPr lang="fr-CA" dirty="0" smtClean="0"/>
              <a:t> est inclus dans la signature de la fonction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Permet donc la surcharge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8074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Entier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Référence à un</a:t>
            </a:r>
            <a:r>
              <a:rPr lang="fr-CA" baseline="0" dirty="0" smtClean="0"/>
              <a:t> entier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Référence </a:t>
            </a:r>
            <a:r>
              <a:rPr lang="fr-CA" dirty="0" smtClean="0"/>
              <a:t>à un entier </a:t>
            </a:r>
            <a:r>
              <a:rPr lang="fr-CA" baseline="0" dirty="0" smtClean="0"/>
              <a:t>constant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Idem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Anachronisme i.e. une référence est toujours constante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Pointeur sur un entier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Référence à un pointeur sur un entier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Référence </a:t>
            </a:r>
            <a:r>
              <a:rPr lang="fr-CA" dirty="0"/>
              <a:t>à</a:t>
            </a:r>
            <a:r>
              <a:rPr lang="fr-CA" baseline="0" dirty="0" smtClean="0"/>
              <a:t> un pointeur constant sur un entier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Déréférence du pointeur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Idem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Un membre défini comme une référence doit être initialisé à la construction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Notez qu’on préfixe souvent les paramètres de fonction par un _ afin d’éviter les confusions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Les identificateurs qui débutent par _ puis une lettre majuscule sont réservés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Les identificateurs qui débutent par plus d’un _ sont réservés</a:t>
            </a:r>
          </a:p>
          <a:p>
            <a:pPr marL="0" indent="0">
              <a:buFont typeface="+mj-lt"/>
              <a:buNone/>
            </a:pPr>
            <a:endParaRPr lang="fr-CA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Copie de structure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Copie de pointeur à une structure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Référence à une structure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Copie de pointeur à une structure constante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Référence à une structure constante</a:t>
            </a:r>
          </a:p>
          <a:p>
            <a:endParaRPr lang="fr-CA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Taille de la structure </a:t>
            </a:r>
            <a:r>
              <a:rPr lang="fr-CA" dirty="0"/>
              <a:t>A i.e. </a:t>
            </a:r>
            <a:r>
              <a:rPr lang="fr-CA" dirty="0" err="1"/>
              <a:t>sizeof</a:t>
            </a:r>
            <a:r>
              <a:rPr lang="fr-CA" dirty="0"/>
              <a:t>(</a:t>
            </a:r>
            <a:r>
              <a:rPr lang="fr-CA" dirty="0" err="1"/>
              <a:t>int</a:t>
            </a:r>
            <a:r>
              <a:rPr lang="fr-CA" dirty="0"/>
              <a:t> *)</a:t>
            </a:r>
            <a:endParaRPr lang="fr-CA" dirty="0" smtClean="0"/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Constructeur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Appel par copie ou par référence</a:t>
            </a:r>
          </a:p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Appel par pointeur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94140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sur la séquence d’exécution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0" indent="0">
              <a:buFont typeface="+mj-lt"/>
              <a:buNone/>
            </a:pPr>
            <a:r>
              <a:rPr lang="fr-CA" dirty="0" smtClean="0"/>
              <a:t>a)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Constructeur d’une temporaire locale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Copie vers la temporaire de retour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Destructeur de la temporaire locale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Copie de la temporaire de retour vers a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Destruction de la temporaire de retour</a:t>
            </a:r>
          </a:p>
          <a:p>
            <a:endParaRPr lang="fr-CA" dirty="0" smtClean="0"/>
          </a:p>
          <a:p>
            <a:r>
              <a:rPr lang="fr-CA" dirty="0" smtClean="0"/>
              <a:t>b)</a:t>
            </a:r>
          </a:p>
          <a:p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/>
              <a:t>Constructeur d’une temporaire </a:t>
            </a:r>
            <a:r>
              <a:rPr lang="fr-CA" dirty="0" smtClean="0"/>
              <a:t>locale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Destructeur </a:t>
            </a:r>
            <a:r>
              <a:rPr lang="fr-CA" dirty="0"/>
              <a:t>de la temporaire </a:t>
            </a:r>
            <a:r>
              <a:rPr lang="fr-CA" dirty="0" smtClean="0"/>
              <a:t>locale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Retour de la référence sur la temporaire locale déjà détruite</a:t>
            </a: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Comportement indéterminé lors de la copie vers b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53091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 smtClean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L’opérateur = doit normalement être</a:t>
            </a:r>
            <a:r>
              <a:rPr lang="fr-CA" baseline="0" dirty="0" smtClean="0"/>
              <a:t> blindé contre l’auto assignation i.e. </a:t>
            </a:r>
            <a:r>
              <a:rPr lang="fr-CA" i="1" baseline="0" dirty="0" smtClean="0"/>
              <a:t>self </a:t>
            </a:r>
            <a:r>
              <a:rPr lang="fr-CA" i="1" baseline="0" dirty="0" err="1" smtClean="0"/>
              <a:t>assignment</a:t>
            </a:r>
            <a:endParaRPr lang="fr-CA" i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fr-CA" baseline="0" dirty="0" smtClean="0"/>
              <a:t>Notez le retour </a:t>
            </a:r>
            <a:r>
              <a:rPr lang="fr-CA" baseline="0" smtClean="0"/>
              <a:t>de l’objet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6179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64352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eriod"/>
            </a:pPr>
            <a:r>
              <a:rPr lang="fr-CA" dirty="0" smtClean="0"/>
              <a:t>Variable</a:t>
            </a:r>
            <a:r>
              <a:rPr lang="fr-CA" baseline="0" dirty="0" smtClean="0"/>
              <a:t> globale statique initialisée à 0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Variable globale statique initialisée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Variable membre</a:t>
            </a:r>
          </a:p>
          <a:p>
            <a:pPr marL="228600" indent="-228600">
              <a:buFont typeface="+mj-lt"/>
              <a:buAutoNum type="alphaLcPeriod"/>
            </a:pPr>
            <a:r>
              <a:rPr lang="fr-CA" baseline="0" dirty="0" smtClean="0"/>
              <a:t>Variable membre statique initialisée à 0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CA" baseline="0" dirty="0" smtClean="0"/>
              <a:t>Variable membre statique initialisée à la taille de la structure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CA" dirty="0" smtClean="0"/>
          </a:p>
          <a:p>
            <a:pPr marL="228600" indent="-228600">
              <a:buFont typeface="+mj-lt"/>
              <a:buAutoNum type="alphaL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La variable statique c est initialisé au premier appel à A::A()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Le compilateur insère donc une autre variable statique interne pour éviter d’exécuter ce code la seconde fois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Une fonction statique ne possède pas de pointeur </a:t>
            </a:r>
            <a:r>
              <a:rPr lang="fr-CA" dirty="0" err="1" smtClean="0"/>
              <a:t>this</a:t>
            </a:r>
            <a:r>
              <a:rPr lang="fr-CA" dirty="0" smtClean="0"/>
              <a:t> implicite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fr-CA" dirty="0" smtClean="0"/>
              <a:t>Notes :</a:t>
            </a:r>
          </a:p>
          <a:p>
            <a:pPr marL="0" indent="0">
              <a:buFont typeface="+mj-lt"/>
              <a:buNone/>
            </a:pPr>
            <a:endParaRPr lang="fr-CA" dirty="0"/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Il est possible d’initialiser les constantes statiques entières</a:t>
            </a:r>
          </a:p>
          <a:p>
            <a:pPr marL="228600" indent="-228600">
              <a:buFont typeface="+mj-lt"/>
              <a:buAutoNum type="arabicPeriod"/>
            </a:pPr>
            <a:r>
              <a:rPr lang="fr-CA" dirty="0" smtClean="0"/>
              <a:t>Si on déclare une variable membre constante, elle doit être définie dans le contexte global</a:t>
            </a:r>
          </a:p>
          <a:p>
            <a:endParaRPr lang="fr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971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3535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03237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9541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613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3734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F925D-79F5-4E07-B0CF-804321B240E7}" type="slidenum">
              <a:rPr lang="en-CA" smtClean="0"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29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21" y="6295957"/>
            <a:ext cx="1593279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21" y="6295957"/>
            <a:ext cx="1593279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robert@nubo.ca" TargetMode="External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robert@nubo.ca" TargetMode="External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a/Accelerated-C-Practical-Programming-Example/dp/020170353X/ref=sr_1_1?s=books&amp;ie=UTF8&amp;qid=1344279171&amp;sr=1-1" TargetMode="External"/><Relationship Id="rId3" Type="http://schemas.openxmlformats.org/officeDocument/2006/relationships/hyperlink" Target="http://www.amazon.ca/C-Programming-Language-Special/dp/0201700735/ref=sr_1_1?s=books&amp;ie=UTF8&amp;qid=1344279093&amp;sr=1-1" TargetMode="External"/><Relationship Id="rId7" Type="http://schemas.openxmlformats.org/officeDocument/2006/relationships/hyperlink" Target="http://www.amazon.ca/Coding-Standards-Rules-Guidelines-Practices/dp/0321113586/ref=pd_sim_b_7" TargetMode="External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a/Effective-STL-Specific-Standard-Template/dp/0201749629/ref=pd_bxgy_b_text_c" TargetMode="External"/><Relationship Id="rId5" Type="http://schemas.openxmlformats.org/officeDocument/2006/relationships/hyperlink" Target="http://www.amazon.ca/Effective-Specific-Improve-Programs-Designs/dp/0321334876/ref=sr_1_1?s=books&amp;ie=UTF8&amp;qid=1344279113&amp;sr=1-1" TargetMode="External"/><Relationship Id="rId4" Type="http://schemas.openxmlformats.org/officeDocument/2006/relationships/hyperlink" Target="http://www.amazon.ca/Programming-Principles-Practice-Using-C/dp/0321543726/ref=sr_1_1?s=books&amp;ie=UTF8&amp;qid=1344279063&amp;sr=1-1" TargetMode="Externa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shift.com/c++-faq-lite/" TargetMode="External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ppandbeyond.com/" TargetMode="External"/><Relationship Id="rId4" Type="http://schemas.openxmlformats.org/officeDocument/2006/relationships/hyperlink" Target="http://cplusplu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bo.c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ric.robert@nubo.c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22.676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CA" dirty="0" err="1" smtClean="0"/>
              <a:t>Langage</a:t>
            </a:r>
            <a:r>
              <a:rPr lang="en-CA" dirty="0" smtClean="0"/>
              <a:t> C++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r>
              <a:rPr lang="en-CA" dirty="0" smtClean="0"/>
              <a:t>CPP023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648200"/>
            <a:ext cx="5715000" cy="1285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706" y="6400800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chemeClr val="bg1">
                    <a:lumMod val="75000"/>
                  </a:schemeClr>
                </a:solidFill>
              </a:rPr>
              <a:t>Copyright © 2012 – Éric Robert</a:t>
            </a:r>
            <a:endParaRPr lang="en-CA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Points forts</a:t>
            </a:r>
          </a:p>
          <a:p>
            <a:pPr lvl="1"/>
            <a:r>
              <a:rPr lang="fr-CA" dirty="0" smtClean="0"/>
              <a:t>Langage compilé i.e. natif</a:t>
            </a:r>
          </a:p>
          <a:p>
            <a:pPr lvl="1"/>
            <a:r>
              <a:rPr lang="fr-CA" dirty="0" smtClean="0"/>
              <a:t>Simplifie et favorise l’utilisation d’abstractions</a:t>
            </a:r>
          </a:p>
          <a:p>
            <a:pPr lvl="2"/>
            <a:r>
              <a:rPr lang="fr-CA" dirty="0" smtClean="0"/>
              <a:t>Design orienté objet (OO)</a:t>
            </a:r>
          </a:p>
          <a:p>
            <a:pPr lvl="2"/>
            <a:r>
              <a:rPr lang="fr-CA" dirty="0" smtClean="0"/>
              <a:t>Découplage</a:t>
            </a:r>
          </a:p>
          <a:p>
            <a:pPr lvl="1"/>
            <a:r>
              <a:rPr lang="fr-CA" dirty="0" smtClean="0"/>
              <a:t>Efficace et maintenable</a:t>
            </a:r>
          </a:p>
          <a:p>
            <a:pPr lvl="2"/>
            <a:r>
              <a:rPr lang="fr-CA" dirty="0" smtClean="0"/>
              <a:t>Typage </a:t>
            </a:r>
            <a:r>
              <a:rPr lang="fr-CA" dirty="0"/>
              <a:t>statique i.e. </a:t>
            </a:r>
            <a:r>
              <a:rPr lang="fr-CA" i="1" dirty="0" err="1"/>
              <a:t>statically</a:t>
            </a:r>
            <a:r>
              <a:rPr lang="fr-CA" i="1" dirty="0"/>
              <a:t> </a:t>
            </a:r>
            <a:r>
              <a:rPr lang="fr-CA" i="1" dirty="0" err="1" smtClean="0"/>
              <a:t>typed</a:t>
            </a:r>
            <a:endParaRPr lang="fr-CA" i="1" dirty="0" smtClean="0"/>
          </a:p>
          <a:p>
            <a:pPr lvl="2"/>
            <a:r>
              <a:rPr lang="fr-CA" dirty="0" err="1" smtClean="0"/>
              <a:t>Templates</a:t>
            </a:r>
            <a:endParaRPr lang="fr-CA" dirty="0"/>
          </a:p>
          <a:p>
            <a:pPr lvl="1"/>
            <a:r>
              <a:rPr lang="fr-CA" dirty="0" smtClean="0"/>
              <a:t>Extensible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521178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902178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283178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b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664178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k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048000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q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429000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b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3810000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n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4191000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r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715000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6098822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6479822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6860822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7241822" y="21336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</a:t>
            </a:r>
            <a:endParaRPr lang="en-CA" dirty="0"/>
          </a:p>
        </p:txBody>
      </p:sp>
      <p:grpSp>
        <p:nvGrpSpPr>
          <p:cNvPr id="89" name="Group 88"/>
          <p:cNvGrpSpPr/>
          <p:nvPr/>
        </p:nvGrpSpPr>
        <p:grpSpPr>
          <a:xfrm>
            <a:off x="1538111" y="3505200"/>
            <a:ext cx="6101644" cy="381000"/>
            <a:chOff x="1538111" y="3505200"/>
            <a:chExt cx="6101644" cy="381000"/>
          </a:xfrm>
        </p:grpSpPr>
        <p:sp>
          <p:nvSpPr>
            <p:cNvPr id="21" name="Rectangle 20"/>
            <p:cNvSpPr/>
            <p:nvPr/>
          </p:nvSpPr>
          <p:spPr>
            <a:xfrm>
              <a:off x="1538111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19111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00111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81111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64933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45933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26933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07933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88933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69933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0933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31933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15755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96755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7755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58755" y="3505200"/>
              <a:ext cx="3810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01900" y="5029200"/>
            <a:ext cx="4174067" cy="762000"/>
            <a:chOff x="1766710" y="5029200"/>
            <a:chExt cx="4174067" cy="762000"/>
          </a:xfrm>
        </p:grpSpPr>
        <p:sp>
          <p:nvSpPr>
            <p:cNvPr id="56" name="Rectangle 55"/>
            <p:cNvSpPr/>
            <p:nvPr/>
          </p:nvSpPr>
          <p:spPr>
            <a:xfrm>
              <a:off x="1766710" y="5029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r</a:t>
              </a:r>
              <a:endParaRPr lang="en-CA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66710" y="5410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f</a:t>
              </a:r>
              <a:r>
                <a:rPr lang="fr-CA" baseline="-25000" dirty="0" smtClean="0"/>
                <a:t>0</a:t>
              </a:r>
              <a:endParaRPr lang="en-CA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28710" y="5029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n</a:t>
              </a:r>
              <a:endParaRPr lang="en-CA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28710" y="5410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f</a:t>
              </a:r>
              <a:r>
                <a:rPr lang="fr-CA" baseline="-25000" dirty="0" smtClean="0"/>
                <a:t>1</a:t>
              </a:r>
              <a:endParaRPr lang="en-CA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73777" y="5029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b</a:t>
              </a:r>
              <a:endParaRPr lang="en-CA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73777" y="5410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f</a:t>
              </a:r>
              <a:r>
                <a:rPr lang="fr-CA" baseline="-25000" dirty="0"/>
                <a:t>2</a:t>
              </a:r>
              <a:endParaRPr lang="en-CA" baseline="-25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35777" y="5029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k</a:t>
              </a:r>
              <a:endParaRPr lang="en-CA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35777" y="5410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f</a:t>
              </a:r>
              <a:r>
                <a:rPr lang="fr-CA" baseline="-25000" dirty="0"/>
                <a:t>3</a:t>
              </a:r>
              <a:endParaRPr lang="en-CA" baseline="-250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797777" y="5029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q</a:t>
              </a:r>
              <a:endParaRPr lang="en-CA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797777" y="5410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f</a:t>
              </a:r>
              <a:r>
                <a:rPr lang="fr-CA" baseline="-25000" dirty="0"/>
                <a:t>4</a:t>
              </a:r>
              <a:endParaRPr lang="en-CA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59777" y="5029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p</a:t>
              </a:r>
              <a:endParaRPr lang="en-CA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559777" y="5410200"/>
              <a:ext cx="381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smtClean="0"/>
                <a:t>f</a:t>
              </a:r>
              <a:r>
                <a:rPr lang="fr-CA" baseline="-25000" dirty="0" smtClean="0"/>
                <a:t>5</a:t>
              </a:r>
              <a:endParaRPr lang="en-CA" baseline="-25000" dirty="0"/>
            </a:p>
          </p:txBody>
        </p:sp>
      </p:grpSp>
      <p:cxnSp>
        <p:nvCxnSpPr>
          <p:cNvPr id="122" name="Straight Arrow Connector 121"/>
          <p:cNvCxnSpPr>
            <a:stCxn id="21" idx="2"/>
            <a:endCxn id="56" idx="0"/>
          </p:cNvCxnSpPr>
          <p:nvPr/>
        </p:nvCxnSpPr>
        <p:spPr>
          <a:xfrm>
            <a:off x="1728611" y="3886200"/>
            <a:ext cx="9637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2" idx="2"/>
            <a:endCxn id="68" idx="0"/>
          </p:cNvCxnSpPr>
          <p:nvPr/>
        </p:nvCxnSpPr>
        <p:spPr>
          <a:xfrm>
            <a:off x="2109611" y="3886200"/>
            <a:ext cx="13447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3" idx="2"/>
            <a:endCxn id="71" idx="0"/>
          </p:cNvCxnSpPr>
          <p:nvPr/>
        </p:nvCxnSpPr>
        <p:spPr>
          <a:xfrm>
            <a:off x="2490611" y="3886200"/>
            <a:ext cx="1708856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2"/>
            <a:endCxn id="74" idx="0"/>
          </p:cNvCxnSpPr>
          <p:nvPr/>
        </p:nvCxnSpPr>
        <p:spPr>
          <a:xfrm>
            <a:off x="2871611" y="3886200"/>
            <a:ext cx="2089856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5" idx="2"/>
            <a:endCxn id="77" idx="0"/>
          </p:cNvCxnSpPr>
          <p:nvPr/>
        </p:nvCxnSpPr>
        <p:spPr>
          <a:xfrm>
            <a:off x="3255433" y="3886200"/>
            <a:ext cx="246803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6" idx="2"/>
            <a:endCxn id="71" idx="0"/>
          </p:cNvCxnSpPr>
          <p:nvPr/>
        </p:nvCxnSpPr>
        <p:spPr>
          <a:xfrm>
            <a:off x="3636433" y="3886200"/>
            <a:ext cx="56303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7" idx="2"/>
            <a:endCxn id="68" idx="0"/>
          </p:cNvCxnSpPr>
          <p:nvPr/>
        </p:nvCxnSpPr>
        <p:spPr>
          <a:xfrm flipH="1">
            <a:off x="3454400" y="3886200"/>
            <a:ext cx="563033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8" idx="2"/>
            <a:endCxn id="56" idx="0"/>
          </p:cNvCxnSpPr>
          <p:nvPr/>
        </p:nvCxnSpPr>
        <p:spPr>
          <a:xfrm flipH="1">
            <a:off x="2692400" y="3886200"/>
            <a:ext cx="1706033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9" idx="2"/>
            <a:endCxn id="80" idx="0"/>
          </p:cNvCxnSpPr>
          <p:nvPr/>
        </p:nvCxnSpPr>
        <p:spPr>
          <a:xfrm>
            <a:off x="4779433" y="3886200"/>
            <a:ext cx="170603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0" idx="2"/>
            <a:endCxn id="80" idx="0"/>
          </p:cNvCxnSpPr>
          <p:nvPr/>
        </p:nvCxnSpPr>
        <p:spPr>
          <a:xfrm>
            <a:off x="5160433" y="3886200"/>
            <a:ext cx="132503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2" idx="2"/>
            <a:endCxn id="80" idx="0"/>
          </p:cNvCxnSpPr>
          <p:nvPr/>
        </p:nvCxnSpPr>
        <p:spPr>
          <a:xfrm>
            <a:off x="5922433" y="3886200"/>
            <a:ext cx="56303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3" idx="2"/>
            <a:endCxn id="80" idx="0"/>
          </p:cNvCxnSpPr>
          <p:nvPr/>
        </p:nvCxnSpPr>
        <p:spPr>
          <a:xfrm>
            <a:off x="6306255" y="3886200"/>
            <a:ext cx="179212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4" idx="2"/>
            <a:endCxn id="80" idx="0"/>
          </p:cNvCxnSpPr>
          <p:nvPr/>
        </p:nvCxnSpPr>
        <p:spPr>
          <a:xfrm flipH="1">
            <a:off x="6485467" y="3886200"/>
            <a:ext cx="201788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35" idx="2"/>
            <a:endCxn id="80" idx="0"/>
          </p:cNvCxnSpPr>
          <p:nvPr/>
        </p:nvCxnSpPr>
        <p:spPr>
          <a:xfrm flipH="1">
            <a:off x="6485467" y="3886200"/>
            <a:ext cx="582788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36" idx="2"/>
            <a:endCxn id="80" idx="0"/>
          </p:cNvCxnSpPr>
          <p:nvPr/>
        </p:nvCxnSpPr>
        <p:spPr>
          <a:xfrm flipH="1">
            <a:off x="6485467" y="3886200"/>
            <a:ext cx="963788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Down Arrow 154"/>
          <p:cNvSpPr/>
          <p:nvPr/>
        </p:nvSpPr>
        <p:spPr>
          <a:xfrm>
            <a:off x="4315884" y="2796822"/>
            <a:ext cx="512233" cy="457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5" name="Straight Arrow Connector 64"/>
          <p:cNvCxnSpPr>
            <a:stCxn id="31" idx="2"/>
            <a:endCxn id="80" idx="0"/>
          </p:cNvCxnSpPr>
          <p:nvPr/>
        </p:nvCxnSpPr>
        <p:spPr>
          <a:xfrm>
            <a:off x="5541433" y="3886200"/>
            <a:ext cx="94403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Réserve un espace mémoire</a:t>
            </a:r>
          </a:p>
          <a:p>
            <a:pPr lvl="1"/>
            <a:r>
              <a:rPr lang="fr-CA" dirty="0" smtClean="0"/>
              <a:t>Allocateur</a:t>
            </a:r>
          </a:p>
          <a:p>
            <a:pPr lvl="2"/>
            <a:r>
              <a:rPr lang="fr-CA" dirty="0" smtClean="0"/>
              <a:t>Standard : </a:t>
            </a:r>
            <a:r>
              <a:rPr lang="fr-CA" dirty="0" err="1" smtClean="0"/>
              <a:t>malloc</a:t>
            </a:r>
            <a:r>
              <a:rPr lang="fr-CA" dirty="0" smtClean="0"/>
              <a:t>/free</a:t>
            </a:r>
          </a:p>
          <a:p>
            <a:pPr lvl="2"/>
            <a:r>
              <a:rPr lang="fr-CA" dirty="0" smtClean="0"/>
              <a:t>Autres :</a:t>
            </a:r>
          </a:p>
          <a:p>
            <a:pPr lvl="3"/>
            <a:r>
              <a:rPr lang="fr-CA" dirty="0" smtClean="0"/>
              <a:t>Doug </a:t>
            </a:r>
            <a:r>
              <a:rPr lang="fr-CA" dirty="0" err="1" smtClean="0"/>
              <a:t>Lea</a:t>
            </a:r>
            <a:r>
              <a:rPr lang="fr-CA" dirty="0" smtClean="0"/>
              <a:t> : </a:t>
            </a:r>
            <a:r>
              <a:rPr lang="fr-CA" dirty="0" err="1" smtClean="0"/>
              <a:t>dlmalloc</a:t>
            </a:r>
            <a:r>
              <a:rPr lang="fr-CA" dirty="0" smtClean="0"/>
              <a:t>/</a:t>
            </a:r>
            <a:r>
              <a:rPr lang="fr-CA" dirty="0" err="1" smtClean="0"/>
              <a:t>dlfree</a:t>
            </a:r>
            <a:endParaRPr lang="fr-CA" dirty="0" smtClean="0"/>
          </a:p>
          <a:p>
            <a:pPr lvl="3"/>
            <a:r>
              <a:rPr lang="fr-CA" dirty="0"/>
              <a:t>Microsoft Windows : </a:t>
            </a:r>
            <a:r>
              <a:rPr lang="fr-CA" dirty="0" err="1"/>
              <a:t>HeapAlloc</a:t>
            </a:r>
            <a:r>
              <a:rPr lang="fr-CA" dirty="0"/>
              <a:t>/</a:t>
            </a:r>
            <a:r>
              <a:rPr lang="fr-CA" dirty="0" err="1"/>
              <a:t>HeapFree</a:t>
            </a:r>
            <a:endParaRPr lang="fr-CA" dirty="0"/>
          </a:p>
          <a:p>
            <a:pPr lvl="3"/>
            <a:r>
              <a:rPr lang="fr-CA" dirty="0" smtClean="0"/>
              <a:t>Google : </a:t>
            </a:r>
            <a:r>
              <a:rPr lang="fr-CA" dirty="0" err="1" smtClean="0"/>
              <a:t>tcmalloc</a:t>
            </a:r>
            <a:r>
              <a:rPr lang="fr-CA" dirty="0" smtClean="0"/>
              <a:t>/</a:t>
            </a:r>
            <a:r>
              <a:rPr lang="fr-CA" dirty="0" err="1" smtClean="0"/>
              <a:t>tcfree</a:t>
            </a:r>
            <a:endParaRPr lang="fr-CA" dirty="0" smtClean="0"/>
          </a:p>
          <a:p>
            <a:r>
              <a:rPr lang="fr-CA" dirty="0" smtClean="0"/>
              <a:t>On doit invoquer le constructeur en C++</a:t>
            </a:r>
          </a:p>
          <a:p>
            <a:pPr lvl="1"/>
            <a:r>
              <a:rPr lang="fr-CA" dirty="0" smtClean="0"/>
              <a:t>new/</a:t>
            </a:r>
            <a:r>
              <a:rPr lang="fr-CA" dirty="0" err="1" smtClean="0"/>
              <a:t>delete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4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style C++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a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b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[1024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style C avec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stdlib.h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c = 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*)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malloc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(1024 *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libération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delete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[] b;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free(c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 =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b = c = 0;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27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x;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= 0)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x(i)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* a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A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b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A(32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A * c =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A[1024];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 * d = (A *)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malloc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(A));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!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...</a:t>
            </a:r>
            <a:endParaRPr lang="fr-CA" sz="1400" dirty="0" smtClean="0"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delete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b;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[] c;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free(d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a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b = c = 0;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1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safeDelete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 *&amp; pointer)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pointer;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pointer =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safeDeleteItems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 *&amp; pointer)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[] pointer;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pointer =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/* ... */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safeDelete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(a);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safeDelete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safeDeleteItems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(c);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/* ...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*/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57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Mécanisme de réutilisation de code</a:t>
            </a:r>
          </a:p>
          <a:p>
            <a:pPr lvl="1"/>
            <a:r>
              <a:rPr lang="fr-CA" dirty="0" smtClean="0"/>
              <a:t>La classe dérivée hérite de la classe de base</a:t>
            </a:r>
          </a:p>
          <a:p>
            <a:pPr lvl="2"/>
            <a:r>
              <a:rPr lang="fr-CA" dirty="0" smtClean="0"/>
              <a:t>Accès à tout ce qui est public ou </a:t>
            </a:r>
            <a:r>
              <a:rPr lang="fr-CA" dirty="0" err="1" smtClean="0"/>
              <a:t>protected</a:t>
            </a:r>
            <a:endParaRPr lang="fr-CA" dirty="0" smtClean="0"/>
          </a:p>
          <a:p>
            <a:pPr lvl="1"/>
            <a:r>
              <a:rPr lang="fr-CA" dirty="0" smtClean="0"/>
              <a:t>Relation est-un i.e. </a:t>
            </a:r>
            <a:r>
              <a:rPr lang="fr-CA" i="1" dirty="0" err="1" smtClean="0"/>
              <a:t>is-a</a:t>
            </a:r>
            <a:endParaRPr lang="fr-CA" i="1" dirty="0" smtClean="0"/>
          </a:p>
          <a:p>
            <a:r>
              <a:rPr lang="fr-CA" dirty="0" smtClean="0"/>
              <a:t>Hiérarchie de classes</a:t>
            </a:r>
          </a:p>
          <a:p>
            <a:pPr lvl="1"/>
            <a:r>
              <a:rPr lang="fr-CA" dirty="0" smtClean="0"/>
              <a:t>Classe de base</a:t>
            </a:r>
          </a:p>
          <a:p>
            <a:pPr lvl="2"/>
            <a:r>
              <a:rPr lang="fr-CA" dirty="0" smtClean="0"/>
              <a:t>Aussi : classe parent i.e. </a:t>
            </a:r>
            <a:r>
              <a:rPr lang="fr-CA" i="1" dirty="0" err="1" smtClean="0"/>
              <a:t>superclass</a:t>
            </a:r>
            <a:endParaRPr lang="fr-CA" i="1" dirty="0" smtClean="0"/>
          </a:p>
          <a:p>
            <a:pPr lvl="1"/>
            <a:r>
              <a:rPr lang="fr-CA" dirty="0" smtClean="0"/>
              <a:t>Classe dérivée</a:t>
            </a:r>
          </a:p>
          <a:p>
            <a:pPr lvl="2"/>
            <a:r>
              <a:rPr lang="fr-CA" dirty="0" smtClean="0"/>
              <a:t>Aussi : classe enfant/fille i.e. </a:t>
            </a:r>
            <a:r>
              <a:rPr lang="fr-CA" i="1" dirty="0" err="1" smtClean="0"/>
              <a:t>child</a:t>
            </a:r>
            <a:r>
              <a:rPr lang="fr-CA" i="1" dirty="0" smtClean="0"/>
              <a:t> class</a:t>
            </a:r>
            <a:r>
              <a:rPr lang="fr-CA" dirty="0" smtClean="0"/>
              <a:t>, </a:t>
            </a:r>
            <a:r>
              <a:rPr lang="fr-CA" i="1" dirty="0" err="1" smtClean="0"/>
              <a:t>subclass</a:t>
            </a:r>
            <a:endParaRPr lang="fr-CA" i="1" dirty="0" smtClean="0"/>
          </a:p>
        </p:txBody>
      </p:sp>
    </p:spTree>
    <p:extLst>
      <p:ext uri="{BB962C8B-B14F-4D97-AF65-F5344CB8AC3E}">
        <p14:creationId xmlns:p14="http://schemas.microsoft.com/office/powerpoint/2010/main" val="38163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y;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A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a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B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b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c =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(a);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d =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(b);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* e = &amp;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b.x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* f = &amp;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b.y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 descr="C:\Users\Eric\Desktop\CRIM\CPP023\Slides\Pictures\Watch of 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600" y="1353600"/>
            <a:ext cx="32861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A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a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ajout de A au début (offset = 0) de la structure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(a);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(b);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* e = &amp;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b.a.x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l'accès doit être explicite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f = &amp;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72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i) : x(i) {}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B(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= 0,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 = 0) : A(i), y(j) {}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a(0);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* c = &amp;a;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* d = &amp;b;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 * e = &amp;b;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9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 une conversion implicite</a:t>
            </a:r>
          </a:p>
          <a:p>
            <a:pPr lvl="1"/>
            <a:r>
              <a:rPr lang="fr-CA" dirty="0" smtClean="0"/>
              <a:t>De la classe dérivée vers la classe de base</a:t>
            </a:r>
          </a:p>
          <a:p>
            <a:pPr lvl="1"/>
            <a:r>
              <a:rPr lang="fr-CA" dirty="0" smtClean="0"/>
              <a:t>L’inverse doit être explicite</a:t>
            </a:r>
          </a:p>
          <a:p>
            <a:pPr lvl="2"/>
            <a:r>
              <a:rPr lang="fr-CA" dirty="0" smtClean="0"/>
              <a:t>Via le transtypage i.e. </a:t>
            </a:r>
            <a:r>
              <a:rPr lang="fr-CA" i="1" dirty="0" err="1" smtClean="0"/>
              <a:t>cast</a:t>
            </a:r>
            <a:endParaRPr lang="fr-CA" i="1" dirty="0" smtClean="0"/>
          </a:p>
          <a:p>
            <a:pPr lvl="2"/>
            <a:r>
              <a:rPr lang="fr-CA" dirty="0" smtClean="0"/>
              <a:t>Opération à risque</a:t>
            </a:r>
          </a:p>
          <a:p>
            <a:pPr lvl="2"/>
            <a:r>
              <a:rPr lang="fr-CA" dirty="0" smtClean="0"/>
              <a:t>Souvent une indication d’un mauvais design</a:t>
            </a:r>
          </a:p>
        </p:txBody>
      </p:sp>
    </p:spTree>
    <p:extLst>
      <p:ext uri="{BB962C8B-B14F-4D97-AF65-F5344CB8AC3E}">
        <p14:creationId xmlns:p14="http://schemas.microsoft.com/office/powerpoint/2010/main" val="25722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Points faibles</a:t>
            </a:r>
          </a:p>
          <a:p>
            <a:pPr lvl="1"/>
            <a:r>
              <a:rPr lang="fr-CA" dirty="0" smtClean="0"/>
              <a:t>Librairie standard</a:t>
            </a:r>
          </a:p>
          <a:p>
            <a:pPr lvl="2"/>
            <a:r>
              <a:rPr lang="fr-CA" dirty="0" smtClean="0"/>
              <a:t>Librairie d’exécution i.e. </a:t>
            </a:r>
            <a:r>
              <a:rPr lang="fr-CA" i="1" dirty="0" err="1" smtClean="0"/>
              <a:t>runtime</a:t>
            </a:r>
            <a:endParaRPr lang="fr-CA" i="1" dirty="0" smtClean="0"/>
          </a:p>
          <a:p>
            <a:pPr lvl="2"/>
            <a:r>
              <a:rPr lang="fr-CA" dirty="0" smtClean="0"/>
              <a:t>STL</a:t>
            </a:r>
          </a:p>
          <a:p>
            <a:pPr lvl="1"/>
            <a:r>
              <a:rPr lang="fr-CA" dirty="0" smtClean="0"/>
              <a:t>Complexité</a:t>
            </a:r>
          </a:p>
          <a:p>
            <a:pPr lvl="2"/>
            <a:r>
              <a:rPr lang="fr-CA" dirty="0" smtClean="0"/>
              <a:t>Permet de faire de mauvais choix</a:t>
            </a:r>
          </a:p>
          <a:p>
            <a:pPr lvl="2"/>
            <a:r>
              <a:rPr lang="fr-CA" dirty="0" smtClean="0"/>
              <a:t>Permet les abus</a:t>
            </a:r>
          </a:p>
          <a:p>
            <a:pPr lvl="1"/>
            <a:r>
              <a:rPr lang="fr-CA" dirty="0" smtClean="0"/>
              <a:t>Évolue lentement</a:t>
            </a:r>
          </a:p>
          <a:p>
            <a:pPr lvl="2"/>
            <a:r>
              <a:rPr lang="fr-CA" dirty="0" smtClean="0"/>
              <a:t>Compilateurs, extensions et compatibilité</a:t>
            </a:r>
          </a:p>
          <a:p>
            <a:pPr lvl="2"/>
            <a:r>
              <a:rPr lang="fr-CA" dirty="0" smtClean="0"/>
              <a:t>C++98 à C++11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72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Fonctions virtuelles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fr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smtClean="0">
                <a:solidFill>
                  <a:srgbClr val="A31515"/>
                </a:solidFill>
                <a:latin typeface="Consolas"/>
              </a:rPr>
              <a:t>"C"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80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virtuelles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stub(A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a)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a-&gt;foo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 // ici,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a peut pointer sur un objet de type A, B ou C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 </a:t>
            </a:r>
            <a:r>
              <a:rPr lang="en-CA" sz="1400" dirty="0" smtClean="0">
                <a:latin typeface="Consolas"/>
              </a:rPr>
              <a:t> A </a:t>
            </a:r>
            <a:r>
              <a:rPr lang="en-CA" sz="1400" dirty="0" err="1">
                <a:latin typeface="Consolas"/>
              </a:rPr>
              <a:t>a</a:t>
            </a:r>
            <a:r>
              <a:rPr lang="en-CA" sz="1400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  B </a:t>
            </a:r>
            <a:r>
              <a:rPr lang="en-CA" sz="1400" dirty="0" err="1">
                <a:latin typeface="Consolas"/>
              </a:rPr>
              <a:t>b</a:t>
            </a:r>
            <a:r>
              <a:rPr lang="en-CA" sz="1400" dirty="0" smtClean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fr-CA" sz="1400" dirty="0">
                <a:latin typeface="Consolas"/>
              </a:rPr>
              <a:t> </a:t>
            </a:r>
            <a:r>
              <a:rPr lang="fr-CA" sz="1400" dirty="0" smtClean="0">
                <a:latin typeface="Consolas"/>
              </a:rPr>
              <a:t> C </a:t>
            </a:r>
            <a:r>
              <a:rPr lang="fr-CA" sz="1400" dirty="0" err="1" smtClean="0">
                <a:latin typeface="Consolas"/>
              </a:rPr>
              <a:t>c</a:t>
            </a:r>
            <a:r>
              <a:rPr lang="fr-CA" sz="1400" dirty="0" smtClean="0">
                <a:latin typeface="Consolas"/>
              </a:rPr>
              <a:t>;</a:t>
            </a:r>
            <a:endParaRPr lang="en-CA" sz="1400" dirty="0"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  </a:t>
            </a:r>
            <a:r>
              <a:rPr lang="en-CA" sz="1400" dirty="0" err="1">
                <a:latin typeface="Consolas"/>
              </a:rPr>
              <a:t>a.foo</a:t>
            </a:r>
            <a:r>
              <a:rPr lang="en-CA" sz="1400" dirty="0" smtClean="0">
                <a:latin typeface="Consolas"/>
              </a:rPr>
              <a:t>();</a:t>
            </a:r>
            <a:endParaRPr lang="en-CA" sz="1400" dirty="0"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  </a:t>
            </a:r>
            <a:r>
              <a:rPr lang="en-CA" sz="1400" dirty="0" err="1">
                <a:latin typeface="Consolas"/>
              </a:rPr>
              <a:t>b.foo</a:t>
            </a:r>
            <a:r>
              <a:rPr lang="en-CA" sz="1400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  </a:t>
            </a:r>
            <a:r>
              <a:rPr lang="en-CA" sz="1400" dirty="0" smtClean="0">
                <a:latin typeface="Consolas"/>
              </a:rPr>
              <a:t>stub(&amp;</a:t>
            </a:r>
            <a:r>
              <a:rPr lang="en-CA" sz="1400" dirty="0">
                <a:latin typeface="Consolas"/>
              </a:rPr>
              <a:t>a);</a:t>
            </a:r>
          </a:p>
          <a:p>
            <a:pPr marL="0" indent="0">
              <a:buNone/>
            </a:pPr>
            <a:r>
              <a:rPr lang="en-CA" sz="1400" dirty="0">
                <a:latin typeface="Consolas"/>
              </a:rPr>
              <a:t>  </a:t>
            </a:r>
            <a:r>
              <a:rPr lang="en-CA" sz="1400" dirty="0" smtClean="0">
                <a:latin typeface="Consolas"/>
              </a:rPr>
              <a:t>stub(&amp;</a:t>
            </a:r>
            <a:r>
              <a:rPr lang="en-CA" sz="1400" dirty="0">
                <a:latin typeface="Consolas"/>
              </a:rPr>
              <a:t>b</a:t>
            </a:r>
            <a:r>
              <a:rPr lang="en-CA" sz="1400" dirty="0" smtClean="0"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</a:t>
            </a:r>
            <a:r>
              <a:rPr lang="en-CA" sz="1400" dirty="0">
                <a:latin typeface="Consolas"/>
              </a:rPr>
              <a:t>stub</a:t>
            </a:r>
            <a:r>
              <a:rPr lang="en-CA" sz="1400" dirty="0" smtClean="0">
                <a:latin typeface="Consolas"/>
              </a:rPr>
              <a:t>(&amp;c);</a:t>
            </a: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</a:t>
            </a:r>
            <a:r>
              <a:rPr lang="en-CA" sz="1400" dirty="0">
                <a:latin typeface="Consolas"/>
              </a:rPr>
              <a:t>A * </a:t>
            </a:r>
            <a:r>
              <a:rPr lang="en-CA" sz="1400" dirty="0" smtClean="0">
                <a:latin typeface="Consolas"/>
              </a:rPr>
              <a:t>p </a:t>
            </a:r>
            <a:r>
              <a:rPr lang="en-CA" sz="1400" dirty="0">
                <a:latin typeface="Consolas"/>
              </a:rPr>
              <a:t>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*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q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p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-&gt;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q-&gt;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4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</a:t>
            </a:r>
            <a:r>
              <a:rPr lang="fr-CA" dirty="0" smtClean="0"/>
              <a:t>onctions membres (non statiques) seulement</a:t>
            </a:r>
          </a:p>
          <a:p>
            <a:pPr lvl="1"/>
            <a:r>
              <a:rPr lang="fr-CA" dirty="0" smtClean="0"/>
              <a:t>Redéfinition i.e. </a:t>
            </a:r>
            <a:r>
              <a:rPr lang="fr-CA" i="1" dirty="0" err="1" smtClean="0"/>
              <a:t>override</a:t>
            </a:r>
            <a:endParaRPr lang="fr-CA" i="1" dirty="0" smtClean="0"/>
          </a:p>
          <a:p>
            <a:r>
              <a:rPr lang="fr-CA" dirty="0" smtClean="0"/>
              <a:t>Publie une interface commune</a:t>
            </a:r>
          </a:p>
          <a:p>
            <a:pPr lvl="1"/>
            <a:r>
              <a:rPr lang="fr-CA" dirty="0" smtClean="0"/>
              <a:t>Classe de base</a:t>
            </a:r>
          </a:p>
          <a:p>
            <a:r>
              <a:rPr lang="fr-CA" dirty="0" smtClean="0"/>
              <a:t>Comportement déterminé à l’exécution</a:t>
            </a:r>
          </a:p>
          <a:p>
            <a:pPr lvl="1"/>
            <a:r>
              <a:rPr lang="fr-CA" dirty="0" smtClean="0"/>
              <a:t>i.e. </a:t>
            </a:r>
            <a:r>
              <a:rPr lang="fr-CA" i="1" dirty="0" err="1" smtClean="0"/>
              <a:t>late</a:t>
            </a:r>
            <a:r>
              <a:rPr lang="fr-CA" i="1" dirty="0" smtClean="0"/>
              <a:t> </a:t>
            </a:r>
            <a:r>
              <a:rPr lang="fr-CA" i="1" dirty="0" err="1" smtClean="0"/>
              <a:t>binding</a:t>
            </a:r>
            <a:r>
              <a:rPr lang="fr-CA" i="1" dirty="0" smtClean="0"/>
              <a:t>, </a:t>
            </a:r>
            <a:r>
              <a:rPr lang="fr-CA" i="1" dirty="0" err="1" smtClean="0"/>
              <a:t>dynamic</a:t>
            </a:r>
            <a:r>
              <a:rPr lang="fr-CA" i="1" dirty="0" smtClean="0"/>
              <a:t> </a:t>
            </a:r>
            <a:r>
              <a:rPr lang="fr-CA" i="1" dirty="0" err="1" smtClean="0"/>
              <a:t>binding</a:t>
            </a:r>
            <a:endParaRPr lang="fr-CA" i="1" dirty="0" smtClean="0"/>
          </a:p>
          <a:p>
            <a:endParaRPr lang="fr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Polymorphisme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4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Internes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890588" y="1676400"/>
            <a:ext cx="1600200" cy="2743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dirty="0" smtClean="0"/>
              <a:t>A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042988" y="2514600"/>
            <a:ext cx="1295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…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042988" y="2133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vtbl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947988" y="2133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0</a:t>
            </a:r>
            <a:endParaRPr lang="en-CA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2947988" y="2514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1</a:t>
            </a:r>
            <a:endParaRPr lang="en-CA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947988" y="2895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2</a:t>
            </a:r>
            <a:endParaRPr lang="en-CA" baseline="-25000" dirty="0"/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2338388" y="23241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53213" y="1676400"/>
            <a:ext cx="1600200" cy="3810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dirty="0" smtClean="0"/>
              <a:t>B : A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6805613" y="2514600"/>
            <a:ext cx="1295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A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805613" y="2133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vtbl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5081588" y="2133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g</a:t>
            </a:r>
            <a:r>
              <a:rPr lang="fr-CA" baseline="-25000" dirty="0" smtClean="0"/>
              <a:t>0</a:t>
            </a:r>
            <a:endParaRPr lang="en-CA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5081588" y="2514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1</a:t>
            </a:r>
            <a:endParaRPr lang="en-CA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081588" y="2895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2</a:t>
            </a:r>
            <a:endParaRPr lang="en-CA" baseline="-25000" dirty="0"/>
          </a:p>
        </p:txBody>
      </p:sp>
      <p:cxnSp>
        <p:nvCxnSpPr>
          <p:cNvPr id="20" name="Straight Arrow Connector 19"/>
          <p:cNvCxnSpPr>
            <a:stCxn id="16" idx="1"/>
            <a:endCxn id="17" idx="3"/>
          </p:cNvCxnSpPr>
          <p:nvPr/>
        </p:nvCxnSpPr>
        <p:spPr>
          <a:xfrm flipH="1">
            <a:off x="6148388" y="2324100"/>
            <a:ext cx="6572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81588" y="3276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g</a:t>
            </a:r>
            <a:r>
              <a:rPr lang="fr-CA" baseline="-25000" dirty="0"/>
              <a:t>1</a:t>
            </a:r>
            <a:endParaRPr lang="en-CA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5081588" y="3657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g</a:t>
            </a:r>
            <a:r>
              <a:rPr lang="fr-CA" baseline="-25000" dirty="0" smtClean="0"/>
              <a:t>2</a:t>
            </a:r>
            <a:endParaRPr lang="en-CA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6805613" y="42672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9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5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Coder la classe de base </a:t>
            </a:r>
            <a:r>
              <a:rPr lang="fr-CA" dirty="0" err="1" smtClean="0"/>
              <a:t>Piece</a:t>
            </a:r>
            <a:endParaRPr lang="fr-CA" dirty="0" smtClean="0"/>
          </a:p>
          <a:p>
            <a:pPr lvl="2"/>
            <a:r>
              <a:rPr lang="fr-CA" dirty="0" smtClean="0"/>
              <a:t>Définir </a:t>
            </a:r>
            <a:r>
              <a:rPr lang="fr-CA" dirty="0" err="1" smtClean="0"/>
              <a:t>printPossibleMoves</a:t>
            </a:r>
            <a:r>
              <a:rPr lang="fr-CA" dirty="0" smtClean="0"/>
              <a:t> comme virtuelle</a:t>
            </a:r>
            <a:endParaRPr lang="fr-CA" dirty="0"/>
          </a:p>
          <a:p>
            <a:pPr lvl="1"/>
            <a:r>
              <a:rPr lang="fr-CA" dirty="0" smtClean="0"/>
              <a:t>Coder la classe Knight qui dérive de </a:t>
            </a:r>
            <a:r>
              <a:rPr lang="fr-CA" dirty="0" err="1" smtClean="0"/>
              <a:t>Piece</a:t>
            </a:r>
            <a:endParaRPr lang="fr-CA" dirty="0" smtClean="0"/>
          </a:p>
          <a:p>
            <a:pPr lvl="2"/>
            <a:r>
              <a:rPr lang="fr-CA" dirty="0" smtClean="0"/>
              <a:t>Redéfinir </a:t>
            </a:r>
            <a:r>
              <a:rPr lang="fr-CA" dirty="0" err="1" smtClean="0"/>
              <a:t>printPossibleMoves</a:t>
            </a:r>
            <a:endParaRPr lang="fr-CA" dirty="0" smtClean="0"/>
          </a:p>
          <a:p>
            <a:pPr lvl="1"/>
            <a:r>
              <a:rPr lang="fr-CA" dirty="0" smtClean="0"/>
              <a:t>Restructurez la classe </a:t>
            </a:r>
            <a:r>
              <a:rPr lang="fr-CA" dirty="0" err="1" smtClean="0"/>
              <a:t>Board</a:t>
            </a:r>
            <a:endParaRPr lang="fr-CA" dirty="0"/>
          </a:p>
          <a:p>
            <a:pPr lvl="2"/>
            <a:r>
              <a:rPr lang="fr-CA" dirty="0" smtClean="0"/>
              <a:t>Utilisez un tableau de pointeur de </a:t>
            </a:r>
            <a:r>
              <a:rPr lang="fr-CA" dirty="0" err="1" smtClean="0"/>
              <a:t>Piece</a:t>
            </a:r>
            <a:endParaRPr lang="fr-CA" dirty="0" smtClean="0"/>
          </a:p>
          <a:p>
            <a:pPr lvl="2"/>
            <a:r>
              <a:rPr lang="fr-CA" dirty="0" smtClean="0"/>
              <a:t>Ne supporter que le Knight</a:t>
            </a:r>
          </a:p>
          <a:p>
            <a:pPr lvl="2"/>
            <a:r>
              <a:rPr lang="fr-CA" dirty="0" smtClean="0"/>
              <a:t>Enlever le paramètre à </a:t>
            </a:r>
            <a:r>
              <a:rPr lang="fr-CA" dirty="0" err="1" smtClean="0"/>
              <a:t>Board</a:t>
            </a:r>
            <a:r>
              <a:rPr lang="fr-CA" dirty="0" smtClean="0"/>
              <a:t>::</a:t>
            </a:r>
            <a:r>
              <a:rPr lang="fr-CA" dirty="0" err="1" smtClean="0"/>
              <a:t>printPossibleMoves</a:t>
            </a:r>
            <a:endParaRPr lang="fr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5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Chess-05</a:t>
            </a:r>
          </a:p>
          <a:p>
            <a:endParaRPr lang="fr-CA" dirty="0"/>
          </a:p>
          <a:p>
            <a:r>
              <a:rPr lang="en-CA" sz="2400" dirty="0"/>
              <a:t>7920379 - c4f01de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6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Dépendances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Déclaration</a:t>
            </a:r>
          </a:p>
          <a:p>
            <a:pPr lvl="1"/>
            <a:r>
              <a:rPr lang="fr-CA" dirty="0" smtClean="0"/>
              <a:t>Enregistre l’identificateur dans le système</a:t>
            </a:r>
          </a:p>
          <a:p>
            <a:pPr lvl="2"/>
            <a:r>
              <a:rPr lang="fr-CA" dirty="0" smtClean="0"/>
              <a:t>Prototype de fonction</a:t>
            </a:r>
            <a:endParaRPr lang="fr-CA" dirty="0"/>
          </a:p>
          <a:p>
            <a:pPr lvl="2"/>
            <a:r>
              <a:rPr lang="fr-CA" dirty="0" smtClean="0"/>
              <a:t>Déclaration anticipée de classes/structures</a:t>
            </a:r>
          </a:p>
          <a:p>
            <a:r>
              <a:rPr lang="fr-CA" dirty="0" smtClean="0"/>
              <a:t>Définition</a:t>
            </a:r>
          </a:p>
          <a:p>
            <a:pPr lvl="1"/>
            <a:r>
              <a:rPr lang="fr-CA" dirty="0" smtClean="0"/>
              <a:t>Crée la ressource</a:t>
            </a:r>
          </a:p>
          <a:p>
            <a:pPr lvl="2"/>
            <a:r>
              <a:rPr lang="fr-CA" dirty="0" smtClean="0"/>
              <a:t>Corps de la fonction</a:t>
            </a:r>
          </a:p>
          <a:p>
            <a:pPr lvl="2"/>
            <a:r>
              <a:rPr lang="fr-CA" dirty="0" smtClean="0"/>
              <a:t>Corps de la classe/structure</a:t>
            </a:r>
          </a:p>
          <a:p>
            <a:pPr lvl="2"/>
            <a:r>
              <a:rPr lang="fr-CA" dirty="0" smtClean="0"/>
              <a:t>Variable statique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Dépendances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déclaration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anticipée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foo(A * a)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ici, la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classe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A n'est pas définie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* a;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idem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définition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de A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B::B() : a(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A) {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instanciation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maintenant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possible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84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Structure physique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Division du code en fichiers</a:t>
            </a:r>
          </a:p>
          <a:p>
            <a:pPr lvl="1"/>
            <a:r>
              <a:rPr lang="fr-CA" dirty="0" smtClean="0"/>
              <a:t>Partage et gestion des sources i.e. </a:t>
            </a:r>
            <a:r>
              <a:rPr lang="fr-CA" i="1" dirty="0" smtClean="0"/>
              <a:t>source control</a:t>
            </a:r>
          </a:p>
          <a:p>
            <a:pPr lvl="1"/>
            <a:r>
              <a:rPr lang="fr-CA" dirty="0" smtClean="0"/>
              <a:t>Dépendances physiques</a:t>
            </a:r>
          </a:p>
          <a:p>
            <a:pPr lvl="2"/>
            <a:r>
              <a:rPr lang="fr-CA" dirty="0" smtClean="0"/>
              <a:t>Influence le temps de compilation</a:t>
            </a:r>
          </a:p>
          <a:p>
            <a:r>
              <a:rPr lang="fr-CA" dirty="0" smtClean="0"/>
              <a:t>Unités de compilation</a:t>
            </a:r>
          </a:p>
          <a:p>
            <a:pPr lvl="1"/>
            <a:r>
              <a:rPr lang="fr-CA" dirty="0" smtClean="0"/>
              <a:t>C (*.c) et C++ (*.</a:t>
            </a:r>
            <a:r>
              <a:rPr lang="fr-CA" dirty="0" err="1" smtClean="0"/>
              <a:t>cpp</a:t>
            </a:r>
            <a:r>
              <a:rPr lang="fr-CA" dirty="0" smtClean="0"/>
              <a:t>)</a:t>
            </a:r>
          </a:p>
          <a:p>
            <a:r>
              <a:rPr lang="fr-CA" dirty="0" smtClean="0"/>
              <a:t>Convention pour les fichiers d’entête</a:t>
            </a:r>
          </a:p>
          <a:p>
            <a:pPr lvl="1"/>
            <a:r>
              <a:rPr lang="fr-CA" dirty="0" smtClean="0"/>
              <a:t>C (*.h) et C++ (*.</a:t>
            </a:r>
            <a:r>
              <a:rPr lang="fr-CA" dirty="0" err="1" smtClean="0"/>
              <a:t>hpp</a:t>
            </a:r>
            <a:r>
              <a:rPr lang="fr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62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Structure physique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Structure populaire :</a:t>
            </a:r>
          </a:p>
          <a:p>
            <a:pPr lvl="1"/>
            <a:r>
              <a:rPr lang="fr-CA" dirty="0" smtClean="0"/>
              <a:t>1 fichier </a:t>
            </a:r>
            <a:r>
              <a:rPr lang="fr-CA" dirty="0" err="1" smtClean="0"/>
              <a:t>hpp</a:t>
            </a:r>
            <a:r>
              <a:rPr lang="fr-CA" dirty="0" smtClean="0"/>
              <a:t> (ou h) et </a:t>
            </a:r>
            <a:r>
              <a:rPr lang="fr-CA" dirty="0" err="1" smtClean="0"/>
              <a:t>cpp</a:t>
            </a:r>
            <a:r>
              <a:rPr lang="fr-CA" dirty="0" smtClean="0"/>
              <a:t> par classe</a:t>
            </a:r>
          </a:p>
          <a:p>
            <a:pPr lvl="2"/>
            <a:r>
              <a:rPr lang="fr-CA" dirty="0" smtClean="0"/>
              <a:t>Board.hpp</a:t>
            </a:r>
          </a:p>
          <a:p>
            <a:pPr lvl="2"/>
            <a:r>
              <a:rPr lang="fr-CA" dirty="0" smtClean="0"/>
              <a:t>Board.cpp</a:t>
            </a:r>
          </a:p>
          <a:p>
            <a:r>
              <a:rPr lang="fr-CA" dirty="0" smtClean="0"/>
              <a:t>H ou HPP</a:t>
            </a:r>
          </a:p>
          <a:p>
            <a:pPr lvl="1"/>
            <a:r>
              <a:rPr lang="fr-CA" dirty="0" smtClean="0"/>
              <a:t>Contient la définition de la classe</a:t>
            </a:r>
          </a:p>
          <a:p>
            <a:r>
              <a:rPr lang="fr-CA" dirty="0" smtClean="0"/>
              <a:t>CPP</a:t>
            </a:r>
          </a:p>
          <a:p>
            <a:pPr lvl="1"/>
            <a:r>
              <a:rPr lang="fr-CA" dirty="0" smtClean="0"/>
              <a:t>Contient l’implémentation de la classe</a:t>
            </a:r>
          </a:p>
          <a:p>
            <a:pPr lvl="2"/>
            <a:r>
              <a:rPr lang="fr-CA" dirty="0" smtClean="0"/>
              <a:t>Définition des membres</a:t>
            </a:r>
          </a:p>
        </p:txBody>
      </p:sp>
    </p:spTree>
    <p:extLst>
      <p:ext uri="{BB962C8B-B14F-4D97-AF65-F5344CB8AC3E}">
        <p14:creationId xmlns:p14="http://schemas.microsoft.com/office/powerpoint/2010/main" val="36398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Système distribué de contrôle des versions</a:t>
            </a:r>
          </a:p>
          <a:p>
            <a:r>
              <a:rPr lang="fr-CA" dirty="0" smtClean="0"/>
              <a:t>Quelques commandes :</a:t>
            </a:r>
          </a:p>
          <a:p>
            <a:pPr lvl="1"/>
            <a:r>
              <a:rPr lang="fr-CA" dirty="0"/>
              <a:t>$ git log </a:t>
            </a:r>
            <a:r>
              <a:rPr lang="fr-CA" dirty="0" smtClean="0"/>
              <a:t>--</a:t>
            </a:r>
            <a:r>
              <a:rPr lang="fr-CA" dirty="0" err="1" smtClean="0"/>
              <a:t>oneline</a:t>
            </a:r>
            <a:r>
              <a:rPr lang="fr-CA" dirty="0" smtClean="0"/>
              <a:t> </a:t>
            </a:r>
            <a:r>
              <a:rPr lang="fr-CA" dirty="0" smtClean="0"/>
              <a:t>master</a:t>
            </a:r>
          </a:p>
          <a:p>
            <a:pPr lvl="1"/>
            <a:r>
              <a:rPr lang="fr-CA" dirty="0" smtClean="0"/>
              <a:t>$ git </a:t>
            </a:r>
            <a:r>
              <a:rPr lang="fr-CA" dirty="0" err="1" smtClean="0"/>
              <a:t>checkout</a:t>
            </a:r>
            <a:r>
              <a:rPr lang="fr-CA" dirty="0" smtClean="0"/>
              <a:t> </a:t>
            </a:r>
            <a:r>
              <a:rPr lang="fr-CA" dirty="0"/>
              <a:t>4ff326b</a:t>
            </a:r>
            <a:endParaRPr lang="fr-CA" dirty="0" smtClean="0"/>
          </a:p>
          <a:p>
            <a:pPr lvl="1"/>
            <a:r>
              <a:rPr lang="fr-CA" dirty="0" smtClean="0"/>
              <a:t>$ git </a:t>
            </a:r>
            <a:r>
              <a:rPr lang="fr-CA" dirty="0" err="1" smtClean="0"/>
              <a:t>checkout</a:t>
            </a:r>
            <a:r>
              <a:rPr lang="fr-CA" dirty="0" smtClean="0"/>
              <a:t> master</a:t>
            </a:r>
          </a:p>
          <a:p>
            <a:pPr lvl="1"/>
            <a:r>
              <a:rPr lang="fr-CA" dirty="0" smtClean="0"/>
              <a:t>$ git </a:t>
            </a:r>
            <a:r>
              <a:rPr lang="fr-CA" dirty="0" err="1" smtClean="0"/>
              <a:t>add</a:t>
            </a:r>
            <a:endParaRPr lang="fr-CA" dirty="0" smtClean="0"/>
          </a:p>
          <a:p>
            <a:pPr lvl="1"/>
            <a:r>
              <a:rPr lang="fr-CA" dirty="0" smtClean="0"/>
              <a:t>$ git commit</a:t>
            </a:r>
          </a:p>
          <a:p>
            <a:pPr lvl="1"/>
            <a:r>
              <a:rPr lang="fr-CA" dirty="0" smtClean="0"/>
              <a:t>$ git </a:t>
            </a:r>
            <a:r>
              <a:rPr lang="fr-CA" dirty="0" err="1" smtClean="0"/>
              <a:t>status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6764744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Préprocesseur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Inclusion de </a:t>
            </a:r>
            <a:r>
              <a:rPr lang="en-CA" dirty="0" err="1" smtClean="0"/>
              <a:t>fichiers</a:t>
            </a:r>
            <a:endParaRPr lang="en-CA" dirty="0" smtClean="0"/>
          </a:p>
          <a:p>
            <a:pPr lvl="1"/>
            <a:r>
              <a:rPr lang="fr-CA" dirty="0" smtClean="0"/>
              <a:t>Dossiers de recherche spécifiés à la compilation</a:t>
            </a:r>
          </a:p>
          <a:p>
            <a:pPr lvl="1"/>
            <a:r>
              <a:rPr lang="fr-CA" dirty="0" smtClean="0"/>
              <a:t>Remplace la ligne avec le contenu du fichier</a:t>
            </a:r>
            <a:endParaRPr lang="en-CA" dirty="0"/>
          </a:p>
          <a:p>
            <a:pPr marL="457200" lvl="1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include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4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&gt;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	#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include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400" dirty="0" smtClean="0">
                <a:solidFill>
                  <a:srgbClr val="A31515"/>
                </a:solidFill>
                <a:latin typeface="Consolas"/>
              </a:rPr>
              <a:t>&gt;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	#include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A31515"/>
                </a:solidFill>
                <a:latin typeface="Consolas"/>
              </a:rPr>
              <a:t>"Board.hpp"</a:t>
            </a:r>
          </a:p>
          <a:p>
            <a:r>
              <a:rPr lang="fr-CA" dirty="0" smtClean="0"/>
              <a:t>Gardes</a:t>
            </a:r>
            <a:r>
              <a:rPr lang="en-CA" dirty="0" smtClean="0"/>
              <a:t> d</a:t>
            </a:r>
            <a:r>
              <a:rPr lang="fr-CA" dirty="0" smtClean="0"/>
              <a:t>’inclusion</a:t>
            </a:r>
          </a:p>
          <a:p>
            <a:pPr lvl="1"/>
            <a:r>
              <a:rPr lang="fr-CA" dirty="0" smtClean="0"/>
              <a:t>Évitent les définitions multiples</a:t>
            </a:r>
          </a:p>
        </p:txBody>
      </p:sp>
    </p:spTree>
    <p:extLst>
      <p:ext uri="{BB962C8B-B14F-4D97-AF65-F5344CB8AC3E}">
        <p14:creationId xmlns:p14="http://schemas.microsoft.com/office/powerpoint/2010/main" val="10538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ifndef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BOARD__INCLUDED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BOARD__INCLUDED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déclaration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anticipée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Board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/* ... */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j, Piece * item);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j, Piece * white, Piece * black);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Piece * squares[N * N];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endif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ifndef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KNIGHT__INCLUDED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KNIGHT__INCLUDED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dépendances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"Piece.hpp"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Knight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: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latin typeface="Consolas"/>
              </a:rPr>
              <a:t>  Knight(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(Board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board,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printMove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(Board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board,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y,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endif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61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"Board.hpp"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"Piece.hpp"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"Knight.hpp"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Board::Board()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/* ... */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set(0,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'R'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'r'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set(1,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Knight(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'N'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Knight(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'n'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set(2,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set(3,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'Q'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set(4,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'K'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set(3, 7,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'q'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set(4, 7,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Piece(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'k'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/* ... */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872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6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Réorganiser la structure physique en fichiers</a:t>
            </a:r>
          </a:p>
          <a:p>
            <a:pPr lvl="2"/>
            <a:r>
              <a:rPr lang="fr-CA" dirty="0" smtClean="0"/>
              <a:t>Main.cpp</a:t>
            </a:r>
          </a:p>
          <a:p>
            <a:pPr lvl="1"/>
            <a:r>
              <a:rPr lang="fr-CA" dirty="0" smtClean="0"/>
              <a:t>Coder les classes</a:t>
            </a:r>
          </a:p>
          <a:p>
            <a:pPr lvl="2"/>
            <a:r>
              <a:rPr lang="fr-CA" dirty="0" err="1" smtClean="0"/>
              <a:t>Pawn</a:t>
            </a:r>
            <a:r>
              <a:rPr lang="fr-CA" dirty="0" smtClean="0"/>
              <a:t>, Castle, Bishop, </a:t>
            </a:r>
            <a:r>
              <a:rPr lang="fr-CA" dirty="0" err="1" smtClean="0"/>
              <a:t>Queen</a:t>
            </a:r>
            <a:r>
              <a:rPr lang="fr-CA" dirty="0" smtClean="0"/>
              <a:t>, King</a:t>
            </a:r>
          </a:p>
          <a:p>
            <a:pPr lvl="1"/>
            <a:r>
              <a:rPr lang="fr-CA" dirty="0" smtClean="0"/>
              <a:t>Coder les fonctions</a:t>
            </a:r>
          </a:p>
          <a:p>
            <a:pPr lvl="2"/>
            <a:r>
              <a:rPr lang="fr-CA" dirty="0" smtClean="0"/>
              <a:t>King::</a:t>
            </a:r>
            <a:r>
              <a:rPr lang="fr-CA" dirty="0" err="1" smtClean="0"/>
              <a:t>printPossibleMoves</a:t>
            </a:r>
            <a:endParaRPr lang="fr-CA" dirty="0" smtClean="0"/>
          </a:p>
          <a:p>
            <a:pPr lvl="2"/>
            <a:r>
              <a:rPr lang="fr-CA" dirty="0" err="1"/>
              <a:t>Pawn</a:t>
            </a:r>
            <a:r>
              <a:rPr lang="fr-CA" dirty="0"/>
              <a:t>::</a:t>
            </a:r>
            <a:r>
              <a:rPr lang="fr-CA" dirty="0" err="1"/>
              <a:t>printPossibleMoves</a:t>
            </a:r>
            <a:endParaRPr lang="fr-CA" dirty="0"/>
          </a:p>
          <a:p>
            <a:pPr lvl="2"/>
            <a:endParaRPr lang="fr-CA" dirty="0" smtClean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81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42320"/>
              </p:ext>
            </p:extLst>
          </p:nvPr>
        </p:nvGraphicFramePr>
        <p:xfrm>
          <a:off x="4782000" y="2496000"/>
          <a:ext cx="3600000" cy="3600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Direction</a:t>
            </a:r>
            <a:endParaRPr lang="en-CA" dirty="0"/>
          </a:p>
          <a:p>
            <a:pPr lvl="1"/>
            <a:r>
              <a:rPr lang="fr-CA" dirty="0" err="1"/>
              <a:t>dy</a:t>
            </a:r>
            <a:r>
              <a:rPr lang="fr-CA" dirty="0"/>
              <a:t> = +/- 1</a:t>
            </a:r>
          </a:p>
          <a:p>
            <a:r>
              <a:rPr lang="fr-CA" dirty="0" smtClean="0"/>
              <a:t>Avancée</a:t>
            </a:r>
            <a:endParaRPr lang="en-CA" dirty="0"/>
          </a:p>
          <a:p>
            <a:pPr lvl="1"/>
            <a:r>
              <a:rPr lang="fr-CA" dirty="0" smtClean="0"/>
              <a:t>j + </a:t>
            </a:r>
            <a:r>
              <a:rPr lang="fr-CA" dirty="0" err="1" smtClean="0"/>
              <a:t>dy</a:t>
            </a:r>
            <a:endParaRPr lang="fr-CA" dirty="0" smtClean="0"/>
          </a:p>
          <a:p>
            <a:pPr lvl="1"/>
            <a:r>
              <a:rPr lang="fr-CA" dirty="0" smtClean="0"/>
              <a:t>j + 2 * </a:t>
            </a:r>
            <a:r>
              <a:rPr lang="fr-CA" dirty="0" err="1" smtClean="0"/>
              <a:t>dy</a:t>
            </a:r>
            <a:r>
              <a:rPr lang="fr-CA" dirty="0"/>
              <a:t> </a:t>
            </a:r>
            <a:r>
              <a:rPr lang="fr-CA" dirty="0" smtClean="0"/>
              <a:t>(1</a:t>
            </a:r>
            <a:r>
              <a:rPr lang="fr-CA" baseline="30000" dirty="0" smtClean="0"/>
              <a:t>er</a:t>
            </a:r>
            <a:r>
              <a:rPr lang="fr-CA" dirty="0" smtClean="0"/>
              <a:t> coup)</a:t>
            </a:r>
          </a:p>
          <a:p>
            <a:r>
              <a:rPr lang="fr-CA" dirty="0" smtClean="0"/>
              <a:t>Attaque</a:t>
            </a:r>
          </a:p>
          <a:p>
            <a:pPr lvl="1"/>
            <a:r>
              <a:rPr lang="fr-CA" dirty="0"/>
              <a:t>i +/- 1, j + </a:t>
            </a:r>
            <a:r>
              <a:rPr lang="fr-CA" dirty="0" err="1" smtClean="0"/>
              <a:t>dy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2971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25392"/>
              </p:ext>
            </p:extLst>
          </p:nvPr>
        </p:nvGraphicFramePr>
        <p:xfrm>
          <a:off x="4782000" y="2496000"/>
          <a:ext cx="3600000" cy="3600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K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Roi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r>
              <a:rPr lang="fr-CA" dirty="0" err="1" smtClean="0"/>
              <a:t>ègles</a:t>
            </a:r>
            <a:endParaRPr lang="en-CA" dirty="0" smtClean="0"/>
          </a:p>
          <a:p>
            <a:pPr lvl="1"/>
            <a:r>
              <a:rPr lang="fr-CA" dirty="0" smtClean="0"/>
              <a:t>i </a:t>
            </a:r>
            <a:r>
              <a:rPr lang="fr-CA" dirty="0"/>
              <a:t>+/- 1, j </a:t>
            </a:r>
            <a:r>
              <a:rPr lang="fr-CA" dirty="0" smtClean="0"/>
              <a:t>+/- 1</a:t>
            </a:r>
            <a:endParaRPr lang="fr-CA" dirty="0"/>
          </a:p>
          <a:p>
            <a:r>
              <a:rPr lang="fr-CA" dirty="0" smtClean="0"/>
              <a:t>Cible</a:t>
            </a:r>
          </a:p>
          <a:p>
            <a:pPr lvl="1"/>
            <a:r>
              <a:rPr lang="fr-CA" dirty="0" smtClean="0"/>
              <a:t>Vide</a:t>
            </a:r>
          </a:p>
          <a:p>
            <a:pPr lvl="1"/>
            <a:r>
              <a:rPr lang="fr-CA" dirty="0" smtClean="0"/>
              <a:t>Pièce adverse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85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Chess-06</a:t>
            </a:r>
          </a:p>
          <a:p>
            <a:endParaRPr lang="fr-CA" dirty="0"/>
          </a:p>
          <a:p>
            <a:r>
              <a:rPr lang="en-CA" sz="2400" dirty="0"/>
              <a:t>c4f01de - 70bb818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2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 Pawn::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printPossibleMoves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(Board </a:t>
            </a:r>
            <a:r>
              <a:rPr lang="en-CA" sz="13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 &amp; board, </a:t>
            </a:r>
            <a:r>
              <a:rPr lang="en-CA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 j) {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Piece * self = 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board.getPieceAt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(i, j);</a:t>
            </a:r>
          </a:p>
          <a:p>
            <a:pPr marL="0" indent="0">
              <a:buNone/>
            </a:pPr>
            <a:endParaRPr lang="en-CA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300" dirty="0">
                <a:solidFill>
                  <a:srgbClr val="008000"/>
                </a:solidFill>
                <a:latin typeface="Consolas"/>
              </a:rPr>
              <a:t>// on détermine la direction du mouvement selon la couleur</a:t>
            </a:r>
            <a:endParaRPr lang="fr-FR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 d = self-&gt;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isWhite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() ? 1 : -1;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 y = j + d;</a:t>
            </a:r>
          </a:p>
          <a:p>
            <a:pPr marL="0" indent="0">
              <a:buNone/>
            </a:pPr>
            <a:endParaRPr lang="en-CA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300" dirty="0">
                <a:solidFill>
                  <a:srgbClr val="008000"/>
                </a:solidFill>
                <a:latin typeface="Consolas"/>
              </a:rPr>
              <a:t>// on </a:t>
            </a:r>
            <a:r>
              <a:rPr lang="en-CA" sz="1300" dirty="0" err="1">
                <a:solidFill>
                  <a:srgbClr val="008000"/>
                </a:solidFill>
                <a:latin typeface="Consolas"/>
              </a:rPr>
              <a:t>teste</a:t>
            </a:r>
            <a:r>
              <a:rPr lang="en-CA" sz="1300" dirty="0">
                <a:solidFill>
                  <a:srgbClr val="008000"/>
                </a:solidFill>
                <a:latin typeface="Consolas"/>
              </a:rPr>
              <a:t> les </a:t>
            </a:r>
            <a:r>
              <a:rPr lang="en-CA" sz="1300" dirty="0" err="1">
                <a:solidFill>
                  <a:srgbClr val="008000"/>
                </a:solidFill>
                <a:latin typeface="Consolas"/>
              </a:rPr>
              <a:t>diagonales</a:t>
            </a:r>
            <a:endParaRPr lang="en-CA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printMove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(board, i, j, i - 1, y);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printMove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(board, i, j, i + 1, y);</a:t>
            </a:r>
          </a:p>
          <a:p>
            <a:pPr marL="0" indent="0">
              <a:buNone/>
            </a:pPr>
            <a:endParaRPr lang="en-CA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300" dirty="0">
                <a:solidFill>
                  <a:srgbClr val="008000"/>
                </a:solidFill>
                <a:latin typeface="Consolas"/>
              </a:rPr>
              <a:t>// et </a:t>
            </a:r>
            <a:r>
              <a:rPr lang="en-CA" sz="1300" dirty="0" err="1">
                <a:solidFill>
                  <a:srgbClr val="008000"/>
                </a:solidFill>
                <a:latin typeface="Consolas"/>
              </a:rPr>
              <a:t>devant</a:t>
            </a:r>
            <a:endParaRPr lang="en-CA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3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(!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board.getPieceAt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(i, y)) {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printMove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(board, i, j, i, y);</a:t>
            </a:r>
          </a:p>
          <a:p>
            <a:pPr marL="0" indent="0">
              <a:buNone/>
            </a:pPr>
            <a:endParaRPr lang="en-CA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300" dirty="0">
                <a:solidFill>
                  <a:srgbClr val="008000"/>
                </a:solidFill>
                <a:latin typeface="Consolas"/>
              </a:rPr>
              <a:t>// et encore devant si la pièce se trouve sur la position initiale</a:t>
            </a:r>
            <a:endParaRPr lang="fr-FR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 w = self-&gt;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isWhite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() ? 1 : 6;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3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(j == w) {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    y += d;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3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(!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board.getPieceAt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(i, y)) {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CA" sz="1300" dirty="0" err="1">
                <a:solidFill>
                  <a:prstClr val="black"/>
                </a:solidFill>
                <a:latin typeface="Consolas"/>
              </a:rPr>
              <a:t>printMove</a:t>
            </a:r>
            <a:r>
              <a:rPr lang="en-CA" sz="1300" dirty="0">
                <a:solidFill>
                  <a:prstClr val="black"/>
                </a:solidFill>
                <a:latin typeface="Consolas"/>
              </a:rPr>
              <a:t>(board, i, j, i, y);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3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348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Dérivation multiple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Permet plusieurs classes de base</a:t>
            </a:r>
          </a:p>
          <a:p>
            <a:r>
              <a:rPr lang="fr-CA" dirty="0" smtClean="0"/>
              <a:t>Fonctionnalité complexe</a:t>
            </a:r>
          </a:p>
          <a:p>
            <a:pPr lvl="1"/>
            <a:r>
              <a:rPr lang="fr-CA" dirty="0" smtClean="0"/>
              <a:t>Instances multiples d’une classe de base</a:t>
            </a:r>
          </a:p>
          <a:p>
            <a:pPr lvl="2"/>
            <a:r>
              <a:rPr lang="fr-CA" dirty="0" smtClean="0"/>
              <a:t>Problème du diamant i.e. </a:t>
            </a:r>
            <a:r>
              <a:rPr lang="fr-CA" i="1" dirty="0" err="1" smtClean="0"/>
              <a:t>deadly</a:t>
            </a:r>
            <a:r>
              <a:rPr lang="fr-CA" i="1" dirty="0" smtClean="0"/>
              <a:t> </a:t>
            </a:r>
            <a:r>
              <a:rPr lang="fr-CA" i="1" dirty="0" err="1" smtClean="0"/>
              <a:t>diamond</a:t>
            </a:r>
            <a:r>
              <a:rPr lang="fr-CA" i="1" dirty="0" smtClean="0"/>
              <a:t> of </a:t>
            </a:r>
            <a:r>
              <a:rPr lang="fr-CA" i="1" dirty="0" err="1" smtClean="0"/>
              <a:t>death</a:t>
            </a:r>
            <a:endParaRPr lang="fr-CA" i="1" dirty="0" smtClean="0"/>
          </a:p>
          <a:p>
            <a:pPr lvl="1"/>
            <a:r>
              <a:rPr lang="fr-CA" dirty="0" smtClean="0"/>
              <a:t>Code d’ajustement i.e. </a:t>
            </a:r>
            <a:r>
              <a:rPr lang="fr-CA" i="1" dirty="0" err="1" smtClean="0"/>
              <a:t>adjustor</a:t>
            </a:r>
            <a:r>
              <a:rPr lang="fr-CA" i="1" dirty="0" smtClean="0"/>
              <a:t> </a:t>
            </a:r>
            <a:r>
              <a:rPr lang="fr-CA" i="1" dirty="0" err="1" smtClean="0"/>
              <a:t>thunk</a:t>
            </a:r>
            <a:endParaRPr lang="fr-CA" i="1" dirty="0" smtClean="0"/>
          </a:p>
          <a:p>
            <a:pPr lvl="2"/>
            <a:r>
              <a:rPr lang="fr-CA" dirty="0" smtClean="0"/>
              <a:t>Conversion</a:t>
            </a:r>
          </a:p>
          <a:p>
            <a:pPr lvl="2"/>
            <a:r>
              <a:rPr lang="fr-CA" dirty="0" smtClean="0"/>
              <a:t>Fonctions virtuelles</a:t>
            </a:r>
          </a:p>
          <a:p>
            <a:r>
              <a:rPr lang="fr-CA" dirty="0" smtClean="0"/>
              <a:t>À utiliser avec précautions…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93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Dirigé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Hello </a:t>
            </a:r>
            <a:r>
              <a:rPr lang="fr-CA" dirty="0" smtClean="0"/>
              <a:t>World</a:t>
            </a:r>
          </a:p>
          <a:p>
            <a:endParaRPr lang="fr-CA" dirty="0" smtClean="0"/>
          </a:p>
          <a:p>
            <a:r>
              <a:rPr lang="en-CA" sz="2400" dirty="0"/>
              <a:t>d0d8ffa - </a:t>
            </a:r>
            <a:r>
              <a:rPr lang="en-CA" sz="2400" dirty="0" smtClean="0"/>
              <a:t>4ff326b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3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Dérivation multiple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z;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 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b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&amp;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&amp;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d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&amp;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a.z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18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Dérivation multiple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z;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w;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049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Dérivation multiple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"D"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14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Dérivation multiple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public virtual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: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public virtual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"D"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599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Internes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890588" y="1676400"/>
            <a:ext cx="1600200" cy="426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dirty="0" smtClean="0"/>
              <a:t>D : B, C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042988" y="25146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A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042988" y="2133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vtbl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947988" y="2133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0</a:t>
            </a:r>
            <a:endParaRPr lang="en-CA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2947988" y="2514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1</a:t>
            </a:r>
            <a:endParaRPr lang="en-CA" baseline="-25000" dirty="0"/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2338388" y="23241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53213" y="1676400"/>
            <a:ext cx="1600200" cy="4076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dirty="0" smtClean="0"/>
              <a:t>D : B, C</a:t>
            </a:r>
            <a:endParaRPr lang="en-CA" dirty="0"/>
          </a:p>
        </p:txBody>
      </p:sp>
      <p:cxnSp>
        <p:nvCxnSpPr>
          <p:cNvPr id="20" name="Straight Arrow Connector 19"/>
          <p:cNvCxnSpPr>
            <a:endCxn id="41" idx="3"/>
          </p:cNvCxnSpPr>
          <p:nvPr/>
        </p:nvCxnSpPr>
        <p:spPr>
          <a:xfrm flipH="1">
            <a:off x="6148388" y="2324100"/>
            <a:ext cx="6572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42988" y="30861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B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1042988" y="3657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vtbl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1042988" y="40386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A</a:t>
            </a:r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1047751" y="46101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C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2947988" y="3657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0a</a:t>
            </a:r>
            <a:endParaRPr lang="en-CA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947988" y="4038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1a</a:t>
            </a:r>
            <a:endParaRPr lang="en-CA" baseline="-25000" dirty="0"/>
          </a:p>
        </p:txBody>
      </p:sp>
      <p:cxnSp>
        <p:nvCxnSpPr>
          <p:cNvPr id="34" name="Straight Arrow Connector 33"/>
          <p:cNvCxnSpPr>
            <a:stCxn id="28" idx="3"/>
            <a:endCxn id="31" idx="1"/>
          </p:cNvCxnSpPr>
          <p:nvPr/>
        </p:nvCxnSpPr>
        <p:spPr>
          <a:xfrm>
            <a:off x="2338388" y="38481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0376" y="25146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B</a:t>
            </a:r>
            <a:endParaRPr lang="en-CA" dirty="0"/>
          </a:p>
        </p:txBody>
      </p:sp>
      <p:sp>
        <p:nvSpPr>
          <p:cNvPr id="36" name="Rectangle 35"/>
          <p:cNvSpPr/>
          <p:nvPr/>
        </p:nvSpPr>
        <p:spPr>
          <a:xfrm>
            <a:off x="6805613" y="2133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vtbl</a:t>
            </a:r>
            <a:endParaRPr lang="en-CA" dirty="0"/>
          </a:p>
        </p:txBody>
      </p:sp>
      <p:sp>
        <p:nvSpPr>
          <p:cNvPr id="37" name="Rectangle 36"/>
          <p:cNvSpPr/>
          <p:nvPr/>
        </p:nvSpPr>
        <p:spPr>
          <a:xfrm>
            <a:off x="6805613" y="40386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D</a:t>
            </a:r>
            <a:endParaRPr lang="en-CA" dirty="0"/>
          </a:p>
        </p:txBody>
      </p:sp>
      <p:sp>
        <p:nvSpPr>
          <p:cNvPr id="41" name="Rectangle 40"/>
          <p:cNvSpPr/>
          <p:nvPr/>
        </p:nvSpPr>
        <p:spPr>
          <a:xfrm>
            <a:off x="5081588" y="2133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0</a:t>
            </a:r>
            <a:endParaRPr lang="en-CA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5081588" y="25146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1</a:t>
            </a:r>
            <a:endParaRPr lang="en-CA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6810376" y="34671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C</a:t>
            </a:r>
            <a:endParaRPr lang="en-CA" dirty="0"/>
          </a:p>
        </p:txBody>
      </p:sp>
      <p:sp>
        <p:nvSpPr>
          <p:cNvPr id="45" name="Rectangle 44"/>
          <p:cNvSpPr/>
          <p:nvPr/>
        </p:nvSpPr>
        <p:spPr>
          <a:xfrm>
            <a:off x="6805613" y="30861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vtbl</a:t>
            </a:r>
            <a:endParaRPr lang="en-CA" dirty="0"/>
          </a:p>
        </p:txBody>
      </p:sp>
      <p:sp>
        <p:nvSpPr>
          <p:cNvPr id="46" name="Rectangle 45"/>
          <p:cNvSpPr/>
          <p:nvPr/>
        </p:nvSpPr>
        <p:spPr>
          <a:xfrm>
            <a:off x="6805613" y="49911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A</a:t>
            </a:r>
            <a:endParaRPr lang="en-CA" dirty="0"/>
          </a:p>
        </p:txBody>
      </p:sp>
      <p:sp>
        <p:nvSpPr>
          <p:cNvPr id="47" name="Rectangle 46"/>
          <p:cNvSpPr/>
          <p:nvPr/>
        </p:nvSpPr>
        <p:spPr>
          <a:xfrm>
            <a:off x="6810376" y="46101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vtbl</a:t>
            </a:r>
            <a:endParaRPr lang="en-CA" dirty="0"/>
          </a:p>
        </p:txBody>
      </p:sp>
      <p:sp>
        <p:nvSpPr>
          <p:cNvPr id="48" name="Rectangle 47"/>
          <p:cNvSpPr/>
          <p:nvPr/>
        </p:nvSpPr>
        <p:spPr>
          <a:xfrm>
            <a:off x="1047751" y="51816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D</a:t>
            </a:r>
            <a:endParaRPr lang="en-CA" dirty="0"/>
          </a:p>
        </p:txBody>
      </p:sp>
      <p:cxnSp>
        <p:nvCxnSpPr>
          <p:cNvPr id="49" name="Straight Arrow Connector 48"/>
          <p:cNvCxnSpPr>
            <a:endCxn id="50" idx="3"/>
          </p:cNvCxnSpPr>
          <p:nvPr/>
        </p:nvCxnSpPr>
        <p:spPr>
          <a:xfrm flipH="1">
            <a:off x="6148388" y="3276600"/>
            <a:ext cx="6572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81588" y="30861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0a</a:t>
            </a:r>
            <a:endParaRPr lang="en-CA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5081588" y="34671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1a</a:t>
            </a:r>
            <a:endParaRPr lang="en-CA" baseline="-25000" dirty="0"/>
          </a:p>
        </p:txBody>
      </p:sp>
      <p:cxnSp>
        <p:nvCxnSpPr>
          <p:cNvPr id="52" name="Straight Arrow Connector 51"/>
          <p:cNvCxnSpPr>
            <a:endCxn id="53" idx="3"/>
          </p:cNvCxnSpPr>
          <p:nvPr/>
        </p:nvCxnSpPr>
        <p:spPr>
          <a:xfrm flipH="1">
            <a:off x="6167438" y="4800600"/>
            <a:ext cx="6572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100638" y="46101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0b</a:t>
            </a:r>
            <a:endParaRPr lang="en-CA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5100638" y="4991100"/>
            <a:ext cx="1066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f</a:t>
            </a:r>
            <a:r>
              <a:rPr lang="fr-CA" baseline="-25000" dirty="0" smtClean="0"/>
              <a:t>1b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884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 virtuelles pures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=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boo() =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boo() {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 * a =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C;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076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Une classes d’interface possède :</a:t>
            </a:r>
          </a:p>
          <a:p>
            <a:pPr lvl="1"/>
            <a:r>
              <a:rPr lang="fr-CA" dirty="0" smtClean="0"/>
              <a:t>Aucune variable membre</a:t>
            </a:r>
          </a:p>
          <a:p>
            <a:pPr lvl="1"/>
            <a:r>
              <a:rPr lang="fr-CA" dirty="0" smtClean="0"/>
              <a:t>Uniquement des fonctions virtuelles pures</a:t>
            </a:r>
          </a:p>
          <a:p>
            <a:r>
              <a:rPr lang="fr-CA" dirty="0" smtClean="0"/>
              <a:t>Héritage multiple ?</a:t>
            </a:r>
          </a:p>
          <a:p>
            <a:pPr lvl="1"/>
            <a:r>
              <a:rPr lang="fr-CA" dirty="0" smtClean="0"/>
              <a:t>Cas beaucoup plus courant</a:t>
            </a:r>
          </a:p>
          <a:p>
            <a:pPr lvl="2"/>
            <a:r>
              <a:rPr lang="fr-CA" dirty="0" smtClean="0"/>
              <a:t>Moins complexe</a:t>
            </a:r>
          </a:p>
          <a:p>
            <a:pPr lvl="2"/>
            <a:r>
              <a:rPr lang="fr-CA" dirty="0" smtClean="0"/>
              <a:t>Sans la problématique du diamant</a:t>
            </a:r>
          </a:p>
          <a:p>
            <a:pPr lvl="1"/>
            <a:r>
              <a:rPr lang="fr-CA" dirty="0" smtClean="0"/>
              <a:t>Similaire à JAVA, C</a:t>
            </a:r>
            <a:r>
              <a:rPr lang="en-CA" dirty="0" smtClean="0"/>
              <a:t>#, Objective-C, 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7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Coder la classe </a:t>
            </a:r>
            <a:r>
              <a:rPr lang="fr-CA" dirty="0" err="1" smtClean="0"/>
              <a:t>Mover</a:t>
            </a:r>
            <a:endParaRPr lang="fr-CA" dirty="0"/>
          </a:p>
          <a:p>
            <a:pPr lvl="1"/>
            <a:r>
              <a:rPr lang="fr-CA" dirty="0" smtClean="0"/>
              <a:t>Coder la fonction</a:t>
            </a:r>
          </a:p>
          <a:p>
            <a:pPr lvl="2"/>
            <a:r>
              <a:rPr lang="fr-CA" dirty="0" err="1" smtClean="0"/>
              <a:t>Mover</a:t>
            </a:r>
            <a:r>
              <a:rPr lang="fr-CA" dirty="0" smtClean="0"/>
              <a:t>::</a:t>
            </a:r>
            <a:r>
              <a:rPr lang="fr-CA" dirty="0" err="1" smtClean="0"/>
              <a:t>slide</a:t>
            </a:r>
            <a:endParaRPr lang="fr-CA" dirty="0" smtClean="0"/>
          </a:p>
          <a:p>
            <a:pPr lvl="1"/>
            <a:r>
              <a:rPr lang="fr-CA" dirty="0" smtClean="0"/>
              <a:t>Modifier les classes Castle, Bishop et </a:t>
            </a:r>
            <a:r>
              <a:rPr lang="fr-CA" dirty="0" err="1" smtClean="0"/>
              <a:t>Queen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159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0014"/>
              </p:ext>
            </p:extLst>
          </p:nvPr>
        </p:nvGraphicFramePr>
        <p:xfrm>
          <a:off x="4782000" y="2496000"/>
          <a:ext cx="3600000" cy="3600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R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r>
              <a:rPr lang="fr-CA" dirty="0" err="1" smtClean="0"/>
              <a:t>ègles</a:t>
            </a:r>
            <a:endParaRPr lang="en-CA" dirty="0" smtClean="0"/>
          </a:p>
          <a:p>
            <a:pPr lvl="1"/>
            <a:r>
              <a:rPr lang="fr-CA" dirty="0" smtClean="0"/>
              <a:t>i </a:t>
            </a:r>
            <a:r>
              <a:rPr lang="fr-CA" dirty="0"/>
              <a:t>+/- </a:t>
            </a:r>
            <a:r>
              <a:rPr lang="fr-CA" dirty="0" smtClean="0"/>
              <a:t>N</a:t>
            </a:r>
          </a:p>
          <a:p>
            <a:pPr lvl="1"/>
            <a:r>
              <a:rPr lang="fr-CA" dirty="0" smtClean="0"/>
              <a:t>j +/- N</a:t>
            </a:r>
            <a:endParaRPr lang="fr-CA" dirty="0"/>
          </a:p>
          <a:p>
            <a:r>
              <a:rPr lang="fr-CA" dirty="0" smtClean="0"/>
              <a:t>Cible</a:t>
            </a:r>
          </a:p>
          <a:p>
            <a:pPr lvl="1"/>
            <a:r>
              <a:rPr lang="fr-CA" dirty="0" smtClean="0"/>
              <a:t>Tracé vide</a:t>
            </a:r>
          </a:p>
          <a:p>
            <a:pPr lvl="1"/>
            <a:r>
              <a:rPr lang="fr-CA" dirty="0" smtClean="0"/>
              <a:t>Pièce adverse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3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96482"/>
              </p:ext>
            </p:extLst>
          </p:nvPr>
        </p:nvGraphicFramePr>
        <p:xfrm>
          <a:off x="4782000" y="2496000"/>
          <a:ext cx="3600000" cy="3600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r>
              <a:rPr lang="fr-CA" dirty="0" err="1" smtClean="0"/>
              <a:t>ègles</a:t>
            </a:r>
            <a:endParaRPr lang="en-CA" dirty="0" smtClean="0"/>
          </a:p>
          <a:p>
            <a:pPr lvl="1"/>
            <a:r>
              <a:rPr lang="fr-CA" dirty="0" smtClean="0"/>
              <a:t>i +/- N, </a:t>
            </a:r>
            <a:r>
              <a:rPr lang="fr-CA" dirty="0"/>
              <a:t>j </a:t>
            </a:r>
            <a:r>
              <a:rPr lang="fr-CA" dirty="0" smtClean="0"/>
              <a:t>+/- N</a:t>
            </a:r>
            <a:endParaRPr lang="fr-CA" dirty="0"/>
          </a:p>
          <a:p>
            <a:r>
              <a:rPr lang="fr-CA" dirty="0" smtClean="0"/>
              <a:t>Cible</a:t>
            </a:r>
          </a:p>
          <a:p>
            <a:pPr lvl="1"/>
            <a:r>
              <a:rPr lang="fr-CA" dirty="0"/>
              <a:t>Tracé vide</a:t>
            </a:r>
          </a:p>
          <a:p>
            <a:pPr lvl="1"/>
            <a:r>
              <a:rPr lang="fr-CA" dirty="0" smtClean="0"/>
              <a:t>Pièce adverse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2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Microsoft Visual </a:t>
            </a:r>
            <a:r>
              <a:rPr lang="en-CA" smtClean="0"/>
              <a:t>Studio 2010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891506"/>
            <a:ext cx="6191250" cy="3943350"/>
          </a:xfrm>
        </p:spPr>
      </p:pic>
    </p:spTree>
    <p:extLst>
      <p:ext uri="{BB962C8B-B14F-4D97-AF65-F5344CB8AC3E}">
        <p14:creationId xmlns:p14="http://schemas.microsoft.com/office/powerpoint/2010/main" val="12318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99334"/>
              </p:ext>
            </p:extLst>
          </p:nvPr>
        </p:nvGraphicFramePr>
        <p:xfrm>
          <a:off x="4782000" y="2496000"/>
          <a:ext cx="3600000" cy="3600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Q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r>
              <a:rPr lang="fr-CA" dirty="0" err="1" smtClean="0"/>
              <a:t>ègles</a:t>
            </a:r>
            <a:endParaRPr lang="en-CA" dirty="0" smtClean="0"/>
          </a:p>
          <a:p>
            <a:pPr lvl="1"/>
            <a:r>
              <a:rPr lang="fr-CA" dirty="0" smtClean="0"/>
              <a:t>Tour + Fou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064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Chess-07</a:t>
            </a:r>
          </a:p>
          <a:p>
            <a:endParaRPr lang="fr-CA" dirty="0"/>
          </a:p>
          <a:p>
            <a:r>
              <a:rPr lang="en-CA" sz="2400" dirty="0"/>
              <a:t>70bb818 - ad1a106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52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8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Minimax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Algorithme</a:t>
            </a:r>
            <a:r>
              <a:rPr lang="en-CA" dirty="0" smtClean="0"/>
              <a:t> </a:t>
            </a:r>
            <a:r>
              <a:rPr lang="en-CA" dirty="0" err="1" smtClean="0"/>
              <a:t>décisionel</a:t>
            </a:r>
            <a:r>
              <a:rPr lang="en-CA" dirty="0" smtClean="0"/>
              <a:t> simple</a:t>
            </a:r>
            <a:endParaRPr lang="fr-CA" dirty="0" smtClean="0"/>
          </a:p>
          <a:p>
            <a:pPr lvl="1"/>
            <a:r>
              <a:rPr lang="fr-CA" dirty="0" smtClean="0"/>
              <a:t>Teste toutes les possibilités</a:t>
            </a:r>
          </a:p>
          <a:p>
            <a:pPr lvl="1"/>
            <a:r>
              <a:rPr lang="fr-CA" dirty="0" smtClean="0"/>
              <a:t>Assigne un score à chaque possibilité</a:t>
            </a:r>
          </a:p>
          <a:p>
            <a:pPr lvl="1"/>
            <a:r>
              <a:rPr lang="fr-CA" dirty="0" smtClean="0"/>
              <a:t>Choisi le score maximal</a:t>
            </a:r>
          </a:p>
          <a:p>
            <a:r>
              <a:rPr lang="fr-CA" dirty="0" smtClean="0"/>
              <a:t>Version récursive</a:t>
            </a:r>
          </a:p>
          <a:p>
            <a:pPr lvl="1"/>
            <a:r>
              <a:rPr lang="fr-CA" dirty="0" smtClean="0"/>
              <a:t>Teste les possibilité de l’adversaire</a:t>
            </a:r>
          </a:p>
          <a:p>
            <a:pPr lvl="1"/>
            <a:r>
              <a:rPr lang="fr-CA" dirty="0" smtClean="0"/>
              <a:t>Assume que l’adversaire va maximiser son score</a:t>
            </a:r>
          </a:p>
        </p:txBody>
      </p:sp>
    </p:spTree>
    <p:extLst>
      <p:ext uri="{BB962C8B-B14F-4D97-AF65-F5344CB8AC3E}">
        <p14:creationId xmlns:p14="http://schemas.microsoft.com/office/powerpoint/2010/main" val="11681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Minimax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6" y="1600200"/>
            <a:ext cx="7736688" cy="4525963"/>
          </a:xfrm>
        </p:spPr>
      </p:pic>
    </p:spTree>
    <p:extLst>
      <p:ext uri="{BB962C8B-B14F-4D97-AF65-F5344CB8AC3E}">
        <p14:creationId xmlns:p14="http://schemas.microsoft.com/office/powerpoint/2010/main" val="40094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8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Coder la classe Explorer</a:t>
            </a:r>
          </a:p>
          <a:p>
            <a:pPr lvl="2"/>
            <a:r>
              <a:rPr lang="fr-CA" dirty="0" smtClean="0"/>
              <a:t>Explorer::</a:t>
            </a:r>
            <a:r>
              <a:rPr lang="fr-CA" dirty="0" err="1" smtClean="0"/>
              <a:t>add</a:t>
            </a:r>
            <a:r>
              <a:rPr lang="fr-CA" dirty="0" smtClean="0"/>
              <a:t>(</a:t>
            </a:r>
            <a:r>
              <a:rPr lang="fr-CA" dirty="0" err="1" smtClean="0"/>
              <a:t>board</a:t>
            </a:r>
            <a:r>
              <a:rPr lang="fr-CA" dirty="0" smtClean="0"/>
              <a:t>, x, y, i, j)</a:t>
            </a:r>
          </a:p>
          <a:p>
            <a:pPr lvl="1"/>
            <a:r>
              <a:rPr lang="fr-CA" dirty="0" smtClean="0"/>
              <a:t>Restructurer</a:t>
            </a:r>
          </a:p>
          <a:p>
            <a:pPr lvl="2"/>
            <a:r>
              <a:rPr lang="fr-CA" dirty="0" smtClean="0"/>
              <a:t>Explorer au lieu d’imprimer</a:t>
            </a:r>
          </a:p>
          <a:p>
            <a:pPr lvl="3"/>
            <a:r>
              <a:rPr lang="fr-CA" dirty="0" err="1" smtClean="0"/>
              <a:t>Board</a:t>
            </a:r>
            <a:r>
              <a:rPr lang="fr-CA" dirty="0" smtClean="0"/>
              <a:t>::</a:t>
            </a:r>
            <a:r>
              <a:rPr lang="fr-CA" dirty="0" err="1" smtClean="0"/>
              <a:t>explorePossibleMoves</a:t>
            </a:r>
            <a:r>
              <a:rPr lang="fr-CA" dirty="0" smtClean="0"/>
              <a:t>(</a:t>
            </a:r>
            <a:r>
              <a:rPr lang="fr-CA" dirty="0" err="1" smtClean="0"/>
              <a:t>opponent</a:t>
            </a:r>
            <a:r>
              <a:rPr lang="fr-CA" dirty="0" smtClean="0"/>
              <a:t>, explorer)</a:t>
            </a:r>
          </a:p>
          <a:p>
            <a:pPr lvl="3"/>
            <a:r>
              <a:rPr lang="fr-CA" dirty="0" err="1" smtClean="0"/>
              <a:t>Piece</a:t>
            </a:r>
            <a:r>
              <a:rPr lang="fr-CA" dirty="0" smtClean="0"/>
              <a:t>::</a:t>
            </a:r>
            <a:r>
              <a:rPr lang="fr-CA" dirty="0" err="1" smtClean="0"/>
              <a:t>explorePossibleMoves</a:t>
            </a:r>
            <a:r>
              <a:rPr lang="fr-CA" dirty="0" smtClean="0"/>
              <a:t>(explorer, </a:t>
            </a:r>
            <a:r>
              <a:rPr lang="fr-CA" dirty="0" err="1" smtClean="0"/>
              <a:t>board</a:t>
            </a:r>
            <a:r>
              <a:rPr lang="fr-CA" dirty="0" smtClean="0"/>
              <a:t>, i, j)</a:t>
            </a:r>
          </a:p>
          <a:p>
            <a:pPr lvl="1"/>
            <a:r>
              <a:rPr lang="fr-CA" dirty="0" smtClean="0"/>
              <a:t>Calculer le score d’une possibilité</a:t>
            </a:r>
          </a:p>
          <a:p>
            <a:pPr lvl="2"/>
            <a:r>
              <a:rPr lang="fr-CA" dirty="0" err="1" smtClean="0"/>
              <a:t>Piece</a:t>
            </a:r>
            <a:r>
              <a:rPr lang="fr-CA" dirty="0" smtClean="0"/>
              <a:t>::</a:t>
            </a:r>
            <a:r>
              <a:rPr lang="fr-CA" dirty="0" err="1" smtClean="0"/>
              <a:t>getCost</a:t>
            </a:r>
            <a:r>
              <a:rPr lang="fr-CA" dirty="0" smtClean="0"/>
              <a:t> avec p=1, n=b=3, r=5, q=9, k=100</a:t>
            </a:r>
          </a:p>
        </p:txBody>
      </p:sp>
    </p:spTree>
    <p:extLst>
      <p:ext uri="{BB962C8B-B14F-4D97-AF65-F5344CB8AC3E}">
        <p14:creationId xmlns:p14="http://schemas.microsoft.com/office/powerpoint/2010/main" val="4282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"Board.hpp"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"Explorer.hpp"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jeu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initial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Board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explore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l'arbre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de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possibilités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Explorer root(2);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board.exploreMoveTree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board.getPieceAt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(4, 7), root);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23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Chess-08</a:t>
            </a:r>
          </a:p>
          <a:p>
            <a:endParaRPr lang="fr-CA" dirty="0"/>
          </a:p>
          <a:p>
            <a:r>
              <a:rPr lang="en-CA" sz="2400" dirty="0"/>
              <a:t>ad1a106 - 4d1df4b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52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810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8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Standard Template Library</a:t>
            </a:r>
          </a:p>
          <a:p>
            <a:pPr lvl="1"/>
            <a:r>
              <a:rPr lang="fr-CA" dirty="0" smtClean="0"/>
              <a:t>Partie intégrante de la librairie standard C++</a:t>
            </a:r>
          </a:p>
          <a:p>
            <a:r>
              <a:rPr lang="fr-CA" dirty="0" smtClean="0"/>
              <a:t>Contient</a:t>
            </a:r>
          </a:p>
          <a:p>
            <a:pPr lvl="1"/>
            <a:r>
              <a:rPr lang="fr-CA" dirty="0" smtClean="0"/>
              <a:t>Algorithmes et foncteurs</a:t>
            </a:r>
          </a:p>
          <a:p>
            <a:pPr marL="914400" lvl="2" indent="0">
              <a:buNone/>
            </a:pPr>
            <a:r>
              <a:rPr lang="fr-CA" dirty="0" err="1" smtClean="0"/>
              <a:t>e.g</a:t>
            </a:r>
            <a:r>
              <a:rPr lang="fr-CA" dirty="0" smtClean="0"/>
              <a:t>. </a:t>
            </a:r>
            <a:r>
              <a:rPr lang="fr-CA" dirty="0" err="1" smtClean="0"/>
              <a:t>std</a:t>
            </a:r>
            <a:r>
              <a:rPr lang="fr-CA" dirty="0" smtClean="0"/>
              <a:t>::sort,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for_each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find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::copy…</a:t>
            </a:r>
          </a:p>
          <a:p>
            <a:pPr lvl="1"/>
            <a:r>
              <a:rPr lang="fr-CA" dirty="0" smtClean="0"/>
              <a:t>Conteneurs &amp; </a:t>
            </a:r>
            <a:r>
              <a:rPr lang="fr-CA" dirty="0" err="1" smtClean="0"/>
              <a:t>itérateurs</a:t>
            </a:r>
            <a:endParaRPr lang="fr-CA" dirty="0" smtClean="0"/>
          </a:p>
          <a:p>
            <a:pPr marL="914400" lvl="2" indent="0">
              <a:buNone/>
            </a:pPr>
            <a:r>
              <a:rPr lang="fr-CA" dirty="0" err="1" smtClean="0"/>
              <a:t>e.g</a:t>
            </a:r>
            <a:r>
              <a:rPr lang="fr-CA" dirty="0" smtClean="0"/>
              <a:t>. </a:t>
            </a:r>
            <a:r>
              <a:rPr lang="fr-CA" dirty="0" err="1" smtClean="0"/>
              <a:t>std</a:t>
            </a:r>
            <a:r>
              <a:rPr lang="fr-CA" dirty="0" smtClean="0"/>
              <a:t>::string,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map</a:t>
            </a:r>
            <a:r>
              <a:rPr lang="fr-CA" dirty="0" smtClean="0"/>
              <a:t>,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list</a:t>
            </a:r>
            <a:r>
              <a:rPr lang="fr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58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en-CA" dirty="0" smtClean="0"/>
              <a:t>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Tableau de taille dynamique</a:t>
            </a:r>
          </a:p>
          <a:p>
            <a:pPr lvl="1"/>
            <a:r>
              <a:rPr lang="fr-CA" dirty="0" smtClean="0"/>
              <a:t>Éléments contigus (T)</a:t>
            </a:r>
          </a:p>
          <a:p>
            <a:pPr lvl="1"/>
            <a:r>
              <a:rPr lang="fr-CA" dirty="0" smtClean="0"/>
              <a:t>Accès direct i.e. </a:t>
            </a:r>
            <a:r>
              <a:rPr lang="fr-CA" i="1" dirty="0" err="1" smtClean="0"/>
              <a:t>random</a:t>
            </a:r>
            <a:r>
              <a:rPr lang="fr-CA" i="1" dirty="0" smtClean="0"/>
              <a:t> </a:t>
            </a:r>
            <a:r>
              <a:rPr lang="fr-CA" i="1" dirty="0" err="1" smtClean="0"/>
              <a:t>access</a:t>
            </a:r>
            <a:endParaRPr lang="fr-CA" i="1" dirty="0" smtClean="0"/>
          </a:p>
          <a:p>
            <a:pPr lvl="1"/>
            <a:r>
              <a:rPr lang="fr-CA" dirty="0" smtClean="0"/>
              <a:t>Gestion de la mémoire lors d’ajouts/retraits</a:t>
            </a:r>
          </a:p>
          <a:p>
            <a:pPr lvl="2"/>
            <a:r>
              <a:rPr lang="fr-CA" dirty="0" smtClean="0"/>
              <a:t>À la toute fin</a:t>
            </a:r>
          </a:p>
          <a:p>
            <a:pPr lvl="3"/>
            <a:r>
              <a:rPr lang="fr-CA" dirty="0" smtClean="0"/>
              <a:t>Complexité constante amortie i.e. </a:t>
            </a:r>
            <a:r>
              <a:rPr lang="fr-CA" i="1" dirty="0" err="1" smtClean="0"/>
              <a:t>amortized</a:t>
            </a:r>
            <a:r>
              <a:rPr lang="fr-CA" i="1" dirty="0" smtClean="0"/>
              <a:t> contant time</a:t>
            </a:r>
          </a:p>
          <a:p>
            <a:pPr lvl="2"/>
            <a:r>
              <a:rPr lang="fr-CA" dirty="0" smtClean="0"/>
              <a:t>Ailleurs</a:t>
            </a:r>
          </a:p>
          <a:p>
            <a:pPr lvl="3"/>
            <a:r>
              <a:rPr lang="fr-CA" dirty="0" smtClean="0"/>
              <a:t>Linéaire</a:t>
            </a:r>
          </a:p>
          <a:p>
            <a:pPr lvl="1"/>
            <a:r>
              <a:rPr lang="fr-CA" dirty="0" smtClean="0"/>
              <a:t>Spécialisation pour le type </a:t>
            </a:r>
            <a:r>
              <a:rPr lang="fr-CA" dirty="0" err="1" smtClean="0"/>
              <a:t>bool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3826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std</a:t>
            </a:r>
            <a:r>
              <a:rPr lang="fr-CA" dirty="0"/>
              <a:t>::</a:t>
            </a:r>
            <a:r>
              <a:rPr lang="fr-CA" dirty="0" err="1"/>
              <a:t>vector</a:t>
            </a:r>
            <a:r>
              <a:rPr lang="en-CA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[i]</a:t>
            </a:r>
            <a:r>
              <a:rPr lang="fr-CA" dirty="0" smtClean="0"/>
              <a:t>, </a:t>
            </a:r>
            <a:r>
              <a:rPr lang="fr-CA" dirty="0" err="1" smtClean="0"/>
              <a:t>at</a:t>
            </a:r>
            <a:r>
              <a:rPr lang="fr-CA" dirty="0" smtClean="0"/>
              <a:t>(n), back(), front()</a:t>
            </a:r>
          </a:p>
          <a:p>
            <a:r>
              <a:rPr lang="fr-CA" dirty="0" smtClean="0"/>
              <a:t>size()</a:t>
            </a:r>
          </a:p>
          <a:p>
            <a:r>
              <a:rPr lang="fr-CA" dirty="0" err="1" smtClean="0"/>
              <a:t>empty</a:t>
            </a:r>
            <a:r>
              <a:rPr lang="fr-CA" dirty="0" smtClean="0"/>
              <a:t>()</a:t>
            </a:r>
          </a:p>
          <a:p>
            <a:r>
              <a:rPr lang="fr-CA" dirty="0" smtClean="0"/>
              <a:t>insert(...), </a:t>
            </a:r>
            <a:r>
              <a:rPr lang="fr-CA" dirty="0" err="1" smtClean="0"/>
              <a:t>erase</a:t>
            </a:r>
            <a:r>
              <a:rPr lang="fr-CA" dirty="0" smtClean="0"/>
              <a:t>(...), </a:t>
            </a:r>
            <a:r>
              <a:rPr lang="fr-CA" dirty="0" err="1" smtClean="0"/>
              <a:t>push_back</a:t>
            </a:r>
            <a:r>
              <a:rPr lang="fr-CA" dirty="0" smtClean="0"/>
              <a:t>(), </a:t>
            </a:r>
            <a:r>
              <a:rPr lang="fr-CA" dirty="0" err="1" smtClean="0"/>
              <a:t>pop_back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begin</a:t>
            </a:r>
            <a:r>
              <a:rPr lang="fr-CA" dirty="0" smtClean="0"/>
              <a:t>(), end()</a:t>
            </a:r>
          </a:p>
          <a:p>
            <a:r>
              <a:rPr lang="fr-CA" dirty="0" err="1" smtClean="0"/>
              <a:t>clear</a:t>
            </a:r>
            <a:r>
              <a:rPr lang="fr-CA" dirty="0" smtClean="0"/>
              <a:t>()</a:t>
            </a:r>
          </a:p>
          <a:p>
            <a:r>
              <a:rPr lang="fr-CA" dirty="0" err="1" smtClean="0"/>
              <a:t>reserve</a:t>
            </a:r>
            <a:r>
              <a:rPr lang="fr-CA" dirty="0" smtClean="0"/>
              <a:t>(n)</a:t>
            </a:r>
          </a:p>
          <a:p>
            <a:r>
              <a:rPr lang="fr-CA" dirty="0"/>
              <a:t>swap</a:t>
            </a:r>
            <a:r>
              <a:rPr lang="fr-CA" dirty="0" smtClean="0"/>
              <a:t>()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495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34" y="1600200"/>
            <a:ext cx="6548931" cy="4525963"/>
          </a:xfrm>
        </p:spPr>
      </p:pic>
    </p:spTree>
    <p:extLst>
      <p:ext uri="{BB962C8B-B14F-4D97-AF65-F5344CB8AC3E}">
        <p14:creationId xmlns:p14="http://schemas.microsoft.com/office/powerpoint/2010/main" val="41051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fr-CA" dirty="0" smtClean="0"/>
              <a:t>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&lt;vector&gt;</a:t>
            </a:r>
          </a:p>
          <a:p>
            <a:pPr marL="0" indent="0">
              <a:buNone/>
            </a:pPr>
            <a:endParaRPr lang="en-CA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items;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0; i != 4; ++i)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items.pop_back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= 0; i !=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items.size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 ++i)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&amp;items[i]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items[i]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00854C90 0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00854C94 1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00854C98 2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37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fr-CA" dirty="0" smtClean="0"/>
              <a:t>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&lt;vector&gt;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Type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print(Type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items)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param</a:t>
            </a:r>
            <a:r>
              <a:rPr lang="fr-CA" sz="1400" dirty="0" err="1" smtClean="0">
                <a:solidFill>
                  <a:srgbClr val="008000"/>
                </a:solidFill>
                <a:latin typeface="Consolas"/>
              </a:rPr>
              <a:t>ètre</a:t>
            </a:r>
            <a:r>
              <a:rPr lang="fr-CA" sz="1400" dirty="0" smtClean="0">
                <a:solidFill>
                  <a:srgbClr val="008000"/>
                </a:solidFill>
                <a:latin typeface="Consolas"/>
              </a:rPr>
              <a:t> par référence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= 0; i !=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items.size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 ++i)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items[i]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Type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values;</a:t>
            </a:r>
          </a:p>
          <a:p>
            <a:pPr marL="0" indent="0">
              <a:buNone/>
            </a:pPr>
            <a:r>
              <a:rPr lang="nn-NO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0; i != 4; ++i)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values.push_back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print(values);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24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fr-CA" dirty="0" smtClean="0"/>
              <a:t>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&lt;vector&gt;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&lt;string&gt;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::vector&lt;T&gt;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items)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= 0; i !=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items.size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 ++i)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items[i]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::string&gt;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toto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titi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tata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print(items);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73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fr-CA" dirty="0" smtClean="0"/>
              <a:t>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&lt;algorithm&gt;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::string&gt;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toto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titi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tata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"tutu"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copy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::string&gt; sorted(items);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sort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::sort(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sorted.begin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sorted.end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print(sorted);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66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fr-CA" dirty="0" smtClean="0"/>
              <a:t>&lt;T&gt;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Color {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/* ...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*/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&lt;(Color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a, Color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b)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a.getRGB32() &lt; b.getRGB32();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::vector&lt;Color&gt;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(Color(128, 0, 0));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(Color(0, 128, 0));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(Color(0, 0, 128));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(Color(256, 0, 0));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(Color(0, 256, 0));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(Color(0, 0, 256));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sort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::sort(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items.begin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items.end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89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9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Coder la classe Move</a:t>
            </a:r>
          </a:p>
          <a:p>
            <a:pPr lvl="2"/>
            <a:r>
              <a:rPr lang="fr-CA" dirty="0" smtClean="0"/>
              <a:t>Pour </a:t>
            </a:r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vector</a:t>
            </a:r>
            <a:r>
              <a:rPr lang="en-CA" dirty="0" smtClean="0"/>
              <a:t>&lt;Move&gt;</a:t>
            </a:r>
            <a:endParaRPr lang="fr-CA" dirty="0" smtClean="0"/>
          </a:p>
          <a:p>
            <a:pPr lvl="1"/>
            <a:r>
              <a:rPr lang="fr-CA" dirty="0" smtClean="0"/>
              <a:t>Coder la classe </a:t>
            </a:r>
            <a:r>
              <a:rPr lang="fr-CA" dirty="0" err="1" smtClean="0"/>
              <a:t>Tree</a:t>
            </a:r>
            <a:endParaRPr lang="fr-CA" dirty="0" smtClean="0"/>
          </a:p>
          <a:p>
            <a:pPr lvl="2"/>
            <a:r>
              <a:rPr lang="fr-CA" dirty="0" smtClean="0"/>
              <a:t>Dérive de la classe Explorer (</a:t>
            </a:r>
            <a:r>
              <a:rPr lang="fr-CA" dirty="0" err="1" smtClean="0"/>
              <a:t>add</a:t>
            </a:r>
            <a:r>
              <a:rPr lang="fr-CA" dirty="0" smtClean="0"/>
              <a:t> est virtuelle)</a:t>
            </a:r>
          </a:p>
          <a:p>
            <a:pPr lvl="2"/>
            <a:r>
              <a:rPr lang="fr-CA" dirty="0" smtClean="0"/>
              <a:t>Conserver toutes les possibilités ayant le même score</a:t>
            </a:r>
          </a:p>
          <a:p>
            <a:pPr lvl="2"/>
            <a:r>
              <a:rPr lang="fr-CA" dirty="0" err="1" smtClean="0"/>
              <a:t>Tree</a:t>
            </a:r>
            <a:r>
              <a:rPr lang="fr-CA" dirty="0" smtClean="0"/>
              <a:t>::</a:t>
            </a:r>
            <a:r>
              <a:rPr lang="fr-CA" dirty="0" err="1" smtClean="0"/>
              <a:t>play</a:t>
            </a:r>
            <a:r>
              <a:rPr lang="fr-CA" dirty="0" smtClean="0"/>
              <a:t>(</a:t>
            </a:r>
            <a:r>
              <a:rPr lang="fr-CA" dirty="0" err="1" smtClean="0"/>
              <a:t>board</a:t>
            </a:r>
            <a:r>
              <a:rPr lang="fr-CA" dirty="0" smtClean="0"/>
              <a:t>) en choisi une au hasard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2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"Board.hpp"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"Tree.hpp"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Board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Tree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white(2);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board.exploreMoveTree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board.getPieceAt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(4, 7), white);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white.play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(board);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Tree black(2);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board.exploreMoveTree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board.getPieceAt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(4, 0), black);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black.play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(board);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22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Chess-09</a:t>
            </a:r>
          </a:p>
          <a:p>
            <a:endParaRPr lang="fr-CA" dirty="0"/>
          </a:p>
          <a:p>
            <a:r>
              <a:rPr lang="en-CA" sz="2400" dirty="0"/>
              <a:t>4d1df4b - 8acc1c9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52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810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267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8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Destructeur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 de libérer les ressources allouées</a:t>
            </a:r>
          </a:p>
          <a:p>
            <a:r>
              <a:rPr lang="fr-CA" dirty="0" smtClean="0"/>
              <a:t>Appel à la fin de vie</a:t>
            </a:r>
          </a:p>
          <a:p>
            <a:pPr lvl="1"/>
            <a:r>
              <a:rPr lang="fr-CA" dirty="0" smtClean="0"/>
              <a:t>Sortie du contexte de définition</a:t>
            </a:r>
          </a:p>
          <a:p>
            <a:pPr lvl="1"/>
            <a:r>
              <a:rPr lang="fr-CA" dirty="0" smtClean="0"/>
              <a:t>Libération de la mémoire</a:t>
            </a:r>
          </a:p>
          <a:p>
            <a:pPr lvl="1"/>
            <a:r>
              <a:rPr lang="fr-CA" dirty="0" smtClean="0"/>
              <a:t>Destruction de l’objet qui le contient</a:t>
            </a:r>
          </a:p>
          <a:p>
            <a:r>
              <a:rPr lang="fr-CA" dirty="0" smtClean="0"/>
              <a:t>Hiérarchie de classe</a:t>
            </a:r>
          </a:p>
          <a:p>
            <a:pPr lvl="1"/>
            <a:r>
              <a:rPr lang="fr-CA" dirty="0" smtClean="0"/>
              <a:t>Appel faits dans l’ordre inverse de la construction</a:t>
            </a:r>
          </a:p>
          <a:p>
            <a:pPr lvl="2"/>
            <a:r>
              <a:rPr lang="fr-CA" dirty="0" smtClean="0"/>
              <a:t>Classe enfant avant ses parents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43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Destructeur virtuel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~A()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"a deleted"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~B()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 deleted"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fr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items;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* a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* b =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b;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 // invoque uniquement le destructeur de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A</a:t>
            </a: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18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Configuration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90" y="1600200"/>
            <a:ext cx="5337220" cy="4525963"/>
          </a:xfrm>
        </p:spPr>
      </p:pic>
    </p:spTree>
    <p:extLst>
      <p:ext uri="{BB962C8B-B14F-4D97-AF65-F5344CB8AC3E}">
        <p14:creationId xmlns:p14="http://schemas.microsoft.com/office/powerpoint/2010/main" val="6010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Destructeur virtuel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~A()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"a deleted"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~B()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 deleted"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 items;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// a </a:t>
            </a:r>
            <a:r>
              <a:rPr lang="fr-FR" sz="1400" dirty="0" err="1" smtClean="0">
                <a:solidFill>
                  <a:srgbClr val="008000"/>
                </a:solidFill>
                <a:latin typeface="Consolas"/>
              </a:rPr>
              <a:t>deleted</a:t>
            </a:r>
            <a:endParaRPr lang="fr-FR" sz="1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b </a:t>
            </a:r>
            <a:r>
              <a:rPr lang="fr-FR" sz="1400" dirty="0" err="1">
                <a:solidFill>
                  <a:srgbClr val="008000"/>
                </a:solidFill>
                <a:latin typeface="Consolas"/>
              </a:rPr>
              <a:t>deleted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51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Destructeur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Gestion des ressources</a:t>
            </a:r>
          </a:p>
          <a:p>
            <a:pPr lvl="1"/>
            <a:r>
              <a:rPr lang="fr-CA" i="1" dirty="0" smtClean="0"/>
              <a:t>Resource </a:t>
            </a:r>
            <a:r>
              <a:rPr lang="fr-CA" i="1" dirty="0"/>
              <a:t>Acquisition Is </a:t>
            </a:r>
            <a:r>
              <a:rPr lang="fr-CA" i="1" dirty="0" err="1" smtClean="0"/>
              <a:t>Initialization</a:t>
            </a:r>
            <a:r>
              <a:rPr lang="fr-CA" i="1" dirty="0" smtClean="0"/>
              <a:t> - RAII</a:t>
            </a:r>
          </a:p>
          <a:p>
            <a:r>
              <a:rPr lang="fr-CA" dirty="0" smtClean="0"/>
              <a:t>Variable sur la pile</a:t>
            </a:r>
          </a:p>
          <a:p>
            <a:pPr lvl="1"/>
            <a:r>
              <a:rPr lang="fr-CA" dirty="0" smtClean="0"/>
              <a:t>Réserve la ressource au constructeur</a:t>
            </a:r>
          </a:p>
          <a:p>
            <a:pPr lvl="1"/>
            <a:r>
              <a:rPr lang="fr-CA" dirty="0" smtClean="0"/>
              <a:t>Libère la ressource au destructeur</a:t>
            </a:r>
          </a:p>
          <a:p>
            <a:pPr lvl="2"/>
            <a:r>
              <a:rPr lang="fr-CA" dirty="0" smtClean="0"/>
              <a:t>Automatique</a:t>
            </a:r>
          </a:p>
          <a:p>
            <a:pPr lvl="2"/>
            <a:r>
              <a:rPr lang="fr-CA" dirty="0" smtClean="0"/>
              <a:t>Garantie d’appel lors d’exception i.e. </a:t>
            </a:r>
            <a:r>
              <a:rPr lang="fr-CA" i="1" dirty="0" smtClean="0"/>
              <a:t>exception-</a:t>
            </a:r>
            <a:r>
              <a:rPr lang="fr-CA" i="1" dirty="0" err="1" smtClean="0"/>
              <a:t>safe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5564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windows.h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Mutex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Mutex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handle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CreateMutex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(NULL, FALSE, NULL);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~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Mutex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(handle)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CloseHandle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(handle);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handle = NULL;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HANDLE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handle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15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Gestion de la mémoire i.e. </a:t>
            </a:r>
            <a:r>
              <a:rPr lang="fr-CA" i="1" dirty="0" smtClean="0"/>
              <a:t>smart pointers</a:t>
            </a:r>
          </a:p>
          <a:p>
            <a:pPr lvl="1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auto_ptr</a:t>
            </a:r>
            <a:r>
              <a:rPr lang="fr-CA" dirty="0" smtClean="0"/>
              <a:t> *</a:t>
            </a:r>
          </a:p>
          <a:p>
            <a:pPr lvl="2"/>
            <a:r>
              <a:rPr lang="fr-CA" dirty="0" smtClean="0"/>
              <a:t>Libère l’objet alloué à la destruction i.e. </a:t>
            </a:r>
            <a:r>
              <a:rPr lang="fr-CA" i="1" dirty="0" err="1" smtClean="0"/>
              <a:t>delete</a:t>
            </a:r>
            <a:endParaRPr lang="fr-CA" i="1" dirty="0" smtClean="0"/>
          </a:p>
          <a:p>
            <a:pPr lvl="2"/>
            <a:r>
              <a:rPr lang="fr-CA" dirty="0" smtClean="0"/>
              <a:t>Prend possession du pointeur</a:t>
            </a:r>
          </a:p>
          <a:p>
            <a:pPr lvl="1"/>
            <a:r>
              <a:rPr lang="fr-CA" dirty="0" err="1" smtClean="0"/>
              <a:t>std</a:t>
            </a:r>
            <a:r>
              <a:rPr lang="fr-CA" dirty="0" smtClean="0"/>
              <a:t>::</a:t>
            </a:r>
            <a:r>
              <a:rPr lang="fr-CA" dirty="0" err="1" smtClean="0"/>
              <a:t>shared_ptr</a:t>
            </a:r>
            <a:endParaRPr lang="fr-CA" dirty="0" smtClean="0"/>
          </a:p>
          <a:p>
            <a:pPr lvl="2"/>
            <a:r>
              <a:rPr lang="fr-CA" dirty="0" smtClean="0"/>
              <a:t>Permet le partage par comptage i.e. </a:t>
            </a:r>
            <a:r>
              <a:rPr lang="fr-CA" i="1" dirty="0" err="1" smtClean="0"/>
              <a:t>reference</a:t>
            </a:r>
            <a:r>
              <a:rPr lang="fr-CA" i="1" dirty="0" smtClean="0"/>
              <a:t> </a:t>
            </a:r>
            <a:r>
              <a:rPr lang="fr-CA" i="1" dirty="0" err="1" smtClean="0"/>
              <a:t>counted</a:t>
            </a:r>
            <a:endParaRPr lang="fr-CA" i="1" dirty="0" smtClean="0"/>
          </a:p>
          <a:p>
            <a:pPr lvl="2"/>
            <a:r>
              <a:rPr lang="fr-CA" dirty="0" smtClean="0"/>
              <a:t>Libère l’objet alloué lorsqu’il n’y a plus de référence</a:t>
            </a:r>
          </a:p>
          <a:p>
            <a:pPr lvl="3"/>
            <a:r>
              <a:rPr lang="fr-CA" dirty="0" smtClean="0"/>
              <a:t>Attention aux références circulaires</a:t>
            </a:r>
          </a:p>
          <a:p>
            <a:pPr lvl="1"/>
            <a:r>
              <a:rPr lang="fr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9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string) : text(string)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~A()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text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::string text;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unique_ptr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&lt;A&gt;&gt; Type;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Type items;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(Type::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value_type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items.push_back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(Type::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value_type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67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10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Coder la classe Game</a:t>
            </a:r>
          </a:p>
          <a:p>
            <a:pPr lvl="2"/>
            <a:r>
              <a:rPr lang="fr-CA" dirty="0" smtClean="0"/>
              <a:t>Dérive de </a:t>
            </a:r>
            <a:r>
              <a:rPr lang="fr-CA" dirty="0" err="1" smtClean="0"/>
              <a:t>Board</a:t>
            </a:r>
            <a:endParaRPr lang="fr-CA" dirty="0" smtClean="0"/>
          </a:p>
          <a:p>
            <a:pPr lvl="2"/>
            <a:r>
              <a:rPr lang="fr-CA" dirty="0" smtClean="0"/>
              <a:t>Gère l’allocation des objets de type </a:t>
            </a:r>
            <a:r>
              <a:rPr lang="fr-CA" dirty="0" err="1" smtClean="0"/>
              <a:t>Piece</a:t>
            </a:r>
            <a:endParaRPr lang="en-CA" dirty="0"/>
          </a:p>
          <a:p>
            <a:pPr lvl="2"/>
            <a:r>
              <a:rPr lang="fr-CA" dirty="0" smtClean="0"/>
              <a:t>Implémente Game::</a:t>
            </a:r>
            <a:r>
              <a:rPr lang="fr-CA" dirty="0" err="1" smtClean="0"/>
              <a:t>play</a:t>
            </a:r>
            <a:endParaRPr lang="fr-CA" dirty="0" smtClean="0"/>
          </a:p>
          <a:p>
            <a:pPr lvl="3"/>
            <a:r>
              <a:rPr lang="fr-CA" dirty="0" smtClean="0"/>
              <a:t>Boucle de jeu</a:t>
            </a:r>
          </a:p>
          <a:p>
            <a:pPr lvl="3"/>
            <a:r>
              <a:rPr lang="fr-CA" dirty="0" smtClean="0"/>
              <a:t>Alterne les joueurs</a:t>
            </a:r>
          </a:p>
          <a:p>
            <a:pPr lvl="3"/>
            <a:r>
              <a:rPr lang="fr-CA" dirty="0" smtClean="0"/>
              <a:t>Teste la fin ?</a:t>
            </a:r>
          </a:p>
        </p:txBody>
      </p:sp>
    </p:spTree>
    <p:extLst>
      <p:ext uri="{BB962C8B-B14F-4D97-AF65-F5344CB8AC3E}">
        <p14:creationId xmlns:p14="http://schemas.microsoft.com/office/powerpoint/2010/main" val="7486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"Game.hpp"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création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du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jeu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d'échecs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Game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game.print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game.play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13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Chess-10</a:t>
            </a:r>
          </a:p>
          <a:p>
            <a:endParaRPr lang="fr-CA" dirty="0"/>
          </a:p>
          <a:p>
            <a:r>
              <a:rPr lang="en-CA" sz="2400" dirty="0"/>
              <a:t>8acc1c9 - </a:t>
            </a:r>
            <a:r>
              <a:rPr lang="en-CA" sz="2400" dirty="0" smtClean="0"/>
              <a:t>2d19d23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38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95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52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810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267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724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Avant de quitter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Remplir la feuille d’évaluation</a:t>
            </a:r>
          </a:p>
          <a:p>
            <a:r>
              <a:rPr lang="fr-CA" dirty="0" smtClean="0"/>
              <a:t>Remise des attestations</a:t>
            </a:r>
          </a:p>
          <a:p>
            <a:r>
              <a:rPr lang="fr-CA" dirty="0" smtClean="0"/>
              <a:t>Vous avez des questions après la formation ?</a:t>
            </a:r>
          </a:p>
          <a:p>
            <a:pPr marL="457200" lvl="1" indent="0">
              <a:buNone/>
            </a:pPr>
            <a:r>
              <a:rPr lang="fr-CA" dirty="0" smtClean="0"/>
              <a:t>Courriel :</a:t>
            </a:r>
          </a:p>
          <a:p>
            <a:pPr marL="457200" lvl="1" indent="0">
              <a:buNone/>
            </a:pPr>
            <a:r>
              <a:rPr lang="fr-CA" dirty="0" smtClean="0">
                <a:hlinkClick r:id="rId3"/>
              </a:rPr>
              <a:t>eric.robert@nubo.ca</a:t>
            </a:r>
            <a:endParaRPr lang="fr-CA" dirty="0" smtClean="0"/>
          </a:p>
          <a:p>
            <a:pPr marL="457200" lvl="1" indent="0">
              <a:buNone/>
            </a:pPr>
            <a:r>
              <a:rPr lang="fr-CA" dirty="0" smtClean="0"/>
              <a:t>1.855.I.GO.NUBO#1784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3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Avant de quitter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Remplir la feuille d’évaluation</a:t>
            </a:r>
          </a:p>
          <a:p>
            <a:r>
              <a:rPr lang="fr-CA" dirty="0" smtClean="0"/>
              <a:t>Remise des attestations</a:t>
            </a:r>
          </a:p>
          <a:p>
            <a:r>
              <a:rPr lang="fr-CA" dirty="0" smtClean="0"/>
              <a:t>Vous avez des questions après la formation ?</a:t>
            </a:r>
          </a:p>
          <a:p>
            <a:pPr marL="457200" lvl="1" indent="0">
              <a:buNone/>
            </a:pPr>
            <a:r>
              <a:rPr lang="fr-CA" dirty="0" smtClean="0"/>
              <a:t>Courriel :</a:t>
            </a:r>
          </a:p>
          <a:p>
            <a:pPr marL="457200" lvl="1" indent="0">
              <a:buNone/>
            </a:pPr>
            <a:r>
              <a:rPr lang="fr-CA" dirty="0" smtClean="0">
                <a:hlinkClick r:id="rId3"/>
              </a:rPr>
              <a:t>eric.robert@nubo.ca</a:t>
            </a:r>
            <a:endParaRPr lang="fr-CA" dirty="0" smtClean="0"/>
          </a:p>
          <a:p>
            <a:pPr marL="457200" lvl="1" indent="0">
              <a:buNone/>
            </a:pPr>
            <a:r>
              <a:rPr lang="fr-CA" dirty="0" smtClean="0"/>
              <a:t>1.855.I.GO.NUBO#1784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3" y="5004003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34" y="1600200"/>
            <a:ext cx="6548931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0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Bjarne</a:t>
            </a:r>
            <a:r>
              <a:rPr lang="en-CA" dirty="0"/>
              <a:t> </a:t>
            </a:r>
            <a:r>
              <a:rPr lang="en-CA" dirty="0" err="1" smtClean="0"/>
              <a:t>Stroustrup</a:t>
            </a:r>
            <a:endParaRPr lang="en-CA" dirty="0" smtClean="0"/>
          </a:p>
          <a:p>
            <a:pPr lvl="1"/>
            <a:r>
              <a:rPr lang="en-CA" dirty="0" smtClean="0">
                <a:hlinkClick r:id="rId3"/>
              </a:rPr>
              <a:t>The </a:t>
            </a:r>
            <a:r>
              <a:rPr lang="en-CA" dirty="0">
                <a:hlinkClick r:id="rId3"/>
              </a:rPr>
              <a:t>C++ Programming </a:t>
            </a:r>
            <a:r>
              <a:rPr lang="en-CA" dirty="0" smtClean="0">
                <a:hlinkClick r:id="rId3"/>
              </a:rPr>
              <a:t>Language</a:t>
            </a:r>
            <a:endParaRPr lang="en-CA" dirty="0" smtClean="0"/>
          </a:p>
          <a:p>
            <a:pPr lvl="1"/>
            <a:r>
              <a:rPr lang="en-CA" dirty="0" smtClean="0">
                <a:hlinkClick r:id="rId4"/>
              </a:rPr>
              <a:t>Programming</a:t>
            </a:r>
            <a:r>
              <a:rPr lang="en-CA" dirty="0">
                <a:hlinkClick r:id="rId4"/>
              </a:rPr>
              <a:t>: Principles and Practice Using </a:t>
            </a:r>
            <a:r>
              <a:rPr lang="en-CA" dirty="0" smtClean="0">
                <a:hlinkClick r:id="rId4"/>
              </a:rPr>
              <a:t>C++</a:t>
            </a:r>
            <a:endParaRPr lang="en-CA" dirty="0" smtClean="0"/>
          </a:p>
          <a:p>
            <a:r>
              <a:rPr lang="en-CA" dirty="0" smtClean="0"/>
              <a:t>Scott </a:t>
            </a:r>
            <a:r>
              <a:rPr lang="en-CA" dirty="0"/>
              <a:t>Meyers</a:t>
            </a:r>
            <a:endParaRPr lang="en-CA" dirty="0" smtClean="0"/>
          </a:p>
          <a:p>
            <a:pPr lvl="1"/>
            <a:r>
              <a:rPr lang="fr-CA" dirty="0" smtClean="0">
                <a:hlinkClick r:id="rId5"/>
              </a:rPr>
              <a:t>Effective C++</a:t>
            </a:r>
            <a:endParaRPr lang="fr-CA" dirty="0" smtClean="0"/>
          </a:p>
          <a:p>
            <a:pPr lvl="1"/>
            <a:r>
              <a:rPr lang="fr-CA" dirty="0" smtClean="0">
                <a:hlinkClick r:id="rId6"/>
              </a:rPr>
              <a:t>Effective STL</a:t>
            </a:r>
            <a:endParaRPr lang="fr-CA" dirty="0" smtClean="0"/>
          </a:p>
          <a:p>
            <a:r>
              <a:rPr lang="en-CA" dirty="0"/>
              <a:t>Herb Sutter </a:t>
            </a:r>
            <a:r>
              <a:rPr lang="en-CA" dirty="0" smtClean="0"/>
              <a:t>&amp; Andrei </a:t>
            </a:r>
            <a:r>
              <a:rPr lang="en-CA" dirty="0" err="1"/>
              <a:t>Alexandrescu</a:t>
            </a:r>
            <a:endParaRPr lang="fr-CA" dirty="0" smtClean="0"/>
          </a:p>
          <a:p>
            <a:pPr lvl="1"/>
            <a:r>
              <a:rPr lang="fr-CA" dirty="0" smtClean="0">
                <a:hlinkClick r:id="rId7"/>
              </a:rPr>
              <a:t>C++ </a:t>
            </a:r>
            <a:r>
              <a:rPr lang="fr-CA" dirty="0" err="1" smtClean="0">
                <a:hlinkClick r:id="rId7"/>
              </a:rPr>
              <a:t>Coding</a:t>
            </a:r>
            <a:r>
              <a:rPr lang="fr-CA" dirty="0" smtClean="0">
                <a:hlinkClick r:id="rId7"/>
              </a:rPr>
              <a:t> Standards</a:t>
            </a:r>
            <a:endParaRPr lang="en-CA" dirty="0" smtClean="0"/>
          </a:p>
          <a:p>
            <a:r>
              <a:rPr lang="sv-SE" dirty="0"/>
              <a:t>Andrew Koenig </a:t>
            </a:r>
            <a:r>
              <a:rPr lang="sv-SE" dirty="0" smtClean="0"/>
              <a:t>&amp; </a:t>
            </a:r>
            <a:r>
              <a:rPr lang="sv-SE" dirty="0"/>
              <a:t>Barbara Moo</a:t>
            </a:r>
          </a:p>
          <a:p>
            <a:pPr lvl="1"/>
            <a:r>
              <a:rPr lang="en-CA" dirty="0">
                <a:hlinkClick r:id="rId8"/>
              </a:rPr>
              <a:t>Accelerated C</a:t>
            </a:r>
            <a:r>
              <a:rPr lang="en-CA" dirty="0" smtClean="0">
                <a:hlinkClick r:id="rId8"/>
              </a:rPr>
              <a:t>++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7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Sites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http://www.parashift.com/c++-faq-lite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r>
              <a:rPr lang="en-CA" dirty="0">
                <a:hlinkClick r:id="rId4"/>
              </a:rPr>
              <a:t>http://cplusplus.com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  <a:p>
            <a:r>
              <a:rPr lang="en-CA" dirty="0" smtClean="0">
                <a:hlinkClick r:id="rId5"/>
              </a:rPr>
              <a:t>http</a:t>
            </a:r>
            <a:r>
              <a:rPr lang="en-CA" dirty="0">
                <a:hlinkClick r:id="rId5"/>
              </a:rPr>
              <a:t>://cppandbeyond.com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154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66" y="1882229"/>
            <a:ext cx="3266667" cy="3961905"/>
          </a:xfrm>
        </p:spPr>
      </p:pic>
    </p:spTree>
    <p:extLst>
      <p:ext uri="{BB962C8B-B14F-4D97-AF65-F5344CB8AC3E}">
        <p14:creationId xmlns:p14="http://schemas.microsoft.com/office/powerpoint/2010/main" val="38685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Hello,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4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24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"hello, world\n"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67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Éric Robert</a:t>
            </a:r>
          </a:p>
          <a:p>
            <a:pPr lvl="1"/>
            <a:r>
              <a:rPr lang="fr-CA" dirty="0" smtClean="0"/>
              <a:t>Spécialités &amp; expériences</a:t>
            </a:r>
          </a:p>
          <a:p>
            <a:pPr lvl="2"/>
            <a:r>
              <a:rPr lang="fr-CA" dirty="0" smtClean="0"/>
              <a:t>C++, temps-réel, performance, architecture</a:t>
            </a:r>
          </a:p>
          <a:p>
            <a:pPr lvl="1"/>
            <a:r>
              <a:rPr lang="fr-CA" dirty="0" smtClean="0"/>
              <a:t>NUBO</a:t>
            </a:r>
          </a:p>
          <a:p>
            <a:pPr lvl="2"/>
            <a:r>
              <a:rPr lang="fr-CA" dirty="0" smtClean="0"/>
              <a:t>Services de consultation</a:t>
            </a:r>
            <a:r>
              <a:rPr lang="fr-CA" dirty="0"/>
              <a:t>, coaching, formation</a:t>
            </a:r>
            <a:r>
              <a:rPr lang="fr-CA" dirty="0" smtClean="0"/>
              <a:t>…</a:t>
            </a:r>
          </a:p>
          <a:p>
            <a:pPr lvl="2"/>
            <a:r>
              <a:rPr lang="fr-CA" dirty="0" smtClean="0"/>
              <a:t>Contacts :</a:t>
            </a:r>
            <a:endParaRPr lang="fr-CA" dirty="0"/>
          </a:p>
          <a:p>
            <a:pPr lvl="3"/>
            <a:r>
              <a:rPr lang="fr-CA" dirty="0" smtClean="0">
                <a:hlinkClick r:id="rId3"/>
              </a:rPr>
              <a:t>www.nubo.ca</a:t>
            </a:r>
            <a:r>
              <a:rPr lang="fr-CA" dirty="0" smtClean="0"/>
              <a:t> (1.855.I.GO.NUBO)</a:t>
            </a:r>
          </a:p>
          <a:p>
            <a:pPr lvl="3"/>
            <a:r>
              <a:rPr lang="fr-CA" dirty="0" err="1" smtClean="0">
                <a:hlinkClick r:id="rId4"/>
              </a:rPr>
              <a:t>eric.robert</a:t>
            </a:r>
            <a:r>
              <a:rPr lang="en-CA" dirty="0" smtClean="0">
                <a:hlinkClick r:id="rId4"/>
              </a:rPr>
              <a:t>@nubo.ca</a:t>
            </a:r>
            <a:endParaRPr lang="fr-CA" dirty="0" smtClean="0"/>
          </a:p>
          <a:p>
            <a:r>
              <a:rPr lang="fr-CA" dirty="0" smtClean="0"/>
              <a:t>Et vous 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Hello,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4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4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2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2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"hello, world"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2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2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09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Une variable est une instance d’un type</a:t>
            </a:r>
          </a:p>
          <a:p>
            <a:pPr marL="457200" lvl="1" indent="0">
              <a:buNone/>
            </a:pPr>
            <a:r>
              <a:rPr lang="fr-CA" dirty="0" err="1" smtClean="0"/>
              <a:t>e.g</a:t>
            </a:r>
            <a:r>
              <a:rPr lang="fr-CA" dirty="0" smtClean="0"/>
              <a:t>. </a:t>
            </a:r>
            <a:r>
              <a:rPr lang="fr-CA" dirty="0" err="1" smtClean="0"/>
              <a:t>int</a:t>
            </a:r>
            <a:r>
              <a:rPr lang="fr-CA" dirty="0" smtClean="0"/>
              <a:t> i;</a:t>
            </a:r>
          </a:p>
          <a:p>
            <a:r>
              <a:rPr lang="fr-CA" dirty="0" smtClean="0"/>
              <a:t>Une instance possède une adresse mémoire</a:t>
            </a:r>
          </a:p>
          <a:p>
            <a:pPr marL="457200" lvl="1" indent="0">
              <a:buNone/>
            </a:pPr>
            <a:r>
              <a:rPr lang="fr-CA" dirty="0" err="1" smtClean="0"/>
              <a:t>e.g</a:t>
            </a:r>
            <a:r>
              <a:rPr lang="fr-CA" dirty="0" smtClean="0"/>
              <a:t>. &amp;i</a:t>
            </a:r>
          </a:p>
          <a:p>
            <a:r>
              <a:rPr lang="fr-CA" dirty="0" smtClean="0"/>
              <a:t>Un type détermine l’interprétation d’un espace mémoire donné</a:t>
            </a:r>
          </a:p>
          <a:p>
            <a:pPr marL="457200" lvl="1" indent="0">
              <a:buNone/>
            </a:pPr>
            <a:r>
              <a:rPr lang="fr-CA" dirty="0" err="1" smtClean="0"/>
              <a:t>e.g</a:t>
            </a:r>
            <a:r>
              <a:rPr lang="fr-CA" dirty="0" smtClean="0"/>
              <a:t>. </a:t>
            </a:r>
            <a:r>
              <a:rPr lang="fr-CA" dirty="0" err="1" smtClean="0"/>
              <a:t>sizeof</a:t>
            </a:r>
            <a:r>
              <a:rPr lang="fr-CA" dirty="0" smtClean="0"/>
              <a:t>(</a:t>
            </a:r>
            <a:r>
              <a:rPr lang="fr-CA" dirty="0" err="1" smtClean="0"/>
              <a:t>int</a:t>
            </a:r>
            <a:r>
              <a:rPr lang="fr-CA" dirty="0" smtClean="0"/>
              <a:t>);</a:t>
            </a:r>
          </a:p>
          <a:p>
            <a:pPr marL="457200" lvl="1" indent="0">
              <a:buNone/>
            </a:pPr>
            <a:r>
              <a:rPr lang="fr-CA" dirty="0" smtClean="0"/>
              <a:t>	  </a:t>
            </a:r>
            <a:r>
              <a:rPr lang="fr-CA" dirty="0" err="1" smtClean="0"/>
              <a:t>sizeof</a:t>
            </a:r>
            <a:r>
              <a:rPr lang="fr-CA" dirty="0" smtClean="0"/>
              <a:t>(i);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Entiers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a;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indéfinie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b = 0;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c = a;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indéfinie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d = -1;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e(d);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f = b * d + e * 2;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signed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g = f;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signed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h = f;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i = 0;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j = i - 1;</a:t>
            </a:r>
          </a:p>
          <a:p>
            <a:pPr marL="0" indent="0">
              <a:buNone/>
            </a:pPr>
            <a:r>
              <a:rPr lang="fr-FR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k, l, m = 1; </a:t>
            </a:r>
            <a:r>
              <a:rPr lang="fr-FR" sz="2400" dirty="0">
                <a:solidFill>
                  <a:srgbClr val="008000"/>
                </a:solidFill>
                <a:latin typeface="Consolas"/>
              </a:rPr>
              <a:t>// indéfinie pour k, l</a:t>
            </a:r>
            <a:endParaRPr lang="fr-FR" sz="2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00" y="1353600"/>
            <a:ext cx="328571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Entiers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CA" sz="2400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fr-CA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CA" sz="2400" dirty="0" smtClean="0">
                <a:latin typeface="Consolas" pitchFamily="49" charset="0"/>
                <a:cs typeface="Consolas" pitchFamily="49" charset="0"/>
              </a:rPr>
              <a:t>i;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 // </a:t>
            </a:r>
            <a:r>
              <a:rPr lang="en-CA" sz="2400" dirty="0" err="1" smtClean="0">
                <a:solidFill>
                  <a:srgbClr val="008000"/>
                </a:solidFill>
                <a:latin typeface="Consolas"/>
              </a:rPr>
              <a:t>valeur</a:t>
            </a:r>
            <a:r>
              <a:rPr lang="en-CA" sz="2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2400" dirty="0" err="1" smtClean="0">
                <a:solidFill>
                  <a:srgbClr val="008000"/>
                </a:solidFill>
                <a:latin typeface="Consolas"/>
              </a:rPr>
              <a:t>indéfinie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CA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CA" sz="2400" dirty="0">
                <a:latin typeface="Consolas" pitchFamily="49" charset="0"/>
                <a:cs typeface="Consolas" pitchFamily="49" charset="0"/>
              </a:rPr>
              <a:t>i = </a:t>
            </a:r>
            <a:r>
              <a:rPr lang="fr-CA" sz="2400" dirty="0" smtClean="0">
                <a:latin typeface="Consolas" pitchFamily="49" charset="0"/>
                <a:cs typeface="Consolas" pitchFamily="49" charset="0"/>
              </a:rPr>
              <a:t>0;</a:t>
            </a:r>
            <a:endParaRPr lang="fr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C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4" y="3733800"/>
            <a:ext cx="3628572" cy="21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14" y="3734067"/>
            <a:ext cx="3628572" cy="213333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24614" y="2971800"/>
            <a:ext cx="1113972" cy="6858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2800" dirty="0" smtClean="0"/>
              <a:t>F10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8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Entiers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a = 256;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signed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b = a * a;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c = a + b;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short </a:t>
            </a:r>
            <a:r>
              <a:rPr lang="en-CA" sz="2400" dirty="0" smtClean="0">
                <a:solidFill>
                  <a:srgbClr val="008000"/>
                </a:solidFill>
                <a:latin typeface="Consolas"/>
              </a:rPr>
              <a:t>≤ </a:t>
            </a:r>
            <a:r>
              <a:rPr lang="en-CA" sz="2400" dirty="0" err="1" smtClean="0">
                <a:solidFill>
                  <a:srgbClr val="008000"/>
                </a:solidFill>
                <a:latin typeface="Consolas"/>
              </a:rPr>
              <a:t>int</a:t>
            </a:r>
            <a:endParaRPr lang="en-CA" sz="24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d = a;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e = d * d;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 ≤</a:t>
            </a:r>
            <a:r>
              <a:rPr lang="en-CA" sz="2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f = e;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!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g = f * e;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?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h = -1;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i = e;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j = -1;</a:t>
            </a: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52933"/>
            <a:ext cx="328571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Entiers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b =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d =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signed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e =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f =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g = 1 &lt;&lt; (a * 8);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h = 1 &lt;&lt; (a * 8 - 1);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i = 32767;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j = 32768;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00" y="1353600"/>
            <a:ext cx="328571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-</a:t>
            </a:r>
            <a:r>
              <a:rPr lang="fr-CA" dirty="0" smtClean="0"/>
              <a:t>858993460 ?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14" y="2015562"/>
            <a:ext cx="4028572" cy="3695238"/>
          </a:xfrm>
        </p:spPr>
      </p:pic>
    </p:spTree>
    <p:extLst>
      <p:ext uri="{BB962C8B-B14F-4D97-AF65-F5344CB8AC3E}">
        <p14:creationId xmlns:p14="http://schemas.microsoft.com/office/powerpoint/2010/main" val="35240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Entiers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Un entier peut déborder i.e. </a:t>
            </a:r>
            <a:r>
              <a:rPr lang="fr-CA" i="1" dirty="0" err="1" smtClean="0"/>
              <a:t>overflow</a:t>
            </a:r>
            <a:endParaRPr lang="fr-CA" i="1" dirty="0" smtClean="0"/>
          </a:p>
          <a:p>
            <a:pPr lvl="1"/>
            <a:r>
              <a:rPr lang="fr-CA" dirty="0" smtClean="0"/>
              <a:t>Échec silencieux i.e. </a:t>
            </a:r>
            <a:r>
              <a:rPr lang="fr-CA" i="1" dirty="0" err="1" smtClean="0"/>
              <a:t>wrap</a:t>
            </a:r>
            <a:r>
              <a:rPr lang="fr-CA" i="1" dirty="0" smtClean="0"/>
              <a:t> </a:t>
            </a:r>
            <a:r>
              <a:rPr lang="fr-CA" i="1" dirty="0" err="1" smtClean="0"/>
              <a:t>around</a:t>
            </a:r>
            <a:endParaRPr lang="fr-CA" i="1" dirty="0"/>
          </a:p>
          <a:p>
            <a:pPr marL="457200" lvl="1" indent="0">
              <a:buNone/>
            </a:pPr>
            <a:r>
              <a:rPr lang="fr-CA" dirty="0" smtClean="0"/>
              <a:t>	0 … 65535 … 0</a:t>
            </a:r>
          </a:p>
          <a:p>
            <a:pPr marL="457200" lvl="1" indent="0">
              <a:buNone/>
            </a:pPr>
            <a:r>
              <a:rPr lang="fr-CA" dirty="0" smtClean="0"/>
              <a:t>	0 </a:t>
            </a:r>
            <a:r>
              <a:rPr lang="fr-CA" dirty="0"/>
              <a:t>… </a:t>
            </a:r>
            <a:r>
              <a:rPr lang="fr-CA" dirty="0" smtClean="0"/>
              <a:t>32767 -32768 … 0</a:t>
            </a:r>
          </a:p>
          <a:p>
            <a:r>
              <a:rPr lang="fr-CA" dirty="0" smtClean="0"/>
              <a:t>Sa taille est définie par le compilateur</a:t>
            </a:r>
          </a:p>
          <a:p>
            <a:pPr lvl="1"/>
            <a:r>
              <a:rPr lang="fr-CA" dirty="0" smtClean="0"/>
              <a:t>Garanties : </a:t>
            </a:r>
            <a:r>
              <a:rPr lang="fr-CA" dirty="0" smtClean="0">
                <a:latin typeface="+mj-lt"/>
              </a:rPr>
              <a:t>short ≤ </a:t>
            </a:r>
            <a:r>
              <a:rPr lang="fr-CA" dirty="0" err="1" smtClean="0">
                <a:latin typeface="+mj-lt"/>
              </a:rPr>
              <a:t>int</a:t>
            </a:r>
            <a:r>
              <a:rPr lang="fr-CA" dirty="0" smtClean="0">
                <a:latin typeface="+mj-lt"/>
              </a:rPr>
              <a:t> ≤ long ≤ long </a:t>
            </a:r>
            <a:r>
              <a:rPr lang="fr-CA" dirty="0" err="1" smtClean="0">
                <a:latin typeface="+mj-lt"/>
              </a:rPr>
              <a:t>long</a:t>
            </a:r>
            <a:endParaRPr lang="fr-CA" dirty="0" smtClean="0">
              <a:latin typeface="+mj-lt"/>
            </a:endParaRPr>
          </a:p>
          <a:p>
            <a:pPr lvl="1"/>
            <a:r>
              <a:rPr lang="fr-CA" dirty="0" smtClean="0">
                <a:latin typeface="+mj-lt"/>
              </a:rPr>
              <a:t>Garanties en bits :</a:t>
            </a:r>
          </a:p>
          <a:p>
            <a:pPr marL="914400" lvl="2" indent="0">
              <a:buNone/>
            </a:pPr>
            <a:r>
              <a:rPr lang="fr-CA" dirty="0" smtClean="0">
                <a:latin typeface="+mj-lt"/>
              </a:rPr>
              <a:t>short (16), </a:t>
            </a:r>
            <a:r>
              <a:rPr lang="fr-CA" dirty="0" err="1" smtClean="0">
                <a:latin typeface="+mj-lt"/>
              </a:rPr>
              <a:t>int</a:t>
            </a:r>
            <a:r>
              <a:rPr lang="fr-CA" dirty="0" smtClean="0">
                <a:latin typeface="+mj-lt"/>
              </a:rPr>
              <a:t> (16), long (32), long </a:t>
            </a:r>
            <a:r>
              <a:rPr lang="fr-CA" dirty="0" err="1" smtClean="0">
                <a:latin typeface="+mj-lt"/>
              </a:rPr>
              <a:t>long</a:t>
            </a:r>
            <a:r>
              <a:rPr lang="fr-CA" dirty="0" smtClean="0">
                <a:latin typeface="+mj-lt"/>
              </a:rPr>
              <a:t> (64)</a:t>
            </a:r>
            <a:endParaRPr lang="fr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99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c\Desktop\CRIM\CPP023\Slides\Pictures\Watch of Re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23" y="1353600"/>
            <a:ext cx="32861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Réels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Consolas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a = 3.1415f;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b = 1 / a;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c = a * b - 1.0f;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d = a + 2 * c;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e = 355.0 / 113.0;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f = e - a;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g = f / 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0;</a:t>
            </a:r>
          </a:p>
          <a:p>
            <a:pPr marL="0" indent="0">
              <a:buNone/>
            </a:pP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h = g / g;</a:t>
            </a:r>
          </a:p>
          <a:p>
            <a:pPr marL="0" indent="0">
              <a:buNone/>
            </a:pP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i = 1e-10;</a:t>
            </a:r>
          </a:p>
          <a:p>
            <a:pPr marL="0" indent="0">
              <a:buNone/>
            </a:pP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j = 5.0 + (1 / 5);</a:t>
            </a:r>
          </a:p>
        </p:txBody>
      </p:sp>
    </p:spTree>
    <p:extLst>
      <p:ext uri="{BB962C8B-B14F-4D97-AF65-F5344CB8AC3E}">
        <p14:creationId xmlns:p14="http://schemas.microsoft.com/office/powerpoint/2010/main" val="18251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réels sont une approximation</a:t>
            </a:r>
          </a:p>
          <a:p>
            <a:pPr lvl="1"/>
            <a:r>
              <a:rPr lang="fr-CA" dirty="0" smtClean="0"/>
              <a:t>Norme </a:t>
            </a:r>
            <a:r>
              <a:rPr lang="fr-CA" dirty="0"/>
              <a:t>IEEE </a:t>
            </a:r>
            <a:r>
              <a:rPr lang="fr-CA" dirty="0" smtClean="0"/>
              <a:t>754</a:t>
            </a:r>
          </a:p>
          <a:p>
            <a:pPr lvl="2"/>
            <a:r>
              <a:rPr lang="fr-CA" dirty="0" smtClean="0"/>
              <a:t>Signe + Exposant + Mantisse</a:t>
            </a:r>
          </a:p>
          <a:p>
            <a:pPr lvl="2"/>
            <a:r>
              <a:rPr lang="fr-CA" dirty="0" err="1" smtClean="0"/>
              <a:t>NaN</a:t>
            </a:r>
            <a:r>
              <a:rPr lang="fr-CA" dirty="0" smtClean="0"/>
              <a:t>, INF, …</a:t>
            </a:r>
          </a:p>
          <a:p>
            <a:pPr lvl="1"/>
            <a:r>
              <a:rPr lang="fr-CA" dirty="0" smtClean="0"/>
              <a:t>Précision (~) en nombre de chiffres significatifs</a:t>
            </a:r>
          </a:p>
          <a:p>
            <a:pPr lvl="1"/>
            <a:r>
              <a:rPr lang="fr-CA" dirty="0" smtClean="0"/>
              <a:t>Calcul de l’erreur par analyse numérique</a:t>
            </a:r>
          </a:p>
          <a:p>
            <a:r>
              <a:rPr lang="fr-CA" dirty="0" smtClean="0"/>
              <a:t>Sujet en soi :</a:t>
            </a:r>
          </a:p>
          <a:p>
            <a:pPr marL="457200" lvl="1" indent="0">
              <a:buNone/>
            </a:pPr>
            <a:r>
              <a:rPr lang="en-CA" dirty="0" smtClean="0">
                <a:hlinkClick r:id="rId3"/>
              </a:rPr>
              <a:t>What </a:t>
            </a:r>
            <a:r>
              <a:rPr lang="en-CA" dirty="0">
                <a:hlinkClick r:id="rId3"/>
              </a:rPr>
              <a:t>Every Computer Scientist Should Know About Floating Point </a:t>
            </a:r>
            <a:r>
              <a:rPr lang="en-CA" dirty="0" smtClean="0">
                <a:hlinkClick r:id="rId3"/>
              </a:rPr>
              <a:t>Arithmetic</a:t>
            </a:r>
            <a:r>
              <a:rPr lang="en-CA" dirty="0" smtClean="0"/>
              <a:t> </a:t>
            </a:r>
            <a:r>
              <a:rPr lang="en-CA" dirty="0"/>
              <a:t>par David Goldberg</a:t>
            </a:r>
          </a:p>
        </p:txBody>
      </p:sp>
    </p:spTree>
    <p:extLst>
      <p:ext uri="{BB962C8B-B14F-4D97-AF65-F5344CB8AC3E}">
        <p14:creationId xmlns:p14="http://schemas.microsoft.com/office/powerpoint/2010/main" val="197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Motivation</a:t>
            </a:r>
            <a:endParaRPr lang="fr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813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76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Mémoire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Adressage</a:t>
            </a:r>
            <a:endParaRPr lang="fr-CA" dirty="0"/>
          </a:p>
          <a:p>
            <a:pPr lvl="1"/>
            <a:r>
              <a:rPr lang="fr-CA" dirty="0" smtClean="0"/>
              <a:t>Par byte (1 octet = 8 bits)</a:t>
            </a:r>
          </a:p>
          <a:p>
            <a:pPr lvl="1"/>
            <a:r>
              <a:rPr lang="fr-CA" dirty="0" smtClean="0"/>
              <a:t>Modèles de mémoire</a:t>
            </a:r>
          </a:p>
          <a:p>
            <a:pPr lvl="2"/>
            <a:r>
              <a:rPr lang="fr-CA" dirty="0" smtClean="0"/>
              <a:t>Linéaire i.e. </a:t>
            </a:r>
            <a:r>
              <a:rPr lang="fr-CA" i="1" dirty="0"/>
              <a:t>f</a:t>
            </a:r>
            <a:r>
              <a:rPr lang="fr-CA" i="1" dirty="0" smtClean="0"/>
              <a:t>lat </a:t>
            </a:r>
            <a:r>
              <a:rPr lang="fr-CA" i="1" dirty="0" err="1" smtClean="0"/>
              <a:t>memory</a:t>
            </a:r>
            <a:r>
              <a:rPr lang="fr-CA" i="1" dirty="0" smtClean="0"/>
              <a:t> model</a:t>
            </a:r>
          </a:p>
          <a:p>
            <a:pPr lvl="2"/>
            <a:r>
              <a:rPr lang="fr-CA" dirty="0" smtClean="0"/>
              <a:t>Paginée</a:t>
            </a:r>
          </a:p>
          <a:p>
            <a:pPr lvl="2"/>
            <a:r>
              <a:rPr lang="fr-CA" dirty="0" smtClean="0"/>
              <a:t>Segmentée</a:t>
            </a:r>
          </a:p>
          <a:p>
            <a:pPr lvl="1"/>
            <a:r>
              <a:rPr lang="fr-CA" dirty="0" smtClean="0"/>
              <a:t>Espace d’</a:t>
            </a:r>
            <a:r>
              <a:rPr lang="fr-CA" dirty="0" err="1" smtClean="0"/>
              <a:t>addressage</a:t>
            </a:r>
            <a:r>
              <a:rPr lang="fr-CA" dirty="0" smtClean="0"/>
              <a:t> i.e. </a:t>
            </a:r>
            <a:r>
              <a:rPr lang="fr-CA" i="1" dirty="0" err="1" smtClean="0"/>
              <a:t>address</a:t>
            </a:r>
            <a:r>
              <a:rPr lang="fr-CA" i="1" dirty="0" smtClean="0"/>
              <a:t> </a:t>
            </a:r>
            <a:r>
              <a:rPr lang="fr-CA" i="1" dirty="0" err="1" smtClean="0"/>
              <a:t>space</a:t>
            </a:r>
            <a:endParaRPr lang="fr-CA" i="1" dirty="0" smtClean="0"/>
          </a:p>
          <a:p>
            <a:pPr lvl="2"/>
            <a:r>
              <a:rPr lang="fr-CA" dirty="0"/>
              <a:t>Physique</a:t>
            </a:r>
          </a:p>
          <a:p>
            <a:pPr lvl="2"/>
            <a:r>
              <a:rPr lang="fr-CA" dirty="0" smtClean="0"/>
              <a:t>Virtuel </a:t>
            </a:r>
            <a:r>
              <a:rPr lang="fr-CA" dirty="0" err="1" smtClean="0"/>
              <a:t>e.g</a:t>
            </a:r>
            <a:r>
              <a:rPr lang="fr-CA" dirty="0" smtClean="0"/>
              <a:t>. par processus</a:t>
            </a:r>
          </a:p>
        </p:txBody>
      </p:sp>
    </p:spTree>
    <p:extLst>
      <p:ext uri="{BB962C8B-B14F-4D97-AF65-F5344CB8AC3E}">
        <p14:creationId xmlns:p14="http://schemas.microsoft.com/office/powerpoint/2010/main" val="41936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Mémoire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Types d’allocations</a:t>
            </a:r>
          </a:p>
          <a:p>
            <a:pPr lvl="1"/>
            <a:r>
              <a:rPr lang="fr-CA" dirty="0" smtClean="0"/>
              <a:t>Statique</a:t>
            </a:r>
          </a:p>
          <a:p>
            <a:pPr lvl="2"/>
            <a:r>
              <a:rPr lang="fr-CA" dirty="0" smtClean="0"/>
              <a:t>Alloué avant même l’exécution</a:t>
            </a:r>
          </a:p>
          <a:p>
            <a:pPr lvl="2"/>
            <a:r>
              <a:rPr lang="fr-CA" dirty="0" smtClean="0"/>
              <a:t>Initialisé </a:t>
            </a:r>
            <a:r>
              <a:rPr lang="fr-CA" smtClean="0"/>
              <a:t>à 0 </a:t>
            </a:r>
            <a:r>
              <a:rPr lang="fr-CA" dirty="0" smtClean="0"/>
              <a:t>par défaut</a:t>
            </a:r>
          </a:p>
          <a:p>
            <a:pPr lvl="1"/>
            <a:r>
              <a:rPr lang="fr-CA" dirty="0" smtClean="0"/>
              <a:t>Dynamique</a:t>
            </a:r>
          </a:p>
          <a:p>
            <a:pPr lvl="2"/>
            <a:r>
              <a:rPr lang="fr-CA" dirty="0" smtClean="0"/>
              <a:t>Alloué par le programmeur (new, </a:t>
            </a:r>
            <a:r>
              <a:rPr lang="fr-CA" dirty="0" err="1" smtClean="0"/>
              <a:t>malloc</a:t>
            </a:r>
            <a:r>
              <a:rPr lang="fr-CA" dirty="0" smtClean="0"/>
              <a:t>)</a:t>
            </a:r>
          </a:p>
          <a:p>
            <a:pPr lvl="2"/>
            <a:r>
              <a:rPr lang="fr-CA" dirty="0" smtClean="0"/>
              <a:t>Et à libérer (</a:t>
            </a:r>
            <a:r>
              <a:rPr lang="fr-CA" dirty="0" err="1" smtClean="0"/>
              <a:t>delete</a:t>
            </a:r>
            <a:r>
              <a:rPr lang="fr-CA" dirty="0" smtClean="0"/>
              <a:t>, free)</a:t>
            </a:r>
          </a:p>
          <a:p>
            <a:pPr lvl="1"/>
            <a:r>
              <a:rPr lang="fr-CA" dirty="0"/>
              <a:t>Pile i.e. </a:t>
            </a:r>
            <a:r>
              <a:rPr lang="fr-CA" i="1" dirty="0" err="1" smtClean="0"/>
              <a:t>stack</a:t>
            </a:r>
            <a:endParaRPr lang="fr-CA" i="1" dirty="0" smtClean="0"/>
          </a:p>
          <a:p>
            <a:pPr lvl="2"/>
            <a:r>
              <a:rPr lang="fr-CA" dirty="0" smtClean="0"/>
              <a:t>Alloué par le compilateur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3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Mémoire</a:t>
            </a:r>
            <a:endParaRPr lang="en-CA" dirty="0"/>
          </a:p>
        </p:txBody>
      </p:sp>
      <p:graphicFrame>
        <p:nvGraphicFramePr>
          <p:cNvPr id="208" name="Table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27859"/>
              </p:ext>
            </p:extLst>
          </p:nvPr>
        </p:nvGraphicFramePr>
        <p:xfrm>
          <a:off x="1524000" y="1676400"/>
          <a:ext cx="6096000" cy="44500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00</a:t>
                      </a:r>
                      <a:endParaRPr lang="en-CA" sz="11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01</a:t>
                      </a:r>
                      <a:endParaRPr lang="en-CA" sz="11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02</a:t>
                      </a:r>
                      <a:endParaRPr lang="en-CA" sz="11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03</a:t>
                      </a:r>
                      <a:endParaRPr lang="en-CA" sz="11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0f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17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18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19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1a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1b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1c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1d</a:t>
                      </a:r>
                      <a:endParaRPr lang="en-CA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1e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1f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20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21</a:t>
                      </a:r>
                      <a:endParaRPr lang="en-CA" sz="1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22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23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24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25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26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27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28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29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2a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2f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3f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4f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5f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6f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7f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8f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9f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a8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a9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aa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ab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ac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ad</a:t>
                      </a:r>
                      <a:endParaRPr lang="en-CA" sz="11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ae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af</a:t>
                      </a:r>
                      <a:endParaRPr lang="en-CA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b0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b1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b2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b3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b4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b5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b6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b7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b8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b9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ba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bb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bc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smtClean="0"/>
                        <a:t>bd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be</a:t>
                      </a:r>
                      <a:endParaRPr lang="en-CA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100" dirty="0" err="1" smtClean="0"/>
                        <a:t>bf</a:t>
                      </a:r>
                      <a:endParaRPr lang="en-CA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7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Pointeurs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a = 0;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b = &amp;a;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c = 0;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d = *b;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e = b[0];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f[4];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indéfinie</a:t>
            </a:r>
            <a:endParaRPr lang="en-CA" sz="24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g[4] = { 0 };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 h[] = { 0, 1, 2, 3 };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i = h;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j = &amp;h[3];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00" y="1353600"/>
            <a:ext cx="3285715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Pointeurs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a[] = { 0, 1, 2, 3 };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b =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(a);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c = a[8];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!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d = a + 4;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e = *d;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!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f = d[-1];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g = d - a;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h = d - 4;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** i = &amp;h;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j = (*i)[3];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00" y="1353600"/>
            <a:ext cx="3285715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Caractères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a = 0;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b = 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'0'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+ 32;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d = &amp;c;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e = 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f = e[0];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g = e[5];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h[256];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indéfinie</a:t>
            </a:r>
            <a:endParaRPr lang="en-CA" sz="24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i[] = </a:t>
            </a:r>
            <a:r>
              <a:rPr lang="en-CA" sz="2400" dirty="0">
                <a:solidFill>
                  <a:srgbClr val="A31515"/>
                </a:solidFill>
                <a:latin typeface="Consolas"/>
              </a:rPr>
              <a:t>"world"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j =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(i);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00" y="1353600"/>
            <a:ext cx="3285715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 ASCII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2001044"/>
            <a:ext cx="2924175" cy="3724275"/>
          </a:xfrm>
        </p:spPr>
      </p:pic>
    </p:spTree>
    <p:extLst>
      <p:ext uri="{BB962C8B-B14F-4D97-AF65-F5344CB8AC3E}">
        <p14:creationId xmlns:p14="http://schemas.microsoft.com/office/powerpoint/2010/main" val="3534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Pointeurs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Bête noire ?</a:t>
            </a:r>
          </a:p>
          <a:p>
            <a:pPr lvl="1"/>
            <a:r>
              <a:rPr lang="fr-CA" dirty="0"/>
              <a:t>Fuites de mémoire i.e. </a:t>
            </a:r>
            <a:r>
              <a:rPr lang="fr-CA" i="1" dirty="0" err="1"/>
              <a:t>memory</a:t>
            </a:r>
            <a:r>
              <a:rPr lang="fr-CA" i="1" dirty="0"/>
              <a:t> </a:t>
            </a:r>
            <a:r>
              <a:rPr lang="fr-CA" i="1" dirty="0" err="1"/>
              <a:t>leak</a:t>
            </a:r>
            <a:endParaRPr lang="fr-CA" i="1" dirty="0"/>
          </a:p>
          <a:p>
            <a:pPr lvl="1"/>
            <a:r>
              <a:rPr lang="fr-CA" dirty="0" smtClean="0"/>
              <a:t>Pointeur fou i.e. </a:t>
            </a:r>
            <a:r>
              <a:rPr lang="fr-CA" i="1" dirty="0" err="1" smtClean="0"/>
              <a:t>wild</a:t>
            </a:r>
            <a:r>
              <a:rPr lang="fr-CA" i="1" dirty="0" smtClean="0"/>
              <a:t> pointer, </a:t>
            </a:r>
            <a:r>
              <a:rPr lang="fr-CA" i="1" dirty="0" err="1" smtClean="0"/>
              <a:t>dangling</a:t>
            </a:r>
            <a:r>
              <a:rPr lang="fr-CA" i="1" dirty="0" smtClean="0"/>
              <a:t> pointer</a:t>
            </a:r>
          </a:p>
          <a:p>
            <a:r>
              <a:rPr lang="fr-CA" dirty="0" smtClean="0"/>
              <a:t>Arithmétique de pointeurs</a:t>
            </a:r>
          </a:p>
          <a:p>
            <a:pPr lvl="1"/>
            <a:r>
              <a:rPr lang="fr-CA" dirty="0" smtClean="0"/>
              <a:t>Déplacement avant/arrière selon la taille du type</a:t>
            </a:r>
          </a:p>
          <a:p>
            <a:pPr lvl="1"/>
            <a:r>
              <a:rPr lang="fr-CA" dirty="0" smtClean="0"/>
              <a:t>Calcul de distance</a:t>
            </a:r>
          </a:p>
          <a:p>
            <a:r>
              <a:rPr lang="fr-CA" dirty="0" smtClean="0"/>
              <a:t>Convention pour les chaînes de caractères</a:t>
            </a:r>
          </a:p>
          <a:p>
            <a:pPr lvl="1"/>
            <a:r>
              <a:rPr lang="fr-CA" dirty="0" smtClean="0"/>
              <a:t>Pointeur de caractère</a:t>
            </a:r>
          </a:p>
          <a:p>
            <a:pPr lvl="1"/>
            <a:r>
              <a:rPr lang="fr-CA" dirty="0" smtClean="0"/>
              <a:t>Terminée par 0</a:t>
            </a:r>
          </a:p>
        </p:txBody>
      </p:sp>
    </p:spTree>
    <p:extLst>
      <p:ext uri="{BB962C8B-B14F-4D97-AF65-F5344CB8AC3E}">
        <p14:creationId xmlns:p14="http://schemas.microsoft.com/office/powerpoint/2010/main" val="18236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Types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011558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Taille*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Notes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char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 smtClean="0"/>
                        <a:t>-1, 0, 1, 'c'</a:t>
                      </a:r>
                      <a:endParaRPr lang="en-CA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short </a:t>
                      </a:r>
                      <a:r>
                        <a:rPr lang="fr-CA" dirty="0" err="1" smtClean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(short)</a:t>
                      </a:r>
                      <a:r>
                        <a:rPr lang="en-CA" baseline="0" dirty="0" smtClean="0"/>
                        <a:t> 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long </a:t>
                      </a:r>
                      <a:r>
                        <a:rPr lang="fr-CA" dirty="0" err="1" smtClean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long </a:t>
                      </a:r>
                      <a:r>
                        <a:rPr lang="fr-CA" dirty="0" err="1" smtClean="0"/>
                        <a:t>long</a:t>
                      </a:r>
                      <a:r>
                        <a:rPr lang="fr-CA" dirty="0" smtClean="0"/>
                        <a:t> </a:t>
                      </a:r>
                      <a:r>
                        <a:rPr lang="fr-CA" dirty="0" err="1" smtClean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8LL (C++11)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bool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true</a:t>
                      </a:r>
                      <a:r>
                        <a:rPr lang="fr-CA" dirty="0" smtClean="0"/>
                        <a:t>, false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float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0.1f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double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long</a:t>
                      </a:r>
                      <a:r>
                        <a:rPr lang="fr-CA" baseline="0" dirty="0" smtClean="0"/>
                        <a:t> double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8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0.1L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wchar_t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/>
                        <a:t>-1, 0, 1, </a:t>
                      </a:r>
                      <a:r>
                        <a:rPr lang="en-CA" sz="1800" kern="1200" dirty="0" err="1" smtClean="0"/>
                        <a:t>L'c</a:t>
                      </a:r>
                      <a:r>
                        <a:rPr lang="en-CA" sz="1800" kern="1200" dirty="0" smtClean="0"/>
                        <a:t>'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T 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4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&amp;x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0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Opérateurs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Arithmétique</a:t>
            </a:r>
          </a:p>
          <a:p>
            <a:pPr marL="457200" lvl="1" indent="0">
              <a:buNone/>
            </a:pPr>
            <a:r>
              <a:rPr lang="fr-CA" dirty="0" smtClean="0"/>
              <a:t>a + b, a - b, a * b, a / b, a % b</a:t>
            </a:r>
          </a:p>
          <a:p>
            <a:pPr marL="457200" lvl="1" indent="0">
              <a:buNone/>
            </a:pPr>
            <a:r>
              <a:rPr lang="fr-CA" dirty="0" smtClean="0"/>
              <a:t>+a, -a</a:t>
            </a:r>
          </a:p>
          <a:p>
            <a:pPr marL="457200" lvl="1" indent="0">
              <a:buNone/>
            </a:pPr>
            <a:r>
              <a:rPr lang="fr-CA" dirty="0" smtClean="0"/>
              <a:t>++a, a++, --a, a--</a:t>
            </a:r>
          </a:p>
          <a:p>
            <a:r>
              <a:rPr lang="fr-CA" dirty="0" smtClean="0"/>
              <a:t>Binaire</a:t>
            </a:r>
          </a:p>
          <a:p>
            <a:pPr marL="457200" lvl="1" indent="0">
              <a:buNone/>
            </a:pPr>
            <a:r>
              <a:rPr lang="fr-CA" dirty="0" smtClean="0"/>
              <a:t>a &amp; b, a </a:t>
            </a:r>
            <a:r>
              <a:rPr lang="en-CA" dirty="0" smtClean="0"/>
              <a:t>| b, a ^ b</a:t>
            </a:r>
          </a:p>
          <a:p>
            <a:pPr marL="457200" lvl="1" indent="0">
              <a:buNone/>
            </a:pPr>
            <a:r>
              <a:rPr lang="en-CA" dirty="0" smtClean="0"/>
              <a:t>a &lt;&lt; b, a &gt;&gt; b</a:t>
            </a:r>
          </a:p>
          <a:p>
            <a:pPr marL="457200" lvl="1" indent="0">
              <a:buNone/>
            </a:pPr>
            <a:r>
              <a:rPr lang="en-CA" dirty="0" smtClean="0"/>
              <a:t>~a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9579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Expérience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6953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0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Opérateurs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Assignation</a:t>
            </a:r>
          </a:p>
          <a:p>
            <a:pPr marL="457200" lvl="1" indent="0">
              <a:buNone/>
            </a:pPr>
            <a:r>
              <a:rPr lang="fr-CA" dirty="0"/>
              <a:t>a = b</a:t>
            </a:r>
          </a:p>
          <a:p>
            <a:pPr marL="457200" lvl="1" indent="0">
              <a:buNone/>
            </a:pPr>
            <a:r>
              <a:rPr lang="fr-CA" dirty="0"/>
              <a:t>a += b, a *= b, a /= b, a %= b</a:t>
            </a:r>
          </a:p>
          <a:p>
            <a:pPr marL="457200" lvl="1" indent="0">
              <a:buNone/>
            </a:pPr>
            <a:r>
              <a:rPr lang="fr-CA" dirty="0"/>
              <a:t>a &amp;= b, a |= b, a ^= b</a:t>
            </a:r>
          </a:p>
          <a:p>
            <a:pPr marL="457200" lvl="1" indent="0">
              <a:buNone/>
            </a:pPr>
            <a:r>
              <a:rPr lang="fr-CA" dirty="0"/>
              <a:t>a &lt;&lt;= b, a &gt;&gt;= b</a:t>
            </a:r>
          </a:p>
          <a:p>
            <a:r>
              <a:rPr lang="fr-CA" dirty="0" smtClean="0"/>
              <a:t>Pointeurs</a:t>
            </a:r>
          </a:p>
          <a:p>
            <a:pPr marL="457200" lvl="1" indent="0">
              <a:buNone/>
            </a:pPr>
            <a:r>
              <a:rPr lang="fr-CA" dirty="0" smtClean="0"/>
              <a:t>&amp;a, *a, a</a:t>
            </a:r>
            <a:r>
              <a:rPr lang="en-CA" dirty="0" smtClean="0"/>
              <a:t>[b]</a:t>
            </a:r>
            <a:endParaRPr lang="fr-CA" dirty="0" smtClean="0"/>
          </a:p>
          <a:p>
            <a:pPr marL="571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9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 formatif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5" y="1318260"/>
            <a:ext cx="7277271" cy="48539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Jeu d’échecs</a:t>
            </a:r>
          </a:p>
          <a:p>
            <a:pPr lvl="1"/>
            <a:r>
              <a:rPr lang="fr-CA" dirty="0" smtClean="0"/>
              <a:t>1 seul mode de jeu : AI versus AI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43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Jeu d’échecs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Afficher l’échiquier initial</a:t>
            </a:r>
          </a:p>
          <a:p>
            <a:pPr lvl="1"/>
            <a:r>
              <a:rPr lang="fr-CA" dirty="0" smtClean="0"/>
              <a:t>Utilisez</a:t>
            </a:r>
          </a:p>
          <a:p>
            <a:pPr lvl="2"/>
            <a:r>
              <a:rPr lang="fr-CA" dirty="0" smtClean="0"/>
              <a:t>1 caractère par case</a:t>
            </a:r>
          </a:p>
          <a:p>
            <a:pPr lvl="2"/>
            <a:r>
              <a:rPr lang="fr-CA" dirty="0" smtClean="0"/>
              <a:t>MAJUSCULES (blanc), minuscules (noir)</a:t>
            </a:r>
          </a:p>
          <a:p>
            <a:pPr lvl="2"/>
            <a:r>
              <a:rPr lang="fr-CA" dirty="0" smtClean="0"/>
              <a:t>La notation</a:t>
            </a:r>
          </a:p>
          <a:p>
            <a:pPr marL="1371600" lvl="3" indent="0">
              <a:buNone/>
            </a:pPr>
            <a:r>
              <a:rPr lang="fr-CA" dirty="0" smtClean="0"/>
              <a:t>P (pion), R (tour), N (chevalier), B (fou), Q (reine), K (roi)</a:t>
            </a:r>
          </a:p>
        </p:txBody>
      </p:sp>
    </p:spTree>
    <p:extLst>
      <p:ext uri="{BB962C8B-B14F-4D97-AF65-F5344CB8AC3E}">
        <p14:creationId xmlns:p14="http://schemas.microsoft.com/office/powerpoint/2010/main" val="12347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Échiquier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6553200" y="2457000"/>
            <a:ext cx="1143000" cy="5334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Noir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6553200" y="4666800"/>
            <a:ext cx="1143000" cy="5334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Blanc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10732"/>
              </p:ext>
            </p:extLst>
          </p:nvPr>
        </p:nvGraphicFramePr>
        <p:xfrm>
          <a:off x="2772000" y="2057400"/>
          <a:ext cx="3600000" cy="3600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r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q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k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r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P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R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Q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K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R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4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Chess-01</a:t>
            </a:r>
          </a:p>
          <a:p>
            <a:endParaRPr lang="fr-CA" dirty="0"/>
          </a:p>
          <a:p>
            <a:r>
              <a:rPr lang="en-CA" sz="2400" dirty="0" smtClean="0"/>
              <a:t>4ff326b</a:t>
            </a:r>
            <a:r>
              <a:rPr lang="en-CA" sz="2400" dirty="0"/>
              <a:t> </a:t>
            </a:r>
            <a:r>
              <a:rPr lang="en-CA" sz="2400" dirty="0"/>
              <a:t>- </a:t>
            </a:r>
            <a:r>
              <a:rPr lang="en-CA" sz="2400" dirty="0" smtClean="0"/>
              <a:t>44af90c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6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600" spc="500" dirty="0" smtClean="0">
                <a:latin typeface="Consolas" pitchFamily="49" charset="0"/>
                <a:cs typeface="Consolas" pitchFamily="49" charset="0"/>
              </a:rPr>
              <a:t>                                                        </a:t>
            </a:r>
            <a:r>
              <a:rPr lang="en-CA" sz="600" spc="500" dirty="0">
                <a:latin typeface="Consolas" pitchFamily="49" charset="0"/>
                <a:cs typeface="Consolas" pitchFamily="49" charset="0"/>
              </a:rPr>
              <a:t>q(</a:t>
            </a:r>
          </a:p>
          <a:p>
            <a:pPr marL="0" indent="0">
              <a:buNone/>
            </a:pPr>
            <a:r>
              <a:rPr lang="en-CA" sz="600" spc="500" dirty="0">
                <a:latin typeface="Consolas" pitchFamily="49" charset="0"/>
                <a:cs typeface="Consolas" pitchFamily="49" charset="0"/>
              </a:rPr>
              <a:t>                                                       </a:t>
            </a:r>
            <a:r>
              <a:rPr lang="en-CA" sz="600" spc="500" dirty="0" err="1">
                <a:latin typeface="Consolas" pitchFamily="49" charset="0"/>
                <a:cs typeface="Consolas" pitchFamily="49" charset="0"/>
              </a:rPr>
              <a:t>r,i,a</a:t>
            </a:r>
            <a:endParaRPr lang="en-CA" sz="600" spc="5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latin typeface="Consolas" pitchFamily="49" charset="0"/>
                <a:cs typeface="Consolas" pitchFamily="49" charset="0"/>
              </a:rPr>
              <a:t>                                                      ,</a:t>
            </a:r>
            <a:r>
              <a:rPr lang="en-CA" sz="600" spc="500" dirty="0" err="1">
                <a:latin typeface="Consolas" pitchFamily="49" charset="0"/>
                <a:cs typeface="Consolas" pitchFamily="49" charset="0"/>
              </a:rPr>
              <a:t>b,e,m</a:t>
            </a:r>
            <a:r>
              <a:rPr lang="en-CA" sz="600" spc="5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sz="600" spc="500" dirty="0">
                <a:latin typeface="Consolas" pitchFamily="49" charset="0"/>
                <a:cs typeface="Consolas" pitchFamily="49" charset="0"/>
              </a:rPr>
              <a:t>                                                     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r),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i,a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,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b,e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;{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 </a:t>
            </a:r>
            <a:r>
              <a:rPr lang="en-CA" sz="600" spc="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l);    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(h),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u,v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;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l=m;l&gt;0;l-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-){h=r ;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u=r *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r;v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=i*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i;</a:t>
            </a:r>
            <a:r>
              <a:rPr lang="en-CA" sz="600" spc="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(e&lt;=(u+  v))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</a:t>
            </a:r>
            <a:r>
              <a:rPr lang="en-CA" sz="600" spc="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;r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u-v+a;i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h+h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)*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i+b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}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(l);}main(</a:t>
            </a:r>
            <a:r>
              <a:rPr lang="en-CA" sz="600" spc="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), 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[]){FILE*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f;</a:t>
            </a:r>
            <a:r>
              <a:rPr lang="en-CA" sz="600" spc="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</a:t>
            </a:r>
            <a:r>
              <a:rPr lang="en-CA" sz="600" spc="50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a,b,e,r,i,s,t,u,v,co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[4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]={0,0,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0,0};</a:t>
            </a:r>
            <a:r>
              <a:rPr lang="en-CA" sz="600" spc="5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(x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)=0,y=0,xm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=(5&lt;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)?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atoi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[5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]):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300,ym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6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)?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atoi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[6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]):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300;</a:t>
            </a:r>
            <a:r>
              <a:rPr lang="en-CA" sz="600" spc="5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(c)=0,j=0,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k    ,        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l,m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&gt;8)?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atoi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(*(argv+8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)):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,n ,o,        p;</a:t>
            </a:r>
            <a:r>
              <a:rPr lang="pt-BR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(hx</a:t>
            </a:r>
            <a:r>
              <a:rPr lang="pt-BR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lang="pt-BR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xm%0x100,lx=xm</a:t>
            </a: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&gt;&gt;8,(hy)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ym%0x100,   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ly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ym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&gt;&gt;8;n=(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&gt;9)?(((*(argv+9))[</a:t>
            </a:r>
          </a:p>
          <a:p>
            <a:pPr marL="0" indent="0">
              <a:buNone/>
            </a:pP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0]|0x20)==   </a:t>
            </a:r>
            <a:r>
              <a:rPr lang="en-CA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'm'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):1;o=(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&gt;9)?((</a:t>
            </a:r>
            <a:r>
              <a:rPr lang="en-CA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-(((*(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indent="0">
              <a:buNone/>
            </a:pP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9))[</a:t>
            </a:r>
            <a:r>
              <a:rPr lang="pt-BR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])|0x20)  </a:t>
            </a: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)+</a:t>
            </a:r>
            <a:r>
              <a:rPr lang="pt-BR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):0;o</a:t>
            </a: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=(o&gt;2</a:t>
            </a:r>
            <a:r>
              <a:rPr lang="pt-BR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pt-BR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o&lt;0)?0:o</a:t>
            </a: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;;</a:t>
            </a:r>
            <a:r>
              <a:rPr lang="pt-BR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{co[c]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=((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&gt;c+1)? 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(*(argv+c+1)):((c%2)?2:-2));}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(++c&lt;=3); 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(!(f=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fopen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(((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&gt;=11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)?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argv[10]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a-DK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: (n)?</a:t>
            </a:r>
            <a:r>
              <a:rPr lang="da-DK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"Mandel.pcx"</a:t>
            </a:r>
            <a:r>
              <a:rPr lang="da-DK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da-DK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"Julia.pcx"</a:t>
            </a:r>
            <a:r>
              <a:rPr lang="da-DK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lang="da-DK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"wb+"</a:t>
            </a:r>
            <a:r>
              <a:rPr lang="da-DK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)))</a:t>
            </a:r>
            <a:r>
              <a:rPr lang="da-DK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a-DK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(1);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fprintf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(f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CA" sz="600" spc="50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</a:t>
            </a:r>
            <a:r>
              <a:rPr lang="en-CA" sz="600" spc="50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x0a\x5\x1\x8%c%c%c%c%c%c%c%c%c%c%c%c</a:t>
            </a:r>
            <a:r>
              <a:rPr lang="en-CA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0,0,0,0,hx-1,lx,hy-1,ly,hx,lx,hy,ly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CA" sz="600" spc="5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(l=0;l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&lt;=47;l++)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fputc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(l&lt;&lt;2,f)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;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fprintf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CA" sz="600" spc="50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CA" sz="600" spc="50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</a:t>
            </a:r>
            <a:r>
              <a:rPr lang="en-CA" sz="600" spc="50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c\x01%c%c\x01"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,0,hx,lx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CA" sz="600" spc="5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(l=0;l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&lt;=58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; l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fputc(0,f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);e=(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&gt;7)?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(*(argv+7)):4;u=(*</a:t>
            </a:r>
          </a:p>
          <a:p>
            <a:pPr marL="0" indent="0">
              <a:buNone/>
            </a:pPr>
            <a:r>
              <a:rPr lang="pl-PL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(co+1)-*co)/xm ;v=(*(co+3)-*(co+2))/ym</a:t>
            </a:r>
            <a:r>
              <a:rPr lang="pl-PL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;;</a:t>
            </a:r>
            <a:r>
              <a:rPr lang="pl-PL" sz="600" spc="5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l-PL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(y=0;</a:t>
            </a:r>
            <a:endParaRPr lang="pl-PL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y&lt;=ym-1;y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++){ </a:t>
            </a:r>
            <a:r>
              <a:rPr lang="en-CA" sz="600" spc="5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(x=0;x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&lt;=xm-1;x++){s=*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co+x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u;t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*(co+3)-y*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v;a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=(n)?s:((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&gt;11)?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(*(argv+11)</a:t>
            </a:r>
          </a:p>
          <a:p>
            <a:pPr marL="0" indent="0">
              <a:buNone/>
            </a:pPr>
            <a:r>
              <a:rPr lang="de-DE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):-1);b=(n   )?t:((argc&gt;12)?atof(*(</a:t>
            </a:r>
            <a:r>
              <a:rPr lang="de-DE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argv+12</a:t>
            </a:r>
            <a:r>
              <a:rPr lang="de-DE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)):0)</a:t>
            </a:r>
            <a:endParaRPr lang="de-DE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;r=(!n)?s</a:t>
            </a:r>
            <a:r>
              <a:rPr lang="pt-BR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  </a:t>
            </a:r>
            <a:r>
              <a:rPr lang="pt-BR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0;i</a:t>
            </a: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=(!n</a:t>
            </a:r>
            <a:r>
              <a:rPr lang="pt-BR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)?</a:t>
            </a:r>
            <a:r>
              <a:rPr lang="pt-BR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t:0;l=q(r,i,a,b,e,m</a:t>
            </a: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);(o==</a:t>
            </a:r>
          </a:p>
          <a:p>
            <a:pPr marL="0" indent="0">
              <a:buNone/>
            </a:pPr>
            <a:r>
              <a:rPr lang="pt-BR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2) ?(k        =q(r,n?i:i-v,a,!n?b:b-v,e,m),p=!(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(    !        j&amp;&amp;l)||(j&amp;&amp;!l)||(!k&amp;&amp;l)||(k&amp;&amp;!l)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)):(p=l);j=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l;fputc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((o)?((!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)?(0):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(63)):(!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)?(0):(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63-(p%63)),f) ;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}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"\r%3d%%"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,(</a:t>
            </a:r>
            <a:r>
              <a:rPr lang="en-CA" sz="600" spc="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)((y+1)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/(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ym/100.0)));}fputc(0x0C,f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j= (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&gt;13)?(((*(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argv+13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))[0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]|0x20)==</a:t>
            </a:r>
            <a:r>
              <a:rPr lang="en-CA" sz="600" spc="50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'i</a:t>
            </a:r>
            <a:r>
              <a:rPr lang="en-CA" sz="600" spc="50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):(0);</a:t>
            </a:r>
            <a:r>
              <a:rPr lang="en-CA" sz="600" spc="5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(k=0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;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&lt;=0xFF;k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++){l=(</a:t>
            </a: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)?0xFF-k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:k; 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fprintf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(f,</a:t>
            </a:r>
            <a:r>
              <a:rPr lang="en-CA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</a:t>
            </a:r>
            <a:r>
              <a:rPr lang="en-CA" sz="600" spc="5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c%c%c</a:t>
            </a:r>
            <a:r>
              <a:rPr lang="en-CA" sz="600" spc="5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,(l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&lt;&lt;2 ),(l&lt;&lt;2),(l&lt;&lt;2)); }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    f){</a:t>
            </a:r>
            <a:r>
              <a:rPr lang="en-CA" sz="600" spc="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fclose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(f); }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 puts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(COPY)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;puts(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USAGE);</a:t>
            </a: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</a:t>
            </a:r>
            <a:r>
              <a:rPr lang="en-CA" sz="600" spc="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CA" sz="600" spc="50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 </a:t>
            </a:r>
            <a:r>
              <a:rPr lang="en-CA" sz="600" spc="50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(0));</a:t>
            </a: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600" spc="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                                             ;} </a:t>
            </a:r>
          </a:p>
          <a:p>
            <a:pPr marL="0" indent="0">
              <a:buNone/>
            </a:pPr>
            <a:endParaRPr lang="en-CA" sz="600" spc="5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Outil de structuration du code</a:t>
            </a:r>
          </a:p>
          <a:p>
            <a:pPr lvl="1"/>
            <a:r>
              <a:rPr lang="fr-CA" dirty="0" smtClean="0"/>
              <a:t>Réutilisation du code</a:t>
            </a:r>
          </a:p>
          <a:p>
            <a:pPr lvl="1"/>
            <a:r>
              <a:rPr lang="fr-CA" dirty="0" smtClean="0"/>
              <a:t>Division logique, pas toujours physique</a:t>
            </a:r>
            <a:endParaRPr lang="fr-CA" i="1" dirty="0" smtClean="0"/>
          </a:p>
          <a:p>
            <a:r>
              <a:rPr lang="fr-CA" dirty="0" smtClean="0"/>
              <a:t>Anatomie :</a:t>
            </a:r>
          </a:p>
          <a:p>
            <a:pPr lvl="1"/>
            <a:r>
              <a:rPr lang="fr-CA" dirty="0" smtClean="0"/>
              <a:t>Prototype</a:t>
            </a:r>
          </a:p>
          <a:p>
            <a:pPr lvl="2"/>
            <a:r>
              <a:rPr lang="fr-CA" dirty="0" smtClean="0"/>
              <a:t>Type de valeur retournée, identificateur, paramètres</a:t>
            </a:r>
          </a:p>
          <a:p>
            <a:pPr lvl="1"/>
            <a:r>
              <a:rPr lang="fr-CA" dirty="0" smtClean="0"/>
              <a:t>Corps</a:t>
            </a:r>
          </a:p>
          <a:p>
            <a:pPr lvl="2"/>
            <a:r>
              <a:rPr lang="fr-CA" dirty="0" smtClean="0"/>
              <a:t>Instructions, contexte i.e. </a:t>
            </a:r>
            <a:r>
              <a:rPr lang="fr-CA" i="1" dirty="0" smtClean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737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fonction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globale</a:t>
            </a:r>
            <a:endParaRPr lang="en-CA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square(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* i;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fonction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représentant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le point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d'entrée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du programme</a:t>
            </a:r>
            <a:endParaRPr lang="en-CA" sz="14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= square(16);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square(square(a));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square(a);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d = </a:t>
            </a:r>
            <a:r>
              <a:rPr lang="en-CA" sz="1400" dirty="0" smtClean="0">
                <a:latin typeface="Consolas"/>
              </a:rPr>
              <a:t>square(b) </a:t>
            </a:r>
            <a:r>
              <a:rPr lang="en-CA" sz="1400" dirty="0">
                <a:latin typeface="Consolas"/>
              </a:rPr>
              <a:t>+ 2 * square(a</a:t>
            </a:r>
            <a:r>
              <a:rPr lang="en-CA" sz="1400" dirty="0" smtClean="0">
                <a:latin typeface="Consolas"/>
              </a:rPr>
              <a:t>)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e = ++square(16);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f = &amp;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square(a);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94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display()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"Copyright (</a:t>
            </a:r>
            <a:r>
              <a:rPr lang="en-CA" sz="1400" dirty="0" smtClean="0">
                <a:solidFill>
                  <a:srgbClr val="A31515"/>
                </a:solidFill>
                <a:latin typeface="Consolas"/>
              </a:rPr>
              <a:t>c)"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divide(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/ 2;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divide(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/ j;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display();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return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divide(4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divide(4));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08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divide(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j = 2)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/ j;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T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divide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(T i, T j = 2)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 / j;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= divide(100, 5);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divide(100);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= divide(1.0f, 5.0f);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 = divide(1.0f, 5);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attention!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e = divide(1.0);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 = divide&lt;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&gt;(0);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09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Logistique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CRIM</a:t>
            </a:r>
          </a:p>
          <a:p>
            <a:pPr lvl="1"/>
            <a:r>
              <a:rPr lang="fr-CA" dirty="0" smtClean="0"/>
              <a:t>Salle de bain, cellulaire, lien sans fil, poste de travail, coin détente, café-jus, vestiaire</a:t>
            </a:r>
          </a:p>
          <a:p>
            <a:r>
              <a:rPr lang="fr-CA" dirty="0" smtClean="0"/>
              <a:t>Horaire (2 jours, 12 heures)</a:t>
            </a:r>
          </a:p>
          <a:p>
            <a:pPr lvl="1"/>
            <a:r>
              <a:rPr lang="fr-CA" dirty="0" smtClean="0"/>
              <a:t>9h00 à 16h30</a:t>
            </a:r>
          </a:p>
          <a:p>
            <a:pPr lvl="1"/>
            <a:r>
              <a:rPr lang="fr-CA" dirty="0" smtClean="0"/>
              <a:t>Pause </a:t>
            </a:r>
            <a:r>
              <a:rPr lang="fr-CA" dirty="0"/>
              <a:t>du matin et de l’après-midi (~</a:t>
            </a:r>
            <a:r>
              <a:rPr lang="fr-CA" dirty="0" smtClean="0"/>
              <a:t>15 minutes)</a:t>
            </a:r>
            <a:endParaRPr lang="fr-CA" dirty="0"/>
          </a:p>
          <a:p>
            <a:pPr lvl="1"/>
            <a:r>
              <a:rPr lang="fr-CA" dirty="0" smtClean="0"/>
              <a:t>Lunch </a:t>
            </a:r>
            <a:r>
              <a:rPr lang="fr-CA" dirty="0"/>
              <a:t>de </a:t>
            </a:r>
            <a:r>
              <a:rPr lang="fr-CA" dirty="0" smtClean="0"/>
              <a:t>12h00 </a:t>
            </a:r>
            <a:r>
              <a:rPr lang="fr-CA" dirty="0"/>
              <a:t>à </a:t>
            </a:r>
            <a:r>
              <a:rPr lang="fr-CA" dirty="0" smtClean="0"/>
              <a:t>13h30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19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Paramètres par défaut</a:t>
            </a:r>
          </a:p>
          <a:p>
            <a:pPr lvl="1"/>
            <a:r>
              <a:rPr lang="fr-CA" dirty="0" smtClean="0"/>
              <a:t>Réservé aux N </a:t>
            </a:r>
            <a:r>
              <a:rPr lang="fr-CA" dirty="0"/>
              <a:t>derniers paramètres</a:t>
            </a:r>
          </a:p>
          <a:p>
            <a:pPr lvl="1"/>
            <a:r>
              <a:rPr lang="fr-CA" dirty="0" smtClean="0"/>
              <a:t>Valeurs constantes littérales</a:t>
            </a:r>
          </a:p>
          <a:p>
            <a:r>
              <a:rPr lang="fr-CA" dirty="0" smtClean="0"/>
              <a:t>Surcharge i.e. </a:t>
            </a:r>
            <a:r>
              <a:rPr lang="fr-CA" i="1" dirty="0" err="1" smtClean="0"/>
              <a:t>overload</a:t>
            </a:r>
            <a:endParaRPr lang="fr-CA" i="1" dirty="0"/>
          </a:p>
          <a:p>
            <a:pPr lvl="1"/>
            <a:r>
              <a:rPr lang="fr-CA" dirty="0" smtClean="0"/>
              <a:t>Basée sur la signature</a:t>
            </a:r>
          </a:p>
          <a:p>
            <a:pPr lvl="2"/>
            <a:r>
              <a:rPr lang="fr-CA" dirty="0" smtClean="0"/>
              <a:t>Ignore le type de la valeur retournée</a:t>
            </a:r>
          </a:p>
          <a:p>
            <a:pPr lvl="2"/>
            <a:r>
              <a:rPr lang="fr-CA" dirty="0" smtClean="0"/>
              <a:t>Ignore la valeur des paramètres par défaut</a:t>
            </a:r>
            <a:endParaRPr lang="fr-CA" dirty="0"/>
          </a:p>
          <a:p>
            <a:r>
              <a:rPr lang="fr-CA" dirty="0" smtClean="0"/>
              <a:t>Template</a:t>
            </a:r>
          </a:p>
          <a:p>
            <a:pPr lvl="1"/>
            <a:r>
              <a:rPr lang="fr-CA" dirty="0" smtClean="0"/>
              <a:t>Instanciation au point d’invocation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9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Contexte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Structure hiérarchique</a:t>
            </a:r>
          </a:p>
          <a:p>
            <a:pPr lvl="1"/>
            <a:r>
              <a:rPr lang="fr-CA" dirty="0" smtClean="0"/>
              <a:t>Global</a:t>
            </a:r>
          </a:p>
          <a:p>
            <a:pPr lvl="1"/>
            <a:r>
              <a:rPr lang="fr-CA" dirty="0" smtClean="0"/>
              <a:t>Local ou imbriqués i.e. </a:t>
            </a:r>
            <a:r>
              <a:rPr lang="fr-CA" i="1" dirty="0" err="1" smtClean="0"/>
              <a:t>nested</a:t>
            </a:r>
            <a:endParaRPr lang="fr-CA" i="1" dirty="0" smtClean="0"/>
          </a:p>
          <a:p>
            <a:r>
              <a:rPr lang="fr-CA" dirty="0" smtClean="0"/>
              <a:t>Défini la recherche de nom i.e. </a:t>
            </a:r>
            <a:r>
              <a:rPr lang="fr-CA" i="1" dirty="0" err="1" smtClean="0"/>
              <a:t>name</a:t>
            </a:r>
            <a:r>
              <a:rPr lang="fr-CA" i="1" dirty="0" smtClean="0"/>
              <a:t> </a:t>
            </a:r>
            <a:r>
              <a:rPr lang="fr-CA" i="1" dirty="0" err="1" smtClean="0"/>
              <a:t>lookup</a:t>
            </a:r>
            <a:endParaRPr lang="fr-CA" i="1" dirty="0" smtClean="0"/>
          </a:p>
          <a:p>
            <a:pPr lvl="1"/>
            <a:r>
              <a:rPr lang="fr-CA" dirty="0" smtClean="0"/>
              <a:t>Local vers global</a:t>
            </a:r>
          </a:p>
          <a:p>
            <a:r>
              <a:rPr lang="fr-CA" dirty="0" smtClean="0"/>
              <a:t>Gère la pile</a:t>
            </a:r>
          </a:p>
          <a:p>
            <a:pPr lvl="1"/>
            <a:r>
              <a:rPr lang="fr-CA" dirty="0" smtClean="0"/>
              <a:t>Allocation &amp; </a:t>
            </a:r>
            <a:r>
              <a:rPr lang="fr-CA" dirty="0" err="1" smtClean="0"/>
              <a:t>désallocation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65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Contexte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variables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globales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1;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foo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a) {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nouveau 'a' qui cache la variable globale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 += 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++a;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a = b;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nouveau 'a' qui cache la variable globale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b =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foo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(a);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nouveau 'b' qui cache la variable globale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::b += b;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13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Flux d’exécution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Mots clés</a:t>
            </a:r>
          </a:p>
          <a:p>
            <a:pPr lvl="1"/>
            <a:r>
              <a:rPr lang="fr-CA" dirty="0" smtClean="0"/>
              <a:t>if, </a:t>
            </a:r>
            <a:r>
              <a:rPr lang="fr-CA" dirty="0" err="1" smtClean="0"/>
              <a:t>else</a:t>
            </a:r>
            <a:r>
              <a:rPr lang="fr-CA" dirty="0" smtClean="0"/>
              <a:t>, </a:t>
            </a:r>
            <a:r>
              <a:rPr lang="fr-CA" dirty="0" err="1" smtClean="0"/>
              <a:t>while</a:t>
            </a:r>
            <a:r>
              <a:rPr lang="fr-CA" dirty="0" smtClean="0"/>
              <a:t>, do…</a:t>
            </a:r>
            <a:r>
              <a:rPr lang="fr-CA" dirty="0" err="1" smtClean="0"/>
              <a:t>while</a:t>
            </a:r>
            <a:r>
              <a:rPr lang="fr-CA" dirty="0" smtClean="0"/>
              <a:t>, for, </a:t>
            </a:r>
            <a:r>
              <a:rPr lang="fr-CA" dirty="0" err="1" smtClean="0"/>
              <a:t>switch</a:t>
            </a:r>
            <a:endParaRPr lang="fr-CA" dirty="0" smtClean="0"/>
          </a:p>
          <a:p>
            <a:pPr lvl="1"/>
            <a:r>
              <a:rPr lang="fr-CA" dirty="0" smtClean="0"/>
              <a:t>return, break, continue</a:t>
            </a:r>
          </a:p>
          <a:p>
            <a:r>
              <a:rPr lang="fr-CA" dirty="0" smtClean="0"/>
              <a:t>Opérateurs</a:t>
            </a:r>
          </a:p>
          <a:p>
            <a:pPr lvl="1"/>
            <a:r>
              <a:rPr lang="fr-CA" dirty="0" smtClean="0"/>
              <a:t>a ? b : c</a:t>
            </a:r>
          </a:p>
          <a:p>
            <a:pPr lvl="1"/>
            <a:r>
              <a:rPr lang="fr-CA" dirty="0" smtClean="0"/>
              <a:t>Opérateurs court-circuit i.e. </a:t>
            </a:r>
            <a:r>
              <a:rPr lang="fr-CA" i="1" dirty="0" smtClean="0"/>
              <a:t>short-circuit</a:t>
            </a:r>
          </a:p>
          <a:p>
            <a:pPr lvl="2"/>
            <a:r>
              <a:rPr lang="fr-CA" dirty="0" smtClean="0"/>
              <a:t>a &amp;&amp; b, a </a:t>
            </a:r>
            <a:r>
              <a:rPr lang="en-CA" dirty="0" smtClean="0"/>
              <a:t>|| b</a:t>
            </a:r>
          </a:p>
          <a:p>
            <a:r>
              <a:rPr lang="fr-CA" dirty="0" smtClean="0"/>
              <a:t>Pointeur de fonction</a:t>
            </a:r>
          </a:p>
          <a:p>
            <a:r>
              <a:rPr lang="fr-CA" dirty="0" smtClean="0"/>
              <a:t>Exception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92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strcmp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a,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b)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(!a)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b ? -1 : 0;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(!b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1;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(*a == *b &amp;&amp; *a)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++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++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b;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*a - *b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comparaison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lexicographique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Logique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Logique booléenne</a:t>
            </a:r>
          </a:p>
          <a:p>
            <a:pPr lvl="1"/>
            <a:r>
              <a:rPr lang="fr-CA" dirty="0" err="1" smtClean="0"/>
              <a:t>bool</a:t>
            </a:r>
            <a:endParaRPr lang="fr-CA" dirty="0" smtClean="0"/>
          </a:p>
          <a:p>
            <a:r>
              <a:rPr lang="fr-CA" dirty="0" smtClean="0"/>
              <a:t>Condition est la valeur de l’expression</a:t>
            </a:r>
          </a:p>
          <a:p>
            <a:pPr lvl="1"/>
            <a:r>
              <a:rPr lang="fr-CA" dirty="0" smtClean="0"/>
              <a:t>Faux : 0</a:t>
            </a:r>
          </a:p>
          <a:p>
            <a:pPr lvl="1"/>
            <a:r>
              <a:rPr lang="fr-CA" dirty="0" smtClean="0"/>
              <a:t>Vrai : !0</a:t>
            </a:r>
          </a:p>
          <a:p>
            <a:r>
              <a:rPr lang="fr-CA" dirty="0" smtClean="0"/>
              <a:t>Opérateurs</a:t>
            </a:r>
          </a:p>
          <a:p>
            <a:pPr lvl="1"/>
            <a:r>
              <a:rPr lang="en-CA" dirty="0" smtClean="0"/>
              <a:t>&lt;, &lt;=, ==, !=, &gt;, &gt;=</a:t>
            </a:r>
          </a:p>
          <a:p>
            <a:pPr lvl="1"/>
            <a:r>
              <a:rPr lang="en-CA" dirty="0" smtClean="0"/>
              <a:t>!, &amp;&amp;, ||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9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Itération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strncmp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a,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b,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n)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(!a)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? -1 :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(!b)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1; i &lt; n; ++i) </a:t>
            </a: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nn-NO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(*a != *b ||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!*a)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++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++b;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*a - *b;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comparaison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lexicographique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21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Itération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strncmp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a,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b,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n)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(!a)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? -1 :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(!b)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fr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i = 1; i &lt; n &amp;&amp; *a == *b &amp;&amp; *a; ++i, ++a, ++b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   ;</a:t>
            </a:r>
          </a:p>
          <a:p>
            <a:pPr marL="0" indent="0">
              <a:buNone/>
            </a:pPr>
            <a:endParaRPr lang="pt-BR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*a - *b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comparaison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lexicographique</a:t>
            </a:r>
            <a:endParaRPr lang="fr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2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Sélection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(;;)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cin.get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(c)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'?'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"Usage: Q to quit!"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'Q'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'q'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"Use '?' for help"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99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2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Faire une variable globale pour l’échiquier</a:t>
            </a:r>
          </a:p>
          <a:p>
            <a:pPr lvl="2"/>
            <a:r>
              <a:rPr lang="fr-CA" dirty="0" smtClean="0"/>
              <a:t>64 caractères</a:t>
            </a:r>
          </a:p>
          <a:p>
            <a:pPr lvl="1"/>
            <a:r>
              <a:rPr lang="fr-CA" dirty="0" smtClean="0"/>
              <a:t>Coder les fonctions</a:t>
            </a:r>
          </a:p>
          <a:p>
            <a:pPr lvl="2"/>
            <a:r>
              <a:rPr lang="fr-CA" dirty="0" err="1" smtClean="0"/>
              <a:t>print</a:t>
            </a:r>
            <a:endParaRPr lang="fr-CA" dirty="0" smtClean="0"/>
          </a:p>
          <a:p>
            <a:pPr lvl="2"/>
            <a:r>
              <a:rPr lang="fr-CA" dirty="0" err="1" smtClean="0"/>
              <a:t>movePiece</a:t>
            </a:r>
            <a:r>
              <a:rPr lang="fr-CA" dirty="0" smtClean="0"/>
              <a:t>(</a:t>
            </a:r>
            <a:r>
              <a:rPr lang="fr-CA" dirty="0" err="1" smtClean="0"/>
              <a:t>int</a:t>
            </a:r>
            <a:r>
              <a:rPr lang="fr-CA" dirty="0" smtClean="0"/>
              <a:t> x, </a:t>
            </a:r>
            <a:r>
              <a:rPr lang="fr-CA" dirty="0" err="1" smtClean="0"/>
              <a:t>int</a:t>
            </a:r>
            <a:r>
              <a:rPr lang="fr-CA" dirty="0" smtClean="0"/>
              <a:t> y, </a:t>
            </a:r>
            <a:r>
              <a:rPr lang="fr-CA" dirty="0" err="1" smtClean="0"/>
              <a:t>int</a:t>
            </a:r>
            <a:r>
              <a:rPr lang="fr-CA" dirty="0" smtClean="0"/>
              <a:t> i, </a:t>
            </a:r>
            <a:r>
              <a:rPr lang="fr-CA" dirty="0" err="1" smtClean="0"/>
              <a:t>int</a:t>
            </a:r>
            <a:r>
              <a:rPr lang="fr-CA" dirty="0" smtClean="0"/>
              <a:t> j)</a:t>
            </a:r>
          </a:p>
          <a:p>
            <a:pPr lvl="3"/>
            <a:r>
              <a:rPr lang="fr-CA" dirty="0" smtClean="0"/>
              <a:t>de (x, y) vers (i, j)</a:t>
            </a:r>
          </a:p>
          <a:p>
            <a:pPr lvl="3"/>
            <a:r>
              <a:rPr lang="fr-CA" dirty="0" smtClean="0"/>
              <a:t>une coordonnée valide doit être </a:t>
            </a:r>
            <a:r>
              <a:rPr lang="fr-CA" smtClean="0"/>
              <a:t>entre 0 </a:t>
            </a:r>
            <a:r>
              <a:rPr lang="fr-CA" dirty="0" smtClean="0"/>
              <a:t>et 7 inclusivement</a:t>
            </a:r>
          </a:p>
        </p:txBody>
      </p:sp>
    </p:spTree>
    <p:extLst>
      <p:ext uri="{BB962C8B-B14F-4D97-AF65-F5344CB8AC3E}">
        <p14:creationId xmlns:p14="http://schemas.microsoft.com/office/powerpoint/2010/main" val="27690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et comprendre des applications simples en C++</a:t>
            </a:r>
          </a:p>
          <a:p>
            <a:r>
              <a:rPr lang="fr-FR" dirty="0" smtClean="0"/>
              <a:t>Bref :</a:t>
            </a:r>
          </a:p>
          <a:p>
            <a:pPr lvl="1"/>
            <a:r>
              <a:rPr lang="fr-FR" dirty="0" smtClean="0"/>
              <a:t>Avoir </a:t>
            </a:r>
            <a:r>
              <a:rPr lang="fr-FR" dirty="0"/>
              <a:t>une connaissance générale du C</a:t>
            </a:r>
            <a:r>
              <a:rPr lang="fr-FR" dirty="0" smtClean="0"/>
              <a:t>++</a:t>
            </a:r>
          </a:p>
          <a:p>
            <a:pPr lvl="1"/>
            <a:r>
              <a:rPr lang="fr-FR" dirty="0" smtClean="0"/>
              <a:t>Utiliser </a:t>
            </a:r>
            <a:r>
              <a:rPr lang="fr-FR" dirty="0"/>
              <a:t>les outils de </a:t>
            </a:r>
            <a:r>
              <a:rPr lang="fr-FR" dirty="0" smtClean="0"/>
              <a:t>développement</a:t>
            </a:r>
          </a:p>
          <a:p>
            <a:pPr lvl="1"/>
            <a:r>
              <a:rPr lang="fr-FR" dirty="0" smtClean="0"/>
              <a:t>Appliquer </a:t>
            </a:r>
            <a:r>
              <a:rPr lang="fr-FR" dirty="0"/>
              <a:t>ces principes dans le développement </a:t>
            </a:r>
            <a:r>
              <a:rPr lang="fr-FR" dirty="0" smtClean="0"/>
              <a:t>d'une </a:t>
            </a:r>
            <a:r>
              <a:rPr lang="fr-FR" dirty="0"/>
              <a:t>application simple en C++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5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print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movePiece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(1, 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0, 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2, 2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// bouge le chevalier blanc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print();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23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Chess-02</a:t>
            </a:r>
          </a:p>
          <a:p>
            <a:endParaRPr lang="fr-CA" dirty="0" smtClean="0"/>
          </a:p>
          <a:p>
            <a:r>
              <a:rPr lang="fr-CA" sz="2400" dirty="0" smtClean="0"/>
              <a:t>44af90c</a:t>
            </a:r>
            <a:r>
              <a:rPr lang="fr-CA" sz="2400" dirty="0"/>
              <a:t> - c35ba67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5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Définit l’organisation d’un espace mémoire</a:t>
            </a:r>
          </a:p>
          <a:p>
            <a:pPr lvl="1"/>
            <a:r>
              <a:rPr lang="fr-CA" dirty="0" smtClean="0"/>
              <a:t>Type composite</a:t>
            </a:r>
          </a:p>
          <a:p>
            <a:pPr lvl="1"/>
            <a:r>
              <a:rPr lang="fr-CA" dirty="0" smtClean="0"/>
              <a:t>Membres</a:t>
            </a:r>
          </a:p>
          <a:p>
            <a:pPr lvl="2"/>
            <a:r>
              <a:rPr lang="fr-CA" dirty="0"/>
              <a:t>Un décalage par rapport à la structure i.e. </a:t>
            </a:r>
            <a:r>
              <a:rPr lang="fr-CA" i="1" dirty="0"/>
              <a:t>offset</a:t>
            </a:r>
          </a:p>
          <a:p>
            <a:pPr lvl="2"/>
            <a:r>
              <a:rPr lang="fr-CA" dirty="0" smtClean="0"/>
              <a:t>Un type</a:t>
            </a:r>
          </a:p>
          <a:p>
            <a:pPr lvl="2"/>
            <a:r>
              <a:rPr lang="fr-CA" dirty="0" smtClean="0"/>
              <a:t>Un identificateur unique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5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600" dirty="0" smtClean="0">
                <a:solidFill>
                  <a:prstClr val="black"/>
                </a:solidFill>
                <a:latin typeface="Consolas"/>
              </a:rPr>
              <a:t> Data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 y[4];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CA" sz="16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600" dirty="0" smtClean="0">
                <a:solidFill>
                  <a:prstClr val="black"/>
                </a:solidFill>
                <a:latin typeface="Consolas"/>
              </a:rPr>
              <a:t>(Data);</a:t>
            </a:r>
            <a:endParaRPr lang="en-CA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600" dirty="0" smtClean="0">
                <a:solidFill>
                  <a:prstClr val="black"/>
                </a:solidFill>
                <a:latin typeface="Consolas"/>
              </a:rPr>
              <a:t>  Data 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b;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600" dirty="0" smtClean="0">
                <a:solidFill>
                  <a:prstClr val="black"/>
                </a:solidFill>
                <a:latin typeface="Consolas"/>
              </a:rPr>
              <a:t>Data 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c = { 0 };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600" dirty="0" smtClean="0">
                <a:solidFill>
                  <a:prstClr val="black"/>
                </a:solidFill>
                <a:latin typeface="Consolas"/>
              </a:rPr>
              <a:t>Data 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d = { 0, { 1, 2, 3, 4 } };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 e = </a:t>
            </a:r>
            <a:r>
              <a:rPr lang="en-CA" sz="1600" dirty="0" err="1">
                <a:solidFill>
                  <a:prstClr val="black"/>
                </a:solidFill>
                <a:latin typeface="Consolas"/>
              </a:rPr>
              <a:t>d.x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Data * f = &amp;d;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 g = f-&gt;x;</a:t>
            </a:r>
          </a:p>
          <a:p>
            <a:pPr marL="0" indent="0">
              <a:buNone/>
            </a:pPr>
            <a:r>
              <a:rPr lang="en-CA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 h = &amp;</a:t>
            </a:r>
            <a:r>
              <a:rPr lang="en-CA" sz="1600" dirty="0" err="1">
                <a:solidFill>
                  <a:prstClr val="black"/>
                </a:solidFill>
                <a:latin typeface="Consolas"/>
              </a:rPr>
              <a:t>d.y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[0] - &amp;</a:t>
            </a:r>
            <a:r>
              <a:rPr lang="en-CA" sz="1600" dirty="0" err="1">
                <a:solidFill>
                  <a:prstClr val="black"/>
                </a:solidFill>
                <a:latin typeface="Consolas"/>
              </a:rPr>
              <a:t>d.x</a:t>
            </a:r>
            <a:r>
              <a:rPr lang="en-CA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6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2050" name="Picture 2" descr="C:\Users\Eric\Desktop\CRIM\CPP023\Slides\Pictures\Watch of 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600" y="1353600"/>
            <a:ext cx="32861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Constructeur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Data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y[4];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constructeur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par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défaut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Data() : x(0) {</a:t>
            </a:r>
          </a:p>
          <a:p>
            <a:pPr marL="0" indent="0">
              <a:buNone/>
            </a:pP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0; i != 4; ++i</a:t>
            </a:r>
            <a:r>
              <a:rPr lang="nn-NO" sz="14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y[i] = i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Data a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b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(a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fr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CA" sz="1400" dirty="0" smtClean="0">
                <a:solidFill>
                  <a:prstClr val="black"/>
                </a:solidFill>
                <a:latin typeface="Consolas"/>
              </a:rPr>
              <a:t> Data c(a);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2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Constructeur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Color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red, green, blue;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Color(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k =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0)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red(k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green(k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blue(k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Color(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r,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g,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b)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red(r), green(g), blue(b)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Color 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Color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b(255);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Color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c(0x41, 0x69, 0xE1);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royalblue</a:t>
            </a: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86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Color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/* ...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*/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unsigned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getRGB32()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(red &lt;&lt; 16) + (green &lt;&lt; 8) + blue;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getRGB32(Color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* c)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(c-&gt;red &lt;&lt; 16) + (c-&gt;green &lt;&lt; 8) + c-&gt;blue;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Color 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b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a.getRGB32();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c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getRGB32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(&amp;a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33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Notation simplifiée</a:t>
            </a:r>
          </a:p>
          <a:p>
            <a:pPr lvl="1"/>
            <a:r>
              <a:rPr lang="fr-CA" dirty="0" smtClean="0"/>
              <a:t>Représentation plus compacte</a:t>
            </a:r>
          </a:p>
          <a:p>
            <a:pPr lvl="1"/>
            <a:r>
              <a:rPr lang="fr-CA" dirty="0"/>
              <a:t>Association explicite entre données et fonctions</a:t>
            </a:r>
          </a:p>
          <a:p>
            <a:pPr lvl="1"/>
            <a:r>
              <a:rPr lang="fr-CA" dirty="0" smtClean="0"/>
              <a:t>Possède un paramètre implicite constant</a:t>
            </a:r>
          </a:p>
          <a:p>
            <a:pPr lvl="2"/>
            <a:r>
              <a:rPr lang="fr-CA" dirty="0" err="1" smtClean="0"/>
              <a:t>this</a:t>
            </a:r>
            <a:endParaRPr lang="fr-CA" dirty="0" smtClean="0"/>
          </a:p>
          <a:p>
            <a:pPr marL="457200" lvl="1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pseudo code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unsigned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getRGB32(Color *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-&gt;red &lt;&lt; 16) + 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-&gt;green &lt;&lt; 8) +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-&gt;blue;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936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Encapsulation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Principe de la programmation orientée objet</a:t>
            </a:r>
          </a:p>
          <a:p>
            <a:r>
              <a:rPr lang="fr-CA" dirty="0" smtClean="0"/>
              <a:t>Abstraction du fonctionnement interne</a:t>
            </a:r>
          </a:p>
          <a:p>
            <a:pPr lvl="1"/>
            <a:r>
              <a:rPr lang="fr-CA" dirty="0" smtClean="0"/>
              <a:t>Accès restreint aux données</a:t>
            </a:r>
          </a:p>
          <a:p>
            <a:pPr lvl="1"/>
            <a:r>
              <a:rPr lang="fr-CA" dirty="0" smtClean="0"/>
              <a:t>Interface fonctionnelle</a:t>
            </a:r>
          </a:p>
          <a:p>
            <a:r>
              <a:rPr lang="fr-CA" dirty="0" smtClean="0"/>
              <a:t>Implémentation par la gestion des accès</a:t>
            </a:r>
          </a:p>
        </p:txBody>
      </p:sp>
    </p:spTree>
    <p:extLst>
      <p:ext uri="{BB962C8B-B14F-4D97-AF65-F5344CB8AC3E}">
        <p14:creationId xmlns:p14="http://schemas.microsoft.com/office/powerpoint/2010/main" val="2691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Accès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Public</a:t>
            </a:r>
          </a:p>
          <a:p>
            <a:pPr lvl="1"/>
            <a:r>
              <a:rPr lang="fr-CA" dirty="0" smtClean="0"/>
              <a:t>Accessible par tous</a:t>
            </a:r>
            <a:endParaRPr lang="fr-CA" dirty="0"/>
          </a:p>
          <a:p>
            <a:r>
              <a:rPr lang="fr-CA" dirty="0" err="1" smtClean="0"/>
              <a:t>Private</a:t>
            </a:r>
            <a:endParaRPr lang="fr-CA" dirty="0"/>
          </a:p>
          <a:p>
            <a:pPr lvl="1"/>
            <a:r>
              <a:rPr lang="fr-CA" dirty="0"/>
              <a:t>Accessible </a:t>
            </a:r>
            <a:r>
              <a:rPr lang="fr-CA" dirty="0" smtClean="0"/>
              <a:t>depuis les autres membres de la structure</a:t>
            </a:r>
            <a:endParaRPr lang="fr-CA" dirty="0"/>
          </a:p>
          <a:p>
            <a:r>
              <a:rPr lang="fr-CA" dirty="0" err="1" smtClean="0"/>
              <a:t>Protected</a:t>
            </a:r>
            <a:endParaRPr lang="fr-CA" dirty="0"/>
          </a:p>
          <a:p>
            <a:pPr lvl="1"/>
            <a:r>
              <a:rPr lang="fr-CA" dirty="0" smtClean="0"/>
              <a:t>Accessible depuis les autres membres de la structure et des structures dérivées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20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Méthodologie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Formation axée sur la pratique</a:t>
            </a:r>
          </a:p>
          <a:p>
            <a:pPr lvl="1"/>
            <a:r>
              <a:rPr lang="fr-CA" dirty="0" smtClean="0"/>
              <a:t>Exemples de code</a:t>
            </a:r>
          </a:p>
          <a:p>
            <a:pPr lvl="1"/>
            <a:r>
              <a:rPr lang="fr-CA" dirty="0" smtClean="0"/>
              <a:t>Environnement de développement i.e. </a:t>
            </a:r>
            <a:r>
              <a:rPr lang="fr-CA" i="1" dirty="0" smtClean="0"/>
              <a:t>IDE</a:t>
            </a:r>
          </a:p>
          <a:p>
            <a:pPr lvl="1"/>
            <a:r>
              <a:rPr lang="fr-CA" dirty="0" smtClean="0"/>
              <a:t>Projet C++</a:t>
            </a:r>
          </a:p>
          <a:p>
            <a:pPr lvl="2"/>
            <a:r>
              <a:rPr lang="fr-CA" dirty="0" smtClean="0"/>
              <a:t>10 itérations</a:t>
            </a:r>
          </a:p>
        </p:txBody>
      </p:sp>
    </p:spTree>
    <p:extLst>
      <p:ext uri="{BB962C8B-B14F-4D97-AF65-F5344CB8AC3E}">
        <p14:creationId xmlns:p14="http://schemas.microsoft.com/office/powerpoint/2010/main" val="11746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Classe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Une classe est une structure avec un accès privé par défaut</a:t>
            </a:r>
          </a:p>
          <a:p>
            <a:r>
              <a:rPr lang="fr-CA" dirty="0" smtClean="0"/>
              <a:t>Une structure est une classe avec un accès public par défaut</a:t>
            </a:r>
          </a:p>
        </p:txBody>
      </p:sp>
    </p:spTree>
    <p:extLst>
      <p:ext uri="{BB962C8B-B14F-4D97-AF65-F5344CB8AC3E}">
        <p14:creationId xmlns:p14="http://schemas.microsoft.com/office/powerpoint/2010/main" val="29255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Classe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Color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red, green, blue;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Color(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r =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 =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0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: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red(r), green(g), blue(b)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getRGB32()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(red &lt;&lt; 16) + (green &lt;&lt; 8) + blue;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99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Classe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Color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Color(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r =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 =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0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: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red(r), green(g), blue(b)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getRGB32()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(red &lt;&lt; 16) + (green &lt;&lt; 8) + blue;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red, green, blue;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4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Classe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Color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Color(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r =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 = 0,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0);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getRGB32();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red, green, blue;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Color::Color(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r,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g,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b) : red(r), green(g), blue(b)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Color::getRGB32()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(red &lt;&lt; 16) + (green &lt;&lt; 8) + blue;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79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3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Coder la classe </a:t>
            </a:r>
            <a:r>
              <a:rPr lang="fr-CA" dirty="0" err="1" smtClean="0"/>
              <a:t>Board</a:t>
            </a:r>
            <a:endParaRPr lang="fr-CA" dirty="0" smtClean="0"/>
          </a:p>
          <a:p>
            <a:pPr lvl="1"/>
            <a:r>
              <a:rPr lang="fr-CA" dirty="0" smtClean="0"/>
              <a:t>Restructurer les fonctions en fonctions membres</a:t>
            </a:r>
          </a:p>
          <a:p>
            <a:pPr lvl="2"/>
            <a:r>
              <a:rPr lang="fr-CA" dirty="0" smtClean="0"/>
              <a:t>Éliminer la </a:t>
            </a:r>
            <a:r>
              <a:rPr lang="fr-CA" dirty="0"/>
              <a:t>variable </a:t>
            </a:r>
            <a:r>
              <a:rPr lang="fr-CA" dirty="0" smtClean="0"/>
              <a:t>globale</a:t>
            </a:r>
          </a:p>
          <a:p>
            <a:pPr lvl="2"/>
            <a:r>
              <a:rPr lang="fr-CA" dirty="0" smtClean="0"/>
              <a:t>Constructeur</a:t>
            </a:r>
          </a:p>
          <a:p>
            <a:pPr lvl="3"/>
            <a:r>
              <a:rPr lang="fr-CA" dirty="0" smtClean="0"/>
              <a:t>initialiser le tableau</a:t>
            </a:r>
          </a:p>
        </p:txBody>
      </p:sp>
    </p:spTree>
    <p:extLst>
      <p:ext uri="{BB962C8B-B14F-4D97-AF65-F5344CB8AC3E}">
        <p14:creationId xmlns:p14="http://schemas.microsoft.com/office/powerpoint/2010/main" val="12355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allocation de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l'échiquier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Board a;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a.movePiece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(1, 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0, 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2, 2);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bouge le chevalier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blanc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duplique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l'échiquier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Board b(a);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b.movePiece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(1, 7, 2, 5);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bouge le chevalier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noir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17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Chess-03</a:t>
            </a:r>
          </a:p>
          <a:p>
            <a:endParaRPr lang="fr-CA" dirty="0"/>
          </a:p>
          <a:p>
            <a:r>
              <a:rPr lang="en-CA" sz="2400" dirty="0"/>
              <a:t>c35ba67 - </a:t>
            </a:r>
            <a:r>
              <a:rPr lang="en-CA" sz="2400" dirty="0" smtClean="0"/>
              <a:t>d317fde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6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Constante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Indication qu’une variable est immuable</a:t>
            </a:r>
          </a:p>
          <a:p>
            <a:r>
              <a:rPr lang="fr-CA" dirty="0" smtClean="0"/>
              <a:t>Déclaration à titre indicatif seulement</a:t>
            </a:r>
          </a:p>
          <a:p>
            <a:pPr lvl="1"/>
            <a:r>
              <a:rPr lang="fr-CA" dirty="0" smtClean="0"/>
              <a:t>Indique l’intention logique</a:t>
            </a:r>
          </a:p>
          <a:p>
            <a:pPr lvl="1"/>
            <a:r>
              <a:rPr lang="fr-CA" dirty="0" smtClean="0"/>
              <a:t>N’indique pas une possibilité d’optimisation</a:t>
            </a:r>
            <a:endParaRPr lang="en-CA" dirty="0"/>
          </a:p>
          <a:p>
            <a:r>
              <a:rPr lang="fr-CA" dirty="0" smtClean="0"/>
              <a:t>Nouveau type</a:t>
            </a:r>
          </a:p>
          <a:p>
            <a:pPr lvl="1"/>
            <a:r>
              <a:rPr lang="fr-CA" dirty="0" smtClean="0"/>
              <a:t>Conversion de non </a:t>
            </a:r>
            <a:r>
              <a:rPr lang="fr-CA" dirty="0" err="1" smtClean="0"/>
              <a:t>const</a:t>
            </a:r>
            <a:r>
              <a:rPr lang="fr-CA" dirty="0" smtClean="0"/>
              <a:t> à </a:t>
            </a:r>
            <a:r>
              <a:rPr lang="fr-CA" dirty="0" err="1" smtClean="0"/>
              <a:t>const</a:t>
            </a:r>
            <a:r>
              <a:rPr lang="fr-CA" dirty="0" smtClean="0"/>
              <a:t> est implicite</a:t>
            </a:r>
          </a:p>
          <a:p>
            <a:pPr lvl="1"/>
            <a:r>
              <a:rPr lang="fr-CA" dirty="0" smtClean="0"/>
              <a:t>L’inverse doit être fait explicitement</a:t>
            </a:r>
          </a:p>
          <a:p>
            <a:pPr lvl="2"/>
            <a:r>
              <a:rPr lang="fr-CA" dirty="0" smtClean="0"/>
              <a:t>Transtypage i.e. </a:t>
            </a:r>
            <a:r>
              <a:rPr lang="fr-CA" i="1" dirty="0" err="1" smtClean="0"/>
              <a:t>cast</a:t>
            </a:r>
            <a:endParaRPr lang="fr-CA" i="1" dirty="0" smtClean="0"/>
          </a:p>
        </p:txBody>
      </p:sp>
    </p:spTree>
    <p:extLst>
      <p:ext uri="{BB962C8B-B14F-4D97-AF65-F5344CB8AC3E}">
        <p14:creationId xmlns:p14="http://schemas.microsoft.com/office/powerpoint/2010/main" val="2674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Constante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a = 16;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b = 32;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c = &amp;a;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d = c;</a:t>
            </a:r>
          </a:p>
          <a:p>
            <a:pPr marL="0" indent="0">
              <a:buNone/>
            </a:pPr>
            <a:r>
              <a:rPr lang="fr-FR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e = d;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f = e;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g = &amp;f;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h = g;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i = h;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j = &amp;a;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!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28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Constante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A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A a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= { 32 }</a:t>
            </a:r>
            <a:r>
              <a:rPr lang="fr-CA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CA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A * b = &amp;a;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* c = &amp;</a:t>
            </a:r>
            <a:r>
              <a:rPr lang="en-CA" sz="20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000" dirty="0">
                <a:solidFill>
                  <a:prstClr val="black"/>
                </a:solidFill>
                <a:latin typeface="Consolas"/>
              </a:rPr>
              <a:t> * d = &amp;b-&gt;x</a:t>
            </a: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2000" dirty="0" smtClean="0">
                <a:latin typeface="Consolas"/>
              </a:rPr>
              <a:t>  *</a:t>
            </a:r>
            <a:r>
              <a:rPr lang="en-CA" sz="2000" dirty="0">
                <a:latin typeface="Consolas"/>
              </a:rPr>
              <a:t>d = 0; </a:t>
            </a:r>
            <a:r>
              <a:rPr lang="en-CA" sz="20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000" dirty="0" err="1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2000" dirty="0">
                <a:solidFill>
                  <a:srgbClr val="008000"/>
                </a:solidFill>
                <a:latin typeface="Consolas"/>
              </a:rPr>
              <a:t>!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87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Cheminement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506400" y="4482600"/>
            <a:ext cx="234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smtClean="0"/>
              <a:t>CPP023</a:t>
            </a:r>
            <a:endParaRPr lang="fr-CA" sz="1600" dirty="0" smtClean="0"/>
          </a:p>
          <a:p>
            <a:pPr algn="ctr"/>
            <a:r>
              <a:rPr lang="fr-CA" sz="1600" dirty="0" smtClean="0"/>
              <a:t>Langage C++</a:t>
            </a:r>
            <a:endParaRPr lang="en-CA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402000" y="4482600"/>
            <a:ext cx="234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smtClean="0"/>
              <a:t>CPP052</a:t>
            </a:r>
            <a:endParaRPr lang="fr-CA" sz="1600" dirty="0" smtClean="0"/>
          </a:p>
          <a:p>
            <a:pPr algn="ctr"/>
            <a:r>
              <a:rPr lang="fr-CA" sz="1600" dirty="0" smtClean="0"/>
              <a:t>Langage C++ avancé</a:t>
            </a:r>
            <a:endParaRPr lang="en-CA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402000" y="3294356"/>
            <a:ext cx="234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smtClean="0"/>
              <a:t>DEV019</a:t>
            </a:r>
            <a:endParaRPr lang="fr-CA" sz="1600" dirty="0" smtClean="0"/>
          </a:p>
          <a:p>
            <a:pPr algn="ctr"/>
            <a:r>
              <a:rPr lang="fr-CA" sz="1600" dirty="0" smtClean="0"/>
              <a:t>Concepts de l’orienté objet</a:t>
            </a:r>
            <a:endParaRPr lang="en-CA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6297600" y="3294356"/>
            <a:ext cx="234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dirty="0" smtClean="0"/>
              <a:t>DEV172</a:t>
            </a:r>
          </a:p>
          <a:p>
            <a:pPr algn="ctr"/>
            <a:r>
              <a:rPr lang="fr-CA" sz="1600" dirty="0" smtClean="0"/>
              <a:t>Modèles de conception (Design Patterns)</a:t>
            </a:r>
            <a:endParaRPr lang="en-CA" sz="1600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46400" y="5022600"/>
            <a:ext cx="555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742000" y="3834356"/>
            <a:ext cx="555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0"/>
            <a:endCxn id="6" idx="1"/>
          </p:cNvCxnSpPr>
          <p:nvPr/>
        </p:nvCxnSpPr>
        <p:spPr>
          <a:xfrm rot="5400000" flipH="1" flipV="1">
            <a:off x="2215078" y="3295678"/>
            <a:ext cx="648244" cy="17256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06400" y="2057400"/>
            <a:ext cx="2340000" cy="108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CA" sz="1600" dirty="0" smtClean="0"/>
              <a:t>Java, C#, …</a:t>
            </a:r>
            <a:endParaRPr lang="en-CA" sz="1600" dirty="0"/>
          </a:p>
        </p:txBody>
      </p:sp>
      <p:cxnSp>
        <p:nvCxnSpPr>
          <p:cNvPr id="40" name="Straight Connector 39"/>
          <p:cNvCxnSpPr>
            <a:stCxn id="36" idx="2"/>
          </p:cNvCxnSpPr>
          <p:nvPr/>
        </p:nvCxnSpPr>
        <p:spPr>
          <a:xfrm>
            <a:off x="1676400" y="3137400"/>
            <a:ext cx="0" cy="696955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Constante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print()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x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this-&gt;x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is '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const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'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square()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 * x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sans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effet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 de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bords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A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= { 32 };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60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Constante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print()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x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const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}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print()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CA" sz="14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x &lt;&lt;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 not </a:t>
            </a:r>
            <a:r>
              <a:rPr lang="en-CA" sz="1400" dirty="0" err="1">
                <a:solidFill>
                  <a:srgbClr val="A31515"/>
                </a:solidFill>
                <a:latin typeface="Consolas"/>
              </a:rPr>
              <a:t>const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= { 16 };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* b = &amp;a;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b-&gt;print();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1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r>
              <a:rPr lang="fr-CA" dirty="0" err="1" smtClean="0"/>
              <a:t>éférence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Système d’alias</a:t>
            </a:r>
          </a:p>
          <a:p>
            <a:pPr lvl="1"/>
            <a:r>
              <a:rPr lang="fr-CA" dirty="0" smtClean="0"/>
              <a:t>Similaire aux liens symboliques</a:t>
            </a:r>
          </a:p>
          <a:p>
            <a:r>
              <a:rPr lang="fr-CA" dirty="0" smtClean="0"/>
              <a:t>Évite (partiellement) l’utilisation de pointeurs</a:t>
            </a:r>
          </a:p>
          <a:p>
            <a:pPr lvl="1"/>
            <a:r>
              <a:rPr lang="fr-CA" dirty="0" smtClean="0"/>
              <a:t>Pointeur implicite</a:t>
            </a:r>
          </a:p>
          <a:p>
            <a:r>
              <a:rPr lang="fr-CA" dirty="0" smtClean="0"/>
              <a:t>Plus sécuritaire</a:t>
            </a:r>
          </a:p>
          <a:p>
            <a:pPr lvl="1"/>
            <a:r>
              <a:rPr lang="fr-CA" dirty="0" smtClean="0"/>
              <a:t>Ne permet pas de valeur nulle/indéfinie</a:t>
            </a:r>
          </a:p>
          <a:p>
            <a:pPr lvl="1"/>
            <a:r>
              <a:rPr lang="fr-CA" dirty="0" smtClean="0"/>
              <a:t>Ne permet pas de référence à une référence</a:t>
            </a:r>
          </a:p>
          <a:p>
            <a:pPr lvl="1"/>
            <a:r>
              <a:rPr lang="fr-CA" dirty="0" smtClean="0"/>
              <a:t>Ne permet pas d’être modifiée</a:t>
            </a:r>
          </a:p>
        </p:txBody>
      </p:sp>
    </p:spTree>
    <p:extLst>
      <p:ext uri="{BB962C8B-B14F-4D97-AF65-F5344CB8AC3E}">
        <p14:creationId xmlns:p14="http://schemas.microsoft.com/office/powerpoint/2010/main" val="31067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a = 32;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&amp; b = a;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&amp; c = b;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&amp; d = b;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e = b; </a:t>
            </a:r>
            <a:r>
              <a:rPr lang="en-CA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400" dirty="0" err="1" smtClean="0">
                <a:solidFill>
                  <a:srgbClr val="008000"/>
                </a:solidFill>
                <a:latin typeface="Consolas"/>
              </a:rPr>
              <a:t>anachronisme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* f = &amp;a;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*&amp; g = f;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&amp; h = f;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i = *f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dirty="0">
                <a:solidFill>
                  <a:prstClr val="black"/>
                </a:solidFill>
                <a:latin typeface="Consolas"/>
              </a:rPr>
              <a:t> &amp; j = </a:t>
            </a:r>
            <a:r>
              <a:rPr lang="en-CA" sz="2400" dirty="0" smtClean="0">
                <a:solidFill>
                  <a:prstClr val="black"/>
                </a:solidFill>
                <a:latin typeface="Consolas"/>
              </a:rPr>
              <a:t>*h;</a:t>
            </a:r>
            <a:endParaRPr lang="en-CA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71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A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A(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&amp; _x) : x(_x) {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initialisation requise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x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foo(A a);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 smtClean="0">
                <a:solidFill>
                  <a:srgbClr val="008000"/>
                </a:solidFill>
                <a:latin typeface="Consolas"/>
              </a:rPr>
              <a:t>oups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! collision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avec foo(A &amp; a)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foo(A * a);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foo(A &amp; a);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foo(A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a);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foo(A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a);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(A);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b(a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foo(b);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foo(&amp;b);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94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Paramètres de fonction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Par copie</a:t>
            </a:r>
          </a:p>
          <a:p>
            <a:pPr lvl="1"/>
            <a:r>
              <a:rPr lang="fr-CA" dirty="0" smtClean="0"/>
              <a:t>Invoque le constructeur copie lors de l’appel</a:t>
            </a:r>
          </a:p>
          <a:p>
            <a:pPr lvl="1"/>
            <a:r>
              <a:rPr lang="fr-CA" dirty="0" smtClean="0"/>
              <a:t>Est efficace pour </a:t>
            </a:r>
            <a:r>
              <a:rPr lang="fr-CA" dirty="0"/>
              <a:t>les types </a:t>
            </a:r>
            <a:r>
              <a:rPr lang="fr-CA" dirty="0" smtClean="0"/>
              <a:t>natifs</a:t>
            </a:r>
          </a:p>
          <a:p>
            <a:r>
              <a:rPr lang="fr-CA" dirty="0" smtClean="0"/>
              <a:t>Par pointeur</a:t>
            </a:r>
          </a:p>
          <a:p>
            <a:r>
              <a:rPr lang="fr-CA" dirty="0" smtClean="0"/>
              <a:t>Par référence</a:t>
            </a:r>
          </a:p>
          <a:p>
            <a:pPr lvl="1"/>
            <a:r>
              <a:rPr lang="fr-CA" dirty="0" smtClean="0"/>
              <a:t>Syntaxe similaire à la copie i.e. </a:t>
            </a:r>
            <a:r>
              <a:rPr lang="fr-CA" dirty="0" err="1" smtClean="0"/>
              <a:t>foo</a:t>
            </a:r>
            <a:r>
              <a:rPr lang="fr-CA" dirty="0" smtClean="0"/>
              <a:t>(a) vs. </a:t>
            </a:r>
            <a:r>
              <a:rPr lang="fr-CA" dirty="0" err="1" smtClean="0"/>
              <a:t>foo</a:t>
            </a:r>
            <a:r>
              <a:rPr lang="fr-CA" dirty="0" smtClean="0"/>
              <a:t>(&amp;a)</a:t>
            </a:r>
          </a:p>
          <a:p>
            <a:pPr lvl="2"/>
            <a:r>
              <a:rPr lang="fr-CA" dirty="0" smtClean="0"/>
              <a:t>T </a:t>
            </a:r>
            <a:r>
              <a:rPr lang="fr-CA" dirty="0" err="1" smtClean="0"/>
              <a:t>const</a:t>
            </a:r>
            <a:r>
              <a:rPr lang="fr-CA" dirty="0" smtClean="0"/>
              <a:t> &amp; item</a:t>
            </a:r>
          </a:p>
          <a:p>
            <a:pPr lvl="2"/>
            <a:r>
              <a:rPr lang="fr-CA" dirty="0" smtClean="0"/>
              <a:t>T &amp; item</a:t>
            </a:r>
          </a:p>
          <a:p>
            <a:pPr lvl="1"/>
            <a:r>
              <a:rPr lang="fr-CA" dirty="0" smtClean="0"/>
              <a:t>Performance identique à celle du pointeur</a:t>
            </a:r>
          </a:p>
        </p:txBody>
      </p:sp>
    </p:spTree>
    <p:extLst>
      <p:ext uri="{BB962C8B-B14F-4D97-AF65-F5344CB8AC3E}">
        <p14:creationId xmlns:p14="http://schemas.microsoft.com/office/powerpoint/2010/main" val="34186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Valeur de retour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i) : x(i)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{}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A f1()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A(1);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retour par copie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A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f2()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A(2);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warning: returning address of local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variable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a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= f1();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b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 f2();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027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Copie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Mécanismes de copies</a:t>
            </a:r>
          </a:p>
          <a:p>
            <a:pPr lvl="1"/>
            <a:r>
              <a:rPr lang="fr-CA" dirty="0" smtClean="0"/>
              <a:t>Constructeur par copie</a:t>
            </a:r>
          </a:p>
          <a:p>
            <a:pPr lvl="1"/>
            <a:r>
              <a:rPr lang="fr-CA" dirty="0" smtClean="0"/>
              <a:t>Assignation i.e. redéfinition de l’opérateur égal (=)</a:t>
            </a:r>
          </a:p>
          <a:p>
            <a:r>
              <a:rPr lang="fr-CA" dirty="0" smtClean="0"/>
              <a:t>Génération</a:t>
            </a:r>
          </a:p>
          <a:p>
            <a:pPr lvl="1"/>
            <a:r>
              <a:rPr lang="fr-CA" dirty="0" smtClean="0"/>
              <a:t>Copie des membres</a:t>
            </a:r>
          </a:p>
          <a:p>
            <a:pPr lvl="2"/>
            <a:r>
              <a:rPr lang="fr-CA" dirty="0" smtClean="0"/>
              <a:t>Assignation et constructeur par copie</a:t>
            </a:r>
          </a:p>
          <a:p>
            <a:pPr lvl="1"/>
            <a:r>
              <a:rPr lang="fr-CA" dirty="0" smtClean="0"/>
              <a:t>Copie des types natifs</a:t>
            </a:r>
          </a:p>
          <a:p>
            <a:pPr lvl="2"/>
            <a:r>
              <a:rPr lang="fr-CA" dirty="0" smtClean="0"/>
              <a:t>Types de base, pointeurs, références et tableaux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0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Constructeur copie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String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 : text(0)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String(String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other)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(text) {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    free(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text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libère la mémoire si nécessaire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text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strdup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other.text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copie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 text;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60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Assignement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String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=(String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&amp; other)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&amp;other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(text) {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free(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text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libère la mémoire si nécessaire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text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strdup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other.text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copie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007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Utilisations du langage C++</a:t>
            </a:r>
          </a:p>
          <a:p>
            <a:pPr lvl="1"/>
            <a:r>
              <a:rPr lang="fr-CA" dirty="0" smtClean="0"/>
              <a:t>Performance</a:t>
            </a:r>
          </a:p>
          <a:p>
            <a:pPr lvl="2"/>
            <a:r>
              <a:rPr lang="fr-CA" dirty="0" smtClean="0"/>
              <a:t>Domaines d’applications : Applicatif, système, embarqué, pilotes de périphériques, serveurs haute performance, multimédia, jeux vidéo…</a:t>
            </a:r>
          </a:p>
          <a:p>
            <a:pPr lvl="1"/>
            <a:r>
              <a:rPr lang="fr-CA" dirty="0" smtClean="0"/>
              <a:t>Code existant i.e. </a:t>
            </a:r>
            <a:r>
              <a:rPr lang="fr-CA" i="1" dirty="0" err="1" smtClean="0"/>
              <a:t>legacy</a:t>
            </a:r>
            <a:r>
              <a:rPr lang="fr-CA" i="1" dirty="0" smtClean="0"/>
              <a:t> code</a:t>
            </a:r>
            <a:endParaRPr lang="fr-CA" dirty="0" smtClean="0"/>
          </a:p>
          <a:p>
            <a:r>
              <a:rPr lang="fr-CA" dirty="0" smtClean="0"/>
              <a:t>Règles de design du C++</a:t>
            </a:r>
          </a:p>
          <a:p>
            <a:pPr lvl="1"/>
            <a:r>
              <a:rPr lang="fr-CA" dirty="0" smtClean="0"/>
              <a:t>Extensions compatibles avec le C</a:t>
            </a:r>
          </a:p>
          <a:p>
            <a:pPr lvl="1"/>
            <a:r>
              <a:rPr lang="fr-CA" dirty="0" smtClean="0"/>
              <a:t>Efficace et portable</a:t>
            </a:r>
          </a:p>
          <a:p>
            <a:pPr lvl="1"/>
            <a:r>
              <a:rPr lang="fr-CA" dirty="0" smtClean="0"/>
              <a:t>Principe sans charge i.e. </a:t>
            </a:r>
            <a:r>
              <a:rPr lang="fr-CA" i="1" dirty="0" err="1" smtClean="0"/>
              <a:t>zero-overhead</a:t>
            </a:r>
            <a:r>
              <a:rPr lang="fr-CA" i="1" dirty="0" smtClean="0"/>
              <a:t> </a:t>
            </a:r>
            <a:r>
              <a:rPr lang="fr-CA" i="1" dirty="0" err="1" smtClean="0"/>
              <a:t>principle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2205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Static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Devant une variable globale</a:t>
            </a:r>
          </a:p>
          <a:p>
            <a:pPr lvl="1"/>
            <a:r>
              <a:rPr lang="fr-CA" dirty="0" smtClean="0"/>
              <a:t>Limite la visibilité au fichier courant</a:t>
            </a:r>
          </a:p>
          <a:p>
            <a:r>
              <a:rPr lang="fr-CA" dirty="0" smtClean="0"/>
              <a:t>Devant une variable membre</a:t>
            </a:r>
          </a:p>
          <a:p>
            <a:pPr lvl="1"/>
            <a:r>
              <a:rPr lang="fr-CA" dirty="0" smtClean="0"/>
              <a:t>Déclare une allocation statique (à implémenter)</a:t>
            </a:r>
          </a:p>
          <a:p>
            <a:r>
              <a:rPr lang="fr-CA" dirty="0" smtClean="0"/>
              <a:t>Devant une variable locale</a:t>
            </a:r>
          </a:p>
          <a:p>
            <a:pPr lvl="1"/>
            <a:r>
              <a:rPr lang="fr-CA" dirty="0" smtClean="0"/>
              <a:t>Indique une allocation statique</a:t>
            </a:r>
          </a:p>
          <a:p>
            <a:r>
              <a:rPr lang="fr-CA" dirty="0" smtClean="0"/>
              <a:t>Devant une fonction membre</a:t>
            </a:r>
          </a:p>
          <a:p>
            <a:pPr lvl="1"/>
            <a:r>
              <a:rPr lang="fr-CA" dirty="0" smtClean="0"/>
              <a:t>Limite l’accès aux variables membres statiques</a:t>
            </a:r>
          </a:p>
        </p:txBody>
      </p:sp>
    </p:spTree>
    <p:extLst>
      <p:ext uri="{BB962C8B-B14F-4D97-AF65-F5344CB8AC3E}">
        <p14:creationId xmlns:p14="http://schemas.microsoft.com/office/powerpoint/2010/main" val="1946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Static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 = 1;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A() : c(d)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++d;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d;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e;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définition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des variables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statiques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A::d;</a:t>
            </a: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A::e =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(A);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25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Static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A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A()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a = b;</a:t>
            </a: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c = ++b;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ce code est exécuté une </a:t>
            </a: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seule fois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++c;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foo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++b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 // ne peut accéder 'a' sans pointeur '</a:t>
            </a:r>
            <a:r>
              <a:rPr lang="fr-FR" sz="1400" dirty="0" err="1">
                <a:solidFill>
                  <a:srgbClr val="008000"/>
                </a:solidFill>
                <a:latin typeface="Consolas"/>
              </a:rPr>
              <a:t>this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'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b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A::b;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41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Static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A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N = 32; </a:t>
            </a:r>
            <a:r>
              <a:rPr lang="fr-FR" sz="1400" dirty="0">
                <a:solidFill>
                  <a:srgbClr val="008000"/>
                </a:solidFill>
                <a:latin typeface="Consolas"/>
              </a:rPr>
              <a:t>// constante statique entière initialisée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nul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A(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k = 0) {</a:t>
            </a:r>
          </a:p>
          <a:p>
            <a:pPr marL="0" indent="0">
              <a:buNone/>
            </a:pPr>
            <a:r>
              <a:rPr lang="nn-NO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= 0; i != N; ++i) {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  a[i] = k;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a[N];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A A::nul;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1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</a:t>
            </a:r>
            <a:r>
              <a:rPr lang="fr-CA" dirty="0" smtClean="0"/>
              <a:t>d’échecs (</a:t>
            </a:r>
            <a:r>
              <a:rPr lang="fr-CA" dirty="0"/>
              <a:t>4</a:t>
            </a:r>
            <a:r>
              <a:rPr lang="fr-CA" dirty="0" smtClean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But :</a:t>
            </a:r>
          </a:p>
          <a:p>
            <a:pPr lvl="1"/>
            <a:r>
              <a:rPr lang="fr-CA" dirty="0" smtClean="0"/>
              <a:t>Utilisez une constante plutôt que 8</a:t>
            </a:r>
          </a:p>
          <a:p>
            <a:pPr lvl="1"/>
            <a:r>
              <a:rPr lang="fr-CA" dirty="0" smtClean="0"/>
              <a:t>Restructurez la fonction globale en membre</a:t>
            </a:r>
          </a:p>
          <a:p>
            <a:pPr lvl="2"/>
            <a:r>
              <a:rPr lang="fr-CA" dirty="0" err="1"/>
              <a:t>Board</a:t>
            </a:r>
            <a:r>
              <a:rPr lang="fr-CA" dirty="0"/>
              <a:t>::</a:t>
            </a:r>
            <a:r>
              <a:rPr lang="fr-CA" dirty="0" err="1" smtClean="0"/>
              <a:t>isValid</a:t>
            </a:r>
            <a:endParaRPr lang="fr-CA" dirty="0" smtClean="0"/>
          </a:p>
          <a:p>
            <a:pPr lvl="1"/>
            <a:r>
              <a:rPr lang="fr-CA" dirty="0" smtClean="0"/>
              <a:t>Coder les fonctions</a:t>
            </a:r>
          </a:p>
          <a:p>
            <a:pPr lvl="2"/>
            <a:r>
              <a:rPr lang="fr-CA" dirty="0" err="1" smtClean="0"/>
              <a:t>Board</a:t>
            </a:r>
            <a:r>
              <a:rPr lang="fr-CA" dirty="0" smtClean="0"/>
              <a:t>::</a:t>
            </a:r>
            <a:r>
              <a:rPr lang="fr-CA" dirty="0" err="1" smtClean="0"/>
              <a:t>getPieceAt</a:t>
            </a:r>
            <a:r>
              <a:rPr lang="fr-CA" dirty="0" smtClean="0"/>
              <a:t>(i, j)</a:t>
            </a:r>
          </a:p>
          <a:p>
            <a:pPr lvl="2"/>
            <a:r>
              <a:rPr lang="fr-CA" dirty="0" err="1" smtClean="0"/>
              <a:t>Board</a:t>
            </a:r>
            <a:r>
              <a:rPr lang="fr-CA" dirty="0" smtClean="0"/>
              <a:t>::</a:t>
            </a:r>
            <a:r>
              <a:rPr lang="en-CA" dirty="0" err="1" smtClean="0"/>
              <a:t>printPossibleMoves</a:t>
            </a:r>
            <a:r>
              <a:rPr lang="en-CA" dirty="0" smtClean="0"/>
              <a:t>(c)</a:t>
            </a:r>
          </a:p>
          <a:p>
            <a:pPr lvl="2"/>
            <a:r>
              <a:rPr lang="fr-CA" dirty="0" smtClean="0"/>
              <a:t>Knight::</a:t>
            </a:r>
            <a:r>
              <a:rPr lang="fr-CA" dirty="0" err="1" smtClean="0"/>
              <a:t>printPossibleMoves</a:t>
            </a:r>
            <a:r>
              <a:rPr lang="fr-CA" dirty="0" smtClean="0"/>
              <a:t>(</a:t>
            </a:r>
            <a:r>
              <a:rPr lang="fr-CA" dirty="0" err="1" smtClean="0"/>
              <a:t>board</a:t>
            </a:r>
            <a:r>
              <a:rPr lang="fr-CA" dirty="0" smtClean="0"/>
              <a:t>, i, j)</a:t>
            </a:r>
          </a:p>
          <a:p>
            <a:pPr lvl="2"/>
            <a:r>
              <a:rPr lang="fr-CA" dirty="0"/>
              <a:t>Knight::</a:t>
            </a:r>
            <a:r>
              <a:rPr lang="fr-CA" dirty="0" err="1" smtClean="0"/>
              <a:t>printMove</a:t>
            </a:r>
            <a:r>
              <a:rPr lang="fr-CA" dirty="0" smtClean="0"/>
              <a:t>(</a:t>
            </a:r>
            <a:r>
              <a:rPr lang="fr-CA" dirty="0" err="1" smtClean="0"/>
              <a:t>board</a:t>
            </a:r>
            <a:r>
              <a:rPr lang="fr-CA" dirty="0" smtClean="0"/>
              <a:t>, x, y, i, j)</a:t>
            </a:r>
            <a:endParaRPr lang="en-CA" dirty="0"/>
          </a:p>
          <a:p>
            <a:pPr lvl="2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964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01214"/>
              </p:ext>
            </p:extLst>
          </p:nvPr>
        </p:nvGraphicFramePr>
        <p:xfrm>
          <a:off x="4782000" y="2496000"/>
          <a:ext cx="3600000" cy="3600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</a:t>
                      </a:r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Chevalier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r>
              <a:rPr lang="fr-CA" dirty="0" err="1" smtClean="0"/>
              <a:t>ègles</a:t>
            </a:r>
            <a:endParaRPr lang="en-CA" dirty="0" smtClean="0"/>
          </a:p>
          <a:p>
            <a:pPr lvl="1"/>
            <a:r>
              <a:rPr lang="fr-CA" dirty="0" smtClean="0"/>
              <a:t>i </a:t>
            </a:r>
            <a:r>
              <a:rPr lang="fr-CA" dirty="0"/>
              <a:t>+/- 1, j +/- 2</a:t>
            </a:r>
          </a:p>
          <a:p>
            <a:pPr lvl="1"/>
            <a:r>
              <a:rPr lang="fr-CA" dirty="0"/>
              <a:t>i +/- 2, j +/- </a:t>
            </a:r>
            <a:r>
              <a:rPr lang="fr-CA" dirty="0" smtClean="0"/>
              <a:t>1</a:t>
            </a:r>
          </a:p>
          <a:p>
            <a:r>
              <a:rPr lang="fr-CA" dirty="0" smtClean="0"/>
              <a:t>Cible</a:t>
            </a:r>
          </a:p>
          <a:p>
            <a:pPr lvl="1"/>
            <a:r>
              <a:rPr lang="fr-CA" dirty="0"/>
              <a:t>Vide</a:t>
            </a:r>
          </a:p>
          <a:p>
            <a:pPr lvl="1"/>
            <a:r>
              <a:rPr lang="fr-CA" dirty="0" smtClean="0"/>
              <a:t>Pièce adverse</a:t>
            </a:r>
            <a:endParaRPr lang="fr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0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jeu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initial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Board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ouvertures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'n'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err="1">
                <a:solidFill>
                  <a:srgbClr val="008000"/>
                </a:solidFill>
                <a:latin typeface="Consolas"/>
              </a:rPr>
              <a:t>bouge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 le chevalier noir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board.movePiece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(1, 7, 2, 5);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board.print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1400" dirty="0" smtClean="0">
                <a:solidFill>
                  <a:srgbClr val="008000"/>
                </a:solidFill>
                <a:latin typeface="Consolas"/>
              </a:rPr>
              <a:t>et encore</a:t>
            </a:r>
            <a:r>
              <a:rPr lang="en-CA" sz="1400" dirty="0">
                <a:solidFill>
                  <a:srgbClr val="008000"/>
                </a:solidFill>
                <a:latin typeface="Consolas"/>
              </a:rPr>
              <a:t>...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board.printPossibleMoves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'n'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65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Exercice Pratique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Chess-04</a:t>
            </a:r>
          </a:p>
          <a:p>
            <a:endParaRPr lang="fr-CA" dirty="0"/>
          </a:p>
          <a:p>
            <a:r>
              <a:rPr lang="en-CA" sz="2400" dirty="0"/>
              <a:t>d317fde - 7920379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668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981200" y="6324600"/>
            <a:ext cx="3810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7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4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rgbClr val="008000"/>
                </a:solidFill>
                <a:latin typeface="Consolas"/>
              </a:rPr>
              <a:t>// détermine les mouvements possibles selon le type de pièce</a:t>
            </a:r>
            <a:endParaRPr lang="en-CA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 = 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getPieceAt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(i, j);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(c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'n'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'N'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 Knight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i, j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'r'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'R'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Castle::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i, j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Bishop::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i, j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'k'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'K'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King::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i, j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'q'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'Q'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Queen::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i, j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CA" sz="1400" dirty="0">
                <a:solidFill>
                  <a:srgbClr val="A31515"/>
                </a:solidFill>
                <a:latin typeface="Consolas"/>
              </a:rPr>
              <a:t>'P'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Pawn::</a:t>
            </a:r>
            <a:r>
              <a:rPr lang="en-CA" sz="1400" dirty="0" err="1">
                <a:solidFill>
                  <a:prstClr val="black"/>
                </a:solidFill>
                <a:latin typeface="Consolas"/>
              </a:rPr>
              <a:t>printPossibleMoves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CA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1400" dirty="0">
                <a:solidFill>
                  <a:prstClr val="black"/>
                </a:solidFill>
                <a:latin typeface="Consolas"/>
              </a:rPr>
              <a:t>, i, j</a:t>
            </a: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CA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51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Ici, on effectue une recherche (linéaire)</a:t>
            </a:r>
          </a:p>
          <a:p>
            <a:pPr lvl="1"/>
            <a:r>
              <a:rPr lang="fr-CA" dirty="0" smtClean="0"/>
              <a:t>Clé : le caractère</a:t>
            </a:r>
          </a:p>
          <a:p>
            <a:pPr lvl="1"/>
            <a:r>
              <a:rPr lang="fr-CA" dirty="0" smtClean="0"/>
              <a:t>Problème d’efficacité</a:t>
            </a:r>
          </a:p>
          <a:p>
            <a:pPr lvl="1"/>
            <a:r>
              <a:rPr lang="fr-CA" dirty="0" smtClean="0"/>
              <a:t>Problème d’évolutivité i.e. </a:t>
            </a:r>
            <a:r>
              <a:rPr lang="fr-CA" i="1" dirty="0" err="1" smtClean="0"/>
              <a:t>scalability</a:t>
            </a:r>
            <a:endParaRPr lang="fr-CA" i="1" dirty="0" smtClean="0"/>
          </a:p>
          <a:p>
            <a:r>
              <a:rPr lang="fr-CA" dirty="0" smtClean="0"/>
              <a:t>Maintenance</a:t>
            </a:r>
          </a:p>
          <a:p>
            <a:pPr lvl="1"/>
            <a:r>
              <a:rPr lang="fr-CA" dirty="0" smtClean="0"/>
              <a:t>Ajout d’une nouvelle pièce ?</a:t>
            </a:r>
          </a:p>
          <a:p>
            <a:pPr lvl="1"/>
            <a:r>
              <a:rPr lang="fr-CA" dirty="0" smtClean="0"/>
              <a:t>Ajout d’une dépendance de code</a:t>
            </a:r>
          </a:p>
          <a:p>
            <a:pPr lvl="1"/>
            <a:r>
              <a:rPr lang="fr-CA" dirty="0" smtClean="0"/>
              <a:t>Problème d’extensibilité</a:t>
            </a:r>
          </a:p>
        </p:txBody>
      </p:sp>
    </p:spTree>
    <p:extLst>
      <p:ext uri="{BB962C8B-B14F-4D97-AF65-F5344CB8AC3E}">
        <p14:creationId xmlns:p14="http://schemas.microsoft.com/office/powerpoint/2010/main" val="34142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55048</TotalTime>
  <Words>11702</Words>
  <Application>Microsoft Office PowerPoint</Application>
  <PresentationFormat>On-screen Show (4:3)</PresentationFormat>
  <Paragraphs>2970</Paragraphs>
  <Slides>171</Slides>
  <Notes>171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2" baseType="lpstr">
      <vt:lpstr>Office Theme</vt:lpstr>
      <vt:lpstr>Langage C++</vt:lpstr>
      <vt:lpstr>Présentations</vt:lpstr>
      <vt:lpstr>Motivation</vt:lpstr>
      <vt:lpstr>Expérience</vt:lpstr>
      <vt:lpstr>Logistique</vt:lpstr>
      <vt:lpstr>Objectif</vt:lpstr>
      <vt:lpstr>Méthodologie</vt:lpstr>
      <vt:lpstr>Cheminement</vt:lpstr>
      <vt:lpstr>Introduction</vt:lpstr>
      <vt:lpstr>C++</vt:lpstr>
      <vt:lpstr>C++</vt:lpstr>
      <vt:lpstr>GIT</vt:lpstr>
      <vt:lpstr>Exercice Dirigé</vt:lpstr>
      <vt:lpstr>Microsoft Visual Studio 2010</vt:lpstr>
      <vt:lpstr>Projet</vt:lpstr>
      <vt:lpstr>Configuration</vt:lpstr>
      <vt:lpstr>CPP</vt:lpstr>
      <vt:lpstr>Solution</vt:lpstr>
      <vt:lpstr>Hello, World</vt:lpstr>
      <vt:lpstr>Hello, World</vt:lpstr>
      <vt:lpstr>Variables</vt:lpstr>
      <vt:lpstr>Entiers</vt:lpstr>
      <vt:lpstr>Entiers</vt:lpstr>
      <vt:lpstr>Entiers</vt:lpstr>
      <vt:lpstr>Entiers</vt:lpstr>
      <vt:lpstr>-858993460 ?</vt:lpstr>
      <vt:lpstr>Entiers</vt:lpstr>
      <vt:lpstr>Réels</vt:lpstr>
      <vt:lpstr>Réels</vt:lpstr>
      <vt:lpstr>Mémoire</vt:lpstr>
      <vt:lpstr>Mémoire</vt:lpstr>
      <vt:lpstr>Mémoire</vt:lpstr>
      <vt:lpstr>Pointeurs</vt:lpstr>
      <vt:lpstr>Pointeurs</vt:lpstr>
      <vt:lpstr>Caractères</vt:lpstr>
      <vt:lpstr>Table ASCII</vt:lpstr>
      <vt:lpstr>Pointeurs</vt:lpstr>
      <vt:lpstr>Types</vt:lpstr>
      <vt:lpstr>Opérateurs</vt:lpstr>
      <vt:lpstr>Opérateurs</vt:lpstr>
      <vt:lpstr>Projet formatif</vt:lpstr>
      <vt:lpstr>Jeu d’échecs (1)</vt:lpstr>
      <vt:lpstr>Échiquier</vt:lpstr>
      <vt:lpstr>Exercice Pratique</vt:lpstr>
      <vt:lpstr>PowerPoint Presentation</vt:lpstr>
      <vt:lpstr>Fonctions</vt:lpstr>
      <vt:lpstr>Fonctions</vt:lpstr>
      <vt:lpstr>Fonctions</vt:lpstr>
      <vt:lpstr>Fonctions</vt:lpstr>
      <vt:lpstr>Fonctions</vt:lpstr>
      <vt:lpstr>Contexte</vt:lpstr>
      <vt:lpstr>Contexte</vt:lpstr>
      <vt:lpstr>Flux d’exécution</vt:lpstr>
      <vt:lpstr>Conditions</vt:lpstr>
      <vt:lpstr>Logique</vt:lpstr>
      <vt:lpstr>Itération</vt:lpstr>
      <vt:lpstr>Itération</vt:lpstr>
      <vt:lpstr>Sélection</vt:lpstr>
      <vt:lpstr>Jeu d’échecs (2)</vt:lpstr>
      <vt:lpstr>Test</vt:lpstr>
      <vt:lpstr>Exercice Pratique</vt:lpstr>
      <vt:lpstr>Structure</vt:lpstr>
      <vt:lpstr>Structure</vt:lpstr>
      <vt:lpstr>Constructeur</vt:lpstr>
      <vt:lpstr>Constructeur</vt:lpstr>
      <vt:lpstr>Méthode</vt:lpstr>
      <vt:lpstr>Méthode</vt:lpstr>
      <vt:lpstr>Encapsulation</vt:lpstr>
      <vt:lpstr>Accès</vt:lpstr>
      <vt:lpstr>Classe</vt:lpstr>
      <vt:lpstr>Classe</vt:lpstr>
      <vt:lpstr>Classe</vt:lpstr>
      <vt:lpstr>Classe</vt:lpstr>
      <vt:lpstr>Jeu d’échecs (3)</vt:lpstr>
      <vt:lpstr>Test</vt:lpstr>
      <vt:lpstr>Exercice Pratique</vt:lpstr>
      <vt:lpstr>Constante</vt:lpstr>
      <vt:lpstr>Constante</vt:lpstr>
      <vt:lpstr>Constante</vt:lpstr>
      <vt:lpstr>Constante</vt:lpstr>
      <vt:lpstr>Constante</vt:lpstr>
      <vt:lpstr>Référence</vt:lpstr>
      <vt:lpstr>Référence</vt:lpstr>
      <vt:lpstr>Référence</vt:lpstr>
      <vt:lpstr>Paramètres de fonction</vt:lpstr>
      <vt:lpstr>Valeur de retour</vt:lpstr>
      <vt:lpstr>Copie</vt:lpstr>
      <vt:lpstr>Constructeur copie</vt:lpstr>
      <vt:lpstr>Assignement</vt:lpstr>
      <vt:lpstr>Static</vt:lpstr>
      <vt:lpstr>Static</vt:lpstr>
      <vt:lpstr>Static</vt:lpstr>
      <vt:lpstr>Static</vt:lpstr>
      <vt:lpstr>Jeu d’échecs (4)</vt:lpstr>
      <vt:lpstr>Chevalier</vt:lpstr>
      <vt:lpstr>Test</vt:lpstr>
      <vt:lpstr>Exercice Pratique</vt:lpstr>
      <vt:lpstr>PowerPoint Presentation</vt:lpstr>
      <vt:lpstr>Problématique</vt:lpstr>
      <vt:lpstr>Solution</vt:lpstr>
      <vt:lpstr>Allocation</vt:lpstr>
      <vt:lpstr>Allocation</vt:lpstr>
      <vt:lpstr>Allocation</vt:lpstr>
      <vt:lpstr>Allocation</vt:lpstr>
      <vt:lpstr>Dérivation</vt:lpstr>
      <vt:lpstr>Dérivation</vt:lpstr>
      <vt:lpstr>Dérivation</vt:lpstr>
      <vt:lpstr>Dérivation</vt:lpstr>
      <vt:lpstr>Dérivation</vt:lpstr>
      <vt:lpstr>Fonctions virtuelles</vt:lpstr>
      <vt:lpstr>Fonctions virtuelles</vt:lpstr>
      <vt:lpstr>Polymorphisme</vt:lpstr>
      <vt:lpstr>Internes</vt:lpstr>
      <vt:lpstr>Jeu d’échecs (5)</vt:lpstr>
      <vt:lpstr>Exercice Pratique</vt:lpstr>
      <vt:lpstr>Dépendances</vt:lpstr>
      <vt:lpstr>Dépendances</vt:lpstr>
      <vt:lpstr>Structure physique</vt:lpstr>
      <vt:lpstr>Structure physique</vt:lpstr>
      <vt:lpstr>Préprocesseur</vt:lpstr>
      <vt:lpstr>HPP</vt:lpstr>
      <vt:lpstr>HPP</vt:lpstr>
      <vt:lpstr>CPP</vt:lpstr>
      <vt:lpstr>Jeu d’échecs (6)</vt:lpstr>
      <vt:lpstr>Pion</vt:lpstr>
      <vt:lpstr>Roi</vt:lpstr>
      <vt:lpstr>Exercice Pratique</vt:lpstr>
      <vt:lpstr>PowerPoint Presentation</vt:lpstr>
      <vt:lpstr>Dérivation multiple</vt:lpstr>
      <vt:lpstr>Dérivation multiple</vt:lpstr>
      <vt:lpstr>Dérivation multiple</vt:lpstr>
      <vt:lpstr>Dérivation multiple</vt:lpstr>
      <vt:lpstr>Dérivation multiple</vt:lpstr>
      <vt:lpstr>Internes</vt:lpstr>
      <vt:lpstr>Fonction virtuelles pures</vt:lpstr>
      <vt:lpstr>Interface</vt:lpstr>
      <vt:lpstr>Jeu d’échecs (7)</vt:lpstr>
      <vt:lpstr>Tour</vt:lpstr>
      <vt:lpstr>Fou</vt:lpstr>
      <vt:lpstr>Reine</vt:lpstr>
      <vt:lpstr>Exercice Pratique</vt:lpstr>
      <vt:lpstr>Minimax</vt:lpstr>
      <vt:lpstr>Minimax</vt:lpstr>
      <vt:lpstr>Jeu d’échecs (8)</vt:lpstr>
      <vt:lpstr>Test</vt:lpstr>
      <vt:lpstr>Exercice Pratique</vt:lpstr>
      <vt:lpstr>STL</vt:lpstr>
      <vt:lpstr>std::vector&lt;T&gt;</vt:lpstr>
      <vt:lpstr>std::vector&lt;T&gt;</vt:lpstr>
      <vt:lpstr>std::vector&lt;T&gt;</vt:lpstr>
      <vt:lpstr>std::vector&lt;T&gt;</vt:lpstr>
      <vt:lpstr>std::vector&lt;T&gt;</vt:lpstr>
      <vt:lpstr>std::vector&lt;T&gt;</vt:lpstr>
      <vt:lpstr>std::vector&lt;T&gt;</vt:lpstr>
      <vt:lpstr>Jeu d’échecs (9)</vt:lpstr>
      <vt:lpstr>Test</vt:lpstr>
      <vt:lpstr>Exercice Pratique</vt:lpstr>
      <vt:lpstr>Destructeur</vt:lpstr>
      <vt:lpstr>Destructeur virtuel</vt:lpstr>
      <vt:lpstr>Destructeur virtuel</vt:lpstr>
      <vt:lpstr>Destructeur</vt:lpstr>
      <vt:lpstr>RAII</vt:lpstr>
      <vt:lpstr>RAII</vt:lpstr>
      <vt:lpstr>RAII</vt:lpstr>
      <vt:lpstr>Jeu d’échecs (10)</vt:lpstr>
      <vt:lpstr>Test</vt:lpstr>
      <vt:lpstr>Exercice Pratique</vt:lpstr>
      <vt:lpstr>Avant de quitter</vt:lpstr>
      <vt:lpstr>Avant de quitter</vt:lpstr>
      <vt:lpstr>Références</vt:lpstr>
      <vt:lpstr>Sites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C++</dc:title>
  <dc:creator>Eric</dc:creator>
  <cp:lastModifiedBy>Eric</cp:lastModifiedBy>
  <cp:revision>372</cp:revision>
  <dcterms:created xsi:type="dcterms:W3CDTF">2006-08-16T00:00:00Z</dcterms:created>
  <dcterms:modified xsi:type="dcterms:W3CDTF">2013-03-10T23:43:00Z</dcterms:modified>
</cp:coreProperties>
</file>